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4258-7F31-2943-125D-CFF212E7C4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37320A-BA5F-C9DA-9C73-F46CBE06E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C27152-74A8-9958-8F0D-ADBE5B5F4006}"/>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5" name="Footer Placeholder 4">
            <a:extLst>
              <a:ext uri="{FF2B5EF4-FFF2-40B4-BE49-F238E27FC236}">
                <a16:creationId xmlns:a16="http://schemas.microsoft.com/office/drawing/2014/main" id="{BBE3313F-D7DA-172F-18D4-60A285866E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4FC36D-8BD5-2D78-B0A8-F39F519BF242}"/>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383218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9231-8ADA-F890-39E8-D89463BCFF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CDED5D-2017-F03D-E164-DEF198592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A274D-9925-573B-5D71-48AB3B9907D0}"/>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5" name="Footer Placeholder 4">
            <a:extLst>
              <a:ext uri="{FF2B5EF4-FFF2-40B4-BE49-F238E27FC236}">
                <a16:creationId xmlns:a16="http://schemas.microsoft.com/office/drawing/2014/main" id="{F63D0357-7170-1C1E-FEC4-911FCE6A95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DE3271-4F41-650A-762C-3D526A05557C}"/>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42346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D5839-A9CF-330A-12C4-916921E5D0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0AC429-E1AD-9963-206F-9A66855DF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99BE7-5868-6636-C8F7-81C21347A6F8}"/>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5" name="Footer Placeholder 4">
            <a:extLst>
              <a:ext uri="{FF2B5EF4-FFF2-40B4-BE49-F238E27FC236}">
                <a16:creationId xmlns:a16="http://schemas.microsoft.com/office/drawing/2014/main" id="{8E83E1ED-C19B-1A0E-5860-AFC314A90E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0AB803-283E-C7EC-AD53-E942A923870B}"/>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26433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7D6-CED6-03F7-C5D5-AE3C34EA8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E9A375-2DDD-65F3-C769-1E8CF2C2B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B6BF4-5DA4-6B61-3748-2F0CE38C4D78}"/>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5" name="Footer Placeholder 4">
            <a:extLst>
              <a:ext uri="{FF2B5EF4-FFF2-40B4-BE49-F238E27FC236}">
                <a16:creationId xmlns:a16="http://schemas.microsoft.com/office/drawing/2014/main" id="{643DF6BA-59CA-9333-925D-C595A04AF1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DF9540-2A10-D93C-CC50-472CC262F36C}"/>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241770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6F39-25F1-982C-256D-C85AFEC3B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9959DE-B56B-2DA0-E30B-5B729AF02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2DF16-9BEB-E422-A4C6-CE537D570F9F}"/>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5" name="Footer Placeholder 4">
            <a:extLst>
              <a:ext uri="{FF2B5EF4-FFF2-40B4-BE49-F238E27FC236}">
                <a16:creationId xmlns:a16="http://schemas.microsoft.com/office/drawing/2014/main" id="{DCCF41F6-A02D-9768-4C8E-5F2198BD190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C0D5677-1678-5346-9605-70739808F2C6}"/>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218378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7909-5624-5B97-4DDB-8575884465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46430E-47AD-BA94-F889-6486951AF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B91A3-9D76-9E2C-CA19-2EBADC4C6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B07AD-F09A-0A04-A382-F38A3A1D95D0}"/>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6" name="Footer Placeholder 5">
            <a:extLst>
              <a:ext uri="{FF2B5EF4-FFF2-40B4-BE49-F238E27FC236}">
                <a16:creationId xmlns:a16="http://schemas.microsoft.com/office/drawing/2014/main" id="{02B66331-9B87-6A8B-1CB0-1470336C4DB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9946A9-BAAC-EE86-06F9-6997D1B8B07B}"/>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346371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B120-C5F3-A8B9-DB5C-497C1FD719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25191-BDA8-0D6A-916A-F2591091A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16B13-42F5-2F52-51C8-B3A3CE4040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B890B7-C650-AE72-AEE3-28439147F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CEDD2-96A0-B447-E893-8FB90FB1E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552099-261A-2232-C97A-DF481E116C28}"/>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8" name="Footer Placeholder 7">
            <a:extLst>
              <a:ext uri="{FF2B5EF4-FFF2-40B4-BE49-F238E27FC236}">
                <a16:creationId xmlns:a16="http://schemas.microsoft.com/office/drawing/2014/main" id="{F1775BEF-49CB-BEDF-9C99-506CD42C22C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1A7323-4B21-2603-4DDD-A10DB58D48CD}"/>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8876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DE9A-84D1-3047-DD37-86E408CA78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B2B8-DB1B-DD58-6F42-F74A600B7790}"/>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4" name="Footer Placeholder 3">
            <a:extLst>
              <a:ext uri="{FF2B5EF4-FFF2-40B4-BE49-F238E27FC236}">
                <a16:creationId xmlns:a16="http://schemas.microsoft.com/office/drawing/2014/main" id="{2861140C-3307-9624-23EE-CA4ABD9963B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7368A03-548E-0639-8266-0F4D905B0C95}"/>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67326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BC976-1983-1D5E-720E-B5C5CB3F6215}"/>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3" name="Footer Placeholder 2">
            <a:extLst>
              <a:ext uri="{FF2B5EF4-FFF2-40B4-BE49-F238E27FC236}">
                <a16:creationId xmlns:a16="http://schemas.microsoft.com/office/drawing/2014/main" id="{AF73A30F-FC75-4386-33EF-31E60B217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2AD122-9A09-C0FD-7B93-4085EFBF7DB9}"/>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101903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31ED-94E0-046E-BCB2-76BA31D9C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E929F4-09F9-84BA-7CCA-327420779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D061E7-67CF-AC9F-25A4-158D3AEFE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870FC-42D1-CC35-3C12-A1D1A2F5EFDF}"/>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6" name="Footer Placeholder 5">
            <a:extLst>
              <a:ext uri="{FF2B5EF4-FFF2-40B4-BE49-F238E27FC236}">
                <a16:creationId xmlns:a16="http://schemas.microsoft.com/office/drawing/2014/main" id="{B918AC39-34F6-D26C-B93D-B05022CA2A4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3BFC289-79BF-2CC9-C09A-227422499EDA}"/>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230807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45FB-7D13-0AAD-431A-95B9F80D8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242616-9926-5700-8F54-292DB204B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20BBCAF-51F8-CF23-DE07-482CA31F7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BE7D4-5593-9547-35D5-B01749119782}"/>
              </a:ext>
            </a:extLst>
          </p:cNvPr>
          <p:cNvSpPr>
            <a:spLocks noGrp="1"/>
          </p:cNvSpPr>
          <p:nvPr>
            <p:ph type="dt" sz="half" idx="10"/>
          </p:nvPr>
        </p:nvSpPr>
        <p:spPr/>
        <p:txBody>
          <a:bodyPr/>
          <a:lstStyle/>
          <a:p>
            <a:fld id="{B1E6C233-0243-4E40-A6F2-693BB229C89F}" type="datetimeFigureOut">
              <a:rPr lang="en-IN" smtClean="0"/>
              <a:t>18-09-2023</a:t>
            </a:fld>
            <a:endParaRPr lang="en-IN" dirty="0"/>
          </a:p>
        </p:txBody>
      </p:sp>
      <p:sp>
        <p:nvSpPr>
          <p:cNvPr id="6" name="Footer Placeholder 5">
            <a:extLst>
              <a:ext uri="{FF2B5EF4-FFF2-40B4-BE49-F238E27FC236}">
                <a16:creationId xmlns:a16="http://schemas.microsoft.com/office/drawing/2014/main" id="{5E5111DB-A2F3-5501-A7B7-8949B3A77D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773BB10-F2C9-59B3-2E91-36187F9743EC}"/>
              </a:ext>
            </a:extLst>
          </p:cNvPr>
          <p:cNvSpPr>
            <a:spLocks noGrp="1"/>
          </p:cNvSpPr>
          <p:nvPr>
            <p:ph type="sldNum" sz="quarter" idx="12"/>
          </p:nvPr>
        </p:nvSpPr>
        <p:spPr/>
        <p:txBody>
          <a:bodyPr/>
          <a:lstStyle/>
          <a:p>
            <a:fld id="{D911BBF5-65B3-43E0-954D-EAD438C13592}" type="slidenum">
              <a:rPr lang="en-IN" smtClean="0"/>
              <a:t>‹#›</a:t>
            </a:fld>
            <a:endParaRPr lang="en-IN" dirty="0"/>
          </a:p>
        </p:txBody>
      </p:sp>
    </p:spTree>
    <p:extLst>
      <p:ext uri="{BB962C8B-B14F-4D97-AF65-F5344CB8AC3E}">
        <p14:creationId xmlns:p14="http://schemas.microsoft.com/office/powerpoint/2010/main" val="65509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0B2F1-C61F-3F77-3D16-E6858D489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0AAAE2-EFBF-3791-D491-044BEF2AC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FB1B2-CD9C-5851-6224-0B8180679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6C233-0243-4E40-A6F2-693BB229C89F}" type="datetimeFigureOut">
              <a:rPr lang="en-IN" smtClean="0"/>
              <a:t>18-09-2023</a:t>
            </a:fld>
            <a:endParaRPr lang="en-IN" dirty="0"/>
          </a:p>
        </p:txBody>
      </p:sp>
      <p:sp>
        <p:nvSpPr>
          <p:cNvPr id="5" name="Footer Placeholder 4">
            <a:extLst>
              <a:ext uri="{FF2B5EF4-FFF2-40B4-BE49-F238E27FC236}">
                <a16:creationId xmlns:a16="http://schemas.microsoft.com/office/drawing/2014/main" id="{848D7690-B08E-D26B-0343-AE5BC8688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EA4CF60-84F3-E2DD-ED1D-1C35DFC4EC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1BBF5-65B3-43E0-954D-EAD438C13592}" type="slidenum">
              <a:rPr lang="en-IN" smtClean="0"/>
              <a:t>‹#›</a:t>
            </a:fld>
            <a:endParaRPr lang="en-IN" dirty="0"/>
          </a:p>
        </p:txBody>
      </p:sp>
    </p:spTree>
    <p:extLst>
      <p:ext uri="{BB962C8B-B14F-4D97-AF65-F5344CB8AC3E}">
        <p14:creationId xmlns:p14="http://schemas.microsoft.com/office/powerpoint/2010/main" val="3555196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11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108E24-0811-551C-AEB0-26A0D5CFB62B}"/>
              </a:ext>
            </a:extLst>
          </p:cNvPr>
          <p:cNvSpPr txBox="1"/>
          <p:nvPr/>
        </p:nvSpPr>
        <p:spPr>
          <a:xfrm>
            <a:off x="615819" y="3418938"/>
            <a:ext cx="11224727" cy="707886"/>
          </a:xfrm>
          <a:prstGeom prst="rect">
            <a:avLst/>
          </a:prstGeom>
          <a:noFill/>
        </p:spPr>
        <p:txBody>
          <a:bodyPr wrap="square" rtlCol="0">
            <a:spAutoFit/>
          </a:bodyPr>
          <a:lstStyle/>
          <a:p>
            <a:r>
              <a:rPr lang="en-IN" sz="4000" dirty="0">
                <a:latin typeface="Bahnschrift SemiBold" panose="020B0502040204020203" pitchFamily="34" charset="0"/>
              </a:rPr>
              <a:t>UNLOCKING LEAD CONVERSION INSIGHTS</a:t>
            </a:r>
          </a:p>
        </p:txBody>
      </p:sp>
    </p:spTree>
    <p:extLst>
      <p:ext uri="{BB962C8B-B14F-4D97-AF65-F5344CB8AC3E}">
        <p14:creationId xmlns:p14="http://schemas.microsoft.com/office/powerpoint/2010/main" val="135304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93B9-4F38-D033-DB1D-C7F8FB4EA405}"/>
              </a:ext>
            </a:extLst>
          </p:cNvPr>
          <p:cNvSpPr>
            <a:spLocks noGrp="1"/>
          </p:cNvSpPr>
          <p:nvPr>
            <p:ph type="title"/>
          </p:nvPr>
        </p:nvSpPr>
        <p:spPr>
          <a:xfrm>
            <a:off x="838200" y="336550"/>
            <a:ext cx="10515600" cy="1325563"/>
          </a:xfrm>
        </p:spPr>
        <p:txBody>
          <a:bodyPr>
            <a:normAutofit/>
          </a:bodyPr>
          <a:lstStyle/>
          <a:p>
            <a:r>
              <a:rPr lang="en-IN" sz="4000" dirty="0">
                <a:latin typeface="Bahnschrift SemiBold" panose="020B0502040204020203" pitchFamily="34" charset="0"/>
              </a:rPr>
              <a:t>LOWER CONVERSION CITIES </a:t>
            </a:r>
          </a:p>
        </p:txBody>
      </p:sp>
      <p:sp>
        <p:nvSpPr>
          <p:cNvPr id="3" name="Content Placeholder 2">
            <a:extLst>
              <a:ext uri="{FF2B5EF4-FFF2-40B4-BE49-F238E27FC236}">
                <a16:creationId xmlns:a16="http://schemas.microsoft.com/office/drawing/2014/main" id="{E54CC42F-25B8-6C93-F695-1378F6543E8E}"/>
              </a:ext>
            </a:extLst>
          </p:cNvPr>
          <p:cNvSpPr>
            <a:spLocks noGrp="1"/>
          </p:cNvSpPr>
          <p:nvPr>
            <p:ph idx="1"/>
          </p:nvPr>
        </p:nvSpPr>
        <p:spPr>
          <a:xfrm>
            <a:off x="838200" y="1314450"/>
            <a:ext cx="11201400" cy="3867150"/>
          </a:xfrm>
        </p:spPr>
        <p:txBody>
          <a:bodyPr>
            <a:normAutofit fontScale="25000" lnSpcReduction="20000"/>
          </a:bodyPr>
          <a:lstStyle/>
          <a:p>
            <a:pPr marL="0" indent="0" algn="just">
              <a:buNone/>
            </a:pPr>
            <a:r>
              <a:rPr lang="en-US" sz="4000" b="1" i="0" u="sng" dirty="0">
                <a:effectLst/>
                <a:latin typeface="Söhne"/>
              </a:rPr>
              <a:t>Ahmedabad</a:t>
            </a:r>
          </a:p>
          <a:p>
            <a:pPr marL="0" indent="0" algn="just">
              <a:buNone/>
            </a:pPr>
            <a:r>
              <a:rPr lang="en-US" sz="4000" b="1" i="0" dirty="0">
                <a:solidFill>
                  <a:srgbClr val="374151"/>
                </a:solidFill>
                <a:effectLst/>
                <a:latin typeface="Söhne"/>
              </a:rPr>
              <a:t>Low Demand and Interest</a:t>
            </a:r>
            <a:r>
              <a:rPr lang="en-US" sz="4000" b="0" i="0" dirty="0">
                <a:solidFill>
                  <a:srgbClr val="374151"/>
                </a:solidFill>
                <a:effectLst/>
                <a:latin typeface="Söhne"/>
              </a:rPr>
              <a:t>: Ahmedabad shows comparatively lower leads in early stages like signup and </a:t>
            </a:r>
            <a:r>
              <a:rPr lang="en-US" sz="4000" b="0" i="0" dirty="0" err="1">
                <a:solidFill>
                  <a:srgbClr val="374151"/>
                </a:solidFill>
                <a:effectLst/>
                <a:latin typeface="Söhne"/>
              </a:rPr>
              <a:t>email_verified</a:t>
            </a:r>
            <a:r>
              <a:rPr lang="en-US" sz="4000" b="0" i="0" dirty="0">
                <a:solidFill>
                  <a:srgbClr val="374151"/>
                </a:solidFill>
                <a:effectLst/>
                <a:latin typeface="Söhne"/>
              </a:rPr>
              <a:t>, indicating potentially lower demand or less interest in properties.</a:t>
            </a:r>
          </a:p>
          <a:p>
            <a:pPr marL="0" indent="0" algn="just">
              <a:buNone/>
            </a:pPr>
            <a:r>
              <a:rPr lang="en-US" sz="4000" b="1" i="0" dirty="0">
                <a:solidFill>
                  <a:srgbClr val="374151"/>
                </a:solidFill>
                <a:effectLst/>
                <a:latin typeface="Söhne"/>
              </a:rPr>
              <a:t>Competitive Market</a:t>
            </a:r>
            <a:r>
              <a:rPr lang="en-US" sz="4000" b="0" i="0" dirty="0">
                <a:solidFill>
                  <a:srgbClr val="374151"/>
                </a:solidFill>
                <a:effectLst/>
                <a:latin typeface="Söhne"/>
              </a:rPr>
              <a:t>: The real estate market in Ahmedabad might be highly competitive, making it challenging to stand out among various property options.</a:t>
            </a:r>
          </a:p>
          <a:p>
            <a:pPr marL="0" indent="0" algn="just">
              <a:buNone/>
            </a:pPr>
            <a:r>
              <a:rPr lang="en-US" sz="4000" b="1" i="0" u="sng" dirty="0">
                <a:effectLst/>
                <a:latin typeface="Söhne"/>
              </a:rPr>
              <a:t>Tailored Strategies</a:t>
            </a:r>
          </a:p>
          <a:p>
            <a:pPr marL="0" indent="0" algn="just">
              <a:buNone/>
            </a:pPr>
            <a:r>
              <a:rPr lang="en-US" sz="4000" b="1" i="0" dirty="0">
                <a:solidFill>
                  <a:srgbClr val="374151"/>
                </a:solidFill>
                <a:effectLst/>
                <a:latin typeface="Söhne"/>
              </a:rPr>
              <a:t>Targeted Marketing</a:t>
            </a:r>
            <a:r>
              <a:rPr lang="en-US" sz="4000" b="0" i="0" dirty="0">
                <a:solidFill>
                  <a:srgbClr val="374151"/>
                </a:solidFill>
                <a:effectLst/>
                <a:latin typeface="Söhne"/>
              </a:rPr>
              <a:t>: Launch targeted marketing campaigns to increase awareness and generate interest in the real estate offerings in Ahmedabad.</a:t>
            </a:r>
          </a:p>
          <a:p>
            <a:pPr marL="0" indent="0" algn="just">
              <a:buNone/>
            </a:pPr>
            <a:r>
              <a:rPr lang="en-US" sz="4000" b="1" i="0" dirty="0">
                <a:solidFill>
                  <a:srgbClr val="374151"/>
                </a:solidFill>
                <a:effectLst/>
                <a:latin typeface="Söhne"/>
              </a:rPr>
              <a:t>Collaborations with Local Businesses</a:t>
            </a:r>
            <a:r>
              <a:rPr lang="en-US" sz="4000" b="0" i="0" dirty="0">
                <a:solidFill>
                  <a:srgbClr val="374151"/>
                </a:solidFill>
                <a:effectLst/>
                <a:latin typeface="Söhne"/>
              </a:rPr>
              <a:t>: Partner with local businesses to promote properties, offering exclusive deals to attract potential leads.</a:t>
            </a:r>
          </a:p>
          <a:p>
            <a:pPr marL="0" indent="0" algn="just">
              <a:buNone/>
            </a:pPr>
            <a:r>
              <a:rPr lang="en-US" sz="4000" b="1" i="0" dirty="0">
                <a:solidFill>
                  <a:srgbClr val="374151"/>
                </a:solidFill>
                <a:effectLst/>
                <a:latin typeface="Söhne"/>
              </a:rPr>
              <a:t>Unique Value Proposition (UVP)</a:t>
            </a:r>
            <a:r>
              <a:rPr lang="en-US" sz="4000" b="0" i="0" dirty="0">
                <a:solidFill>
                  <a:srgbClr val="374151"/>
                </a:solidFill>
                <a:effectLst/>
                <a:latin typeface="Söhne"/>
              </a:rPr>
              <a:t>: Develop a clear UVP for properties in Ahmedabad, highlighting what sets them apart in a competitive market.</a:t>
            </a:r>
          </a:p>
          <a:p>
            <a:pPr marL="0" indent="0" algn="just">
              <a:buNone/>
            </a:pPr>
            <a:endParaRPr lang="en-US" sz="4000" b="0" i="0" dirty="0">
              <a:solidFill>
                <a:srgbClr val="374151"/>
              </a:solidFill>
              <a:effectLst/>
              <a:latin typeface="Söhne"/>
            </a:endParaRPr>
          </a:p>
          <a:p>
            <a:pPr marL="0" indent="0" algn="just">
              <a:buNone/>
            </a:pPr>
            <a:r>
              <a:rPr lang="en-US" sz="4000" b="1" i="0" u="sng" dirty="0">
                <a:effectLst/>
                <a:latin typeface="Söhne"/>
              </a:rPr>
              <a:t>Chandigarh</a:t>
            </a:r>
          </a:p>
          <a:p>
            <a:pPr marL="0" indent="0">
              <a:buNone/>
            </a:pPr>
            <a:r>
              <a:rPr lang="en-US" sz="4000" b="1" i="0" dirty="0">
                <a:solidFill>
                  <a:srgbClr val="374151"/>
                </a:solidFill>
                <a:effectLst/>
                <a:latin typeface="Söhne"/>
              </a:rPr>
              <a:t>Minimal Engagement</a:t>
            </a:r>
            <a:r>
              <a:rPr lang="en-US" sz="4000" b="0" i="0" dirty="0">
                <a:solidFill>
                  <a:srgbClr val="374151"/>
                </a:solidFill>
                <a:effectLst/>
                <a:latin typeface="Söhne"/>
              </a:rPr>
              <a:t>: Chandigarh has a significantly low number of leads and conversion rates, indicating low engagement and interest in the property market.</a:t>
            </a:r>
          </a:p>
          <a:p>
            <a:pPr marL="0" indent="0">
              <a:buNone/>
            </a:pPr>
            <a:r>
              <a:rPr lang="en-US" sz="4000" b="1" i="0" dirty="0">
                <a:solidFill>
                  <a:srgbClr val="374151"/>
                </a:solidFill>
                <a:effectLst/>
                <a:latin typeface="Söhne"/>
              </a:rPr>
              <a:t>Lack of Localized Presence</a:t>
            </a:r>
            <a:r>
              <a:rPr lang="en-US" sz="4000" b="0" i="0" dirty="0">
                <a:solidFill>
                  <a:srgbClr val="374151"/>
                </a:solidFill>
                <a:effectLst/>
                <a:latin typeface="Söhne"/>
              </a:rPr>
              <a:t>: The absence of a localized approach or local presence might contribute to lower engagement with potential customers. </a:t>
            </a:r>
          </a:p>
          <a:p>
            <a:pPr marL="0" indent="0">
              <a:buNone/>
            </a:pPr>
            <a:r>
              <a:rPr lang="en-US" sz="4000" b="1" i="0" u="sng" dirty="0">
                <a:effectLst/>
                <a:latin typeface="Söhne"/>
              </a:rPr>
              <a:t>Tailored Strategies</a:t>
            </a:r>
          </a:p>
          <a:p>
            <a:pPr marL="0" indent="0">
              <a:buNone/>
            </a:pPr>
            <a:r>
              <a:rPr lang="en-US" sz="4000" b="1" i="0" dirty="0">
                <a:solidFill>
                  <a:srgbClr val="374151"/>
                </a:solidFill>
                <a:effectLst/>
                <a:latin typeface="Söhne"/>
              </a:rPr>
              <a:t>Localized Advertising</a:t>
            </a:r>
            <a:r>
              <a:rPr lang="en-US" sz="4000" b="0" i="0" dirty="0">
                <a:solidFill>
                  <a:srgbClr val="374151"/>
                </a:solidFill>
                <a:effectLst/>
                <a:latin typeface="Söhne"/>
              </a:rPr>
              <a:t>: Tailor advertising campaigns specifically for Chandigarh, focusing on the unique features and benefits of properties in the region.</a:t>
            </a:r>
          </a:p>
          <a:p>
            <a:pPr marL="0" indent="0">
              <a:buNone/>
            </a:pPr>
            <a:r>
              <a:rPr lang="en-US" sz="4000" b="1" i="0" dirty="0">
                <a:solidFill>
                  <a:srgbClr val="374151"/>
                </a:solidFill>
                <a:effectLst/>
                <a:latin typeface="Söhne"/>
              </a:rPr>
              <a:t>Community Engagement</a:t>
            </a:r>
            <a:r>
              <a:rPr lang="en-US" sz="4000" b="0" i="0" dirty="0">
                <a:solidFill>
                  <a:srgbClr val="374151"/>
                </a:solidFill>
                <a:effectLst/>
                <a:latin typeface="Söhne"/>
              </a:rPr>
              <a:t>: Engage with local communities through events, sponsorships, or partnerships to increase visibility and trust.</a:t>
            </a:r>
          </a:p>
          <a:p>
            <a:pPr marL="0" indent="0">
              <a:buNone/>
            </a:pPr>
            <a:r>
              <a:rPr lang="en-US" sz="4000" b="1" i="0" dirty="0">
                <a:solidFill>
                  <a:srgbClr val="374151"/>
                </a:solidFill>
                <a:effectLst/>
                <a:latin typeface="Söhne"/>
              </a:rPr>
              <a:t>Establish a Local Office</a:t>
            </a:r>
            <a:r>
              <a:rPr lang="en-US" sz="4000" b="0" i="0" dirty="0">
                <a:solidFill>
                  <a:srgbClr val="374151"/>
                </a:solidFill>
                <a:effectLst/>
                <a:latin typeface="Söhne"/>
              </a:rPr>
              <a:t>: Set up a local office or presence to enhance engagement and establish trust within the community.</a:t>
            </a:r>
          </a:p>
          <a:p>
            <a:pPr marL="0" indent="0">
              <a:buNone/>
            </a:pPr>
            <a:endParaRPr lang="en-US" sz="4000" b="0" i="0" dirty="0">
              <a:solidFill>
                <a:srgbClr val="374151"/>
              </a:solidFill>
              <a:effectLst/>
              <a:latin typeface="Söhne"/>
            </a:endParaRPr>
          </a:p>
          <a:p>
            <a:pPr marL="0" indent="0" algn="l">
              <a:buNone/>
            </a:pPr>
            <a:r>
              <a:rPr lang="en-US" sz="4000" b="1" i="0" u="sng" dirty="0">
                <a:effectLst/>
                <a:latin typeface="Söhne"/>
              </a:rPr>
              <a:t>Noida</a:t>
            </a:r>
          </a:p>
          <a:p>
            <a:pPr marL="0" indent="0" algn="l">
              <a:buNone/>
            </a:pPr>
            <a:r>
              <a:rPr lang="en-US" sz="4000" b="1" i="0" dirty="0">
                <a:solidFill>
                  <a:srgbClr val="374151"/>
                </a:solidFill>
                <a:effectLst/>
                <a:latin typeface="Söhne"/>
              </a:rPr>
              <a:t>High Drop-off Rates</a:t>
            </a:r>
            <a:r>
              <a:rPr lang="en-US" sz="4000" b="0" i="0" dirty="0">
                <a:solidFill>
                  <a:srgbClr val="374151"/>
                </a:solidFill>
                <a:effectLst/>
                <a:latin typeface="Söhne"/>
              </a:rPr>
              <a:t>: Noida shows a relatively high number of leads in the early stages, but a significant drop in conversion rates. This suggests potential drop-offs during the lead journey.</a:t>
            </a:r>
          </a:p>
          <a:p>
            <a:pPr marL="0" indent="0" algn="l">
              <a:buNone/>
            </a:pPr>
            <a:r>
              <a:rPr lang="en-US" sz="4000" b="1" i="0" dirty="0">
                <a:solidFill>
                  <a:srgbClr val="374151"/>
                </a:solidFill>
                <a:effectLst/>
                <a:latin typeface="Söhne"/>
              </a:rPr>
              <a:t>Complex Purchase Process</a:t>
            </a:r>
            <a:r>
              <a:rPr lang="en-US" sz="4000" b="0" i="0" dirty="0">
                <a:solidFill>
                  <a:srgbClr val="374151"/>
                </a:solidFill>
                <a:effectLst/>
                <a:latin typeface="Söhne"/>
              </a:rPr>
              <a:t>: The real estate purchase process in Noida might be complex or unclear, causing potential leads to abandon the journey.</a:t>
            </a:r>
          </a:p>
          <a:p>
            <a:pPr marL="0" indent="0" algn="l">
              <a:buNone/>
            </a:pPr>
            <a:r>
              <a:rPr lang="en-US" sz="4000" b="1" i="0" u="sng" dirty="0">
                <a:effectLst/>
                <a:latin typeface="Söhne"/>
              </a:rPr>
              <a:t>Tailored Strategies</a:t>
            </a:r>
          </a:p>
          <a:p>
            <a:pPr marL="0" indent="0" algn="l">
              <a:buNone/>
            </a:pPr>
            <a:r>
              <a:rPr lang="en-US" sz="4000" b="1" i="0" dirty="0">
                <a:solidFill>
                  <a:srgbClr val="374151"/>
                </a:solidFill>
                <a:effectLst/>
                <a:latin typeface="Söhne"/>
              </a:rPr>
              <a:t>Lead Nurturing Campaigns</a:t>
            </a:r>
            <a:r>
              <a:rPr lang="en-US" sz="4000" b="0" i="0" dirty="0">
                <a:solidFill>
                  <a:srgbClr val="374151"/>
                </a:solidFill>
                <a:effectLst/>
                <a:latin typeface="Söhne"/>
              </a:rPr>
              <a:t>: Implement lead nurturing campaigns to keep potential leads engaged and informed throughout their journey.</a:t>
            </a:r>
          </a:p>
          <a:p>
            <a:pPr marL="0" indent="0" algn="l">
              <a:buNone/>
            </a:pPr>
            <a:r>
              <a:rPr lang="en-US" sz="4000" b="1" i="0" dirty="0">
                <a:solidFill>
                  <a:srgbClr val="374151"/>
                </a:solidFill>
                <a:effectLst/>
                <a:latin typeface="Söhne"/>
              </a:rPr>
              <a:t>Personalized Follow-ups</a:t>
            </a:r>
            <a:r>
              <a:rPr lang="en-US" sz="4000" b="0" i="0" dirty="0">
                <a:solidFill>
                  <a:srgbClr val="374151"/>
                </a:solidFill>
                <a:effectLst/>
                <a:latin typeface="Söhne"/>
              </a:rPr>
              <a:t>: Personalize follow-ups to understand the reasons for drop-offs and tailor solutions to retain potential customers.</a:t>
            </a:r>
          </a:p>
          <a:p>
            <a:pPr marL="0" indent="0" algn="l">
              <a:buNone/>
            </a:pPr>
            <a:r>
              <a:rPr lang="en-US" sz="4000" b="1" i="0" dirty="0">
                <a:solidFill>
                  <a:srgbClr val="374151"/>
                </a:solidFill>
                <a:effectLst/>
                <a:latin typeface="Söhne"/>
              </a:rPr>
              <a:t>Simplified Process Communication</a:t>
            </a:r>
            <a:r>
              <a:rPr lang="en-US" sz="4000" b="0" i="0" dirty="0">
                <a:solidFill>
                  <a:srgbClr val="374151"/>
                </a:solidFill>
                <a:effectLst/>
                <a:latin typeface="Söhne"/>
              </a:rPr>
              <a:t>: Clearly communicate and simplify the property purchase process to reduce drop-offs and increase conversions.</a:t>
            </a:r>
          </a:p>
          <a:p>
            <a:pPr marL="0" indent="0">
              <a:buNone/>
            </a:pPr>
            <a:endParaRPr lang="en-IN" dirty="0"/>
          </a:p>
        </p:txBody>
      </p:sp>
      <p:cxnSp>
        <p:nvCxnSpPr>
          <p:cNvPr id="5" name="Straight Connector 4">
            <a:extLst>
              <a:ext uri="{FF2B5EF4-FFF2-40B4-BE49-F238E27FC236}">
                <a16:creationId xmlns:a16="http://schemas.microsoft.com/office/drawing/2014/main" id="{440E3897-A4DB-549E-92E8-CDFE28C89895}"/>
              </a:ext>
            </a:extLst>
          </p:cNvPr>
          <p:cNvCxnSpPr/>
          <p:nvPr/>
        </p:nvCxnSpPr>
        <p:spPr>
          <a:xfrm>
            <a:off x="914400" y="3057525"/>
            <a:ext cx="9677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E929906F-0F47-07F6-110C-D63931047AFD}"/>
              </a:ext>
            </a:extLst>
          </p:cNvPr>
          <p:cNvCxnSpPr/>
          <p:nvPr/>
        </p:nvCxnSpPr>
        <p:spPr>
          <a:xfrm>
            <a:off x="914400" y="4924425"/>
            <a:ext cx="9677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0769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8747-B5A0-73A2-E479-EF1C10203621}"/>
              </a:ext>
            </a:extLst>
          </p:cNvPr>
          <p:cNvSpPr>
            <a:spLocks noGrp="1"/>
          </p:cNvSpPr>
          <p:nvPr>
            <p:ph type="title"/>
          </p:nvPr>
        </p:nvSpPr>
        <p:spPr/>
        <p:txBody>
          <a:bodyPr>
            <a:normAutofit/>
          </a:bodyPr>
          <a:lstStyle/>
          <a:p>
            <a:r>
              <a:rPr lang="en-IN" sz="4000" dirty="0">
                <a:latin typeface="Bahnschrift SemiBold" panose="020B0502040204020203" pitchFamily="34" charset="0"/>
              </a:rPr>
              <a:t>STRATEGIES FOR IMPROVEMENT </a:t>
            </a:r>
          </a:p>
        </p:txBody>
      </p:sp>
      <p:sp>
        <p:nvSpPr>
          <p:cNvPr id="3" name="Content Placeholder 2">
            <a:extLst>
              <a:ext uri="{FF2B5EF4-FFF2-40B4-BE49-F238E27FC236}">
                <a16:creationId xmlns:a16="http://schemas.microsoft.com/office/drawing/2014/main" id="{270323E4-AFA1-796F-A6E2-B3C7C1470D45}"/>
              </a:ext>
            </a:extLst>
          </p:cNvPr>
          <p:cNvSpPr>
            <a:spLocks noGrp="1"/>
          </p:cNvSpPr>
          <p:nvPr>
            <p:ph idx="1"/>
          </p:nvPr>
        </p:nvSpPr>
        <p:spPr>
          <a:xfrm>
            <a:off x="838200" y="1685660"/>
            <a:ext cx="10515600" cy="4351338"/>
          </a:xfrm>
        </p:spPr>
        <p:txBody>
          <a:bodyPr>
            <a:normAutofit lnSpcReduction="10000"/>
          </a:bodyPr>
          <a:lstStyle/>
          <a:p>
            <a:pPr algn="l">
              <a:buFont typeface="+mj-lt"/>
              <a:buAutoNum type="arabicPeriod"/>
            </a:pPr>
            <a:r>
              <a:rPr lang="en-US" sz="1000" b="1" i="0" dirty="0">
                <a:effectLst/>
              </a:rPr>
              <a:t>Segmented Marketing Campaigns:</a:t>
            </a:r>
            <a:r>
              <a:rPr lang="en-US" sz="1000" b="0" i="0" dirty="0">
                <a:effectLst/>
              </a:rPr>
              <a:t> Implement highly targeted marketing campaigns based on customer personas and unique needs. Tailor messaging and content to resonate with specific segments of leads, improving engagement and conversion rates.</a:t>
            </a:r>
          </a:p>
          <a:p>
            <a:pPr algn="l">
              <a:buFont typeface="+mj-lt"/>
              <a:buAutoNum type="arabicPeriod"/>
            </a:pPr>
            <a:r>
              <a:rPr lang="en-US" sz="1000" b="1" i="0" dirty="0">
                <a:effectLst/>
              </a:rPr>
              <a:t>Personalized Communication:</a:t>
            </a:r>
            <a:r>
              <a:rPr lang="en-US" sz="1000" b="0" i="0" dirty="0">
                <a:effectLst/>
              </a:rPr>
              <a:t> Invest in personalized communication throughout the lead conversion journey. Use customer engagement metrics to send customized messages, addressing individual needs and concerns.</a:t>
            </a:r>
          </a:p>
          <a:p>
            <a:pPr algn="l">
              <a:buFont typeface="+mj-lt"/>
              <a:buAutoNum type="arabicPeriod"/>
            </a:pPr>
            <a:r>
              <a:rPr lang="en-US" sz="1000" b="1" i="0" dirty="0">
                <a:effectLst/>
              </a:rPr>
              <a:t>Streamlined Agreement Process:</a:t>
            </a:r>
            <a:r>
              <a:rPr lang="en-US" sz="1000" b="0" i="0" dirty="0">
                <a:effectLst/>
              </a:rPr>
              <a:t> Identify and remove bottlenecks in the agreement process. Streamline workflows and use automation to reduce delays and improve the efficiency of moving leads from agreement initiation to completion.</a:t>
            </a:r>
          </a:p>
          <a:p>
            <a:pPr algn="l">
              <a:buFont typeface="+mj-lt"/>
              <a:buAutoNum type="arabicPeriod"/>
            </a:pPr>
            <a:r>
              <a:rPr lang="en-US" sz="1000" b="1" i="0" dirty="0">
                <a:effectLst/>
              </a:rPr>
              <a:t>City-Specific Optimization:</a:t>
            </a:r>
            <a:r>
              <a:rPr lang="en-US" sz="1000" b="0" i="0" dirty="0">
                <a:effectLst/>
              </a:rPr>
              <a:t> Utilize city-level conversion data to optimize lead conversion strategies for different locations. Adjust resource allocation and marketing efforts based on city demand and supply dynamics.</a:t>
            </a:r>
          </a:p>
          <a:p>
            <a:pPr algn="l">
              <a:buFont typeface="+mj-lt"/>
              <a:buAutoNum type="arabicPeriod"/>
            </a:pPr>
            <a:r>
              <a:rPr lang="en-US" sz="1000" b="1" i="0" dirty="0">
                <a:effectLst/>
              </a:rPr>
              <a:t>Performance Monitoring:</a:t>
            </a:r>
            <a:r>
              <a:rPr lang="en-US" sz="1000" b="0" i="0" dirty="0">
                <a:effectLst/>
              </a:rPr>
              <a:t> Continuously monitor lead conversion rates at each stage. Implement real-time tracking and reporting to identify issues promptly and take corrective actions.</a:t>
            </a:r>
          </a:p>
          <a:p>
            <a:pPr marL="0" indent="0" algn="l">
              <a:buNone/>
            </a:pPr>
            <a:endParaRPr lang="en-US" sz="1000" b="1" i="0" dirty="0">
              <a:effectLst/>
            </a:endParaRPr>
          </a:p>
          <a:p>
            <a:pPr marL="0" indent="0" algn="l">
              <a:buNone/>
            </a:pPr>
            <a:r>
              <a:rPr lang="en-US" sz="1000" b="1" i="0" dirty="0">
                <a:effectLst/>
              </a:rPr>
              <a:t>Real-World Success Stories:</a:t>
            </a:r>
          </a:p>
          <a:p>
            <a:pPr marL="0" indent="0" algn="l">
              <a:buNone/>
            </a:pPr>
            <a:r>
              <a:rPr lang="en-US" sz="1000" b="1" i="0" dirty="0">
                <a:effectLst/>
                <a:latin typeface="Söhne"/>
              </a:rPr>
              <a:t>Success Story 1: Zillow - Redefining US Real Estate</a:t>
            </a:r>
          </a:p>
          <a:p>
            <a:pPr marL="0" indent="0" algn="l">
              <a:buNone/>
            </a:pPr>
            <a:r>
              <a:rPr lang="en-US" sz="1000" b="1" i="0" dirty="0">
                <a:effectLst/>
                <a:latin typeface="Söhne"/>
              </a:rPr>
              <a:t>Background:</a:t>
            </a:r>
            <a:r>
              <a:rPr lang="en-US" sz="1000" b="0" i="0" dirty="0">
                <a:effectLst/>
                <a:latin typeface="Söhne"/>
              </a:rPr>
              <a:t> Founded in 2006, Zillow disrupted the US real estate market by offering an online platform for property listings, accurate valuations, and data-driven insights.</a:t>
            </a:r>
          </a:p>
          <a:p>
            <a:pPr marL="0" indent="0" algn="l">
              <a:buNone/>
            </a:pPr>
            <a:r>
              <a:rPr lang="en-US" sz="1000" b="1" i="0" dirty="0">
                <a:effectLst/>
                <a:latin typeface="Söhne"/>
              </a:rPr>
              <a:t>Strategy:</a:t>
            </a:r>
            <a:r>
              <a:rPr lang="en-US" sz="1000" b="0" i="0" dirty="0">
                <a:effectLst/>
                <a:latin typeface="Söhne"/>
              </a:rPr>
              <a:t> Zillow leveraged data analytics to provide trusted valuations (</a:t>
            </a:r>
            <a:r>
              <a:rPr lang="en-US" sz="1000" b="0" i="0" dirty="0" err="1">
                <a:effectLst/>
                <a:latin typeface="Söhne"/>
              </a:rPr>
              <a:t>Zestimates</a:t>
            </a:r>
            <a:r>
              <a:rPr lang="en-US" sz="1000" b="0" i="0" dirty="0">
                <a:effectLst/>
                <a:latin typeface="Söhne"/>
              </a:rPr>
              <a:t>) and became a go-to resource for buyers and sellers. They also offered advertising opportunities for agents.</a:t>
            </a:r>
          </a:p>
          <a:p>
            <a:pPr marL="0" indent="0" algn="l">
              <a:buNone/>
            </a:pPr>
            <a:r>
              <a:rPr lang="en-US" sz="1000" b="1" i="0" dirty="0">
                <a:effectLst/>
                <a:latin typeface="Söhne"/>
              </a:rPr>
              <a:t>Outcome:</a:t>
            </a:r>
            <a:r>
              <a:rPr lang="en-US" sz="1000" b="0" i="0" dirty="0">
                <a:effectLst/>
                <a:latin typeface="Söhne"/>
              </a:rPr>
              <a:t> Zillow changed how people buy and sell homes, becoming one of the largest real estate marketplaces in the US.</a:t>
            </a:r>
          </a:p>
          <a:p>
            <a:pPr marL="0" indent="0" algn="l">
              <a:buNone/>
            </a:pPr>
            <a:r>
              <a:rPr lang="en-US" sz="1000" b="1" i="0" dirty="0">
                <a:effectLst/>
                <a:latin typeface="Söhne"/>
              </a:rPr>
              <a:t>Success Story 2: Housing.com - Transforming Indian Real Estate</a:t>
            </a:r>
          </a:p>
          <a:p>
            <a:pPr marL="0" indent="0" algn="l">
              <a:buNone/>
            </a:pPr>
            <a:r>
              <a:rPr lang="en-US" sz="1000" b="1" i="0" dirty="0">
                <a:effectLst/>
                <a:latin typeface="Söhne"/>
              </a:rPr>
              <a:t>Background:</a:t>
            </a:r>
            <a:r>
              <a:rPr lang="en-US" sz="1000" b="0" i="0" dirty="0">
                <a:effectLst/>
                <a:latin typeface="Söhne"/>
              </a:rPr>
              <a:t> Launched in 2012, Housing.com revolutionized India's real estate market by providing verified listings, interactive maps, and 3D property tours.</a:t>
            </a:r>
          </a:p>
          <a:p>
            <a:pPr marL="0" indent="0" algn="l">
              <a:buNone/>
            </a:pPr>
            <a:r>
              <a:rPr lang="en-US" sz="1000" b="1" i="0" dirty="0">
                <a:effectLst/>
                <a:latin typeface="Söhne"/>
              </a:rPr>
              <a:t>Strategy:</a:t>
            </a:r>
            <a:r>
              <a:rPr lang="en-US" sz="1000" b="0" i="0" dirty="0">
                <a:effectLst/>
                <a:latin typeface="Söhne"/>
              </a:rPr>
              <a:t> Housing.com simplified property searches and collaborated with developers for accurate listings, making property transactions more efficient.</a:t>
            </a:r>
          </a:p>
          <a:p>
            <a:pPr marL="0" indent="0" algn="l">
              <a:buNone/>
            </a:pPr>
            <a:r>
              <a:rPr lang="en-US" sz="1000" b="1" i="0" dirty="0">
                <a:effectLst/>
                <a:latin typeface="Söhne"/>
              </a:rPr>
              <a:t>Outcome:</a:t>
            </a:r>
            <a:r>
              <a:rPr lang="en-US" sz="1000" b="0" i="0" dirty="0">
                <a:effectLst/>
                <a:latin typeface="Söhne"/>
              </a:rPr>
              <a:t> Housing.com became one of India's leading real estate platforms, reshaping the property search and buying experience.</a:t>
            </a:r>
          </a:p>
          <a:p>
            <a:pPr marL="0" indent="0" algn="l">
              <a:buNone/>
            </a:pPr>
            <a:endParaRPr lang="en-US" sz="1000" b="0" i="0" dirty="0">
              <a:solidFill>
                <a:srgbClr val="374151"/>
              </a:solidFill>
              <a:effectLst/>
            </a:endParaRPr>
          </a:p>
          <a:p>
            <a:pPr marL="0" indent="0">
              <a:buNone/>
            </a:pPr>
            <a:endParaRPr lang="en-IN" dirty="0"/>
          </a:p>
        </p:txBody>
      </p:sp>
    </p:spTree>
    <p:extLst>
      <p:ext uri="{BB962C8B-B14F-4D97-AF65-F5344CB8AC3E}">
        <p14:creationId xmlns:p14="http://schemas.microsoft.com/office/powerpoint/2010/main" val="370967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794A-2BDB-8AB4-0BBE-2B0B5D1B32DE}"/>
              </a:ext>
            </a:extLst>
          </p:cNvPr>
          <p:cNvSpPr>
            <a:spLocks noGrp="1"/>
          </p:cNvSpPr>
          <p:nvPr>
            <p:ph type="title"/>
          </p:nvPr>
        </p:nvSpPr>
        <p:spPr/>
        <p:txBody>
          <a:bodyPr/>
          <a:lstStyle/>
          <a:p>
            <a:r>
              <a:rPr lang="en-IN" sz="4000" dirty="0">
                <a:latin typeface="Bahnschrift SemiBold" panose="020B0502040204020203" pitchFamily="34" charset="0"/>
              </a:rPr>
              <a:t>CUSTOMER NEEDS </a:t>
            </a:r>
            <a:br>
              <a:rPr lang="en-IN" dirty="0"/>
            </a:br>
            <a:r>
              <a:rPr lang="en-IN" sz="1600" dirty="0"/>
              <a:t>DISCOVERING CUSTOMER PERSONAS </a:t>
            </a:r>
          </a:p>
        </p:txBody>
      </p:sp>
      <p:sp>
        <p:nvSpPr>
          <p:cNvPr id="3" name="Content Placeholder 2">
            <a:extLst>
              <a:ext uri="{FF2B5EF4-FFF2-40B4-BE49-F238E27FC236}">
                <a16:creationId xmlns:a16="http://schemas.microsoft.com/office/drawing/2014/main" id="{39F5E295-2E28-699B-7E66-2A0079FB006F}"/>
              </a:ext>
            </a:extLst>
          </p:cNvPr>
          <p:cNvSpPr>
            <a:spLocks noGrp="1"/>
          </p:cNvSpPr>
          <p:nvPr>
            <p:ph idx="1"/>
          </p:nvPr>
        </p:nvSpPr>
        <p:spPr/>
        <p:txBody>
          <a:bodyPr>
            <a:normAutofit fontScale="25000" lnSpcReduction="20000"/>
          </a:bodyPr>
          <a:lstStyle/>
          <a:p>
            <a:pPr marL="0" indent="0" algn="l">
              <a:buNone/>
            </a:pPr>
            <a:r>
              <a:rPr lang="en-US" sz="4000" b="1" dirty="0">
                <a:solidFill>
                  <a:srgbClr val="374151"/>
                </a:solidFill>
              </a:rPr>
              <a:t>H</a:t>
            </a:r>
            <a:r>
              <a:rPr lang="en-US" sz="4000" b="1" i="0" dirty="0">
                <a:solidFill>
                  <a:srgbClr val="374151"/>
                </a:solidFill>
                <a:effectLst/>
              </a:rPr>
              <a:t>ere's an analysis of each customer persona's unique needs and tailored approaches to enhance lead conversion:</a:t>
            </a:r>
          </a:p>
          <a:p>
            <a:pPr algn="l">
              <a:buFont typeface="+mj-lt"/>
              <a:buAutoNum type="arabicPeriod"/>
            </a:pPr>
            <a:r>
              <a:rPr lang="en-US" sz="4000" b="1" i="0" u="sng" dirty="0">
                <a:solidFill>
                  <a:srgbClr val="374151"/>
                </a:solidFill>
                <a:effectLst/>
              </a:rPr>
              <a:t>The Proactive Planner</a:t>
            </a:r>
            <a:r>
              <a:rPr lang="en-US" sz="4000" b="0" i="0" u="sng"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These leads seek comprehensive information and assurance. They value transparency and reliability.</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Provide detailed FAQs, transparent pricing structures, and easy access to customer reviews and testimonials. A dedicated customer support team can address their queries promptly.</a:t>
            </a:r>
          </a:p>
          <a:p>
            <a:pPr algn="l">
              <a:buFont typeface="+mj-lt"/>
              <a:buAutoNum type="arabicPeriod"/>
            </a:pPr>
            <a:r>
              <a:rPr lang="en-US" sz="4000" b="1" i="0" u="sng" dirty="0">
                <a:solidFill>
                  <a:srgbClr val="374151"/>
                </a:solidFill>
                <a:effectLst/>
              </a:rPr>
              <a:t>The Hesitant Shopper</a:t>
            </a:r>
            <a:r>
              <a:rPr lang="en-US" sz="4000" b="0" i="0" u="sng"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This group may require additional motivation to overcome their hesitation and make a commitment.</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Implement remarketing campaigns with incentives, such as limited-time offers or discounts. Share success stories and emphasize the benefits of our services.</a:t>
            </a:r>
          </a:p>
          <a:p>
            <a:pPr algn="l">
              <a:buFont typeface="+mj-lt"/>
              <a:buAutoNum type="arabicPeriod"/>
            </a:pPr>
            <a:r>
              <a:rPr lang="en-US" sz="4000" b="1" i="0" u="sng" dirty="0">
                <a:solidFill>
                  <a:srgbClr val="374151"/>
                </a:solidFill>
                <a:effectLst/>
              </a:rPr>
              <a:t>The Time-Conscious Seeker</a:t>
            </a:r>
            <a:r>
              <a:rPr lang="en-US" sz="4000" b="0" i="0" u="sng"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Speed and efficiency are crucial for these leads.</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Ensure swift response times through chat support, instant messaging, or phone calls. Simplify the conversion process with a clear call to action.</a:t>
            </a:r>
          </a:p>
          <a:p>
            <a:pPr algn="l">
              <a:buFont typeface="+mj-lt"/>
              <a:buAutoNum type="arabicPeriod"/>
            </a:pPr>
            <a:r>
              <a:rPr lang="en-US" sz="4000" b="1" i="0" u="sng" dirty="0">
                <a:solidFill>
                  <a:srgbClr val="374151"/>
                </a:solidFill>
                <a:effectLst/>
              </a:rPr>
              <a:t>The Safety-First Parent</a:t>
            </a:r>
            <a:r>
              <a:rPr lang="en-US" sz="4000" b="0" i="0" u="sng"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Parents need assurance about safety and reliability.</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Highlight stringent safety measures, background checks, and testimonials from satisfied parents. Offer personalized consultations to address their concerns.</a:t>
            </a:r>
          </a:p>
          <a:p>
            <a:pPr algn="l">
              <a:buFont typeface="+mj-lt"/>
              <a:buAutoNum type="arabicPeriod"/>
            </a:pPr>
            <a:r>
              <a:rPr lang="en-US" sz="4000" b="1" i="0" u="sng" dirty="0">
                <a:solidFill>
                  <a:srgbClr val="374151"/>
                </a:solidFill>
                <a:effectLst/>
              </a:rPr>
              <a:t>The Mobile-First Student</a:t>
            </a:r>
            <a:r>
              <a:rPr lang="en-US" sz="4000" b="0" i="0"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A seamless mobile experience is essential for these leads.</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Optimize the website and communication channels for mobile devices. Implement mobile-friendly forms and chat support.</a:t>
            </a:r>
          </a:p>
          <a:p>
            <a:pPr algn="l">
              <a:buFont typeface="+mj-lt"/>
              <a:buAutoNum type="arabicPeriod"/>
            </a:pPr>
            <a:r>
              <a:rPr lang="en-US" sz="4000" b="1" i="0" u="sng" dirty="0">
                <a:solidFill>
                  <a:srgbClr val="374151"/>
                </a:solidFill>
                <a:effectLst/>
              </a:rPr>
              <a:t>The Inquisitive Researcher</a:t>
            </a:r>
            <a:r>
              <a:rPr lang="en-US" sz="4000" b="0" i="0" u="sng"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Thorough information is key for this group.</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Provide comprehensive guides, blog posts, and educational content. Share case studies and encourage them to contact for personalized advice.</a:t>
            </a:r>
          </a:p>
          <a:p>
            <a:pPr algn="l">
              <a:buFont typeface="+mj-lt"/>
              <a:buAutoNum type="arabicPeriod"/>
            </a:pPr>
            <a:r>
              <a:rPr lang="en-US" sz="4000" b="1" i="0" u="sng" dirty="0">
                <a:solidFill>
                  <a:srgbClr val="374151"/>
                </a:solidFill>
                <a:effectLst/>
              </a:rPr>
              <a:t>The Price-Conscious Seeker</a:t>
            </a:r>
            <a:r>
              <a:rPr lang="en-US" sz="4000" b="0" i="0" u="sng" dirty="0">
                <a:solidFill>
                  <a:srgbClr val="374151"/>
                </a:solidFill>
                <a:effectLst/>
              </a:rPr>
              <a:t>:</a:t>
            </a:r>
          </a:p>
          <a:p>
            <a:pPr marL="742950" lvl="1" indent="-285750" algn="l">
              <a:buFont typeface="+mj-lt"/>
              <a:buAutoNum type="arabicPeriod"/>
            </a:pPr>
            <a:r>
              <a:rPr lang="en-US" sz="4000" b="1" i="0" dirty="0">
                <a:solidFill>
                  <a:srgbClr val="374151"/>
                </a:solidFill>
                <a:effectLst/>
              </a:rPr>
              <a:t>Unique Needs</a:t>
            </a:r>
            <a:r>
              <a:rPr lang="en-US" sz="4000" b="0" i="0" dirty="0">
                <a:solidFill>
                  <a:srgbClr val="374151"/>
                </a:solidFill>
                <a:effectLst/>
              </a:rPr>
              <a:t>: Budget considerations are paramount.</a:t>
            </a:r>
          </a:p>
          <a:p>
            <a:pPr marL="742950" lvl="1" indent="-285750" algn="l">
              <a:buFont typeface="+mj-lt"/>
              <a:buAutoNum type="arabicPeriod"/>
            </a:pPr>
            <a:r>
              <a:rPr lang="en-US" sz="4000" b="1" i="0" dirty="0">
                <a:solidFill>
                  <a:srgbClr val="374151"/>
                </a:solidFill>
                <a:effectLst/>
              </a:rPr>
              <a:t>Tailored Approach</a:t>
            </a:r>
            <a:r>
              <a:rPr lang="en-US" sz="4000" b="0" i="0" dirty="0">
                <a:solidFill>
                  <a:srgbClr val="374151"/>
                </a:solidFill>
                <a:effectLst/>
              </a:rPr>
              <a:t>: Offer flexible payment plans, highlight cost-effective options, and provide price comparison tools. Showcase the long-term value of our services.</a:t>
            </a:r>
          </a:p>
          <a:p>
            <a:pPr marL="0" indent="0" algn="l">
              <a:buNone/>
            </a:pPr>
            <a:r>
              <a:rPr lang="en-US" sz="4000" b="1" i="0" dirty="0">
                <a:solidFill>
                  <a:srgbClr val="374151"/>
                </a:solidFill>
                <a:effectLst/>
              </a:rPr>
              <a:t>By understanding these unique needs and tailoring our approach accordingly, we can effectively address the concerns of each persona, build trust, and ultimately increase lead conversion rates across the board.</a:t>
            </a:r>
          </a:p>
          <a:p>
            <a:pPr marL="0" indent="0">
              <a:buNone/>
            </a:pPr>
            <a:endParaRPr lang="en-IN" dirty="0"/>
          </a:p>
        </p:txBody>
      </p:sp>
    </p:spTree>
    <p:extLst>
      <p:ext uri="{BB962C8B-B14F-4D97-AF65-F5344CB8AC3E}">
        <p14:creationId xmlns:p14="http://schemas.microsoft.com/office/powerpoint/2010/main" val="283376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010A-CC9D-2265-D042-25DC0BE8987F}"/>
              </a:ext>
            </a:extLst>
          </p:cNvPr>
          <p:cNvSpPr>
            <a:spLocks noGrp="1"/>
          </p:cNvSpPr>
          <p:nvPr>
            <p:ph type="title"/>
          </p:nvPr>
        </p:nvSpPr>
        <p:spPr/>
        <p:txBody>
          <a:bodyPr vert="horz" lIns="91440" tIns="45720" rIns="91440" bIns="45720" rtlCol="0" anchor="ctr">
            <a:normAutofit/>
          </a:bodyPr>
          <a:lstStyle/>
          <a:p>
            <a:r>
              <a:rPr lang="en-IN" sz="4000" dirty="0">
                <a:latin typeface="Bahnschrift SemiBold" panose="020B0502040204020203" pitchFamily="34" charset="0"/>
              </a:rPr>
              <a:t>CONNECTION WITH CUSTOMERS </a:t>
            </a:r>
            <a:br>
              <a:rPr lang="en-IN" sz="4000" dirty="0">
                <a:latin typeface="Bahnschrift SemiBold" panose="020B0502040204020203" pitchFamily="34" charset="0"/>
              </a:rPr>
            </a:br>
            <a:r>
              <a:rPr lang="en-IN" sz="2000" dirty="0"/>
              <a:t>BUILDING RELATIONSHIPS</a:t>
            </a:r>
          </a:p>
        </p:txBody>
      </p:sp>
      <p:sp>
        <p:nvSpPr>
          <p:cNvPr id="3" name="Content Placeholder 2">
            <a:extLst>
              <a:ext uri="{FF2B5EF4-FFF2-40B4-BE49-F238E27FC236}">
                <a16:creationId xmlns:a16="http://schemas.microsoft.com/office/drawing/2014/main" id="{90C30FE4-5F9E-12F4-D7C0-709FDA39E236}"/>
              </a:ext>
            </a:extLst>
          </p:cNvPr>
          <p:cNvSpPr>
            <a:spLocks noGrp="1"/>
          </p:cNvSpPr>
          <p:nvPr>
            <p:ph idx="1"/>
          </p:nvPr>
        </p:nvSpPr>
        <p:spPr/>
        <p:txBody>
          <a:bodyPr>
            <a:normAutofit/>
          </a:bodyPr>
          <a:lstStyle/>
          <a:p>
            <a:pPr marL="0" indent="0" algn="l">
              <a:buNone/>
            </a:pPr>
            <a:r>
              <a:rPr lang="en-US" sz="1000" b="1" i="0" u="sng" dirty="0">
                <a:solidFill>
                  <a:srgbClr val="374151"/>
                </a:solidFill>
                <a:effectLst/>
              </a:rPr>
              <a:t>Early Stage Engagement</a:t>
            </a:r>
            <a:endParaRPr lang="en-US" sz="1000" b="0" i="0" u="sng" dirty="0">
              <a:solidFill>
                <a:srgbClr val="374151"/>
              </a:solidFill>
              <a:effectLst/>
            </a:endParaRPr>
          </a:p>
          <a:p>
            <a:pPr marL="0" indent="0" algn="l">
              <a:buNone/>
            </a:pPr>
            <a:r>
              <a:rPr lang="en-US" sz="1000" b="0" i="0" dirty="0">
                <a:solidFill>
                  <a:srgbClr val="374151"/>
                </a:solidFill>
                <a:effectLst/>
              </a:rPr>
              <a:t>Emphasizing the need for robust initial interactions in early stages such as 'signup,' '</a:t>
            </a:r>
            <a:r>
              <a:rPr lang="en-US" sz="1000" b="0" i="0" dirty="0" err="1">
                <a:solidFill>
                  <a:srgbClr val="374151"/>
                </a:solidFill>
                <a:effectLst/>
              </a:rPr>
              <a:t>mobile_updated</a:t>
            </a:r>
            <a:r>
              <a:rPr lang="en-US" sz="1000" b="0" i="0" dirty="0">
                <a:solidFill>
                  <a:srgbClr val="374151"/>
                </a:solidFill>
                <a:effectLst/>
              </a:rPr>
              <a:t>,' and '</a:t>
            </a:r>
            <a:r>
              <a:rPr lang="en-US" sz="1000" b="0" i="0" dirty="0" err="1">
                <a:solidFill>
                  <a:srgbClr val="374151"/>
                </a:solidFill>
                <a:effectLst/>
              </a:rPr>
              <a:t>email_updated</a:t>
            </a:r>
            <a:r>
              <a:rPr lang="en-US" sz="1000" b="0" i="0" dirty="0">
                <a:solidFill>
                  <a:srgbClr val="374151"/>
                </a:solidFill>
                <a:effectLst/>
              </a:rPr>
              <a:t>.'</a:t>
            </a:r>
          </a:p>
          <a:p>
            <a:pPr marL="0" indent="0" algn="l">
              <a:buNone/>
            </a:pPr>
            <a:r>
              <a:rPr lang="en-US" sz="1000" b="0" i="0" dirty="0">
                <a:solidFill>
                  <a:srgbClr val="374151"/>
                </a:solidFill>
                <a:effectLst/>
              </a:rPr>
              <a:t>Establishing strong initial rapport to ensure a positive trajectory in the customer journey.</a:t>
            </a:r>
          </a:p>
          <a:p>
            <a:pPr marL="0" indent="0" algn="l">
              <a:buNone/>
            </a:pPr>
            <a:r>
              <a:rPr lang="en-US" sz="1000" b="1" i="0" u="sng" dirty="0">
                <a:solidFill>
                  <a:srgbClr val="374151"/>
                </a:solidFill>
                <a:effectLst/>
              </a:rPr>
              <a:t>Enhancing Trust through Verification</a:t>
            </a:r>
            <a:endParaRPr lang="en-US" sz="1000" b="0" i="0" u="sng" dirty="0">
              <a:solidFill>
                <a:srgbClr val="374151"/>
              </a:solidFill>
              <a:effectLst/>
            </a:endParaRPr>
          </a:p>
          <a:p>
            <a:pPr marL="0" indent="0" algn="l">
              <a:buNone/>
            </a:pPr>
            <a:r>
              <a:rPr lang="en-US" sz="1000" b="0" i="0" dirty="0">
                <a:solidFill>
                  <a:srgbClr val="374151"/>
                </a:solidFill>
                <a:effectLst/>
              </a:rPr>
              <a:t>Highlighting the '</a:t>
            </a:r>
            <a:r>
              <a:rPr lang="en-US" sz="1000" b="0" i="0" dirty="0" err="1">
                <a:solidFill>
                  <a:srgbClr val="374151"/>
                </a:solidFill>
                <a:effectLst/>
              </a:rPr>
              <a:t>Police_verification</a:t>
            </a:r>
            <a:r>
              <a:rPr lang="en-US" sz="1000" b="0" i="0" dirty="0">
                <a:solidFill>
                  <a:srgbClr val="374151"/>
                </a:solidFill>
                <a:effectLst/>
              </a:rPr>
              <a:t>' and '</a:t>
            </a:r>
            <a:r>
              <a:rPr lang="en-US" sz="1000" b="0" i="0" dirty="0" err="1">
                <a:solidFill>
                  <a:srgbClr val="374151"/>
                </a:solidFill>
                <a:effectLst/>
              </a:rPr>
              <a:t>email_verified</a:t>
            </a:r>
            <a:r>
              <a:rPr lang="en-US" sz="1000" b="0" i="0" dirty="0">
                <a:solidFill>
                  <a:srgbClr val="374151"/>
                </a:solidFill>
                <a:effectLst/>
              </a:rPr>
              <a:t>' stages as pivotal moments to instill trust and credibility in the customer relationship.</a:t>
            </a:r>
          </a:p>
          <a:p>
            <a:pPr marL="0" indent="0" algn="l">
              <a:buNone/>
            </a:pPr>
            <a:r>
              <a:rPr lang="en-US" sz="1000" b="0" i="0" dirty="0">
                <a:solidFill>
                  <a:srgbClr val="374151"/>
                </a:solidFill>
                <a:effectLst/>
              </a:rPr>
              <a:t>Recommending strategies to optimize these stages for trust-building.</a:t>
            </a:r>
          </a:p>
          <a:p>
            <a:pPr marL="0" indent="0" algn="l">
              <a:buNone/>
            </a:pPr>
            <a:r>
              <a:rPr lang="en-US" sz="1000" b="1" i="0" u="sng" dirty="0">
                <a:solidFill>
                  <a:srgbClr val="374151"/>
                </a:solidFill>
                <a:effectLst/>
              </a:rPr>
              <a:t>Metrics of Customer Engagement</a:t>
            </a:r>
            <a:endParaRPr lang="en-US" sz="1000" b="0" i="0" u="sng" dirty="0">
              <a:solidFill>
                <a:srgbClr val="374151"/>
              </a:solidFill>
              <a:effectLst/>
            </a:endParaRPr>
          </a:p>
          <a:p>
            <a:pPr marL="0" indent="0" algn="l">
              <a:buNone/>
            </a:pPr>
            <a:r>
              <a:rPr lang="en-US" sz="1000" b="0" i="0" dirty="0">
                <a:solidFill>
                  <a:srgbClr val="374151"/>
                </a:solidFill>
                <a:effectLst/>
              </a:rPr>
              <a:t>Proposing the importance of monitoring engagement metrics like response rates and feedback.</a:t>
            </a:r>
          </a:p>
          <a:p>
            <a:pPr marL="0" indent="0" algn="l">
              <a:buNone/>
            </a:pPr>
            <a:r>
              <a:rPr lang="en-US" sz="1000" b="0" i="0" dirty="0">
                <a:solidFill>
                  <a:srgbClr val="374151"/>
                </a:solidFill>
                <a:effectLst/>
              </a:rPr>
              <a:t>Suggesting strategies for tracking and utilizing these metrics to enhance customer engagement throughout the journey.</a:t>
            </a:r>
          </a:p>
          <a:p>
            <a:pPr marL="0" indent="0" algn="l">
              <a:buNone/>
            </a:pPr>
            <a:r>
              <a:rPr lang="en-US" sz="1000" b="1" i="0" u="sng" dirty="0">
                <a:solidFill>
                  <a:srgbClr val="374151"/>
                </a:solidFill>
                <a:effectLst/>
              </a:rPr>
              <a:t>Impact of Personalization on Engagement</a:t>
            </a:r>
            <a:endParaRPr lang="en-US" sz="1000" b="0" i="0" u="sng" dirty="0">
              <a:solidFill>
                <a:srgbClr val="374151"/>
              </a:solidFill>
              <a:effectLst/>
            </a:endParaRPr>
          </a:p>
          <a:p>
            <a:pPr marL="0" indent="0" algn="l">
              <a:buNone/>
            </a:pPr>
            <a:r>
              <a:rPr lang="en-US" sz="1000" b="0" i="0" dirty="0">
                <a:solidFill>
                  <a:srgbClr val="374151"/>
                </a:solidFill>
                <a:effectLst/>
              </a:rPr>
              <a:t>Recommending a tailored approach to enhance customer engagement, particularly focusing on 'Agreement' and 'onboarding' stages.</a:t>
            </a:r>
          </a:p>
          <a:p>
            <a:pPr marL="0" indent="0" algn="l">
              <a:buNone/>
            </a:pPr>
            <a:r>
              <a:rPr lang="en-US" sz="1000" b="0" i="0" dirty="0">
                <a:solidFill>
                  <a:srgbClr val="374151"/>
                </a:solidFill>
                <a:effectLst/>
              </a:rPr>
              <a:t>Emphasizing the positive impact of personalization on customer satisfaction and journey progression.</a:t>
            </a:r>
          </a:p>
          <a:p>
            <a:pPr marL="0" indent="0">
              <a:buNone/>
            </a:pPr>
            <a:endParaRPr lang="en-IN" dirty="0"/>
          </a:p>
        </p:txBody>
      </p:sp>
    </p:spTree>
    <p:extLst>
      <p:ext uri="{BB962C8B-B14F-4D97-AF65-F5344CB8AC3E}">
        <p14:creationId xmlns:p14="http://schemas.microsoft.com/office/powerpoint/2010/main" val="318718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3064-2BC4-0EA2-F12C-E07BD575C511}"/>
              </a:ext>
            </a:extLst>
          </p:cNvPr>
          <p:cNvSpPr>
            <a:spLocks noGrp="1"/>
          </p:cNvSpPr>
          <p:nvPr>
            <p:ph type="title"/>
          </p:nvPr>
        </p:nvSpPr>
        <p:spPr/>
        <p:txBody>
          <a:bodyPr/>
          <a:lstStyle/>
          <a:p>
            <a:r>
              <a:rPr lang="en-IN" sz="4000" dirty="0">
                <a:latin typeface="Bahnschrift SemiBold" panose="020B0502040204020203" pitchFamily="34" charset="0"/>
              </a:rPr>
              <a:t>MARCH VS APRIL </a:t>
            </a:r>
            <a:br>
              <a:rPr lang="en-IN" dirty="0"/>
            </a:br>
            <a:r>
              <a:rPr lang="en-IN" sz="2000" dirty="0"/>
              <a:t>UNVEILING LEAD CONVERSION TRENDS </a:t>
            </a:r>
          </a:p>
        </p:txBody>
      </p:sp>
      <p:sp>
        <p:nvSpPr>
          <p:cNvPr id="3" name="Content Placeholder 2">
            <a:extLst>
              <a:ext uri="{FF2B5EF4-FFF2-40B4-BE49-F238E27FC236}">
                <a16:creationId xmlns:a16="http://schemas.microsoft.com/office/drawing/2014/main" id="{9D5E9DA5-583B-C6D6-DE5C-F4A804071DB5}"/>
              </a:ext>
            </a:extLst>
          </p:cNvPr>
          <p:cNvSpPr>
            <a:spLocks noGrp="1"/>
          </p:cNvSpPr>
          <p:nvPr>
            <p:ph idx="1"/>
          </p:nvPr>
        </p:nvSpPr>
        <p:spPr/>
        <p:txBody>
          <a:bodyPr>
            <a:normAutofit/>
          </a:bodyPr>
          <a:lstStyle/>
          <a:p>
            <a:pPr marL="0" indent="0" algn="l">
              <a:buNone/>
            </a:pPr>
            <a:r>
              <a:rPr lang="en-US" sz="1000" b="1" i="0" u="sng" dirty="0">
                <a:solidFill>
                  <a:srgbClr val="374151"/>
                </a:solidFill>
                <a:effectLst/>
              </a:rPr>
              <a:t>Monthly Analysis Summary</a:t>
            </a:r>
          </a:p>
          <a:p>
            <a:pPr marL="0" indent="0" algn="l">
              <a:buNone/>
            </a:pPr>
            <a:r>
              <a:rPr lang="en-US" sz="1000" b="0" i="0" dirty="0">
                <a:solidFill>
                  <a:srgbClr val="374151"/>
                </a:solidFill>
                <a:effectLst/>
              </a:rPr>
              <a:t>Overall Trends: Numbers decline from March to April, hinting at a possible slowdown in lead conversion. Key early stages ('signup,' '</a:t>
            </a:r>
            <a:r>
              <a:rPr lang="en-US" sz="1000" b="0" i="0" dirty="0" err="1">
                <a:solidFill>
                  <a:srgbClr val="374151"/>
                </a:solidFill>
                <a:effectLst/>
              </a:rPr>
              <a:t>mobile_updated</a:t>
            </a:r>
            <a:r>
              <a:rPr lang="en-US" sz="1000" b="0" i="0" dirty="0">
                <a:solidFill>
                  <a:srgbClr val="374151"/>
                </a:solidFill>
                <a:effectLst/>
              </a:rPr>
              <a:t>,' '</a:t>
            </a:r>
            <a:r>
              <a:rPr lang="en-US" sz="1000" b="0" i="0" dirty="0" err="1">
                <a:solidFill>
                  <a:srgbClr val="374151"/>
                </a:solidFill>
                <a:effectLst/>
              </a:rPr>
              <a:t>email_updated</a:t>
            </a:r>
            <a:r>
              <a:rPr lang="en-US" sz="1000" b="0" i="0" dirty="0">
                <a:solidFill>
                  <a:srgbClr val="374151"/>
                </a:solidFill>
                <a:effectLst/>
              </a:rPr>
              <a:t>') remain prominent.</a:t>
            </a:r>
          </a:p>
          <a:p>
            <a:pPr marL="0" indent="0" algn="l">
              <a:buNone/>
            </a:pPr>
            <a:r>
              <a:rPr lang="en-US" sz="1000" b="0" i="0" dirty="0">
                <a:solidFill>
                  <a:srgbClr val="374151"/>
                </a:solidFill>
                <a:effectLst/>
              </a:rPr>
              <a:t>Verification Stages: 'Police_verification' and '</a:t>
            </a:r>
            <a:r>
              <a:rPr lang="en-US" sz="1000" b="0" i="0" dirty="0" err="1">
                <a:solidFill>
                  <a:srgbClr val="374151"/>
                </a:solidFill>
                <a:effectLst/>
              </a:rPr>
              <a:t>email_verified</a:t>
            </a:r>
            <a:r>
              <a:rPr lang="en-US" sz="1000" b="0" i="0" dirty="0">
                <a:solidFill>
                  <a:srgbClr val="374151"/>
                </a:solidFill>
                <a:effectLst/>
              </a:rPr>
              <a:t>’ rose in April, underlining a focus on lead quality and verification before advancement.</a:t>
            </a:r>
          </a:p>
          <a:p>
            <a:pPr marL="0" indent="0" algn="l">
              <a:buNone/>
            </a:pPr>
            <a:r>
              <a:rPr lang="en-US" sz="1000" b="0" i="0" dirty="0">
                <a:solidFill>
                  <a:srgbClr val="374151"/>
                </a:solidFill>
                <a:effectLst/>
              </a:rPr>
              <a:t>Agreement and Onboarding: 'Agreement' and 'onboarding' stages dip in April, indicating potential bottlenecks requiring further investigation and improvement.</a:t>
            </a:r>
          </a:p>
          <a:p>
            <a:pPr marL="0" indent="0" algn="l">
              <a:buNone/>
            </a:pPr>
            <a:r>
              <a:rPr lang="en-US" sz="1000" b="0" i="0" dirty="0">
                <a:solidFill>
                  <a:srgbClr val="374151"/>
                </a:solidFill>
                <a:effectLst/>
              </a:rPr>
              <a:t>Visit-Related Stages: A decrease in '</a:t>
            </a:r>
            <a:r>
              <a:rPr lang="en-US" sz="1000" b="0" i="0" dirty="0" err="1">
                <a:solidFill>
                  <a:srgbClr val="374151"/>
                </a:solidFill>
                <a:effectLst/>
              </a:rPr>
              <a:t>Visit_Scheduled</a:t>
            </a:r>
            <a:r>
              <a:rPr lang="en-US" sz="1000" b="0" i="0" dirty="0">
                <a:solidFill>
                  <a:srgbClr val="374151"/>
                </a:solidFill>
                <a:effectLst/>
              </a:rPr>
              <a:t>,' '</a:t>
            </a:r>
            <a:r>
              <a:rPr lang="en-US" sz="1000" b="0" i="0" dirty="0" err="1">
                <a:solidFill>
                  <a:srgbClr val="374151"/>
                </a:solidFill>
                <a:effectLst/>
              </a:rPr>
              <a:t>Visit_cancelled</a:t>
            </a:r>
            <a:r>
              <a:rPr lang="en-US" sz="1000" b="0" i="0" dirty="0">
                <a:solidFill>
                  <a:srgbClr val="374151"/>
                </a:solidFill>
                <a:effectLst/>
              </a:rPr>
              <a:t>,' '</a:t>
            </a:r>
            <a:r>
              <a:rPr lang="en-US" sz="1000" b="0" i="0" dirty="0" err="1">
                <a:solidFill>
                  <a:srgbClr val="374151"/>
                </a:solidFill>
                <a:effectLst/>
              </a:rPr>
              <a:t>Visit_done</a:t>
            </a:r>
            <a:r>
              <a:rPr lang="en-US" sz="1000" b="0" i="0" dirty="0">
                <a:solidFill>
                  <a:srgbClr val="374151"/>
                </a:solidFill>
                <a:effectLst/>
              </a:rPr>
              <a:t>' in April suggests fewer property visits, urging a review of visit-related strategies.</a:t>
            </a:r>
          </a:p>
          <a:p>
            <a:pPr marL="0" indent="0" algn="l">
              <a:buNone/>
            </a:pPr>
            <a:r>
              <a:rPr lang="en-US" sz="1000" b="0" i="0" dirty="0">
                <a:solidFill>
                  <a:srgbClr val="374151"/>
                </a:solidFill>
                <a:effectLst/>
              </a:rPr>
              <a:t>Payment and Final Stages: '</a:t>
            </a:r>
            <a:r>
              <a:rPr lang="en-US" sz="1000" b="0" i="0" dirty="0" err="1">
                <a:solidFill>
                  <a:srgbClr val="374151"/>
                </a:solidFill>
                <a:effectLst/>
              </a:rPr>
              <a:t>Payment_Received</a:t>
            </a:r>
            <a:r>
              <a:rPr lang="en-US" sz="1000" b="0" i="0" dirty="0">
                <a:solidFill>
                  <a:srgbClr val="374151"/>
                </a:solidFill>
                <a:effectLst/>
              </a:rPr>
              <a:t>' and '</a:t>
            </a:r>
            <a:r>
              <a:rPr lang="en-US" sz="1000" b="0" i="0" dirty="0" err="1">
                <a:solidFill>
                  <a:srgbClr val="374151"/>
                </a:solidFill>
                <a:effectLst/>
              </a:rPr>
              <a:t>Agreement_Signed</a:t>
            </a:r>
            <a:r>
              <a:rPr lang="en-US" sz="1000" b="0" i="0" dirty="0">
                <a:solidFill>
                  <a:srgbClr val="374151"/>
                </a:solidFill>
                <a:effectLst/>
              </a:rPr>
              <a:t>' stages declined in April, signaling challenges in finalizing deals and payments, necessitating smoother transition strategies.</a:t>
            </a:r>
          </a:p>
          <a:p>
            <a:pPr marL="0" indent="0" algn="l">
              <a:buNone/>
            </a:pPr>
            <a:endParaRPr lang="en-US" sz="1000" b="0" i="0" dirty="0">
              <a:solidFill>
                <a:srgbClr val="374151"/>
              </a:solidFill>
              <a:effectLst/>
            </a:endParaRPr>
          </a:p>
          <a:p>
            <a:pPr marL="0" indent="0" algn="l">
              <a:buNone/>
            </a:pPr>
            <a:r>
              <a:rPr lang="en-US" sz="1000" b="1" i="0" u="sng" dirty="0">
                <a:solidFill>
                  <a:srgbClr val="374151"/>
                </a:solidFill>
                <a:effectLst/>
              </a:rPr>
              <a:t>Factors Contributing to Monthly Fluctuations</a:t>
            </a:r>
          </a:p>
          <a:p>
            <a:pPr marL="0" indent="0" algn="l">
              <a:buNone/>
            </a:pPr>
            <a:r>
              <a:rPr lang="en-US" sz="1000" b="0" i="0" dirty="0">
                <a:solidFill>
                  <a:srgbClr val="374151"/>
                </a:solidFill>
                <a:effectLst/>
              </a:rPr>
              <a:t>Seasonal Variations: March often sees higher activity due to seasonal trends or fiscal year-end considerations, impacting lead conversion.</a:t>
            </a:r>
          </a:p>
          <a:p>
            <a:pPr marL="0" indent="0" algn="l">
              <a:buNone/>
            </a:pPr>
            <a:r>
              <a:rPr lang="en-US" sz="1000" b="0" i="0" dirty="0">
                <a:solidFill>
                  <a:srgbClr val="374151"/>
                </a:solidFill>
                <a:effectLst/>
              </a:rPr>
              <a:t>Competitive Landscape: Increased competition might divert leads. Competitors launching aggressive campaigns or offering better deals can influence lead flow.</a:t>
            </a:r>
          </a:p>
          <a:p>
            <a:pPr marL="0" indent="0" algn="l">
              <a:buNone/>
            </a:pPr>
            <a:r>
              <a:rPr lang="en-US" sz="1000" b="0" i="0" dirty="0">
                <a:solidFill>
                  <a:srgbClr val="374151"/>
                </a:solidFill>
                <a:effectLst/>
              </a:rPr>
              <a:t>Change in Consumer Behavior: April could witness altered consumer preferences, delaying purchasing decisions and affecting lead progression.</a:t>
            </a:r>
          </a:p>
          <a:p>
            <a:pPr marL="0" indent="0" algn="l">
              <a:buNone/>
            </a:pPr>
            <a:r>
              <a:rPr lang="en-US" sz="1000" b="0" i="0" dirty="0">
                <a:solidFill>
                  <a:srgbClr val="374151"/>
                </a:solidFill>
                <a:effectLst/>
              </a:rPr>
              <a:t>Operational Challenges: Internal operational issues like staffing changes or software transitions can disrupt the smooth flow of leads through the funnel.</a:t>
            </a:r>
          </a:p>
          <a:p>
            <a:pPr marL="0" indent="0" algn="l">
              <a:buNone/>
            </a:pPr>
            <a:endParaRPr lang="en-US" sz="1200" b="0" i="0" dirty="0">
              <a:solidFill>
                <a:srgbClr val="374151"/>
              </a:solidFill>
              <a:effectLst/>
            </a:endParaRPr>
          </a:p>
          <a:p>
            <a:pPr marL="0" indent="0">
              <a:buNone/>
            </a:pPr>
            <a:endParaRPr lang="en-IN" sz="1200" dirty="0"/>
          </a:p>
        </p:txBody>
      </p:sp>
    </p:spTree>
    <p:extLst>
      <p:ext uri="{BB962C8B-B14F-4D97-AF65-F5344CB8AC3E}">
        <p14:creationId xmlns:p14="http://schemas.microsoft.com/office/powerpoint/2010/main" val="386045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D9EA-8565-4D51-747E-1109197A3127}"/>
              </a:ext>
            </a:extLst>
          </p:cNvPr>
          <p:cNvSpPr>
            <a:spLocks noGrp="1"/>
          </p:cNvSpPr>
          <p:nvPr>
            <p:ph type="title"/>
          </p:nvPr>
        </p:nvSpPr>
        <p:spPr/>
        <p:txBody>
          <a:bodyPr>
            <a:normAutofit fontScale="90000"/>
          </a:bodyPr>
          <a:lstStyle/>
          <a:p>
            <a:r>
              <a:rPr lang="en-IN" sz="4000" dirty="0">
                <a:latin typeface="Bahnschrift SemiBold" panose="020B0502040204020203" pitchFamily="34" charset="0"/>
              </a:rPr>
              <a:t>CHALLENGES IN NEGOTIATION AND AGREEMENT </a:t>
            </a:r>
            <a:br>
              <a:rPr lang="en-IN" sz="4000" dirty="0">
                <a:latin typeface="Bahnschrift SemiBold" panose="020B0502040204020203" pitchFamily="34" charset="0"/>
              </a:rPr>
            </a:br>
            <a:r>
              <a:rPr lang="en-IN" sz="2200" dirty="0"/>
              <a:t>IDENTIFYING CONVERSION BARRIERS </a:t>
            </a:r>
          </a:p>
        </p:txBody>
      </p:sp>
      <p:sp>
        <p:nvSpPr>
          <p:cNvPr id="3" name="Content Placeholder 2">
            <a:extLst>
              <a:ext uri="{FF2B5EF4-FFF2-40B4-BE49-F238E27FC236}">
                <a16:creationId xmlns:a16="http://schemas.microsoft.com/office/drawing/2014/main" id="{D7F2DD25-F8EE-84C3-6D8E-63F4204215CA}"/>
              </a:ext>
            </a:extLst>
          </p:cNvPr>
          <p:cNvSpPr>
            <a:spLocks noGrp="1"/>
          </p:cNvSpPr>
          <p:nvPr>
            <p:ph idx="1"/>
          </p:nvPr>
        </p:nvSpPr>
        <p:spPr/>
        <p:txBody>
          <a:bodyPr>
            <a:normAutofit/>
          </a:bodyPr>
          <a:lstStyle/>
          <a:p>
            <a:pPr algn="l">
              <a:buFont typeface="+mj-lt"/>
              <a:buAutoNum type="arabicPeriod"/>
            </a:pPr>
            <a:r>
              <a:rPr lang="en-US" sz="1000" b="1" i="0" u="sng" dirty="0">
                <a:solidFill>
                  <a:srgbClr val="374151"/>
                </a:solidFill>
                <a:effectLst/>
              </a:rPr>
              <a:t>Decline after Verification:</a:t>
            </a:r>
            <a:endParaRPr lang="en-US" sz="1000" b="0" i="0" u="sng" dirty="0">
              <a:solidFill>
                <a:srgbClr val="374151"/>
              </a:solidFill>
              <a:effectLst/>
            </a:endParaRPr>
          </a:p>
          <a:p>
            <a:pPr marL="742950" lvl="1" indent="-285750" algn="l">
              <a:buFont typeface="+mj-lt"/>
              <a:buAutoNum type="arabicPeriod"/>
            </a:pPr>
            <a:r>
              <a:rPr lang="en-US" sz="1000" b="0" i="0" dirty="0">
                <a:solidFill>
                  <a:srgbClr val="374151"/>
                </a:solidFill>
                <a:effectLst/>
              </a:rPr>
              <a:t>A dramatic 15% drop occurs after 'Police_verification' and '</a:t>
            </a:r>
            <a:r>
              <a:rPr lang="en-US" sz="1000" b="0" i="0" dirty="0" err="1">
                <a:solidFill>
                  <a:srgbClr val="374151"/>
                </a:solidFill>
                <a:effectLst/>
              </a:rPr>
              <a:t>email_verified</a:t>
            </a:r>
            <a:r>
              <a:rPr lang="en-US" sz="1000" b="0" i="0" dirty="0">
                <a:solidFill>
                  <a:srgbClr val="374151"/>
                </a:solidFill>
                <a:effectLst/>
              </a:rPr>
              <a:t>' stages.</a:t>
            </a:r>
          </a:p>
          <a:p>
            <a:pPr marL="742950" lvl="1" indent="-285750" algn="l">
              <a:buFont typeface="+mj-lt"/>
              <a:buAutoNum type="arabicPeriod"/>
            </a:pPr>
            <a:r>
              <a:rPr lang="en-US" sz="1000" b="1" i="0" dirty="0">
                <a:solidFill>
                  <a:srgbClr val="374151"/>
                </a:solidFill>
                <a:effectLst/>
              </a:rPr>
              <a:t>Challenge:</a:t>
            </a:r>
            <a:r>
              <a:rPr lang="en-US" sz="1000" b="0" i="0" dirty="0">
                <a:solidFill>
                  <a:srgbClr val="374151"/>
                </a:solidFill>
                <a:effectLst/>
              </a:rPr>
              <a:t> Maintaining lead momentum and interest post-verification.</a:t>
            </a:r>
          </a:p>
          <a:p>
            <a:pPr algn="l">
              <a:buFont typeface="+mj-lt"/>
              <a:buAutoNum type="arabicPeriod"/>
            </a:pPr>
            <a:r>
              <a:rPr lang="en-US" sz="1000" b="1" i="0" u="sng" dirty="0">
                <a:solidFill>
                  <a:srgbClr val="374151"/>
                </a:solidFill>
                <a:effectLst/>
              </a:rPr>
              <a:t>Challenges in Visit Stages:</a:t>
            </a:r>
            <a:endParaRPr lang="en-US" sz="1000" b="0" i="0" u="sng" dirty="0">
              <a:solidFill>
                <a:srgbClr val="374151"/>
              </a:solidFill>
              <a:effectLst/>
            </a:endParaRPr>
          </a:p>
          <a:p>
            <a:pPr marL="742950" lvl="1" indent="-285750" algn="l">
              <a:buFont typeface="+mj-lt"/>
              <a:buAutoNum type="arabicPeriod"/>
            </a:pPr>
            <a:r>
              <a:rPr lang="en-US" sz="1000" b="0" i="0" dirty="0">
                <a:solidFill>
                  <a:srgbClr val="374151"/>
                </a:solidFill>
                <a:effectLst/>
              </a:rPr>
              <a:t>A staggering 12% drop from '</a:t>
            </a:r>
            <a:r>
              <a:rPr lang="en-US" sz="1000" b="0" i="0" dirty="0" err="1">
                <a:solidFill>
                  <a:srgbClr val="374151"/>
                </a:solidFill>
                <a:effectLst/>
              </a:rPr>
              <a:t>Visit_Scheduled</a:t>
            </a:r>
            <a:r>
              <a:rPr lang="en-US" sz="1000" b="0" i="0" dirty="0">
                <a:solidFill>
                  <a:srgbClr val="374151"/>
                </a:solidFill>
                <a:effectLst/>
              </a:rPr>
              <a:t>' to '</a:t>
            </a:r>
            <a:r>
              <a:rPr lang="en-US" sz="1000" b="0" i="0" dirty="0" err="1">
                <a:solidFill>
                  <a:srgbClr val="374151"/>
                </a:solidFill>
                <a:effectLst/>
              </a:rPr>
              <a:t>Visit_done</a:t>
            </a:r>
            <a:r>
              <a:rPr lang="en-US" sz="1000" b="0" i="0" dirty="0">
                <a:solidFill>
                  <a:srgbClr val="374151"/>
                </a:solidFill>
                <a:effectLst/>
              </a:rPr>
              <a:t>.'</a:t>
            </a:r>
          </a:p>
          <a:p>
            <a:pPr marL="742950" lvl="1" indent="-285750" algn="l">
              <a:buFont typeface="+mj-lt"/>
              <a:buAutoNum type="arabicPeriod"/>
            </a:pPr>
            <a:r>
              <a:rPr lang="en-US" sz="1000" b="0" i="0" dirty="0">
                <a:solidFill>
                  <a:srgbClr val="374151"/>
                </a:solidFill>
                <a:effectLst/>
              </a:rPr>
              <a:t>A notable 14% in '</a:t>
            </a:r>
            <a:r>
              <a:rPr lang="en-US" sz="1000" b="0" i="0" dirty="0" err="1">
                <a:solidFill>
                  <a:srgbClr val="374151"/>
                </a:solidFill>
                <a:effectLst/>
              </a:rPr>
              <a:t>Visit_cancelled</a:t>
            </a:r>
            <a:r>
              <a:rPr lang="en-US" sz="1000" b="0" i="0" dirty="0">
                <a:solidFill>
                  <a:srgbClr val="374151"/>
                </a:solidFill>
                <a:effectLst/>
              </a:rPr>
              <a:t>' and a surprising 10% in '</a:t>
            </a:r>
            <a:r>
              <a:rPr lang="en-US" sz="1000" b="0" i="0" dirty="0" err="1">
                <a:solidFill>
                  <a:srgbClr val="374151"/>
                </a:solidFill>
                <a:effectLst/>
              </a:rPr>
              <a:t>Visit_missed</a:t>
            </a:r>
            <a:r>
              <a:rPr lang="en-US" sz="1000" b="0" i="0" dirty="0">
                <a:solidFill>
                  <a:srgbClr val="374151"/>
                </a:solidFill>
                <a:effectLst/>
              </a:rPr>
              <a:t>.'</a:t>
            </a:r>
          </a:p>
          <a:p>
            <a:pPr marL="742950" lvl="1" indent="-285750" algn="l">
              <a:buFont typeface="+mj-lt"/>
              <a:buAutoNum type="arabicPeriod"/>
            </a:pPr>
            <a:r>
              <a:rPr lang="en-US" sz="1000" b="1" i="0" dirty="0">
                <a:solidFill>
                  <a:srgbClr val="374151"/>
                </a:solidFill>
                <a:effectLst/>
              </a:rPr>
              <a:t>Challenge:</a:t>
            </a:r>
            <a:r>
              <a:rPr lang="en-US" sz="1000" b="0" i="0" dirty="0">
                <a:solidFill>
                  <a:srgbClr val="374151"/>
                </a:solidFill>
                <a:effectLst/>
              </a:rPr>
              <a:t> Ensuring scheduled visits result in successful property visits.</a:t>
            </a:r>
          </a:p>
          <a:p>
            <a:pPr algn="l">
              <a:buFont typeface="+mj-lt"/>
              <a:buAutoNum type="arabicPeriod"/>
            </a:pPr>
            <a:r>
              <a:rPr lang="en-US" sz="1000" b="1" i="0" u="sng" dirty="0">
                <a:solidFill>
                  <a:srgbClr val="374151"/>
                </a:solidFill>
                <a:effectLst/>
              </a:rPr>
              <a:t>Agreement Related Challenges:</a:t>
            </a:r>
            <a:endParaRPr lang="en-US" sz="1000" b="0" i="0" u="sng" dirty="0">
              <a:solidFill>
                <a:srgbClr val="374151"/>
              </a:solidFill>
              <a:effectLst/>
            </a:endParaRPr>
          </a:p>
          <a:p>
            <a:pPr marL="742950" lvl="1" indent="-285750" algn="l">
              <a:buFont typeface="+mj-lt"/>
              <a:buAutoNum type="arabicPeriod"/>
            </a:pPr>
            <a:r>
              <a:rPr lang="en-US" sz="1000" b="0" i="0" dirty="0">
                <a:solidFill>
                  <a:srgbClr val="374151"/>
                </a:solidFill>
                <a:effectLst/>
              </a:rPr>
              <a:t>A concerning 17% drop in '</a:t>
            </a:r>
            <a:r>
              <a:rPr lang="en-US" sz="1000" b="0" i="0" dirty="0" err="1">
                <a:solidFill>
                  <a:srgbClr val="374151"/>
                </a:solidFill>
                <a:effectLst/>
              </a:rPr>
              <a:t>Aggrement</a:t>
            </a:r>
            <a:r>
              <a:rPr lang="en-US" sz="1000" b="0" i="0" dirty="0">
                <a:solidFill>
                  <a:srgbClr val="374151"/>
                </a:solidFill>
                <a:effectLst/>
              </a:rPr>
              <a:t> initiated' and a startling 22% in '</a:t>
            </a:r>
            <a:r>
              <a:rPr lang="en-US" sz="1000" b="0" i="0" dirty="0" err="1">
                <a:solidFill>
                  <a:srgbClr val="374151"/>
                </a:solidFill>
                <a:effectLst/>
              </a:rPr>
              <a:t>Neotiation_stage</a:t>
            </a:r>
            <a:r>
              <a:rPr lang="en-US" sz="1000" b="0" i="0" dirty="0">
                <a:solidFill>
                  <a:srgbClr val="374151"/>
                </a:solidFill>
                <a:effectLst/>
              </a:rPr>
              <a:t>.'</a:t>
            </a:r>
          </a:p>
          <a:p>
            <a:pPr marL="742950" lvl="1" indent="-285750" algn="l">
              <a:buFont typeface="+mj-lt"/>
              <a:buAutoNum type="arabicPeriod"/>
            </a:pPr>
            <a:r>
              <a:rPr lang="en-US" sz="1000" b="0" i="0" dirty="0">
                <a:solidFill>
                  <a:srgbClr val="374151"/>
                </a:solidFill>
                <a:effectLst/>
              </a:rPr>
              <a:t>A further worrisome decrease of 27% at '</a:t>
            </a:r>
            <a:r>
              <a:rPr lang="en-US" sz="1000" b="0" i="0" dirty="0" err="1">
                <a:solidFill>
                  <a:srgbClr val="374151"/>
                </a:solidFill>
                <a:effectLst/>
              </a:rPr>
              <a:t>Aggrement</a:t>
            </a:r>
            <a:r>
              <a:rPr lang="en-US" sz="1000" b="0" i="0" dirty="0">
                <a:solidFill>
                  <a:srgbClr val="374151"/>
                </a:solidFill>
                <a:effectLst/>
              </a:rPr>
              <a:t> shared' and an alarming 30% at '</a:t>
            </a:r>
            <a:r>
              <a:rPr lang="en-US" sz="1000" b="0" i="0" dirty="0" err="1">
                <a:solidFill>
                  <a:srgbClr val="374151"/>
                </a:solidFill>
                <a:effectLst/>
              </a:rPr>
              <a:t>Aggrement_Signed</a:t>
            </a:r>
            <a:r>
              <a:rPr lang="en-US" sz="1000" b="0" i="0" dirty="0">
                <a:solidFill>
                  <a:srgbClr val="374151"/>
                </a:solidFill>
                <a:effectLst/>
              </a:rPr>
              <a:t>.'</a:t>
            </a:r>
          </a:p>
          <a:p>
            <a:pPr marL="742950" lvl="1" indent="-285750" algn="l">
              <a:buFont typeface="+mj-lt"/>
              <a:buAutoNum type="arabicPeriod"/>
            </a:pPr>
            <a:r>
              <a:rPr lang="en-US" sz="1000" b="1" i="0" dirty="0">
                <a:solidFill>
                  <a:srgbClr val="374151"/>
                </a:solidFill>
                <a:effectLst/>
              </a:rPr>
              <a:t>Challenge:</a:t>
            </a:r>
            <a:r>
              <a:rPr lang="en-US" sz="1000" b="0" i="0" dirty="0">
                <a:solidFill>
                  <a:srgbClr val="374151"/>
                </a:solidFill>
                <a:effectLst/>
              </a:rPr>
              <a:t> Streamlining the agreement process and ensuring successful negotiation.</a:t>
            </a:r>
          </a:p>
          <a:p>
            <a:pPr algn="l">
              <a:buFont typeface="+mj-lt"/>
              <a:buAutoNum type="arabicPeriod"/>
            </a:pPr>
            <a:r>
              <a:rPr lang="en-US" sz="1000" b="1" i="0" u="sng" dirty="0">
                <a:solidFill>
                  <a:srgbClr val="374151"/>
                </a:solidFill>
                <a:effectLst/>
              </a:rPr>
              <a:t>Onboarding Transition:</a:t>
            </a:r>
            <a:endParaRPr lang="en-US" sz="1000" b="0" i="0" u="sng" dirty="0">
              <a:solidFill>
                <a:srgbClr val="374151"/>
              </a:solidFill>
              <a:effectLst/>
            </a:endParaRPr>
          </a:p>
          <a:p>
            <a:pPr marL="742950" lvl="1" indent="-285750" algn="l">
              <a:buFont typeface="+mj-lt"/>
              <a:buAutoNum type="arabicPeriod"/>
            </a:pPr>
            <a:r>
              <a:rPr lang="en-US" sz="1000" b="0" i="0" dirty="0">
                <a:solidFill>
                  <a:srgbClr val="374151"/>
                </a:solidFill>
                <a:effectLst/>
              </a:rPr>
              <a:t>A significant 21% decrease from 'Agreement edit request' to 'Payment </a:t>
            </a:r>
            <a:r>
              <a:rPr lang="en-US" sz="1000" b="0" i="0" dirty="0" err="1">
                <a:solidFill>
                  <a:srgbClr val="374151"/>
                </a:solidFill>
                <a:effectLst/>
              </a:rPr>
              <a:t>Recvied</a:t>
            </a:r>
            <a:r>
              <a:rPr lang="en-US" sz="1000" b="0" i="0" dirty="0">
                <a:solidFill>
                  <a:srgbClr val="374151"/>
                </a:solidFill>
                <a:effectLst/>
              </a:rPr>
              <a:t>.'</a:t>
            </a:r>
          </a:p>
          <a:p>
            <a:pPr marL="742950" lvl="1" indent="-285750" algn="l">
              <a:buFont typeface="+mj-lt"/>
              <a:buAutoNum type="arabicPeriod"/>
            </a:pPr>
            <a:r>
              <a:rPr lang="en-US" sz="1000" b="0" i="0" dirty="0">
                <a:solidFill>
                  <a:srgbClr val="374151"/>
                </a:solidFill>
                <a:effectLst/>
              </a:rPr>
              <a:t>Further, a shocking 30% drop at 'onboarding initiated.'</a:t>
            </a:r>
          </a:p>
          <a:p>
            <a:pPr marL="742950" lvl="1" indent="-285750" algn="l">
              <a:buFont typeface="+mj-lt"/>
              <a:buAutoNum type="arabicPeriod"/>
            </a:pPr>
            <a:r>
              <a:rPr lang="en-US" sz="1000" b="1" i="0" dirty="0">
                <a:solidFill>
                  <a:srgbClr val="374151"/>
                </a:solidFill>
                <a:effectLst/>
              </a:rPr>
              <a:t>Challenge:</a:t>
            </a:r>
            <a:r>
              <a:rPr lang="en-US" sz="1000" b="0" i="0" dirty="0">
                <a:solidFill>
                  <a:srgbClr val="374151"/>
                </a:solidFill>
                <a:effectLst/>
              </a:rPr>
              <a:t> Ensuring a smooth transition from agreement to onboarding.</a:t>
            </a:r>
          </a:p>
          <a:p>
            <a:pPr marL="0" indent="0" algn="l">
              <a:buNone/>
            </a:pPr>
            <a:r>
              <a:rPr lang="en-US" sz="1000" b="1" i="0" dirty="0">
                <a:solidFill>
                  <a:srgbClr val="374151"/>
                </a:solidFill>
                <a:effectLst/>
              </a:rPr>
              <a:t>Understanding and addressing these challenges are crucial to optimize the lead conversion process and improve the success rates at each stage. The dramatic percentages highlight the gravity of the situation and the need for urgent attention and action.</a:t>
            </a:r>
          </a:p>
          <a:p>
            <a:endParaRPr lang="en-IN" dirty="0"/>
          </a:p>
        </p:txBody>
      </p:sp>
    </p:spTree>
    <p:extLst>
      <p:ext uri="{BB962C8B-B14F-4D97-AF65-F5344CB8AC3E}">
        <p14:creationId xmlns:p14="http://schemas.microsoft.com/office/powerpoint/2010/main" val="239251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A6A1-2F52-1277-E9C6-8212CA1D5EC0}"/>
              </a:ext>
            </a:extLst>
          </p:cNvPr>
          <p:cNvSpPr>
            <a:spLocks noGrp="1"/>
          </p:cNvSpPr>
          <p:nvPr>
            <p:ph type="title"/>
          </p:nvPr>
        </p:nvSpPr>
        <p:spPr/>
        <p:txBody>
          <a:bodyPr>
            <a:normAutofit/>
          </a:bodyPr>
          <a:lstStyle/>
          <a:p>
            <a:r>
              <a:rPr lang="en-IN" sz="4000" dirty="0">
                <a:latin typeface="Bahnschrift SemiBold" panose="020B0502040204020203" pitchFamily="34" charset="0"/>
              </a:rPr>
              <a:t>OBSTACLES IN AGREEMENT PROCESS</a:t>
            </a:r>
          </a:p>
        </p:txBody>
      </p:sp>
      <p:sp>
        <p:nvSpPr>
          <p:cNvPr id="3" name="Content Placeholder 2">
            <a:extLst>
              <a:ext uri="{FF2B5EF4-FFF2-40B4-BE49-F238E27FC236}">
                <a16:creationId xmlns:a16="http://schemas.microsoft.com/office/drawing/2014/main" id="{CB332902-2A9C-2052-D986-2BEBB00A6B1C}"/>
              </a:ext>
            </a:extLst>
          </p:cNvPr>
          <p:cNvSpPr>
            <a:spLocks noGrp="1"/>
          </p:cNvSpPr>
          <p:nvPr>
            <p:ph idx="1"/>
          </p:nvPr>
        </p:nvSpPr>
        <p:spPr/>
        <p:txBody>
          <a:bodyPr>
            <a:normAutofit/>
          </a:bodyPr>
          <a:lstStyle/>
          <a:p>
            <a:pPr>
              <a:buFont typeface="+mj-lt"/>
              <a:buAutoNum type="arabicPeriod"/>
            </a:pPr>
            <a:r>
              <a:rPr lang="en-US" sz="1000" b="1" i="0" dirty="0">
                <a:solidFill>
                  <a:srgbClr val="374151"/>
                </a:solidFill>
                <a:effectLst/>
              </a:rPr>
              <a:t>High Drop-offs after Agreement Initiation:</a:t>
            </a:r>
            <a:endParaRPr lang="en-US" sz="1000" b="0" i="0" dirty="0">
              <a:solidFill>
                <a:srgbClr val="374151"/>
              </a:solidFill>
              <a:effectLst/>
            </a:endParaRPr>
          </a:p>
          <a:p>
            <a:pPr marL="457200" lvl="1" indent="0">
              <a:buNone/>
            </a:pPr>
            <a:r>
              <a:rPr lang="en-US" sz="1000" b="1" i="0" dirty="0">
                <a:solidFill>
                  <a:srgbClr val="374151"/>
                </a:solidFill>
                <a:effectLst/>
              </a:rPr>
              <a:t>Challenge:</a:t>
            </a:r>
            <a:r>
              <a:rPr lang="en-US" sz="1000" b="0" i="0" dirty="0">
                <a:solidFill>
                  <a:srgbClr val="374151"/>
                </a:solidFill>
                <a:effectLst/>
              </a:rPr>
              <a:t> A significant 30% drop from '</a:t>
            </a:r>
            <a:r>
              <a:rPr lang="en-US" sz="1000" b="0" i="0" dirty="0" err="1">
                <a:solidFill>
                  <a:srgbClr val="374151"/>
                </a:solidFill>
                <a:effectLst/>
              </a:rPr>
              <a:t>Aggrement</a:t>
            </a:r>
            <a:r>
              <a:rPr lang="en-US" sz="1000" b="0" i="0" dirty="0">
                <a:solidFill>
                  <a:srgbClr val="374151"/>
                </a:solidFill>
                <a:effectLst/>
              </a:rPr>
              <a:t> initiated' to '</a:t>
            </a:r>
            <a:r>
              <a:rPr lang="en-US" sz="1000" b="0" i="0" dirty="0" err="1">
                <a:solidFill>
                  <a:srgbClr val="374151"/>
                </a:solidFill>
                <a:effectLst/>
              </a:rPr>
              <a:t>Aggrement</a:t>
            </a:r>
            <a:r>
              <a:rPr lang="en-US" sz="1000" b="0" i="0" dirty="0">
                <a:solidFill>
                  <a:srgbClr val="374151"/>
                </a:solidFill>
                <a:effectLst/>
              </a:rPr>
              <a:t> shared,' indicating a hurdle in moving from initiation to sharing the agreement.</a:t>
            </a:r>
          </a:p>
          <a:p>
            <a:pPr>
              <a:buFont typeface="+mj-lt"/>
              <a:buAutoNum type="arabicPeriod"/>
            </a:pPr>
            <a:r>
              <a:rPr lang="en-US" sz="1000" b="1" i="0" dirty="0">
                <a:solidFill>
                  <a:srgbClr val="374151"/>
                </a:solidFill>
                <a:effectLst/>
              </a:rPr>
              <a:t>Further Drop-offs during Agreement Finalization:</a:t>
            </a:r>
            <a:endParaRPr lang="en-US" sz="1000" b="0" i="0" dirty="0">
              <a:solidFill>
                <a:srgbClr val="374151"/>
              </a:solidFill>
              <a:effectLst/>
            </a:endParaRPr>
          </a:p>
          <a:p>
            <a:pPr marL="457200" lvl="1" indent="0">
              <a:buNone/>
            </a:pPr>
            <a:r>
              <a:rPr lang="en-US" sz="1000" b="1" i="0" dirty="0">
                <a:solidFill>
                  <a:srgbClr val="374151"/>
                </a:solidFill>
                <a:effectLst/>
              </a:rPr>
              <a:t>Challenge:</a:t>
            </a:r>
            <a:r>
              <a:rPr lang="en-US" sz="1000" b="0" i="0" dirty="0">
                <a:solidFill>
                  <a:srgbClr val="374151"/>
                </a:solidFill>
                <a:effectLst/>
              </a:rPr>
              <a:t> Another 20% decrease from '</a:t>
            </a:r>
            <a:r>
              <a:rPr lang="en-US" sz="1000" b="0" i="0" dirty="0" err="1">
                <a:solidFill>
                  <a:srgbClr val="374151"/>
                </a:solidFill>
                <a:effectLst/>
              </a:rPr>
              <a:t>Aggrement</a:t>
            </a:r>
            <a:r>
              <a:rPr lang="en-US" sz="1000" b="0" i="0" dirty="0">
                <a:solidFill>
                  <a:srgbClr val="374151"/>
                </a:solidFill>
                <a:effectLst/>
              </a:rPr>
              <a:t> shared' to '</a:t>
            </a:r>
            <a:r>
              <a:rPr lang="en-US" sz="1000" b="0" i="0" dirty="0" err="1">
                <a:solidFill>
                  <a:srgbClr val="374151"/>
                </a:solidFill>
                <a:effectLst/>
              </a:rPr>
              <a:t>Aggrement_Signed</a:t>
            </a:r>
            <a:r>
              <a:rPr lang="en-US" sz="1000" b="0" i="0" dirty="0">
                <a:solidFill>
                  <a:srgbClr val="374151"/>
                </a:solidFill>
                <a:effectLst/>
              </a:rPr>
              <a:t>,' reflecting difficulties in finalizing agreements.</a:t>
            </a:r>
          </a:p>
          <a:p>
            <a:pPr>
              <a:buFont typeface="+mj-lt"/>
              <a:buAutoNum type="arabicPeriod"/>
            </a:pPr>
            <a:r>
              <a:rPr lang="en-US" sz="1000" b="1" i="0" dirty="0">
                <a:solidFill>
                  <a:srgbClr val="374151"/>
                </a:solidFill>
                <a:effectLst/>
              </a:rPr>
              <a:t>Requests for Agreement Edits:</a:t>
            </a:r>
            <a:endParaRPr lang="en-US" sz="1000" b="0" i="0" dirty="0">
              <a:solidFill>
                <a:srgbClr val="374151"/>
              </a:solidFill>
              <a:effectLst/>
            </a:endParaRPr>
          </a:p>
          <a:p>
            <a:pPr marL="457200" lvl="1" indent="0">
              <a:buNone/>
            </a:pPr>
            <a:r>
              <a:rPr lang="en-US" sz="1000" b="1" i="0" dirty="0">
                <a:solidFill>
                  <a:srgbClr val="374151"/>
                </a:solidFill>
                <a:effectLst/>
              </a:rPr>
              <a:t>Challenge:</a:t>
            </a:r>
            <a:r>
              <a:rPr lang="en-US" sz="1000" b="0" i="0" dirty="0">
                <a:solidFill>
                  <a:srgbClr val="374151"/>
                </a:solidFill>
                <a:effectLst/>
              </a:rPr>
              <a:t> A 16% drop at 'Agreement edit request' suggests potential challenges in reaching an agreeable and final agreement.</a:t>
            </a:r>
          </a:p>
          <a:p>
            <a:pPr>
              <a:buFont typeface="+mj-lt"/>
              <a:buAutoNum type="arabicPeriod"/>
            </a:pPr>
            <a:r>
              <a:rPr lang="en-US" sz="1000" b="1" i="0" dirty="0">
                <a:solidFill>
                  <a:srgbClr val="374151"/>
                </a:solidFill>
                <a:effectLst/>
              </a:rPr>
              <a:t>Payment and Onboarding Transition:</a:t>
            </a:r>
            <a:endParaRPr lang="en-US" sz="1000" b="0" i="0" dirty="0">
              <a:solidFill>
                <a:srgbClr val="374151"/>
              </a:solidFill>
              <a:effectLst/>
            </a:endParaRPr>
          </a:p>
          <a:p>
            <a:pPr marL="457200" lvl="1" indent="0">
              <a:buNone/>
            </a:pPr>
            <a:r>
              <a:rPr lang="en-US" sz="1000" b="1" i="0" dirty="0">
                <a:solidFill>
                  <a:srgbClr val="374151"/>
                </a:solidFill>
                <a:effectLst/>
              </a:rPr>
              <a:t>Challenge:</a:t>
            </a:r>
            <a:r>
              <a:rPr lang="en-US" sz="1000" b="0" i="0" dirty="0">
                <a:solidFill>
                  <a:srgbClr val="374151"/>
                </a:solidFill>
                <a:effectLst/>
              </a:rPr>
              <a:t> A notable 30% decrease from 'Agreement edit request' to 'Payment Received,' pointing to obstacles in transitioning from agreement to payment and subsequent onboarding.</a:t>
            </a:r>
          </a:p>
          <a:p>
            <a:pPr marL="0" indent="0">
              <a:buNone/>
            </a:pPr>
            <a:r>
              <a:rPr lang="en-US" sz="1000" b="1" i="0" dirty="0">
                <a:solidFill>
                  <a:srgbClr val="374151"/>
                </a:solidFill>
                <a:effectLst/>
              </a:rPr>
              <a:t>Addressing these challenges involves streamlining the agreement process, ensuring clarity and ease in understanding terms, and optimizing the transition from agreement to further stages. It may require improved communication, simplification of procedures, and proactive engagement with potential clients to alleviate these obstacles and enhance conversion rates.</a:t>
            </a:r>
          </a:p>
          <a:p>
            <a:pPr marL="0" indent="0">
              <a:buNone/>
            </a:pPr>
            <a:endParaRPr lang="en-IN" dirty="0"/>
          </a:p>
        </p:txBody>
      </p:sp>
    </p:spTree>
    <p:extLst>
      <p:ext uri="{BB962C8B-B14F-4D97-AF65-F5344CB8AC3E}">
        <p14:creationId xmlns:p14="http://schemas.microsoft.com/office/powerpoint/2010/main" val="425530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E652-DA8E-BFA8-302A-C10AAD5E3BE7}"/>
              </a:ext>
            </a:extLst>
          </p:cNvPr>
          <p:cNvSpPr>
            <a:spLocks noGrp="1"/>
          </p:cNvSpPr>
          <p:nvPr>
            <p:ph type="title"/>
          </p:nvPr>
        </p:nvSpPr>
        <p:spPr/>
        <p:txBody>
          <a:bodyPr>
            <a:normAutofit/>
          </a:bodyPr>
          <a:lstStyle/>
          <a:p>
            <a:r>
              <a:rPr lang="en-IN" sz="4000" dirty="0">
                <a:latin typeface="Bahnschrift SemiBold" panose="020B0502040204020203" pitchFamily="34" charset="0"/>
              </a:rPr>
              <a:t>TRANSITION FROM AGREEMENT TO ONBOARDING </a:t>
            </a:r>
          </a:p>
        </p:txBody>
      </p:sp>
      <p:sp>
        <p:nvSpPr>
          <p:cNvPr id="3" name="Content Placeholder 2">
            <a:extLst>
              <a:ext uri="{FF2B5EF4-FFF2-40B4-BE49-F238E27FC236}">
                <a16:creationId xmlns:a16="http://schemas.microsoft.com/office/drawing/2014/main" id="{C6C3AB27-8508-8797-D999-426FC3C65BF2}"/>
              </a:ext>
            </a:extLst>
          </p:cNvPr>
          <p:cNvSpPr>
            <a:spLocks noGrp="1"/>
          </p:cNvSpPr>
          <p:nvPr>
            <p:ph idx="1"/>
          </p:nvPr>
        </p:nvSpPr>
        <p:spPr/>
        <p:txBody>
          <a:bodyPr>
            <a:normAutofit/>
          </a:bodyPr>
          <a:lstStyle/>
          <a:p>
            <a:pPr marL="0" indent="0" algn="l">
              <a:buNone/>
            </a:pPr>
            <a:r>
              <a:rPr lang="en-US" sz="1000" b="1" i="0" u="sng" dirty="0">
                <a:solidFill>
                  <a:srgbClr val="374151"/>
                </a:solidFill>
                <a:effectLst/>
              </a:rPr>
              <a:t>Initiation:</a:t>
            </a:r>
            <a:r>
              <a:rPr lang="en-US" sz="1000" b="0" i="0" dirty="0">
                <a:solidFill>
                  <a:srgbClr val="374151"/>
                </a:solidFill>
                <a:effectLst/>
              </a:rPr>
              <a:t> A significant number express interest at this stage (Agreement Initiated), showcasing a healthy start.</a:t>
            </a:r>
          </a:p>
          <a:p>
            <a:pPr marL="0" indent="0" algn="l">
              <a:buNone/>
            </a:pPr>
            <a:r>
              <a:rPr lang="en-US" sz="1000" b="1" i="0" u="sng" dirty="0">
                <a:solidFill>
                  <a:srgbClr val="374151"/>
                </a:solidFill>
                <a:effectLst/>
              </a:rPr>
              <a:t>Progress in Agreement:</a:t>
            </a:r>
            <a:r>
              <a:rPr lang="en-US" sz="1000" b="0" i="0" u="sng" dirty="0">
                <a:solidFill>
                  <a:srgbClr val="374151"/>
                </a:solidFill>
                <a:effectLst/>
              </a:rPr>
              <a:t> </a:t>
            </a:r>
            <a:r>
              <a:rPr lang="en-US" sz="1000" b="0" i="0" dirty="0">
                <a:solidFill>
                  <a:srgbClr val="374151"/>
                </a:solidFill>
                <a:effectLst/>
              </a:rPr>
              <a:t>Many proceed through negotiation and agreement stages (Negotiation Stage, Agreement Shared, Agreement Signed), signifying engagement and interest.</a:t>
            </a:r>
          </a:p>
          <a:p>
            <a:pPr marL="0" indent="0" algn="l">
              <a:buNone/>
            </a:pPr>
            <a:r>
              <a:rPr lang="en-US" sz="1000" b="1" i="0" u="sng" dirty="0">
                <a:solidFill>
                  <a:srgbClr val="374151"/>
                </a:solidFill>
                <a:effectLst/>
              </a:rPr>
              <a:t>Bottlenecks and Feedback Loop:</a:t>
            </a:r>
            <a:r>
              <a:rPr lang="en-US" sz="1000" b="0" i="0" u="sng" dirty="0">
                <a:solidFill>
                  <a:srgbClr val="374151"/>
                </a:solidFill>
                <a:effectLst/>
              </a:rPr>
              <a:t> </a:t>
            </a:r>
            <a:r>
              <a:rPr lang="en-US" sz="1000" b="0" i="0" dirty="0">
                <a:solidFill>
                  <a:srgbClr val="374151"/>
                </a:solidFill>
                <a:effectLst/>
              </a:rPr>
              <a:t>A notable number of request agreement edits (Agreement Edit Request), potentially indicating certain complexities or the need for further clarification in the agreement process.</a:t>
            </a:r>
          </a:p>
          <a:p>
            <a:pPr marL="0" indent="0" algn="l">
              <a:buNone/>
            </a:pPr>
            <a:r>
              <a:rPr lang="en-US" sz="1000" b="1" i="0" u="sng" dirty="0">
                <a:solidFill>
                  <a:srgbClr val="374151"/>
                </a:solidFill>
                <a:effectLst/>
              </a:rPr>
              <a:t>Payment:</a:t>
            </a:r>
            <a:r>
              <a:rPr lang="en-US" sz="1000" b="0" i="0" u="sng" dirty="0">
                <a:solidFill>
                  <a:srgbClr val="374151"/>
                </a:solidFill>
                <a:effectLst/>
              </a:rPr>
              <a:t> </a:t>
            </a:r>
            <a:r>
              <a:rPr lang="en-US" sz="1000" b="0" i="0" dirty="0">
                <a:solidFill>
                  <a:srgbClr val="374151"/>
                </a:solidFill>
                <a:effectLst/>
              </a:rPr>
              <a:t>Fewer proceed to the payment stage (Payment Received), underlining the criticality of smooth transactions.</a:t>
            </a:r>
          </a:p>
          <a:p>
            <a:pPr marL="0" indent="0" algn="l">
              <a:buNone/>
            </a:pPr>
            <a:r>
              <a:rPr lang="en-US" sz="1000" b="1" i="0" u="sng" dirty="0">
                <a:solidFill>
                  <a:srgbClr val="374151"/>
                </a:solidFill>
                <a:effectLst/>
              </a:rPr>
              <a:t>Transition to Onboarding</a:t>
            </a:r>
            <a:r>
              <a:rPr lang="en-US" sz="1000" b="1" i="0" dirty="0">
                <a:solidFill>
                  <a:srgbClr val="374151"/>
                </a:solidFill>
                <a:effectLst/>
              </a:rPr>
              <a:t>:</a:t>
            </a:r>
            <a:r>
              <a:rPr lang="en-US" sz="1000" b="0" i="0" dirty="0">
                <a:solidFill>
                  <a:srgbClr val="374151"/>
                </a:solidFill>
                <a:effectLst/>
              </a:rPr>
              <a:t> A proportion successfully transitions to onboarding (Onboarding Initiated), indicating a viable conversion process.</a:t>
            </a:r>
          </a:p>
          <a:p>
            <a:pPr marL="0" indent="0" algn="l">
              <a:buNone/>
            </a:pPr>
            <a:r>
              <a:rPr lang="en-US" sz="1000" b="1" i="0" u="sng" dirty="0">
                <a:solidFill>
                  <a:srgbClr val="374151"/>
                </a:solidFill>
                <a:effectLst/>
              </a:rPr>
              <a:t>Successful Transitions:</a:t>
            </a:r>
            <a:r>
              <a:rPr lang="en-US" sz="1000" b="0" i="0" u="sng" dirty="0">
                <a:solidFill>
                  <a:srgbClr val="374151"/>
                </a:solidFill>
                <a:effectLst/>
              </a:rPr>
              <a:t> </a:t>
            </a:r>
            <a:r>
              <a:rPr lang="en-US" sz="1000" b="0" i="0" dirty="0">
                <a:solidFill>
                  <a:srgbClr val="374151"/>
                </a:solidFill>
                <a:effectLst/>
              </a:rPr>
              <a:t>Some have successful transitions reflected in hostel preferences being allotted and students being shifted (Hostel Preference Allotted, Student Shifted), showing a positive outcome.</a:t>
            </a:r>
          </a:p>
          <a:p>
            <a:pPr marL="0" indent="0" algn="l">
              <a:buNone/>
            </a:pPr>
            <a:endParaRPr lang="en-US" sz="1000" b="1" i="0" dirty="0">
              <a:solidFill>
                <a:srgbClr val="374151"/>
              </a:solidFill>
              <a:effectLst/>
            </a:endParaRPr>
          </a:p>
          <a:p>
            <a:pPr marL="0" indent="0" algn="l">
              <a:buNone/>
            </a:pPr>
            <a:r>
              <a:rPr lang="en-US" sz="1000" b="1" i="0" u="sng" dirty="0">
                <a:solidFill>
                  <a:srgbClr val="374151"/>
                </a:solidFill>
                <a:effectLst/>
              </a:rPr>
              <a:t>Insights:</a:t>
            </a:r>
            <a:endParaRPr lang="en-US" sz="1000" b="0" i="0" u="sng" dirty="0">
              <a:solidFill>
                <a:srgbClr val="374151"/>
              </a:solidFill>
              <a:effectLst/>
            </a:endParaRPr>
          </a:p>
          <a:p>
            <a:pPr marL="0" indent="0" algn="l">
              <a:buNone/>
            </a:pPr>
            <a:r>
              <a:rPr lang="en-US" sz="1000" b="0" i="0" dirty="0">
                <a:solidFill>
                  <a:srgbClr val="374151"/>
                </a:solidFill>
                <a:effectLst/>
              </a:rPr>
              <a:t>Streamlining the negotiation and agreement stages is crucial to reduce bottlenecks and enhance the conversion funnel.</a:t>
            </a:r>
          </a:p>
          <a:p>
            <a:pPr marL="0" indent="0" algn="l">
              <a:buNone/>
            </a:pPr>
            <a:r>
              <a:rPr lang="en-US" sz="1000" b="0" i="0" dirty="0">
                <a:solidFill>
                  <a:srgbClr val="374151"/>
                </a:solidFill>
                <a:effectLst/>
              </a:rPr>
              <a:t>Addressing concerns promptly during the process can expedite the transition.</a:t>
            </a:r>
          </a:p>
          <a:p>
            <a:pPr marL="0" indent="0" algn="l">
              <a:buNone/>
            </a:pPr>
            <a:r>
              <a:rPr lang="en-US" sz="1000" b="0" i="0" dirty="0">
                <a:solidFill>
                  <a:srgbClr val="374151"/>
                </a:solidFill>
                <a:effectLst/>
              </a:rPr>
              <a:t>Optimizing the payment process can facilitate smoother transitions from agreement to onboarding.</a:t>
            </a:r>
          </a:p>
          <a:p>
            <a:pPr marL="0" indent="0" algn="l">
              <a:buNone/>
            </a:pPr>
            <a:r>
              <a:rPr lang="en-US" sz="1000" b="0" i="0" dirty="0">
                <a:solidFill>
                  <a:srgbClr val="374151"/>
                </a:solidFill>
                <a:effectLst/>
              </a:rPr>
              <a:t>Enhancing the onboarding process is essential for improved success rates and client satisfaction.</a:t>
            </a:r>
          </a:p>
          <a:p>
            <a:pPr marL="0" indent="0">
              <a:buNone/>
            </a:pPr>
            <a:endParaRPr lang="en-IN" dirty="0"/>
          </a:p>
        </p:txBody>
      </p:sp>
    </p:spTree>
    <p:extLst>
      <p:ext uri="{BB962C8B-B14F-4D97-AF65-F5344CB8AC3E}">
        <p14:creationId xmlns:p14="http://schemas.microsoft.com/office/powerpoint/2010/main" val="2349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ECD5-0A37-8010-915C-E35DE013DF21}"/>
              </a:ext>
            </a:extLst>
          </p:cNvPr>
          <p:cNvSpPr>
            <a:spLocks noGrp="1"/>
          </p:cNvSpPr>
          <p:nvPr>
            <p:ph type="title"/>
          </p:nvPr>
        </p:nvSpPr>
        <p:spPr/>
        <p:txBody>
          <a:bodyPr>
            <a:normAutofit/>
          </a:bodyPr>
          <a:lstStyle/>
          <a:p>
            <a:r>
              <a:rPr lang="en-IN" sz="4000" dirty="0">
                <a:latin typeface="Bahnschrift SemiBold" panose="020B0502040204020203" pitchFamily="34" charset="0"/>
              </a:rPr>
              <a:t>THE CITY CONVERSION LANDSCAPE </a:t>
            </a:r>
          </a:p>
        </p:txBody>
      </p:sp>
      <p:sp>
        <p:nvSpPr>
          <p:cNvPr id="3" name="Content Placeholder 2">
            <a:extLst>
              <a:ext uri="{FF2B5EF4-FFF2-40B4-BE49-F238E27FC236}">
                <a16:creationId xmlns:a16="http://schemas.microsoft.com/office/drawing/2014/main" id="{DAE8799A-E3AB-04E5-D62E-D17D1B2388E8}"/>
              </a:ext>
            </a:extLst>
          </p:cNvPr>
          <p:cNvSpPr>
            <a:spLocks noGrp="1"/>
          </p:cNvSpPr>
          <p:nvPr>
            <p:ph idx="1"/>
          </p:nvPr>
        </p:nvSpPr>
        <p:spPr/>
        <p:txBody>
          <a:bodyPr>
            <a:normAutofit/>
          </a:bodyPr>
          <a:lstStyle/>
          <a:p>
            <a:pPr marL="0" indent="0">
              <a:buNone/>
            </a:pPr>
            <a:r>
              <a:rPr lang="en-US" sz="1000" b="1" i="0" u="sng" dirty="0">
                <a:solidFill>
                  <a:srgbClr val="343541"/>
                </a:solidFill>
                <a:effectLst/>
                <a:latin typeface="Söhne"/>
              </a:rPr>
              <a:t>Conversion Rates by City:</a:t>
            </a:r>
          </a:p>
          <a:p>
            <a:pPr marL="0" indent="0">
              <a:buNone/>
            </a:pPr>
            <a:r>
              <a:rPr lang="en-US" sz="1000" b="0" i="0" dirty="0">
                <a:solidFill>
                  <a:srgbClr val="343541"/>
                </a:solidFill>
                <a:effectLst/>
                <a:latin typeface="Söhne"/>
              </a:rPr>
              <a:t> Hyderabad and Bangalore have the highest conversion rates, at 23.68% and 18.52%, respectively.</a:t>
            </a:r>
          </a:p>
          <a:p>
            <a:pPr marL="0" indent="0">
              <a:buNone/>
            </a:pPr>
            <a:r>
              <a:rPr lang="en-US" sz="1000" b="0" i="0" dirty="0">
                <a:solidFill>
                  <a:srgbClr val="343541"/>
                </a:solidFill>
                <a:effectLst/>
                <a:latin typeface="Söhne"/>
              </a:rPr>
              <a:t> Chandigarh has the lowest conversion rate, at 0.00%. </a:t>
            </a:r>
          </a:p>
          <a:p>
            <a:pPr marL="0" indent="0">
              <a:buNone/>
            </a:pPr>
            <a:r>
              <a:rPr lang="en-US" sz="1000" b="1" i="0" u="sng" dirty="0">
                <a:solidFill>
                  <a:srgbClr val="343541"/>
                </a:solidFill>
                <a:effectLst/>
                <a:latin typeface="Söhne"/>
              </a:rPr>
              <a:t>Lead Conversion Stages:</a:t>
            </a:r>
          </a:p>
          <a:p>
            <a:pPr marL="0" indent="0">
              <a:buNone/>
            </a:pPr>
            <a:r>
              <a:rPr lang="en-US" sz="1000" b="0" i="0" dirty="0">
                <a:solidFill>
                  <a:srgbClr val="343541"/>
                </a:solidFill>
                <a:effectLst/>
                <a:latin typeface="Söhne"/>
              </a:rPr>
              <a:t> Delhi has the highest number of leads in the signup stage (125), indicating a strong initial interest.</a:t>
            </a:r>
          </a:p>
          <a:p>
            <a:pPr marL="0" indent="0">
              <a:buNone/>
            </a:pPr>
            <a:r>
              <a:rPr lang="en-US" sz="1000" b="0" i="0" dirty="0">
                <a:solidFill>
                  <a:srgbClr val="343541"/>
                </a:solidFill>
                <a:effectLst/>
                <a:latin typeface="Söhne"/>
              </a:rPr>
              <a:t> Bangalore has the highest number of leads in the </a:t>
            </a:r>
            <a:r>
              <a:rPr lang="en-US" sz="1000" b="0" i="0" dirty="0" err="1">
                <a:solidFill>
                  <a:srgbClr val="343541"/>
                </a:solidFill>
                <a:effectLst/>
                <a:latin typeface="Söhne"/>
              </a:rPr>
              <a:t>email_verified</a:t>
            </a:r>
            <a:r>
              <a:rPr lang="en-US" sz="1000" b="0" i="0" dirty="0">
                <a:solidFill>
                  <a:srgbClr val="343541"/>
                </a:solidFill>
                <a:effectLst/>
                <a:latin typeface="Söhne"/>
              </a:rPr>
              <a:t> stage (63), showcasing successful verification efforts.</a:t>
            </a:r>
          </a:p>
          <a:p>
            <a:pPr marL="0" indent="0">
              <a:buNone/>
            </a:pPr>
            <a:r>
              <a:rPr lang="en-US" sz="1000" b="0" i="0" dirty="0">
                <a:solidFill>
                  <a:srgbClr val="343541"/>
                </a:solidFill>
                <a:effectLst/>
                <a:latin typeface="Söhne"/>
              </a:rPr>
              <a:t> Pune has the highest number of leads in the </a:t>
            </a:r>
            <a:r>
              <a:rPr lang="en-US" sz="1000" b="0" i="0" dirty="0" err="1">
                <a:solidFill>
                  <a:srgbClr val="343541"/>
                </a:solidFill>
                <a:effectLst/>
                <a:latin typeface="Söhne"/>
              </a:rPr>
              <a:t>call_pending</a:t>
            </a:r>
            <a:r>
              <a:rPr lang="en-US" sz="1000" b="0" i="0" dirty="0">
                <a:solidFill>
                  <a:srgbClr val="343541"/>
                </a:solidFill>
                <a:effectLst/>
                <a:latin typeface="Söhne"/>
              </a:rPr>
              <a:t> stage (44), indicating potential challenges in this city.</a:t>
            </a:r>
          </a:p>
          <a:p>
            <a:pPr marL="0" indent="0">
              <a:buNone/>
            </a:pPr>
            <a:r>
              <a:rPr lang="en-US" sz="1000" b="0" i="0" dirty="0">
                <a:solidFill>
                  <a:srgbClr val="343541"/>
                </a:solidFill>
                <a:effectLst/>
                <a:latin typeface="Söhne"/>
              </a:rPr>
              <a:t> Conversion rates drop significantly in Chandigarh and Ahmedabad. </a:t>
            </a:r>
          </a:p>
          <a:p>
            <a:pPr marL="0" indent="0">
              <a:buNone/>
            </a:pPr>
            <a:r>
              <a:rPr lang="en-US" sz="1000" b="1" i="0" dirty="0">
                <a:solidFill>
                  <a:srgbClr val="343541"/>
                </a:solidFill>
                <a:effectLst/>
                <a:latin typeface="Söhne"/>
              </a:rPr>
              <a:t>Conversion Rate Trends: </a:t>
            </a:r>
            <a:r>
              <a:rPr lang="en-US" sz="1000" b="0" i="0" dirty="0">
                <a:solidFill>
                  <a:srgbClr val="343541"/>
                </a:solidFill>
                <a:effectLst/>
                <a:latin typeface="Söhne"/>
              </a:rPr>
              <a:t>Delhi and Kolkata exhibit a declining trend in conversion rates from signup to onboarding.</a:t>
            </a:r>
          </a:p>
          <a:p>
            <a:pPr marL="0" indent="0">
              <a:buNone/>
            </a:pPr>
            <a:r>
              <a:rPr lang="en-US" sz="1000" b="0" i="0" dirty="0">
                <a:solidFill>
                  <a:srgbClr val="343541"/>
                </a:solidFill>
                <a:effectLst/>
                <a:latin typeface="Söhne"/>
              </a:rPr>
              <a:t> Bangalore and Mumbai maintain relatively consistent conversion rates across stages. </a:t>
            </a:r>
          </a:p>
          <a:p>
            <a:pPr marL="0" indent="0">
              <a:buNone/>
            </a:pPr>
            <a:r>
              <a:rPr lang="en-US" sz="1000" b="1" i="0" u="sng" dirty="0">
                <a:solidFill>
                  <a:srgbClr val="343541"/>
                </a:solidFill>
                <a:effectLst/>
                <a:latin typeface="Söhne"/>
              </a:rPr>
              <a:t>Overall Conversion Analysis</a:t>
            </a:r>
          </a:p>
          <a:p>
            <a:pPr marL="0" indent="0">
              <a:buNone/>
            </a:pPr>
            <a:r>
              <a:rPr lang="en-US" sz="1000" b="1" i="0" u="sng" dirty="0">
                <a:solidFill>
                  <a:srgbClr val="343541"/>
                </a:solidFill>
                <a:effectLst/>
                <a:latin typeface="Söhne"/>
              </a:rPr>
              <a:t>Lead Progression: </a:t>
            </a:r>
            <a:r>
              <a:rPr lang="en-US" sz="1000" b="0" i="0" dirty="0">
                <a:solidFill>
                  <a:srgbClr val="343541"/>
                </a:solidFill>
                <a:effectLst/>
                <a:latin typeface="Söhne"/>
              </a:rPr>
              <a:t>The majority of leads progress from the signup stage to email verification and </a:t>
            </a:r>
            <a:r>
              <a:rPr lang="en-US" sz="1000" b="0" i="0" dirty="0" err="1">
                <a:solidFill>
                  <a:srgbClr val="343541"/>
                </a:solidFill>
                <a:effectLst/>
                <a:latin typeface="Söhne"/>
              </a:rPr>
              <a:t>call_pending</a:t>
            </a:r>
            <a:r>
              <a:rPr lang="en-US" sz="1000" b="0" i="0" dirty="0">
                <a:solidFill>
                  <a:srgbClr val="343541"/>
                </a:solidFill>
                <a:effectLst/>
                <a:latin typeface="Söhne"/>
              </a:rPr>
              <a:t>.</a:t>
            </a:r>
          </a:p>
          <a:p>
            <a:pPr marL="0" indent="0">
              <a:buNone/>
            </a:pPr>
            <a:r>
              <a:rPr lang="en-US" sz="1000" b="0" i="0" dirty="0">
                <a:solidFill>
                  <a:srgbClr val="343541"/>
                </a:solidFill>
                <a:effectLst/>
                <a:latin typeface="Söhne"/>
              </a:rPr>
              <a:t> However, a significant drop occurs in the </a:t>
            </a:r>
            <a:r>
              <a:rPr lang="en-US" sz="1000" b="0" i="0" dirty="0" err="1">
                <a:solidFill>
                  <a:srgbClr val="343541"/>
                </a:solidFill>
                <a:effectLst/>
                <a:latin typeface="Söhne"/>
              </a:rPr>
              <a:t>call_pending</a:t>
            </a:r>
            <a:r>
              <a:rPr lang="en-US" sz="1000" b="0" i="0" dirty="0">
                <a:solidFill>
                  <a:srgbClr val="343541"/>
                </a:solidFill>
                <a:effectLst/>
                <a:latin typeface="Söhne"/>
              </a:rPr>
              <a:t> to the connected stage.</a:t>
            </a:r>
          </a:p>
          <a:p>
            <a:pPr marL="0" indent="0">
              <a:buNone/>
            </a:pPr>
            <a:r>
              <a:rPr lang="en-US" sz="1000" b="1" i="0" u="sng" dirty="0">
                <a:solidFill>
                  <a:srgbClr val="343541"/>
                </a:solidFill>
                <a:effectLst/>
                <a:latin typeface="Söhne"/>
              </a:rPr>
              <a:t> Conversion Rate: </a:t>
            </a:r>
            <a:r>
              <a:rPr lang="en-US" sz="1000" b="0" i="0" dirty="0">
                <a:solidFill>
                  <a:srgbClr val="343541"/>
                </a:solidFill>
                <a:effectLst/>
                <a:latin typeface="Söhne"/>
              </a:rPr>
              <a:t>The overall conversion rate stands at 13.42%, indicating room for improvement. The connected stage has a relatively low conversion rate, highlighting a potential bottleneck.</a:t>
            </a:r>
          </a:p>
          <a:p>
            <a:pPr marL="0" indent="0">
              <a:buNone/>
            </a:pPr>
            <a:r>
              <a:rPr lang="en-US" sz="1000" b="1" i="0" u="sng" dirty="0">
                <a:solidFill>
                  <a:srgbClr val="343541"/>
                </a:solidFill>
                <a:effectLst/>
                <a:latin typeface="Söhne"/>
              </a:rPr>
              <a:t> Challenges: </a:t>
            </a:r>
            <a:r>
              <a:rPr lang="en-US" sz="1000" b="0" i="0" dirty="0">
                <a:solidFill>
                  <a:srgbClr val="343541"/>
                </a:solidFill>
                <a:effectLst/>
                <a:latin typeface="Söhne"/>
              </a:rPr>
              <a:t>Visit-related stages (</a:t>
            </a:r>
            <a:r>
              <a:rPr lang="en-US" sz="1000" b="0" i="0" dirty="0" err="1">
                <a:solidFill>
                  <a:srgbClr val="343541"/>
                </a:solidFill>
                <a:effectLst/>
                <a:latin typeface="Söhne"/>
              </a:rPr>
              <a:t>Visit_Scheduled</a:t>
            </a:r>
            <a:r>
              <a:rPr lang="en-US" sz="1000" b="0" i="0" dirty="0">
                <a:solidFill>
                  <a:srgbClr val="343541"/>
                </a:solidFill>
                <a:effectLst/>
                <a:latin typeface="Söhne"/>
              </a:rPr>
              <a:t>, </a:t>
            </a:r>
            <a:r>
              <a:rPr lang="en-US" sz="1000" b="0" i="0" dirty="0" err="1">
                <a:solidFill>
                  <a:srgbClr val="343541"/>
                </a:solidFill>
                <a:effectLst/>
                <a:latin typeface="Söhne"/>
              </a:rPr>
              <a:t>Visit_cancelled</a:t>
            </a:r>
            <a:r>
              <a:rPr lang="en-US" sz="1000" b="0" i="0" dirty="0">
                <a:solidFill>
                  <a:srgbClr val="343541"/>
                </a:solidFill>
                <a:effectLst/>
                <a:latin typeface="Söhne"/>
              </a:rPr>
              <a:t>, </a:t>
            </a:r>
            <a:r>
              <a:rPr lang="en-US" sz="1000" b="0" i="0" dirty="0" err="1">
                <a:solidFill>
                  <a:srgbClr val="343541"/>
                </a:solidFill>
                <a:effectLst/>
                <a:latin typeface="Söhne"/>
              </a:rPr>
              <a:t>Visit_done</a:t>
            </a:r>
            <a:r>
              <a:rPr lang="en-US" sz="1000" b="0" i="0" dirty="0">
                <a:solidFill>
                  <a:srgbClr val="343541"/>
                </a:solidFill>
                <a:effectLst/>
                <a:latin typeface="Söhne"/>
              </a:rPr>
              <a:t>) show a drop in conversions, suggesting challenges in scheduling visits. Onboarding Stage: The onboarding initiated stage has a relatively lower conversion rate, indicating the need to improve the transition from connected to onboarding.</a:t>
            </a:r>
            <a:endParaRPr lang="en-IN" sz="1000" dirty="0"/>
          </a:p>
        </p:txBody>
      </p:sp>
    </p:spTree>
    <p:extLst>
      <p:ext uri="{BB962C8B-B14F-4D97-AF65-F5344CB8AC3E}">
        <p14:creationId xmlns:p14="http://schemas.microsoft.com/office/powerpoint/2010/main" val="207860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3F3F-BFDB-F433-A523-33E3649C50E4}"/>
              </a:ext>
            </a:extLst>
          </p:cNvPr>
          <p:cNvSpPr>
            <a:spLocks noGrp="1"/>
          </p:cNvSpPr>
          <p:nvPr>
            <p:ph type="title"/>
          </p:nvPr>
        </p:nvSpPr>
        <p:spPr/>
        <p:txBody>
          <a:bodyPr>
            <a:normAutofit/>
          </a:bodyPr>
          <a:lstStyle/>
          <a:p>
            <a:r>
              <a:rPr lang="en-IN" sz="4000" dirty="0">
                <a:latin typeface="Bahnschrift SemiBold" panose="020B0502040204020203" pitchFamily="34" charset="0"/>
              </a:rPr>
              <a:t>DEMAND AND SUPPLY IN CITIES </a:t>
            </a:r>
          </a:p>
        </p:txBody>
      </p:sp>
      <p:sp>
        <p:nvSpPr>
          <p:cNvPr id="3" name="Content Placeholder 2">
            <a:extLst>
              <a:ext uri="{FF2B5EF4-FFF2-40B4-BE49-F238E27FC236}">
                <a16:creationId xmlns:a16="http://schemas.microsoft.com/office/drawing/2014/main" id="{9271B405-CF84-E954-DD08-2321304F4619}"/>
              </a:ext>
            </a:extLst>
          </p:cNvPr>
          <p:cNvSpPr>
            <a:spLocks noGrp="1"/>
          </p:cNvSpPr>
          <p:nvPr>
            <p:ph idx="1"/>
          </p:nvPr>
        </p:nvSpPr>
        <p:spPr/>
        <p:txBody>
          <a:bodyPr>
            <a:normAutofit fontScale="47500" lnSpcReduction="20000"/>
          </a:bodyPr>
          <a:lstStyle/>
          <a:p>
            <a:pPr algn="l">
              <a:buFont typeface="+mj-lt"/>
              <a:buAutoNum type="arabicPeriod"/>
            </a:pPr>
            <a:r>
              <a:rPr lang="en-US" b="1" i="0" dirty="0">
                <a:solidFill>
                  <a:srgbClr val="374151"/>
                </a:solidFill>
                <a:effectLst/>
                <a:latin typeface="Söhne"/>
              </a:rPr>
              <a:t>Delhi</a:t>
            </a:r>
            <a:r>
              <a:rPr lang="en-US" b="0" i="0" dirty="0">
                <a:solidFill>
                  <a:srgbClr val="374151"/>
                </a:solidFill>
                <a:effectLst/>
                <a:latin typeface="Söhne"/>
              </a:rPr>
              <a:t>: Delhi has the highest demand for leads in the signup stage (125). This suggests a robust initial interest and demand for properties in this city.</a:t>
            </a:r>
          </a:p>
          <a:p>
            <a:pPr algn="l">
              <a:buFont typeface="+mj-lt"/>
              <a:buAutoNum type="arabicPeriod"/>
            </a:pPr>
            <a:r>
              <a:rPr lang="en-US" b="1" i="0" dirty="0">
                <a:solidFill>
                  <a:srgbClr val="374151"/>
                </a:solidFill>
                <a:effectLst/>
                <a:latin typeface="Söhne"/>
              </a:rPr>
              <a:t>Bangalore</a:t>
            </a:r>
            <a:r>
              <a:rPr lang="en-US" b="0" i="0" dirty="0">
                <a:solidFill>
                  <a:srgbClr val="374151"/>
                </a:solidFill>
                <a:effectLst/>
                <a:latin typeface="Söhne"/>
              </a:rPr>
              <a:t>: Bangalore also shows strong demand, particularly in the </a:t>
            </a:r>
            <a:r>
              <a:rPr lang="en-US" b="0" i="0" dirty="0" err="1">
                <a:solidFill>
                  <a:srgbClr val="374151"/>
                </a:solidFill>
                <a:effectLst/>
                <a:latin typeface="Söhne"/>
              </a:rPr>
              <a:t>email_verified</a:t>
            </a:r>
            <a:r>
              <a:rPr lang="en-US" b="0" i="0" dirty="0">
                <a:solidFill>
                  <a:srgbClr val="374151"/>
                </a:solidFill>
                <a:effectLst/>
                <a:latin typeface="Söhne"/>
              </a:rPr>
              <a:t> stage (63), indicating active lead verification and potential demand for properties.</a:t>
            </a:r>
          </a:p>
          <a:p>
            <a:pPr algn="l">
              <a:buFont typeface="+mj-lt"/>
              <a:buAutoNum type="arabicPeriod"/>
            </a:pPr>
            <a:r>
              <a:rPr lang="en-US" b="1" i="0" dirty="0">
                <a:solidFill>
                  <a:srgbClr val="374151"/>
                </a:solidFill>
                <a:effectLst/>
                <a:latin typeface="Söhne"/>
              </a:rPr>
              <a:t>Pune</a:t>
            </a:r>
            <a:r>
              <a:rPr lang="en-US" b="0" i="0" dirty="0">
                <a:solidFill>
                  <a:srgbClr val="374151"/>
                </a:solidFill>
                <a:effectLst/>
                <a:latin typeface="Söhne"/>
              </a:rPr>
              <a:t>: Pune, while having fewer leads in the signup stage, shows a relatively high demand in the </a:t>
            </a:r>
            <a:r>
              <a:rPr lang="en-US" b="0" i="0" dirty="0" err="1">
                <a:solidFill>
                  <a:srgbClr val="374151"/>
                </a:solidFill>
                <a:effectLst/>
                <a:latin typeface="Söhne"/>
              </a:rPr>
              <a:t>call_pending</a:t>
            </a:r>
            <a:r>
              <a:rPr lang="en-US" b="0" i="0" dirty="0">
                <a:solidFill>
                  <a:srgbClr val="374151"/>
                </a:solidFill>
                <a:effectLst/>
                <a:latin typeface="Söhne"/>
              </a:rPr>
              <a:t> stage (44). This may imply a need for better engagement strategies or lead nurturing in this city.</a:t>
            </a:r>
          </a:p>
          <a:p>
            <a:pPr algn="l">
              <a:buFont typeface="+mj-lt"/>
              <a:buAutoNum type="arabicPeriod"/>
            </a:pPr>
            <a:r>
              <a:rPr lang="en-US" b="1" i="0" dirty="0">
                <a:solidFill>
                  <a:srgbClr val="374151"/>
                </a:solidFill>
                <a:effectLst/>
                <a:latin typeface="Söhne"/>
              </a:rPr>
              <a:t>Chandigarh</a:t>
            </a:r>
            <a:r>
              <a:rPr lang="en-US" b="0" i="0" dirty="0">
                <a:solidFill>
                  <a:srgbClr val="374151"/>
                </a:solidFill>
                <a:effectLst/>
                <a:latin typeface="Söhne"/>
              </a:rPr>
              <a:t>: Chandigarh has the lowest demand across all stages, with zero leads reaching the agreement and onboarding stages. This may indicate lower demand for properties or specific challenges in this city.</a:t>
            </a:r>
          </a:p>
          <a:p>
            <a:pPr algn="l">
              <a:buFont typeface="+mj-lt"/>
              <a:buAutoNum type="arabicPeriod"/>
            </a:pPr>
            <a:r>
              <a:rPr lang="en-US" b="1" i="0" dirty="0">
                <a:solidFill>
                  <a:srgbClr val="374151"/>
                </a:solidFill>
                <a:effectLst/>
                <a:latin typeface="Söhne"/>
              </a:rPr>
              <a:t>Conversion Rates</a:t>
            </a:r>
            <a:r>
              <a:rPr lang="en-US" b="0" i="0" dirty="0">
                <a:solidFill>
                  <a:srgbClr val="374151"/>
                </a:solidFill>
                <a:effectLst/>
                <a:latin typeface="Söhne"/>
              </a:rPr>
              <a:t>: Conversion rates vary across cities, with Hyderabad and Bangalore having the highest conversion rates at 23.68% and 18.52%, respectively. These high conversion rates suggest efficient lead handling and strong demand-supply alignment in these cities.</a:t>
            </a:r>
          </a:p>
          <a:p>
            <a:pPr algn="l">
              <a:buFont typeface="+mj-lt"/>
              <a:buAutoNum type="arabicPeriod"/>
            </a:pPr>
            <a:r>
              <a:rPr lang="en-US" b="1" i="0" dirty="0">
                <a:solidFill>
                  <a:srgbClr val="374151"/>
                </a:solidFill>
                <a:effectLst/>
                <a:latin typeface="Söhne"/>
              </a:rPr>
              <a:t>Gurugram</a:t>
            </a:r>
            <a:r>
              <a:rPr lang="en-US" b="0" i="0" dirty="0">
                <a:solidFill>
                  <a:srgbClr val="374151"/>
                </a:solidFill>
                <a:effectLst/>
                <a:latin typeface="Söhne"/>
              </a:rPr>
              <a:t>: Gurugram, despite a high number of leads in the signup and </a:t>
            </a:r>
            <a:r>
              <a:rPr lang="en-US" b="0" i="0" dirty="0" err="1">
                <a:solidFill>
                  <a:srgbClr val="374151"/>
                </a:solidFill>
                <a:effectLst/>
                <a:latin typeface="Söhne"/>
              </a:rPr>
              <a:t>email_verified</a:t>
            </a:r>
            <a:r>
              <a:rPr lang="en-US" b="0" i="0" dirty="0">
                <a:solidFill>
                  <a:srgbClr val="374151"/>
                </a:solidFill>
                <a:effectLst/>
                <a:latin typeface="Söhne"/>
              </a:rPr>
              <a:t> stages, experiences a drop in conversion rates. This may point to potential challenges or competition affecting conversion.</a:t>
            </a:r>
          </a:p>
          <a:p>
            <a:pPr algn="l">
              <a:buFont typeface="+mj-lt"/>
              <a:buAutoNum type="arabicPeriod"/>
            </a:pPr>
            <a:r>
              <a:rPr lang="en-US" b="1" i="0" dirty="0">
                <a:solidFill>
                  <a:srgbClr val="374151"/>
                </a:solidFill>
                <a:effectLst/>
                <a:latin typeface="Söhne"/>
              </a:rPr>
              <a:t>Kolkata</a:t>
            </a:r>
            <a:r>
              <a:rPr lang="en-US" b="0" i="0" dirty="0">
                <a:solidFill>
                  <a:srgbClr val="374151"/>
                </a:solidFill>
                <a:effectLst/>
                <a:latin typeface="Söhne"/>
              </a:rPr>
              <a:t>: Kolkata maintains a relatively consistent conversion rate, suggesting a balanced demand-supply situation.</a:t>
            </a:r>
          </a:p>
          <a:p>
            <a:pPr algn="l">
              <a:buFont typeface="+mj-lt"/>
              <a:buAutoNum type="arabicPeriod"/>
            </a:pPr>
            <a:r>
              <a:rPr lang="en-US" b="1" i="0" dirty="0">
                <a:solidFill>
                  <a:srgbClr val="374151"/>
                </a:solidFill>
                <a:effectLst/>
                <a:latin typeface="Söhne"/>
              </a:rPr>
              <a:t>Not Mentioned</a:t>
            </a:r>
            <a:r>
              <a:rPr lang="en-US" b="0" i="0" dirty="0">
                <a:solidFill>
                  <a:srgbClr val="374151"/>
                </a:solidFill>
                <a:effectLst/>
                <a:latin typeface="Söhne"/>
              </a:rPr>
              <a:t>: The "Not Mentioned" category indicates a lack of information but still has some leads in various stages. Further data clarification is needed to assess this category's demand and conversion rates.</a:t>
            </a:r>
          </a:p>
          <a:p>
            <a:pPr algn="l">
              <a:buFont typeface="+mj-lt"/>
              <a:buAutoNum type="arabicPeriod"/>
            </a:pPr>
            <a:r>
              <a:rPr lang="en-US" b="1" i="0" dirty="0">
                <a:solidFill>
                  <a:srgbClr val="374151"/>
                </a:solidFill>
                <a:effectLst/>
                <a:latin typeface="Söhne"/>
              </a:rPr>
              <a:t>Ahmedabad, Noida, and Chandigarh</a:t>
            </a:r>
            <a:r>
              <a:rPr lang="en-US" b="0" i="0" dirty="0">
                <a:solidFill>
                  <a:srgbClr val="374151"/>
                </a:solidFill>
                <a:effectLst/>
                <a:latin typeface="Söhne"/>
              </a:rPr>
              <a:t>: These cities show lower conversion rates, with Chandigarh having the lowest (0.00%). Tailored strategies may be needed to address specific challenges and increase demand.</a:t>
            </a:r>
          </a:p>
          <a:p>
            <a:pPr marL="0" indent="0" algn="l">
              <a:buNone/>
            </a:pPr>
            <a:r>
              <a:rPr lang="en-US" b="1" i="0" dirty="0">
                <a:solidFill>
                  <a:srgbClr val="374151"/>
                </a:solidFill>
                <a:effectLst/>
                <a:latin typeface="Söhne"/>
              </a:rPr>
              <a:t>In summary, the data provides insights into the demand and supply of leads across different cities. High demand in the initial stages, such as signup and email verification, may require efficient lead nurturing strategies to maintain high conversion rates. Lower conversion rates in some cities indicate potential challenges that need to be addressed with tailored approaches.</a:t>
            </a:r>
          </a:p>
          <a:p>
            <a:pPr marL="0" indent="0">
              <a:buNone/>
            </a:pPr>
            <a:endParaRPr lang="en-IN" dirty="0"/>
          </a:p>
        </p:txBody>
      </p:sp>
    </p:spTree>
    <p:extLst>
      <p:ext uri="{BB962C8B-B14F-4D97-AF65-F5344CB8AC3E}">
        <p14:creationId xmlns:p14="http://schemas.microsoft.com/office/powerpoint/2010/main" val="140349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2725</Words>
  <Application>Microsoft Office PowerPoint</Application>
  <PresentationFormat>Widescreen</PresentationFormat>
  <Paragraphs>158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SemiBold</vt:lpstr>
      <vt:lpstr>Calibri</vt:lpstr>
      <vt:lpstr>Calibri Light</vt:lpstr>
      <vt:lpstr>Söhne</vt:lpstr>
      <vt:lpstr>Office Theme</vt:lpstr>
      <vt:lpstr>PowerPoint Presentation</vt:lpstr>
      <vt:lpstr>CUSTOMER NEEDS  DISCOVERING CUSTOMER PERSONAS </vt:lpstr>
      <vt:lpstr>CONNECTION WITH CUSTOMERS  BUILDING RELATIONSHIPS</vt:lpstr>
      <vt:lpstr>MARCH VS APRIL  UNVEILING LEAD CONVERSION TRENDS </vt:lpstr>
      <vt:lpstr>CHALLENGES IN NEGOTIATION AND AGREEMENT  IDENTIFYING CONVERSION BARRIERS </vt:lpstr>
      <vt:lpstr>OBSTACLES IN AGREEMENT PROCESS</vt:lpstr>
      <vt:lpstr>TRANSITION FROM AGREEMENT TO ONBOARDING </vt:lpstr>
      <vt:lpstr>THE CITY CONVERSION LANDSCAPE </vt:lpstr>
      <vt:lpstr>DEMAND AND SUPPLY IN CITIES </vt:lpstr>
      <vt:lpstr>LOWER CONVERSION CITIES </vt:lpstr>
      <vt:lpstr>STRATEGIES FOR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Deepsankar mukherjee</dc:creator>
  <cp:lastModifiedBy>Deepsankar mukherjee</cp:lastModifiedBy>
  <cp:revision>2</cp:revision>
  <dcterms:created xsi:type="dcterms:W3CDTF">2023-09-18T04:52:40Z</dcterms:created>
  <dcterms:modified xsi:type="dcterms:W3CDTF">2023-09-18T07:32:26Z</dcterms:modified>
</cp:coreProperties>
</file>