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94" r:id="rId6"/>
    <p:sldId id="276" r:id="rId7"/>
    <p:sldId id="277" r:id="rId8"/>
    <p:sldId id="289" r:id="rId9"/>
    <p:sldId id="290" r:id="rId10"/>
    <p:sldId id="278" r:id="rId11"/>
    <p:sldId id="292" r:id="rId12"/>
    <p:sldId id="291" r:id="rId13"/>
    <p:sldId id="293"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4989" autoAdjust="0"/>
  </p:normalViewPr>
  <p:slideViewPr>
    <p:cSldViewPr snapToGrid="0" showGuides="1">
      <p:cViewPr varScale="1">
        <p:scale>
          <a:sx n="75" d="100"/>
          <a:sy n="75" d="100"/>
        </p:scale>
        <p:origin x="62" y="18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3/20/2023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818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67966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3732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76027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0631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3/20/2023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3/20/2023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hyperlink" Target="https://github.com/Deepsheta"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hyperlink" Target="https://www.linkedin.com/in/niti-patel-42a288167" TargetMode="External"/><Relationship Id="rId4" Type="http://schemas.openxmlformats.org/officeDocument/2006/relationships/image" Target="../media/image2.jpg"/><Relationship Id="rId9" Type="http://schemas.openxmlformats.org/officeDocument/2006/relationships/hyperlink" Target="https://www.linkedin.com/in/deep-sheta-5a79451a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macrotrends.net/2632/coronavirus-jobs-lost-vs-previous-recessions" TargetMode="External"/><Relationship Id="rId2" Type="http://schemas.openxmlformats.org/officeDocument/2006/relationships/hyperlink" Target="https://storage.googleapis.com/covid19-open-data/v3/vaccinations.cs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Covid 19 Resolving a Potential Crisis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JIRA/Public Repository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400550"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2"/>
          </p:cNvCxnSpPr>
          <p:nvPr/>
        </p:nvCxnSpPr>
        <p:spPr>
          <a:xfrm flipH="1">
            <a:off x="3724275" y="3722564"/>
            <a:ext cx="676275"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530328" y="3571701"/>
            <a:ext cx="1371600" cy="246221"/>
          </a:xfrm>
          <a:prstGeom prst="rect">
            <a:avLst/>
          </a:prstGeom>
        </p:spPr>
        <p:txBody>
          <a:bodyPr wrap="square" lIns="0" tIns="0" rIns="0" bIns="0" anchor="ctr">
            <a:spAutoFit/>
          </a:bodyPr>
          <a:lstStyle/>
          <a:p>
            <a:pPr algn="ctr"/>
            <a:r>
              <a:rPr lang="en-US" sz="1600" i="1" dirty="0">
                <a:solidFill>
                  <a:schemeClr val="bg1"/>
                </a:solidFill>
              </a:rPr>
              <a:t>JIRA</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dirty="0">
                <a:solidFill>
                  <a:schemeClr val="bg1"/>
                </a:solidFill>
              </a:rPr>
              <a:t>GitHub</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753377"/>
            <a:ext cx="1348582" cy="22339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a:t>
            </a:r>
          </a:p>
        </p:txBody>
      </p:sp>
      <p:sp>
        <p:nvSpPr>
          <p:cNvPr id="91" name="Rectangle 90">
            <a:extLst>
              <a:ext uri="{FF2B5EF4-FFF2-40B4-BE49-F238E27FC236}">
                <a16:creationId xmlns:a16="http://schemas.microsoft.com/office/drawing/2014/main" id="{0F8D1DEA-0363-4C10-925D-1D68E14CCEF4}"/>
              </a:ext>
            </a:extLst>
          </p:cNvPr>
          <p:cNvSpPr/>
          <p:nvPr/>
        </p:nvSpPr>
        <p:spPr>
          <a:xfrm>
            <a:off x="4530328" y="4753377"/>
            <a:ext cx="1348582" cy="22339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Project Plan</a:t>
            </a:r>
          </a:p>
        </p:txBody>
      </p:sp>
      <p:sp>
        <p:nvSpPr>
          <p:cNvPr id="89" name="Rectangle 88">
            <a:extLst>
              <a:ext uri="{FF2B5EF4-FFF2-40B4-BE49-F238E27FC236}">
                <a16:creationId xmlns:a16="http://schemas.microsoft.com/office/drawing/2014/main" id="{AAC2972F-490F-4F2F-8A08-930B8C850374}"/>
              </a:ext>
            </a:extLst>
          </p:cNvPr>
          <p:cNvSpPr/>
          <p:nvPr/>
        </p:nvSpPr>
        <p:spPr>
          <a:xfrm>
            <a:off x="8984455" y="3426782"/>
            <a:ext cx="2569369"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https://github.com/Deepsheta/Covid--19-descriptive-Analysis-for-resolving-a-potential-crisis</a:t>
            </a:r>
          </a:p>
        </p:txBody>
      </p:sp>
      <p:sp>
        <p:nvSpPr>
          <p:cNvPr id="92" name="Rectangle 91">
            <a:extLst>
              <a:ext uri="{FF2B5EF4-FFF2-40B4-BE49-F238E27FC236}">
                <a16:creationId xmlns:a16="http://schemas.microsoft.com/office/drawing/2014/main" id="{A69BDC62-882D-49FD-B60A-05F493B04723}"/>
              </a:ext>
            </a:extLst>
          </p:cNvPr>
          <p:cNvSpPr/>
          <p:nvPr/>
        </p:nvSpPr>
        <p:spPr>
          <a:xfrm>
            <a:off x="834627" y="3218912"/>
            <a:ext cx="2699147" cy="1198020"/>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https://analysis-project.atlassian.net/jira/core/projects/C1DAFRPC/summary?atlOrigin=eyJpIjoiYjA3NjgwYjAxODE4NDliYmI2MjE0Mzg0Zjc4NjViMjEiLCJwIjoiaiJ9</a:t>
            </a:r>
          </a:p>
        </p:txBody>
      </p:sp>
    </p:spTree>
    <p:extLst>
      <p:ext uri="{BB962C8B-B14F-4D97-AF65-F5344CB8AC3E}">
        <p14:creationId xmlns:p14="http://schemas.microsoft.com/office/powerpoint/2010/main" val="43354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bg1"/>
          </a:bgClr>
        </a:patt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Team 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3FFE512F-0D4F-18AA-B739-CA7AD9961C80}"/>
              </a:ext>
            </a:extLst>
          </p:cNvPr>
          <p:cNvSpPr/>
          <p:nvPr/>
        </p:nvSpPr>
        <p:spPr>
          <a:xfrm>
            <a:off x="1603359" y="1298495"/>
            <a:ext cx="1904214" cy="1960775"/>
          </a:xfrm>
          <a:prstGeom prst="ellipse">
            <a:avLst/>
          </a:prstGeom>
          <a:blipFill>
            <a:blip r:embed="rId3"/>
            <a:stretch>
              <a:fillRect l="1791" t="-3245" r="1791" b="-3245"/>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752BD14-887C-C076-913A-569071827634}"/>
              </a:ext>
            </a:extLst>
          </p:cNvPr>
          <p:cNvSpPr/>
          <p:nvPr/>
        </p:nvSpPr>
        <p:spPr>
          <a:xfrm>
            <a:off x="4863366" y="1242588"/>
            <a:ext cx="1904214" cy="2072588"/>
          </a:xfrm>
          <a:prstGeom prst="ellipse">
            <a:avLst/>
          </a:prstGeom>
          <a:blipFill>
            <a:blip r:embed="rId4"/>
            <a:stretch>
              <a:fillRect l="-1990" t="-7319" r="-1990" b="-7319"/>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F7D89B5-9DFE-7693-3976-BBB829448B0C}"/>
              </a:ext>
            </a:extLst>
          </p:cNvPr>
          <p:cNvSpPr/>
          <p:nvPr/>
        </p:nvSpPr>
        <p:spPr>
          <a:xfrm>
            <a:off x="1476097" y="4120587"/>
            <a:ext cx="2158738" cy="69448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NITI PATEL</a:t>
            </a:r>
            <a:endParaRPr lang="en-IN" dirty="0">
              <a:solidFill>
                <a:schemeClr val="tx1"/>
              </a:solidFill>
            </a:endParaRPr>
          </a:p>
        </p:txBody>
      </p:sp>
      <p:sp>
        <p:nvSpPr>
          <p:cNvPr id="18" name="Oval 17">
            <a:extLst>
              <a:ext uri="{FF2B5EF4-FFF2-40B4-BE49-F238E27FC236}">
                <a16:creationId xmlns:a16="http://schemas.microsoft.com/office/drawing/2014/main" id="{6C126626-617A-EDC4-8C1B-C7616B3DF27A}"/>
              </a:ext>
            </a:extLst>
          </p:cNvPr>
          <p:cNvSpPr/>
          <p:nvPr/>
        </p:nvSpPr>
        <p:spPr>
          <a:xfrm>
            <a:off x="8296217" y="1242588"/>
            <a:ext cx="1904214" cy="1960775"/>
          </a:xfrm>
          <a:prstGeom prst="ellipse">
            <a:avLst/>
          </a:prstGeom>
          <a:blipFill>
            <a:blip r:embed="rId5"/>
            <a:stretch>
              <a:fillRect l="-1990" t="-7319" r="-1990" b="-7319"/>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E1262A5-CEEB-4A8B-2FA5-59C46C9D72E8}"/>
              </a:ext>
            </a:extLst>
          </p:cNvPr>
          <p:cNvSpPr/>
          <p:nvPr/>
        </p:nvSpPr>
        <p:spPr>
          <a:xfrm>
            <a:off x="8168955" y="4120587"/>
            <a:ext cx="2158738" cy="69448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CHARMY MAKWANA</a:t>
            </a:r>
            <a:endParaRPr lang="en-IN" dirty="0">
              <a:solidFill>
                <a:schemeClr val="tx1"/>
              </a:solidFill>
            </a:endParaRPr>
          </a:p>
        </p:txBody>
      </p:sp>
      <p:sp>
        <p:nvSpPr>
          <p:cNvPr id="27" name="Rectangle 26">
            <a:extLst>
              <a:ext uri="{FF2B5EF4-FFF2-40B4-BE49-F238E27FC236}">
                <a16:creationId xmlns:a16="http://schemas.microsoft.com/office/drawing/2014/main" id="{1ACDB826-E573-FEDC-AC59-56BA208A938F}"/>
              </a:ext>
            </a:extLst>
          </p:cNvPr>
          <p:cNvSpPr/>
          <p:nvPr/>
        </p:nvSpPr>
        <p:spPr>
          <a:xfrm>
            <a:off x="4863366" y="4120587"/>
            <a:ext cx="2158738" cy="694481"/>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DEEP SHETA</a:t>
            </a:r>
            <a:endParaRPr lang="en-IN" dirty="0">
              <a:solidFill>
                <a:schemeClr val="tx1"/>
              </a:solidFill>
            </a:endParaRPr>
          </a:p>
        </p:txBody>
      </p:sp>
      <p:sp>
        <p:nvSpPr>
          <p:cNvPr id="29" name="Rectangle 28">
            <a:extLst>
              <a:ext uri="{FF2B5EF4-FFF2-40B4-BE49-F238E27FC236}">
                <a16:creationId xmlns:a16="http://schemas.microsoft.com/office/drawing/2014/main" id="{3831FFF9-3433-8072-31AA-CC6E8D5BCDC6}"/>
              </a:ext>
            </a:extLst>
          </p:cNvPr>
          <p:cNvSpPr/>
          <p:nvPr/>
        </p:nvSpPr>
        <p:spPr>
          <a:xfrm>
            <a:off x="4603378" y="5128788"/>
            <a:ext cx="467360" cy="509046"/>
          </a:xfrm>
          <a:prstGeom prst="rect">
            <a:avLst/>
          </a:prstGeom>
          <a:blipFill>
            <a:blip r:embed="rId6"/>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A52A98BF-E9D1-C3F9-1023-E592DCE0FC4A}"/>
              </a:ext>
            </a:extLst>
          </p:cNvPr>
          <p:cNvSpPr txBox="1"/>
          <p:nvPr/>
        </p:nvSpPr>
        <p:spPr>
          <a:xfrm>
            <a:off x="5156444" y="5256353"/>
            <a:ext cx="2250196" cy="415498"/>
          </a:xfrm>
          <a:prstGeom prst="rect">
            <a:avLst/>
          </a:prstGeom>
          <a:noFill/>
        </p:spPr>
        <p:txBody>
          <a:bodyPr wrap="square" rtlCol="0">
            <a:spAutoFit/>
          </a:bodyPr>
          <a:lstStyle/>
          <a:p>
            <a:r>
              <a:rPr lang="en-IN" sz="1050" b="1" dirty="0">
                <a:solidFill>
                  <a:schemeClr val="accent5">
                    <a:lumMod val="75000"/>
                  </a:schemeClr>
                </a:solidFill>
                <a:hlinkClick r:id="rId7">
                  <a:extLst>
                    <a:ext uri="{A12FA001-AC4F-418D-AE19-62706E023703}">
                      <ahyp:hlinkClr xmlns:ahyp="http://schemas.microsoft.com/office/drawing/2018/hyperlinkcolor" val="tx"/>
                    </a:ext>
                  </a:extLst>
                </a:hlinkClick>
              </a:rPr>
              <a:t>https://github.com/Deepsheta</a:t>
            </a:r>
            <a:endParaRPr lang="en-IN" sz="1050" b="1" dirty="0">
              <a:solidFill>
                <a:schemeClr val="accent5">
                  <a:lumMod val="75000"/>
                </a:schemeClr>
              </a:solidFill>
            </a:endParaRPr>
          </a:p>
          <a:p>
            <a:endParaRPr lang="en-IN" sz="1050" b="1" dirty="0">
              <a:solidFill>
                <a:schemeClr val="accent5">
                  <a:lumMod val="75000"/>
                </a:schemeClr>
              </a:solidFill>
            </a:endParaRPr>
          </a:p>
        </p:txBody>
      </p:sp>
      <p:sp>
        <p:nvSpPr>
          <p:cNvPr id="3" name="Rectangle 2">
            <a:extLst>
              <a:ext uri="{FF2B5EF4-FFF2-40B4-BE49-F238E27FC236}">
                <a16:creationId xmlns:a16="http://schemas.microsoft.com/office/drawing/2014/main" id="{F476C768-74EB-6327-B709-48542BC5B591}"/>
              </a:ext>
            </a:extLst>
          </p:cNvPr>
          <p:cNvSpPr/>
          <p:nvPr/>
        </p:nvSpPr>
        <p:spPr>
          <a:xfrm>
            <a:off x="4603378" y="5819668"/>
            <a:ext cx="553066" cy="509046"/>
          </a:xfrm>
          <a:prstGeom prst="rect">
            <a:avLst/>
          </a:prstGeom>
          <a:blipFill>
            <a:blip r:embed="rId8"/>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5C07A0A-877B-43AA-E7CB-F7CC12D390A3}"/>
              </a:ext>
            </a:extLst>
          </p:cNvPr>
          <p:cNvSpPr txBox="1"/>
          <p:nvPr/>
        </p:nvSpPr>
        <p:spPr>
          <a:xfrm>
            <a:off x="5135228" y="5947236"/>
            <a:ext cx="2250196" cy="577081"/>
          </a:xfrm>
          <a:prstGeom prst="rect">
            <a:avLst/>
          </a:prstGeom>
          <a:noFill/>
        </p:spPr>
        <p:txBody>
          <a:bodyPr wrap="square" rtlCol="0">
            <a:spAutoFit/>
          </a:bodyPr>
          <a:lstStyle/>
          <a:p>
            <a:r>
              <a:rPr lang="en-IN" sz="1050" b="1" dirty="0">
                <a:solidFill>
                  <a:schemeClr val="accent5">
                    <a:lumMod val="75000"/>
                  </a:schemeClr>
                </a:solidFill>
                <a:hlinkClick r:id="rId9">
                  <a:extLst>
                    <a:ext uri="{A12FA001-AC4F-418D-AE19-62706E023703}">
                      <ahyp:hlinkClr xmlns:ahyp="http://schemas.microsoft.com/office/drawing/2018/hyperlinkcolor" val="tx"/>
                    </a:ext>
                  </a:extLst>
                </a:hlinkClick>
              </a:rPr>
              <a:t>https://www.linkedin.com/in/deep-sheta-5a79451a1/</a:t>
            </a:r>
            <a:endParaRPr lang="en-IN" sz="1050" b="1" dirty="0">
              <a:solidFill>
                <a:schemeClr val="accent5">
                  <a:lumMod val="75000"/>
                </a:schemeClr>
              </a:solidFill>
            </a:endParaRPr>
          </a:p>
          <a:p>
            <a:endParaRPr lang="en-IN" sz="1050" b="1" dirty="0">
              <a:solidFill>
                <a:schemeClr val="accent5">
                  <a:lumMod val="75000"/>
                </a:schemeClr>
              </a:solidFill>
            </a:endParaRPr>
          </a:p>
        </p:txBody>
      </p:sp>
      <p:sp>
        <p:nvSpPr>
          <p:cNvPr id="6" name="Rectangle 5">
            <a:extLst>
              <a:ext uri="{FF2B5EF4-FFF2-40B4-BE49-F238E27FC236}">
                <a16:creationId xmlns:a16="http://schemas.microsoft.com/office/drawing/2014/main" id="{4D25A22A-886A-F1C4-BF50-FBCBCAD0C078}"/>
              </a:ext>
            </a:extLst>
          </p:cNvPr>
          <p:cNvSpPr/>
          <p:nvPr/>
        </p:nvSpPr>
        <p:spPr>
          <a:xfrm>
            <a:off x="7892422" y="5177647"/>
            <a:ext cx="553066" cy="509046"/>
          </a:xfrm>
          <a:prstGeom prst="rect">
            <a:avLst/>
          </a:prstGeom>
          <a:blipFill>
            <a:blip r:embed="rId8"/>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ACD0C61-0D83-65E0-0C2C-71AC68936297}"/>
              </a:ext>
            </a:extLst>
          </p:cNvPr>
          <p:cNvSpPr/>
          <p:nvPr/>
        </p:nvSpPr>
        <p:spPr>
          <a:xfrm>
            <a:off x="923031" y="5177647"/>
            <a:ext cx="553066" cy="509046"/>
          </a:xfrm>
          <a:prstGeom prst="rect">
            <a:avLst/>
          </a:prstGeom>
          <a:blipFill>
            <a:blip r:embed="rId8"/>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51F2811-52A7-0E70-0546-E7526B5C0E01}"/>
              </a:ext>
            </a:extLst>
          </p:cNvPr>
          <p:cNvSpPr txBox="1"/>
          <p:nvPr/>
        </p:nvSpPr>
        <p:spPr>
          <a:xfrm>
            <a:off x="8445488" y="5241098"/>
            <a:ext cx="2250196" cy="415498"/>
          </a:xfrm>
          <a:prstGeom prst="rect">
            <a:avLst/>
          </a:prstGeom>
          <a:noFill/>
        </p:spPr>
        <p:txBody>
          <a:bodyPr wrap="square" rtlCol="0">
            <a:spAutoFit/>
          </a:bodyPr>
          <a:lstStyle/>
          <a:p>
            <a:r>
              <a:rPr lang="en-IN" sz="1050" b="1" dirty="0">
                <a:solidFill>
                  <a:schemeClr val="accent5">
                    <a:lumMod val="75000"/>
                  </a:schemeClr>
                </a:solidFill>
              </a:rPr>
              <a:t>https://www.linkedin.com/in/charmy-makwana-12014326b</a:t>
            </a:r>
          </a:p>
        </p:txBody>
      </p:sp>
      <p:sp>
        <p:nvSpPr>
          <p:cNvPr id="13" name="TextBox 12">
            <a:extLst>
              <a:ext uri="{FF2B5EF4-FFF2-40B4-BE49-F238E27FC236}">
                <a16:creationId xmlns:a16="http://schemas.microsoft.com/office/drawing/2014/main" id="{B0E45123-8EF7-3F5A-00D3-50103F274EA9}"/>
              </a:ext>
            </a:extLst>
          </p:cNvPr>
          <p:cNvSpPr txBox="1"/>
          <p:nvPr/>
        </p:nvSpPr>
        <p:spPr>
          <a:xfrm>
            <a:off x="1430368" y="5229449"/>
            <a:ext cx="2250196" cy="577081"/>
          </a:xfrm>
          <a:prstGeom prst="rect">
            <a:avLst/>
          </a:prstGeom>
          <a:noFill/>
        </p:spPr>
        <p:txBody>
          <a:bodyPr wrap="square" rtlCol="0">
            <a:spAutoFit/>
          </a:bodyPr>
          <a:lstStyle/>
          <a:p>
            <a:r>
              <a:rPr lang="en-IN" sz="1050" b="1" dirty="0">
                <a:solidFill>
                  <a:schemeClr val="accent5">
                    <a:lumMod val="75000"/>
                  </a:schemeClr>
                </a:solidFill>
                <a:hlinkClick r:id="rId10">
                  <a:extLst>
                    <a:ext uri="{A12FA001-AC4F-418D-AE19-62706E023703}">
                      <ahyp:hlinkClr xmlns:ahyp="http://schemas.microsoft.com/office/drawing/2018/hyperlinkcolor" val="tx"/>
                    </a:ext>
                  </a:extLst>
                </a:hlinkClick>
              </a:rPr>
              <a:t>https://www.linkedin.com/in/niti-patel-42a288167</a:t>
            </a:r>
            <a:endParaRPr lang="en-IN" sz="1050" b="1" dirty="0">
              <a:solidFill>
                <a:schemeClr val="accent5">
                  <a:lumMod val="75000"/>
                </a:schemeClr>
              </a:solidFill>
            </a:endParaRPr>
          </a:p>
          <a:p>
            <a:endParaRPr lang="en-IN" sz="1050" b="1" dirty="0">
              <a:solidFill>
                <a:schemeClr val="accent5">
                  <a:lumMod val="75000"/>
                </a:schemeClr>
              </a:solidFill>
            </a:endParaRPr>
          </a:p>
        </p:txBody>
      </p:sp>
    </p:spTree>
    <p:extLst>
      <p:ext uri="{BB962C8B-B14F-4D97-AF65-F5344CB8AC3E}">
        <p14:creationId xmlns:p14="http://schemas.microsoft.com/office/powerpoint/2010/main" val="28042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5641149" y="133993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CLEAN DATA</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654237" y="126031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FIND CORRELATION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5659876" y="532952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5505752" y="517371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58825" y="343412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PRESENT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894138" y="332098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5801812" y="546977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5923121" y="15573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4195001" y="3620882"/>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770205" y="-2318752"/>
            <a:ext cx="2902970" cy="10595729"/>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Background/</a:t>
            </a:r>
          </a:p>
          <a:p>
            <a:pPr algn="ctr"/>
            <a:r>
              <a:rPr lang="en-US" sz="1600" b="1" dirty="0">
                <a:solidFill>
                  <a:schemeClr val="bg1"/>
                </a:solidFill>
              </a:rPr>
              <a:t>Motivation</a:t>
            </a:r>
          </a:p>
        </p:txBody>
      </p:sp>
      <p:sp>
        <p:nvSpPr>
          <p:cNvPr id="51" name="Rectangle 50">
            <a:extLst>
              <a:ext uri="{FF2B5EF4-FFF2-40B4-BE49-F238E27FC236}">
                <a16:creationId xmlns:a16="http://schemas.microsoft.com/office/drawing/2014/main" id="{8AA18108-5B8B-4147-84A7-D30A16BEC4EA}"/>
              </a:ext>
            </a:extLst>
          </p:cNvPr>
          <p:cNvSpPr/>
          <p:nvPr/>
        </p:nvSpPr>
        <p:spPr>
          <a:xfrm>
            <a:off x="2559642" y="2290114"/>
            <a:ext cx="8258576" cy="1765035"/>
          </a:xfrm>
          <a:prstGeom prst="rect">
            <a:avLst/>
          </a:prstGeom>
        </p:spPr>
        <p:txBody>
          <a:bodyPr wrap="square" lIns="0" tIns="0" rIns="0" bIns="0" anchor="t">
            <a:spAutoFit/>
          </a:bodyPr>
          <a:lstStyle/>
          <a:p>
            <a:pPr algn="just">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Life as we know it has been turned upside down due to the unprecedented circumstances brought on by covid-19.  In 2020</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 The United States of America’s Gross Domestic Product (GDP) decreased by </a:t>
            </a:r>
            <a:r>
              <a:rPr lang="en-IN"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2.76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percent</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while the forecast initially was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1 </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percent GDP growth. Many businesses and industries across the world have been severely affected and the need for sustainable measures to help these industries to not just survive but thrive is greater than ever.</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grpSp>
        <p:nvGrpSpPr>
          <p:cNvPr id="3" name="Group 2" descr="Icon of human being and speech bubble. ">
            <a:extLst>
              <a:ext uri="{FF2B5EF4-FFF2-40B4-BE49-F238E27FC236}">
                <a16:creationId xmlns:a16="http://schemas.microsoft.com/office/drawing/2014/main" id="{05E1E8A2-E2A1-F5C1-C046-F71D54F4B47C}"/>
              </a:ext>
            </a:extLst>
          </p:cNvPr>
          <p:cNvGrpSpPr/>
          <p:nvPr/>
        </p:nvGrpSpPr>
        <p:grpSpPr>
          <a:xfrm>
            <a:off x="1574352" y="2415627"/>
            <a:ext cx="378221" cy="380335"/>
            <a:chOff x="3171788" y="779462"/>
            <a:chExt cx="284163" cy="285751"/>
          </a:xfrm>
          <a:solidFill>
            <a:schemeClr val="bg1"/>
          </a:solidFill>
        </p:grpSpPr>
        <p:sp>
          <p:nvSpPr>
            <p:cNvPr id="5" name="Freeform 2993">
              <a:extLst>
                <a:ext uri="{FF2B5EF4-FFF2-40B4-BE49-F238E27FC236}">
                  <a16:creationId xmlns:a16="http://schemas.microsoft.com/office/drawing/2014/main" id="{341779F0-8188-B7C1-C91C-54DF81EC97DC}"/>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 name="Freeform 2994">
              <a:extLst>
                <a:ext uri="{FF2B5EF4-FFF2-40B4-BE49-F238E27FC236}">
                  <a16:creationId xmlns:a16="http://schemas.microsoft.com/office/drawing/2014/main" id="{C58858B7-49C0-D9D6-97D8-4E268197D362}"/>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321248" y="-1907484"/>
            <a:ext cx="3346032" cy="1033513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1313996" y="30138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52" name="Rectangle 51">
            <a:extLst>
              <a:ext uri="{FF2B5EF4-FFF2-40B4-BE49-F238E27FC236}">
                <a16:creationId xmlns:a16="http://schemas.microsoft.com/office/drawing/2014/main" id="{A8534162-B6E2-4579-9DAD-AD8DE07459BC}"/>
              </a:ext>
            </a:extLst>
          </p:cNvPr>
          <p:cNvSpPr/>
          <p:nvPr/>
        </p:nvSpPr>
        <p:spPr>
          <a:xfrm>
            <a:off x="2990562" y="2694808"/>
            <a:ext cx="7542546" cy="875945"/>
          </a:xfrm>
          <a:prstGeom prst="rect">
            <a:avLst/>
          </a:prstGeom>
        </p:spPr>
        <p:txBody>
          <a:bodyPr wrap="square" lIns="0" tIns="0" rIns="0" bIns="0" anchor="t">
            <a:spAutoFit/>
          </a:bodyPr>
          <a:lstStyle/>
          <a:p>
            <a:pPr algn="just">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We can provide governments, businesses, and organizations with practical insight on how to protect their economies and workforce in times of crisis, giving them the confidence and preparedness to brave any adversity thrown their way.</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1812798" y="2507810"/>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541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774919" y="-2323465"/>
            <a:ext cx="2799275" cy="10501461"/>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66585" y="2927266"/>
            <a:ext cx="1371600" cy="246221"/>
          </a:xfrm>
          <a:prstGeom prst="rect">
            <a:avLst/>
          </a:prstGeom>
        </p:spPr>
        <p:txBody>
          <a:bodyPr wrap="square" lIns="0" tIns="0" rIns="0" bIns="0">
            <a:spAutoFit/>
          </a:bodyPr>
          <a:lstStyle/>
          <a:p>
            <a:pPr algn="ctr"/>
            <a:r>
              <a:rPr lang="en-US" sz="1600" b="1" dirty="0">
                <a:solidFill>
                  <a:schemeClr val="bg1"/>
                </a:solidFill>
              </a:rPr>
              <a:t>Proposal</a:t>
            </a:r>
          </a:p>
        </p:txBody>
      </p:sp>
      <p:sp>
        <p:nvSpPr>
          <p:cNvPr id="51" name="Rectangle 50">
            <a:extLst>
              <a:ext uri="{FF2B5EF4-FFF2-40B4-BE49-F238E27FC236}">
                <a16:creationId xmlns:a16="http://schemas.microsoft.com/office/drawing/2014/main" id="{8AA18108-5B8B-4147-84A7-D30A16BEC4EA}"/>
              </a:ext>
            </a:extLst>
          </p:cNvPr>
          <p:cNvSpPr/>
          <p:nvPr/>
        </p:nvSpPr>
        <p:spPr>
          <a:xfrm>
            <a:off x="2559642" y="2290114"/>
            <a:ext cx="8258576" cy="1172309"/>
          </a:xfrm>
          <a:prstGeom prst="rect">
            <a:avLst/>
          </a:prstGeom>
        </p:spPr>
        <p:txBody>
          <a:bodyPr wrap="square" lIns="0" tIns="0" rIns="0" bIns="0" anchor="t">
            <a:spAutoFit/>
          </a:bodyPr>
          <a:lstStyle/>
          <a:p>
            <a:pPr algn="just">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Our plan is to conduct an in-depth analysis of data sources and uncover the correlation between vaccine availability, unemployment levels, and GDP growth. Through this analytics report, we will be able to pinpoint the causes of economic instability and create measures to prevent similar recurrences in future.</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pic>
        <p:nvPicPr>
          <p:cNvPr id="10" name="Graphic 9" descr="Questions outline">
            <a:extLst>
              <a:ext uri="{FF2B5EF4-FFF2-40B4-BE49-F238E27FC236}">
                <a16:creationId xmlns:a16="http://schemas.microsoft.com/office/drawing/2014/main" id="{2A2D526C-2BBA-263A-19B9-0956EC0D2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5204" y="2095270"/>
            <a:ext cx="914400" cy="914400"/>
          </a:xfrm>
          <a:prstGeom prst="rect">
            <a:avLst/>
          </a:prstGeom>
        </p:spPr>
      </p:pic>
    </p:spTree>
    <p:extLst>
      <p:ext uri="{BB962C8B-B14F-4D97-AF65-F5344CB8AC3E}">
        <p14:creationId xmlns:p14="http://schemas.microsoft.com/office/powerpoint/2010/main" val="15443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33375" y="2285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Business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495744"/>
            <a:ext cx="1371600" cy="738664"/>
          </a:xfrm>
          <a:prstGeom prst="rect">
            <a:avLst/>
          </a:prstGeom>
        </p:spPr>
        <p:txBody>
          <a:bodyPr wrap="square" lIns="0" tIns="0" rIns="0" bIns="0" anchor="ctr">
            <a:spAutoFit/>
          </a:bodyPr>
          <a:lstStyle/>
          <a:p>
            <a:pPr algn="ctr"/>
            <a:r>
              <a:rPr lang="en-US" sz="1600" dirty="0">
                <a:solidFill>
                  <a:schemeClr val="bg1"/>
                </a:solidFill>
              </a:rPr>
              <a:t>Government/</a:t>
            </a:r>
          </a:p>
          <a:p>
            <a:pPr algn="ctr"/>
            <a:r>
              <a:rPr lang="en-US" sz="1600" dirty="0">
                <a:solidFill>
                  <a:schemeClr val="bg1"/>
                </a:solidFill>
              </a:rPr>
              <a:t>Organization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Analyze potential Data</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Resolve Potential Crisis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Clean Data and Analyze it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61086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As assign </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Web sources </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224700"/>
            <a:ext cx="1348582" cy="710707"/>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How to avoid financial in-stability?</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How  can government safe Gard the future crisis?</a:t>
            </a:r>
          </a:p>
        </p:txBody>
      </p:sp>
    </p:spTree>
    <p:extLst>
      <p:ext uri="{BB962C8B-B14F-4D97-AF65-F5344CB8AC3E}">
        <p14:creationId xmlns:p14="http://schemas.microsoft.com/office/powerpoint/2010/main" val="8437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Question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321248" y="-1934312"/>
            <a:ext cx="3346032" cy="1033513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826697" y="3090062"/>
            <a:ext cx="1371600" cy="246221"/>
          </a:xfrm>
          <a:prstGeom prst="rect">
            <a:avLst/>
          </a:prstGeom>
        </p:spPr>
        <p:txBody>
          <a:bodyPr wrap="square" lIns="0" tIns="0" rIns="0" bIns="0">
            <a:spAutoFit/>
          </a:bodyPr>
          <a:lstStyle/>
          <a:p>
            <a:pPr algn="ctr"/>
            <a:r>
              <a:rPr lang="en-US" sz="1600" b="1" dirty="0">
                <a:solidFill>
                  <a:schemeClr val="bg1"/>
                </a:solidFill>
              </a:rPr>
              <a:t>Questions</a:t>
            </a:r>
          </a:p>
        </p:txBody>
      </p:sp>
      <p:sp>
        <p:nvSpPr>
          <p:cNvPr id="2" name="Rectangle 1">
            <a:extLst>
              <a:ext uri="{FF2B5EF4-FFF2-40B4-BE49-F238E27FC236}">
                <a16:creationId xmlns:a16="http://schemas.microsoft.com/office/drawing/2014/main" id="{453ADD53-E177-6488-4A7F-4EC120FA940E}"/>
              </a:ext>
            </a:extLst>
          </p:cNvPr>
          <p:cNvSpPr/>
          <p:nvPr/>
        </p:nvSpPr>
        <p:spPr>
          <a:xfrm>
            <a:off x="1271085" y="2309925"/>
            <a:ext cx="48282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16637786-5AF7-E589-5FBD-E65F0CF0D3D4}"/>
              </a:ext>
            </a:extLst>
          </p:cNvPr>
          <p:cNvSpPr/>
          <p:nvPr/>
        </p:nvSpPr>
        <p:spPr>
          <a:xfrm>
            <a:off x="2455434" y="2478836"/>
            <a:ext cx="8258576" cy="1468672"/>
          </a:xfrm>
          <a:prstGeom prst="rect">
            <a:avLst/>
          </a:prstGeom>
        </p:spPr>
        <p:txBody>
          <a:bodyPr wrap="square" lIns="0" tIns="0" rIns="0" bIns="0" anchor="t">
            <a:spAutoFit/>
          </a:bodyPr>
          <a:lstStyle/>
          <a:p>
            <a:pPr marL="342900" lvl="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To what extent does vaccination affect unemployment rates?</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What are some effective strategies to address economic crises during pandemics or lockdowns?</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07000"/>
              </a:lnSpc>
              <a:spcAft>
                <a:spcPts val="800"/>
              </a:spcAft>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How can governments and individuals work together to minimize the economic impact of outbreaks while protecting public health?</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2301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051F359-1E8C-658B-47D8-317C14862C6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3E41805-4613-DF73-9757-228063D20E8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E65E267-6B58-C886-64A4-83EE7373A43E}"/>
              </a:ext>
            </a:extLst>
          </p:cNvPr>
          <p:cNvSpPr txBox="1">
            <a:spLocks/>
          </p:cNvSpPr>
          <p:nvPr/>
        </p:nvSpPr>
        <p:spPr>
          <a:xfrm>
            <a:off x="333375" y="2285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7" name="Rectangle 6">
            <a:extLst>
              <a:ext uri="{FF2B5EF4-FFF2-40B4-BE49-F238E27FC236}">
                <a16:creationId xmlns:a16="http://schemas.microsoft.com/office/drawing/2014/main" id="{853A5D26-3625-7334-8117-FD67DC9B528C}"/>
              </a:ext>
            </a:extLst>
          </p:cNvPr>
          <p:cNvSpPr/>
          <p:nvPr/>
        </p:nvSpPr>
        <p:spPr>
          <a:xfrm>
            <a:off x="609600" y="1447800"/>
            <a:ext cx="10208618" cy="1081130"/>
          </a:xfrm>
          <a:prstGeom prst="rect">
            <a:avLst/>
          </a:prstGeom>
        </p:spPr>
        <p:txBody>
          <a:bodyPr wrap="square" lIns="0" tIns="0" rIns="0" bIns="0" anchor="t">
            <a:spAutoFit/>
          </a:bodyPr>
          <a:lstStyle/>
          <a:p>
            <a:pPr algn="just">
              <a:lnSpc>
                <a:spcPct val="107000"/>
              </a:lnSpc>
              <a:spcAft>
                <a:spcPts val="800"/>
              </a:spcAft>
            </a:pPr>
            <a:r>
              <a:rPr lang="en-US" sz="1800" u="sng"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2">
                  <a:extLst>
                    <a:ext uri="{A12FA001-AC4F-418D-AE19-62706E023703}">
                      <ahyp:hlinkClr xmlns:ahyp="http://schemas.microsoft.com/office/drawing/2018/hyperlinkcolor" val="tx"/>
                    </a:ext>
                  </a:extLst>
                </a:hlinkClick>
              </a:rPr>
              <a:t>https://storage.googleapis.com/covid19-open-data/v3/vaccinations.csv</a:t>
            </a:r>
            <a:endParaRPr lang="en-IN" sz="1800" u="sng"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algn="just">
              <a:lnSpc>
                <a:spcPct val="107000"/>
              </a:lnSpc>
              <a:spcAft>
                <a:spcPts val="800"/>
              </a:spcAft>
            </a:pPr>
            <a:r>
              <a:rPr lang="en-IN" sz="1800" u="sng"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3">
                  <a:extLst>
                    <a:ext uri="{A12FA001-AC4F-418D-AE19-62706E023703}">
                      <ahyp:hlinkClr xmlns:ahyp="http://schemas.microsoft.com/office/drawing/2018/hyperlinkcolor" val="tx"/>
                    </a:ext>
                  </a:extLst>
                </a:hlinkClick>
              </a:rPr>
              <a:t>https://www.macrotrends.net/2632/coronavirus-jobs-lost-vs-previous-recessions</a:t>
            </a:r>
            <a:endParaRPr lang="en-IN" sz="1800" u="sng"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algn="just">
              <a:lnSpc>
                <a:spcPct val="107000"/>
              </a:lnSpc>
              <a:spcAft>
                <a:spcPts val="800"/>
              </a:spcAft>
            </a:pPr>
            <a:r>
              <a:rPr lang="en-IN" sz="1800" u="sng" dirty="0">
                <a:solidFill>
                  <a:srgbClr val="0070C0"/>
                </a:solidFill>
                <a:effectLst/>
                <a:latin typeface="Calibri" panose="020F0502020204030204" pitchFamily="34" charset="0"/>
                <a:ea typeface="Calibri" panose="020F0502020204030204" pitchFamily="34" charset="0"/>
                <a:cs typeface="Shruti" panose="020B0502040204020203" pitchFamily="34" charset="0"/>
              </a:rPr>
              <a:t>https://www.macrotrends.net/countries/USA/united-states/gdp-gross-domestic-product</a:t>
            </a:r>
          </a:p>
        </p:txBody>
      </p:sp>
    </p:spTree>
    <p:extLst>
      <p:ext uri="{BB962C8B-B14F-4D97-AF65-F5344CB8AC3E}">
        <p14:creationId xmlns:p14="http://schemas.microsoft.com/office/powerpoint/2010/main" val="340096160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purl.org/dc/elements/1.1/"/>
    <ds:schemaRef ds:uri="http://purl.org/dc/terms/"/>
    <ds:schemaRef ds:uri="http://purl.org/dc/dcmitype/"/>
    <ds:schemaRef ds:uri="http://www.w3.org/XML/1998/namespace"/>
    <ds:schemaRef ds:uri="http://schemas.openxmlformats.org/package/2006/metadata/core-properties"/>
    <ds:schemaRef ds:uri="16c05727-aa75-4e4a-9b5f-8a80a1165891"/>
    <ds:schemaRef ds:uri="http://schemas.microsoft.com/office/infopath/2007/PartnerControls"/>
    <ds:schemaRef ds:uri="http://schemas.microsoft.com/office/2006/documentManagement/typ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86</TotalTime>
  <Words>477</Words>
  <Application>Microsoft Office PowerPoint</Application>
  <PresentationFormat>Widescreen</PresentationFormat>
  <Paragraphs>77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Covid 19 Resolving a Potential Crisis Presentation</vt:lpstr>
      <vt:lpstr>Project analysis slide 2</vt:lpstr>
      <vt:lpstr>Project analysis slide 2</vt:lpstr>
      <vt:lpstr>Project analysis slide 3</vt:lpstr>
      <vt:lpstr>Project analysis slide 3</vt:lpstr>
      <vt:lpstr>Project analysis slide 3</vt:lpstr>
      <vt:lpstr>Project analysis slide 4</vt:lpstr>
      <vt:lpstr>Project analysis slide 3</vt:lpstr>
      <vt:lpstr>PowerPoint Presentation</vt:lpstr>
      <vt:lpstr>Project analysis slide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Resolving a Potential Crisis Presentation</dc:title>
  <dc:creator>Deep Mansukhbhai Sheta</dc:creator>
  <cp:lastModifiedBy>Deep Mansukhbhai Sheta</cp:lastModifiedBy>
  <cp:revision>22</cp:revision>
  <dcterms:created xsi:type="dcterms:W3CDTF">2023-03-12T00:57:52Z</dcterms:created>
  <dcterms:modified xsi:type="dcterms:W3CDTF">2023-03-20T17:04:42Z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