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76" r:id="rId6"/>
    <p:sldId id="277" r:id="rId7"/>
    <p:sldId id="289" r:id="rId8"/>
    <p:sldId id="290" r:id="rId9"/>
    <p:sldId id="278" r:id="rId10"/>
    <p:sldId id="292" r:id="rId11"/>
    <p:sldId id="291" r:id="rId12"/>
    <p:sldId id="293"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4989" autoAdjust="0"/>
  </p:normalViewPr>
  <p:slideViewPr>
    <p:cSldViewPr snapToGrid="0" showGuides="1">
      <p:cViewPr varScale="1">
        <p:scale>
          <a:sx n="92" d="100"/>
          <a:sy n="92" d="100"/>
        </p:scale>
        <p:origin x="106" y="8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3/11/2023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679662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23732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760276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0631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3/11/2023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3/11/2023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3/11/2023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3/11/2023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3/11/2023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3/11/2023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3/11/2023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3/11/2023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3/11/2023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3/11/2023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3/11/2023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3/11/2023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macrotrends.net/countries/WLD/world/unemployment-rate" TargetMode="External"/><Relationship Id="rId2" Type="http://schemas.openxmlformats.org/officeDocument/2006/relationships/hyperlink" Target="https://storage.googleapis.com/covid19-open-data/v3/vaccinations.csv" TargetMode="External"/><Relationship Id="rId1" Type="http://schemas.openxmlformats.org/officeDocument/2006/relationships/slideLayout" Target="../slideLayouts/slideLayout7.xml"/><Relationship Id="rId4" Type="http://schemas.openxmlformats.org/officeDocument/2006/relationships/hyperlink" Target="https://www.macrotrends.net/countries/WLD/world/gdp-gross-domestic-produc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2215991"/>
          </a:xfrm>
        </p:spPr>
        <p:txBody>
          <a:bodyPr lIns="0" tIns="0" rIns="0" bIns="0" anchor="t">
            <a:spAutoFit/>
          </a:bodyPr>
          <a:lstStyle/>
          <a:p>
            <a:r>
              <a:rPr lang="en-US" b="1" dirty="0">
                <a:solidFill>
                  <a:schemeClr val="bg1"/>
                </a:solidFill>
              </a:rPr>
              <a:t>Covid 19 Resolving a Potential Crisis</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5641149" y="133993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CLEAN DATA</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5654237" y="126031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FIND CORRELATION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5659876" y="5329523"/>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5505752" y="5173710"/>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758825" y="343412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PRESENT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3894138" y="332098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5801812" y="5469770"/>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5923121" y="1557333"/>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4195001" y="3620882"/>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774919" y="-2323465"/>
            <a:ext cx="2799275" cy="10501461"/>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Background/</a:t>
            </a:r>
          </a:p>
          <a:p>
            <a:pPr algn="ctr"/>
            <a:r>
              <a:rPr lang="en-US" sz="1600" b="1" dirty="0">
                <a:solidFill>
                  <a:schemeClr val="bg1"/>
                </a:solidFill>
              </a:rPr>
              <a:t>Motivation</a:t>
            </a:r>
          </a:p>
        </p:txBody>
      </p:sp>
      <p:sp>
        <p:nvSpPr>
          <p:cNvPr id="51" name="Rectangle 50">
            <a:extLst>
              <a:ext uri="{FF2B5EF4-FFF2-40B4-BE49-F238E27FC236}">
                <a16:creationId xmlns:a16="http://schemas.microsoft.com/office/drawing/2014/main" id="{8AA18108-5B8B-4147-84A7-D30A16BEC4EA}"/>
              </a:ext>
            </a:extLst>
          </p:cNvPr>
          <p:cNvSpPr/>
          <p:nvPr/>
        </p:nvSpPr>
        <p:spPr>
          <a:xfrm>
            <a:off x="2559642" y="2290114"/>
            <a:ext cx="8258576" cy="1685333"/>
          </a:xfrm>
          <a:prstGeom prst="rect">
            <a:avLst/>
          </a:prstGeom>
        </p:spPr>
        <p:txBody>
          <a:bodyPr wrap="square" lIns="0" tIns="0" rIns="0" bIns="0" anchor="t">
            <a:spAutoFit/>
          </a:bodyPr>
          <a:lstStyle/>
          <a:p>
            <a:pPr algn="just">
              <a:lnSpc>
                <a:spcPts val="1900"/>
              </a:lnSpc>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Life as we know it has been turned upside down due to the unprecedented circumstances brought on by covid-19.  In </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2020</a:t>
            </a: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 </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global</a:t>
            </a: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 Gross Domestic Product </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(GDP)</a:t>
            </a: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 </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decreased by 3.4</a:t>
            </a: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 </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percent</a:t>
            </a: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 while the forecast initially was 2.9 percent GDP growth. Many businesses and industries across the world have been severely affected and the need for sustainable measures to help these industries to not just survive but thrive is greater than ever.</a:t>
            </a:r>
            <a:endParaRPr lang="en-IN" sz="18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a:p>
            <a:pPr algn="just">
              <a:lnSpc>
                <a:spcPts val="1900"/>
              </a:lnSpc>
            </a:pPr>
            <a:r>
              <a:rPr lang="en-US" sz="1400" dirty="0">
                <a:solidFill>
                  <a:schemeClr val="bg1"/>
                </a:solidFill>
                <a:cs typeface="Segoe UI" panose="020B0502040204020203" pitchFamily="34" charset="0"/>
              </a:rPr>
              <a:t>. </a:t>
            </a:r>
          </a:p>
        </p:txBody>
      </p:sp>
      <p:grpSp>
        <p:nvGrpSpPr>
          <p:cNvPr id="3" name="Group 2" descr="Icon of human being and speech bubble. ">
            <a:extLst>
              <a:ext uri="{FF2B5EF4-FFF2-40B4-BE49-F238E27FC236}">
                <a16:creationId xmlns:a16="http://schemas.microsoft.com/office/drawing/2014/main" id="{05E1E8A2-E2A1-F5C1-C046-F71D54F4B47C}"/>
              </a:ext>
            </a:extLst>
          </p:cNvPr>
          <p:cNvGrpSpPr/>
          <p:nvPr/>
        </p:nvGrpSpPr>
        <p:grpSpPr>
          <a:xfrm>
            <a:off x="1574352" y="2415627"/>
            <a:ext cx="378221" cy="380335"/>
            <a:chOff x="3171788" y="779462"/>
            <a:chExt cx="284163" cy="285751"/>
          </a:xfrm>
          <a:solidFill>
            <a:schemeClr val="bg1"/>
          </a:solidFill>
        </p:grpSpPr>
        <p:sp>
          <p:nvSpPr>
            <p:cNvPr id="5" name="Freeform 2993">
              <a:extLst>
                <a:ext uri="{FF2B5EF4-FFF2-40B4-BE49-F238E27FC236}">
                  <a16:creationId xmlns:a16="http://schemas.microsoft.com/office/drawing/2014/main" id="{341779F0-8188-B7C1-C91C-54DF81EC97DC}"/>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6" name="Freeform 2994">
              <a:extLst>
                <a:ext uri="{FF2B5EF4-FFF2-40B4-BE49-F238E27FC236}">
                  <a16:creationId xmlns:a16="http://schemas.microsoft.com/office/drawing/2014/main" id="{C58858B7-49C0-D9D6-97D8-4E268197D362}"/>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4321248" y="-1907484"/>
            <a:ext cx="3346032" cy="10335133"/>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751D31D-3535-411D-8BAC-95CCC90AB185}"/>
              </a:ext>
            </a:extLst>
          </p:cNvPr>
          <p:cNvSpPr/>
          <p:nvPr/>
        </p:nvSpPr>
        <p:spPr>
          <a:xfrm>
            <a:off x="1313996" y="3013860"/>
            <a:ext cx="1371600" cy="492443"/>
          </a:xfrm>
          <a:prstGeom prst="rect">
            <a:avLst/>
          </a:prstGeom>
        </p:spPr>
        <p:txBody>
          <a:bodyPr wrap="square" lIns="0" tIns="0" rIns="0" bIns="0">
            <a:spAutoFit/>
          </a:bodyPr>
          <a:lstStyle/>
          <a:p>
            <a:pPr algn="ctr"/>
            <a:r>
              <a:rPr lang="en-US" sz="1600" b="1" dirty="0">
                <a:solidFill>
                  <a:schemeClr val="bg1"/>
                </a:solidFill>
              </a:rPr>
              <a:t>Problem Statement</a:t>
            </a:r>
          </a:p>
        </p:txBody>
      </p:sp>
      <p:sp>
        <p:nvSpPr>
          <p:cNvPr id="52" name="Rectangle 51">
            <a:extLst>
              <a:ext uri="{FF2B5EF4-FFF2-40B4-BE49-F238E27FC236}">
                <a16:creationId xmlns:a16="http://schemas.microsoft.com/office/drawing/2014/main" id="{A8534162-B6E2-4579-9DAD-AD8DE07459BC}"/>
              </a:ext>
            </a:extLst>
          </p:cNvPr>
          <p:cNvSpPr/>
          <p:nvPr/>
        </p:nvSpPr>
        <p:spPr>
          <a:xfrm>
            <a:off x="2990562" y="2694808"/>
            <a:ext cx="7542546" cy="875945"/>
          </a:xfrm>
          <a:prstGeom prst="rect">
            <a:avLst/>
          </a:prstGeom>
        </p:spPr>
        <p:txBody>
          <a:bodyPr wrap="square" lIns="0" tIns="0" rIns="0" bIns="0" anchor="t">
            <a:spAutoFit/>
          </a:bodyPr>
          <a:lstStyle/>
          <a:p>
            <a:pPr algn="just">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We can provide governments, businesses, and organizations with practical insight on how to protect their economies and workforce in times of crisis, giving them the confidence and preparedness to brave any adversity thrown their way.</a:t>
            </a:r>
            <a:endParaRPr lang="en-IN" sz="18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1812798" y="2507810"/>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541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774919" y="-2323465"/>
            <a:ext cx="2799275" cy="10501461"/>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Background/</a:t>
            </a:r>
          </a:p>
          <a:p>
            <a:pPr algn="ctr"/>
            <a:r>
              <a:rPr lang="en-US" sz="1600" b="1" dirty="0">
                <a:solidFill>
                  <a:schemeClr val="bg1"/>
                </a:solidFill>
              </a:rPr>
              <a:t>Motivation</a:t>
            </a:r>
          </a:p>
        </p:txBody>
      </p:sp>
      <p:sp>
        <p:nvSpPr>
          <p:cNvPr id="51" name="Rectangle 50">
            <a:extLst>
              <a:ext uri="{FF2B5EF4-FFF2-40B4-BE49-F238E27FC236}">
                <a16:creationId xmlns:a16="http://schemas.microsoft.com/office/drawing/2014/main" id="{8AA18108-5B8B-4147-84A7-D30A16BEC4EA}"/>
              </a:ext>
            </a:extLst>
          </p:cNvPr>
          <p:cNvSpPr/>
          <p:nvPr/>
        </p:nvSpPr>
        <p:spPr>
          <a:xfrm>
            <a:off x="2559642" y="2290114"/>
            <a:ext cx="8258576" cy="1685333"/>
          </a:xfrm>
          <a:prstGeom prst="rect">
            <a:avLst/>
          </a:prstGeom>
        </p:spPr>
        <p:txBody>
          <a:bodyPr wrap="square" lIns="0" tIns="0" rIns="0" bIns="0" anchor="t">
            <a:spAutoFit/>
          </a:bodyPr>
          <a:lstStyle/>
          <a:p>
            <a:pPr algn="just">
              <a:lnSpc>
                <a:spcPts val="1900"/>
              </a:lnSpc>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Life as we know it has been turned upside down due to the unprecedented circumstances brought on by covid-19.  In </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2020</a:t>
            </a: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 </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global</a:t>
            </a: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 Gross Domestic Product </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(GDP)</a:t>
            </a: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 </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decreased by 3.4</a:t>
            </a: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 </a:t>
            </a:r>
            <a:r>
              <a:rPr lang="en-US" sz="1800" b="1" dirty="0">
                <a:solidFill>
                  <a:schemeClr val="bg1"/>
                </a:solidFill>
                <a:effectLst/>
                <a:latin typeface="Calibri" panose="020F0502020204030204" pitchFamily="34" charset="0"/>
                <a:ea typeface="Calibri" panose="020F0502020204030204" pitchFamily="34" charset="0"/>
                <a:cs typeface="Shruti" panose="020B0502040204020203" pitchFamily="34" charset="0"/>
              </a:rPr>
              <a:t>percent</a:t>
            </a: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 while the forecast initially was 2.9 percent GDP growth. Many businesses and industries across the world have been severely affected and the need for sustainable measures to help these industries to not just survive but thrive is greater than ever.</a:t>
            </a:r>
            <a:endParaRPr lang="en-IN" sz="18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a:p>
            <a:pPr algn="just">
              <a:lnSpc>
                <a:spcPts val="1900"/>
              </a:lnSpc>
            </a:pPr>
            <a:r>
              <a:rPr lang="en-US" sz="1400" dirty="0">
                <a:solidFill>
                  <a:schemeClr val="bg1"/>
                </a:solidFill>
                <a:cs typeface="Segoe UI" panose="020B0502040204020203" pitchFamily="34" charset="0"/>
              </a:rPr>
              <a:t>.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4437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33375" y="22851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Business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495744"/>
            <a:ext cx="1371600" cy="738664"/>
          </a:xfrm>
          <a:prstGeom prst="rect">
            <a:avLst/>
          </a:prstGeom>
        </p:spPr>
        <p:txBody>
          <a:bodyPr wrap="square" lIns="0" tIns="0" rIns="0" bIns="0" anchor="ctr">
            <a:spAutoFit/>
          </a:bodyPr>
          <a:lstStyle/>
          <a:p>
            <a:pPr algn="ctr"/>
            <a:r>
              <a:rPr lang="en-US" sz="1600" dirty="0">
                <a:solidFill>
                  <a:schemeClr val="bg1"/>
                </a:solidFill>
              </a:rPr>
              <a:t>Government/</a:t>
            </a:r>
          </a:p>
          <a:p>
            <a:pPr algn="ctr"/>
            <a:r>
              <a:rPr lang="en-US" sz="1600" dirty="0">
                <a:solidFill>
                  <a:schemeClr val="bg1"/>
                </a:solidFill>
              </a:rPr>
              <a:t>Organization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Analyze potential Data</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Resolve Potential Crisis</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Clean Data and Analyze it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610867"/>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As assign </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431847"/>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Web sources </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224700"/>
            <a:ext cx="1348582" cy="710707"/>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How to avoid financial in-stability?</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387895"/>
            <a:ext cx="1348582" cy="954364"/>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How  can government safe Gard the future crisis?</a:t>
            </a:r>
          </a:p>
        </p:txBody>
      </p:sp>
    </p:spTree>
    <p:extLst>
      <p:ext uri="{BB962C8B-B14F-4D97-AF65-F5344CB8AC3E}">
        <p14:creationId xmlns:p14="http://schemas.microsoft.com/office/powerpoint/2010/main" val="84376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Analysis Question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4321248" y="-1934312"/>
            <a:ext cx="3346032" cy="10335133"/>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751D31D-3535-411D-8BAC-95CCC90AB185}"/>
              </a:ext>
            </a:extLst>
          </p:cNvPr>
          <p:cNvSpPr/>
          <p:nvPr/>
        </p:nvSpPr>
        <p:spPr>
          <a:xfrm>
            <a:off x="826697" y="3090062"/>
            <a:ext cx="1371600" cy="246221"/>
          </a:xfrm>
          <a:prstGeom prst="rect">
            <a:avLst/>
          </a:prstGeom>
        </p:spPr>
        <p:txBody>
          <a:bodyPr wrap="square" lIns="0" tIns="0" rIns="0" bIns="0">
            <a:spAutoFit/>
          </a:bodyPr>
          <a:lstStyle/>
          <a:p>
            <a:pPr algn="ctr"/>
            <a:r>
              <a:rPr lang="en-US" sz="1600" b="1" dirty="0">
                <a:solidFill>
                  <a:schemeClr val="bg1"/>
                </a:solidFill>
              </a:rPr>
              <a:t>Questions</a:t>
            </a:r>
          </a:p>
        </p:txBody>
      </p:sp>
      <p:sp>
        <p:nvSpPr>
          <p:cNvPr id="2" name="Rectangle 1">
            <a:extLst>
              <a:ext uri="{FF2B5EF4-FFF2-40B4-BE49-F238E27FC236}">
                <a16:creationId xmlns:a16="http://schemas.microsoft.com/office/drawing/2014/main" id="{453ADD53-E177-6488-4A7F-4EC120FA940E}"/>
              </a:ext>
            </a:extLst>
          </p:cNvPr>
          <p:cNvSpPr/>
          <p:nvPr/>
        </p:nvSpPr>
        <p:spPr>
          <a:xfrm>
            <a:off x="1271085" y="2309925"/>
            <a:ext cx="482824"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a:t>
            </a:r>
          </a:p>
        </p:txBody>
      </p:sp>
      <p:sp>
        <p:nvSpPr>
          <p:cNvPr id="3" name="Rectangle 2">
            <a:extLst>
              <a:ext uri="{FF2B5EF4-FFF2-40B4-BE49-F238E27FC236}">
                <a16:creationId xmlns:a16="http://schemas.microsoft.com/office/drawing/2014/main" id="{16637786-5AF7-E589-5FBD-E65F0CF0D3D4}"/>
              </a:ext>
            </a:extLst>
          </p:cNvPr>
          <p:cNvSpPr/>
          <p:nvPr/>
        </p:nvSpPr>
        <p:spPr>
          <a:xfrm>
            <a:off x="2455434" y="2478836"/>
            <a:ext cx="8258576" cy="1468672"/>
          </a:xfrm>
          <a:prstGeom prst="rect">
            <a:avLst/>
          </a:prstGeom>
        </p:spPr>
        <p:txBody>
          <a:bodyPr wrap="square" lIns="0" tIns="0" rIns="0" bIns="0" anchor="t">
            <a:spAutoFit/>
          </a:bodyPr>
          <a:lstStyle/>
          <a:p>
            <a:pPr marL="342900" lvl="0" indent="-342900" algn="just">
              <a:lnSpc>
                <a:spcPct val="107000"/>
              </a:lnSpc>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To what extent does vaccination affect unemployment rates?</a:t>
            </a:r>
            <a:endParaRPr lang="en-IN" sz="18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07000"/>
              </a:lnSpc>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What are some effective strategies to address economic crises during pandemics or lockdowns?</a:t>
            </a:r>
            <a:endParaRPr lang="en-IN" sz="18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a:p>
            <a:pPr marL="342900" lvl="0" indent="-342900" algn="just">
              <a:lnSpc>
                <a:spcPct val="107000"/>
              </a:lnSpc>
              <a:spcAft>
                <a:spcPts val="800"/>
              </a:spcAft>
              <a:buFont typeface="+mj-lt"/>
              <a:buAutoNum type="arabicPeriod"/>
            </a:pPr>
            <a:r>
              <a:rPr lang="en-US" sz="1800" dirty="0">
                <a:solidFill>
                  <a:schemeClr val="bg1"/>
                </a:solidFill>
                <a:effectLst/>
                <a:latin typeface="Calibri" panose="020F0502020204030204" pitchFamily="34" charset="0"/>
                <a:ea typeface="Calibri" panose="020F0502020204030204" pitchFamily="34" charset="0"/>
                <a:cs typeface="Shruti" panose="020B0502040204020203" pitchFamily="34" charset="0"/>
              </a:rPr>
              <a:t>How can governments and individuals work together to minimize the economic impact of outbreaks while protecting public health?</a:t>
            </a:r>
            <a:endParaRPr lang="en-IN" sz="18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52301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051F359-1E8C-658B-47D8-317C14862C6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3E41805-4613-DF73-9757-228063D20E8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DE65E267-6B58-C886-64A4-83EE7373A43E}"/>
              </a:ext>
            </a:extLst>
          </p:cNvPr>
          <p:cNvSpPr txBox="1">
            <a:spLocks/>
          </p:cNvSpPr>
          <p:nvPr/>
        </p:nvSpPr>
        <p:spPr>
          <a:xfrm>
            <a:off x="333375" y="22851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Resources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7" name="Rectangle 6">
            <a:extLst>
              <a:ext uri="{FF2B5EF4-FFF2-40B4-BE49-F238E27FC236}">
                <a16:creationId xmlns:a16="http://schemas.microsoft.com/office/drawing/2014/main" id="{853A5D26-3625-7334-8117-FD67DC9B528C}"/>
              </a:ext>
            </a:extLst>
          </p:cNvPr>
          <p:cNvSpPr/>
          <p:nvPr/>
        </p:nvSpPr>
        <p:spPr>
          <a:xfrm>
            <a:off x="609600" y="1447800"/>
            <a:ext cx="10208618" cy="1081130"/>
          </a:xfrm>
          <a:prstGeom prst="rect">
            <a:avLst/>
          </a:prstGeom>
        </p:spPr>
        <p:txBody>
          <a:bodyPr wrap="square" lIns="0" tIns="0" rIns="0" bIns="0" anchor="t">
            <a:spAutoFit/>
          </a:bodyPr>
          <a:lstStyle/>
          <a:p>
            <a:pPr algn="just">
              <a:lnSpc>
                <a:spcPct val="107000"/>
              </a:lnSpc>
              <a:spcAft>
                <a:spcPts val="800"/>
              </a:spcAft>
            </a:pPr>
            <a:r>
              <a:rPr lang="en-US" sz="1800" u="sng" dirty="0">
                <a:solidFill>
                  <a:schemeClr val="accent5">
                    <a:lumMod val="75000"/>
                  </a:schemeClr>
                </a:solidFill>
                <a:effectLst/>
                <a:latin typeface="Calibri" panose="020F0502020204030204" pitchFamily="34" charset="0"/>
                <a:ea typeface="Calibri" panose="020F0502020204030204" pitchFamily="34" charset="0"/>
                <a:cs typeface="Shruti" panose="020B0502040204020203" pitchFamily="34" charset="0"/>
                <a:hlinkClick r:id="rId2">
                  <a:extLst>
                    <a:ext uri="{A12FA001-AC4F-418D-AE19-62706E023703}">
                      <ahyp:hlinkClr xmlns:ahyp="http://schemas.microsoft.com/office/drawing/2018/hyperlinkcolor" val="tx"/>
                    </a:ext>
                  </a:extLst>
                </a:hlinkClick>
              </a:rPr>
              <a:t>https://storage.googleapis.com/covid19-open-data/v3/vaccinations.csv</a:t>
            </a:r>
            <a:endParaRPr lang="en-IN" sz="1800" dirty="0">
              <a:solidFill>
                <a:schemeClr val="accent5">
                  <a:lumMod val="75000"/>
                </a:schemeClr>
              </a:solidFill>
              <a:effectLst/>
              <a:latin typeface="Calibri" panose="020F0502020204030204" pitchFamily="34" charset="0"/>
              <a:ea typeface="Calibri" panose="020F0502020204030204" pitchFamily="34" charset="0"/>
              <a:cs typeface="Shruti" panose="020B0502040204020203" pitchFamily="34" charset="0"/>
            </a:endParaRPr>
          </a:p>
          <a:p>
            <a:pPr algn="just">
              <a:lnSpc>
                <a:spcPct val="107000"/>
              </a:lnSpc>
              <a:spcAft>
                <a:spcPts val="800"/>
              </a:spcAft>
            </a:pPr>
            <a:r>
              <a:rPr lang="en-US" sz="1800" u="sng" dirty="0">
                <a:solidFill>
                  <a:schemeClr val="accent5">
                    <a:lumMod val="75000"/>
                  </a:schemeClr>
                </a:solidFill>
                <a:effectLst/>
                <a:latin typeface="Calibri" panose="020F0502020204030204" pitchFamily="34" charset="0"/>
                <a:ea typeface="Calibri" panose="020F0502020204030204" pitchFamily="34" charset="0"/>
                <a:cs typeface="Shruti" panose="020B0502040204020203" pitchFamily="34" charset="0"/>
                <a:hlinkClick r:id="rId3">
                  <a:extLst>
                    <a:ext uri="{A12FA001-AC4F-418D-AE19-62706E023703}">
                      <ahyp:hlinkClr xmlns:ahyp="http://schemas.microsoft.com/office/drawing/2018/hyperlinkcolor" val="tx"/>
                    </a:ext>
                  </a:extLst>
                </a:hlinkClick>
              </a:rPr>
              <a:t>https://www.macrotrends.net/countries/WLD/world/unemployment-rate</a:t>
            </a:r>
            <a:endParaRPr lang="en-IN" sz="1800" dirty="0">
              <a:solidFill>
                <a:schemeClr val="accent5">
                  <a:lumMod val="75000"/>
                </a:schemeClr>
              </a:solidFill>
              <a:effectLst/>
              <a:latin typeface="Calibri" panose="020F0502020204030204" pitchFamily="34" charset="0"/>
              <a:ea typeface="Calibri" panose="020F0502020204030204" pitchFamily="34" charset="0"/>
              <a:cs typeface="Shruti" panose="020B0502040204020203" pitchFamily="34" charset="0"/>
            </a:endParaRPr>
          </a:p>
          <a:p>
            <a:pPr algn="just">
              <a:lnSpc>
                <a:spcPct val="107000"/>
              </a:lnSpc>
              <a:spcAft>
                <a:spcPts val="800"/>
              </a:spcAft>
            </a:pPr>
            <a:r>
              <a:rPr lang="en-US" sz="1800" u="sng" dirty="0">
                <a:solidFill>
                  <a:schemeClr val="accent5">
                    <a:lumMod val="75000"/>
                  </a:schemeClr>
                </a:solidFill>
                <a:effectLst/>
                <a:latin typeface="Calibri" panose="020F0502020204030204" pitchFamily="34" charset="0"/>
                <a:ea typeface="Calibri" panose="020F0502020204030204" pitchFamily="34" charset="0"/>
                <a:cs typeface="Shruti" panose="020B0502040204020203" pitchFamily="34" charset="0"/>
                <a:hlinkClick r:id="rId4">
                  <a:extLst>
                    <a:ext uri="{A12FA001-AC4F-418D-AE19-62706E023703}">
                      <ahyp:hlinkClr xmlns:ahyp="http://schemas.microsoft.com/office/drawing/2018/hyperlinkcolor" val="tx"/>
                    </a:ext>
                  </a:extLst>
                </a:hlinkClick>
              </a:rPr>
              <a:t>https://www.macrotrends.net/countries/WLD/world/gdp-gross-domestic-product</a:t>
            </a:r>
            <a:endParaRPr lang="en-IN" sz="1800" dirty="0">
              <a:solidFill>
                <a:schemeClr val="accent5">
                  <a:lumMod val="75000"/>
                </a:schemeClr>
              </a:solidFill>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400961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JIRA/Public Repository</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400550"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2"/>
          </p:cNvCxnSpPr>
          <p:nvPr/>
        </p:nvCxnSpPr>
        <p:spPr>
          <a:xfrm flipH="1">
            <a:off x="3724275" y="3722564"/>
            <a:ext cx="676275"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771041D-83B6-4693-BC25-25AABB3CE3BF}"/>
              </a:ext>
            </a:extLst>
          </p:cNvPr>
          <p:cNvSpPr/>
          <p:nvPr/>
        </p:nvSpPr>
        <p:spPr>
          <a:xfrm>
            <a:off x="4530328" y="3571701"/>
            <a:ext cx="1371600" cy="246221"/>
          </a:xfrm>
          <a:prstGeom prst="rect">
            <a:avLst/>
          </a:prstGeom>
        </p:spPr>
        <p:txBody>
          <a:bodyPr wrap="square" lIns="0" tIns="0" rIns="0" bIns="0" anchor="ctr">
            <a:spAutoFit/>
          </a:bodyPr>
          <a:lstStyle/>
          <a:p>
            <a:pPr algn="ctr"/>
            <a:r>
              <a:rPr lang="en-US" sz="1600" i="1" dirty="0">
                <a:solidFill>
                  <a:schemeClr val="bg1"/>
                </a:solidFill>
              </a:rPr>
              <a:t>JIRA</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599454"/>
            <a:ext cx="1371600" cy="246221"/>
          </a:xfrm>
          <a:prstGeom prst="rect">
            <a:avLst/>
          </a:prstGeom>
        </p:spPr>
        <p:txBody>
          <a:bodyPr wrap="square" lIns="0" tIns="0" rIns="0" bIns="0" anchor="ctr">
            <a:spAutoFit/>
          </a:bodyPr>
          <a:lstStyle/>
          <a:p>
            <a:pPr algn="ctr"/>
            <a:r>
              <a:rPr lang="en-US" sz="1600" dirty="0">
                <a:solidFill>
                  <a:schemeClr val="bg1"/>
                </a:solidFill>
              </a:rPr>
              <a:t>GitHub</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753377"/>
            <a:ext cx="1348582" cy="22339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Data</a:t>
            </a:r>
          </a:p>
        </p:txBody>
      </p:sp>
      <p:sp>
        <p:nvSpPr>
          <p:cNvPr id="91" name="Rectangle 90">
            <a:extLst>
              <a:ext uri="{FF2B5EF4-FFF2-40B4-BE49-F238E27FC236}">
                <a16:creationId xmlns:a16="http://schemas.microsoft.com/office/drawing/2014/main" id="{0F8D1DEA-0363-4C10-925D-1D68E14CCEF4}"/>
              </a:ext>
            </a:extLst>
          </p:cNvPr>
          <p:cNvSpPr/>
          <p:nvPr/>
        </p:nvSpPr>
        <p:spPr>
          <a:xfrm>
            <a:off x="4530328" y="4753377"/>
            <a:ext cx="1348582" cy="223394"/>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Project Plan</a:t>
            </a:r>
          </a:p>
        </p:txBody>
      </p:sp>
      <p:sp>
        <p:nvSpPr>
          <p:cNvPr id="89" name="Rectangle 88">
            <a:extLst>
              <a:ext uri="{FF2B5EF4-FFF2-40B4-BE49-F238E27FC236}">
                <a16:creationId xmlns:a16="http://schemas.microsoft.com/office/drawing/2014/main" id="{AAC2972F-490F-4F2F-8A08-930B8C850374}"/>
              </a:ext>
            </a:extLst>
          </p:cNvPr>
          <p:cNvSpPr/>
          <p:nvPr/>
        </p:nvSpPr>
        <p:spPr>
          <a:xfrm>
            <a:off x="8984455" y="3426782"/>
            <a:ext cx="2569369" cy="710707"/>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https://github.com/Deepsheta/Covid--19-descriptive-Analysis-for-resolving-a-potential-crisis</a:t>
            </a:r>
          </a:p>
        </p:txBody>
      </p:sp>
      <p:sp>
        <p:nvSpPr>
          <p:cNvPr id="92" name="Rectangle 91">
            <a:extLst>
              <a:ext uri="{FF2B5EF4-FFF2-40B4-BE49-F238E27FC236}">
                <a16:creationId xmlns:a16="http://schemas.microsoft.com/office/drawing/2014/main" id="{A69BDC62-882D-49FD-B60A-05F493B04723}"/>
              </a:ext>
            </a:extLst>
          </p:cNvPr>
          <p:cNvSpPr/>
          <p:nvPr/>
        </p:nvSpPr>
        <p:spPr>
          <a:xfrm>
            <a:off x="834627" y="3218912"/>
            <a:ext cx="2699147" cy="1198020"/>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https://analysis-project.atlassian.net/jira/core/projects/C1DAFRPC/summary?atlOrigin=eyJpIjoiYjA3NjgwYjAxODE4NDliYmI2MjE0Mzg0Zjc4NjViMjEiLCJwIjoiaiJ9</a:t>
            </a:r>
          </a:p>
        </p:txBody>
      </p:sp>
    </p:spTree>
    <p:extLst>
      <p:ext uri="{BB962C8B-B14F-4D97-AF65-F5344CB8AC3E}">
        <p14:creationId xmlns:p14="http://schemas.microsoft.com/office/powerpoint/2010/main" val="43354755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purl.org/dc/elements/1.1/"/>
    <ds:schemaRef ds:uri="http://purl.org/dc/terms/"/>
    <ds:schemaRef ds:uri="http://purl.org/dc/dcmitype/"/>
    <ds:schemaRef ds:uri="http://www.w3.org/XML/1998/namespace"/>
    <ds:schemaRef ds:uri="http://schemas.openxmlformats.org/package/2006/metadata/core-properties"/>
    <ds:schemaRef ds:uri="16c05727-aa75-4e4a-9b5f-8a80a1165891"/>
    <ds:schemaRef ds:uri="http://schemas.microsoft.com/office/infopath/2007/PartnerControls"/>
    <ds:schemaRef ds:uri="http://schemas.microsoft.com/office/2006/documentManagement/type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44</TotalTime>
  <Words>451</Words>
  <Application>Microsoft Office PowerPoint</Application>
  <PresentationFormat>Widescreen</PresentationFormat>
  <Paragraphs>70</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Segoe UI Light</vt:lpstr>
      <vt:lpstr>Office Theme</vt:lpstr>
      <vt:lpstr>Covid 19 Resolving a Potential Crisis Presentation</vt:lpstr>
      <vt:lpstr>Project analysis slide 2</vt:lpstr>
      <vt:lpstr>Project analysis slide 3</vt:lpstr>
      <vt:lpstr>Project analysis slide 3</vt:lpstr>
      <vt:lpstr>Project analysis slide 3</vt:lpstr>
      <vt:lpstr>Project analysis slide 4</vt:lpstr>
      <vt:lpstr>Project analysis slide 3</vt:lpstr>
      <vt:lpstr>PowerPoint Presentation</vt:lpstr>
      <vt:lpstr>Project analysis slide 4</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Resolving a Potential Crisis Presentation</dc:title>
  <dc:creator>Deep Mansukhbhai Sheta</dc:creator>
  <cp:lastModifiedBy>Deep Mansukhbhai Sheta</cp:lastModifiedBy>
  <cp:revision>8</cp:revision>
  <dcterms:created xsi:type="dcterms:W3CDTF">2023-03-12T00:57:52Z</dcterms:created>
  <dcterms:modified xsi:type="dcterms:W3CDTF">2023-03-12T03:02:44Z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