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94" r:id="rId6"/>
    <p:sldId id="276" r:id="rId7"/>
    <p:sldId id="277" r:id="rId8"/>
    <p:sldId id="289" r:id="rId9"/>
    <p:sldId id="290" r:id="rId10"/>
    <p:sldId id="278" r:id="rId11"/>
    <p:sldId id="296" r:id="rId12"/>
    <p:sldId id="295" r:id="rId13"/>
    <p:sldId id="297" r:id="rId14"/>
    <p:sldId id="292" r:id="rId15"/>
    <p:sldId id="298" r:id="rId16"/>
    <p:sldId id="299" r:id="rId17"/>
    <p:sldId id="300" r:id="rId18"/>
    <p:sldId id="301" r:id="rId19"/>
    <p:sldId id="302" r:id="rId20"/>
    <p:sldId id="291" r:id="rId21"/>
    <p:sldId id="293"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4989" autoAdjust="0"/>
  </p:normalViewPr>
  <p:slideViewPr>
    <p:cSldViewPr snapToGrid="0" showGuides="1">
      <p:cViewPr varScale="1">
        <p:scale>
          <a:sx n="81" d="100"/>
          <a:sy n="81" d="100"/>
        </p:scale>
        <p:origin x="523" y="5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4/10/2023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34193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55139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736336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4092667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6317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818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679662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3732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5424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76027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4/10/2023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4/10/2023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urworldindata.org/covid-vaccination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www.bea.gov/news/2021/gross-domestic-product-4th-quarter-and-year-2020-advance-estimate" TargetMode="External"/><Relationship Id="rId5" Type="http://schemas.openxmlformats.org/officeDocument/2006/relationships/hyperlink" Target="https://fred.stlouisfed.org/" TargetMode="External"/><Relationship Id="rId4" Type="http://schemas.openxmlformats.org/officeDocument/2006/relationships/hyperlink" Target="https://www.bls.gov/cps/data.ht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eepsheta/Covid--19-descriptive-Analysis-for-resolving-a-potential-crisis"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analysis-project.atlassian.net/jira/core/projects/C1DAFRPC/summary?atlOrigin=eyJpIjoiYjA3NjgwYjAxODE4NDliYmI2MjE0Mzg0Zjc4NjViMjEiLCJwIjoiaiJ9"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deep-sheta-5a79451a1/" TargetMode="External"/><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github.com/Deepsheta" TargetMode="External"/><Relationship Id="rId5" Type="http://schemas.openxmlformats.org/officeDocument/2006/relationships/image" Target="../media/image3.jpeg"/><Relationship Id="rId10" Type="http://schemas.openxmlformats.org/officeDocument/2006/relationships/hyperlink" Target="https://github.com/niti2099" TargetMode="External"/><Relationship Id="rId4" Type="http://schemas.openxmlformats.org/officeDocument/2006/relationships/image" Target="../media/image2.jpg"/><Relationship Id="rId9" Type="http://schemas.openxmlformats.org/officeDocument/2006/relationships/hyperlink" Target="https://www.linkedin.com/in/niti-patel-42a28816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70988" y="4217648"/>
            <a:ext cx="9144000" cy="2215991"/>
          </a:xfrm>
        </p:spPr>
        <p:txBody>
          <a:bodyPr lIns="0" tIns="0" rIns="0" bIns="0" anchor="t">
            <a:spAutoFit/>
          </a:bodyPr>
          <a:lstStyle/>
          <a:p>
            <a:r>
              <a:rPr lang="en-US" b="1" dirty="0">
                <a:solidFill>
                  <a:schemeClr val="bg1"/>
                </a:solidFill>
              </a:rPr>
              <a:t>Covid 19 Resolving a Potential Crisis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664819" y="3206197"/>
            <a:ext cx="862361" cy="783072"/>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apezoid 7">
            <a:extLst>
              <a:ext uri="{FF2B5EF4-FFF2-40B4-BE49-F238E27FC236}">
                <a16:creationId xmlns:a16="http://schemas.microsoft.com/office/drawing/2014/main" id="{E82F8254-5B62-8C30-DEFE-C927DD2F155E}"/>
              </a:ext>
              <a:ext uri="{C183D7F6-B498-43B3-948B-1728B52AA6E4}">
                <adec:decorative xmlns:adec="http://schemas.microsoft.com/office/drawing/2017/decorative" val="1"/>
              </a:ext>
            </a:extLst>
          </p:cNvPr>
          <p:cNvSpPr/>
          <p:nvPr/>
        </p:nvSpPr>
        <p:spPr>
          <a:xfrm rot="5400000">
            <a:off x="3583713" y="-2080380"/>
            <a:ext cx="5165580" cy="1101875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 name="Straight Connector 1">
            <a:extLst>
              <a:ext uri="{FF2B5EF4-FFF2-40B4-BE49-F238E27FC236}">
                <a16:creationId xmlns:a16="http://schemas.microsoft.com/office/drawing/2014/main" id="{59B8F544-7E44-89CC-0C75-140D808C936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1DEF59A-E1B9-9C03-0FD0-F651275F265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E599C7F-8353-70CA-4DD1-33038188769C}"/>
              </a:ext>
            </a:extLst>
          </p:cNvPr>
          <p:cNvSpPr txBox="1">
            <a:spLocks/>
          </p:cNvSpPr>
          <p:nvPr/>
        </p:nvSpPr>
        <p:spPr>
          <a:xfrm>
            <a:off x="299103" y="1363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Data Cleaning</a:t>
            </a:r>
          </a:p>
          <a:p>
            <a:pPr algn="ctr"/>
            <a:r>
              <a:rPr lang="en-US" sz="2800" dirty="0">
                <a:solidFill>
                  <a:schemeClr val="tx1">
                    <a:lumMod val="75000"/>
                    <a:lumOff val="25000"/>
                  </a:schemeClr>
                </a:solidFill>
              </a:rPr>
              <a:t>And</a:t>
            </a:r>
          </a:p>
          <a:p>
            <a:pPr algn="ctr"/>
            <a:r>
              <a:rPr lang="en-US" sz="2800" dirty="0">
                <a:solidFill>
                  <a:schemeClr val="tx1">
                    <a:lumMod val="75000"/>
                    <a:lumOff val="25000"/>
                  </a:schemeClr>
                </a:solidFill>
              </a:rPr>
              <a:t>Transformation</a:t>
            </a:r>
          </a:p>
        </p:txBody>
      </p:sp>
      <p:sp>
        <p:nvSpPr>
          <p:cNvPr id="7" name="Content Placeholder 6">
            <a:extLst>
              <a:ext uri="{FF2B5EF4-FFF2-40B4-BE49-F238E27FC236}">
                <a16:creationId xmlns:a16="http://schemas.microsoft.com/office/drawing/2014/main" id="{1D578D0B-0617-9D5C-2525-170E4262948A}"/>
              </a:ext>
            </a:extLst>
          </p:cNvPr>
          <p:cNvSpPr>
            <a:spLocks noGrp="1"/>
          </p:cNvSpPr>
          <p:nvPr>
            <p:ph idx="1"/>
          </p:nvPr>
        </p:nvSpPr>
        <p:spPr>
          <a:xfrm>
            <a:off x="911452" y="1521824"/>
            <a:ext cx="11122451" cy="4292456"/>
          </a:xfrm>
        </p:spPr>
        <p:txBody>
          <a:bodyPr>
            <a:normAutofit/>
          </a:bodyPr>
          <a:lstStyle/>
          <a:p>
            <a:pPr>
              <a:lnSpc>
                <a:spcPct val="100000"/>
              </a:lnSpc>
            </a:pPr>
            <a:r>
              <a:rPr lang="en-US" sz="2400" b="1" dirty="0">
                <a:latin typeface="Calibri" panose="020F0502020204030204" pitchFamily="34" charset="0"/>
                <a:ea typeface="Calibri" panose="020F0502020204030204" pitchFamily="34" charset="0"/>
                <a:cs typeface="Calibri" panose="020F0502020204030204" pitchFamily="34" charset="0"/>
              </a:rPr>
              <a:t>Data Cleaning in Unemployment data sets</a:t>
            </a:r>
          </a:p>
          <a:p>
            <a:pPr lvl="1">
              <a:lnSpc>
                <a:spcPct val="100000"/>
              </a:lnSpc>
              <a:buFont typeface="Courier New" panose="02070309020205020404" pitchFamily="49" charset="0"/>
              <a:buChar char="o"/>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Renaming the column for simplify</a:t>
            </a:r>
          </a:p>
          <a:p>
            <a:pPr lvl="1">
              <a:lnSpc>
                <a:spcPct val="100000"/>
              </a:lnSpc>
              <a:buFont typeface="Courier New" panose="02070309020205020404" pitchFamily="49" charset="0"/>
              <a:buChar char="o"/>
            </a:pP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Removed/dropped any recorded having missing value</a:t>
            </a:r>
            <a:endParaRPr lang="en-US" sz="1400" b="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2400" b="1" dirty="0">
                <a:latin typeface="Calibri" panose="020F0502020204030204" pitchFamily="34" charset="0"/>
                <a:ea typeface="Calibri" panose="020F0502020204030204" pitchFamily="34" charset="0"/>
                <a:cs typeface="Calibri" panose="020F0502020204030204" pitchFamily="34" charset="0"/>
              </a:rPr>
              <a:t>Data Transformation</a:t>
            </a:r>
          </a:p>
          <a:p>
            <a:pPr lvl="1">
              <a:lnSpc>
                <a:spcPct val="100000"/>
              </a:lnSpc>
              <a:buFont typeface="Courier New" panose="02070309020205020404" pitchFamily="49" charset="0"/>
              <a:buChar char="o"/>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Convert the 'year_month' column to a datetime object</a:t>
            </a:r>
            <a:endParaRPr lang="en-US" sz="1400" b="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2400" b="1" dirty="0">
                <a:latin typeface="Calibri" panose="020F0502020204030204" pitchFamily="34" charset="0"/>
                <a:ea typeface="Calibri" panose="020F0502020204030204" pitchFamily="34" charset="0"/>
                <a:cs typeface="Calibri" panose="020F0502020204030204" pitchFamily="34" charset="0"/>
              </a:rPr>
              <a:t>Data Cleaning in GDP data sets</a:t>
            </a:r>
          </a:p>
          <a:p>
            <a:pPr lvl="1">
              <a:lnSpc>
                <a:spcPct val="100000"/>
              </a:lnSpc>
            </a:pPr>
            <a:r>
              <a:rPr lang="en-US" sz="1600" b="0" i="0" dirty="0">
                <a:solidFill>
                  <a:srgbClr val="212121"/>
                </a:solidFill>
                <a:effectLst/>
                <a:latin typeface="Roboto" panose="02000000000000000000" pitchFamily="2" charset="0"/>
              </a:rPr>
              <a:t>Renaming date column to year and month</a:t>
            </a:r>
          </a:p>
          <a:p>
            <a:pPr lvl="1">
              <a:lnSpc>
                <a:spcPct val="100000"/>
              </a:lnSpc>
            </a:pPr>
            <a:r>
              <a:rPr lang="en-US" sz="1600" b="0" i="0" dirty="0">
                <a:solidFill>
                  <a:srgbClr val="212121"/>
                </a:solidFill>
                <a:effectLst/>
                <a:latin typeface="Roboto" panose="02000000000000000000" pitchFamily="2" charset="0"/>
              </a:rPr>
              <a:t>Removing NA and NAN value if available</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2400" b="1" dirty="0">
                <a:latin typeface="Calibri" panose="020F0502020204030204" pitchFamily="34" charset="0"/>
                <a:ea typeface="Calibri" panose="020F0502020204030204" pitchFamily="34" charset="0"/>
                <a:cs typeface="Calibri" panose="020F0502020204030204" pitchFamily="34" charset="0"/>
              </a:rPr>
              <a:t>Data Transformation</a:t>
            </a:r>
          </a:p>
          <a:p>
            <a:pPr lvl="1">
              <a:lnSpc>
                <a:spcPct val="100000"/>
              </a:lnSpc>
            </a:pPr>
            <a:r>
              <a:rPr lang="en-US" sz="1600" b="0" i="0" dirty="0">
                <a:solidFill>
                  <a:srgbClr val="212121"/>
                </a:solidFill>
                <a:effectLst/>
                <a:latin typeface="Roboto" panose="02000000000000000000" pitchFamily="2" charset="0"/>
              </a:rPr>
              <a:t>converting Date and month column to date and time format</a:t>
            </a:r>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3452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00619C35-55D7-011E-88B4-80CF83746057}"/>
              </a:ext>
              <a:ext uri="{C183D7F6-B498-43B3-948B-1728B52AA6E4}">
                <adec:decorative xmlns:adec="http://schemas.microsoft.com/office/drawing/2017/decorative" val="1"/>
              </a:ext>
            </a:extLst>
          </p:cNvPr>
          <p:cNvSpPr/>
          <p:nvPr/>
        </p:nvSpPr>
        <p:spPr>
          <a:xfrm rot="5400000">
            <a:off x="3716581" y="-1973599"/>
            <a:ext cx="4172378" cy="995214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977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Question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751D31D-3535-411D-8BAC-95CCC90AB185}"/>
              </a:ext>
            </a:extLst>
          </p:cNvPr>
          <p:cNvSpPr/>
          <p:nvPr/>
        </p:nvSpPr>
        <p:spPr>
          <a:xfrm>
            <a:off x="826697" y="3090062"/>
            <a:ext cx="1371600" cy="246221"/>
          </a:xfrm>
          <a:prstGeom prst="rect">
            <a:avLst/>
          </a:prstGeom>
        </p:spPr>
        <p:txBody>
          <a:bodyPr wrap="square" lIns="0" tIns="0" rIns="0" bIns="0">
            <a:spAutoFit/>
          </a:bodyPr>
          <a:lstStyle/>
          <a:p>
            <a:pPr algn="ctr"/>
            <a:r>
              <a:rPr lang="en-US" sz="1600" b="1" dirty="0">
                <a:solidFill>
                  <a:schemeClr val="bg1"/>
                </a:solidFill>
              </a:rPr>
              <a:t>Questions</a:t>
            </a:r>
          </a:p>
        </p:txBody>
      </p:sp>
      <p:sp>
        <p:nvSpPr>
          <p:cNvPr id="2" name="Rectangle 1">
            <a:extLst>
              <a:ext uri="{FF2B5EF4-FFF2-40B4-BE49-F238E27FC236}">
                <a16:creationId xmlns:a16="http://schemas.microsoft.com/office/drawing/2014/main" id="{453ADD53-E177-6488-4A7F-4EC120FA940E}"/>
              </a:ext>
            </a:extLst>
          </p:cNvPr>
          <p:cNvSpPr/>
          <p:nvPr/>
        </p:nvSpPr>
        <p:spPr>
          <a:xfrm>
            <a:off x="1271085" y="2309925"/>
            <a:ext cx="48282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16637786-5AF7-E589-5FBD-E65F0CF0D3D4}"/>
              </a:ext>
            </a:extLst>
          </p:cNvPr>
          <p:cNvSpPr/>
          <p:nvPr/>
        </p:nvSpPr>
        <p:spPr>
          <a:xfrm>
            <a:off x="2455434" y="2478836"/>
            <a:ext cx="8258576" cy="1172309"/>
          </a:xfrm>
          <a:prstGeom prst="rect">
            <a:avLst/>
          </a:prstGeom>
        </p:spPr>
        <p:txBody>
          <a:bodyPr wrap="square" lIns="0" tIns="0" rIns="0" bIns="0" anchor="t">
            <a:spAutoFit/>
          </a:bodyPr>
          <a:lstStyle/>
          <a:p>
            <a:pPr marL="342900" lvl="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To what extent does vaccination affect unemployment rates?</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To what extent does vaccination affect GDP rates?</a:t>
            </a:r>
            <a:endParaRPr lang="en-IN" dirty="0">
              <a:solidFill>
                <a:schemeClr val="bg1"/>
              </a:solidFill>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What are some effective strategies to address economic crises during pandemics or lockdowns?</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2301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13620CE-67AD-0F86-389F-37C3043E62A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C6D03CF-DBDF-7821-E7F3-14CA1B0B94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C4D5605-B464-F5DA-3F0A-930FB28891F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endParaRPr lang="en-US" sz="2800" dirty="0">
              <a:solidFill>
                <a:schemeClr val="tx1">
                  <a:lumMod val="75000"/>
                  <a:lumOff val="25000"/>
                </a:schemeClr>
              </a:solidFill>
            </a:endParaRPr>
          </a:p>
        </p:txBody>
      </p:sp>
      <p:pic>
        <p:nvPicPr>
          <p:cNvPr id="6" name="Picture 5" descr="Chart, line chart&#10;&#10;Description automatically generated">
            <a:extLst>
              <a:ext uri="{FF2B5EF4-FFF2-40B4-BE49-F238E27FC236}">
                <a16:creationId xmlns:a16="http://schemas.microsoft.com/office/drawing/2014/main" id="{60C04F64-A1A9-031C-5221-9C7AF0304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3183"/>
            <a:ext cx="11987808" cy="5404115"/>
          </a:xfrm>
          <a:prstGeom prst="rect">
            <a:avLst/>
          </a:prstGeom>
        </p:spPr>
      </p:pic>
      <p:sp>
        <p:nvSpPr>
          <p:cNvPr id="9" name="Title 1">
            <a:extLst>
              <a:ext uri="{FF2B5EF4-FFF2-40B4-BE49-F238E27FC236}">
                <a16:creationId xmlns:a16="http://schemas.microsoft.com/office/drawing/2014/main" id="{6E20056B-4CB9-7D92-2212-6F4B0A960334}"/>
              </a:ext>
            </a:extLst>
          </p:cNvPr>
          <p:cNvSpPr txBox="1">
            <a:spLocks/>
          </p:cNvSpPr>
          <p:nvPr/>
        </p:nvSpPr>
        <p:spPr>
          <a:xfrm>
            <a:off x="253008" y="846091"/>
            <a:ext cx="11734800" cy="28116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7472" indent="-347472" algn="just" rtl="0" eaLnBrk="1" latinLnBrk="0" hangingPunct="1">
              <a:lnSpc>
                <a:spcPct val="107000"/>
              </a:lnSpc>
              <a:spcBef>
                <a:spcPts val="0"/>
              </a:spcBef>
              <a:spcAft>
                <a:spcPts val="0"/>
              </a:spcAft>
              <a:buClrTx/>
              <a:buSzPts val="1800"/>
              <a:buFont typeface="+mj-lt"/>
              <a:buAutoNum type="arabicPeriod"/>
            </a:pPr>
            <a:r>
              <a:rPr lang="en-US" sz="1800" kern="1200" dirty="0">
                <a:effectLst/>
                <a:latin typeface="Calibri" panose="020F0502020204030204" pitchFamily="34" charset="0"/>
                <a:ea typeface="Calibri" panose="020F0502020204030204" pitchFamily="34" charset="0"/>
                <a:cs typeface="Shruti" panose="020B0502040204020203" pitchFamily="34" charset="0"/>
              </a:rPr>
              <a:t>To what extent does vaccination affect unemployment rates?</a:t>
            </a:r>
            <a:endParaRPr lang="en-IN" sz="1800" dirty="0">
              <a:effectLst/>
            </a:endParaRPr>
          </a:p>
        </p:txBody>
      </p:sp>
    </p:spTree>
    <p:extLst>
      <p:ext uri="{BB962C8B-B14F-4D97-AF65-F5344CB8AC3E}">
        <p14:creationId xmlns:p14="http://schemas.microsoft.com/office/powerpoint/2010/main" val="69350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13620CE-67AD-0F86-389F-37C3043E62A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C6D03CF-DBDF-7821-E7F3-14CA1B0B94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C4D5605-B464-F5DA-3F0A-930FB28891F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endParaRPr lang="en-US" sz="2800" dirty="0">
              <a:solidFill>
                <a:schemeClr val="tx1">
                  <a:lumMod val="75000"/>
                  <a:lumOff val="25000"/>
                </a:schemeClr>
              </a:solidFill>
            </a:endParaRPr>
          </a:p>
        </p:txBody>
      </p:sp>
      <p:pic>
        <p:nvPicPr>
          <p:cNvPr id="7" name="Picture 6" descr="Chart, line chart">
            <a:extLst>
              <a:ext uri="{FF2B5EF4-FFF2-40B4-BE49-F238E27FC236}">
                <a16:creationId xmlns:a16="http://schemas.microsoft.com/office/drawing/2014/main" id="{C23C8443-CCFE-E77B-6F36-CC29C993E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552"/>
            <a:ext cx="12007372" cy="4944212"/>
          </a:xfrm>
          <a:prstGeom prst="rect">
            <a:avLst/>
          </a:prstGeom>
        </p:spPr>
      </p:pic>
      <p:sp>
        <p:nvSpPr>
          <p:cNvPr id="8" name="Title 1">
            <a:extLst>
              <a:ext uri="{FF2B5EF4-FFF2-40B4-BE49-F238E27FC236}">
                <a16:creationId xmlns:a16="http://schemas.microsoft.com/office/drawing/2014/main" id="{44E2CBE0-2C0B-FA22-DD2A-81E3BBB2316A}"/>
              </a:ext>
            </a:extLst>
          </p:cNvPr>
          <p:cNvSpPr txBox="1">
            <a:spLocks/>
          </p:cNvSpPr>
          <p:nvPr/>
        </p:nvSpPr>
        <p:spPr>
          <a:xfrm>
            <a:off x="253008" y="846091"/>
            <a:ext cx="11734800" cy="28116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rtl="0" eaLnBrk="1" latinLnBrk="0" hangingPunct="1">
              <a:lnSpc>
                <a:spcPct val="107000"/>
              </a:lnSpc>
              <a:spcBef>
                <a:spcPts val="0"/>
              </a:spcBef>
              <a:spcAft>
                <a:spcPts val="0"/>
              </a:spcAft>
              <a:buClrTx/>
              <a:buSzPts val="1800"/>
              <a:buFont typeface="Arial" panose="020B0604020202020204" pitchFamily="34" charset="0"/>
              <a:buChar char="•"/>
            </a:pPr>
            <a:r>
              <a:rPr lang="en-US" sz="1800" kern="1200" dirty="0">
                <a:effectLst/>
                <a:latin typeface="Calibri" panose="020F0502020204030204" pitchFamily="34" charset="0"/>
                <a:ea typeface="Calibri" panose="020F0502020204030204" pitchFamily="34" charset="0"/>
                <a:cs typeface="Shruti" panose="020B0502040204020203" pitchFamily="34" charset="0"/>
              </a:rPr>
              <a:t>To what extent does vaccination affect unemployment rates?</a:t>
            </a:r>
            <a:endParaRPr lang="en-IN" sz="1800" dirty="0">
              <a:effectLst/>
            </a:endParaRPr>
          </a:p>
        </p:txBody>
      </p:sp>
    </p:spTree>
    <p:extLst>
      <p:ext uri="{BB962C8B-B14F-4D97-AF65-F5344CB8AC3E}">
        <p14:creationId xmlns:p14="http://schemas.microsoft.com/office/powerpoint/2010/main" val="182831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13620CE-67AD-0F86-389F-37C3043E62A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C6D03CF-DBDF-7821-E7F3-14CA1B0B94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C4D5605-B464-F5DA-3F0A-930FB28891F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endParaRPr lang="en-US" sz="2800" dirty="0">
              <a:solidFill>
                <a:schemeClr val="tx1">
                  <a:lumMod val="75000"/>
                  <a:lumOff val="25000"/>
                </a:schemeClr>
              </a:solidFill>
            </a:endParaRPr>
          </a:p>
        </p:txBody>
      </p:sp>
      <p:sp>
        <p:nvSpPr>
          <p:cNvPr id="10" name="TextBox 9">
            <a:extLst>
              <a:ext uri="{FF2B5EF4-FFF2-40B4-BE49-F238E27FC236}">
                <a16:creationId xmlns:a16="http://schemas.microsoft.com/office/drawing/2014/main" id="{6284B4DA-24DC-FD9F-976E-28722C1A4DAA}"/>
              </a:ext>
            </a:extLst>
          </p:cNvPr>
          <p:cNvSpPr txBox="1"/>
          <p:nvPr/>
        </p:nvSpPr>
        <p:spPr>
          <a:xfrm>
            <a:off x="461913" y="958925"/>
            <a:ext cx="6799081" cy="375552"/>
          </a:xfrm>
          <a:prstGeom prst="rect">
            <a:avLst/>
          </a:prstGeom>
          <a:noFill/>
        </p:spPr>
        <p:txBody>
          <a:bodyPr wrap="square">
            <a:spAutoFit/>
          </a:bodyPr>
          <a:lstStyle/>
          <a:p>
            <a:pPr marL="285750" indent="-285750" algn="just">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Shruti" panose="020B0502040204020203" pitchFamily="34" charset="0"/>
              </a:rPr>
              <a:t>GDP when Covid 19 hit.</a:t>
            </a:r>
            <a:endParaRPr lang="en-IN" dirty="0">
              <a:latin typeface="Calibri" panose="020F0502020204030204" pitchFamily="34" charset="0"/>
              <a:ea typeface="Calibri" panose="020F0502020204030204" pitchFamily="34" charset="0"/>
              <a:cs typeface="Shruti" panose="020B0502040204020203" pitchFamily="34" charset="0"/>
            </a:endParaRPr>
          </a:p>
        </p:txBody>
      </p:sp>
      <p:pic>
        <p:nvPicPr>
          <p:cNvPr id="6" name="Picture 5" descr="Chart, line chart&#10;&#10;Description automatically generated">
            <a:extLst>
              <a:ext uri="{FF2B5EF4-FFF2-40B4-BE49-F238E27FC236}">
                <a16:creationId xmlns:a16="http://schemas.microsoft.com/office/drawing/2014/main" id="{B1AD2564-614F-7411-487F-A19E38DA3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8376"/>
            <a:ext cx="12144375" cy="5000625"/>
          </a:xfrm>
          <a:prstGeom prst="rect">
            <a:avLst/>
          </a:prstGeom>
        </p:spPr>
      </p:pic>
    </p:spTree>
    <p:extLst>
      <p:ext uri="{BB962C8B-B14F-4D97-AF65-F5344CB8AC3E}">
        <p14:creationId xmlns:p14="http://schemas.microsoft.com/office/powerpoint/2010/main" val="314754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13620CE-67AD-0F86-389F-37C3043E62A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C6D03CF-DBDF-7821-E7F3-14CA1B0B94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C4D5605-B464-F5DA-3F0A-930FB28891F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endParaRPr lang="en-US" sz="2800" dirty="0">
              <a:solidFill>
                <a:schemeClr val="tx1">
                  <a:lumMod val="75000"/>
                  <a:lumOff val="25000"/>
                </a:schemeClr>
              </a:solidFill>
            </a:endParaRPr>
          </a:p>
        </p:txBody>
      </p:sp>
      <p:sp>
        <p:nvSpPr>
          <p:cNvPr id="9" name="TextBox 8">
            <a:extLst>
              <a:ext uri="{FF2B5EF4-FFF2-40B4-BE49-F238E27FC236}">
                <a16:creationId xmlns:a16="http://schemas.microsoft.com/office/drawing/2014/main" id="{6E3FC9A4-EB07-ACD0-0BD8-C3C97E3940C0}"/>
              </a:ext>
            </a:extLst>
          </p:cNvPr>
          <p:cNvSpPr txBox="1"/>
          <p:nvPr/>
        </p:nvSpPr>
        <p:spPr>
          <a:xfrm>
            <a:off x="461913" y="1169683"/>
            <a:ext cx="6799081" cy="375552"/>
          </a:xfrm>
          <a:prstGeom prst="rect">
            <a:avLst/>
          </a:prstGeom>
          <a:noFill/>
        </p:spPr>
        <p:txBody>
          <a:bodyPr wrap="square">
            <a:spAutoFit/>
          </a:bodyPr>
          <a:lstStyle/>
          <a:p>
            <a:pPr marL="285750" indent="-285750" algn="just">
              <a:lnSpc>
                <a:spcPct val="107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Shruti" panose="020B0502040204020203" pitchFamily="34" charset="0"/>
              </a:rPr>
              <a:t>To what extent does vaccination affect GDP rates?</a:t>
            </a:r>
            <a:endParaRPr lang="en-IN" dirty="0">
              <a:latin typeface="Calibri" panose="020F0502020204030204" pitchFamily="34" charset="0"/>
              <a:ea typeface="Calibri" panose="020F0502020204030204" pitchFamily="34" charset="0"/>
              <a:cs typeface="Shruti" panose="020B0502040204020203" pitchFamily="34" charset="0"/>
            </a:endParaRPr>
          </a:p>
        </p:txBody>
      </p:sp>
      <p:pic>
        <p:nvPicPr>
          <p:cNvPr id="6" name="Picture 5" descr="Chart, line chart">
            <a:extLst>
              <a:ext uri="{FF2B5EF4-FFF2-40B4-BE49-F238E27FC236}">
                <a16:creationId xmlns:a16="http://schemas.microsoft.com/office/drawing/2014/main" id="{D5804003-EA81-EFB1-95CC-82BF0400B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45236"/>
            <a:ext cx="12103432" cy="4983766"/>
          </a:xfrm>
          <a:prstGeom prst="rect">
            <a:avLst/>
          </a:prstGeom>
        </p:spPr>
      </p:pic>
    </p:spTree>
    <p:extLst>
      <p:ext uri="{BB962C8B-B14F-4D97-AF65-F5344CB8AC3E}">
        <p14:creationId xmlns:p14="http://schemas.microsoft.com/office/powerpoint/2010/main" val="290476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4B20E7F0-F2CA-262E-BEE1-62B5F8017901}"/>
              </a:ext>
              <a:ext uri="{C183D7F6-B498-43B3-948B-1728B52AA6E4}">
                <adec:decorative xmlns:adec="http://schemas.microsoft.com/office/drawing/2017/decorative" val="1"/>
              </a:ext>
            </a:extLst>
          </p:cNvPr>
          <p:cNvSpPr/>
          <p:nvPr/>
        </p:nvSpPr>
        <p:spPr>
          <a:xfrm rot="5400000">
            <a:off x="3826082" y="-2033462"/>
            <a:ext cx="4932424" cy="10767181"/>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932ACC-EF31-8FBE-0BB6-AF4C7672539C}"/>
              </a:ext>
            </a:extLst>
          </p:cNvPr>
          <p:cNvSpPr>
            <a:spLocks noGrp="1"/>
          </p:cNvSpPr>
          <p:nvPr>
            <p:ph idx="1"/>
          </p:nvPr>
        </p:nvSpPr>
        <p:spPr>
          <a:xfrm>
            <a:off x="908703" y="2136709"/>
            <a:ext cx="10648560" cy="3198862"/>
          </a:xfrm>
        </p:spPr>
        <p:txBody>
          <a:bodyPr/>
          <a:lstStyle/>
          <a:p>
            <a:r>
              <a:rPr lang="en-US" sz="2800" dirty="0">
                <a:effectLst/>
                <a:latin typeface="Calibri" panose="020F0502020204030204" pitchFamily="34" charset="0"/>
                <a:ea typeface="Calibri" panose="020F0502020204030204" pitchFamily="34" charset="0"/>
                <a:cs typeface="Shruti" panose="020B0502040204020203" pitchFamily="34" charset="0"/>
              </a:rPr>
              <a:t>What are some effective strategies to address economic crises during pandemics or lockdowns?</a:t>
            </a:r>
            <a:endParaRPr lang="en-IN" sz="2800" dirty="0">
              <a:effectLst/>
              <a:latin typeface="Calibri" panose="020F0502020204030204" pitchFamily="34" charset="0"/>
              <a:ea typeface="Calibri" panose="020F0502020204030204" pitchFamily="34" charset="0"/>
              <a:cs typeface="Shruti" panose="020B0502040204020203" pitchFamily="34" charset="0"/>
            </a:endParaRPr>
          </a:p>
          <a:p>
            <a:pPr marL="971550" lvl="1" indent="-5143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Targeted Financial assistance  can be given by government to the people who are more affected by covid 19. </a:t>
            </a:r>
          </a:p>
          <a:p>
            <a:pPr marL="971550" lvl="1" indent="-51435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Spending more on health care can address both current health issue and increase economic growth.</a:t>
            </a:r>
          </a:p>
          <a:p>
            <a:pPr marL="971550" lvl="1" indent="-5143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By assisting other nations that are more adversely impacted by COVID, they can increase the amount of money that flows to their nation in the future because the nation receiving assistance will eventually be overflowing with them.</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131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051F359-1E8C-658B-47D8-317C14862C6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3E41805-4613-DF73-9757-228063D20E8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E65E267-6B58-C886-64A4-83EE7373A43E}"/>
              </a:ext>
            </a:extLst>
          </p:cNvPr>
          <p:cNvSpPr txBox="1">
            <a:spLocks/>
          </p:cNvSpPr>
          <p:nvPr/>
        </p:nvSpPr>
        <p:spPr>
          <a:xfrm>
            <a:off x="333375" y="2285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sources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7" name="Rectangle 6">
            <a:extLst>
              <a:ext uri="{FF2B5EF4-FFF2-40B4-BE49-F238E27FC236}">
                <a16:creationId xmlns:a16="http://schemas.microsoft.com/office/drawing/2014/main" id="{853A5D26-3625-7334-8117-FD67DC9B528C}"/>
              </a:ext>
            </a:extLst>
          </p:cNvPr>
          <p:cNvSpPr/>
          <p:nvPr/>
        </p:nvSpPr>
        <p:spPr>
          <a:xfrm>
            <a:off x="816991" y="884899"/>
            <a:ext cx="9590202" cy="4762907"/>
          </a:xfrm>
          <a:prstGeom prst="rect">
            <a:avLst/>
          </a:prstGeom>
        </p:spPr>
        <p:txBody>
          <a:bodyPr wrap="square" lIns="0" tIns="0" rIns="0" bIns="0" anchor="t">
            <a:spAutoFit/>
          </a:bodyPr>
          <a:lstStyle/>
          <a:p>
            <a:pPr algn="just">
              <a:lnSpc>
                <a:spcPct val="107000"/>
              </a:lnSpc>
              <a:spcAft>
                <a:spcPts val="800"/>
              </a:spcAft>
            </a:pPr>
            <a:r>
              <a:rPr lang="en-US" b="0" i="0" dirty="0">
                <a:effectLst/>
                <a:latin typeface="Calibri" panose="020F0502020204030204" pitchFamily="34" charset="0"/>
                <a:ea typeface="Calibri" panose="020F0502020204030204" pitchFamily="34" charset="0"/>
                <a:cs typeface="Calibri" panose="020F0502020204030204" pitchFamily="34" charset="0"/>
              </a:rPr>
              <a:t>Our World in Data is a website that provides data and research on a wide range of global issues, including health, education, poverty, and the environment. </a:t>
            </a:r>
          </a:p>
          <a:p>
            <a:pPr algn="just">
              <a:lnSpc>
                <a:spcPct val="107000"/>
              </a:lnSpc>
              <a:spcAft>
                <a:spcPts val="800"/>
              </a:spcAft>
            </a:pPr>
            <a:r>
              <a:rPr lang="en-US" b="0" i="0" u="sng" dirty="0">
                <a:solidFill>
                  <a:schemeClr val="accent5"/>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https://ourworldindata.org/covid-vaccinations</a:t>
            </a:r>
            <a:endParaRPr lang="en-US" u="sng"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Bureau of Labor Statistics provided the dataset required to analyze the unemployment rate against covid 19</a:t>
            </a:r>
          </a:p>
          <a:p>
            <a:pPr algn="just">
              <a:lnSpc>
                <a:spcPct val="107000"/>
              </a:lnSpc>
              <a:spcAft>
                <a:spcPts val="800"/>
              </a:spcAft>
            </a:pPr>
            <a:r>
              <a:rPr lang="en-US" b="0" i="0" dirty="0">
                <a:solidFill>
                  <a:schemeClr val="accent5"/>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https://www.bls.gov/cps/data.htm</a:t>
            </a:r>
            <a:endParaRPr lang="en-US"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T</a:t>
            </a:r>
            <a:r>
              <a:rPr lang="en-IN" b="0" i="0" dirty="0">
                <a:effectLst/>
                <a:latin typeface="Calibri" panose="020F0502020204030204" pitchFamily="34" charset="0"/>
                <a:ea typeface="Calibri" panose="020F0502020204030204" pitchFamily="34" charset="0"/>
                <a:cs typeface="Calibri" panose="020F0502020204030204" pitchFamily="34" charset="0"/>
              </a:rPr>
              <a:t>he Federal Reserve Economic Data (FRED) website provided the data base of USA’s GDP in Billions of dollar.</a:t>
            </a:r>
          </a:p>
          <a:p>
            <a:pPr algn="just">
              <a:lnSpc>
                <a:spcPct val="107000"/>
              </a:lnSpc>
              <a:spcAft>
                <a:spcPts val="800"/>
              </a:spcAft>
            </a:pPr>
            <a:r>
              <a:rPr lang="en-IN" b="0" i="0" u="sng" dirty="0">
                <a:solidFill>
                  <a:schemeClr val="accent5"/>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https://fred.stlouisfed.org/</a:t>
            </a:r>
            <a:endParaRPr lang="en-IN" b="0" i="0" dirty="0">
              <a:solidFill>
                <a:schemeClr val="accent5"/>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b="0" i="0" dirty="0">
              <a:solidFill>
                <a:srgbClr val="374151"/>
              </a:solidFill>
              <a:effectLst/>
              <a:latin typeface="Söhne"/>
            </a:endParaRPr>
          </a:p>
          <a:p>
            <a:pPr algn="just">
              <a:lnSpc>
                <a:spcPct val="107000"/>
              </a:lnSpc>
              <a:spcAft>
                <a:spcPts val="800"/>
              </a:spcAft>
            </a:pPr>
            <a:endParaRPr lang="en-IN" b="0" i="0" u="sng" dirty="0">
              <a:solidFill>
                <a:srgbClr val="374151"/>
              </a:solidFill>
              <a:effectLst/>
              <a:latin typeface="Söhne"/>
            </a:endParaRPr>
          </a:p>
          <a:p>
            <a:pPr lvl="1" algn="just">
              <a:lnSpc>
                <a:spcPct val="107000"/>
              </a:lnSpc>
              <a:spcAft>
                <a:spcPts val="800"/>
              </a:spcAft>
            </a:pPr>
            <a:endParaRPr lang="en-IN" b="0" i="0" u="sng" dirty="0">
              <a:solidFill>
                <a:srgbClr val="374151"/>
              </a:solidFill>
              <a:effectLst/>
              <a:latin typeface="Söhne"/>
            </a:endParaRPr>
          </a:p>
          <a:p>
            <a:pPr algn="just">
              <a:lnSpc>
                <a:spcPct val="107000"/>
              </a:lnSpc>
              <a:spcAft>
                <a:spcPts val="800"/>
              </a:spcAft>
            </a:pPr>
            <a:endParaRPr lang="en-IN" sz="1800" u="sng" dirty="0">
              <a:solidFill>
                <a:srgbClr val="0070C0"/>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5" name="TextBox 4">
            <a:extLst>
              <a:ext uri="{FF2B5EF4-FFF2-40B4-BE49-F238E27FC236}">
                <a16:creationId xmlns:a16="http://schemas.microsoft.com/office/drawing/2014/main" id="{5B06D77C-F412-2035-E48F-3A3BF7A4B809}"/>
              </a:ext>
            </a:extLst>
          </p:cNvPr>
          <p:cNvSpPr txBox="1"/>
          <p:nvPr/>
        </p:nvSpPr>
        <p:spPr>
          <a:xfrm>
            <a:off x="669925" y="4616753"/>
            <a:ext cx="10747022" cy="2062103"/>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References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IN" sz="2400" b="1" u="sng" dirty="0">
                <a:latin typeface="Calibri" panose="020F0502020204030204" pitchFamily="34" charset="0"/>
                <a:ea typeface="Calibri" panose="020F0502020204030204" pitchFamily="34" charset="0"/>
                <a:cs typeface="Calibri" panose="020F0502020204030204" pitchFamily="34" charset="0"/>
              </a:rPr>
              <a:t>[</a:t>
            </a:r>
            <a:r>
              <a:rPr lang="en-IN" sz="2400" b="1" dirty="0">
                <a:latin typeface="Calibri" panose="020F0502020204030204" pitchFamily="34" charset="0"/>
                <a:ea typeface="Calibri" panose="020F0502020204030204" pitchFamily="34" charset="0"/>
                <a:cs typeface="Calibri" panose="020F0502020204030204" pitchFamily="34" charset="0"/>
              </a:rPr>
              <a:t>1] </a:t>
            </a: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An official website of the United States government</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IN" u="sng" dirty="0">
                <a:solidFill>
                  <a:schemeClr val="accent5"/>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https://www.bea.gov/news/2021/gross-domestic-product-4th-quarter-and-year-2020-advance-estimate</a:t>
            </a:r>
            <a:endParaRPr lang="en-IN" u="sng"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endParaRPr lang="en-IN"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chemeClr val="accent1"/>
                </a:solidFill>
                <a:latin typeface="Calibri" panose="020F0502020204030204" pitchFamily="34" charset="0"/>
                <a:ea typeface="Calibri" panose="020F0502020204030204" pitchFamily="34" charset="0"/>
                <a:cs typeface="Calibri" panose="020F0502020204030204" pitchFamily="34" charset="0"/>
              </a:rPr>
              <a:t>The line is mentioned under the paragraph of GDP for 2020</a:t>
            </a:r>
          </a:p>
        </p:txBody>
      </p:sp>
      <p:sp>
        <p:nvSpPr>
          <p:cNvPr id="6" name="Rectangle 1">
            <a:extLst>
              <a:ext uri="{FF2B5EF4-FFF2-40B4-BE49-F238E27FC236}">
                <a16:creationId xmlns:a16="http://schemas.microsoft.com/office/drawing/2014/main" id="{7CDF4344-E7F6-030E-05B2-E9729BE5648E}"/>
              </a:ext>
            </a:extLst>
          </p:cNvPr>
          <p:cNvSpPr>
            <a:spLocks noChangeArrowheads="1"/>
          </p:cNvSpPr>
          <p:nvPr/>
        </p:nvSpPr>
        <p:spPr bwMode="auto">
          <a:xfrm>
            <a:off x="0" y="-446276"/>
            <a:ext cx="92204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96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JIRA/Public Repository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400550"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2"/>
          </p:cNvCxnSpPr>
          <p:nvPr/>
        </p:nvCxnSpPr>
        <p:spPr>
          <a:xfrm flipH="1">
            <a:off x="3724275" y="3722564"/>
            <a:ext cx="676275"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530328" y="3571701"/>
            <a:ext cx="1371600" cy="246221"/>
          </a:xfrm>
          <a:prstGeom prst="rect">
            <a:avLst/>
          </a:prstGeom>
        </p:spPr>
        <p:txBody>
          <a:bodyPr wrap="square" lIns="0" tIns="0" rIns="0" bIns="0" anchor="ctr">
            <a:spAutoFit/>
          </a:bodyPr>
          <a:lstStyle/>
          <a:p>
            <a:pPr algn="ctr"/>
            <a:r>
              <a:rPr lang="en-US" sz="1600" i="1" dirty="0">
                <a:solidFill>
                  <a:schemeClr val="bg1"/>
                </a:solidFill>
              </a:rPr>
              <a:t>JIRA</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dirty="0">
                <a:solidFill>
                  <a:schemeClr val="bg1"/>
                </a:solidFill>
              </a:rPr>
              <a:t>GitHub</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753377"/>
            <a:ext cx="1348582" cy="22339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a:t>
            </a:r>
          </a:p>
        </p:txBody>
      </p:sp>
      <p:sp>
        <p:nvSpPr>
          <p:cNvPr id="91" name="Rectangle 90">
            <a:extLst>
              <a:ext uri="{FF2B5EF4-FFF2-40B4-BE49-F238E27FC236}">
                <a16:creationId xmlns:a16="http://schemas.microsoft.com/office/drawing/2014/main" id="{0F8D1DEA-0363-4C10-925D-1D68E14CCEF4}"/>
              </a:ext>
            </a:extLst>
          </p:cNvPr>
          <p:cNvSpPr/>
          <p:nvPr/>
        </p:nvSpPr>
        <p:spPr>
          <a:xfrm>
            <a:off x="4530328" y="4753377"/>
            <a:ext cx="1348582" cy="22339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Project Plan</a:t>
            </a:r>
          </a:p>
        </p:txBody>
      </p:sp>
      <p:sp>
        <p:nvSpPr>
          <p:cNvPr id="89" name="Rectangle 88">
            <a:extLst>
              <a:ext uri="{FF2B5EF4-FFF2-40B4-BE49-F238E27FC236}">
                <a16:creationId xmlns:a16="http://schemas.microsoft.com/office/drawing/2014/main" id="{AAC2972F-490F-4F2F-8A08-930B8C850374}"/>
              </a:ext>
            </a:extLst>
          </p:cNvPr>
          <p:cNvSpPr/>
          <p:nvPr/>
        </p:nvSpPr>
        <p:spPr>
          <a:xfrm>
            <a:off x="8984455" y="3304954"/>
            <a:ext cx="2569369" cy="954364"/>
          </a:xfrm>
          <a:prstGeom prst="rect">
            <a:avLst/>
          </a:prstGeom>
        </p:spPr>
        <p:txBody>
          <a:bodyPr wrap="square" lIns="0" tIns="0" rIns="0" bIns="0" anchor="ctr">
            <a:spAutoFit/>
          </a:bodyPr>
          <a:lstStyle/>
          <a:p>
            <a:pPr>
              <a:lnSpc>
                <a:spcPts val="1900"/>
              </a:lnSpc>
            </a:pPr>
            <a:r>
              <a:rPr lang="en-US" sz="1400" dirty="0">
                <a:solidFill>
                  <a:schemeClr val="accent5">
                    <a:lumMod val="75000"/>
                  </a:schemeClr>
                </a:solidFill>
                <a:cs typeface="Segoe UI" panose="020B0502040204020203" pitchFamily="34" charset="0"/>
                <a:hlinkClick r:id="rId3">
                  <a:extLst>
                    <a:ext uri="{A12FA001-AC4F-418D-AE19-62706E023703}">
                      <ahyp:hlinkClr xmlns:ahyp="http://schemas.microsoft.com/office/drawing/2018/hyperlinkcolor" val="tx"/>
                    </a:ext>
                  </a:extLst>
                </a:hlinkClick>
              </a:rPr>
              <a:t>https://github.com/Deepsheta/Covid--19-descriptive-Analysis-for-resolving-a-potential-crisis</a:t>
            </a:r>
            <a:endParaRPr lang="en-US" sz="1400" dirty="0">
              <a:solidFill>
                <a:schemeClr val="accent5">
                  <a:lumMod val="75000"/>
                </a:schemeClr>
              </a:solidFill>
              <a:cs typeface="Segoe UI" panose="020B0502040204020203" pitchFamily="34" charset="0"/>
            </a:endParaRPr>
          </a:p>
          <a:p>
            <a:pPr>
              <a:lnSpc>
                <a:spcPts val="1900"/>
              </a:lnSpc>
            </a:pPr>
            <a:endParaRPr lang="en-US" sz="1400" dirty="0">
              <a:solidFill>
                <a:schemeClr val="accent5">
                  <a:lumMod val="75000"/>
                </a:schemeClr>
              </a:solidFill>
              <a:cs typeface="Segoe UI" panose="020B0502040204020203" pitchFamily="34" charset="0"/>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834627" y="3097084"/>
            <a:ext cx="2699147" cy="1441677"/>
          </a:xfrm>
          <a:prstGeom prst="rect">
            <a:avLst/>
          </a:prstGeom>
        </p:spPr>
        <p:txBody>
          <a:bodyPr wrap="square" lIns="0" tIns="0" rIns="0" bIns="0" anchor="ctr">
            <a:spAutoFit/>
          </a:bodyPr>
          <a:lstStyle/>
          <a:p>
            <a:pPr algn="r">
              <a:lnSpc>
                <a:spcPts val="1900"/>
              </a:lnSpc>
            </a:pPr>
            <a:r>
              <a:rPr lang="en-US" sz="1400" dirty="0">
                <a:solidFill>
                  <a:schemeClr val="accent5">
                    <a:lumMod val="75000"/>
                  </a:schemeClr>
                </a:solidFill>
                <a:cs typeface="Segoe UI" panose="020B0502040204020203" pitchFamily="34" charset="0"/>
                <a:hlinkClick r:id="rId4">
                  <a:extLst>
                    <a:ext uri="{A12FA001-AC4F-418D-AE19-62706E023703}">
                      <ahyp:hlinkClr xmlns:ahyp="http://schemas.microsoft.com/office/drawing/2018/hyperlinkcolor" val="tx"/>
                    </a:ext>
                  </a:extLst>
                </a:hlinkClick>
              </a:rPr>
              <a:t>https://analysis-project.atlassian.net/jira/core/projects/C1DAFRPC/summary?atlOrigin=eyJpIjoiYjA3NjgwYjAxODE4NDliYmI2MjE0Mzg0Zjc4NjViMjEiLCJwIjoiaiJ9</a:t>
            </a:r>
            <a:endParaRPr lang="en-US" sz="1400" dirty="0">
              <a:solidFill>
                <a:schemeClr val="accent5">
                  <a:lumMod val="75000"/>
                </a:schemeClr>
              </a:solidFill>
              <a:cs typeface="Segoe UI" panose="020B0502040204020203" pitchFamily="34" charset="0"/>
            </a:endParaRPr>
          </a:p>
          <a:p>
            <a:pPr algn="r">
              <a:lnSpc>
                <a:spcPts val="1900"/>
              </a:lnSpc>
            </a:pPr>
            <a:endParaRPr lang="en-US" sz="1400" dirty="0">
              <a:solidFill>
                <a:schemeClr val="accent5">
                  <a:lumMod val="75000"/>
                </a:schemeClr>
              </a:solidFill>
              <a:cs typeface="Segoe UI" panose="020B0502040204020203" pitchFamily="34" charset="0"/>
            </a:endParaRPr>
          </a:p>
        </p:txBody>
      </p:sp>
    </p:spTree>
    <p:extLst>
      <p:ext uri="{BB962C8B-B14F-4D97-AF65-F5344CB8AC3E}">
        <p14:creationId xmlns:p14="http://schemas.microsoft.com/office/powerpoint/2010/main" val="43354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bg1"/>
          </a:bgClr>
        </a:patt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Team 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3FFE512F-0D4F-18AA-B739-CA7AD9961C80}"/>
              </a:ext>
            </a:extLst>
          </p:cNvPr>
          <p:cNvSpPr/>
          <p:nvPr/>
        </p:nvSpPr>
        <p:spPr>
          <a:xfrm>
            <a:off x="2728457" y="1354401"/>
            <a:ext cx="2031476" cy="2147418"/>
          </a:xfrm>
          <a:prstGeom prst="ellipse">
            <a:avLst/>
          </a:prstGeom>
          <a:blipFill>
            <a:blip r:embed="rId3"/>
            <a:stretch>
              <a:fillRect l="1791" t="-3245" r="1791" b="-3245"/>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752BD14-887C-C076-913A-569071827634}"/>
              </a:ext>
            </a:extLst>
          </p:cNvPr>
          <p:cNvSpPr/>
          <p:nvPr/>
        </p:nvSpPr>
        <p:spPr>
          <a:xfrm>
            <a:off x="7022104" y="1298494"/>
            <a:ext cx="2031476" cy="2130505"/>
          </a:xfrm>
          <a:prstGeom prst="ellipse">
            <a:avLst/>
          </a:prstGeom>
          <a:blipFill>
            <a:blip r:embed="rId4"/>
            <a:stretch>
              <a:fillRect l="-1990" t="-7319" r="-1990" b="-7319"/>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8F7D89B5-9DFE-7693-3976-BBB829448B0C}"/>
              </a:ext>
            </a:extLst>
          </p:cNvPr>
          <p:cNvSpPr/>
          <p:nvPr/>
        </p:nvSpPr>
        <p:spPr>
          <a:xfrm>
            <a:off x="2601195" y="4006220"/>
            <a:ext cx="2158738" cy="69448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NITI PATEL</a:t>
            </a:r>
            <a:endParaRPr lang="en-IN" dirty="0">
              <a:solidFill>
                <a:schemeClr val="tx1"/>
              </a:solidFill>
            </a:endParaRPr>
          </a:p>
        </p:txBody>
      </p:sp>
      <p:sp>
        <p:nvSpPr>
          <p:cNvPr id="27" name="Rectangle 26">
            <a:extLst>
              <a:ext uri="{FF2B5EF4-FFF2-40B4-BE49-F238E27FC236}">
                <a16:creationId xmlns:a16="http://schemas.microsoft.com/office/drawing/2014/main" id="{1ACDB826-E573-FEDC-AC59-56BA208A938F}"/>
              </a:ext>
            </a:extLst>
          </p:cNvPr>
          <p:cNvSpPr/>
          <p:nvPr/>
        </p:nvSpPr>
        <p:spPr>
          <a:xfrm>
            <a:off x="7026406" y="4076939"/>
            <a:ext cx="2158738" cy="694481"/>
          </a:xfrm>
          <a:prstGeom prst="rect">
            <a:avLst/>
          </a:prstGeom>
          <a:solidFill>
            <a:schemeClr val="bg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DEEP SHETA</a:t>
            </a:r>
            <a:endParaRPr lang="en-IN" dirty="0">
              <a:solidFill>
                <a:schemeClr val="tx1"/>
              </a:solidFill>
            </a:endParaRPr>
          </a:p>
        </p:txBody>
      </p:sp>
      <p:sp>
        <p:nvSpPr>
          <p:cNvPr id="29" name="Rectangle 28">
            <a:extLst>
              <a:ext uri="{FF2B5EF4-FFF2-40B4-BE49-F238E27FC236}">
                <a16:creationId xmlns:a16="http://schemas.microsoft.com/office/drawing/2014/main" id="{3831FFF9-3433-8072-31AA-CC6E8D5BCDC6}"/>
              </a:ext>
            </a:extLst>
          </p:cNvPr>
          <p:cNvSpPr/>
          <p:nvPr/>
        </p:nvSpPr>
        <p:spPr>
          <a:xfrm>
            <a:off x="7172960" y="5162805"/>
            <a:ext cx="467360" cy="509046"/>
          </a:xfrm>
          <a:prstGeom prst="rect">
            <a:avLst/>
          </a:prstGeom>
          <a:blipFill>
            <a:blip r:embed="rId5"/>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A52A98BF-E9D1-C3F9-1023-E592DCE0FC4A}"/>
              </a:ext>
            </a:extLst>
          </p:cNvPr>
          <p:cNvSpPr txBox="1"/>
          <p:nvPr/>
        </p:nvSpPr>
        <p:spPr>
          <a:xfrm>
            <a:off x="7640319" y="5267378"/>
            <a:ext cx="2518441" cy="492443"/>
          </a:xfrm>
          <a:prstGeom prst="rect">
            <a:avLst/>
          </a:prstGeom>
          <a:noFill/>
        </p:spPr>
        <p:txBody>
          <a:bodyPr wrap="square" rtlCol="0">
            <a:spAutoFit/>
          </a:bodyPr>
          <a:lstStyle/>
          <a:p>
            <a:r>
              <a:rPr lang="en-IN" sz="1400" b="1" dirty="0">
                <a:solidFill>
                  <a:schemeClr val="accent5">
                    <a:lumMod val="75000"/>
                  </a:schemeClr>
                </a:solidFill>
                <a:hlinkClick r:id="rId6">
                  <a:extLst>
                    <a:ext uri="{A12FA001-AC4F-418D-AE19-62706E023703}">
                      <ahyp:hlinkClr xmlns:ahyp="http://schemas.microsoft.com/office/drawing/2018/hyperlinkcolor" val="tx"/>
                    </a:ext>
                  </a:extLst>
                </a:hlinkClick>
              </a:rPr>
              <a:t>https://github.com/Deepsheta</a:t>
            </a:r>
            <a:endParaRPr lang="en-IN" sz="1400" b="1" dirty="0">
              <a:solidFill>
                <a:schemeClr val="accent5">
                  <a:lumMod val="75000"/>
                </a:schemeClr>
              </a:solidFill>
            </a:endParaRPr>
          </a:p>
          <a:p>
            <a:endParaRPr lang="en-IN" sz="1200" b="1" dirty="0">
              <a:solidFill>
                <a:schemeClr val="accent5">
                  <a:lumMod val="75000"/>
                </a:schemeClr>
              </a:solidFill>
            </a:endParaRPr>
          </a:p>
        </p:txBody>
      </p:sp>
      <p:sp>
        <p:nvSpPr>
          <p:cNvPr id="3" name="Rectangle 2">
            <a:extLst>
              <a:ext uri="{FF2B5EF4-FFF2-40B4-BE49-F238E27FC236}">
                <a16:creationId xmlns:a16="http://schemas.microsoft.com/office/drawing/2014/main" id="{F476C768-74EB-6327-B709-48542BC5B591}"/>
              </a:ext>
            </a:extLst>
          </p:cNvPr>
          <p:cNvSpPr/>
          <p:nvPr/>
        </p:nvSpPr>
        <p:spPr>
          <a:xfrm>
            <a:off x="7172960" y="5864394"/>
            <a:ext cx="553066" cy="509046"/>
          </a:xfrm>
          <a:prstGeom prst="rect">
            <a:avLst/>
          </a:prstGeom>
          <a:blipFill>
            <a:blip r:embed="rId7"/>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5C07A0A-877B-43AA-E7CB-F7CC12D390A3}"/>
              </a:ext>
            </a:extLst>
          </p:cNvPr>
          <p:cNvSpPr txBox="1"/>
          <p:nvPr/>
        </p:nvSpPr>
        <p:spPr>
          <a:xfrm>
            <a:off x="7640319" y="5864394"/>
            <a:ext cx="2250196" cy="738664"/>
          </a:xfrm>
          <a:prstGeom prst="rect">
            <a:avLst/>
          </a:prstGeom>
          <a:noFill/>
        </p:spPr>
        <p:txBody>
          <a:bodyPr wrap="square" rtlCol="0">
            <a:spAutoFit/>
          </a:bodyPr>
          <a:lstStyle/>
          <a:p>
            <a:r>
              <a:rPr lang="en-IN" sz="1400" b="1" dirty="0">
                <a:solidFill>
                  <a:schemeClr val="accent5">
                    <a:lumMod val="75000"/>
                  </a:schemeClr>
                </a:solidFill>
                <a:hlinkClick r:id="rId8">
                  <a:extLst>
                    <a:ext uri="{A12FA001-AC4F-418D-AE19-62706E023703}">
                      <ahyp:hlinkClr xmlns:ahyp="http://schemas.microsoft.com/office/drawing/2018/hyperlinkcolor" val="tx"/>
                    </a:ext>
                  </a:extLst>
                </a:hlinkClick>
              </a:rPr>
              <a:t>https://www.linkedin.com/in/deep-sheta-5a79451a1/</a:t>
            </a:r>
            <a:endParaRPr lang="en-IN" sz="1400" b="1" dirty="0">
              <a:solidFill>
                <a:schemeClr val="accent5">
                  <a:lumMod val="75000"/>
                </a:schemeClr>
              </a:solidFill>
            </a:endParaRPr>
          </a:p>
          <a:p>
            <a:endParaRPr lang="en-IN" sz="1400" b="1" dirty="0">
              <a:solidFill>
                <a:schemeClr val="accent5">
                  <a:lumMod val="75000"/>
                </a:schemeClr>
              </a:solidFill>
            </a:endParaRPr>
          </a:p>
        </p:txBody>
      </p:sp>
      <p:sp>
        <p:nvSpPr>
          <p:cNvPr id="7" name="Rectangle 6">
            <a:extLst>
              <a:ext uri="{FF2B5EF4-FFF2-40B4-BE49-F238E27FC236}">
                <a16:creationId xmlns:a16="http://schemas.microsoft.com/office/drawing/2014/main" id="{CACD0C61-0D83-65E0-0C2C-71AC68936297}"/>
              </a:ext>
            </a:extLst>
          </p:cNvPr>
          <p:cNvSpPr/>
          <p:nvPr/>
        </p:nvSpPr>
        <p:spPr>
          <a:xfrm>
            <a:off x="2695379" y="5826056"/>
            <a:ext cx="553066" cy="509046"/>
          </a:xfrm>
          <a:prstGeom prst="rect">
            <a:avLst/>
          </a:prstGeom>
          <a:blipFill>
            <a:blip r:embed="rId7"/>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B0E45123-8EF7-3F5A-00D3-50103F274EA9}"/>
              </a:ext>
            </a:extLst>
          </p:cNvPr>
          <p:cNvSpPr txBox="1"/>
          <p:nvPr/>
        </p:nvSpPr>
        <p:spPr>
          <a:xfrm>
            <a:off x="3248445" y="5913218"/>
            <a:ext cx="2250196" cy="684803"/>
          </a:xfrm>
          <a:prstGeom prst="rect">
            <a:avLst/>
          </a:prstGeom>
          <a:noFill/>
        </p:spPr>
        <p:txBody>
          <a:bodyPr wrap="square" rtlCol="0">
            <a:spAutoFit/>
          </a:bodyPr>
          <a:lstStyle/>
          <a:p>
            <a:r>
              <a:rPr lang="en-IN" sz="1400" b="1" dirty="0">
                <a:solidFill>
                  <a:schemeClr val="accent5">
                    <a:lumMod val="75000"/>
                  </a:schemeClr>
                </a:solidFill>
                <a:hlinkClick r:id="rId9">
                  <a:extLst>
                    <a:ext uri="{A12FA001-AC4F-418D-AE19-62706E023703}">
                      <ahyp:hlinkClr xmlns:ahyp="http://schemas.microsoft.com/office/drawing/2018/hyperlinkcolor" val="tx"/>
                    </a:ext>
                  </a:extLst>
                </a:hlinkClick>
              </a:rPr>
              <a:t>https://www.linkedin.com/in/niti-patel-42a288167</a:t>
            </a:r>
            <a:endParaRPr lang="en-IN" sz="1400" b="1" dirty="0">
              <a:solidFill>
                <a:schemeClr val="accent5">
                  <a:lumMod val="75000"/>
                </a:schemeClr>
              </a:solidFill>
            </a:endParaRPr>
          </a:p>
          <a:p>
            <a:endParaRPr lang="en-IN" sz="1050" b="1" dirty="0">
              <a:solidFill>
                <a:schemeClr val="accent5">
                  <a:lumMod val="75000"/>
                </a:schemeClr>
              </a:solidFill>
            </a:endParaRPr>
          </a:p>
        </p:txBody>
      </p:sp>
      <p:sp>
        <p:nvSpPr>
          <p:cNvPr id="15" name="Rectangle 14">
            <a:extLst>
              <a:ext uri="{FF2B5EF4-FFF2-40B4-BE49-F238E27FC236}">
                <a16:creationId xmlns:a16="http://schemas.microsoft.com/office/drawing/2014/main" id="{89CF5888-20B4-B850-2861-97CBBA839799}"/>
              </a:ext>
            </a:extLst>
          </p:cNvPr>
          <p:cNvSpPr/>
          <p:nvPr/>
        </p:nvSpPr>
        <p:spPr>
          <a:xfrm>
            <a:off x="2695379" y="5140095"/>
            <a:ext cx="467360" cy="509046"/>
          </a:xfrm>
          <a:prstGeom prst="rect">
            <a:avLst/>
          </a:prstGeom>
          <a:blipFill>
            <a:blip r:embed="rId5"/>
            <a:stretch>
              <a:fillRect l="-1990" t="-7319" r="-1990" b="-73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1B545E8-A429-B885-C826-C8443E581967}"/>
              </a:ext>
            </a:extLst>
          </p:cNvPr>
          <p:cNvSpPr txBox="1"/>
          <p:nvPr/>
        </p:nvSpPr>
        <p:spPr>
          <a:xfrm>
            <a:off x="3248445" y="5275442"/>
            <a:ext cx="2394072" cy="523220"/>
          </a:xfrm>
          <a:prstGeom prst="rect">
            <a:avLst/>
          </a:prstGeom>
          <a:noFill/>
        </p:spPr>
        <p:txBody>
          <a:bodyPr wrap="square" rtlCol="0">
            <a:spAutoFit/>
          </a:bodyPr>
          <a:lstStyle/>
          <a:p>
            <a:r>
              <a:rPr lang="en-IN" sz="1400" b="1" u="sng" dirty="0">
                <a:solidFill>
                  <a:schemeClr val="accent5"/>
                </a:solidFill>
                <a:hlinkClick r:id="rId10">
                  <a:extLst>
                    <a:ext uri="{A12FA001-AC4F-418D-AE19-62706E023703}">
                      <ahyp:hlinkClr xmlns:ahyp="http://schemas.microsoft.com/office/drawing/2018/hyperlinkcolor" val="tx"/>
                    </a:ext>
                  </a:extLst>
                </a:hlinkClick>
              </a:rPr>
              <a:t>https://github.com/niti2099</a:t>
            </a:r>
            <a:endParaRPr lang="en-IN" sz="1400" b="1" u="sng" dirty="0">
              <a:solidFill>
                <a:schemeClr val="accent5"/>
              </a:solidFill>
            </a:endParaRPr>
          </a:p>
          <a:p>
            <a:endParaRPr lang="en-IN" sz="1400" b="1" u="sng" dirty="0">
              <a:solidFill>
                <a:schemeClr val="accent5"/>
              </a:solidFill>
            </a:endParaRPr>
          </a:p>
        </p:txBody>
      </p:sp>
    </p:spTree>
    <p:extLst>
      <p:ext uri="{BB962C8B-B14F-4D97-AF65-F5344CB8AC3E}">
        <p14:creationId xmlns:p14="http://schemas.microsoft.com/office/powerpoint/2010/main" val="28042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Cycle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5641149" y="133993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CLEAN DATA</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654237" y="126031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FIND CORRELATION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5659876" y="532952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5505752" y="517371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58825" y="343412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PRESENT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894138" y="332098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5801812" y="546977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5923121" y="15573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4195001" y="3620882"/>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Project </a:t>
            </a:r>
          </a:p>
          <a:p>
            <a:pPr algn="ctr"/>
            <a:r>
              <a:rPr lang="en-US" sz="2800" b="1" dirty="0"/>
              <a:t>Background/Motivation</a:t>
            </a:r>
          </a:p>
          <a:p>
            <a:pPr algn="ctr"/>
            <a:br>
              <a:rPr lang="en-US" sz="2800" dirty="0"/>
            </a:br>
            <a:endParaRPr lang="en-US" sz="2800"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3607249" y="-1974990"/>
            <a:ext cx="4977502" cy="10972801"/>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AA18108-5B8B-4147-84A7-D30A16BEC4EA}"/>
              </a:ext>
            </a:extLst>
          </p:cNvPr>
          <p:cNvSpPr/>
          <p:nvPr/>
        </p:nvSpPr>
        <p:spPr>
          <a:xfrm>
            <a:off x="2636909" y="2415627"/>
            <a:ext cx="8258576" cy="2562946"/>
          </a:xfrm>
          <a:prstGeom prst="rect">
            <a:avLst/>
          </a:prstGeom>
        </p:spPr>
        <p:txBody>
          <a:bodyPr wrap="square" lIns="0" tIns="0" rIns="0" bIns="0" anchor="t">
            <a:spAutoFit/>
          </a:bodyPr>
          <a:lstStyle/>
          <a:p>
            <a:pPr marL="285750" indent="-285750" algn="just">
              <a:lnSpc>
                <a:spcPct val="107000"/>
              </a:lnSpc>
              <a:spcAft>
                <a:spcPts val="800"/>
              </a:spcAft>
              <a:buFont typeface="Wingdings" panose="05000000000000000000" pitchFamily="2" charset="2"/>
              <a:buChar char="§"/>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Life as we know it has been turned upside down due to the unprecedented circumstances brought on by covid-19. </a:t>
            </a:r>
          </a:p>
          <a:p>
            <a:pPr marL="285750" indent="-285750" algn="just">
              <a:lnSpc>
                <a:spcPct val="107000"/>
              </a:lnSpc>
              <a:spcAft>
                <a:spcPts val="800"/>
              </a:spcAft>
              <a:buFont typeface="Wingdings" panose="05000000000000000000" pitchFamily="2" charset="2"/>
              <a:buChar char="§"/>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As per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The United States of America’s Gross Domestic Product (GDP), the US’s GDP </a:t>
            </a:r>
            <a:r>
              <a:rPr lang="en-US" sz="1800" b="1" u="sng" dirty="0">
                <a:solidFill>
                  <a:schemeClr val="bg1"/>
                </a:solidFill>
                <a:effectLst/>
                <a:latin typeface="Calibri" panose="020F0502020204030204" pitchFamily="34" charset="0"/>
                <a:ea typeface="Calibri" panose="020F0502020204030204" pitchFamily="34" charset="0"/>
                <a:cs typeface="Shruti" panose="020B0502040204020203" pitchFamily="34" charset="0"/>
              </a:rPr>
              <a:t>decreased by </a:t>
            </a:r>
            <a:r>
              <a:rPr lang="en-IN" sz="1800" b="1" u="sng" dirty="0">
                <a:solidFill>
                  <a:schemeClr val="bg1"/>
                </a:solidFill>
                <a:effectLst/>
                <a:latin typeface="Calibri" panose="020F0502020204030204" pitchFamily="34" charset="0"/>
                <a:ea typeface="Calibri" panose="020F0502020204030204" pitchFamily="34" charset="0"/>
                <a:cs typeface="Shruti" panose="020B0502040204020203" pitchFamily="34" charset="0"/>
              </a:rPr>
              <a:t>3.5 </a:t>
            </a:r>
            <a:r>
              <a:rPr lang="en-US" sz="1800" b="1" u="sng" dirty="0">
                <a:solidFill>
                  <a:schemeClr val="bg1"/>
                </a:solidFill>
                <a:effectLst/>
                <a:latin typeface="Calibri" panose="020F0502020204030204" pitchFamily="34" charset="0"/>
                <a:ea typeface="Calibri" panose="020F0502020204030204" pitchFamily="34" charset="0"/>
                <a:cs typeface="Shruti" panose="020B0502040204020203" pitchFamily="34" charset="0"/>
              </a:rPr>
              <a:t>percent, </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In 2020</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while the forecast initially was </a:t>
            </a:r>
            <a:r>
              <a:rPr lang="en-US" b="1" dirty="0">
                <a:solidFill>
                  <a:schemeClr val="bg1"/>
                </a:solidFill>
                <a:latin typeface="Calibri" panose="020F0502020204030204" pitchFamily="34" charset="0"/>
                <a:ea typeface="Calibri" panose="020F0502020204030204" pitchFamily="34" charset="0"/>
                <a:cs typeface="Shruti" panose="020B0502040204020203" pitchFamily="34" charset="0"/>
              </a:rPr>
              <a:t>2</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percent GDP growth.</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 [1]</a:t>
            </a:r>
          </a:p>
          <a:p>
            <a:pPr marL="285750" indent="-285750" algn="just">
              <a:lnSpc>
                <a:spcPct val="107000"/>
              </a:lnSpc>
              <a:spcAft>
                <a:spcPts val="800"/>
              </a:spcAft>
              <a:buFont typeface="Wingdings" panose="05000000000000000000" pitchFamily="2" charset="2"/>
              <a:buChar char="§"/>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Many businesses and industries across the world have been severely affected and the need for sustainable measures to help these industries to not just survive but thrive is greater than ever.</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grpSp>
        <p:nvGrpSpPr>
          <p:cNvPr id="3" name="Group 2" descr="Icon of human being and speech bubble. ">
            <a:extLst>
              <a:ext uri="{FF2B5EF4-FFF2-40B4-BE49-F238E27FC236}">
                <a16:creationId xmlns:a16="http://schemas.microsoft.com/office/drawing/2014/main" id="{05E1E8A2-E2A1-F5C1-C046-F71D54F4B47C}"/>
              </a:ext>
            </a:extLst>
          </p:cNvPr>
          <p:cNvGrpSpPr/>
          <p:nvPr/>
        </p:nvGrpSpPr>
        <p:grpSpPr>
          <a:xfrm>
            <a:off x="1382058" y="3023477"/>
            <a:ext cx="873852" cy="811045"/>
            <a:chOff x="3171788" y="779462"/>
            <a:chExt cx="284163" cy="285751"/>
          </a:xfrm>
          <a:solidFill>
            <a:schemeClr val="bg1"/>
          </a:solidFill>
        </p:grpSpPr>
        <p:sp>
          <p:nvSpPr>
            <p:cNvPr id="5" name="Freeform 2993">
              <a:extLst>
                <a:ext uri="{FF2B5EF4-FFF2-40B4-BE49-F238E27FC236}">
                  <a16:creationId xmlns:a16="http://schemas.microsoft.com/office/drawing/2014/main" id="{341779F0-8188-B7C1-C91C-54DF81EC97DC}"/>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chemeClr val="bg1"/>
                </a:solidFill>
              </a:endParaRPr>
            </a:p>
          </p:txBody>
        </p:sp>
        <p:sp>
          <p:nvSpPr>
            <p:cNvPr id="6" name="Freeform 2994">
              <a:extLst>
                <a:ext uri="{FF2B5EF4-FFF2-40B4-BE49-F238E27FC236}">
                  <a16:creationId xmlns:a16="http://schemas.microsoft.com/office/drawing/2014/main" id="{C58858B7-49C0-D9D6-97D8-4E268197D362}"/>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chemeClr val="bg1"/>
                </a:solidFill>
              </a:endParaRPr>
            </a:p>
          </p:txBody>
        </p:sp>
      </p:gr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326403" y="-1907486"/>
            <a:ext cx="3539194" cy="1033513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1291140" y="3325133"/>
            <a:ext cx="1371600" cy="553998"/>
          </a:xfrm>
          <a:prstGeom prst="rect">
            <a:avLst/>
          </a:prstGeom>
        </p:spPr>
        <p:txBody>
          <a:bodyPr wrap="square" lIns="0" tIns="0" rIns="0" bIns="0">
            <a:spAutoFit/>
          </a:bodyPr>
          <a:lstStyle/>
          <a:p>
            <a:pPr algn="ctr"/>
            <a:r>
              <a:rPr lang="en-US" b="1" dirty="0"/>
              <a:t>Problem Statement</a:t>
            </a:r>
          </a:p>
        </p:txBody>
      </p:sp>
      <p:sp>
        <p:nvSpPr>
          <p:cNvPr id="52" name="Rectangle 51">
            <a:extLst>
              <a:ext uri="{FF2B5EF4-FFF2-40B4-BE49-F238E27FC236}">
                <a16:creationId xmlns:a16="http://schemas.microsoft.com/office/drawing/2014/main" id="{A8534162-B6E2-4579-9DAD-AD8DE07459BC}"/>
              </a:ext>
            </a:extLst>
          </p:cNvPr>
          <p:cNvSpPr/>
          <p:nvPr/>
        </p:nvSpPr>
        <p:spPr>
          <a:xfrm>
            <a:off x="2990562" y="2694808"/>
            <a:ext cx="7542546" cy="1302664"/>
          </a:xfrm>
          <a:prstGeom prst="rect">
            <a:avLst/>
          </a:prstGeom>
        </p:spPr>
        <p:txBody>
          <a:bodyPr wrap="square" lIns="0" tIns="0" rIns="0" bIns="0" anchor="t">
            <a:spAutoFit/>
          </a:bodyPr>
          <a:lstStyle/>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Shruti" panose="020B0502040204020203" pitchFamily="34" charset="0"/>
              </a:rPr>
              <a:t>We will try to provide governments, businesses, and organizations with insight on how to protect their economies and workforce in times of crisis, giving them the confidence and preparedness to brave any adversity thrown their way.</a:t>
            </a:r>
            <a:endParaRPr lang="en-IN" sz="20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1665989" y="2767637"/>
            <a:ext cx="540109" cy="492443"/>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541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3845342" y="-2114639"/>
            <a:ext cx="4501317" cy="1066279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976565" y="3290457"/>
            <a:ext cx="1493057" cy="307777"/>
          </a:xfrm>
          <a:prstGeom prst="rect">
            <a:avLst/>
          </a:prstGeom>
        </p:spPr>
        <p:txBody>
          <a:bodyPr wrap="square" lIns="0" tIns="0" rIns="0" bIns="0">
            <a:spAutoFit/>
          </a:bodyPr>
          <a:lstStyle/>
          <a:p>
            <a:pPr algn="ctr"/>
            <a:r>
              <a:rPr lang="en-US" sz="2000" b="1" dirty="0">
                <a:solidFill>
                  <a:schemeClr val="bg1"/>
                </a:solidFill>
              </a:rPr>
              <a:t>Proposal</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2559642" y="2290114"/>
            <a:ext cx="8258576" cy="1734577"/>
          </a:xfrm>
          <a:prstGeom prst="rect">
            <a:avLst/>
          </a:prstGeom>
        </p:spPr>
        <p:txBody>
          <a:bodyPr wrap="square" lIns="0" tIns="0" rIns="0" bIns="0" anchor="t">
            <a:spAutoFit/>
          </a:bodyPr>
          <a:lstStyle/>
          <a:p>
            <a:pPr marL="285750" indent="-285750" algn="just">
              <a:lnSpc>
                <a:spcPct val="107000"/>
              </a:lnSpc>
              <a:spcAft>
                <a:spcPts val="800"/>
              </a:spcAft>
              <a:buFont typeface="Wingdings" panose="05000000000000000000" pitchFamily="2" charset="2"/>
              <a:buChar char="§"/>
            </a:pPr>
            <a:r>
              <a:rPr lang="en-US" sz="20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Our plan is to conduct an in-depth analysis of data sources and uncover the correlation between vaccine availability, unemployment levels, and GDP growth. </a:t>
            </a:r>
          </a:p>
          <a:p>
            <a:pPr marL="285750" indent="-285750" algn="just">
              <a:lnSpc>
                <a:spcPct val="107000"/>
              </a:lnSpc>
              <a:spcAft>
                <a:spcPts val="800"/>
              </a:spcAft>
              <a:buFont typeface="Wingdings" panose="05000000000000000000" pitchFamily="2" charset="2"/>
              <a:buChar char="§"/>
            </a:pPr>
            <a:r>
              <a:rPr lang="en-US" sz="20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Through this analytics report, we will be able to pinpoint the fact that vaccination did help to recover from the economic instability. </a:t>
            </a:r>
            <a:endParaRPr lang="en-IN" sz="20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pic>
        <p:nvPicPr>
          <p:cNvPr id="10" name="Graphic 9" descr="Questions outline">
            <a:extLst>
              <a:ext uri="{FF2B5EF4-FFF2-40B4-BE49-F238E27FC236}">
                <a16:creationId xmlns:a16="http://schemas.microsoft.com/office/drawing/2014/main" id="{2A2D526C-2BBA-263A-19B9-0956EC0D2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6602" y="2296019"/>
            <a:ext cx="1132981" cy="1132981"/>
          </a:xfrm>
          <a:prstGeom prst="rect">
            <a:avLst/>
          </a:prstGeom>
        </p:spPr>
      </p:pic>
    </p:spTree>
    <p:extLst>
      <p:ext uri="{BB962C8B-B14F-4D97-AF65-F5344CB8AC3E}">
        <p14:creationId xmlns:p14="http://schemas.microsoft.com/office/powerpoint/2010/main" val="15443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33375" y="2285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Business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495744"/>
            <a:ext cx="1371600" cy="738664"/>
          </a:xfrm>
          <a:prstGeom prst="rect">
            <a:avLst/>
          </a:prstGeom>
        </p:spPr>
        <p:txBody>
          <a:bodyPr wrap="square" lIns="0" tIns="0" rIns="0" bIns="0" anchor="ctr">
            <a:spAutoFit/>
          </a:bodyPr>
          <a:lstStyle/>
          <a:p>
            <a:pPr algn="ctr"/>
            <a:r>
              <a:rPr lang="en-US" sz="1600" dirty="0">
                <a:solidFill>
                  <a:schemeClr val="bg1"/>
                </a:solidFill>
              </a:rPr>
              <a:t>Government/</a:t>
            </a:r>
          </a:p>
          <a:p>
            <a:pPr algn="ctr"/>
            <a:r>
              <a:rPr lang="en-US" sz="1600" dirty="0">
                <a:solidFill>
                  <a:schemeClr val="bg1"/>
                </a:solidFill>
              </a:rPr>
              <a:t>Organization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Analyze potential Data</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Resolve Potential Crisis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Clean Data and Analyze it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61086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As assign </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Web sources </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224700"/>
            <a:ext cx="1348582" cy="710707"/>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How to avoid financial in-stability?</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How  can government safe Gard the future crisis?</a:t>
            </a:r>
          </a:p>
        </p:txBody>
      </p:sp>
    </p:spTree>
    <p:extLst>
      <p:ext uri="{BB962C8B-B14F-4D97-AF65-F5344CB8AC3E}">
        <p14:creationId xmlns:p14="http://schemas.microsoft.com/office/powerpoint/2010/main" val="8437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a:extLst>
              <a:ext uri="{FF2B5EF4-FFF2-40B4-BE49-F238E27FC236}">
                <a16:creationId xmlns:a16="http://schemas.microsoft.com/office/drawing/2014/main" id="{C5813194-EB43-6113-5F57-6AC436659C91}"/>
              </a:ext>
              <a:ext uri="{C183D7F6-B498-43B3-948B-1728B52AA6E4}">
                <adec:decorative xmlns:adec="http://schemas.microsoft.com/office/drawing/2017/decorative" val="1"/>
              </a:ext>
            </a:extLst>
          </p:cNvPr>
          <p:cNvSpPr/>
          <p:nvPr/>
        </p:nvSpPr>
        <p:spPr>
          <a:xfrm rot="5400000">
            <a:off x="4192096" y="-1863838"/>
            <a:ext cx="3807808" cy="10515601"/>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DD5249-A4E6-85EB-343A-D7C7064F4DE6}"/>
              </a:ext>
            </a:extLst>
          </p:cNvPr>
          <p:cNvSpPr>
            <a:spLocks noGrp="1"/>
          </p:cNvSpPr>
          <p:nvPr>
            <p:ph idx="1"/>
          </p:nvPr>
        </p:nvSpPr>
        <p:spPr>
          <a:xfrm>
            <a:off x="970175" y="1983764"/>
            <a:ext cx="10515600" cy="4351338"/>
          </a:xfrm>
        </p:spPr>
        <p:txBody>
          <a:bodyPr/>
          <a:lstStyle/>
          <a:p>
            <a:pPr>
              <a:lnSpc>
                <a:spcPct val="100000"/>
              </a:lnSpc>
            </a:pPr>
            <a:r>
              <a:rPr lang="en-US" sz="2400" b="1" dirty="0">
                <a:latin typeface="Calibri" panose="020F0502020204030204" pitchFamily="34" charset="0"/>
                <a:ea typeface="Calibri" panose="020F0502020204030204" pitchFamily="34" charset="0"/>
                <a:cs typeface="Calibri" panose="020F0502020204030204" pitchFamily="34" charset="0"/>
              </a:rPr>
              <a:t>Missing Values	</a:t>
            </a:r>
          </a:p>
          <a:p>
            <a:pPr lvl="1">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In data exploration, there was 67 column which among which only 2 column was needed.</a:t>
            </a:r>
          </a:p>
          <a:p>
            <a:pPr lvl="1">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We also observed that many new vaccination were introduced over the period the name was unnecessary </a:t>
            </a:r>
          </a:p>
          <a:p>
            <a:pPr lvl="1">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All vaccination has value but as we needed the total so dropped all other columns</a:t>
            </a:r>
          </a:p>
          <a:p>
            <a:pPr lvl="1">
              <a:lnSpc>
                <a:spcPct val="100000"/>
              </a:lnSpc>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IN" sz="2400" b="1" dirty="0">
                <a:latin typeface="Calibri" panose="020F0502020204030204" pitchFamily="34" charset="0"/>
                <a:ea typeface="Calibri" panose="020F0502020204030204" pitchFamily="34" charset="0"/>
                <a:cs typeface="Calibri" panose="020F0502020204030204" pitchFamily="34" charset="0"/>
              </a:rPr>
              <a:t>Invalid values</a:t>
            </a:r>
          </a:p>
          <a:p>
            <a:pPr lvl="1">
              <a:lnSpc>
                <a:spcPct val="100000"/>
              </a:lnSpc>
            </a:pPr>
            <a:r>
              <a:rPr lang="en-IN" sz="1400" dirty="0">
                <a:latin typeface="Calibri" panose="020F0502020204030204" pitchFamily="34" charset="0"/>
                <a:ea typeface="Calibri" panose="020F0502020204030204" pitchFamily="34" charset="0"/>
                <a:cs typeface="Calibri" panose="020F0502020204030204" pitchFamily="34" charset="0"/>
              </a:rPr>
              <a:t>We observed that all 67 columns in vaccination dataset had counts but before introduction it was empty contenting zero (“0”) or no value </a:t>
            </a:r>
          </a:p>
        </p:txBody>
      </p:sp>
      <p:cxnSp>
        <p:nvCxnSpPr>
          <p:cNvPr id="4" name="Straight Connector 3">
            <a:extLst>
              <a:ext uri="{FF2B5EF4-FFF2-40B4-BE49-F238E27FC236}">
                <a16:creationId xmlns:a16="http://schemas.microsoft.com/office/drawing/2014/main" id="{BBD7AD1E-50A7-6487-918B-56D5B00015D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BD6F75-1198-AF8F-B941-15C4825C79F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43F2CBB-3D5A-872E-542C-C30BD25DD563}"/>
              </a:ext>
            </a:extLst>
          </p:cNvPr>
          <p:cNvSpPr txBox="1">
            <a:spLocks/>
          </p:cNvSpPr>
          <p:nvPr/>
        </p:nvSpPr>
        <p:spPr>
          <a:xfrm>
            <a:off x="228600" y="2473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Exploratory</a:t>
            </a:r>
          </a:p>
          <a:p>
            <a:pPr algn="ctr"/>
            <a:r>
              <a:rPr lang="en-US" sz="2800" dirty="0">
                <a:solidFill>
                  <a:schemeClr val="tx1">
                    <a:lumMod val="75000"/>
                    <a:lumOff val="25000"/>
                  </a:schemeClr>
                </a:solidFill>
              </a:rPr>
              <a:t>Data Analysis</a:t>
            </a:r>
          </a:p>
        </p:txBody>
      </p:sp>
    </p:spTree>
    <p:extLst>
      <p:ext uri="{BB962C8B-B14F-4D97-AF65-F5344CB8AC3E}">
        <p14:creationId xmlns:p14="http://schemas.microsoft.com/office/powerpoint/2010/main" val="206569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apezoid 4">
            <a:extLst>
              <a:ext uri="{FF2B5EF4-FFF2-40B4-BE49-F238E27FC236}">
                <a16:creationId xmlns:a16="http://schemas.microsoft.com/office/drawing/2014/main" id="{982F0B86-7123-21F2-84A0-BDEE23EC8002}"/>
              </a:ext>
              <a:ext uri="{C183D7F6-B498-43B3-948B-1728B52AA6E4}">
                <adec:decorative xmlns:adec="http://schemas.microsoft.com/office/drawing/2017/decorative" val="1"/>
              </a:ext>
            </a:extLst>
          </p:cNvPr>
          <p:cNvSpPr/>
          <p:nvPr/>
        </p:nvSpPr>
        <p:spPr>
          <a:xfrm rot="5400000">
            <a:off x="3254377" y="-1963899"/>
            <a:ext cx="5342314" cy="11037221"/>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 name="Straight Connector 1">
            <a:extLst>
              <a:ext uri="{FF2B5EF4-FFF2-40B4-BE49-F238E27FC236}">
                <a16:creationId xmlns:a16="http://schemas.microsoft.com/office/drawing/2014/main" id="{59B8F544-7E44-89CC-0C75-140D808C936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1DEF59A-E1B9-9C03-0FD0-F651275F265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E599C7F-8353-70CA-4DD1-33038188769C}"/>
              </a:ext>
            </a:extLst>
          </p:cNvPr>
          <p:cNvSpPr txBox="1">
            <a:spLocks/>
          </p:cNvSpPr>
          <p:nvPr/>
        </p:nvSpPr>
        <p:spPr>
          <a:xfrm>
            <a:off x="228600" y="162243"/>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Data Cleaning</a:t>
            </a:r>
          </a:p>
          <a:p>
            <a:pPr algn="ctr"/>
            <a:r>
              <a:rPr lang="en-US" sz="2800" dirty="0">
                <a:solidFill>
                  <a:schemeClr val="tx1">
                    <a:lumMod val="75000"/>
                    <a:lumOff val="25000"/>
                  </a:schemeClr>
                </a:solidFill>
              </a:rPr>
              <a:t>And</a:t>
            </a:r>
          </a:p>
          <a:p>
            <a:pPr algn="ctr"/>
            <a:r>
              <a:rPr lang="en-US" sz="2800" dirty="0">
                <a:solidFill>
                  <a:schemeClr val="tx1">
                    <a:lumMod val="75000"/>
                    <a:lumOff val="25000"/>
                  </a:schemeClr>
                </a:solidFill>
              </a:rPr>
              <a:t>Transformation</a:t>
            </a:r>
          </a:p>
        </p:txBody>
      </p:sp>
      <p:sp>
        <p:nvSpPr>
          <p:cNvPr id="7" name="Content Placeholder 6">
            <a:extLst>
              <a:ext uri="{FF2B5EF4-FFF2-40B4-BE49-F238E27FC236}">
                <a16:creationId xmlns:a16="http://schemas.microsoft.com/office/drawing/2014/main" id="{1D578D0B-0617-9D5C-2525-170E4262948A}"/>
              </a:ext>
            </a:extLst>
          </p:cNvPr>
          <p:cNvSpPr>
            <a:spLocks noGrp="1"/>
          </p:cNvSpPr>
          <p:nvPr>
            <p:ph idx="1"/>
          </p:nvPr>
        </p:nvSpPr>
        <p:spPr>
          <a:xfrm>
            <a:off x="566786" y="1410760"/>
            <a:ext cx="11122451" cy="4924342"/>
          </a:xfrm>
        </p:spPr>
        <p:txBody>
          <a:bodyPr>
            <a:normAutofit/>
          </a:bodyPr>
          <a:lstStyle/>
          <a:p>
            <a:pPr>
              <a:lnSpc>
                <a:spcPct val="100000"/>
              </a:lnSpc>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Cleaning in Vaccination data sets</a:t>
            </a:r>
          </a:p>
          <a:p>
            <a:pPr lvl="1">
              <a:lnSpc>
                <a:spcPct val="100000"/>
              </a:lnSpc>
              <a:buFont typeface="Courier New" panose="02070309020205020404" pitchFamily="49" charset="0"/>
              <a:buChar char="o"/>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Deleted unnecessary column</a:t>
            </a:r>
          </a:p>
          <a:p>
            <a:pPr lvl="1">
              <a:lnSpc>
                <a:spcPct val="100000"/>
              </a:lnSpc>
              <a:buFont typeface="Courier New" panose="02070309020205020404" pitchFamily="49" charset="0"/>
              <a:buChar char="o"/>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Removed missing value</a:t>
            </a:r>
          </a:p>
          <a:p>
            <a:pPr lvl="1">
              <a:lnSpc>
                <a:spcPct val="100000"/>
              </a:lnSpc>
              <a:buFont typeface="Courier New" panose="02070309020205020404" pitchFamily="49" charset="0"/>
              <a:buChar char="o"/>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Sorted data set by date ascending order</a:t>
            </a:r>
          </a:p>
          <a:p>
            <a:pPr lvl="1">
              <a:lnSpc>
                <a:spcPct val="100000"/>
              </a:lnSpc>
              <a:buFont typeface="Courier New" panose="02070309020205020404" pitchFamily="49" charset="0"/>
              <a:buChar char="o"/>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I</a:t>
            </a:r>
            <a:r>
              <a:rPr lang="en-US" sz="1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dentify and remove outliers using Z-score method</a:t>
            </a:r>
          </a:p>
          <a:p>
            <a:pPr lvl="1">
              <a:lnSpc>
                <a:spcPct val="100000"/>
              </a:lnSpc>
              <a:buFont typeface="Courier New" panose="02070309020205020404" pitchFamily="49" charset="0"/>
              <a:buChar char="o"/>
            </a:pPr>
            <a:r>
              <a:rPr lang="en-US" sz="1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Rename the date column to year_month</a:t>
            </a:r>
            <a:endParaRPr lang="en-IN"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Transformation</a:t>
            </a:r>
          </a:p>
          <a:p>
            <a:pPr lvl="1">
              <a:lnSpc>
                <a:spcPct val="100000"/>
              </a:lnSpc>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Converted date column to date and time format</a:t>
            </a:r>
          </a:p>
          <a:p>
            <a:pPr lvl="1">
              <a:lnSpc>
                <a:spcPct val="100000"/>
              </a:lnSpc>
            </a:pPr>
            <a:r>
              <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rPr>
              <a:t>Reset the index of data frame</a:t>
            </a:r>
          </a:p>
          <a:p>
            <a:pPr lvl="1">
              <a:lnSpc>
                <a:spcPct val="100000"/>
              </a:lnSpc>
            </a:pPr>
            <a:r>
              <a:rPr lang="en-US" sz="14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Added a new column for proportion of total population vaccinated</a:t>
            </a:r>
          </a:p>
          <a:p>
            <a:pPr>
              <a:lnSpc>
                <a:spcPct val="100000"/>
              </a:lnSpc>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Data Cleaning in Unemployment data sets</a:t>
            </a:r>
          </a:p>
          <a:p>
            <a:pPr lvl="1">
              <a:lnSpc>
                <a:spcPct val="100000"/>
              </a:lnSpc>
              <a:buFont typeface="Courier New" panose="02070309020205020404" pitchFamily="49" charset="0"/>
              <a:buChar char="o"/>
            </a:pPr>
            <a:r>
              <a:rPr lang="en-US" sz="1100" b="0" i="0" dirty="0">
                <a:solidFill>
                  <a:schemeClr val="bg1"/>
                </a:solidFill>
                <a:effectLst/>
                <a:latin typeface="Roboto" panose="02000000000000000000" pitchFamily="2" charset="0"/>
              </a:rPr>
              <a:t>Renaming the column for simplify</a:t>
            </a:r>
          </a:p>
          <a:p>
            <a:pPr lvl="1">
              <a:lnSpc>
                <a:spcPct val="100000"/>
              </a:lnSpc>
              <a:buFont typeface="Courier New" panose="02070309020205020404" pitchFamily="49" charset="0"/>
              <a:buChar char="o"/>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Removed/dropped any recorded having missing value</a:t>
            </a:r>
          </a:p>
          <a:p>
            <a:pPr lvl="1">
              <a:buFont typeface="Courier New" panose="02070309020205020404" pitchFamily="49" charset="0"/>
              <a:buChar char="o"/>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69055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elements/1.1/"/>
    <ds:schemaRef ds:uri="http://purl.org/dc/terms/"/>
    <ds:schemaRef ds:uri="http://purl.org/dc/dcmitype/"/>
    <ds:schemaRef ds:uri="http://www.w3.org/XML/1998/namespace"/>
    <ds:schemaRef ds:uri="http://schemas.openxmlformats.org/package/2006/metadata/core-properties"/>
    <ds:schemaRef ds:uri="16c05727-aa75-4e4a-9b5f-8a80a1165891"/>
    <ds:schemaRef ds:uri="http://schemas.microsoft.com/office/infopath/2007/PartnerControls"/>
    <ds:schemaRef ds:uri="http://schemas.microsoft.com/office/2006/documentManagement/typ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2165</TotalTime>
  <Words>923</Words>
  <Application>Microsoft Office PowerPoint</Application>
  <PresentationFormat>Widescreen</PresentationFormat>
  <Paragraphs>146</Paragraphs>
  <Slides>19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Courier New</vt:lpstr>
      <vt:lpstr>Roboto</vt:lpstr>
      <vt:lpstr>Segoe UI Light</vt:lpstr>
      <vt:lpstr>Söhne</vt:lpstr>
      <vt:lpstr>Wingdings</vt:lpstr>
      <vt:lpstr>Office Theme</vt:lpstr>
      <vt:lpstr>Covid 19 Resolving a Potential Crisis Presentation</vt:lpstr>
      <vt:lpstr>Project analysis slide 2</vt:lpstr>
      <vt:lpstr>Project analysis slide 2</vt:lpstr>
      <vt:lpstr>Project analysis slide 3</vt:lpstr>
      <vt:lpstr>Project analysis slide 3</vt:lpstr>
      <vt:lpstr>Project analysis slide 3</vt:lpstr>
      <vt:lpstr>Project analysis slide 4</vt:lpstr>
      <vt:lpstr>PowerPoint Presentation</vt:lpstr>
      <vt:lpstr>PowerPoint Presentation</vt:lpstr>
      <vt:lpstr>PowerPoint Presentation</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Project analysis slide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Resolving a Potential Crisis Presentation</dc:title>
  <dc:creator>Deep Mansukhbhai Sheta</dc:creator>
  <cp:lastModifiedBy>Deep Mansukhbhai Sheta</cp:lastModifiedBy>
  <cp:revision>73</cp:revision>
  <dcterms:created xsi:type="dcterms:W3CDTF">2023-03-12T00:57:52Z</dcterms:created>
  <dcterms:modified xsi:type="dcterms:W3CDTF">2023-04-10T14:03:57Z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