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1" r:id="rId4"/>
    <p:sldId id="272" r:id="rId5"/>
    <p:sldId id="266" r:id="rId6"/>
    <p:sldId id="259" r:id="rId7"/>
    <p:sldId id="258" r:id="rId8"/>
    <p:sldId id="260" r:id="rId9"/>
    <p:sldId id="261" r:id="rId10"/>
    <p:sldId id="262" r:id="rId11"/>
    <p:sldId id="263" r:id="rId12"/>
    <p:sldId id="264" r:id="rId13"/>
    <p:sldId id="265"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907" autoAdjust="0"/>
  </p:normalViewPr>
  <p:slideViewPr>
    <p:cSldViewPr>
      <p:cViewPr>
        <p:scale>
          <a:sx n="87" d="100"/>
          <a:sy n="87" d="100"/>
        </p:scale>
        <p:origin x="-876" y="3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322B97-149C-41D7-BB25-7786E272868D}" type="datetimeFigureOut">
              <a:rPr lang="en-US" smtClean="0"/>
              <a:pPr/>
              <a:t>11/21/2021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E8E1B-1EEF-45B0-AC93-2EE7393A56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pdf/2005.14165.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Paper Reference:</a:t>
            </a:r>
            <a:r>
              <a:rPr lang="en-US" sz="1200" kern="1200" dirty="0" smtClean="0">
                <a:solidFill>
                  <a:schemeClr val="tx1"/>
                </a:solidFill>
                <a:latin typeface="+mn-lt"/>
                <a:ea typeface="+mn-ea"/>
                <a:cs typeface="+mn-cs"/>
              </a:rPr>
              <a:t> </a:t>
            </a:r>
            <a:r>
              <a:rPr lang="en-US" sz="1200" u="sng" kern="1200" dirty="0" smtClean="0">
                <a:solidFill>
                  <a:schemeClr val="tx1"/>
                </a:solidFill>
                <a:latin typeface="+mn-lt"/>
                <a:ea typeface="+mn-ea"/>
                <a:cs typeface="+mn-cs"/>
                <a:hlinkClick r:id="rId3"/>
              </a:rPr>
              <a:t>2005.14165.pdf (arxiv.org)</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a:t>
            </a:r>
            <a:r>
              <a:rPr lang="en-US" sz="1200" kern="1200" dirty="0" err="1" smtClean="0">
                <a:solidFill>
                  <a:schemeClr val="tx1"/>
                </a:solidFill>
                <a:latin typeface="+mn-lt"/>
                <a:ea typeface="+mn-ea"/>
                <a:cs typeface="+mn-cs"/>
              </a:rPr>
              <a:t>Winograd</a:t>
            </a:r>
            <a:r>
              <a:rPr lang="en-US" sz="1200" kern="1200" dirty="0" smtClean="0">
                <a:solidFill>
                  <a:schemeClr val="tx1"/>
                </a:solidFill>
                <a:latin typeface="+mn-lt"/>
                <a:ea typeface="+mn-ea"/>
                <a:cs typeface="+mn-cs"/>
              </a:rPr>
              <a:t>’ themes. A </a:t>
            </a:r>
            <a:r>
              <a:rPr lang="en-US" sz="1200" kern="1200" dirty="0" err="1" smtClean="0">
                <a:solidFill>
                  <a:schemeClr val="tx1"/>
                </a:solidFill>
                <a:latin typeface="+mn-lt"/>
                <a:ea typeface="+mn-ea"/>
                <a:cs typeface="+mn-cs"/>
              </a:rPr>
              <a:t>Winograd</a:t>
            </a:r>
            <a:r>
              <a:rPr lang="en-US" sz="1200" kern="1200" dirty="0" smtClean="0">
                <a:solidFill>
                  <a:schemeClr val="tx1"/>
                </a:solidFill>
                <a:latin typeface="+mn-lt"/>
                <a:ea typeface="+mn-ea"/>
                <a:cs typeface="+mn-cs"/>
              </a:rPr>
              <a:t> refers to a classification task in NLP that involves determining which word a pronoun refers to , when the pronoun is grammatically ambiguous but semantically unambiguous to humans. This model out-performs fine tuned BERT –large when compared to Robert A-large. But from the above we can see that based on the 0 or 1 or more examples the accuracy of the model </a:t>
            </a:r>
            <a:r>
              <a:rPr lang="en-US" sz="1200" kern="1200" dirty="0" err="1" smtClean="0">
                <a:solidFill>
                  <a:schemeClr val="tx1"/>
                </a:solidFill>
                <a:latin typeface="+mn-lt"/>
                <a:ea typeface="+mn-ea"/>
                <a:cs typeface="+mn-cs"/>
              </a:rPr>
              <a:t>varys</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Fine tuned SOTA model has</a:t>
            </a:r>
            <a:r>
              <a:rPr lang="en-US" sz="1200" kern="1200" baseline="0" dirty="0" smtClean="0">
                <a:solidFill>
                  <a:schemeClr val="tx1"/>
                </a:solidFill>
                <a:latin typeface="+mn-lt"/>
                <a:ea typeface="+mn-ea"/>
                <a:cs typeface="+mn-cs"/>
              </a:rPr>
              <a:t> better performance than GPT-3 for </a:t>
            </a:r>
            <a:r>
              <a:rPr lang="en-US" sz="1200" kern="1200" baseline="0" dirty="0" err="1" smtClean="0">
                <a:solidFill>
                  <a:schemeClr val="tx1"/>
                </a:solidFill>
                <a:latin typeface="+mn-lt"/>
                <a:ea typeface="+mn-ea"/>
                <a:cs typeface="+mn-cs"/>
              </a:rPr>
              <a:t>winograd</a:t>
            </a:r>
            <a:r>
              <a:rPr lang="en-US" sz="1200" kern="1200" baseline="0" dirty="0" smtClean="0">
                <a:solidFill>
                  <a:schemeClr val="tx1"/>
                </a:solidFill>
                <a:latin typeface="+mn-lt"/>
                <a:ea typeface="+mn-ea"/>
                <a:cs typeface="+mn-cs"/>
              </a:rPr>
              <a:t> as shown above.</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a:t>
            </a:r>
            <a:r>
              <a:rPr lang="en-US" sz="1200" kern="1200" dirty="0" err="1" smtClean="0">
                <a:solidFill>
                  <a:schemeClr val="tx1"/>
                </a:solidFill>
                <a:latin typeface="+mn-lt"/>
                <a:ea typeface="+mn-ea"/>
                <a:cs typeface="+mn-cs"/>
              </a:rPr>
              <a:t>PhysicalQA’,where</a:t>
            </a:r>
            <a:r>
              <a:rPr lang="en-US" sz="1200" kern="1200" dirty="0" smtClean="0">
                <a:solidFill>
                  <a:schemeClr val="tx1"/>
                </a:solidFill>
                <a:latin typeface="+mn-lt"/>
                <a:ea typeface="+mn-ea"/>
                <a:cs typeface="+mn-cs"/>
              </a:rPr>
              <a:t> it is a common sense reasoning(MCQS science Questions).GPT-3 achieves 81 accuracy ,zero shot has 80.5% , 82.8% for few shot.</a:t>
            </a:r>
          </a:p>
          <a:p>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If I drop a ball where will it fall? </a:t>
            </a:r>
          </a:p>
          <a:p>
            <a:r>
              <a:rPr lang="en-US" sz="1200" kern="1200" dirty="0" smtClean="0">
                <a:solidFill>
                  <a:schemeClr val="tx1"/>
                </a:solidFill>
                <a:latin typeface="+mn-lt"/>
                <a:ea typeface="+mn-ea"/>
                <a:cs typeface="+mn-cs"/>
              </a:rPr>
              <a:t>Here there no much difference between 0 or 1 or more short learners and it is capable of out-performing Fine tuned SOTA. This may due to contamination in the datasets or there would be some significant difference.</a:t>
            </a:r>
          </a:p>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NLI , which is the ability to understand the relationship between 2 sentences. The model here classifies if the second sentence logically follows the first, contradicts the first  or is neutral. This is performed by Arithmetic addition.</a:t>
            </a:r>
          </a:p>
          <a:p>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Task: “Arithmetic Addition”</a:t>
            </a:r>
          </a:p>
          <a:p>
            <a:r>
              <a:rPr lang="en-US" sz="1200" kern="1200" dirty="0" smtClean="0">
                <a:solidFill>
                  <a:schemeClr val="tx1"/>
                </a:solidFill>
                <a:latin typeface="+mn-lt"/>
                <a:ea typeface="+mn-ea"/>
                <a:cs typeface="+mn-cs"/>
              </a:rPr>
              <a:t>Eg1: what is 3+2 =5</a:t>
            </a:r>
          </a:p>
          <a:p>
            <a:r>
              <a:rPr lang="en-US" sz="1200" kern="1200" dirty="0" smtClean="0">
                <a:solidFill>
                  <a:schemeClr val="tx1"/>
                </a:solidFill>
                <a:latin typeface="+mn-lt"/>
                <a:ea typeface="+mn-ea"/>
                <a:cs typeface="+mn-cs"/>
              </a:rPr>
              <a:t>Prompt: What is 1+1=</a:t>
            </a:r>
          </a:p>
          <a:p>
            <a:r>
              <a:rPr lang="en-US" sz="1200" kern="1200" dirty="0" smtClean="0">
                <a:solidFill>
                  <a:schemeClr val="tx1"/>
                </a:solidFill>
                <a:latin typeface="+mn-lt"/>
                <a:ea typeface="+mn-ea"/>
                <a:cs typeface="+mn-cs"/>
              </a:rPr>
              <a:t>From the graph we can see that ,the lower parameter models perform good , but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 we go up the higher parameter models it performs really well for 2d addition and 2d subtraction. When we get to 4 digit multiplication the performance drastically dropped even for higher parameter models. This is because multiplication is computational harder. Another reason could be longer digit numbers are less frequent in the training data.</a:t>
            </a:r>
          </a:p>
          <a:p>
            <a:r>
              <a:rPr lang="en-US" sz="1200" kern="1200" dirty="0" smtClean="0">
                <a:solidFill>
                  <a:schemeClr val="tx1"/>
                </a:solidFill>
                <a:latin typeface="+mn-lt"/>
                <a:ea typeface="+mn-ea"/>
                <a:cs typeface="+mn-cs"/>
              </a:rPr>
              <a:t>Explain various GPT-3 zero , one, and few shots .So , we can see that with few shot the 2 digit multiplication had almost 100% accuracy. Especially for GPT-3 One shot learner had a higher accuracy when compare to 0-shot </a:t>
            </a:r>
            <a:r>
              <a:rPr lang="en-US" sz="1200" kern="1200" dirty="0" err="1" smtClean="0">
                <a:solidFill>
                  <a:schemeClr val="tx1"/>
                </a:solidFill>
                <a:latin typeface="+mn-lt"/>
                <a:ea typeface="+mn-ea"/>
                <a:cs typeface="+mn-cs"/>
              </a:rPr>
              <a:t>learners.Almost</a:t>
            </a:r>
            <a:r>
              <a:rPr lang="en-US" sz="1200" kern="1200" dirty="0" smtClean="0">
                <a:solidFill>
                  <a:schemeClr val="tx1"/>
                </a:solidFill>
                <a:latin typeface="+mn-lt"/>
                <a:ea typeface="+mn-ea"/>
                <a:cs typeface="+mn-cs"/>
              </a:rPr>
              <a:t> from 76.9 to 99%.</a:t>
            </a:r>
          </a:p>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Analogies are a style of multiple choice question that constituted a section of the SAT college entrance exam before 2005. A typical example is “audacious is to boldness as (a) sanctimonious is to hypocrisy, (b) anonymous is to identity, (c) remorseful is to misdeed, (d) deleterious is to result, (e) impressionable is to temptation”. The student is expected to choose which of the five word pairs has the same relationship as the original word pair; in this example the answer is “sanctimonious is to hypocrisy”.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this task GPT-3 achieves 65.2% in the few-shot setting, 59.1% in the one-shot setting, and 53.7% in the zero-shot setting, whereas the average score among college applicants was 57% . The largest model achieves 65% accuracy in the few-shot setting.</a:t>
            </a:r>
          </a:p>
          <a:p>
            <a:endParaRPr lang="en-US" sz="1200" kern="1200" dirty="0" smtClean="0">
              <a:solidFill>
                <a:schemeClr val="tx1"/>
              </a:solidFill>
              <a:latin typeface="+mn-lt"/>
              <a:ea typeface="+mn-ea"/>
              <a:cs typeface="+mn-cs"/>
            </a:endParaRPr>
          </a:p>
          <a:p>
            <a:r>
              <a:rPr lang="en-US" dirty="0" smtClean="0"/>
              <a:t>As shown above, the results improve with scale, with the full 175 billion model improving by over 10% compared to the 13 billion parameter model.</a:t>
            </a:r>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This paper is written from authors of </a:t>
            </a:r>
            <a:r>
              <a:rPr lang="en-US" sz="1200" kern="1200" dirty="0" err="1" smtClean="0">
                <a:solidFill>
                  <a:schemeClr val="tx1"/>
                </a:solidFill>
                <a:latin typeface="+mn-lt"/>
                <a:ea typeface="+mn-ea"/>
                <a:cs typeface="+mn-cs"/>
              </a:rPr>
              <a:t>OpenAI</a:t>
            </a:r>
            <a:r>
              <a:rPr lang="en-US" sz="1200" kern="1200" dirty="0" smtClean="0">
                <a:solidFill>
                  <a:schemeClr val="tx1"/>
                </a:solidFill>
                <a:latin typeface="+mn-lt"/>
                <a:ea typeface="+mn-ea"/>
                <a:cs typeface="+mn-cs"/>
              </a:rPr>
              <a:t>. This paper discusses about language model GPT-3 which is a succession of Language models of Open AI platform. This language model has order of magnitude which is larger than any language model.</a:t>
            </a:r>
            <a:r>
              <a:rPr lang="en-US" sz="1200" b="1" kern="1200" dirty="0" smtClean="0">
                <a:solidFill>
                  <a:schemeClr val="tx1"/>
                </a:solidFill>
                <a:latin typeface="+mn-lt"/>
                <a:ea typeface="+mn-ea"/>
                <a:cs typeface="+mn-cs"/>
              </a:rPr>
              <a:t> Voice assistants such as </a:t>
            </a:r>
            <a:r>
              <a:rPr lang="en-US" sz="1200" b="1" kern="1200" dirty="0" err="1" smtClean="0">
                <a:solidFill>
                  <a:schemeClr val="tx1"/>
                </a:solidFill>
                <a:latin typeface="+mn-lt"/>
                <a:ea typeface="+mn-ea"/>
                <a:cs typeface="+mn-cs"/>
              </a:rPr>
              <a:t>Siri</a:t>
            </a:r>
            <a:r>
              <a:rPr lang="en-US" sz="1200" b="1" kern="1200" dirty="0" smtClean="0">
                <a:solidFill>
                  <a:schemeClr val="tx1"/>
                </a:solidFill>
                <a:latin typeface="+mn-lt"/>
                <a:ea typeface="+mn-ea"/>
                <a:cs typeface="+mn-cs"/>
              </a:rPr>
              <a:t> and </a:t>
            </a:r>
            <a:r>
              <a:rPr lang="en-US" sz="1200" b="1" kern="1200" dirty="0" err="1" smtClean="0">
                <a:solidFill>
                  <a:schemeClr val="tx1"/>
                </a:solidFill>
                <a:latin typeface="+mn-lt"/>
                <a:ea typeface="+mn-ea"/>
                <a:cs typeface="+mn-cs"/>
              </a:rPr>
              <a:t>Alexa</a:t>
            </a:r>
            <a:r>
              <a:rPr lang="en-US" sz="1200" kern="1200" dirty="0" smtClean="0">
                <a:solidFill>
                  <a:schemeClr val="tx1"/>
                </a:solidFill>
                <a:latin typeface="+mn-lt"/>
                <a:ea typeface="+mn-ea"/>
                <a:cs typeface="+mn-cs"/>
              </a:rPr>
              <a:t> are examples of how language models help machines in processing speech audio.  If we train the language model with huge data it can solve the tasks that it has never seen before. For example to a language mode if we input a sentence say , ‘How r ’ it will be you .It solves the problem of which word is most likely to come next. Language model can generate a language or sentence in a probabilistic way . In this paper first they train the language model with some sort of text data . The datasets used in this paper are , ‘Common Crawl’ dataset for the quantity . It is a crawl of entire internet . It also consists of WebText2 ,Book1,Book2,Wikipedia datasets. These datasets have weight in training mix as 60%,22%,8%,8% and 3% respectively. They got these datasets from website and they trained the language model on that. They trained the GPT-3 model with various sizes. They then compared various language models like ‘BERT’ , ‘T5’ and found how many days  they required to be trained in with above dataset.</a:t>
            </a:r>
          </a:p>
          <a:p>
            <a:r>
              <a:rPr lang="en-US" sz="1200" kern="1200" dirty="0" smtClean="0">
                <a:solidFill>
                  <a:schemeClr val="tx1"/>
                </a:solidFill>
                <a:latin typeface="+mn-lt"/>
                <a:ea typeface="+mn-ea"/>
                <a:cs typeface="+mn-cs"/>
              </a:rPr>
              <a:t>If we consider GPT-3 it had about 175Billion parameters and the magnitude thus is very large. Basically in the paper , they trained various sizes of GPT-3 model to understand the number of attenuation layers , each attenuation head and no of dimensions in each head and also the batch size. As we know that GPT-3 is a transformer model, which is a several layers of attenuation mechanisms . In order to transform the transformer model to attenuation model the different attenuation layers have information that is routed around the model it makes inferences and comes up with next word. Its not like BERT bi-directional its auto-regressive  and always goes from left to right. Different GPT-3 sizes are based on more layers and wider layers. More details about GPT-3 and</a:t>
            </a:r>
            <a:r>
              <a:rPr lang="en-US" sz="1200" kern="1200" baseline="0" dirty="0" smtClean="0">
                <a:solidFill>
                  <a:schemeClr val="tx1"/>
                </a:solidFill>
                <a:latin typeface="+mn-lt"/>
                <a:ea typeface="+mn-ea"/>
                <a:cs typeface="+mn-cs"/>
              </a:rPr>
              <a:t> their application on different datasets is explained </a:t>
            </a:r>
            <a:r>
              <a:rPr lang="en-US" sz="1200" kern="1200" baseline="0" dirty="0" smtClean="0">
                <a:solidFill>
                  <a:schemeClr val="tx1"/>
                </a:solidFill>
                <a:latin typeface="+mn-lt"/>
                <a:ea typeface="+mn-ea"/>
                <a:cs typeface="+mn-cs"/>
              </a:rPr>
              <a:t>further in slides.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Transformer. </a:t>
            </a:r>
            <a:r>
              <a:rPr lang="en-US" dirty="0" smtClean="0"/>
              <a:t>It</a:t>
            </a:r>
            <a:r>
              <a:rPr lang="en-US" sz="1200" b="1" kern="1200" dirty="0" smtClean="0">
                <a:solidFill>
                  <a:schemeClr val="tx1"/>
                </a:solidFill>
                <a:latin typeface="+mn-lt"/>
                <a:ea typeface="+mn-ea"/>
                <a:cs typeface="+mn-cs"/>
              </a:rPr>
              <a:t> </a:t>
            </a:r>
            <a:r>
              <a:rPr lang="en-US" dirty="0" smtClean="0"/>
              <a:t>applies attention mechanisms to gather information about the relevant context of a given word, and then encode that context in a rich vector that smartly represents the word.</a:t>
            </a:r>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main difference between the models like various versions</a:t>
            </a:r>
            <a:r>
              <a:rPr lang="en-US" sz="1200" b="0" i="0" kern="1200" baseline="0" dirty="0" smtClean="0">
                <a:solidFill>
                  <a:schemeClr val="tx1"/>
                </a:solidFill>
                <a:latin typeface="+mn-lt"/>
                <a:ea typeface="+mn-ea"/>
                <a:cs typeface="+mn-cs"/>
              </a:rPr>
              <a:t> of GPT-3</a:t>
            </a:r>
            <a:r>
              <a:rPr lang="en-US" sz="1200" b="0" i="0" kern="1200" dirty="0" smtClean="0">
                <a:solidFill>
                  <a:schemeClr val="tx1"/>
                </a:solidFill>
                <a:latin typeface="+mn-lt"/>
                <a:ea typeface="+mn-ea"/>
                <a:cs typeface="+mn-cs"/>
              </a:rPr>
              <a:t> are the number of layers. GPT-3 has range of model sizes between 125M and up to 175B .The smallest (i.e. 125M) has 12 attention layers, with each one having 12 heads, and each one of them is of 64 dimensions. The biggest one in the other hand, is 96 attention layers, with 96 attention heads, and 128 dimensions. </a:t>
            </a:r>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In TriviaQA ,GPT-3’s ability to answer questions about broad factual knowledge. Due to the immense amount of possible queries, this task has normally been approached by using an information retrieval system to find relevant text in combination with a model which learns to generate an answer given the question and the retrieved text.</a:t>
            </a:r>
          </a:p>
          <a:p>
            <a:endParaRPr lang="en-US" dirty="0" smtClean="0"/>
          </a:p>
          <a:p>
            <a:r>
              <a:rPr lang="en-US" dirty="0" smtClean="0"/>
              <a:t>On TriviaQA, we achieve 64.3% in the zero-shot setting, 68.0% in the one-shot setting, and 71.2% in the few-shot setting. The zero-shot result already outperforms the fine-tuned T5-11B by 14.2%, and also outperforms a version with Q&amp;A tailored span prediction during pre-training by 3.8%. The one-shot result improves by 3.7% and matches the SOTA for an open-domain QA system which not only fine-tunes but also makes use of a learned retrieval mechanism over a 15.3B parameter dense vector index of 21M documents [LPP+20]. GPT-3’s few-shot result further improves performance another 3.2% beyond this.</a:t>
            </a:r>
          </a:p>
          <a:p>
            <a:endParaRPr lang="en-US" dirty="0" smtClean="0"/>
          </a:p>
          <a:p>
            <a:r>
              <a:rPr lang="en-US" sz="1200" kern="1200" dirty="0" smtClean="0">
                <a:solidFill>
                  <a:schemeClr val="tx1"/>
                </a:solidFill>
                <a:latin typeface="+mn-lt"/>
                <a:ea typeface="+mn-ea"/>
                <a:cs typeface="+mn-cs"/>
              </a:rPr>
              <a:t>If we consider , the Q-A task and plot various Short learners techniques with accuracy , we can observe that few shot learners had better accuracy. From the Results of Open-Domain QA tasks . Few short clearly out-performs open domain . But there is some cases which out-performs the few shot learners due to the </a:t>
            </a:r>
            <a:r>
              <a:rPr lang="en-US" sz="1200" kern="1200" dirty="0" err="1" smtClean="0">
                <a:solidFill>
                  <a:schemeClr val="tx1"/>
                </a:solidFill>
                <a:latin typeface="+mn-lt"/>
                <a:ea typeface="+mn-ea"/>
                <a:cs typeface="+mn-cs"/>
              </a:rPr>
              <a:t>NaturalQS</a:t>
            </a:r>
            <a:r>
              <a:rPr lang="en-US" sz="1200" kern="1200" dirty="0" smtClean="0">
                <a:solidFill>
                  <a:schemeClr val="tx1"/>
                </a:solidFill>
                <a:latin typeface="+mn-lt"/>
                <a:ea typeface="+mn-ea"/>
                <a:cs typeface="+mn-cs"/>
              </a:rPr>
              <a:t>(factual </a:t>
            </a:r>
            <a:r>
              <a:rPr lang="en-US" sz="1200" kern="1200" dirty="0" err="1" smtClean="0">
                <a:solidFill>
                  <a:schemeClr val="tx1"/>
                </a:solidFill>
                <a:latin typeface="+mn-lt"/>
                <a:ea typeface="+mn-ea"/>
                <a:cs typeface="+mn-cs"/>
              </a:rPr>
              <a:t>wikipedia</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Working of TriviaQA:</a:t>
            </a:r>
          </a:p>
          <a:p>
            <a:r>
              <a:rPr lang="en-US" sz="1200" kern="1200" dirty="0" smtClean="0">
                <a:solidFill>
                  <a:schemeClr val="tx1"/>
                </a:solidFill>
                <a:latin typeface="+mn-lt"/>
                <a:ea typeface="+mn-ea"/>
                <a:cs typeface="+mn-cs"/>
              </a:rPr>
              <a:t>According to the paper , once the model is trained the data is stored in the weights of the function . Next when we give the model a set of task descriptions , ‘k’ examples and a prompt , if will go to weights of the function do some sort of </a:t>
            </a:r>
            <a:r>
              <a:rPr lang="en-US" sz="1200" kern="1200" dirty="0" err="1" smtClean="0">
                <a:solidFill>
                  <a:schemeClr val="tx1"/>
                </a:solidFill>
                <a:latin typeface="+mn-lt"/>
                <a:ea typeface="+mn-ea"/>
                <a:cs typeface="+mn-cs"/>
              </a:rPr>
              <a:t>regex</a:t>
            </a:r>
            <a:r>
              <a:rPr lang="en-US" sz="1200" kern="1200" dirty="0" smtClean="0">
                <a:solidFill>
                  <a:schemeClr val="tx1"/>
                </a:solidFill>
                <a:latin typeface="+mn-lt"/>
                <a:ea typeface="+mn-ea"/>
                <a:cs typeface="+mn-cs"/>
              </a:rPr>
              <a:t> and pulls out the data . There is no much reasoning happening here.</a:t>
            </a:r>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experiment is translation</a:t>
            </a:r>
            <a:r>
              <a:rPr lang="en-US" baseline="0" dirty="0" smtClean="0"/>
              <a:t> from various language to English and English to other languages . </a:t>
            </a:r>
          </a:p>
          <a:p>
            <a:r>
              <a:rPr lang="en-US" sz="1200" kern="1200" dirty="0" smtClean="0">
                <a:solidFill>
                  <a:schemeClr val="tx1"/>
                </a:solidFill>
                <a:latin typeface="+mn-lt"/>
                <a:ea typeface="+mn-ea"/>
                <a:cs typeface="+mn-cs"/>
              </a:rPr>
              <a:t>As the model goes up in parameters generally the performance increases. We can also observe that performance is very good when the language goes to English(target). Doesn’t matter much from the source language to English. This shows it is trained with lot of English dataset.</a:t>
            </a:r>
            <a:endParaRPr lang="en-US" baseline="0" dirty="0" smtClean="0"/>
          </a:p>
          <a:p>
            <a:endParaRPr lang="en-US" dirty="0" smtClean="0"/>
          </a:p>
          <a:p>
            <a:r>
              <a:rPr lang="en-US" dirty="0" smtClean="0"/>
              <a:t>We can see that French to English has highest Performance</a:t>
            </a:r>
            <a:r>
              <a:rPr lang="en-US" baseline="0" dirty="0" smtClean="0"/>
              <a:t> and high BLEU scores.</a:t>
            </a:r>
            <a:endParaRPr lang="en-US" dirty="0"/>
          </a:p>
        </p:txBody>
      </p:sp>
      <p:sp>
        <p:nvSpPr>
          <p:cNvPr id="4" name="Slide Number Placeholder 3"/>
          <p:cNvSpPr>
            <a:spLocks noGrp="1"/>
          </p:cNvSpPr>
          <p:nvPr>
            <p:ph type="sldNum" sz="quarter" idx="10"/>
          </p:nvPr>
        </p:nvSpPr>
        <p:spPr/>
        <p:txBody>
          <a:bodyPr/>
          <a:lstStyle/>
          <a:p>
            <a:fld id="{8EEE8E1B-1EEF-45B0-AC93-2EE7393A562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CD29EB-89A5-46E9-9EF8-2DEFFDE0E0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D29EB-89A5-46E9-9EF8-2DEFFDE0E0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D29EB-89A5-46E9-9EF8-2DEFFDE0E0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22890C-39BA-40E1-A257-97DA601960EA}"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CD29EB-89A5-46E9-9EF8-2DEFFDE0E0C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022890C-39BA-40E1-A257-97DA601960EA}" type="datetimeFigureOut">
              <a:rPr lang="en-US" smtClean="0"/>
              <a:pPr/>
              <a:t>11/21/2021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CD29EB-89A5-46E9-9EF8-2DEFFDE0E0C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927848" cy="2667000"/>
          </a:xfrm>
        </p:spPr>
        <p:txBody>
          <a:bodyPr>
            <a:normAutofit/>
          </a:bodyPr>
          <a:lstStyle/>
          <a:p>
            <a:pPr algn="l"/>
            <a:r>
              <a:rPr lang="en-US" b="1" dirty="0" smtClean="0"/>
              <a:t>    Language Models are </a:t>
            </a:r>
            <a:br>
              <a:rPr lang="en-US" b="1" dirty="0" smtClean="0"/>
            </a:br>
            <a:r>
              <a:rPr lang="en-US" b="1" dirty="0" smtClean="0"/>
              <a:t>       Few Shot Learners</a:t>
            </a:r>
            <a:r>
              <a:rPr lang="en-US" dirty="0" smtClean="0"/>
              <a:t/>
            </a:r>
            <a:br>
              <a:rPr lang="en-US" dirty="0" smtClean="0"/>
            </a:br>
            <a:endParaRPr lang="en-US" dirty="0"/>
          </a:p>
        </p:txBody>
      </p:sp>
      <p:pic>
        <p:nvPicPr>
          <p:cNvPr id="1026" name="Picture 2" descr="C:\Users\deeps\OneDrive\Desktop\1.jpg"/>
          <p:cNvPicPr>
            <a:picLocks noChangeAspect="1" noChangeArrowheads="1"/>
          </p:cNvPicPr>
          <p:nvPr/>
        </p:nvPicPr>
        <p:blipFill>
          <a:blip r:embed="rId3"/>
          <a:srcRect/>
          <a:stretch>
            <a:fillRect/>
          </a:stretch>
        </p:blipFill>
        <p:spPr bwMode="auto">
          <a:xfrm>
            <a:off x="1066800" y="2590800"/>
            <a:ext cx="7608252" cy="3276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context Learning Cases:</a:t>
            </a:r>
            <a:br>
              <a:rPr lang="en-US" dirty="0" smtClean="0"/>
            </a:br>
            <a:r>
              <a:rPr lang="en-US" dirty="0" smtClean="0"/>
              <a:t>3.Winogrande</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2819400" y="1981200"/>
            <a:ext cx="3352800" cy="1126541"/>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600200" y="3124200"/>
            <a:ext cx="6226256"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context Learning Cases:</a:t>
            </a:r>
            <a:br>
              <a:rPr lang="en-US" dirty="0" smtClean="0"/>
            </a:br>
            <a:r>
              <a:rPr lang="en-US" dirty="0" smtClean="0"/>
              <a:t>4.PhysicalQA</a:t>
            </a:r>
            <a:endParaRPr lang="en-US" dirty="0"/>
          </a:p>
        </p:txBody>
      </p:sp>
      <p:pic>
        <p:nvPicPr>
          <p:cNvPr id="4098" name="Picture 2"/>
          <p:cNvPicPr>
            <a:picLocks noGrp="1" noChangeAspect="1" noChangeArrowheads="1"/>
          </p:cNvPicPr>
          <p:nvPr>
            <p:ph idx="1"/>
          </p:nvPr>
        </p:nvPicPr>
        <p:blipFill>
          <a:blip r:embed="rId3"/>
          <a:srcRect/>
          <a:stretch>
            <a:fillRect/>
          </a:stretch>
        </p:blipFill>
        <p:spPr bwMode="auto">
          <a:xfrm>
            <a:off x="1607818" y="1935163"/>
            <a:ext cx="6240782" cy="46207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context Learning Cases:</a:t>
            </a:r>
            <a:br>
              <a:rPr lang="en-US" dirty="0" smtClean="0"/>
            </a:br>
            <a:r>
              <a:rPr lang="en-US" dirty="0" smtClean="0"/>
              <a:t>5.Reading Comprehension</a:t>
            </a:r>
            <a:endParaRPr lang="en-US" dirty="0"/>
          </a:p>
        </p:txBody>
      </p:sp>
      <p:sp>
        <p:nvSpPr>
          <p:cNvPr id="3" name="Content Placeholder 2"/>
          <p:cNvSpPr>
            <a:spLocks noGrp="1"/>
          </p:cNvSpPr>
          <p:nvPr>
            <p:ph idx="1"/>
          </p:nvPr>
        </p:nvSpPr>
        <p:spPr/>
        <p:txBody>
          <a:bodyPr>
            <a:noAutofit/>
          </a:bodyPr>
          <a:lstStyle/>
          <a:p>
            <a:pPr marL="0" indent="0">
              <a:spcBef>
                <a:spcPts val="0"/>
              </a:spcBef>
              <a:buClrTx/>
              <a:buSzTx/>
              <a:buNone/>
              <a:defRPr/>
            </a:pPr>
            <a:r>
              <a:rPr lang="en-US" sz="1800" dirty="0" smtClean="0">
                <a:latin typeface="+mj-lt"/>
              </a:rPr>
              <a:t>Next we evaluate GPT-3 on the task of reading comprehension. We use a suite of 5 datasets including abstractive, multiple choice, and span based answer formats in both dialog and single question settings. We observe a wide spread in GPT-3’s performance across these datasets suggestive of varying capability with different answer formats.</a:t>
            </a:r>
          </a:p>
          <a:p>
            <a:pPr marL="0" indent="0">
              <a:spcBef>
                <a:spcPts val="0"/>
              </a:spcBef>
              <a:buClrTx/>
              <a:buSzTx/>
              <a:buNone/>
              <a:defRPr/>
            </a:pPr>
            <a:endParaRPr lang="en-US" sz="1800" dirty="0" smtClean="0">
              <a:latin typeface="+mj-lt"/>
            </a:endParaRPr>
          </a:p>
          <a:p>
            <a:pPr marL="0" indent="0">
              <a:spcBef>
                <a:spcPts val="0"/>
              </a:spcBef>
              <a:buClrTx/>
              <a:buSzTx/>
              <a:buNone/>
              <a:defRPr/>
            </a:pPr>
            <a:r>
              <a:rPr lang="en-US" sz="1800" dirty="0" smtClean="0">
                <a:latin typeface="+mj-lt"/>
              </a:rPr>
              <a:t>In Reading Comprehension, the task was to use  datasets including abstractive ,MCQS and span based answer formats in both dialog and single question settings. Now GPT-3 performs best for COQA (conversational dataset). The measurement is done on a ‘</a:t>
            </a:r>
            <a:r>
              <a:rPr lang="en-US" sz="1800" dirty="0" err="1" smtClean="0">
                <a:latin typeface="+mj-lt"/>
              </a:rPr>
              <a:t>SuperGlue</a:t>
            </a:r>
            <a:r>
              <a:rPr lang="en-US" sz="1800" dirty="0" smtClean="0">
                <a:latin typeface="+mj-lt"/>
              </a:rPr>
              <a:t>’ which is a NLP benchmark. </a:t>
            </a:r>
          </a:p>
          <a:p>
            <a:pPr marL="0" indent="0">
              <a:spcBef>
                <a:spcPts val="0"/>
              </a:spcBef>
              <a:buClrTx/>
              <a:buSzTx/>
              <a:buNone/>
              <a:defRPr/>
            </a:pPr>
            <a:endParaRPr lang="en-US" sz="1800" dirty="0" smtClean="0">
              <a:latin typeface="+mj-lt"/>
            </a:endParaRPr>
          </a:p>
          <a:p>
            <a:pPr marL="0" indent="0">
              <a:spcBef>
                <a:spcPts val="0"/>
              </a:spcBef>
              <a:buClrTx/>
              <a:buSzTx/>
              <a:buNone/>
              <a:defRPr/>
            </a:pPr>
            <a:r>
              <a:rPr lang="en-US" sz="1800" dirty="0" smtClean="0">
                <a:latin typeface="+mj-lt"/>
              </a:rPr>
              <a:t>In order to better aggregate results on NLP tasks and compare to popular models </a:t>
            </a:r>
          </a:p>
          <a:p>
            <a:pPr marL="0" indent="0">
              <a:spcBef>
                <a:spcPts val="0"/>
              </a:spcBef>
              <a:buClrTx/>
              <a:buSzTx/>
              <a:buNone/>
              <a:defRPr/>
            </a:pPr>
            <a:r>
              <a:rPr lang="en-US" sz="1800" dirty="0" smtClean="0">
                <a:latin typeface="+mj-lt"/>
              </a:rPr>
              <a:t>such as BERT and </a:t>
            </a:r>
            <a:r>
              <a:rPr lang="en-US" sz="1800" dirty="0" err="1" smtClean="0">
                <a:latin typeface="+mj-lt"/>
              </a:rPr>
              <a:t>RoBERT</a:t>
            </a:r>
            <a:r>
              <a:rPr lang="en-US" sz="1800" dirty="0" smtClean="0">
                <a:latin typeface="+mj-lt"/>
              </a:rPr>
              <a:t>-a in a more systematic way, we also evaluate GPT-3 on a standardized collection of datasets, the SuperGLUE benchmark.</a:t>
            </a:r>
          </a:p>
          <a:p>
            <a:pPr marL="0" indent="0">
              <a:spcBef>
                <a:spcPts val="0"/>
              </a:spcBef>
              <a:buClrTx/>
              <a:buSzTx/>
              <a:buNone/>
              <a:defRPr/>
            </a:pPr>
            <a:r>
              <a:rPr lang="en-US" sz="1800" dirty="0" smtClean="0">
                <a:latin typeface="+mj-lt"/>
              </a:rPr>
              <a:t>But GPT-3 doesn’t out-perform SOTA but it out-performs the fine tuned BERT Model. GPT-3 performs relatively weakly and is only competitive with the earliest work utilizing contextual representations and is still 45% behind SOTA.</a:t>
            </a:r>
          </a:p>
          <a:p>
            <a:endParaRPr lang="en-US" sz="1800" dirty="0" smtClean="0">
              <a:latin typeface="+mj-lt"/>
            </a:endParaRPr>
          </a:p>
          <a:p>
            <a:endParaRPr lang="en-US" sz="1800"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context Learning Cases:</a:t>
            </a:r>
            <a:br>
              <a:rPr lang="en-US" dirty="0" smtClean="0"/>
            </a:br>
            <a:r>
              <a:rPr lang="en-US" dirty="0" smtClean="0"/>
              <a:t>6.NLI</a:t>
            </a:r>
            <a:endParaRPr lang="en-US" dirty="0"/>
          </a:p>
        </p:txBody>
      </p:sp>
      <p:pic>
        <p:nvPicPr>
          <p:cNvPr id="5122" name="Picture 2"/>
          <p:cNvPicPr>
            <a:picLocks noGrp="1" noChangeAspect="1" noChangeArrowheads="1"/>
          </p:cNvPicPr>
          <p:nvPr>
            <p:ph idx="1"/>
          </p:nvPr>
        </p:nvPicPr>
        <p:blipFill>
          <a:blip r:embed="rId3"/>
          <a:srcRect/>
          <a:stretch>
            <a:fillRect/>
          </a:stretch>
        </p:blipFill>
        <p:spPr bwMode="auto">
          <a:xfrm>
            <a:off x="4114800" y="3886200"/>
            <a:ext cx="4800600" cy="2788838"/>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81000" y="1752600"/>
            <a:ext cx="4724400" cy="2759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context Learning Cases:</a:t>
            </a:r>
            <a:br>
              <a:rPr lang="en-US" dirty="0" smtClean="0"/>
            </a:br>
            <a:r>
              <a:rPr lang="en-US" dirty="0" smtClean="0"/>
              <a:t>7.SAT Analogies</a:t>
            </a:r>
            <a:endParaRPr lang="en-US" dirty="0"/>
          </a:p>
        </p:txBody>
      </p:sp>
      <p:pic>
        <p:nvPicPr>
          <p:cNvPr id="6146" name="Picture 2"/>
          <p:cNvPicPr>
            <a:picLocks noGrp="1" noChangeAspect="1" noChangeArrowheads="1"/>
          </p:cNvPicPr>
          <p:nvPr>
            <p:ph idx="1"/>
          </p:nvPr>
        </p:nvPicPr>
        <p:blipFill>
          <a:blip r:embed="rId3"/>
          <a:srcRect/>
          <a:stretch>
            <a:fillRect/>
          </a:stretch>
        </p:blipFill>
        <p:spPr bwMode="auto">
          <a:xfrm>
            <a:off x="838200" y="1874044"/>
            <a:ext cx="73152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Limitations of GPT-3 tasks:</a:t>
            </a:r>
            <a:endParaRPr lang="en-US" dirty="0"/>
          </a:p>
        </p:txBody>
      </p:sp>
      <p:sp>
        <p:nvSpPr>
          <p:cNvPr id="3" name="Content Placeholder 2"/>
          <p:cNvSpPr>
            <a:spLocks noGrp="1"/>
          </p:cNvSpPr>
          <p:nvPr>
            <p:ph idx="1"/>
          </p:nvPr>
        </p:nvSpPr>
        <p:spPr/>
        <p:txBody>
          <a:bodyPr>
            <a:noAutofit/>
          </a:bodyPr>
          <a:lstStyle/>
          <a:p>
            <a:r>
              <a:rPr lang="en-US" sz="1400" dirty="0" smtClean="0">
                <a:latin typeface="+mj-lt"/>
              </a:rPr>
              <a:t>GPT-3 has Notable weaknesses in text synthesis and several NLP tasks. On text synthesis, although the overall quality is high, GPT-3 samples still sometimes repeat themselves semantically at the document level, start to lose coherence over sufficiently long passages, contradict themselves.</a:t>
            </a:r>
          </a:p>
          <a:p>
            <a:r>
              <a:rPr lang="en-US" sz="1400" dirty="0" smtClean="0">
                <a:latin typeface="+mj-lt"/>
              </a:rPr>
              <a:t>GPT-3 has several structural and algorithmic limitations it doesn’t do very well with finding if 2 sentences are semantically correct and reading comprehension.(Was the news article written by human or computer).</a:t>
            </a:r>
          </a:p>
          <a:p>
            <a:r>
              <a:rPr lang="en-US" sz="1400" dirty="0" smtClean="0">
                <a:latin typeface="+mj-lt"/>
              </a:rPr>
              <a:t>In case of forming a short answer by going forward and backward to a sentence , large bidirectional model would be stronger at fine-tuning than GPT-3.</a:t>
            </a:r>
          </a:p>
          <a:p>
            <a:r>
              <a:rPr lang="en-US" sz="1400" dirty="0" smtClean="0">
                <a:latin typeface="+mj-lt"/>
              </a:rPr>
              <a:t>Large pre-trained language models are not grounded in other domains of experience, such as video or real-world physical interaction, and thus lack a large amount of context about the world. So even  if GPT-3 is used with few shot learners it may not perform better than the humans.</a:t>
            </a:r>
          </a:p>
          <a:p>
            <a:r>
              <a:rPr lang="en-US" sz="1400" dirty="0" smtClean="0">
                <a:latin typeface="+mj-lt"/>
              </a:rPr>
              <a:t>A limitation, or at least uncertainty, associated with few-shot learning in GPT-3 is ambiguity about whether few-shot learning actually learns new tasks “from scratch” at inference time, or if it simply recognizes and identifies tasks that it has learned during training. Like does it just find patterns in the train </a:t>
            </a:r>
            <a:r>
              <a:rPr lang="en-US" sz="1400" dirty="0" err="1" smtClean="0">
                <a:latin typeface="+mj-lt"/>
              </a:rPr>
              <a:t>datatset</a:t>
            </a:r>
            <a:r>
              <a:rPr lang="en-US" sz="1400" dirty="0" smtClean="0">
                <a:latin typeface="+mj-lt"/>
              </a:rPr>
              <a:t> and predict. Synthetic tasks such as word scrambling or defining nonsense words seem especially likely to be learned, whereas translation clearly must be learned during pretraining, although possibly from data that is very different in organization and style than the test data.  But this is a ambiguity and we cannot trust it entirely .</a:t>
            </a:r>
          </a:p>
          <a:p>
            <a:endParaRPr lang="en-US" sz="1400"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Autofit/>
          </a:bodyPr>
          <a:lstStyle/>
          <a:p>
            <a:r>
              <a:rPr lang="en-US" sz="1600" dirty="0" smtClean="0">
                <a:latin typeface="+mj-lt"/>
              </a:rPr>
              <a:t>A limitation associated with models at the scale of GPT-3, regardless of objective function or algorithm, is that they are both expensive and inconvenient to perform inference on, which may present a challenge for practical applicability of models . Large models such as GPT-3 contain a very wide range of skills, most of which are not needed for a specific task.</a:t>
            </a:r>
          </a:p>
          <a:p>
            <a:r>
              <a:rPr lang="en-US" sz="1600" dirty="0" smtClean="0">
                <a:latin typeface="+mj-lt"/>
              </a:rPr>
              <a:t>Finally, GPT-3 shares some limitations common to most deep learning systems like decisions are not interpretable . It has higher variance in performance than humans and is highly biased. Bias is the model leads it to provide pre-judged content .</a:t>
            </a:r>
          </a:p>
          <a:p>
            <a:r>
              <a:rPr lang="en-US" sz="1600" dirty="0" smtClean="0">
                <a:latin typeface="+mj-lt"/>
              </a:rPr>
              <a:t>Any socially harmful activity that relies on generating text could be augmented by powerful language models. Examples include misinformation, spam, phishing, abuse of legal and governmental processes. It would be difficult to distinguish the human written text and one generated by these models and avoid the harmful activities.</a:t>
            </a:r>
          </a:p>
          <a:p>
            <a:r>
              <a:rPr lang="en-US" sz="1600" dirty="0" smtClean="0">
                <a:latin typeface="+mj-lt"/>
              </a:rPr>
              <a:t>As the models are highly biased  it may produce text that are pre-judgmental and would thus hurt the sentiments of the humans.(Like news content generation against politics or individuals.)</a:t>
            </a:r>
          </a:p>
          <a:p>
            <a:r>
              <a:rPr lang="en-US" sz="1600" dirty="0" smtClean="0">
                <a:latin typeface="+mj-lt"/>
              </a:rPr>
              <a:t>High Energy usage. Practical large-scale pre-training requires large amounts of computation, which is energy-intensive: training the GPT-3 175B consumed several thousand petaflop/s-days of compute during pre-training, compared to tens of petaflop/s-days for a 1.5B parameter GPT-2 model.</a:t>
            </a:r>
          </a:p>
          <a:p>
            <a:endParaRPr lang="en-US" sz="1600"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mj-lt"/>
              </a:rPr>
              <a:t>For providing short answers for read comprehension , Bi-directional models perform better than GPT-3. I feel , when we make a  bidirectional model at the scale of GPT-3(by increasing the parameters), and/or trying to make bidirectional models work with few- or zero-shot learning, is a promising direction for future research, and could help achieve the “best of both worlds”.</a:t>
            </a:r>
          </a:p>
          <a:p>
            <a:endParaRPr lang="en-US" dirty="0" smtClean="0">
              <a:latin typeface="+mj-lt"/>
            </a:endParaRPr>
          </a:p>
          <a:p>
            <a:r>
              <a:rPr lang="en-US" dirty="0" smtClean="0">
                <a:latin typeface="+mj-lt"/>
              </a:rPr>
              <a:t>We know that for real world physical interaction the dataset is not sufficient and pre-trained models are not very robust. In order to address this we can perform fine tuning with re-enforcement learning and also adding additional modalities such that images to provide grounding and better model.</a:t>
            </a:r>
          </a:p>
          <a:p>
            <a:endParaRPr lang="en-US" dirty="0" smtClean="0">
              <a:latin typeface="+mj-lt"/>
            </a:endParaRPr>
          </a:p>
          <a:p>
            <a:r>
              <a:rPr lang="en-US" dirty="0" smtClean="0">
                <a:latin typeface="+mj-lt"/>
              </a:rPr>
              <a:t>Another limitation broadly shared by language models is poor sample efficiency during pre-training. While GPT-3 takes a step towards test-time sample efficiency closer to that of humans (one-shot or zero-shot), it still sees much more text during pre-training than a human sees in the their lifetime . Improving pre-training sample efficiency is an important direction for future work, and might come from grounding in the physical world to provide additional information, or from algorithmic improvements</a:t>
            </a:r>
          </a:p>
          <a:p>
            <a:endParaRPr lang="en-US"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Purpose of Paper</a:t>
            </a:r>
            <a:endParaRPr lang="en-US" dirty="0"/>
          </a:p>
        </p:txBody>
      </p:sp>
      <p:sp>
        <p:nvSpPr>
          <p:cNvPr id="3" name="Content Placeholder 2"/>
          <p:cNvSpPr>
            <a:spLocks noGrp="1"/>
          </p:cNvSpPr>
          <p:nvPr>
            <p:ph idx="1"/>
          </p:nvPr>
        </p:nvSpPr>
        <p:spPr/>
        <p:txBody>
          <a:bodyPr>
            <a:normAutofit/>
          </a:bodyPr>
          <a:lstStyle/>
          <a:p>
            <a:r>
              <a:rPr lang="en-US" sz="2000" b="1" dirty="0" smtClean="0">
                <a:latin typeface="+mj-lt"/>
              </a:rPr>
              <a:t>Difference between Fine-tuning(FT) and Few Shot(FS) and One shot (1s)approaches:</a:t>
            </a:r>
          </a:p>
          <a:p>
            <a:r>
              <a:rPr lang="en-US" sz="2000" dirty="0" smtClean="0">
                <a:latin typeface="+mj-lt"/>
              </a:rPr>
              <a:t>Fine-Tuning (FT) involves updating the weights of a pre-trained model by training on a supervised dataset specific to the desired task.(</a:t>
            </a:r>
            <a:r>
              <a:rPr lang="en-US" sz="2000" dirty="0" err="1" smtClean="0">
                <a:latin typeface="+mj-lt"/>
              </a:rPr>
              <a:t>Eg</a:t>
            </a:r>
            <a:r>
              <a:rPr lang="en-US" sz="2000" dirty="0" smtClean="0">
                <a:latin typeface="+mj-lt"/>
              </a:rPr>
              <a:t>: ML Algorithms)</a:t>
            </a:r>
          </a:p>
          <a:p>
            <a:r>
              <a:rPr lang="en-US" sz="2000" dirty="0" smtClean="0">
                <a:latin typeface="+mj-lt"/>
              </a:rPr>
              <a:t>Few-Shot (FS) is the term we will use in this work to refer to the setting where the model is given a few demonstrations of the task at inference time as conditioning, but no weight updates are allowed.(Eg:GPT-3)</a:t>
            </a:r>
          </a:p>
          <a:p>
            <a:r>
              <a:rPr lang="en-US" sz="2000" dirty="0" smtClean="0">
                <a:latin typeface="+mj-lt"/>
              </a:rPr>
              <a:t>One-Shot (1s) is the same as few-shot except that only one demonstration is allowed, in addition to a natural language description of the task.</a:t>
            </a:r>
          </a:p>
          <a:p>
            <a:r>
              <a:rPr lang="en-US" sz="2000" dirty="0" smtClean="0">
                <a:latin typeface="+mj-lt"/>
              </a:rPr>
              <a:t>Zero-Shot (0S) is the same as one-shot except that no demonstrations are allowed.</a:t>
            </a:r>
          </a:p>
          <a:p>
            <a:endParaRPr lang="en-US" sz="2000" dirty="0" smtClean="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BERT </a:t>
            </a:r>
            <a:r>
              <a:rPr lang="en-US" dirty="0" smtClean="0"/>
              <a:t>and GPT-3 Models</a:t>
            </a:r>
            <a:endParaRPr lang="en-US" dirty="0"/>
          </a:p>
        </p:txBody>
      </p:sp>
      <p:pic>
        <p:nvPicPr>
          <p:cNvPr id="7170" name="Picture 2"/>
          <p:cNvPicPr>
            <a:picLocks noGrp="1" noChangeAspect="1" noChangeArrowheads="1"/>
          </p:cNvPicPr>
          <p:nvPr>
            <p:ph idx="1"/>
          </p:nvPr>
        </p:nvPicPr>
        <p:blipFill>
          <a:blip r:embed="rId3"/>
          <a:srcRect/>
          <a:stretch>
            <a:fillRect/>
          </a:stretch>
        </p:blipFill>
        <p:spPr bwMode="auto">
          <a:xfrm>
            <a:off x="400397" y="1981201"/>
            <a:ext cx="7448203"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GPT-3 Architecture</a:t>
            </a:r>
            <a:endParaRPr lang="en-US" dirty="0"/>
          </a:p>
        </p:txBody>
      </p:sp>
      <p:pic>
        <p:nvPicPr>
          <p:cNvPr id="8194" name="Picture 2"/>
          <p:cNvPicPr>
            <a:picLocks noGrp="1" noChangeAspect="1" noChangeArrowheads="1"/>
          </p:cNvPicPr>
          <p:nvPr>
            <p:ph idx="1"/>
          </p:nvPr>
        </p:nvPicPr>
        <p:blipFill>
          <a:blip r:embed="rId3"/>
          <a:srcRect/>
          <a:stretch>
            <a:fillRect/>
          </a:stretch>
        </p:blipFill>
        <p:spPr bwMode="auto">
          <a:xfrm>
            <a:off x="533400" y="1752600"/>
            <a:ext cx="7772400" cy="2657554"/>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1600200" y="4581525"/>
            <a:ext cx="5276378" cy="2276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GPT-3</a:t>
            </a:r>
            <a:endParaRPr lang="en-US" dirty="0"/>
          </a:p>
        </p:txBody>
      </p:sp>
      <p:sp>
        <p:nvSpPr>
          <p:cNvPr id="3" name="Content Placeholder 2"/>
          <p:cNvSpPr>
            <a:spLocks noGrp="1"/>
          </p:cNvSpPr>
          <p:nvPr>
            <p:ph idx="1"/>
          </p:nvPr>
        </p:nvSpPr>
        <p:spPr/>
        <p:txBody>
          <a:bodyPr>
            <a:noAutofit/>
          </a:bodyPr>
          <a:lstStyle/>
          <a:p>
            <a:r>
              <a:rPr lang="en-US" sz="1400" b="1" dirty="0" smtClean="0">
                <a:latin typeface="+mj-lt"/>
              </a:rPr>
              <a:t>Pros of GPT-3:</a:t>
            </a:r>
          </a:p>
          <a:p>
            <a:r>
              <a:rPr lang="en-US" sz="1400" dirty="0" smtClean="0">
                <a:latin typeface="+mj-lt"/>
              </a:rPr>
              <a:t>For all tasks, GPT-3 is applied without any gradient updates or fine-tuning, with tasks and few-shot demonstrations specified purely via text interaction with the model. </a:t>
            </a:r>
          </a:p>
          <a:p>
            <a:r>
              <a:rPr lang="en-US" sz="1400" dirty="0" smtClean="0">
                <a:latin typeface="+mj-lt"/>
              </a:rPr>
              <a:t>GPT-3 achieves strong performance on many NLP datasets, including translation, question-answering, and cloze tasks, as well as several tasks that require on-the-fly reasoning or domain adaptation, such as unscrambling words, using a novel word in a sentence, or performing 3-digit arithmetic. </a:t>
            </a:r>
          </a:p>
          <a:p>
            <a:r>
              <a:rPr lang="en-US" sz="1400" dirty="0" smtClean="0">
                <a:latin typeface="+mj-lt"/>
              </a:rPr>
              <a:t>GPT-3 </a:t>
            </a:r>
            <a:r>
              <a:rPr lang="en-US" sz="1400" b="1" dirty="0" smtClean="0">
                <a:latin typeface="+mj-lt"/>
              </a:rPr>
              <a:t>can create anything with a text structure</a:t>
            </a:r>
            <a:r>
              <a:rPr lang="en-US" sz="1400" dirty="0" smtClean="0">
                <a:latin typeface="+mj-lt"/>
              </a:rPr>
              <a:t>, and not just human language text. It can also automatically generate text summarizations and even programming code.</a:t>
            </a:r>
          </a:p>
          <a:p>
            <a:r>
              <a:rPr lang="en-US" sz="1400" b="1" dirty="0" smtClean="0">
                <a:latin typeface="+mj-lt"/>
              </a:rPr>
              <a:t>Cons of GPT-3 model:</a:t>
            </a:r>
          </a:p>
          <a:p>
            <a:r>
              <a:rPr lang="en-US" sz="1400" dirty="0" smtClean="0">
                <a:latin typeface="+mj-lt"/>
              </a:rPr>
              <a:t>At the same time, we also identify some datasets where GPT-3’s few-shot learning still struggles, as well as some datasets where GPT-3 faces methodological issues related to training on large web corpora. </a:t>
            </a:r>
          </a:p>
          <a:p>
            <a:r>
              <a:rPr lang="en-US" sz="1400" dirty="0" smtClean="0">
                <a:latin typeface="+mj-lt"/>
              </a:rPr>
              <a:t>GPT-3</a:t>
            </a:r>
            <a:r>
              <a:rPr lang="en-US" sz="1400" dirty="0" smtClean="0">
                <a:latin typeface="+mj-lt"/>
              </a:rPr>
              <a:t> </a:t>
            </a:r>
            <a:r>
              <a:rPr lang="en-US" sz="1400" b="1" dirty="0" smtClean="0">
                <a:latin typeface="+mj-lt"/>
              </a:rPr>
              <a:t>lacks the ability to reason beyond what is statistically sound text</a:t>
            </a:r>
            <a:r>
              <a:rPr lang="en-US" sz="1400" dirty="0" smtClean="0">
                <a:latin typeface="+mj-lt"/>
              </a:rPr>
              <a:t>. </a:t>
            </a:r>
          </a:p>
          <a:p>
            <a:r>
              <a:rPr lang="en-US" sz="1400" dirty="0" smtClean="0">
                <a:latin typeface="+mj-lt"/>
              </a:rPr>
              <a:t>Additionally, if the model comes across content that may not be adequately represented on the internet, it cannot generate any meaningful and coherent output text.</a:t>
            </a:r>
          </a:p>
          <a:p>
            <a:endParaRPr lang="en-US" sz="14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context learning:</a:t>
            </a:r>
            <a:endParaRPr lang="en-US" dirty="0"/>
          </a:p>
        </p:txBody>
      </p:sp>
      <p:sp>
        <p:nvSpPr>
          <p:cNvPr id="3" name="Content Placeholder 2"/>
          <p:cNvSpPr>
            <a:spLocks noGrp="1"/>
          </p:cNvSpPr>
          <p:nvPr>
            <p:ph idx="1"/>
          </p:nvPr>
        </p:nvSpPr>
        <p:spPr>
          <a:xfrm>
            <a:off x="381000" y="1752600"/>
            <a:ext cx="8305800" cy="5105400"/>
          </a:xfrm>
        </p:spPr>
        <p:txBody>
          <a:bodyPr>
            <a:noAutofit/>
          </a:bodyPr>
          <a:lstStyle/>
          <a:p>
            <a:r>
              <a:rPr lang="en-US" sz="1400" b="1" dirty="0" smtClean="0">
                <a:latin typeface="+mj-lt"/>
              </a:rPr>
              <a:t>1)Zero-shot: </a:t>
            </a:r>
            <a:r>
              <a:rPr lang="en-US" sz="1400" dirty="0" smtClean="0">
                <a:latin typeface="+mj-lt"/>
              </a:rPr>
              <a:t>In this approach the model predicts the answer given only natural language description of the task. No gradient updates are performed. We  basically input the task description and the prompt and ask the language model to predict the next word. The entire prediction is like in the training data the model as seen the similar task description and the prompt already.</a:t>
            </a:r>
          </a:p>
          <a:p>
            <a:r>
              <a:rPr lang="en-US" sz="1400" dirty="0" smtClean="0">
                <a:latin typeface="+mj-lt"/>
              </a:rPr>
              <a:t>Task description: Translate English to French</a:t>
            </a:r>
          </a:p>
          <a:p>
            <a:pPr>
              <a:buNone/>
            </a:pPr>
            <a:r>
              <a:rPr lang="en-US" sz="1400" dirty="0" smtClean="0">
                <a:latin typeface="+mj-lt"/>
              </a:rPr>
              <a:t>        Prompt: Cheese</a:t>
            </a:r>
          </a:p>
          <a:p>
            <a:r>
              <a:rPr lang="en-US" sz="1400" b="1" dirty="0" smtClean="0">
                <a:latin typeface="+mj-lt"/>
              </a:rPr>
              <a:t>2)One –shot: </a:t>
            </a:r>
            <a:r>
              <a:rPr lang="en-US" sz="1400" dirty="0" smtClean="0">
                <a:latin typeface="+mj-lt"/>
              </a:rPr>
              <a:t>In addition to the task description, the model sees a single example of the task. Here the example is pulled from the training dataset of the database . This example is not used for training the model , it doesn’t do any gradient updating it is just used to give better clarity to the model about what task it needs to do.</a:t>
            </a:r>
          </a:p>
          <a:p>
            <a:r>
              <a:rPr lang="en-US" sz="1400" dirty="0" smtClean="0">
                <a:latin typeface="+mj-lt"/>
              </a:rPr>
              <a:t>Task des: Translate English to French</a:t>
            </a:r>
          </a:p>
          <a:p>
            <a:r>
              <a:rPr lang="en-US" sz="1400" dirty="0" err="1" smtClean="0">
                <a:latin typeface="+mj-lt"/>
              </a:rPr>
              <a:t>Eg</a:t>
            </a:r>
            <a:r>
              <a:rPr lang="en-US" sz="1400" dirty="0" smtClean="0">
                <a:latin typeface="+mj-lt"/>
              </a:rPr>
              <a:t>: sea otter=&gt;</a:t>
            </a:r>
            <a:r>
              <a:rPr lang="en-US" sz="1400" dirty="0" err="1" smtClean="0">
                <a:latin typeface="+mj-lt"/>
              </a:rPr>
              <a:t>loutre</a:t>
            </a:r>
            <a:r>
              <a:rPr lang="en-US" sz="1400" dirty="0" smtClean="0">
                <a:latin typeface="+mj-lt"/>
              </a:rPr>
              <a:t> de </a:t>
            </a:r>
            <a:r>
              <a:rPr lang="en-US" sz="1400" dirty="0" err="1" smtClean="0">
                <a:latin typeface="+mj-lt"/>
              </a:rPr>
              <a:t>mer</a:t>
            </a:r>
            <a:endParaRPr lang="en-US" sz="1400" dirty="0" smtClean="0">
              <a:latin typeface="+mj-lt"/>
            </a:endParaRPr>
          </a:p>
          <a:p>
            <a:r>
              <a:rPr lang="en-US" sz="1400" dirty="0" smtClean="0">
                <a:latin typeface="+mj-lt"/>
              </a:rPr>
              <a:t>Prompt: Cheese</a:t>
            </a:r>
          </a:p>
          <a:p>
            <a:r>
              <a:rPr lang="en-US" sz="1400" b="1" dirty="0" smtClean="0">
                <a:latin typeface="+mj-lt"/>
              </a:rPr>
              <a:t>3)Few-short learners</a:t>
            </a:r>
            <a:r>
              <a:rPr lang="en-US" sz="1400" dirty="0" smtClean="0">
                <a:latin typeface="+mj-lt"/>
              </a:rPr>
              <a:t>: It is similar to one-shot learners but the difference here is multiple examples are provided before predicting the word.</a:t>
            </a:r>
          </a:p>
          <a:p>
            <a:r>
              <a:rPr lang="en-US" sz="1400" dirty="0" smtClean="0">
                <a:latin typeface="+mj-lt"/>
              </a:rPr>
              <a:t>Task des: Translate English to French</a:t>
            </a:r>
          </a:p>
          <a:p>
            <a:r>
              <a:rPr lang="en-US" sz="1400" dirty="0" smtClean="0">
                <a:latin typeface="+mj-lt"/>
              </a:rPr>
              <a:t>Eg1: sea otter=&gt;</a:t>
            </a:r>
            <a:r>
              <a:rPr lang="en-US" sz="1400" dirty="0" err="1" smtClean="0">
                <a:latin typeface="+mj-lt"/>
              </a:rPr>
              <a:t>loutre</a:t>
            </a:r>
            <a:r>
              <a:rPr lang="en-US" sz="1400" dirty="0" smtClean="0">
                <a:latin typeface="+mj-lt"/>
              </a:rPr>
              <a:t> de </a:t>
            </a:r>
            <a:r>
              <a:rPr lang="en-US" sz="1400" dirty="0" err="1" smtClean="0">
                <a:latin typeface="+mj-lt"/>
              </a:rPr>
              <a:t>mer</a:t>
            </a:r>
            <a:endParaRPr lang="en-US" sz="1400" dirty="0" smtClean="0">
              <a:latin typeface="+mj-lt"/>
            </a:endParaRPr>
          </a:p>
          <a:p>
            <a:r>
              <a:rPr lang="en-US" sz="1400" dirty="0" smtClean="0">
                <a:latin typeface="+mj-lt"/>
              </a:rPr>
              <a:t>Eg2: peppermint=&gt;menthe </a:t>
            </a:r>
            <a:r>
              <a:rPr lang="en-US" sz="1400" dirty="0" err="1" smtClean="0">
                <a:latin typeface="+mj-lt"/>
              </a:rPr>
              <a:t>poivree</a:t>
            </a:r>
            <a:endParaRPr lang="en-US" sz="1400" dirty="0" smtClean="0">
              <a:latin typeface="+mj-lt"/>
            </a:endParaRPr>
          </a:p>
          <a:p>
            <a:r>
              <a:rPr lang="en-US" sz="1400" dirty="0" smtClean="0">
                <a:latin typeface="+mj-lt"/>
              </a:rPr>
              <a:t>Eg3: plush </a:t>
            </a:r>
            <a:r>
              <a:rPr lang="en-US" sz="1400" dirty="0" err="1" smtClean="0">
                <a:latin typeface="+mj-lt"/>
              </a:rPr>
              <a:t>girafe</a:t>
            </a:r>
            <a:r>
              <a:rPr lang="en-US" sz="1400" dirty="0" smtClean="0">
                <a:latin typeface="+mj-lt"/>
              </a:rPr>
              <a:t>=&gt;</a:t>
            </a:r>
            <a:r>
              <a:rPr lang="en-US" sz="1400" dirty="0" err="1" smtClean="0">
                <a:latin typeface="+mj-lt"/>
              </a:rPr>
              <a:t>girafe</a:t>
            </a:r>
            <a:r>
              <a:rPr lang="en-US" sz="1400" dirty="0" smtClean="0">
                <a:latin typeface="+mj-lt"/>
              </a:rPr>
              <a:t> </a:t>
            </a:r>
            <a:r>
              <a:rPr lang="en-US" sz="1400" dirty="0" err="1" smtClean="0">
                <a:latin typeface="+mj-lt"/>
              </a:rPr>
              <a:t>peluche</a:t>
            </a:r>
            <a:endParaRPr lang="en-US" sz="1400" dirty="0" smtClean="0">
              <a:latin typeface="+mj-lt"/>
            </a:endParaRPr>
          </a:p>
          <a:p>
            <a:r>
              <a:rPr lang="en-US" sz="1400" dirty="0" smtClean="0">
                <a:latin typeface="+mj-lt"/>
              </a:rPr>
              <a:t>Prompt: Cheese=&gt;.</a:t>
            </a:r>
          </a:p>
          <a:p>
            <a:r>
              <a:rPr lang="en-US" sz="1400" dirty="0" smtClean="0">
                <a:latin typeface="+mj-lt"/>
              </a:rPr>
              <a:t>Fine tuning techniques don’t use the entire data from the database but uses examples to learn.</a:t>
            </a:r>
          </a:p>
          <a:p>
            <a:endParaRPr lang="en-US" sz="1400" dirty="0" smtClean="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context Learning:</a:t>
            </a:r>
            <a:endParaRPr lang="en-US" dirty="0"/>
          </a:p>
        </p:txBody>
      </p:sp>
      <p:sp>
        <p:nvSpPr>
          <p:cNvPr id="3" name="Content Placeholder 2"/>
          <p:cNvSpPr>
            <a:spLocks noGrp="1"/>
          </p:cNvSpPr>
          <p:nvPr>
            <p:ph idx="1"/>
          </p:nvPr>
        </p:nvSpPr>
        <p:spPr/>
        <p:txBody>
          <a:bodyPr>
            <a:normAutofit/>
          </a:bodyPr>
          <a:lstStyle/>
          <a:p>
            <a:r>
              <a:rPr lang="en-US" sz="2000" dirty="0" smtClean="0">
                <a:latin typeface="+mj-lt"/>
              </a:rPr>
              <a:t>In BERT we first pre-train (teach with data), then fine tuning(sentimental classification is the task) with the database of labeled instances we train the model for the specific task using supervised methodology. </a:t>
            </a:r>
            <a:r>
              <a:rPr lang="en-US" sz="2000" dirty="0" smtClean="0">
                <a:latin typeface="+mj-lt"/>
              </a:rPr>
              <a:t>Fine </a:t>
            </a:r>
            <a:r>
              <a:rPr lang="en-US" sz="2000" dirty="0" smtClean="0">
                <a:latin typeface="+mj-lt"/>
              </a:rPr>
              <a:t>tuning is performed on model with repeated gradient updates using a large corpus. </a:t>
            </a:r>
            <a:r>
              <a:rPr lang="en-US" sz="2000" dirty="0" err="1" smtClean="0">
                <a:latin typeface="+mj-lt"/>
              </a:rPr>
              <a:t>Eg</a:t>
            </a:r>
            <a:r>
              <a:rPr lang="en-US" sz="2000" dirty="0" smtClean="0">
                <a:latin typeface="+mj-lt"/>
              </a:rPr>
              <a:t>: translating English to French.</a:t>
            </a:r>
          </a:p>
          <a:p>
            <a:r>
              <a:rPr lang="en-US" sz="2000" dirty="0" smtClean="0">
                <a:latin typeface="+mj-lt"/>
              </a:rPr>
              <a:t>Every word is gradient updated to form the final sentence.</a:t>
            </a:r>
          </a:p>
          <a:p>
            <a:r>
              <a:rPr lang="en-US" sz="2000" dirty="0" smtClean="0">
                <a:latin typeface="+mj-lt"/>
              </a:rPr>
              <a:t>Now with question-answering task , we take the pertained model and we fine tune  it with Q-A dataset. </a:t>
            </a:r>
            <a:r>
              <a:rPr lang="en-US" sz="2000" b="1" dirty="0" smtClean="0">
                <a:latin typeface="+mj-lt"/>
              </a:rPr>
              <a:t>Problem is with we always don’t have a huge training dataset</a:t>
            </a:r>
            <a:r>
              <a:rPr lang="en-US" sz="2000" dirty="0" smtClean="0">
                <a:latin typeface="+mj-lt"/>
              </a:rPr>
              <a:t>.</a:t>
            </a:r>
          </a:p>
          <a:p>
            <a:r>
              <a:rPr lang="en-US" sz="2000" dirty="0" smtClean="0">
                <a:latin typeface="+mj-lt"/>
              </a:rPr>
              <a:t>So, the main motive of the paper is to , reduce the step of fine tuning for every task and use a zero-short fashion.</a:t>
            </a:r>
          </a:p>
          <a:p>
            <a:endParaRPr lang="en-US" sz="20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context Learning Cases</a:t>
            </a:r>
            <a:br>
              <a:rPr lang="en-US" dirty="0" smtClean="0"/>
            </a:br>
            <a:r>
              <a:rPr lang="en-US" dirty="0" smtClean="0"/>
              <a:t>1.TriviaQA</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1066800" y="1778102"/>
            <a:ext cx="6248400" cy="4192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context Learning Cases:</a:t>
            </a:r>
            <a:br>
              <a:rPr lang="en-US" dirty="0" smtClean="0"/>
            </a:br>
            <a:r>
              <a:rPr lang="en-US" dirty="0" smtClean="0"/>
              <a:t>2.Translation</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434616" y="1752600"/>
            <a:ext cx="7261584" cy="41724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8421</TotalTime>
  <Words>2612</Words>
  <Application>Microsoft Office PowerPoint</Application>
  <PresentationFormat>On-screen Show (4:3)</PresentationFormat>
  <Paragraphs>122</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    Language Models are         Few Shot Learners </vt:lpstr>
      <vt:lpstr>              Purpose of Paper</vt:lpstr>
      <vt:lpstr>       BERT and GPT-3 Models</vt:lpstr>
      <vt:lpstr>           GPT-3 Architecture</vt:lpstr>
      <vt:lpstr>Introduction to GPT-3</vt:lpstr>
      <vt:lpstr>In context learning:</vt:lpstr>
      <vt:lpstr>In context Learning:</vt:lpstr>
      <vt:lpstr>In context Learning Cases 1.TriviaQA</vt:lpstr>
      <vt:lpstr>In context Learning Cases: 2.Translation</vt:lpstr>
      <vt:lpstr>In context Learning Cases: 3.Winogrande</vt:lpstr>
      <vt:lpstr>In context Learning Cases: 4.PhysicalQA</vt:lpstr>
      <vt:lpstr>In context Learning Cases: 5.Reading Comprehension</vt:lpstr>
      <vt:lpstr>In context Learning Cases: 6.NLI</vt:lpstr>
      <vt:lpstr>In context Learning Cases: 7.SAT Analogies</vt:lpstr>
      <vt:lpstr>Current Limitations of GPT-3 tasks:</vt:lpstr>
      <vt:lpstr>Continued..</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deeps</dc:creator>
  <cp:lastModifiedBy>deeps</cp:lastModifiedBy>
  <cp:revision>289</cp:revision>
  <dcterms:created xsi:type="dcterms:W3CDTF">2021-11-12T14:21:43Z</dcterms:created>
  <dcterms:modified xsi:type="dcterms:W3CDTF">2021-11-21T16:18:29Z</dcterms:modified>
</cp:coreProperties>
</file>