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27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315C8-14BA-4449-8667-D843447BD79E}"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315C8-14BA-4449-8667-D843447BD79E}"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315C8-14BA-4449-8667-D843447BD79E}"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315C8-14BA-4449-8667-D843447BD79E}"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315C8-14BA-4449-8667-D843447BD79E}"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315C8-14BA-4449-8667-D843447BD79E}"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315C8-14BA-4449-8667-D843447BD79E}"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315C8-14BA-4449-8667-D843447BD79E}"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315C8-14BA-4449-8667-D843447BD79E}"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315C8-14BA-4449-8667-D843447BD79E}"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315C8-14BA-4449-8667-D843447BD79E}"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432DB-F568-4EC1-9152-6941BE8985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315C8-14BA-4449-8667-D843447BD79E}" type="datetimeFigureOut">
              <a:rPr lang="en-US" smtClean="0"/>
              <a:t>6/10/2021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432DB-F568-4EC1-9152-6941BE8985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COMPARING THE NEIGHBOURHOOD OF TORANTO AND NEW YORK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928802"/>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lang="en-US" sz="1600" b="1" dirty="0" smtClean="0">
                <a:latin typeface="Verdana" pitchFamily="34" charset="0"/>
                <a:ea typeface="Verdana" pitchFamily="34" charset="0"/>
                <a:cs typeface="Times New Roman" pitchFamily="18" charset="0"/>
              </a:rPr>
              <a:t>				</a:t>
            </a:r>
            <a:r>
              <a:rPr kumimoji="0" lang="en-US" sz="1600" b="1"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INTRODUCTION</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	To compare the neighborhood clusters of the Toronto and the new York city</a:t>
            </a:r>
          </a:p>
          <a:p>
            <a:pPr marL="0" marR="0" lvl="0" indent="0" algn="l" defTabSz="914400" rtl="0" eaLnBrk="0" fontAlgn="base" latinLnBrk="0" hangingPunct="0">
              <a:lnSpc>
                <a:spcPct val="150000"/>
              </a:lnSpc>
              <a:spcBef>
                <a:spcPct val="0"/>
              </a:spcBef>
              <a:spcAft>
                <a:spcPct val="0"/>
              </a:spcAft>
              <a:buClrTx/>
              <a:buSzTx/>
              <a:buFontTx/>
              <a:buNone/>
              <a:tabLst/>
            </a:pPr>
            <a:endParaRPr lang="en-US" sz="1600" dirty="0">
              <a:latin typeface="Verdana" pitchFamily="34" charset="0"/>
              <a:ea typeface="Verdana"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	 to find the similarities and dissimilarities.</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8643966" cy="49362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DATA</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The data is extracted from the URL links using the requests and the beautiful soup libraries. Then the neighborhood, borough and the postal code fields are extracted from the </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Times New Roman" pitchFamily="18" charset="0"/>
              </a:rPr>
              <a:t>json</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 data and stored in the respective variables. The geo spatial data is then extracted which contains the latitude and the longitude of the data along with the postal code. </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The data frames are merged on the postal code column the folium map is created and the latitudes and the longitudes are mapped. </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The New York data is also extracted from the URL and the latitudes and the longitudes are mapped. </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714348" y="285728"/>
            <a:ext cx="8215370" cy="4500594"/>
          </a:xfrm>
          <a:prstGeom prst="rect">
            <a:avLst/>
          </a:prstGeom>
          <a:noFill/>
          <a:ln w="9525">
            <a:noFill/>
            <a:miter lim="800000"/>
            <a:headEnd/>
            <a:tailEnd/>
          </a:ln>
        </p:spPr>
      </p:pic>
      <p:sp>
        <p:nvSpPr>
          <p:cNvPr id="3" name="Rectangle 2"/>
          <p:cNvSpPr/>
          <p:nvPr/>
        </p:nvSpPr>
        <p:spPr>
          <a:xfrm>
            <a:off x="2357422" y="5214950"/>
            <a:ext cx="4505144" cy="338554"/>
          </a:xfrm>
          <a:prstGeom prst="rect">
            <a:avLst/>
          </a:prstGeom>
        </p:spPr>
        <p:txBody>
          <a:bodyPr wrap="none">
            <a:spAutoFit/>
          </a:bodyPr>
          <a:lstStyle/>
          <a:p>
            <a:r>
              <a:rPr lang="en-IN" sz="1600" dirty="0">
                <a:latin typeface="Verdana" pitchFamily="34" charset="0"/>
                <a:ea typeface="Verdana" pitchFamily="34" charset="0"/>
              </a:rPr>
              <a:t>The clustering of </a:t>
            </a:r>
            <a:r>
              <a:rPr lang="en-IN" sz="1600" dirty="0" err="1">
                <a:latin typeface="Verdana" pitchFamily="34" charset="0"/>
                <a:ea typeface="Verdana" pitchFamily="34" charset="0"/>
              </a:rPr>
              <a:t>neighborhood</a:t>
            </a:r>
            <a:r>
              <a:rPr lang="en-IN" sz="1600" dirty="0">
                <a:latin typeface="Verdana" pitchFamily="34" charset="0"/>
                <a:ea typeface="Verdana" pitchFamily="34" charset="0"/>
              </a:rPr>
              <a:t> in Toronto</a:t>
            </a:r>
            <a:endParaRPr lang="en-US" sz="1600" dirty="0">
              <a:latin typeface="Verdana" pitchFamily="34" charset="0"/>
              <a:ea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71472" y="214290"/>
            <a:ext cx="8215338" cy="3929090"/>
          </a:xfrm>
          <a:prstGeom prst="rect">
            <a:avLst/>
          </a:prstGeom>
          <a:noFill/>
          <a:ln w="9525">
            <a:noFill/>
            <a:miter lim="800000"/>
            <a:headEnd/>
            <a:tailEnd/>
          </a:ln>
        </p:spPr>
      </p:pic>
      <p:sp>
        <p:nvSpPr>
          <p:cNvPr id="3" name="Rectangle 2"/>
          <p:cNvSpPr/>
          <p:nvPr/>
        </p:nvSpPr>
        <p:spPr>
          <a:xfrm>
            <a:off x="2214546" y="4286257"/>
            <a:ext cx="5286412" cy="338554"/>
          </a:xfrm>
          <a:prstGeom prst="rect">
            <a:avLst/>
          </a:prstGeom>
        </p:spPr>
        <p:txBody>
          <a:bodyPr wrap="square">
            <a:spAutoFit/>
          </a:bodyPr>
          <a:lstStyle/>
          <a:p>
            <a:r>
              <a:rPr lang="en-IN" sz="1600" dirty="0">
                <a:latin typeface="Verdana" pitchFamily="34" charset="0"/>
                <a:ea typeface="Verdana" pitchFamily="34" charset="0"/>
              </a:rPr>
              <a:t>Clustering of the </a:t>
            </a:r>
            <a:r>
              <a:rPr lang="en-IN" sz="1600" dirty="0" err="1">
                <a:latin typeface="Verdana" pitchFamily="34" charset="0"/>
                <a:ea typeface="Verdana" pitchFamily="34" charset="0"/>
              </a:rPr>
              <a:t>neighborhood</a:t>
            </a:r>
            <a:r>
              <a:rPr lang="en-IN" sz="1600" dirty="0">
                <a:latin typeface="Verdana" pitchFamily="34" charset="0"/>
                <a:ea typeface="Verdana" pitchFamily="34" charset="0"/>
              </a:rPr>
              <a:t> of New York city </a:t>
            </a:r>
            <a:endParaRPr lang="en-US" sz="1600" dirty="0">
              <a:latin typeface="Verdana" pitchFamily="34" charset="0"/>
              <a:ea typeface="Verdana" pitchFamily="34" charset="0"/>
            </a:endParaRPr>
          </a:p>
        </p:txBody>
      </p:sp>
      <p:sp>
        <p:nvSpPr>
          <p:cNvPr id="4" name="Rectangle 3"/>
          <p:cNvSpPr/>
          <p:nvPr/>
        </p:nvSpPr>
        <p:spPr>
          <a:xfrm>
            <a:off x="571472" y="4929198"/>
            <a:ext cx="8286808" cy="584775"/>
          </a:xfrm>
          <a:prstGeom prst="rect">
            <a:avLst/>
          </a:prstGeom>
        </p:spPr>
        <p:txBody>
          <a:bodyPr wrap="square">
            <a:spAutoFit/>
          </a:bodyPr>
          <a:lstStyle/>
          <a:p>
            <a:r>
              <a:rPr lang="en-IN" sz="1600" dirty="0">
                <a:latin typeface="Verdana" pitchFamily="34" charset="0"/>
                <a:ea typeface="Verdana" pitchFamily="34" charset="0"/>
              </a:rPr>
              <a:t>We could see that the New York city has more </a:t>
            </a:r>
            <a:r>
              <a:rPr lang="en-IN" sz="1600" dirty="0" err="1">
                <a:latin typeface="Verdana" pitchFamily="34" charset="0"/>
                <a:ea typeface="Verdana" pitchFamily="34" charset="0"/>
              </a:rPr>
              <a:t>neighborhood</a:t>
            </a:r>
            <a:r>
              <a:rPr lang="en-IN" sz="1600" dirty="0">
                <a:latin typeface="Verdana" pitchFamily="34" charset="0"/>
                <a:ea typeface="Verdana" pitchFamily="34" charset="0"/>
              </a:rPr>
              <a:t> and more strong cluster pattern when compared with the Toronto.  </a:t>
            </a:r>
            <a:endParaRPr lang="en-US" sz="1600" dirty="0">
              <a:latin typeface="Verdana" pitchFamily="34" charset="0"/>
              <a:ea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42844" y="785794"/>
            <a:ext cx="8858312"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CLUSTERING MODEL</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The latitudes and the longitudes are then clusters using the K means clustering algorithm. The k means algorithm Is the clustering algorithm which groups the nearest data points with the help of the </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Times New Roman" pitchFamily="18" charset="0"/>
              </a:rPr>
              <a:t>centroids</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 The main objective of this algorithm is to minimize the intra distance in the clusters and to increase the inter distance between the clusters. </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28596" y="571480"/>
            <a:ext cx="8215370" cy="3643338"/>
          </a:xfrm>
          <a:prstGeom prst="rect">
            <a:avLst/>
          </a:prstGeom>
          <a:noFill/>
          <a:ln w="9525">
            <a:noFill/>
            <a:miter lim="800000"/>
            <a:headEnd/>
            <a:tailEnd/>
          </a:ln>
        </p:spPr>
      </p:pic>
      <p:sp>
        <p:nvSpPr>
          <p:cNvPr id="3" name="Rectangle 2"/>
          <p:cNvSpPr/>
          <p:nvPr/>
        </p:nvSpPr>
        <p:spPr>
          <a:xfrm>
            <a:off x="428596" y="4286256"/>
            <a:ext cx="8143932" cy="584775"/>
          </a:xfrm>
          <a:prstGeom prst="rect">
            <a:avLst/>
          </a:prstGeom>
        </p:spPr>
        <p:txBody>
          <a:bodyPr wrap="square">
            <a:spAutoFit/>
          </a:bodyPr>
          <a:lstStyle/>
          <a:p>
            <a:r>
              <a:rPr lang="en-IN" sz="1600" dirty="0">
                <a:latin typeface="Verdana" pitchFamily="34" charset="0"/>
                <a:ea typeface="Verdana" pitchFamily="34" charset="0"/>
              </a:rPr>
              <a:t>After grouping the clusters of Toronto using the k means algorithm the clusters will look as this. </a:t>
            </a:r>
            <a:endParaRPr lang="en-US" sz="1600" dirty="0">
              <a:latin typeface="Verdana" pitchFamily="34" charset="0"/>
              <a:ea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57158" y="285728"/>
            <a:ext cx="8358246" cy="4000528"/>
          </a:xfrm>
          <a:prstGeom prst="rect">
            <a:avLst/>
          </a:prstGeom>
          <a:noFill/>
          <a:ln w="9525">
            <a:noFill/>
            <a:miter lim="800000"/>
            <a:headEnd/>
            <a:tailEnd/>
          </a:ln>
        </p:spPr>
      </p:pic>
      <p:sp>
        <p:nvSpPr>
          <p:cNvPr id="3" name="Rectangle 2"/>
          <p:cNvSpPr/>
          <p:nvPr/>
        </p:nvSpPr>
        <p:spPr>
          <a:xfrm>
            <a:off x="357158" y="4500570"/>
            <a:ext cx="8286808" cy="584775"/>
          </a:xfrm>
          <a:prstGeom prst="rect">
            <a:avLst/>
          </a:prstGeom>
        </p:spPr>
        <p:txBody>
          <a:bodyPr wrap="square">
            <a:spAutoFit/>
          </a:bodyPr>
          <a:lstStyle/>
          <a:p>
            <a:r>
              <a:rPr lang="en-IN" sz="1600" dirty="0">
                <a:latin typeface="Verdana" pitchFamily="34" charset="0"/>
                <a:ea typeface="Verdana" pitchFamily="34" charset="0"/>
              </a:rPr>
              <a:t>We could clearly see that the algorithm is trying to minimize the intra distance and maximize the inter distance between the clusters.</a:t>
            </a:r>
            <a:endParaRPr lang="en-US" sz="1600" dirty="0">
              <a:latin typeface="Verdana" pitchFamily="34" charset="0"/>
              <a:ea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2143116"/>
            <a:ext cx="8643966" cy="15199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CONCLUSION</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Times New Roman" pitchFamily="18" charset="0"/>
              </a:rPr>
              <a:t>The final insights of this experiments is that the New York city has more number of neighborhood and groupings as compared to the Toronto city and they both are dissimilar from each other. </a:t>
            </a: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290</Words>
  <Application>Microsoft Office PowerPoint</Application>
  <PresentationFormat>On-screen Show (4:3)</PresentationFormat>
  <Paragraphs>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COMPARING THE NEIGHBOURHOOD OF TORANTO AND NEW YORK </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THE NEIGHBOURHOOD OF TORANTO AND NEW YORK </dc:title>
  <dc:creator>Deepshika Janarthanan</dc:creator>
  <cp:lastModifiedBy>Deepshika Janarthanan</cp:lastModifiedBy>
  <cp:revision>3</cp:revision>
  <dcterms:created xsi:type="dcterms:W3CDTF">2021-06-10T12:58:16Z</dcterms:created>
  <dcterms:modified xsi:type="dcterms:W3CDTF">2021-06-10T13:07:45Z</dcterms:modified>
</cp:coreProperties>
</file>