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9" r:id="rId2"/>
    <p:sldId id="260" r:id="rId3"/>
    <p:sldId id="264" r:id="rId4"/>
    <p:sldId id="273" r:id="rId5"/>
    <p:sldId id="261" r:id="rId6"/>
    <p:sldId id="262" r:id="rId7"/>
    <p:sldId id="263" r:id="rId8"/>
    <p:sldId id="265" r:id="rId9"/>
    <p:sldId id="266" r:id="rId10"/>
    <p:sldId id="267" r:id="rId11"/>
    <p:sldId id="268" r:id="rId12"/>
    <p:sldId id="269" r:id="rId13"/>
    <p:sldId id="271" r:id="rId14"/>
    <p:sldId id="272"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EFF"/>
    <a:srgbClr val="A7F3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162928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269135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038F94-8618-41D5-90B9-D1F61BC4E95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682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3A95C3-63ED-444B-A2A6-3AB2FD07E8A6}"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3122267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3A95C3-63ED-444B-A2A6-3AB2FD07E8A6}"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038F94-8618-41D5-90B9-D1F61BC4E95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5358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3A95C3-63ED-444B-A2A6-3AB2FD07E8A6}"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2002310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142004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1737962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2968647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3A95C3-63ED-444B-A2A6-3AB2FD07E8A6}" type="datetimeFigureOut">
              <a:rPr lang="en-IN" smtClean="0"/>
              <a:t>31-01-2021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260452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3A95C3-63ED-444B-A2A6-3AB2FD07E8A6}"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266308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3A95C3-63ED-444B-A2A6-3AB2FD07E8A6}" type="datetimeFigureOut">
              <a:rPr lang="en-IN" smtClean="0"/>
              <a:t>31-01-2021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379932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3A95C3-63ED-444B-A2A6-3AB2FD07E8A6}" type="datetimeFigureOut">
              <a:rPr lang="en-IN" smtClean="0"/>
              <a:t>31-01-2021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306770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A95C3-63ED-444B-A2A6-3AB2FD07E8A6}" type="datetimeFigureOut">
              <a:rPr lang="en-IN" smtClean="0"/>
              <a:t>31-01-2021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327811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A95C3-63ED-444B-A2A6-3AB2FD07E8A6}"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1441020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A95C3-63ED-444B-A2A6-3AB2FD07E8A6}" type="datetimeFigureOut">
              <a:rPr lang="en-IN" smtClean="0"/>
              <a:t>31-01-2021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038F94-8618-41D5-90B9-D1F61BC4E954}" type="slidenum">
              <a:rPr lang="en-IN" smtClean="0"/>
              <a:t>‹#›</a:t>
            </a:fld>
            <a:endParaRPr lang="en-IN"/>
          </a:p>
        </p:txBody>
      </p:sp>
    </p:spTree>
    <p:extLst>
      <p:ext uri="{BB962C8B-B14F-4D97-AF65-F5344CB8AC3E}">
        <p14:creationId xmlns:p14="http://schemas.microsoft.com/office/powerpoint/2010/main" val="1022379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3A95C3-63ED-444B-A2A6-3AB2FD07E8A6}" type="datetimeFigureOut">
              <a:rPr lang="en-IN" smtClean="0"/>
              <a:t>31-01-2021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038F94-8618-41D5-90B9-D1F61BC4E954}" type="slidenum">
              <a:rPr lang="en-IN" smtClean="0"/>
              <a:t>‹#›</a:t>
            </a:fld>
            <a:endParaRPr lang="en-IN"/>
          </a:p>
        </p:txBody>
      </p:sp>
    </p:spTree>
    <p:extLst>
      <p:ext uri="{BB962C8B-B14F-4D97-AF65-F5344CB8AC3E}">
        <p14:creationId xmlns:p14="http://schemas.microsoft.com/office/powerpoint/2010/main" val="67333283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4FFAC1-50CF-4FA7-A577-2A4D49516A54}"/>
              </a:ext>
            </a:extLst>
          </p:cNvPr>
          <p:cNvSpPr>
            <a:spLocks noGrp="1"/>
          </p:cNvSpPr>
          <p:nvPr>
            <p:ph type="subTitle" idx="1"/>
          </p:nvPr>
        </p:nvSpPr>
        <p:spPr>
          <a:xfrm>
            <a:off x="1238251" y="4777379"/>
            <a:ext cx="10266362" cy="1126283"/>
          </a:xfrm>
        </p:spPr>
        <p:txBody>
          <a:bodyPr/>
          <a:lstStyle/>
          <a:p>
            <a:endParaRPr lang="en-US" dirty="0"/>
          </a:p>
          <a:p>
            <a:r>
              <a:rPr lang="en-US" b="1" dirty="0"/>
              <a:t>BY: DEEPSHIKHA JAIN </a:t>
            </a:r>
            <a:endParaRPr lang="en-IN" b="1" dirty="0"/>
          </a:p>
        </p:txBody>
      </p:sp>
      <p:sp>
        <p:nvSpPr>
          <p:cNvPr id="4" name="Rectangle 3">
            <a:extLst>
              <a:ext uri="{FF2B5EF4-FFF2-40B4-BE49-F238E27FC236}">
                <a16:creationId xmlns:a16="http://schemas.microsoft.com/office/drawing/2014/main" id="{F866F240-D6B5-4B5F-8C85-709FD51EC040}"/>
              </a:ext>
            </a:extLst>
          </p:cNvPr>
          <p:cNvSpPr/>
          <p:nvPr/>
        </p:nvSpPr>
        <p:spPr>
          <a:xfrm>
            <a:off x="3895725" y="1144668"/>
            <a:ext cx="4059118" cy="1107996"/>
          </a:xfrm>
          <a:prstGeom prst="rect">
            <a:avLst/>
          </a:prstGeom>
          <a:solidFill>
            <a:srgbClr val="C00000"/>
          </a:solid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6600" dirty="0">
                <a:solidFill>
                  <a:srgbClr val="FF0000"/>
                </a:solidFill>
              </a:rPr>
              <a:t> </a:t>
            </a:r>
            <a:endParaRPr lang="en-IN" sz="6600" b="1" dirty="0">
              <a:ln w="6600">
                <a:solidFill>
                  <a:schemeClr val="accent2"/>
                </a:solidFill>
                <a:prstDash val="solid"/>
              </a:ln>
              <a:solidFill>
                <a:srgbClr val="FF0000"/>
              </a:solidFill>
              <a:effectLst>
                <a:outerShdw dist="38100" dir="2700000" algn="tl" rotWithShape="0">
                  <a:schemeClr val="accent2"/>
                </a:outerShdw>
              </a:effectLst>
            </a:endParaRPr>
          </a:p>
        </p:txBody>
      </p:sp>
      <p:sp>
        <p:nvSpPr>
          <p:cNvPr id="2" name="Rectangle 1">
            <a:extLst>
              <a:ext uri="{FF2B5EF4-FFF2-40B4-BE49-F238E27FC236}">
                <a16:creationId xmlns:a16="http://schemas.microsoft.com/office/drawing/2014/main" id="{1D32414C-9C66-4C40-AA9E-7FAD053DBBC5}"/>
              </a:ext>
            </a:extLst>
          </p:cNvPr>
          <p:cNvSpPr/>
          <p:nvPr/>
        </p:nvSpPr>
        <p:spPr>
          <a:xfrm>
            <a:off x="4237158" y="1237001"/>
            <a:ext cx="3717684"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rPr>
              <a:t>Clustering </a:t>
            </a:r>
          </a:p>
        </p:txBody>
      </p:sp>
    </p:spTree>
    <p:extLst>
      <p:ext uri="{BB962C8B-B14F-4D97-AF65-F5344CB8AC3E}">
        <p14:creationId xmlns:p14="http://schemas.microsoft.com/office/powerpoint/2010/main" val="17840590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5632-601D-41ED-9942-173373EFAE30}"/>
              </a:ext>
            </a:extLst>
          </p:cNvPr>
          <p:cNvSpPr>
            <a:spLocks noGrp="1"/>
          </p:cNvSpPr>
          <p:nvPr>
            <p:ph type="title"/>
          </p:nvPr>
        </p:nvSpPr>
        <p:spPr>
          <a:xfrm>
            <a:off x="2299592" y="933163"/>
            <a:ext cx="4101208" cy="5405215"/>
          </a:xfrm>
        </p:spPr>
        <p:txBody>
          <a:bodyPr>
            <a:normAutofit/>
          </a:bodyPr>
          <a:lstStyle/>
          <a:p>
            <a:br>
              <a:rPr lang="en-IN" sz="3200" b="0" i="0" u="none" strike="noStrike" baseline="0" dirty="0">
                <a:solidFill>
                  <a:srgbClr val="000000"/>
                </a:solidFill>
                <a:latin typeface="Arial" panose="020B0604020202020204" pitchFamily="34" charset="0"/>
                <a:cs typeface="Arial" panose="020B0604020202020204" pitchFamily="34" charset="0"/>
              </a:rPr>
            </a:br>
            <a:r>
              <a:rPr lang="en-IN" sz="4000" b="1" i="0" u="none" strike="noStrike" baseline="0" dirty="0">
                <a:latin typeface="Arial" panose="020B0604020202020204" pitchFamily="34" charset="0"/>
                <a:cs typeface="Arial" panose="020B0604020202020204" pitchFamily="34" charset="0"/>
              </a:rPr>
              <a:t>Insights </a:t>
            </a:r>
            <a:br>
              <a:rPr lang="en-IN" sz="4000" b="1" i="0" u="none" strike="noStrike" baseline="0" dirty="0">
                <a:latin typeface="Arial" panose="020B0604020202020204" pitchFamily="34" charset="0"/>
                <a:cs typeface="Arial" panose="020B0604020202020204" pitchFamily="34" charset="0"/>
              </a:rPr>
            </a:br>
            <a:r>
              <a:rPr lang="en-IN" sz="4000" b="1" i="0" u="none" strike="noStrike" baseline="0" dirty="0">
                <a:latin typeface="Arial" panose="020B0604020202020204" pitchFamily="34" charset="0"/>
                <a:cs typeface="Arial" panose="020B0604020202020204" pitchFamily="34" charset="0"/>
              </a:rPr>
              <a:t>(K-Means </a:t>
            </a:r>
            <a:br>
              <a:rPr lang="en-IN" sz="4000" b="1" i="0" u="none" strike="noStrike" baseline="0" dirty="0">
                <a:latin typeface="Arial" panose="020B0604020202020204" pitchFamily="34" charset="0"/>
                <a:cs typeface="Arial" panose="020B0604020202020204" pitchFamily="34" charset="0"/>
              </a:rPr>
            </a:br>
            <a:r>
              <a:rPr lang="en-IN" sz="4000" b="1" i="0" u="none" strike="noStrike" baseline="0" dirty="0">
                <a:latin typeface="Arial" panose="020B0604020202020204" pitchFamily="34" charset="0"/>
                <a:cs typeface="Arial" panose="020B0604020202020204" pitchFamily="34" charset="0"/>
              </a:rPr>
              <a:t>with outliers)</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B5A405-6EC6-4138-AF6B-1F0E47C0F990}"/>
              </a:ext>
            </a:extLst>
          </p:cNvPr>
          <p:cNvSpPr>
            <a:spLocks noGrp="1"/>
          </p:cNvSpPr>
          <p:nvPr>
            <p:ph idx="1"/>
          </p:nvPr>
        </p:nvSpPr>
        <p:spPr>
          <a:xfrm>
            <a:off x="6657975" y="1469167"/>
            <a:ext cx="4629151" cy="3777622"/>
          </a:xfrm>
        </p:spPr>
        <p:txBody>
          <a:bodyPr>
            <a:normAutofit fontScale="92500" lnSpcReduction="20000"/>
          </a:bodyPr>
          <a:lstStyle/>
          <a:p>
            <a:r>
              <a:rPr lang="en-US" sz="2800" b="0" i="0" u="none" strike="noStrike" baseline="0" dirty="0">
                <a:latin typeface="Trebuchet MS" panose="020B0603020202020204" pitchFamily="34" charset="0"/>
              </a:rPr>
              <a:t>There are total 48 countries from the dataset need urgent help/aid as they are having lowest income, high child mortality and low GDPP.</a:t>
            </a:r>
          </a:p>
          <a:p>
            <a:r>
              <a:rPr lang="en-US" sz="2800" b="0" i="0" u="none" strike="noStrike" baseline="0" dirty="0">
                <a:latin typeface="Trebuchet MS" panose="020B0603020202020204" pitchFamily="34" charset="0"/>
              </a:rPr>
              <a:t>Top five </a:t>
            </a:r>
            <a:r>
              <a:rPr lang="en-US" sz="2800" b="0" i="0" dirty="0">
                <a:solidFill>
                  <a:srgbClr val="000000"/>
                </a:solidFill>
                <a:effectLst/>
                <a:latin typeface="Helvetica Neue"/>
              </a:rPr>
              <a:t>Countries that need immediate Aid are </a:t>
            </a:r>
            <a:r>
              <a:rPr lang="en-US" sz="2800" b="1" i="0" dirty="0">
                <a:solidFill>
                  <a:srgbClr val="000000"/>
                </a:solidFill>
                <a:effectLst/>
                <a:latin typeface="Helvetica Neue"/>
              </a:rPr>
              <a:t>Congo, Dem. Rep., Liberia, Burundi, Niger, Central African Republic.</a:t>
            </a:r>
            <a:endParaRPr lang="en-US" sz="2800" b="0" i="0" u="none" strike="noStrike" baseline="0" dirty="0">
              <a:latin typeface="Trebuchet MS" panose="020B0603020202020204" pitchFamily="34" charset="0"/>
            </a:endParaRPr>
          </a:p>
          <a:p>
            <a:endParaRPr lang="en-IN" dirty="0"/>
          </a:p>
        </p:txBody>
      </p:sp>
    </p:spTree>
    <p:extLst>
      <p:ext uri="{BB962C8B-B14F-4D97-AF65-F5344CB8AC3E}">
        <p14:creationId xmlns:p14="http://schemas.microsoft.com/office/powerpoint/2010/main" val="137633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EDB4-BC55-4A99-A895-FDE7C0CDB862}"/>
              </a:ext>
            </a:extLst>
          </p:cNvPr>
          <p:cNvSpPr>
            <a:spLocks noGrp="1"/>
          </p:cNvSpPr>
          <p:nvPr>
            <p:ph type="title"/>
          </p:nvPr>
        </p:nvSpPr>
        <p:spPr>
          <a:xfrm>
            <a:off x="1890945" y="163092"/>
            <a:ext cx="9641148" cy="1280890"/>
          </a:xfrm>
        </p:spPr>
        <p:txBody>
          <a:bodyPr>
            <a:normAutofit/>
          </a:bodyPr>
          <a:lstStyle/>
          <a:p>
            <a:r>
              <a:rPr lang="en-IN" sz="2700" b="1" i="0" u="none" strike="noStrike" baseline="0" dirty="0">
                <a:latin typeface="Arial" panose="020B0604020202020204" pitchFamily="34" charset="0"/>
                <a:cs typeface="Arial" panose="020B0604020202020204" pitchFamily="34" charset="0"/>
              </a:rPr>
              <a:t>Hierarchical clustering(</a:t>
            </a:r>
            <a:r>
              <a:rPr lang="en-IN" sz="2700" b="1" i="0" dirty="0">
                <a:solidFill>
                  <a:srgbClr val="151515"/>
                </a:solidFill>
                <a:effectLst/>
                <a:latin typeface="Arial" panose="020B0604020202020204" pitchFamily="34" charset="0"/>
                <a:cs typeface="Arial" panose="020B0604020202020204" pitchFamily="34" charset="0"/>
              </a:rPr>
              <a:t>Single linkage, Complete Linkage</a:t>
            </a:r>
            <a:r>
              <a:rPr lang="en-IN" b="1" i="0" u="none" strike="noStrike" baseline="0"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3F1E874-2854-4C28-9988-98AD0EEF8959}"/>
              </a:ext>
            </a:extLst>
          </p:cNvPr>
          <p:cNvSpPr>
            <a:spLocks noGrp="1"/>
          </p:cNvSpPr>
          <p:nvPr>
            <p:ph idx="1"/>
          </p:nvPr>
        </p:nvSpPr>
        <p:spPr>
          <a:xfrm>
            <a:off x="1828801" y="520084"/>
            <a:ext cx="9279268" cy="3777622"/>
          </a:xfrm>
        </p:spPr>
        <p:txBody>
          <a:bodyPr/>
          <a:lstStyle/>
          <a:p>
            <a:pPr algn="l"/>
            <a:endParaRPr lang="en-IN" sz="1800" b="0" i="0" u="none" strike="noStrike" baseline="0" dirty="0">
              <a:solidFill>
                <a:srgbClr val="000000"/>
              </a:solidFill>
              <a:latin typeface="Trebuchet MS" panose="020B0603020202020204" pitchFamily="34" charset="0"/>
            </a:endParaRPr>
          </a:p>
          <a:p>
            <a:r>
              <a:rPr lang="en-US" sz="1800" b="0" i="0" u="none" strike="noStrike" baseline="0" dirty="0">
                <a:latin typeface="Trebuchet MS" panose="020B0603020202020204" pitchFamily="34" charset="0"/>
              </a:rPr>
              <a:t>This is another method to find our low development countries using single linkage.</a:t>
            </a:r>
          </a:p>
          <a:p>
            <a:pPr algn="l"/>
            <a:r>
              <a:rPr lang="en-US" sz="1800" b="0" i="0" u="none" strike="noStrike" baseline="0" dirty="0">
                <a:latin typeface="Trebuchet MS" panose="020B0603020202020204" pitchFamily="34" charset="0"/>
              </a:rPr>
              <a:t>As we can see </a:t>
            </a:r>
            <a:r>
              <a:rPr lang="en-US" dirty="0">
                <a:latin typeface="Trebuchet MS" panose="020B0603020202020204" pitchFamily="34" charset="0"/>
              </a:rPr>
              <a:t>in first </a:t>
            </a:r>
            <a:r>
              <a:rPr lang="en-US" sz="1800" b="0" i="0" u="none" strike="noStrike" baseline="0" dirty="0">
                <a:latin typeface="Trebuchet MS" panose="020B0603020202020204" pitchFamily="34" charset="0"/>
              </a:rPr>
              <a:t>graph, it is not quite visible and doesn’t not suits properly with the dataset because we can cut the tree in a threshold value, we will use complete linkage for hierarchical clustering. </a:t>
            </a:r>
          </a:p>
          <a:p>
            <a:r>
              <a:rPr lang="en-US" dirty="0">
                <a:latin typeface="Trebuchet MS" panose="020B0603020202020204" pitchFamily="34" charset="0"/>
              </a:rPr>
              <a:t>Second</a:t>
            </a:r>
            <a:r>
              <a:rPr lang="en-US" sz="1800" b="0" i="0" u="none" strike="noStrike" baseline="0" dirty="0">
                <a:latin typeface="Trebuchet MS" panose="020B0603020202020204" pitchFamily="34" charset="0"/>
              </a:rPr>
              <a:t> graph shows proper way to decide number of clusters needs to be used by cutting at threshold value.</a:t>
            </a:r>
          </a:p>
          <a:p>
            <a:pPr marL="0" indent="0">
              <a:buNone/>
            </a:pPr>
            <a:endParaRPr lang="en-IN" dirty="0"/>
          </a:p>
        </p:txBody>
      </p:sp>
      <p:pic>
        <p:nvPicPr>
          <p:cNvPr id="5" name="Picture 4">
            <a:extLst>
              <a:ext uri="{FF2B5EF4-FFF2-40B4-BE49-F238E27FC236}">
                <a16:creationId xmlns:a16="http://schemas.microsoft.com/office/drawing/2014/main" id="{794875BD-3AFE-40A8-8F02-2489E31C8226}"/>
              </a:ext>
            </a:extLst>
          </p:cNvPr>
          <p:cNvPicPr>
            <a:picLocks noChangeAspect="1"/>
          </p:cNvPicPr>
          <p:nvPr/>
        </p:nvPicPr>
        <p:blipFill>
          <a:blip r:embed="rId2"/>
          <a:stretch>
            <a:fillRect/>
          </a:stretch>
        </p:blipFill>
        <p:spPr>
          <a:xfrm>
            <a:off x="6877345" y="4013620"/>
            <a:ext cx="4823424" cy="2681288"/>
          </a:xfrm>
          <a:prstGeom prst="rect">
            <a:avLst/>
          </a:prstGeom>
        </p:spPr>
      </p:pic>
      <p:pic>
        <p:nvPicPr>
          <p:cNvPr id="7" name="Picture 6">
            <a:extLst>
              <a:ext uri="{FF2B5EF4-FFF2-40B4-BE49-F238E27FC236}">
                <a16:creationId xmlns:a16="http://schemas.microsoft.com/office/drawing/2014/main" id="{D05AE59A-77F5-4FF5-8895-708181CD1880}"/>
              </a:ext>
            </a:extLst>
          </p:cNvPr>
          <p:cNvPicPr>
            <a:picLocks noChangeAspect="1"/>
          </p:cNvPicPr>
          <p:nvPr/>
        </p:nvPicPr>
        <p:blipFill>
          <a:blip r:embed="rId3"/>
          <a:stretch>
            <a:fillRect/>
          </a:stretch>
        </p:blipFill>
        <p:spPr>
          <a:xfrm>
            <a:off x="1622891" y="4013620"/>
            <a:ext cx="4930175" cy="2681288"/>
          </a:xfrm>
          <a:prstGeom prst="rect">
            <a:avLst/>
          </a:prstGeom>
        </p:spPr>
      </p:pic>
    </p:spTree>
    <p:extLst>
      <p:ext uri="{BB962C8B-B14F-4D97-AF65-F5344CB8AC3E}">
        <p14:creationId xmlns:p14="http://schemas.microsoft.com/office/powerpoint/2010/main" val="240557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6131-5DDB-4CF6-A996-BEF2C77B835A}"/>
              </a:ext>
            </a:extLst>
          </p:cNvPr>
          <p:cNvSpPr>
            <a:spLocks noGrp="1"/>
          </p:cNvSpPr>
          <p:nvPr>
            <p:ph type="title"/>
          </p:nvPr>
        </p:nvSpPr>
        <p:spPr/>
        <p:txBody>
          <a:bodyPr/>
          <a:lstStyle/>
          <a:p>
            <a:r>
              <a:rPr lang="en-IN" b="1" i="0" dirty="0">
                <a:solidFill>
                  <a:srgbClr val="000000"/>
                </a:solidFill>
                <a:effectLst/>
                <a:latin typeface="Helvetica Neue"/>
              </a:rPr>
              <a:t>Visualization of Hierarchical clusters</a:t>
            </a:r>
            <a:endParaRPr lang="en-IN" dirty="0"/>
          </a:p>
        </p:txBody>
      </p:sp>
      <p:pic>
        <p:nvPicPr>
          <p:cNvPr id="5" name="Content Placeholder 4">
            <a:extLst>
              <a:ext uri="{FF2B5EF4-FFF2-40B4-BE49-F238E27FC236}">
                <a16:creationId xmlns:a16="http://schemas.microsoft.com/office/drawing/2014/main" id="{F5924B22-9CA9-46E2-A6C4-B6380700AC52}"/>
              </a:ext>
            </a:extLst>
          </p:cNvPr>
          <p:cNvPicPr>
            <a:picLocks noGrp="1" noChangeAspect="1"/>
          </p:cNvPicPr>
          <p:nvPr>
            <p:ph idx="1"/>
          </p:nvPr>
        </p:nvPicPr>
        <p:blipFill>
          <a:blip r:embed="rId2"/>
          <a:stretch>
            <a:fillRect/>
          </a:stretch>
        </p:blipFill>
        <p:spPr>
          <a:xfrm>
            <a:off x="920165" y="4680660"/>
            <a:ext cx="3190197" cy="1991532"/>
          </a:xfrm>
        </p:spPr>
      </p:pic>
      <p:pic>
        <p:nvPicPr>
          <p:cNvPr id="7" name="Picture 6">
            <a:extLst>
              <a:ext uri="{FF2B5EF4-FFF2-40B4-BE49-F238E27FC236}">
                <a16:creationId xmlns:a16="http://schemas.microsoft.com/office/drawing/2014/main" id="{2FAD3100-0702-4413-B1F3-25185D3AAE87}"/>
              </a:ext>
            </a:extLst>
          </p:cNvPr>
          <p:cNvPicPr>
            <a:picLocks noChangeAspect="1"/>
          </p:cNvPicPr>
          <p:nvPr/>
        </p:nvPicPr>
        <p:blipFill>
          <a:blip r:embed="rId3"/>
          <a:stretch>
            <a:fillRect/>
          </a:stretch>
        </p:blipFill>
        <p:spPr>
          <a:xfrm>
            <a:off x="4652491" y="4680660"/>
            <a:ext cx="3067105" cy="1888816"/>
          </a:xfrm>
          <a:prstGeom prst="rect">
            <a:avLst/>
          </a:prstGeom>
        </p:spPr>
      </p:pic>
      <p:pic>
        <p:nvPicPr>
          <p:cNvPr id="9" name="Picture 8">
            <a:extLst>
              <a:ext uri="{FF2B5EF4-FFF2-40B4-BE49-F238E27FC236}">
                <a16:creationId xmlns:a16="http://schemas.microsoft.com/office/drawing/2014/main" id="{5DB1920C-B472-45EF-B347-5834C8934CFD}"/>
              </a:ext>
            </a:extLst>
          </p:cNvPr>
          <p:cNvPicPr>
            <a:picLocks noChangeAspect="1"/>
          </p:cNvPicPr>
          <p:nvPr/>
        </p:nvPicPr>
        <p:blipFill>
          <a:blip r:embed="rId4"/>
          <a:stretch>
            <a:fillRect/>
          </a:stretch>
        </p:blipFill>
        <p:spPr>
          <a:xfrm>
            <a:off x="8081640" y="4680660"/>
            <a:ext cx="2892108" cy="1760654"/>
          </a:xfrm>
          <a:prstGeom prst="rect">
            <a:avLst/>
          </a:prstGeom>
        </p:spPr>
      </p:pic>
      <p:sp>
        <p:nvSpPr>
          <p:cNvPr id="11" name="TextBox 10">
            <a:extLst>
              <a:ext uri="{FF2B5EF4-FFF2-40B4-BE49-F238E27FC236}">
                <a16:creationId xmlns:a16="http://schemas.microsoft.com/office/drawing/2014/main" id="{CB5D6E4C-D76F-4DD2-93C6-8E1D1A9AE112}"/>
              </a:ext>
            </a:extLst>
          </p:cNvPr>
          <p:cNvSpPr txBox="1"/>
          <p:nvPr/>
        </p:nvSpPr>
        <p:spPr>
          <a:xfrm>
            <a:off x="2059620" y="1575279"/>
            <a:ext cx="854919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Cluster 0 has GDPP and Income quiet high than cluster 1 and 2 where as has child mortality 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Cluster 1 has high child mortality rate as compare to 0 and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Cluster 2 has all values comparable.</a:t>
            </a:r>
            <a:endParaRPr lang="en-IN" dirty="0"/>
          </a:p>
        </p:txBody>
      </p:sp>
    </p:spTree>
    <p:extLst>
      <p:ext uri="{BB962C8B-B14F-4D97-AF65-F5344CB8AC3E}">
        <p14:creationId xmlns:p14="http://schemas.microsoft.com/office/powerpoint/2010/main" val="4120834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5632-601D-41ED-9942-173373EFAE30}"/>
              </a:ext>
            </a:extLst>
          </p:cNvPr>
          <p:cNvSpPr>
            <a:spLocks noGrp="1"/>
          </p:cNvSpPr>
          <p:nvPr>
            <p:ph type="title"/>
          </p:nvPr>
        </p:nvSpPr>
        <p:spPr>
          <a:xfrm>
            <a:off x="2299592" y="933163"/>
            <a:ext cx="4101208" cy="5405215"/>
          </a:xfrm>
        </p:spPr>
        <p:txBody>
          <a:bodyPr>
            <a:normAutofit/>
          </a:bodyPr>
          <a:lstStyle/>
          <a:p>
            <a:pPr algn="l"/>
            <a:br>
              <a:rPr lang="en-IN" sz="3200" b="0" i="0" u="none" strike="noStrike" baseline="0" dirty="0">
                <a:solidFill>
                  <a:srgbClr val="000000"/>
                </a:solidFill>
                <a:latin typeface="Arial" panose="020B0604020202020204" pitchFamily="34" charset="0"/>
                <a:cs typeface="Arial" panose="020B0604020202020204" pitchFamily="34" charset="0"/>
              </a:rPr>
            </a:br>
            <a:r>
              <a:rPr lang="en-IN" sz="4000" b="1" i="0" u="none" strike="noStrike" baseline="0" dirty="0">
                <a:latin typeface="Arial" panose="020B0604020202020204" pitchFamily="34" charset="0"/>
                <a:cs typeface="Arial" panose="020B0604020202020204" pitchFamily="34" charset="0"/>
              </a:rPr>
              <a:t>Insights </a:t>
            </a:r>
            <a:br>
              <a:rPr lang="en-IN" sz="4000" b="1" i="0" u="none" strike="noStrike" baseline="0" dirty="0">
                <a:latin typeface="Arial" panose="020B0604020202020204" pitchFamily="34" charset="0"/>
                <a:cs typeface="Arial" panose="020B0604020202020204" pitchFamily="34" charset="0"/>
              </a:rPr>
            </a:br>
            <a:r>
              <a:rPr lang="en-IN" sz="4000" b="1" i="0" u="none" strike="noStrike" baseline="0" dirty="0">
                <a:latin typeface="Arial" panose="020B0604020202020204" pitchFamily="34" charset="0"/>
                <a:cs typeface="Arial" panose="020B0604020202020204" pitchFamily="34" charset="0"/>
              </a:rPr>
              <a:t>(Hierarchical</a:t>
            </a:r>
            <a:br>
              <a:rPr lang="en-IN" sz="4000" b="1" i="0" u="none" strike="noStrike" baseline="0" dirty="0">
                <a:latin typeface="Arial" panose="020B0604020202020204" pitchFamily="34" charset="0"/>
                <a:cs typeface="Arial" panose="020B0604020202020204" pitchFamily="34" charset="0"/>
              </a:rPr>
            </a:br>
            <a:r>
              <a:rPr lang="en-IN" sz="4000" b="1" i="0" u="none" strike="noStrike" baseline="0" dirty="0">
                <a:latin typeface="Arial" panose="020B0604020202020204" pitchFamily="34" charset="0"/>
                <a:cs typeface="Arial" panose="020B0604020202020204" pitchFamily="34" charset="0"/>
              </a:rPr>
              <a:t>with outliers)</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B5A405-6EC6-4138-AF6B-1F0E47C0F990}"/>
              </a:ext>
            </a:extLst>
          </p:cNvPr>
          <p:cNvSpPr>
            <a:spLocks noGrp="1"/>
          </p:cNvSpPr>
          <p:nvPr>
            <p:ph idx="1"/>
          </p:nvPr>
        </p:nvSpPr>
        <p:spPr>
          <a:xfrm>
            <a:off x="6657975" y="1469167"/>
            <a:ext cx="4629151" cy="3777622"/>
          </a:xfrm>
        </p:spPr>
        <p:txBody>
          <a:bodyPr>
            <a:normAutofit fontScale="92500" lnSpcReduction="20000"/>
          </a:bodyPr>
          <a:lstStyle/>
          <a:p>
            <a:r>
              <a:rPr lang="en-US" sz="2800" b="0" i="0" u="none" strike="noStrike" baseline="0" dirty="0">
                <a:latin typeface="Arial" panose="020B0604020202020204" pitchFamily="34" charset="0"/>
                <a:cs typeface="Arial" panose="020B0604020202020204" pitchFamily="34" charset="0"/>
              </a:rPr>
              <a:t>There are total 70 countries from the dataset need urgent help/aid as they are having lowest income, high child mortality and low GDPP. </a:t>
            </a:r>
          </a:p>
          <a:p>
            <a:r>
              <a:rPr lang="en-US" sz="2800" b="0" i="0" u="none" strike="noStrike" baseline="0" dirty="0">
                <a:latin typeface="Arial" panose="020B0604020202020204" pitchFamily="34" charset="0"/>
                <a:cs typeface="Arial" panose="020B0604020202020204" pitchFamily="34" charset="0"/>
              </a:rPr>
              <a:t>Top five that need  </a:t>
            </a:r>
            <a:r>
              <a:rPr lang="en-US" sz="2800" dirty="0">
                <a:latin typeface="Arial" panose="020B0604020202020204" pitchFamily="34" charset="0"/>
                <a:cs typeface="Arial" panose="020B0604020202020204" pitchFamily="34" charset="0"/>
              </a:rPr>
              <a:t>that need immediate Aid are </a:t>
            </a:r>
            <a:r>
              <a:rPr lang="en-US" sz="2800" b="1" dirty="0"/>
              <a:t>Congo, Dem. Rep., Liberia, Burundi, Niger, Central African Republic</a:t>
            </a:r>
            <a:r>
              <a:rPr lang="en-US" sz="2800" dirty="0"/>
              <a:t>.</a:t>
            </a:r>
          </a:p>
          <a:p>
            <a:endParaRPr lang="en-US" sz="2800" b="0" i="0" u="none" strike="noStrike" baseline="0" dirty="0">
              <a:latin typeface="Trebuchet MS" panose="020B0603020202020204" pitchFamily="34" charset="0"/>
            </a:endParaRPr>
          </a:p>
          <a:p>
            <a:endParaRPr lang="en-IN" dirty="0"/>
          </a:p>
        </p:txBody>
      </p:sp>
    </p:spTree>
    <p:extLst>
      <p:ext uri="{BB962C8B-B14F-4D97-AF65-F5344CB8AC3E}">
        <p14:creationId xmlns:p14="http://schemas.microsoft.com/office/powerpoint/2010/main" val="101930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8E11-E0D8-42D7-82B5-C5585492C98D}"/>
              </a:ext>
            </a:extLst>
          </p:cNvPr>
          <p:cNvSpPr>
            <a:spLocks noGrp="1"/>
          </p:cNvSpPr>
          <p:nvPr>
            <p:ph type="title"/>
          </p:nvPr>
        </p:nvSpPr>
        <p:spPr/>
        <p:txBody>
          <a:bodyPr>
            <a:normAutofit/>
          </a:bodyPr>
          <a:lstStyle/>
          <a:p>
            <a:br>
              <a:rPr lang="en-IN" sz="3200" b="0" i="0" u="none" strike="noStrike" baseline="0" dirty="0">
                <a:solidFill>
                  <a:srgbClr val="000000"/>
                </a:solidFill>
                <a:latin typeface="Arial" panose="020B0604020202020204" pitchFamily="34" charset="0"/>
                <a:cs typeface="Arial" panose="020B0604020202020204" pitchFamily="34" charset="0"/>
              </a:rPr>
            </a:br>
            <a:r>
              <a:rPr lang="en-IN" sz="3200" b="1" i="0" u="none" strike="noStrike" baseline="0" dirty="0">
                <a:latin typeface="Arial" panose="020B0604020202020204" pitchFamily="34" charset="0"/>
                <a:cs typeface="Arial" panose="020B0604020202020204" pitchFamily="34" charset="0"/>
              </a:rPr>
              <a:t>Conclusion::</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DFBE242-5307-45C9-8FD4-20FB25463875}"/>
              </a:ext>
            </a:extLst>
          </p:cNvPr>
          <p:cNvSpPr>
            <a:spLocks noGrp="1"/>
          </p:cNvSpPr>
          <p:nvPr>
            <p:ph idx="1"/>
          </p:nvPr>
        </p:nvSpPr>
        <p:spPr/>
        <p:txBody>
          <a:bodyPr>
            <a:normAutofit fontScale="70000" lnSpcReduction="20000"/>
          </a:bodyPr>
          <a:lstStyle/>
          <a:p>
            <a:pPr marL="0" indent="0">
              <a:buNone/>
            </a:pPr>
            <a:r>
              <a:rPr lang="en-US" dirty="0"/>
              <a:t>K-means clustering :</a:t>
            </a:r>
          </a:p>
          <a:p>
            <a:pPr marL="0" indent="0">
              <a:buNone/>
            </a:pPr>
            <a:r>
              <a:rPr lang="en-US" dirty="0"/>
              <a:t>Countries that need direst need of aid: 48 countries.</a:t>
            </a:r>
          </a:p>
          <a:p>
            <a:pPr marL="0" indent="0">
              <a:buNone/>
            </a:pPr>
            <a:endParaRPr lang="en-US" dirty="0"/>
          </a:p>
          <a:p>
            <a:pPr marL="0" indent="0">
              <a:buNone/>
            </a:pPr>
            <a:r>
              <a:rPr lang="en-US" dirty="0"/>
              <a:t>Hierarchical clustering :</a:t>
            </a:r>
          </a:p>
          <a:p>
            <a:pPr marL="0" indent="0">
              <a:buNone/>
            </a:pPr>
            <a:r>
              <a:rPr lang="en-US" dirty="0"/>
              <a:t>Countries that are direst need of aid: 70 countries.</a:t>
            </a:r>
          </a:p>
          <a:p>
            <a:pPr marL="0" indent="0">
              <a:buNone/>
            </a:pPr>
            <a:r>
              <a:rPr lang="en-US" dirty="0"/>
              <a:t>It is observed that from both clustering, hierarchical clustering gives precise information so it is better to good with countries from hierarchical clustering.</a:t>
            </a:r>
          </a:p>
          <a:p>
            <a:pPr marL="0" indent="0">
              <a:buNone/>
            </a:pPr>
            <a:r>
              <a:rPr lang="en-US" dirty="0"/>
              <a:t>Top five Countries that need immediate Aid are </a:t>
            </a:r>
            <a:r>
              <a:rPr lang="en-US" b="1" dirty="0"/>
              <a:t>Congo, Dem. Rep., Liberia, Burundi, Niger, Central African Republic</a:t>
            </a:r>
            <a:r>
              <a:rPr lang="en-US" dirty="0"/>
              <a:t>.</a:t>
            </a:r>
          </a:p>
          <a:p>
            <a:pPr marL="0" indent="0">
              <a:buNone/>
            </a:pPr>
            <a:r>
              <a:rPr lang="en-US" b="1"/>
              <a:t>List </a:t>
            </a:r>
            <a:r>
              <a:rPr lang="en-US" b="1" dirty="0"/>
              <a:t>of countries that need Aid are</a:t>
            </a:r>
            <a:r>
              <a:rPr lang="en-US" dirty="0"/>
              <a:t>::  </a:t>
            </a:r>
            <a:r>
              <a:rPr lang="en-IN" sz="1900" dirty="0"/>
              <a:t>'Afghanistan', 'Angola', 'Bangladesh', 'Benin', 'Bhutan', 'Bolivia', 'Botswana', 'Burkina Faso', 'Burundi', 'Cambodia', 'Cameroon', 'Central African Republic', 'Chad', 'Comoros', 'Congo, Dem. Rep.', 'Congo, Rep.', "Cote d'Ivoire", 'Egypt', 'Equatorial Guinea', 'Eritrea', 'Fiji', 'Gabon', 'Gambia', 'Ghana', 'Guatemala', 'Guinea', 'Guinea-Bissau', 'Guyana', 'Haiti', 'India', 'Indonesia', 'Iraq', 'Jordan', 'Kenya', 'Kiribati', 'Kyrgyz Republic', 'Lao', 'Lesotho', 'Liberia', 'Madagascar', 'Malawi', 'Mali', 'Mauritania', 'Micronesia, Fed. </a:t>
            </a:r>
            <a:r>
              <a:rPr lang="en-IN" sz="1900" dirty="0" err="1"/>
              <a:t>Sts</a:t>
            </a:r>
            <a:r>
              <a:rPr lang="en-IN" sz="1900" dirty="0"/>
              <a:t>.', 'Mozambique', 'Myanmar', 'Namibia', 'Nepal', 'Niger', 'Nigeria', 'Pakistan', 'Philippines', 'Rwanda', 'Samoa', 'Senegal', 'Sierra Leone', 'Solomon Islands', 'South Africa', 'Sudan', 'Tajikistan', 'Tanzania', 'Timor-Leste', 'Togo', 'Tonga', 'Turkmenistan', 'Uganda', 'Uzbekistan', 'Vanuatu', 'Yemen', 'Zambia'</a:t>
            </a:r>
            <a:endParaRPr lang="en-US" sz="1900"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59918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162A23-C716-472B-8F31-370C9C414AD1}"/>
              </a:ext>
            </a:extLst>
          </p:cNvPr>
          <p:cNvSpPr/>
          <p:nvPr/>
        </p:nvSpPr>
        <p:spPr>
          <a:xfrm>
            <a:off x="3592497" y="2408042"/>
            <a:ext cx="5007005" cy="923330"/>
          </a:xfrm>
          <a:prstGeom prst="rect">
            <a:avLst/>
          </a:prstGeom>
          <a:noFill/>
        </p:spPr>
        <p:txBody>
          <a:bodyPr wrap="squar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Tree>
    <p:extLst>
      <p:ext uri="{BB962C8B-B14F-4D97-AF65-F5344CB8AC3E}">
        <p14:creationId xmlns:p14="http://schemas.microsoft.com/office/powerpoint/2010/main" val="89281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D251-3D5B-4F55-8BD9-F0F7EEA81DF0}"/>
              </a:ext>
            </a:extLst>
          </p:cNvPr>
          <p:cNvSpPr>
            <a:spLocks noGrp="1"/>
          </p:cNvSpPr>
          <p:nvPr>
            <p:ph type="title"/>
          </p:nvPr>
        </p:nvSpPr>
        <p:spPr>
          <a:xfrm>
            <a:off x="2028825" y="624109"/>
            <a:ext cx="9458325" cy="4414615"/>
          </a:xfrm>
        </p:spPr>
        <p:txBody>
          <a:bodyPr>
            <a:noAutofit/>
          </a:bodyPr>
          <a:lstStyle/>
          <a:p>
            <a:r>
              <a:rPr lang="en-US" sz="2800" b="1" i="0" dirty="0">
                <a:solidFill>
                  <a:srgbClr val="000000"/>
                </a:solidFill>
                <a:effectLst/>
                <a:latin typeface="Arial" panose="020B0604020202020204" pitchFamily="34" charset="0"/>
                <a:cs typeface="Arial" panose="020B0604020202020204" pitchFamily="34" charset="0"/>
              </a:rPr>
              <a:t>Problem statement Description</a:t>
            </a:r>
            <a:r>
              <a:rPr lang="en-US" sz="2000" b="1" i="0" dirty="0">
                <a:solidFill>
                  <a:srgbClr val="000000"/>
                </a:solidFill>
                <a:effectLst/>
                <a:latin typeface="Arial" panose="020B0604020202020204" pitchFamily="34" charset="0"/>
                <a:cs typeface="Arial" panose="020B0604020202020204" pitchFamily="34" charset="0"/>
              </a:rPr>
              <a:t>: </a:t>
            </a:r>
            <a:br>
              <a:rPr lang="en-US" sz="2000" b="1" i="0" dirty="0">
                <a:solidFill>
                  <a:srgbClr val="000000"/>
                </a:solidFill>
                <a:effectLst/>
                <a:latin typeface="Arial" panose="020B0604020202020204" pitchFamily="34" charset="0"/>
                <a:cs typeface="Arial" panose="020B0604020202020204" pitchFamily="34" charset="0"/>
              </a:rPr>
            </a:br>
            <a:br>
              <a:rPr lang="en-US" sz="2000" b="1" i="0" dirty="0">
                <a:solidFill>
                  <a:srgbClr val="000000"/>
                </a:solidFill>
                <a:effectLst/>
                <a:latin typeface="Arial" panose="020B0604020202020204" pitchFamily="34" charset="0"/>
                <a:cs typeface="Arial" panose="020B0604020202020204" pitchFamily="34" charset="0"/>
              </a:rPr>
            </a:br>
            <a:r>
              <a:rPr lang="en-US" sz="2000" i="0" dirty="0">
                <a:solidFill>
                  <a:srgbClr val="000000"/>
                </a:solidFill>
                <a:effectLst/>
                <a:latin typeface="Arial" panose="020B0604020202020204" pitchFamily="34" charset="0"/>
                <a:cs typeface="Arial" panose="020B0604020202020204" pitchFamily="34" charset="0"/>
              </a:rPr>
              <a:t>HELP International is an international humanitarian NGO that is committed to fighting poverty and providing the people of backward countries with basic amenities and relief during the time of disasters and natural calamities. Now the CEO of the NGO needs to decide how to use this money strategically and effectively. The significant issues that come while making this decision are mostly related to choosing the countries that are in the direst need of aid.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82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3D49-C5A4-4EC5-8034-F5EF6D02E6BC}"/>
              </a:ext>
            </a:extLst>
          </p:cNvPr>
          <p:cNvSpPr>
            <a:spLocks noGrp="1"/>
          </p:cNvSpPr>
          <p:nvPr>
            <p:ph type="title"/>
          </p:nvPr>
        </p:nvSpPr>
        <p:spPr>
          <a:xfrm>
            <a:off x="1666876" y="624110"/>
            <a:ext cx="10315574" cy="1280890"/>
          </a:xfrm>
        </p:spPr>
        <p:txBody>
          <a:bodyPr>
            <a:normAutofit fontScale="90000"/>
          </a:bodyPr>
          <a:lstStyle/>
          <a:p>
            <a:r>
              <a:rPr lang="en-IN" sz="3600" b="1" dirty="0">
                <a:effectLst/>
                <a:latin typeface="Arial" panose="020B0604020202020204" pitchFamily="34" charset="0"/>
                <a:ea typeface="Calibri" panose="020F0502020204030204" pitchFamily="34" charset="0"/>
                <a:cs typeface="Arial" panose="020B0604020202020204" pitchFamily="34" charset="0"/>
              </a:rPr>
              <a:t>In this case study we performed the following steps: </a:t>
            </a:r>
            <a:br>
              <a:rPr lang="en-IN" sz="3600" dirty="0">
                <a:effectLst/>
                <a:latin typeface="Arial" panose="020B0604020202020204" pitchFamily="34" charset="0"/>
                <a:ea typeface="Calibri" panose="020F0502020204030204" pitchFamily="34" charset="0"/>
                <a:cs typeface="Arial" panose="020B0604020202020204" pitchFamily="34" charset="0"/>
              </a:rPr>
            </a:br>
            <a:endParaRPr lang="en-IN" dirty="0"/>
          </a:p>
        </p:txBody>
      </p:sp>
      <p:sp>
        <p:nvSpPr>
          <p:cNvPr id="4" name="Rectangle 1">
            <a:extLst>
              <a:ext uri="{FF2B5EF4-FFF2-40B4-BE49-F238E27FC236}">
                <a16:creationId xmlns:a16="http://schemas.microsoft.com/office/drawing/2014/main" id="{F3BE9264-6A12-4DF3-9B3F-88D68A771466}"/>
              </a:ext>
            </a:extLst>
          </p:cNvPr>
          <p:cNvSpPr>
            <a:spLocks noGrp="1" noChangeArrowheads="1"/>
          </p:cNvSpPr>
          <p:nvPr>
            <p:ph idx="1"/>
          </p:nvPr>
        </p:nvSpPr>
        <p:spPr bwMode="auto">
          <a:xfrm>
            <a:off x="1666876" y="1397620"/>
            <a:ext cx="7877174"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Data Quality Check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EDA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Outlier Detection</a:t>
            </a:r>
          </a:p>
          <a:p>
            <a:pPr marL="0" indent="0" defTabSz="914400" eaLnBrk="0" fontAlgn="base" hangingPunct="0">
              <a:spcBef>
                <a:spcPct val="0"/>
              </a:spcBef>
              <a:spcAft>
                <a:spcPct val="0"/>
              </a:spcAft>
              <a:buClrTx/>
              <a:buFontTx/>
              <a:buAutoNum type="arabicPeriod" startAt="4"/>
            </a:pPr>
            <a:r>
              <a:rPr kumimoji="0" lang="en-US" altLang="en-US" sz="1800" b="0" i="0" u="none" strike="noStrike" cap="none" normalizeH="0" baseline="0" dirty="0">
                <a:ln>
                  <a:noFill/>
                </a:ln>
                <a:solidFill>
                  <a:schemeClr val="tx1"/>
                </a:solidFill>
                <a:effectLst/>
                <a:latin typeface="Arial" panose="020B0604020202020204" pitchFamily="34" charset="0"/>
              </a:rPr>
              <a:t>Hopkin's Test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Scaling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Find the best value of k using SSD Elbow, </a:t>
            </a:r>
            <a:r>
              <a:rPr kumimoji="0" lang="en-US" altLang="en-US" sz="1800" b="0" i="0" u="none" strike="noStrike" cap="none" normalizeH="0" baseline="0" dirty="0" err="1">
                <a:ln>
                  <a:noFill/>
                </a:ln>
                <a:solidFill>
                  <a:schemeClr val="tx1"/>
                </a:solidFill>
                <a:effectLst/>
                <a:latin typeface="Arial" panose="020B0604020202020204" pitchFamily="34" charset="0"/>
              </a:rPr>
              <a:t>Silhoutte</a:t>
            </a:r>
            <a:r>
              <a:rPr kumimoji="0" lang="en-US" altLang="en-US" sz="1800" b="0" i="0" u="none" strike="noStrike" cap="none" normalizeH="0" baseline="0" dirty="0">
                <a:ln>
                  <a:noFill/>
                </a:ln>
                <a:solidFill>
                  <a:schemeClr val="tx1"/>
                </a:solidFill>
                <a:effectLst/>
                <a:latin typeface="Arial" panose="020B0604020202020204" pitchFamily="34" charset="0"/>
              </a:rPr>
              <a:t> Score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Using the final value of k, perform the </a:t>
            </a:r>
            <a:r>
              <a:rPr kumimoji="0" lang="en-US" altLang="en-US" sz="1800" b="0" i="0" u="none" strike="noStrike" cap="none" normalizeH="0" baseline="0" dirty="0" err="1">
                <a:ln>
                  <a:noFill/>
                </a:ln>
                <a:solidFill>
                  <a:schemeClr val="tx1"/>
                </a:solidFill>
                <a:effectLst/>
                <a:latin typeface="Arial" panose="020B0604020202020204" pitchFamily="34" charset="0"/>
              </a:rPr>
              <a:t>kMeans</a:t>
            </a:r>
            <a:r>
              <a:rPr kumimoji="0" lang="en-US" altLang="en-US" sz="1800" b="0" i="0" u="none" strike="noStrike" cap="none" normalizeH="0" baseline="0" dirty="0">
                <a:ln>
                  <a:noFill/>
                </a:ln>
                <a:solidFill>
                  <a:schemeClr val="tx1"/>
                </a:solidFill>
                <a:effectLst/>
                <a:latin typeface="Arial" panose="020B0604020202020204" pitchFamily="34" charset="0"/>
              </a:rPr>
              <a:t> analysis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Arial" panose="020B0604020202020204" pitchFamily="34" charset="0"/>
              </a:rPr>
              <a:t>Visualize it using boxplot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9.Hierarchial Clustering: By Complete Linkage</a:t>
            </a:r>
          </a:p>
          <a:p>
            <a:pPr marL="0" indent="0"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10.</a:t>
            </a:r>
            <a:r>
              <a:rPr kumimoji="0" lang="en-US" altLang="en-US" sz="1800" b="0" i="0" u="none" strike="noStrike" cap="none" normalizeH="0" baseline="0" dirty="0">
                <a:ln>
                  <a:noFill/>
                </a:ln>
                <a:solidFill>
                  <a:schemeClr val="tx1"/>
                </a:solidFill>
                <a:effectLst/>
                <a:latin typeface="Arial" panose="020B0604020202020204" pitchFamily="34" charset="0"/>
              </a:rPr>
              <a:t> Visualize it using boxplot</a:t>
            </a:r>
          </a:p>
          <a:p>
            <a:pPr marL="0" indent="0" defTabSz="914400" eaLnBrk="0" fontAlgn="base" hangingPunct="0">
              <a:spcBef>
                <a:spcPct val="0"/>
              </a:spcBef>
              <a:spcAft>
                <a:spcPct val="0"/>
              </a:spcAft>
              <a:buClrTx/>
              <a:buNone/>
            </a:pPr>
            <a:r>
              <a:rPr lang="en-US" altLang="en-US" dirty="0">
                <a:solidFill>
                  <a:schemeClr val="tx1"/>
                </a:solidFill>
                <a:latin typeface="Arial" panose="020B0604020202020204" pitchFamily="34" charset="0"/>
              </a:rPr>
              <a:t>11. Conclusion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7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7712-1615-4B83-ACF3-CBD0E81EF70C}"/>
              </a:ext>
            </a:extLst>
          </p:cNvPr>
          <p:cNvSpPr>
            <a:spLocks noGrp="1"/>
          </p:cNvSpPr>
          <p:nvPr>
            <p:ph type="title"/>
          </p:nvPr>
        </p:nvSpPr>
        <p:spPr>
          <a:xfrm>
            <a:off x="1802812" y="461030"/>
            <a:ext cx="8911687" cy="1280890"/>
          </a:xfrm>
        </p:spPr>
        <p:txBody>
          <a:bodyPr/>
          <a:lstStyle/>
          <a:p>
            <a:r>
              <a:rPr lang="en-IN" b="1" i="0" dirty="0">
                <a:solidFill>
                  <a:srgbClr val="151515"/>
                </a:solidFill>
                <a:effectLst/>
                <a:latin typeface="Inter"/>
              </a:rPr>
              <a:t>EDA</a:t>
            </a:r>
            <a:endParaRPr lang="en-IN" dirty="0"/>
          </a:p>
        </p:txBody>
      </p:sp>
      <p:pic>
        <p:nvPicPr>
          <p:cNvPr id="5" name="Picture 4">
            <a:extLst>
              <a:ext uri="{FF2B5EF4-FFF2-40B4-BE49-F238E27FC236}">
                <a16:creationId xmlns:a16="http://schemas.microsoft.com/office/drawing/2014/main" id="{4AFB78D1-395F-4574-8EC3-C73951B6B2CF}"/>
              </a:ext>
            </a:extLst>
          </p:cNvPr>
          <p:cNvPicPr>
            <a:picLocks noChangeAspect="1"/>
          </p:cNvPicPr>
          <p:nvPr/>
        </p:nvPicPr>
        <p:blipFill>
          <a:blip r:embed="rId2"/>
          <a:stretch>
            <a:fillRect/>
          </a:stretch>
        </p:blipFill>
        <p:spPr>
          <a:xfrm>
            <a:off x="529655" y="3788036"/>
            <a:ext cx="3267075" cy="2047875"/>
          </a:xfrm>
          <a:prstGeom prst="rect">
            <a:avLst/>
          </a:prstGeom>
        </p:spPr>
      </p:pic>
      <p:pic>
        <p:nvPicPr>
          <p:cNvPr id="13" name="Picture 12">
            <a:extLst>
              <a:ext uri="{FF2B5EF4-FFF2-40B4-BE49-F238E27FC236}">
                <a16:creationId xmlns:a16="http://schemas.microsoft.com/office/drawing/2014/main" id="{5D8C4F5D-3ED1-4ECF-8F03-82D6566BEED8}"/>
              </a:ext>
            </a:extLst>
          </p:cNvPr>
          <p:cNvPicPr>
            <a:picLocks noChangeAspect="1"/>
          </p:cNvPicPr>
          <p:nvPr/>
        </p:nvPicPr>
        <p:blipFill>
          <a:blip r:embed="rId3"/>
          <a:stretch>
            <a:fillRect/>
          </a:stretch>
        </p:blipFill>
        <p:spPr>
          <a:xfrm>
            <a:off x="4481512" y="3788036"/>
            <a:ext cx="3228975" cy="2114550"/>
          </a:xfrm>
          <a:prstGeom prst="rect">
            <a:avLst/>
          </a:prstGeom>
        </p:spPr>
      </p:pic>
      <p:pic>
        <p:nvPicPr>
          <p:cNvPr id="17" name="Content Placeholder 16">
            <a:extLst>
              <a:ext uri="{FF2B5EF4-FFF2-40B4-BE49-F238E27FC236}">
                <a16:creationId xmlns:a16="http://schemas.microsoft.com/office/drawing/2014/main" id="{8C073D35-3A50-45EC-8421-64D60260B3A7}"/>
              </a:ext>
            </a:extLst>
          </p:cNvPr>
          <p:cNvPicPr>
            <a:picLocks noGrp="1" noChangeAspect="1"/>
          </p:cNvPicPr>
          <p:nvPr>
            <p:ph idx="1"/>
          </p:nvPr>
        </p:nvPicPr>
        <p:blipFill>
          <a:blip r:embed="rId4"/>
          <a:stretch>
            <a:fillRect/>
          </a:stretch>
        </p:blipFill>
        <p:spPr>
          <a:xfrm>
            <a:off x="8395268" y="3788036"/>
            <a:ext cx="2883333" cy="2072396"/>
          </a:xfrm>
        </p:spPr>
      </p:pic>
      <p:sp>
        <p:nvSpPr>
          <p:cNvPr id="21" name="Rectangle 2">
            <a:extLst>
              <a:ext uri="{FF2B5EF4-FFF2-40B4-BE49-F238E27FC236}">
                <a16:creationId xmlns:a16="http://schemas.microsoft.com/office/drawing/2014/main" id="{0F3D2BCB-D06A-4113-9D06-69662A876B19}"/>
              </a:ext>
            </a:extLst>
          </p:cNvPr>
          <p:cNvSpPr>
            <a:spLocks noChangeArrowheads="1"/>
          </p:cNvSpPr>
          <p:nvPr/>
        </p:nvSpPr>
        <p:spPr bwMode="auto">
          <a:xfrm>
            <a:off x="1873189" y="1596910"/>
            <a:ext cx="902859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panose="020B0604020202020204" pitchFamily="34" charset="0"/>
                <a:cs typeface="Arial" panose="020B0604020202020204" pitchFamily="34" charset="0"/>
              </a:rPr>
              <a:t>Child mortality, Income and GDPP</a:t>
            </a:r>
            <a:r>
              <a:rPr kumimoji="0" lang="en-US" alt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are normally distributed which means that there are lesser chances for any internal grouping. </a:t>
            </a:r>
            <a:b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031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3EA5-A277-41B5-95AF-2EE220360123}"/>
              </a:ext>
            </a:extLst>
          </p:cNvPr>
          <p:cNvSpPr>
            <a:spLocks noGrp="1"/>
          </p:cNvSpPr>
          <p:nvPr>
            <p:ph type="title"/>
          </p:nvPr>
        </p:nvSpPr>
        <p:spPr>
          <a:xfrm>
            <a:off x="1905000" y="547910"/>
            <a:ext cx="9599612" cy="1280890"/>
          </a:xfrm>
        </p:spPr>
        <p:txBody>
          <a:bodyPr>
            <a:normAutofit/>
          </a:bodyPr>
          <a:lstStyle/>
          <a:p>
            <a:r>
              <a:rPr lang="en-US" b="1" dirty="0">
                <a:latin typeface="Arial" panose="020B0604020202020204" pitchFamily="34" charset="0"/>
                <a:cs typeface="Arial" panose="020B0604020202020204" pitchFamily="34" charset="0"/>
              </a:rPr>
              <a:t>Correlation of the variables of dataset</a:t>
            </a:r>
            <a:endParaRPr lang="en-IN" b="1"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0A858229-348F-4923-A035-0A43EB151E62}"/>
              </a:ext>
            </a:extLst>
          </p:cNvPr>
          <p:cNvPicPr>
            <a:picLocks noGrp="1" noChangeAspect="1"/>
          </p:cNvPicPr>
          <p:nvPr>
            <p:ph idx="1"/>
          </p:nvPr>
        </p:nvPicPr>
        <p:blipFill>
          <a:blip r:embed="rId2"/>
          <a:stretch>
            <a:fillRect/>
          </a:stretch>
        </p:blipFill>
        <p:spPr>
          <a:xfrm>
            <a:off x="7001034" y="1604739"/>
            <a:ext cx="4684553" cy="4786535"/>
          </a:xfrm>
        </p:spPr>
      </p:pic>
      <p:sp>
        <p:nvSpPr>
          <p:cNvPr id="10" name="TextBox 9">
            <a:extLst>
              <a:ext uri="{FF2B5EF4-FFF2-40B4-BE49-F238E27FC236}">
                <a16:creationId xmlns:a16="http://schemas.microsoft.com/office/drawing/2014/main" id="{74C78E67-C7C5-44DA-B4DB-1C04F37470FD}"/>
              </a:ext>
            </a:extLst>
          </p:cNvPr>
          <p:cNvSpPr txBox="1"/>
          <p:nvPr/>
        </p:nvSpPr>
        <p:spPr>
          <a:xfrm>
            <a:off x="1905000" y="1604739"/>
            <a:ext cx="4915059" cy="2862322"/>
          </a:xfrm>
          <a:prstGeom prst="rect">
            <a:avLst/>
          </a:prstGeom>
          <a:noFill/>
        </p:spPr>
        <p:txBody>
          <a:bodyPr wrap="square" rtlCol="0">
            <a:spAutoFit/>
          </a:bodyPr>
          <a:lstStyle/>
          <a:p>
            <a:r>
              <a:rPr lang="en-US" dirty="0"/>
              <a:t>From the heatmap it is conclude that –</a:t>
            </a:r>
          </a:p>
          <a:p>
            <a:endParaRPr lang="en-US" dirty="0"/>
          </a:p>
          <a:p>
            <a:pPr marL="285750" indent="-285750">
              <a:buFont typeface="Arial" panose="020B0604020202020204" pitchFamily="34" charset="0"/>
              <a:buChar char="•"/>
            </a:pPr>
            <a:r>
              <a:rPr lang="en-IN" dirty="0"/>
              <a:t>Some variables having high correlations like GDPP with </a:t>
            </a:r>
            <a:r>
              <a:rPr lang="en-IN" dirty="0" err="1"/>
              <a:t>life_expect</a:t>
            </a:r>
            <a:r>
              <a:rPr lang="en-IN" dirty="0"/>
              <a:t>, income, imports, health, exports.</a:t>
            </a:r>
          </a:p>
          <a:p>
            <a:endParaRPr lang="en-IN" dirty="0"/>
          </a:p>
          <a:p>
            <a:pPr marL="285750" indent="-285750">
              <a:buFont typeface="Arial" panose="020B0604020202020204" pitchFamily="34" charset="0"/>
              <a:buChar char="•"/>
            </a:pPr>
            <a:r>
              <a:rPr lang="en-IN" dirty="0"/>
              <a:t>Some variables having negative correlations like child mortality rate with </a:t>
            </a:r>
            <a:r>
              <a:rPr lang="en-IN" dirty="0" err="1"/>
              <a:t>life_expect</a:t>
            </a:r>
            <a:r>
              <a:rPr lang="en-IN" dirty="0"/>
              <a:t>, income, health.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7099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CFE1-4286-49F7-A970-3E6ABE7E50A4}"/>
              </a:ext>
            </a:extLst>
          </p:cNvPr>
          <p:cNvSpPr>
            <a:spLocks noGrp="1"/>
          </p:cNvSpPr>
          <p:nvPr>
            <p:ph type="title"/>
          </p:nvPr>
        </p:nvSpPr>
        <p:spPr>
          <a:xfrm>
            <a:off x="1990725" y="624110"/>
            <a:ext cx="9513887" cy="1280890"/>
          </a:xfrm>
        </p:spPr>
        <p:txBody>
          <a:bodyPr>
            <a:normAutofit/>
          </a:bodyPr>
          <a:lstStyle/>
          <a:p>
            <a:br>
              <a:rPr lang="en-IN" b="0" i="0" u="none" strike="noStrike" baseline="0" dirty="0">
                <a:solidFill>
                  <a:srgbClr val="000000"/>
                </a:solidFill>
                <a:latin typeface="Trebuchet MS" panose="020B0603020202020204" pitchFamily="34" charset="0"/>
              </a:rPr>
            </a:br>
            <a:r>
              <a:rPr lang="en-IN" b="1" i="0" u="none" strike="noStrike" baseline="0" dirty="0">
                <a:latin typeface="Arial" panose="020B0604020202020204" pitchFamily="34" charset="0"/>
                <a:cs typeface="Arial" panose="020B0604020202020204" pitchFamily="34" charset="0"/>
              </a:rPr>
              <a:t>Visualization of Outliers</a:t>
            </a:r>
            <a:r>
              <a:rPr lang="en-US" b="1" i="0" u="none" strike="noStrike" baseline="0"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U</a:t>
            </a:r>
            <a:r>
              <a:rPr lang="en-US" b="1" i="0" u="none" strike="noStrike" baseline="0" dirty="0">
                <a:latin typeface="Arial" panose="020B0604020202020204" pitchFamily="34" charset="0"/>
                <a:cs typeface="Arial" panose="020B0604020202020204" pitchFamily="34" charset="0"/>
              </a:rPr>
              <a:t>sing Boxplot</a:t>
            </a:r>
            <a:endParaRPr lang="en-IN"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EC1DE2AE-38AD-4B37-94DC-9D81982E2EBB}"/>
              </a:ext>
            </a:extLst>
          </p:cNvPr>
          <p:cNvPicPr>
            <a:picLocks noGrp="1" noChangeAspect="1"/>
          </p:cNvPicPr>
          <p:nvPr>
            <p:ph idx="1"/>
          </p:nvPr>
        </p:nvPicPr>
        <p:blipFill>
          <a:blip r:embed="rId2"/>
          <a:stretch>
            <a:fillRect/>
          </a:stretch>
        </p:blipFill>
        <p:spPr>
          <a:xfrm>
            <a:off x="7461036" y="2038350"/>
            <a:ext cx="4043576" cy="3778250"/>
          </a:xfrm>
        </p:spPr>
      </p:pic>
      <p:sp>
        <p:nvSpPr>
          <p:cNvPr id="9" name="TextBox 8">
            <a:extLst>
              <a:ext uri="{FF2B5EF4-FFF2-40B4-BE49-F238E27FC236}">
                <a16:creationId xmlns:a16="http://schemas.microsoft.com/office/drawing/2014/main" id="{EEC7C59F-14AD-46A3-8960-0D9A62E9AB54}"/>
              </a:ext>
            </a:extLst>
          </p:cNvPr>
          <p:cNvSpPr txBox="1"/>
          <p:nvPr/>
        </p:nvSpPr>
        <p:spPr>
          <a:xfrm>
            <a:off x="2247899" y="2038350"/>
            <a:ext cx="5133975" cy="2585323"/>
          </a:xfrm>
          <a:prstGeom prst="rect">
            <a:avLst/>
          </a:prstGeom>
          <a:noFill/>
        </p:spPr>
        <p:txBody>
          <a:bodyPr wrap="square" rtlCol="0">
            <a:spAutoFit/>
          </a:bodyPr>
          <a:lstStyle/>
          <a:p>
            <a:r>
              <a:rPr lang="en-US" dirty="0"/>
              <a:t>From Boxplot it is conclude that:</a:t>
            </a:r>
          </a:p>
          <a:p>
            <a:endParaRPr lang="en-US" dirty="0"/>
          </a:p>
          <a:p>
            <a:pPr marL="285750" indent="-285750">
              <a:buFont typeface="Arial" panose="020B0604020202020204" pitchFamily="34" charset="0"/>
              <a:buChar char="•"/>
            </a:pPr>
            <a:r>
              <a:rPr lang="en-US" dirty="0"/>
              <a:t>All variables contains outliers.</a:t>
            </a:r>
          </a:p>
          <a:p>
            <a:pPr marL="285750" indent="-285750">
              <a:buFont typeface="Arial" panose="020B0604020202020204" pitchFamily="34" charset="0"/>
              <a:buChar char="•"/>
            </a:pPr>
            <a:r>
              <a:rPr lang="en-US" dirty="0"/>
              <a:t>Health, GDPP and income has more </a:t>
            </a:r>
            <a:r>
              <a:rPr lang="en-US" dirty="0" err="1"/>
              <a:t>more</a:t>
            </a:r>
            <a:r>
              <a:rPr lang="en-US" dirty="0"/>
              <a:t> outliers as compare to others.</a:t>
            </a:r>
          </a:p>
          <a:p>
            <a:pPr marL="285750" indent="-285750">
              <a:buFont typeface="Arial" panose="020B0604020202020204" pitchFamily="34" charset="0"/>
              <a:buChar char="•"/>
            </a:pPr>
            <a:r>
              <a:rPr lang="en-US" dirty="0"/>
              <a:t>Only life Expectancy as outliers on the bottom of the box plot.</a:t>
            </a:r>
          </a:p>
          <a:p>
            <a:pPr marL="285750" indent="-285750">
              <a:buFont typeface="Arial" panose="020B0604020202020204" pitchFamily="34" charset="0"/>
              <a:buChar char="•"/>
            </a:pPr>
            <a:r>
              <a:rPr lang="en-US" dirty="0"/>
              <a:t>Import and Export has very thin size of quartile. </a:t>
            </a:r>
            <a:endParaRPr lang="en-IN" dirty="0"/>
          </a:p>
        </p:txBody>
      </p:sp>
    </p:spTree>
    <p:extLst>
      <p:ext uri="{BB962C8B-B14F-4D97-AF65-F5344CB8AC3E}">
        <p14:creationId xmlns:p14="http://schemas.microsoft.com/office/powerpoint/2010/main" val="196374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5E8E-E0EE-4C9D-92CA-8D5E2471B0BF}"/>
              </a:ext>
            </a:extLst>
          </p:cNvPr>
          <p:cNvSpPr>
            <a:spLocks noGrp="1"/>
          </p:cNvSpPr>
          <p:nvPr>
            <p:ph type="title"/>
          </p:nvPr>
        </p:nvSpPr>
        <p:spPr>
          <a:xfrm>
            <a:off x="2592925" y="624110"/>
            <a:ext cx="8911687" cy="718915"/>
          </a:xfrm>
        </p:spPr>
        <p:txBody>
          <a:bodyPr/>
          <a:lstStyle/>
          <a:p>
            <a:r>
              <a:rPr lang="en-IN" dirty="0">
                <a:latin typeface="Arial" panose="020B0604020202020204" pitchFamily="34" charset="0"/>
                <a:cs typeface="Arial" panose="020B0604020202020204" pitchFamily="34" charset="0"/>
              </a:rPr>
              <a:t>Hopkins statistic &amp; Scaling</a:t>
            </a:r>
          </a:p>
        </p:txBody>
      </p:sp>
      <p:sp>
        <p:nvSpPr>
          <p:cNvPr id="3" name="Content Placeholder 2">
            <a:extLst>
              <a:ext uri="{FF2B5EF4-FFF2-40B4-BE49-F238E27FC236}">
                <a16:creationId xmlns:a16="http://schemas.microsoft.com/office/drawing/2014/main" id="{44AB9D64-38D9-4FE5-85A2-9256725A9F66}"/>
              </a:ext>
            </a:extLst>
          </p:cNvPr>
          <p:cNvSpPr>
            <a:spLocks noGrp="1"/>
          </p:cNvSpPr>
          <p:nvPr>
            <p:ph idx="1"/>
          </p:nvPr>
        </p:nvSpPr>
        <p:spPr>
          <a:xfrm>
            <a:off x="2592925" y="1633760"/>
            <a:ext cx="8915400" cy="3777622"/>
          </a:xfrm>
        </p:spPr>
        <p:txBody>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Hopkins statistics gives idea about how different our date is from the randomly scattered data.</a:t>
            </a:r>
          </a:p>
          <a:p>
            <a:pPr>
              <a:buFont typeface="Arial" panose="020B0604020202020204" pitchFamily="34" charset="0"/>
              <a:buChar char="•"/>
            </a:pPr>
            <a:r>
              <a:rPr lang="en-US" sz="2400" b="0" i="0" dirty="0">
                <a:solidFill>
                  <a:srgbClr val="000000"/>
                </a:solidFill>
                <a:effectLst/>
                <a:latin typeface="Arial" panose="020B0604020202020204" pitchFamily="34" charset="0"/>
                <a:cs typeface="Arial" panose="020B0604020202020204" pitchFamily="34" charset="0"/>
              </a:rPr>
              <a:t>It is good to scale the data set as some values are large and some are small so better to scaled them all</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2431007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2D3C-1F66-445C-A2A4-C74D00D6E652}"/>
              </a:ext>
            </a:extLst>
          </p:cNvPr>
          <p:cNvSpPr>
            <a:spLocks noGrp="1"/>
          </p:cNvSpPr>
          <p:nvPr>
            <p:ph type="title"/>
          </p:nvPr>
        </p:nvSpPr>
        <p:spPr>
          <a:xfrm>
            <a:off x="2459575" y="306333"/>
            <a:ext cx="8911687" cy="1280890"/>
          </a:xfrm>
        </p:spPr>
        <p:txBody>
          <a:bodyPr>
            <a:normAutofit/>
          </a:bodyPr>
          <a:lstStyle/>
          <a:p>
            <a:br>
              <a:rPr lang="en-IN" sz="3200" dirty="0">
                <a:solidFill>
                  <a:srgbClr val="000000"/>
                </a:solidFill>
                <a:latin typeface="Arial" panose="020B0604020202020204" pitchFamily="34" charset="0"/>
                <a:cs typeface="Arial" panose="020B0604020202020204" pitchFamily="34" charset="0"/>
              </a:rPr>
            </a:br>
            <a:r>
              <a:rPr lang="en-IN" sz="3200" b="1" i="0" u="none" strike="noStrike" baseline="0" dirty="0">
                <a:latin typeface="Arial" panose="020B0604020202020204" pitchFamily="34" charset="0"/>
                <a:cs typeface="Arial" panose="020B0604020202020204" pitchFamily="34" charset="0"/>
              </a:rPr>
              <a:t>K-Means Clustering</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F17CC64-6E0C-4ED2-B3C3-5ADC1EEAB05A}"/>
              </a:ext>
            </a:extLst>
          </p:cNvPr>
          <p:cNvSpPr>
            <a:spLocks noGrp="1"/>
          </p:cNvSpPr>
          <p:nvPr>
            <p:ph idx="1"/>
          </p:nvPr>
        </p:nvSpPr>
        <p:spPr>
          <a:xfrm>
            <a:off x="2459575" y="1540189"/>
            <a:ext cx="8915400" cy="5011478"/>
          </a:xfrm>
        </p:spPr>
        <p:txBody>
          <a:bodyPr/>
          <a:lstStyle/>
          <a:p>
            <a:pPr algn="l"/>
            <a:r>
              <a:rPr lang="en-US" b="0" i="0" dirty="0">
                <a:solidFill>
                  <a:srgbClr val="000000"/>
                </a:solidFill>
                <a:effectLst/>
                <a:latin typeface="Helvetica Neue"/>
              </a:rPr>
              <a:t>K-means Clustering is the most popular unsupervised machine learning algorithm. It is a centroid-based or distance-based algorithm. The working of the algorithms is as follows:</a:t>
            </a:r>
          </a:p>
          <a:p>
            <a:pPr algn="l"/>
            <a:r>
              <a:rPr lang="en-US" b="0" i="0" dirty="0">
                <a:solidFill>
                  <a:srgbClr val="000000"/>
                </a:solidFill>
                <a:effectLst/>
                <a:latin typeface="Helvetica Neue"/>
              </a:rPr>
              <a:t>First we initialize k points called means randomly. Then we categorize each item to its closest mean and we update the mean's coordinates, which are the averages of the items categorized in the mean so far. Then We repeat the process for a given number of iterations and at the end.</a:t>
            </a:r>
          </a:p>
          <a:p>
            <a:endParaRPr lang="en-IN" dirty="0"/>
          </a:p>
        </p:txBody>
      </p:sp>
      <p:pic>
        <p:nvPicPr>
          <p:cNvPr id="6" name="Picture 5">
            <a:extLst>
              <a:ext uri="{FF2B5EF4-FFF2-40B4-BE49-F238E27FC236}">
                <a16:creationId xmlns:a16="http://schemas.microsoft.com/office/drawing/2014/main" id="{B0153264-8F6F-4A69-B5B4-CB5439B5E2D4}"/>
              </a:ext>
            </a:extLst>
          </p:cNvPr>
          <p:cNvPicPr>
            <a:picLocks noChangeAspect="1"/>
          </p:cNvPicPr>
          <p:nvPr/>
        </p:nvPicPr>
        <p:blipFill>
          <a:blip r:embed="rId2"/>
          <a:stretch>
            <a:fillRect/>
          </a:stretch>
        </p:blipFill>
        <p:spPr>
          <a:xfrm>
            <a:off x="8332787" y="3843337"/>
            <a:ext cx="3038475" cy="1971675"/>
          </a:xfrm>
          <a:prstGeom prst="rect">
            <a:avLst/>
          </a:prstGeom>
        </p:spPr>
      </p:pic>
    </p:spTree>
    <p:extLst>
      <p:ext uri="{BB962C8B-B14F-4D97-AF65-F5344CB8AC3E}">
        <p14:creationId xmlns:p14="http://schemas.microsoft.com/office/powerpoint/2010/main" val="308413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9C3-8087-4D46-A55F-D5FEE1E006C3}"/>
              </a:ext>
            </a:extLst>
          </p:cNvPr>
          <p:cNvSpPr>
            <a:spLocks noGrp="1"/>
          </p:cNvSpPr>
          <p:nvPr>
            <p:ph type="title"/>
          </p:nvPr>
        </p:nvSpPr>
        <p:spPr/>
        <p:txBody>
          <a:bodyPr/>
          <a:lstStyle/>
          <a:p>
            <a:r>
              <a:rPr lang="en-IN" b="1" i="0" dirty="0">
                <a:solidFill>
                  <a:srgbClr val="000000"/>
                </a:solidFill>
                <a:effectLst/>
                <a:latin typeface="Helvetica Neue"/>
              </a:rPr>
              <a:t>Visualization of clusters</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E4FBF3AF-6EB4-43B4-BB76-58C724C21B9A}"/>
              </a:ext>
            </a:extLst>
          </p:cNvPr>
          <p:cNvPicPr>
            <a:picLocks noGrp="1" noChangeAspect="1"/>
          </p:cNvPicPr>
          <p:nvPr>
            <p:ph idx="1"/>
          </p:nvPr>
        </p:nvPicPr>
        <p:blipFill>
          <a:blip r:embed="rId2"/>
          <a:stretch>
            <a:fillRect/>
          </a:stretch>
        </p:blipFill>
        <p:spPr>
          <a:xfrm>
            <a:off x="339627" y="4428171"/>
            <a:ext cx="3537468" cy="2239941"/>
          </a:xfrm>
        </p:spPr>
      </p:pic>
      <p:pic>
        <p:nvPicPr>
          <p:cNvPr id="7" name="Picture 6">
            <a:extLst>
              <a:ext uri="{FF2B5EF4-FFF2-40B4-BE49-F238E27FC236}">
                <a16:creationId xmlns:a16="http://schemas.microsoft.com/office/drawing/2014/main" id="{523D7212-4C4A-4F1E-9C5B-8E903FB4147B}"/>
              </a:ext>
            </a:extLst>
          </p:cNvPr>
          <p:cNvPicPr>
            <a:picLocks noChangeAspect="1"/>
          </p:cNvPicPr>
          <p:nvPr/>
        </p:nvPicPr>
        <p:blipFill>
          <a:blip r:embed="rId3"/>
          <a:stretch>
            <a:fillRect/>
          </a:stretch>
        </p:blipFill>
        <p:spPr>
          <a:xfrm>
            <a:off x="4178301" y="4428174"/>
            <a:ext cx="3681413" cy="2239939"/>
          </a:xfrm>
          <a:prstGeom prst="rect">
            <a:avLst/>
          </a:prstGeom>
        </p:spPr>
      </p:pic>
      <p:pic>
        <p:nvPicPr>
          <p:cNvPr id="9" name="Picture 8">
            <a:extLst>
              <a:ext uri="{FF2B5EF4-FFF2-40B4-BE49-F238E27FC236}">
                <a16:creationId xmlns:a16="http://schemas.microsoft.com/office/drawing/2014/main" id="{31CD9248-D1C7-43F3-A3D6-E4B56B9B8986}"/>
              </a:ext>
            </a:extLst>
          </p:cNvPr>
          <p:cNvPicPr>
            <a:picLocks noChangeAspect="1"/>
          </p:cNvPicPr>
          <p:nvPr/>
        </p:nvPicPr>
        <p:blipFill>
          <a:blip r:embed="rId4"/>
          <a:stretch>
            <a:fillRect/>
          </a:stretch>
        </p:blipFill>
        <p:spPr>
          <a:xfrm>
            <a:off x="8160920" y="4428173"/>
            <a:ext cx="3648491" cy="2239940"/>
          </a:xfrm>
          <a:prstGeom prst="rect">
            <a:avLst/>
          </a:prstGeom>
        </p:spPr>
      </p:pic>
      <p:sp>
        <p:nvSpPr>
          <p:cNvPr id="12" name="TextBox 11">
            <a:extLst>
              <a:ext uri="{FF2B5EF4-FFF2-40B4-BE49-F238E27FC236}">
                <a16:creationId xmlns:a16="http://schemas.microsoft.com/office/drawing/2014/main" id="{2E688ECB-DBC0-4D46-98E6-1301EA644282}"/>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AF9AA47F-FC82-4142-8771-DA643C576074}"/>
              </a:ext>
            </a:extLst>
          </p:cNvPr>
          <p:cNvSpPr txBox="1"/>
          <p:nvPr/>
        </p:nvSpPr>
        <p:spPr>
          <a:xfrm flipH="1">
            <a:off x="2414585" y="1343603"/>
            <a:ext cx="93948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Cluster 0 has GDPP and Income quiet high than cluster 1 and 2 where as has child mortality 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Cluster 1 has high child mortality rate as compare to 0 and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Cluster 2 has all values comparable.</a:t>
            </a:r>
            <a:endParaRPr lang="en-IN" dirty="0"/>
          </a:p>
        </p:txBody>
      </p:sp>
    </p:spTree>
    <p:extLst>
      <p:ext uri="{BB962C8B-B14F-4D97-AF65-F5344CB8AC3E}">
        <p14:creationId xmlns:p14="http://schemas.microsoft.com/office/powerpoint/2010/main" val="28792799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1186</TotalTime>
  <Words>957</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Gothic</vt:lpstr>
      <vt:lpstr>Helvetica Neue</vt:lpstr>
      <vt:lpstr>Inter</vt:lpstr>
      <vt:lpstr>Trebuchet MS</vt:lpstr>
      <vt:lpstr>Wingdings 3</vt:lpstr>
      <vt:lpstr>Wisp</vt:lpstr>
      <vt:lpstr>PowerPoint Presentation</vt:lpstr>
      <vt:lpstr>Problem statement Description:   HELP International is an international humanitarian NGO that is committed to fighting poverty and providing the people of backward countries with basic amenities and relief during the time of disasters and natural calamities. Now the CEO of the NGO needs to decide how to use this money strategically and effectively. The significant issues that come while making this decision are mostly related to choosing the countries that are in the direst need of aid.</vt:lpstr>
      <vt:lpstr>In this case study we performed the following steps:  </vt:lpstr>
      <vt:lpstr>EDA</vt:lpstr>
      <vt:lpstr>Correlation of the variables of dataset</vt:lpstr>
      <vt:lpstr> Visualization of Outliers Using Boxplot</vt:lpstr>
      <vt:lpstr>Hopkins statistic &amp; Scaling</vt:lpstr>
      <vt:lpstr> K-Means Clustering</vt:lpstr>
      <vt:lpstr>Visualization of clusters </vt:lpstr>
      <vt:lpstr> Insights  (K-Means  with outliers)</vt:lpstr>
      <vt:lpstr>Hierarchical clustering(Single linkage, Complete Linkage)</vt:lpstr>
      <vt:lpstr>Visualization of Hierarchical clusters</vt:lpstr>
      <vt:lpstr> Insights  (Hierarchical with outliers)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Deepshikha Jain</dc:creator>
  <cp:lastModifiedBy>Deepshikha Jain</cp:lastModifiedBy>
  <cp:revision>76</cp:revision>
  <dcterms:created xsi:type="dcterms:W3CDTF">2021-01-30T17:19:20Z</dcterms:created>
  <dcterms:modified xsi:type="dcterms:W3CDTF">2021-01-31T13:22:01Z</dcterms:modified>
</cp:coreProperties>
</file>