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BD142C-5490-4E68-ABBB-23CB036F6C7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317638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D142C-5490-4E68-ABBB-23CB036F6C7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73895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D142C-5490-4E68-ABBB-23CB036F6C7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1C943-F4F0-4549-BF1B-91C7EAF9F73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9396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BD142C-5490-4E68-ABBB-23CB036F6C75}"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250707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BD142C-5490-4E68-ABBB-23CB036F6C75}"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1C943-F4F0-4549-BF1B-91C7EAF9F73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0044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BD142C-5490-4E68-ABBB-23CB036F6C75}"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113867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D142C-5490-4E68-ABBB-23CB036F6C7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374999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D142C-5490-4E68-ABBB-23CB036F6C7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397287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D142C-5490-4E68-ABBB-23CB036F6C7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97717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D142C-5490-4E68-ABBB-23CB036F6C7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288738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D142C-5490-4E68-ABBB-23CB036F6C75}"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113280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D142C-5490-4E68-ABBB-23CB036F6C75}" type="datetimeFigureOut">
              <a:rPr lang="en-IN" smtClean="0"/>
              <a:t>09-04-2021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142840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D142C-5490-4E68-ABBB-23CB036F6C75}" type="datetimeFigureOut">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43281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142C-5490-4E68-ABBB-23CB036F6C75}" type="datetimeFigureOut">
              <a:rPr lang="en-IN" smtClean="0"/>
              <a:t>09-04-2021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416304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D142C-5490-4E68-ABBB-23CB036F6C75}"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138156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D142C-5490-4E68-ABBB-23CB036F6C75}"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1C943-F4F0-4549-BF1B-91C7EAF9F736}" type="slidenum">
              <a:rPr lang="en-IN" smtClean="0"/>
              <a:t>‹#›</a:t>
            </a:fld>
            <a:endParaRPr lang="en-IN"/>
          </a:p>
        </p:txBody>
      </p:sp>
    </p:spTree>
    <p:extLst>
      <p:ext uri="{BB962C8B-B14F-4D97-AF65-F5344CB8AC3E}">
        <p14:creationId xmlns:p14="http://schemas.microsoft.com/office/powerpoint/2010/main" val="215297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1BD142C-5490-4E68-ABBB-23CB036F6C75}" type="datetimeFigureOut">
              <a:rPr lang="en-IN" smtClean="0"/>
              <a:t>09-04-2021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351C943-F4F0-4549-BF1B-91C7EAF9F736}" type="slidenum">
              <a:rPr lang="en-IN" smtClean="0"/>
              <a:t>‹#›</a:t>
            </a:fld>
            <a:endParaRPr lang="en-IN"/>
          </a:p>
        </p:txBody>
      </p:sp>
    </p:spTree>
    <p:extLst>
      <p:ext uri="{BB962C8B-B14F-4D97-AF65-F5344CB8AC3E}">
        <p14:creationId xmlns:p14="http://schemas.microsoft.com/office/powerpoint/2010/main" val="1225706945"/>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4FFAC1-50CF-4FA7-A577-2A4D49516A54}"/>
              </a:ext>
            </a:extLst>
          </p:cNvPr>
          <p:cNvSpPr>
            <a:spLocks noGrp="1"/>
          </p:cNvSpPr>
          <p:nvPr>
            <p:ph type="subTitle" idx="1"/>
          </p:nvPr>
        </p:nvSpPr>
        <p:spPr>
          <a:xfrm>
            <a:off x="1238251" y="4777379"/>
            <a:ext cx="10266362" cy="1126283"/>
          </a:xfrm>
        </p:spPr>
        <p:txBody>
          <a:bodyPr/>
          <a:lstStyle/>
          <a:p>
            <a:endParaRPr lang="en-US" dirty="0"/>
          </a:p>
          <a:p>
            <a:r>
              <a:rPr lang="en-US" b="1" dirty="0"/>
              <a:t>BY: </a:t>
            </a:r>
            <a:r>
              <a:rPr lang="en-US" b="1"/>
              <a:t>DEEPSHIKHA JAIN</a:t>
            </a:r>
            <a:endParaRPr lang="en-IN" b="1" dirty="0"/>
          </a:p>
        </p:txBody>
      </p:sp>
      <p:sp>
        <p:nvSpPr>
          <p:cNvPr id="4" name="Rectangle 3">
            <a:extLst>
              <a:ext uri="{FF2B5EF4-FFF2-40B4-BE49-F238E27FC236}">
                <a16:creationId xmlns:a16="http://schemas.microsoft.com/office/drawing/2014/main" id="{F866F240-D6B5-4B5F-8C85-709FD51EC040}"/>
              </a:ext>
            </a:extLst>
          </p:cNvPr>
          <p:cNvSpPr/>
          <p:nvPr/>
        </p:nvSpPr>
        <p:spPr>
          <a:xfrm>
            <a:off x="1344168" y="1138534"/>
            <a:ext cx="9857232" cy="1107996"/>
          </a:xfrm>
          <a:prstGeom prst="rect">
            <a:avLst/>
          </a:prstGeom>
          <a:solidFill>
            <a:srgbClr val="C00000"/>
          </a:solid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6600" b="1" kern="1800" dirty="0">
                <a:ln w="6600">
                  <a:solidFill>
                    <a:schemeClr val="accent2"/>
                  </a:solidFill>
                  <a:prstDash val="solid"/>
                </a:ln>
                <a:solidFill>
                  <a:srgbClr val="FFFFFF"/>
                </a:solidFill>
                <a:effectLst>
                  <a:outerShdw dist="38100" dir="2700000" algn="tl" rotWithShape="0">
                    <a:schemeClr val="accent2"/>
                  </a:outerShdw>
                </a:effectLst>
                <a:latin typeface="Helvetica" panose="020B0604020202020204" pitchFamily="34" charset="0"/>
                <a:ea typeface="Times New Roman" panose="02020603050405020304" pitchFamily="18" charset="0"/>
                <a:cs typeface="Times New Roman" panose="02020603050405020304" pitchFamily="18" charset="0"/>
              </a:rPr>
              <a:t>Credit EDA Case Study</a:t>
            </a:r>
            <a:endParaRPr lang="en-IN" sz="66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57BD9A14-4D80-44E6-9564-C1DA4D7F6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524" y="2424707"/>
            <a:ext cx="2295525" cy="2008585"/>
          </a:xfrm>
          <a:prstGeom prst="rect">
            <a:avLst/>
          </a:prstGeom>
        </p:spPr>
      </p:pic>
    </p:spTree>
    <p:extLst>
      <p:ext uri="{BB962C8B-B14F-4D97-AF65-F5344CB8AC3E}">
        <p14:creationId xmlns:p14="http://schemas.microsoft.com/office/powerpoint/2010/main" val="178405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69D096-E2D5-48EB-A632-2E18303D5887}"/>
              </a:ext>
            </a:extLst>
          </p:cNvPr>
          <p:cNvSpPr txBox="1"/>
          <p:nvPr/>
        </p:nvSpPr>
        <p:spPr>
          <a:xfrm>
            <a:off x="1504950" y="649880"/>
            <a:ext cx="7772400" cy="312650"/>
          </a:xfrm>
          <a:prstGeom prst="rect">
            <a:avLst/>
          </a:prstGeom>
          <a:noFill/>
        </p:spPr>
        <p:txBody>
          <a:bodyPr wrap="square">
            <a:spAutoFit/>
          </a:bodyPr>
          <a:lstStyle/>
          <a:p>
            <a:pPr>
              <a:lnSpc>
                <a:spcPct val="107000"/>
              </a:lnSpc>
              <a:spcBef>
                <a:spcPts val="930"/>
              </a:spcBef>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Let's bin the Annuity amount variable into low, medium and high</a:t>
            </a:r>
            <a:endParaRPr lang="en-IN" sz="1400" b="1" dirty="0">
              <a:solidFill>
                <a:srgbClr val="1F3763"/>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6" name="Picture 5">
            <a:extLst>
              <a:ext uri="{FF2B5EF4-FFF2-40B4-BE49-F238E27FC236}">
                <a16:creationId xmlns:a16="http://schemas.microsoft.com/office/drawing/2014/main" id="{8C4FFD44-AE62-40E9-842A-AC9AE840D0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68424" y="1624012"/>
            <a:ext cx="3565525" cy="2538413"/>
          </a:xfrm>
          <a:prstGeom prst="rect">
            <a:avLst/>
          </a:prstGeom>
          <a:noFill/>
          <a:ln>
            <a:noFill/>
          </a:ln>
        </p:spPr>
      </p:pic>
      <p:pic>
        <p:nvPicPr>
          <p:cNvPr id="7" name="Picture 6">
            <a:extLst>
              <a:ext uri="{FF2B5EF4-FFF2-40B4-BE49-F238E27FC236}">
                <a16:creationId xmlns:a16="http://schemas.microsoft.com/office/drawing/2014/main" id="{5AA4AAB6-0531-48F1-BD21-3B6A988C47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9252" y="1624012"/>
            <a:ext cx="3986848" cy="2538413"/>
          </a:xfrm>
          <a:prstGeom prst="rect">
            <a:avLst/>
          </a:prstGeom>
          <a:noFill/>
          <a:ln>
            <a:noFill/>
          </a:ln>
        </p:spPr>
      </p:pic>
      <p:sp>
        <p:nvSpPr>
          <p:cNvPr id="9" name="TextBox 8">
            <a:extLst>
              <a:ext uri="{FF2B5EF4-FFF2-40B4-BE49-F238E27FC236}">
                <a16:creationId xmlns:a16="http://schemas.microsoft.com/office/drawing/2014/main" id="{FA03E9D4-9F9F-4783-80C5-022943A67765}"/>
              </a:ext>
            </a:extLst>
          </p:cNvPr>
          <p:cNvSpPr txBox="1"/>
          <p:nvPr/>
        </p:nvSpPr>
        <p:spPr>
          <a:xfrm>
            <a:off x="1368423" y="4559348"/>
            <a:ext cx="9994901" cy="53662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As we can see from above figure that counts of people who have Amount Annuity limit of high are more but they  have more defaulters too.</a:t>
            </a:r>
          </a:p>
        </p:txBody>
      </p:sp>
    </p:spTree>
    <p:extLst>
      <p:ext uri="{BB962C8B-B14F-4D97-AF65-F5344CB8AC3E}">
        <p14:creationId xmlns:p14="http://schemas.microsoft.com/office/powerpoint/2010/main" val="392896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6E9A73-FE70-48D9-B6FD-A2DC9EEB9AB7}"/>
              </a:ext>
            </a:extLst>
          </p:cNvPr>
          <p:cNvSpPr txBox="1"/>
          <p:nvPr/>
        </p:nvSpPr>
        <p:spPr>
          <a:xfrm>
            <a:off x="4714875" y="398011"/>
            <a:ext cx="6096000" cy="375552"/>
          </a:xfrm>
          <a:prstGeom prst="rect">
            <a:avLst/>
          </a:prstGeom>
          <a:noFill/>
        </p:spPr>
        <p:txBody>
          <a:bodyPr wrap="square">
            <a:spAutoFit/>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Correlation for target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FE6332F-8885-40DD-8A1F-9B6889C08CC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3774" y="950594"/>
            <a:ext cx="4905375" cy="3440431"/>
          </a:xfrm>
          <a:prstGeom prst="rect">
            <a:avLst/>
          </a:prstGeom>
          <a:noFill/>
          <a:ln>
            <a:noFill/>
          </a:ln>
        </p:spPr>
      </p:pic>
      <p:sp>
        <p:nvSpPr>
          <p:cNvPr id="8" name="TextBox 7">
            <a:extLst>
              <a:ext uri="{FF2B5EF4-FFF2-40B4-BE49-F238E27FC236}">
                <a16:creationId xmlns:a16="http://schemas.microsoft.com/office/drawing/2014/main" id="{4A448FEF-550E-414F-BDE8-F0F078397F51}"/>
              </a:ext>
            </a:extLst>
          </p:cNvPr>
          <p:cNvSpPr txBox="1"/>
          <p:nvPr/>
        </p:nvSpPr>
        <p:spPr>
          <a:xfrm>
            <a:off x="1495425" y="4568056"/>
            <a:ext cx="10201275" cy="1330557"/>
          </a:xfrm>
          <a:prstGeom prst="rect">
            <a:avLst/>
          </a:prstGeom>
          <a:noFill/>
        </p:spPr>
        <p:txBody>
          <a:bodyPr wrap="square">
            <a:spAutoFit/>
          </a:bodyPr>
          <a:lstStyle/>
          <a:p>
            <a:pPr>
              <a:lnSpc>
                <a:spcPct val="107000"/>
              </a:lnSpc>
              <a:spcAft>
                <a:spcPts val="800"/>
              </a:spcAft>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From above figure, we can see the correlation between all the variables: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“AMT_CREDIT” variable is highly correlated with the “AMT_GOODS_PRICE”.</a:t>
            </a:r>
            <a:endParaRPr lang="en-IN" sz="1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This means higher the loan amount is for the goods that are highly priced.</a:t>
            </a:r>
            <a:endParaRPr lang="en-IN" sz="1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Credit amount is inversely proportional to the number of children client have, means Credit amount is higher for less children count client have and vice-versa</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13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E50EFE-2445-4FAB-A832-98A4507E7ACC}"/>
              </a:ext>
            </a:extLst>
          </p:cNvPr>
          <p:cNvSpPr txBox="1"/>
          <p:nvPr/>
        </p:nvSpPr>
        <p:spPr>
          <a:xfrm>
            <a:off x="4562475" y="360809"/>
            <a:ext cx="6096000" cy="373757"/>
          </a:xfrm>
          <a:prstGeom prst="rect">
            <a:avLst/>
          </a:prstGeom>
          <a:noFill/>
        </p:spPr>
        <p:txBody>
          <a:bodyPr wrap="square">
            <a:spAutoFit/>
          </a:bodyPr>
          <a:lstStyle/>
          <a:p>
            <a:pPr>
              <a:lnSpc>
                <a:spcPct val="107000"/>
              </a:lnSpc>
              <a:spcAft>
                <a:spcPts val="800"/>
              </a:spcAft>
            </a:pPr>
            <a:r>
              <a:rPr lang="en-IN" sz="1800" b="1"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Correlation for target 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21FE7B7-3430-4964-B5B9-DF7CAACA7C2D}"/>
              </a:ext>
            </a:extLst>
          </p:cNvPr>
          <p:cNvPicPr/>
          <p:nvPr/>
        </p:nvPicPr>
        <p:blipFill>
          <a:blip r:embed="rId2"/>
          <a:stretch>
            <a:fillRect/>
          </a:stretch>
        </p:blipFill>
        <p:spPr>
          <a:xfrm>
            <a:off x="3706494" y="1260801"/>
            <a:ext cx="4942205" cy="3868420"/>
          </a:xfrm>
          <a:prstGeom prst="rect">
            <a:avLst/>
          </a:prstGeom>
        </p:spPr>
      </p:pic>
      <p:sp>
        <p:nvSpPr>
          <p:cNvPr id="8" name="TextBox 7">
            <a:extLst>
              <a:ext uri="{FF2B5EF4-FFF2-40B4-BE49-F238E27FC236}">
                <a16:creationId xmlns:a16="http://schemas.microsoft.com/office/drawing/2014/main" id="{317D054A-CB09-4DBB-AFA5-0BFDC055D2C0}"/>
              </a:ext>
            </a:extLst>
          </p:cNvPr>
          <p:cNvSpPr txBox="1"/>
          <p:nvPr/>
        </p:nvSpPr>
        <p:spPr>
          <a:xfrm>
            <a:off x="2019299" y="5343110"/>
            <a:ext cx="9124951" cy="311239"/>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This heat map for Target 0 is also having quite a same observation just like Target 0. </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458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107536-0FC6-4E66-98FA-46705FC516FB}"/>
              </a:ext>
            </a:extLst>
          </p:cNvPr>
          <p:cNvSpPr txBox="1"/>
          <p:nvPr/>
        </p:nvSpPr>
        <p:spPr>
          <a:xfrm>
            <a:off x="1514475" y="579884"/>
            <a:ext cx="6096000" cy="367216"/>
          </a:xfrm>
          <a:prstGeom prst="rect">
            <a:avLst/>
          </a:prstGeom>
          <a:noFill/>
        </p:spPr>
        <p:txBody>
          <a:bodyPr wrap="square">
            <a:spAutoFit/>
          </a:bodyPr>
          <a:lstStyle/>
          <a:p>
            <a:pPr>
              <a:lnSpc>
                <a:spcPct val="107000"/>
              </a:lnSpc>
              <a:spcAft>
                <a:spcPts val="800"/>
              </a:spcAft>
            </a:pPr>
            <a:r>
              <a:rPr lang="en-US"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C</a:t>
            </a:r>
            <a:r>
              <a:rPr lang="en-IN" b="1" dirty="0" err="1">
                <a:solidFill>
                  <a:srgbClr val="000000"/>
                </a:solidFill>
                <a:latin typeface="Helvetica" panose="020B0604020202020204" pitchFamily="34" charset="0"/>
                <a:ea typeface="Calibri" panose="020F0502020204030204" pitchFamily="34" charset="0"/>
                <a:cs typeface="Times New Roman" panose="02020603050405020304" pitchFamily="18" charset="0"/>
              </a:rPr>
              <a:t>olumns</a:t>
            </a:r>
            <a:r>
              <a:rPr lang="en-IN"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having outliers </a:t>
            </a:r>
          </a:p>
        </p:txBody>
      </p:sp>
      <p:sp>
        <p:nvSpPr>
          <p:cNvPr id="9" name="TextBox 8">
            <a:extLst>
              <a:ext uri="{FF2B5EF4-FFF2-40B4-BE49-F238E27FC236}">
                <a16:creationId xmlns:a16="http://schemas.microsoft.com/office/drawing/2014/main" id="{240B5633-9A5E-489A-A55F-8D7B26ACD197}"/>
              </a:ext>
            </a:extLst>
          </p:cNvPr>
          <p:cNvSpPr txBox="1"/>
          <p:nvPr/>
        </p:nvSpPr>
        <p:spPr>
          <a:xfrm>
            <a:off x="1600200" y="1212752"/>
            <a:ext cx="8934450" cy="1107676"/>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US" sz="1400" b="1" dirty="0">
                <a:solidFill>
                  <a:srgbClr val="202122"/>
                </a:solidFill>
                <a:latin typeface="Arial" panose="020B0604020202020204" pitchFamily="34" charset="0"/>
                <a:cs typeface="Arial" panose="020B0604020202020204" pitchFamily="34" charset="0"/>
              </a:rPr>
              <a:t>O</a:t>
            </a:r>
            <a:r>
              <a:rPr lang="en-US" sz="1400" b="1" i="0" dirty="0">
                <a:solidFill>
                  <a:srgbClr val="202122"/>
                </a:solidFill>
                <a:effectLst/>
                <a:latin typeface="Arial" panose="020B0604020202020204" pitchFamily="34" charset="0"/>
                <a:cs typeface="Arial" panose="020B0604020202020204" pitchFamily="34" charset="0"/>
              </a:rPr>
              <a:t>utlier</a:t>
            </a:r>
            <a:r>
              <a:rPr lang="en-US" sz="1400" b="0" i="0" dirty="0">
                <a:solidFill>
                  <a:srgbClr val="202122"/>
                </a:solidFill>
                <a:effectLst/>
                <a:latin typeface="Arial" panose="020B0604020202020204" pitchFamily="34" charset="0"/>
                <a:cs typeface="Arial" panose="020B0604020202020204" pitchFamily="34" charset="0"/>
              </a:rPr>
              <a:t> is a </a:t>
            </a:r>
            <a:r>
              <a:rPr lang="en-US" sz="1400" b="0" i="0" dirty="0">
                <a:effectLst/>
                <a:latin typeface="Arial" panose="020B0604020202020204" pitchFamily="34" charset="0"/>
                <a:cs typeface="Arial" panose="020B0604020202020204" pitchFamily="34" charset="0"/>
              </a:rPr>
              <a:t>data points </a:t>
            </a:r>
            <a:r>
              <a:rPr lang="en-US" sz="1400" b="0" i="0" dirty="0">
                <a:solidFill>
                  <a:srgbClr val="202122"/>
                </a:solidFill>
                <a:effectLst/>
                <a:latin typeface="Arial" panose="020B0604020202020204" pitchFamily="34" charset="0"/>
                <a:cs typeface="Arial" panose="020B0604020202020204" pitchFamily="34" charset="0"/>
              </a:rPr>
              <a:t>that differs significantly from other observations.</a:t>
            </a:r>
          </a:p>
          <a:p>
            <a:pPr marL="285750" indent="-285750">
              <a:lnSpc>
                <a:spcPct val="107000"/>
              </a:lnSpc>
              <a:spcAft>
                <a:spcPts val="800"/>
              </a:spcAft>
              <a:buFont typeface="Wingdings" panose="05000000000000000000" pitchFamily="2" charset="2"/>
              <a:buChar char="Ø"/>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Outliers are noticed in </a:t>
            </a: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CNT_CHILDREN, AMT_INCOME_TOTAL &amp; DAYS_EMPLOYED</a:t>
            </a: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990FEB34-F228-4BAC-8B64-D37F118E18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24125" y="2097530"/>
            <a:ext cx="7543800" cy="2661147"/>
          </a:xfrm>
          <a:prstGeom prst="rect">
            <a:avLst/>
          </a:prstGeom>
          <a:noFill/>
          <a:ln>
            <a:noFill/>
          </a:ln>
        </p:spPr>
      </p:pic>
      <p:sp>
        <p:nvSpPr>
          <p:cNvPr id="16" name="TextBox 15">
            <a:extLst>
              <a:ext uri="{FF2B5EF4-FFF2-40B4-BE49-F238E27FC236}">
                <a16:creationId xmlns:a16="http://schemas.microsoft.com/office/drawing/2014/main" id="{02235B43-6AFD-4FED-96ED-F5B88CC64999}"/>
              </a:ext>
            </a:extLst>
          </p:cNvPr>
          <p:cNvSpPr txBox="1"/>
          <p:nvPr/>
        </p:nvSpPr>
        <p:spPr>
          <a:xfrm>
            <a:off x="1790699" y="5054458"/>
            <a:ext cx="9667875" cy="541751"/>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We can identify that following columns: CNT_CHILDREN, AMT_INCOME_TOTAL &amp; DAYS_EMPLOYED from above figure with outliers values which are having huge difference compared to the regular intervals of other values.</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0073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E773D5-9BF2-4896-98CF-6B8FFF9BC3D4}"/>
              </a:ext>
            </a:extLst>
          </p:cNvPr>
          <p:cNvSpPr txBox="1"/>
          <p:nvPr/>
        </p:nvSpPr>
        <p:spPr>
          <a:xfrm>
            <a:off x="2009775" y="512311"/>
            <a:ext cx="6096000" cy="344069"/>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Explanation using box plots for outlier values:</a:t>
            </a:r>
            <a:endParaRPr lang="en-IN"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E65B6B-19EE-417F-89E4-07852070677C}"/>
              </a:ext>
            </a:extLst>
          </p:cNvPr>
          <p:cNvSpPr txBox="1"/>
          <p:nvPr/>
        </p:nvSpPr>
        <p:spPr>
          <a:xfrm>
            <a:off x="2009775" y="1064294"/>
            <a:ext cx="9753600" cy="311239"/>
          </a:xfrm>
          <a:prstGeom prst="rect">
            <a:avLst/>
          </a:prstGeom>
          <a:noFill/>
        </p:spPr>
        <p:txBody>
          <a:bodyPr wrap="square">
            <a:spAutoFit/>
          </a:bodyPr>
          <a:lstStyle/>
          <a:p>
            <a:pPr>
              <a:lnSpc>
                <a:spcPct val="107000"/>
              </a:lnSpc>
              <a:spcAft>
                <a:spcPts val="800"/>
              </a:spcAft>
            </a:pPr>
            <a:r>
              <a:rPr lang="en-IN"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CNT_CHILDREN: </a:t>
            </a: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Now a day, 19 children per person is quite difficult. Hence, treat as an outlier.</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48FE972-17FA-41A4-8070-5F1335C66452}"/>
              </a:ext>
            </a:extLst>
          </p:cNvPr>
          <p:cNvPicPr/>
          <p:nvPr/>
        </p:nvPicPr>
        <p:blipFill>
          <a:blip r:embed="rId2"/>
          <a:stretch>
            <a:fillRect/>
          </a:stretch>
        </p:blipFill>
        <p:spPr>
          <a:xfrm>
            <a:off x="3038474" y="1871662"/>
            <a:ext cx="5838825" cy="1890713"/>
          </a:xfrm>
          <a:prstGeom prst="rect">
            <a:avLst/>
          </a:prstGeom>
        </p:spPr>
      </p:pic>
      <p:sp>
        <p:nvSpPr>
          <p:cNvPr id="10" name="TextBox 9">
            <a:extLst>
              <a:ext uri="{FF2B5EF4-FFF2-40B4-BE49-F238E27FC236}">
                <a16:creationId xmlns:a16="http://schemas.microsoft.com/office/drawing/2014/main" id="{AC147654-156C-4329-B70F-9CD238B5211C}"/>
              </a:ext>
            </a:extLst>
          </p:cNvPr>
          <p:cNvSpPr txBox="1"/>
          <p:nvPr/>
        </p:nvSpPr>
        <p:spPr>
          <a:xfrm>
            <a:off x="2009774" y="3864644"/>
            <a:ext cx="9753599" cy="644344"/>
          </a:xfrm>
          <a:prstGeom prst="rect">
            <a:avLst/>
          </a:prstGeom>
          <a:noFill/>
        </p:spPr>
        <p:txBody>
          <a:bodyPr wrap="square">
            <a:spAutoFit/>
          </a:bodyPr>
          <a:lstStyle/>
          <a:p>
            <a:pPr>
              <a:lnSpc>
                <a:spcPct val="107000"/>
              </a:lnSpc>
              <a:spcAft>
                <a:spcPts val="800"/>
              </a:spcAft>
            </a:pPr>
            <a:r>
              <a:rPr lang="en-IN"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AMT_INCOME_TOTAL:</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max value is 9 digits which seem to be manual error. Hence we will treat this as an outlier.</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A1E06678-AED6-436F-9A17-F73432A36543}"/>
              </a:ext>
            </a:extLst>
          </p:cNvPr>
          <p:cNvPicPr/>
          <p:nvPr/>
        </p:nvPicPr>
        <p:blipFill>
          <a:blip r:embed="rId3"/>
          <a:stretch>
            <a:fillRect/>
          </a:stretch>
        </p:blipFill>
        <p:spPr>
          <a:xfrm>
            <a:off x="3038473" y="4611256"/>
            <a:ext cx="5838825" cy="1640229"/>
          </a:xfrm>
          <a:prstGeom prst="rect">
            <a:avLst/>
          </a:prstGeom>
        </p:spPr>
      </p:pic>
    </p:spTree>
    <p:extLst>
      <p:ext uri="{BB962C8B-B14F-4D97-AF65-F5344CB8AC3E}">
        <p14:creationId xmlns:p14="http://schemas.microsoft.com/office/powerpoint/2010/main" val="226434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E0E904-DB24-49D6-9544-61988B0B51C7}"/>
              </a:ext>
            </a:extLst>
          </p:cNvPr>
          <p:cNvSpPr txBox="1"/>
          <p:nvPr/>
        </p:nvSpPr>
        <p:spPr>
          <a:xfrm>
            <a:off x="2019300" y="712336"/>
            <a:ext cx="6096000" cy="375552"/>
          </a:xfrm>
          <a:prstGeom prst="rect">
            <a:avLst/>
          </a:prstGeom>
          <a:noFill/>
        </p:spPr>
        <p:txBody>
          <a:bodyPr wrap="square">
            <a:spAutoFit/>
          </a:bodyPr>
          <a:lstStyle/>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DAYS_EMPLOYED: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6F292BD-CADF-4883-9AA0-51C789173C9E}"/>
              </a:ext>
            </a:extLst>
          </p:cNvPr>
          <p:cNvPicPr/>
          <p:nvPr/>
        </p:nvPicPr>
        <p:blipFill>
          <a:blip r:embed="rId2"/>
          <a:stretch>
            <a:fillRect/>
          </a:stretch>
        </p:blipFill>
        <p:spPr>
          <a:xfrm>
            <a:off x="2728912" y="1538287"/>
            <a:ext cx="6291263" cy="1671638"/>
          </a:xfrm>
          <a:prstGeom prst="rect">
            <a:avLst/>
          </a:prstGeom>
        </p:spPr>
      </p:pic>
      <p:sp>
        <p:nvSpPr>
          <p:cNvPr id="11" name="TextBox 10">
            <a:extLst>
              <a:ext uri="{FF2B5EF4-FFF2-40B4-BE49-F238E27FC236}">
                <a16:creationId xmlns:a16="http://schemas.microsoft.com/office/drawing/2014/main" id="{0E28405B-77FD-4F7E-933E-48D54E989DD0}"/>
              </a:ext>
            </a:extLst>
          </p:cNvPr>
          <p:cNvSpPr txBox="1"/>
          <p:nvPr/>
        </p:nvSpPr>
        <p:spPr>
          <a:xfrm>
            <a:off x="2019301" y="3746402"/>
            <a:ext cx="9725024" cy="670120"/>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There is a huge difference among max amount, mean and 75th percentile, hence, consider as outliers.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5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70229-9DD2-44E0-8ACD-45A1ED578682}"/>
              </a:ext>
            </a:extLst>
          </p:cNvPr>
          <p:cNvPicPr/>
          <p:nvPr/>
        </p:nvPicPr>
        <p:blipFill>
          <a:blip r:embed="rId2"/>
          <a:stretch>
            <a:fillRect/>
          </a:stretch>
        </p:blipFill>
        <p:spPr>
          <a:xfrm>
            <a:off x="2954019" y="827722"/>
            <a:ext cx="6885305" cy="2601278"/>
          </a:xfrm>
          <a:prstGeom prst="rect">
            <a:avLst/>
          </a:prstGeom>
        </p:spPr>
      </p:pic>
      <p:sp>
        <p:nvSpPr>
          <p:cNvPr id="6" name="TextBox 5">
            <a:extLst>
              <a:ext uri="{FF2B5EF4-FFF2-40B4-BE49-F238E27FC236}">
                <a16:creationId xmlns:a16="http://schemas.microsoft.com/office/drawing/2014/main" id="{6C53695F-0058-48B7-B2DA-DF96465A383B}"/>
              </a:ext>
            </a:extLst>
          </p:cNvPr>
          <p:cNvSpPr txBox="1"/>
          <p:nvPr/>
        </p:nvSpPr>
        <p:spPr>
          <a:xfrm>
            <a:off x="2954019" y="3802464"/>
            <a:ext cx="7704456" cy="541751"/>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Higher the loan amount is refusing more loan application.</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loan is approving for the clients whose income is less.</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8613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D89EBC-74DE-4D57-8772-331809A73130}"/>
              </a:ext>
            </a:extLst>
          </p:cNvPr>
          <p:cNvSpPr txBox="1"/>
          <p:nvPr/>
        </p:nvSpPr>
        <p:spPr>
          <a:xfrm>
            <a:off x="1695449" y="472965"/>
            <a:ext cx="9896475" cy="772263"/>
          </a:xfrm>
          <a:prstGeom prst="rect">
            <a:avLst/>
          </a:prstGeom>
          <a:noFill/>
        </p:spPr>
        <p:txBody>
          <a:bodyPr wrap="square">
            <a:spAutoFit/>
          </a:bodyPr>
          <a:lstStyle/>
          <a:p>
            <a:pPr>
              <a:lnSpc>
                <a:spcPct val="107000"/>
              </a:lnSpc>
              <a:spcAft>
                <a:spcPts val="800"/>
              </a:spcAft>
            </a:pP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Let’s create a </a:t>
            </a:r>
            <a:r>
              <a:rPr lang="en-US" sz="14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pairplot</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and </a:t>
            </a:r>
            <a:r>
              <a:rPr lang="en-US" sz="14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pairgrid</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to have a graphical analysis of the most important features of the dataset. As the original dataset is quite large, we take a sample of it such that we remove all the rows that have </a:t>
            </a:r>
            <a:r>
              <a:rPr lang="en-US" sz="14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NaN</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and then take a random sample of 5000 points.</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DEB38FBC-ECFF-474B-A03F-56F3C9E179F6}"/>
              </a:ext>
            </a:extLst>
          </p:cNvPr>
          <p:cNvSpPr txBox="1"/>
          <p:nvPr/>
        </p:nvSpPr>
        <p:spPr>
          <a:xfrm>
            <a:off x="1695449" y="1330572"/>
            <a:ext cx="9896474" cy="2258567"/>
          </a:xfrm>
          <a:prstGeom prst="rect">
            <a:avLst/>
          </a:prstGeom>
          <a:noFill/>
        </p:spPr>
        <p:txBody>
          <a:bodyPr wrap="square">
            <a:spAutoFit/>
          </a:bodyPr>
          <a:lstStyle/>
          <a:p>
            <a:pPr>
              <a:lnSpc>
                <a:spcPct val="107000"/>
              </a:lnSpc>
              <a:spcAft>
                <a:spcPts val="800"/>
              </a:spcAft>
            </a:pP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We have a 6x6 grid in </a:t>
            </a:r>
            <a:r>
              <a:rPr lang="en-US" sz="14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pairplot</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as TARGET is explicitly considered via the coloring scheme (i.e., hue). In this </a:t>
            </a:r>
            <a:r>
              <a:rPr lang="en-US" sz="14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pairgrid</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TARGET is denoted by the hue. Orange is TARGET=1 (default), and Blue is TARGET=0 (no default).</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1200"/>
              </a:spcBef>
              <a:spcAft>
                <a:spcPts val="800"/>
              </a:spcAft>
            </a:pP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a:t>
            </a:r>
            <a:r>
              <a:rPr lang="en-US" sz="14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pairgrid</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can be explained as follows: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Upper triangle: This is a scatter plot between the two variables in the X &amp; Y axes, and has the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TARGET</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variable as a different hue.</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Diagonal: This is a </a:t>
            </a:r>
            <a:r>
              <a:rPr lang="en-US" sz="14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kde</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plot of the distribution of each variable.</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Bottom triangle: This is a </a:t>
            </a:r>
            <a:r>
              <a:rPr lang="en-US" sz="14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kde</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plot.</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5FB03FC-C6B6-4959-8CDB-9B0527CB8D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76283" y="2899092"/>
            <a:ext cx="3215640" cy="3739833"/>
          </a:xfrm>
          <a:prstGeom prst="rect">
            <a:avLst/>
          </a:prstGeom>
          <a:noFill/>
          <a:ln>
            <a:noFill/>
          </a:ln>
        </p:spPr>
      </p:pic>
      <p:sp>
        <p:nvSpPr>
          <p:cNvPr id="10" name="TextBox 9">
            <a:extLst>
              <a:ext uri="{FF2B5EF4-FFF2-40B4-BE49-F238E27FC236}">
                <a16:creationId xmlns:a16="http://schemas.microsoft.com/office/drawing/2014/main" id="{C4871C1C-4539-47AB-9180-F712640FD17D}"/>
              </a:ext>
            </a:extLst>
          </p:cNvPr>
          <p:cNvSpPr txBox="1"/>
          <p:nvPr/>
        </p:nvSpPr>
        <p:spPr>
          <a:xfrm>
            <a:off x="1695449" y="3968283"/>
            <a:ext cx="6680834" cy="997645"/>
          </a:xfrm>
          <a:prstGeom prst="rect">
            <a:avLst/>
          </a:prstGeom>
          <a:noFill/>
        </p:spPr>
        <p:txBody>
          <a:bodyPr wrap="square">
            <a:spAutoFit/>
          </a:bodyPr>
          <a:lstStyle/>
          <a:p>
            <a:pPr>
              <a:lnSpc>
                <a:spcPct val="107000"/>
              </a:lnSpc>
              <a:spcAft>
                <a:spcPts val="800"/>
              </a:spcAft>
            </a:pP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Looking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DAYS_BIRTH</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and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DAYS_EMPLOYED,</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we can see that for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TARGET=1</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(i.e., orange) there is a high negative correlation. It is harder to make similar comments for the correlations between the other variables and that of the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TARGET</a:t>
            </a:r>
            <a:r>
              <a:rPr lang="en-US" sz="14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8345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F86262-CE7B-42A9-9EE9-5D0528D08341}"/>
              </a:ext>
            </a:extLst>
          </p:cNvPr>
          <p:cNvSpPr/>
          <p:nvPr/>
        </p:nvSpPr>
        <p:spPr>
          <a:xfrm>
            <a:off x="4070447" y="2967335"/>
            <a:ext cx="405110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96500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A63136-1F69-4731-94E3-C2DF622CC6D6}"/>
              </a:ext>
            </a:extLst>
          </p:cNvPr>
          <p:cNvSpPr txBox="1"/>
          <p:nvPr/>
        </p:nvSpPr>
        <p:spPr>
          <a:xfrm>
            <a:off x="972993" y="-1010682"/>
            <a:ext cx="10422383" cy="6729278"/>
          </a:xfrm>
          <a:prstGeom prst="rect">
            <a:avLst/>
          </a:prstGeom>
          <a:noFill/>
        </p:spPr>
        <p:txBody>
          <a:bodyPr wrap="square">
            <a:spAutoFit/>
          </a:bodyPr>
          <a:lstStyle/>
          <a:p>
            <a:pPr>
              <a:lnSpc>
                <a:spcPct val="107000"/>
              </a:lnSpc>
              <a:spcBef>
                <a:spcPts val="645"/>
              </a:spcBef>
              <a:spcAft>
                <a:spcPts val="800"/>
              </a:spcAft>
            </a:pPr>
            <a:r>
              <a:rPr lang="en-IN" sz="3200" b="1" kern="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gn="ctr">
              <a:lnSpc>
                <a:spcPct val="107000"/>
              </a:lnSpc>
              <a:spcBef>
                <a:spcPts val="645"/>
              </a:spcBef>
              <a:spcAft>
                <a:spcPts val="800"/>
              </a:spcAft>
            </a:pPr>
            <a:endParaRPr lang="en-IN" sz="3200" b="1" kern="1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algn="ctr">
              <a:lnSpc>
                <a:spcPct val="107000"/>
              </a:lnSpc>
              <a:spcBef>
                <a:spcPts val="645"/>
              </a:spcBef>
              <a:spcAft>
                <a:spcPts val="800"/>
              </a:spcAft>
            </a:pPr>
            <a:r>
              <a:rPr lang="en-IN" sz="3200" b="1" kern="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EDA Case Study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45"/>
              </a:spcBef>
              <a:spcAft>
                <a:spcPts val="800"/>
              </a:spcAft>
            </a:pPr>
            <a:r>
              <a:rPr lang="en-IN" sz="1400" b="1"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OBJECTIVE: </a:t>
            </a: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case study aims to identify patterns which indicate if a client has difficulty paying their </a:t>
            </a:r>
            <a:r>
              <a:rPr lang="en-IN"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installments</a:t>
            </a: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b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400" b="1" dirty="0">
                <a:effectLst/>
                <a:latin typeface="Arial" panose="020B0604020202020204" pitchFamily="34" charset="0"/>
                <a:ea typeface="Calibri" panose="020F0502020204030204" pitchFamily="34" charset="0"/>
                <a:cs typeface="Arial" panose="020B0604020202020204" pitchFamily="34" charset="0"/>
              </a:rPr>
              <a:t>In this case study we performed the following steps: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IN" sz="1400" dirty="0">
                <a:effectLst/>
                <a:latin typeface="Arial" panose="020B0604020202020204" pitchFamily="34" charset="0"/>
                <a:ea typeface="Calibri" panose="020F0502020204030204" pitchFamily="34" charset="0"/>
                <a:cs typeface="Arial" panose="020B0604020202020204" pitchFamily="34" charset="0"/>
              </a:rPr>
              <a:t>Data Understanding</a:t>
            </a:r>
          </a:p>
          <a:p>
            <a:pPr marL="342900" lvl="0" indent="-342900">
              <a:lnSpc>
                <a:spcPct val="107000"/>
              </a:lnSpc>
              <a:buFont typeface="+mj-lt"/>
              <a:buAutoNum type="arabicPeriod"/>
            </a:pPr>
            <a:r>
              <a:rPr lang="en-IN" sz="1400" dirty="0">
                <a:effectLst/>
                <a:latin typeface="Arial" panose="020B0604020202020204" pitchFamily="34" charset="0"/>
                <a:ea typeface="Calibri" panose="020F0502020204030204" pitchFamily="34" charset="0"/>
                <a:cs typeface="Arial" panose="020B0604020202020204" pitchFamily="34" charset="0"/>
              </a:rPr>
              <a:t>Data cleaning</a:t>
            </a:r>
          </a:p>
          <a:p>
            <a:pPr marL="342900" lvl="0" indent="-342900">
              <a:lnSpc>
                <a:spcPct val="107000"/>
              </a:lnSpc>
              <a:spcAft>
                <a:spcPts val="800"/>
              </a:spcAft>
              <a:buFont typeface="+mj-lt"/>
              <a:buAutoNum type="arabicPeriod"/>
            </a:pPr>
            <a:r>
              <a:rPr lang="en-IN" sz="1400" dirty="0">
                <a:effectLst/>
                <a:latin typeface="Arial" panose="020B0604020202020204" pitchFamily="34" charset="0"/>
                <a:ea typeface="Calibri" panose="020F0502020204030204" pitchFamily="34" charset="0"/>
                <a:cs typeface="Arial" panose="020B0604020202020204" pitchFamily="34" charset="0"/>
              </a:rPr>
              <a:t>Data analysing </a:t>
            </a:r>
          </a:p>
          <a:p>
            <a:pPr lvl="0">
              <a:lnSpc>
                <a:spcPct val="107000"/>
              </a:lnSpc>
              <a:spcAft>
                <a:spcPts val="800"/>
              </a:spcAft>
            </a:pP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r>
              <a:rPr lang="en-IN" sz="1400" dirty="0">
                <a:effectLst/>
                <a:latin typeface="Arial" panose="020B0604020202020204" pitchFamily="34" charset="0"/>
                <a:ea typeface="Calibri" panose="020F0502020204030204" pitchFamily="34" charset="0"/>
                <a:cs typeface="Arial" panose="020B0604020202020204" pitchFamily="34" charset="0"/>
              </a:rPr>
              <a:t>Firstly, we make the understanding with data. Get to know about their columns description and finds the idea about irrelevant columns and target columns.</a:t>
            </a:r>
          </a:p>
          <a:p>
            <a:pPr marL="285750" indent="-285750">
              <a:lnSpc>
                <a:spcPct val="107000"/>
              </a:lnSpc>
              <a:spcAft>
                <a:spcPts val="800"/>
              </a:spcAft>
              <a:buFont typeface="Wingdings" panose="05000000000000000000" pitchFamily="2" charset="2"/>
              <a:buChar char="Ø"/>
            </a:pPr>
            <a:r>
              <a:rPr lang="en-IN" sz="1400" dirty="0">
                <a:effectLst/>
                <a:latin typeface="Arial" panose="020B0604020202020204" pitchFamily="34" charset="0"/>
                <a:ea typeface="Calibri" panose="020F0502020204030204" pitchFamily="34" charset="0"/>
                <a:cs typeface="Arial" panose="020B0604020202020204" pitchFamily="34" charset="0"/>
              </a:rPr>
              <a:t>Secondly, we have performed the data cleaning on application _data </a:t>
            </a:r>
            <a:r>
              <a:rPr lang="en-IN" sz="1400" dirty="0" err="1">
                <a:effectLst/>
                <a:latin typeface="Arial" panose="020B0604020202020204" pitchFamily="34" charset="0"/>
                <a:ea typeface="Calibri" panose="020F0502020204030204" pitchFamily="34" charset="0"/>
                <a:cs typeface="Arial" panose="020B0604020202020204" pitchFamily="34" charset="0"/>
              </a:rPr>
              <a:t>dataframe</a:t>
            </a:r>
            <a:r>
              <a:rPr lang="en-IN" sz="1400" dirty="0">
                <a:effectLst/>
                <a:latin typeface="Arial" panose="020B0604020202020204" pitchFamily="34" charset="0"/>
                <a:ea typeface="Calibri" panose="020F0502020204030204" pitchFamily="34" charset="0"/>
                <a:cs typeface="Arial" panose="020B0604020202020204" pitchFamily="34" charset="0"/>
              </a:rPr>
              <a:t>. There are many irrelevant columns present in the data frames so it is better to remove those once and proceed with the clean data. </a:t>
            </a:r>
          </a:p>
          <a:p>
            <a:pPr marL="285750" indent="-285750">
              <a:lnSpc>
                <a:spcPct val="107000"/>
              </a:lnSpc>
              <a:spcAft>
                <a:spcPts val="800"/>
              </a:spcAft>
              <a:buFont typeface="Wingdings" panose="05000000000000000000" pitchFamily="2" charset="2"/>
              <a:buChar char="Ø"/>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There are 307511 rows and 122 columns in the dataset, it is very difficult to look at each column one by one and dig out NA values so, we find out all columns where missing values are more than 30%. </a:t>
            </a:r>
            <a:r>
              <a:rPr lang="en-IN" sz="1400" dirty="0">
                <a:effectLst/>
                <a:latin typeface="Arial" panose="020B0604020202020204" pitchFamily="34" charset="0"/>
                <a:ea typeface="Calibri" panose="020F0502020204030204" pitchFamily="34" charset="0"/>
                <a:cs typeface="Arial" panose="020B0604020202020204" pitchFamily="34" charset="0"/>
              </a:rPr>
              <a:t>We remove the columns having NA values more than 30%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74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92E03F4-B88E-46BE-B7B5-98E98E178464}"/>
              </a:ext>
            </a:extLst>
          </p:cNvPr>
          <p:cNvSpPr>
            <a:spLocks noChangeArrowheads="1"/>
          </p:cNvSpPr>
          <p:nvPr/>
        </p:nvSpPr>
        <p:spPr bwMode="auto">
          <a:xfrm>
            <a:off x="3081528" y="1049185"/>
            <a:ext cx="1049965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Number of columns having null value more than 30%= 50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C3BC13D9-D6A9-43A3-B24E-E9B765D63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41" y="2154089"/>
            <a:ext cx="9983912" cy="2737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EB6EEE5-FB15-49E1-B86C-E109E63F80BA}"/>
              </a:ext>
            </a:extLst>
          </p:cNvPr>
          <p:cNvSpPr>
            <a:spLocks noChangeArrowheads="1"/>
          </p:cNvSpPr>
          <p:nvPr/>
        </p:nvSpPr>
        <p:spPr bwMode="auto">
          <a:xfrm rot="10800000" flipV="1">
            <a:off x="1485900" y="5084476"/>
            <a:ext cx="7786116"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By the above plot we develop a better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496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68A425-660D-47FF-9C29-DAFC2BE705D9}"/>
              </a:ext>
            </a:extLst>
          </p:cNvPr>
          <p:cNvSpPr txBox="1"/>
          <p:nvPr/>
        </p:nvSpPr>
        <p:spPr>
          <a:xfrm>
            <a:off x="1238251" y="371475"/>
            <a:ext cx="10515600" cy="343196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 also checked the columns for same value if whole column contains only one unique than we can drop that as well. As it does not create any difference in analysis part. Fortunately, </a:t>
            </a:r>
            <a:r>
              <a:rPr lang="en-IN"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Application_data</a:t>
            </a: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dataframe</a:t>
            </a: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we do not get any such column.</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After cleaning the data we proceed to data analysis part.</a:t>
            </a:r>
            <a:endParaRPr lang="en-IN" sz="1400" dirty="0">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 focus on ‘</a:t>
            </a: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TARGET</a:t>
            </a: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variable (1 - client with payment difficulties: he/she had late payment more than X days on at least one of the first Y </a:t>
            </a:r>
            <a:r>
              <a:rPr lang="en-IN"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installments</a:t>
            </a: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of the loan in our sample, 0 - all other cases).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By this variable we conclude that clients with target variable 1 might create problem in future.</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 calculate the default percentage and observed that the </a:t>
            </a:r>
            <a:r>
              <a:rPr lang="en-IN" sz="1400" b="1" dirty="0">
                <a:solidFill>
                  <a:srgbClr val="000000"/>
                </a:solidFill>
                <a:effectLst/>
                <a:highlight>
                  <a:srgbClr val="FFFF00"/>
                </a:highlight>
                <a:latin typeface="Arial" panose="020B0604020202020204" pitchFamily="34" charset="0"/>
                <a:ea typeface="Times New Roman" panose="02020603050405020304" pitchFamily="18" charset="0"/>
                <a:cs typeface="Arial" panose="020B0604020202020204" pitchFamily="34" charset="0"/>
              </a:rPr>
              <a:t>default rate is 8%</a:t>
            </a:r>
            <a:r>
              <a:rPr lang="en-IN" sz="1400" dirty="0">
                <a:solidFill>
                  <a:srgbClr val="000000"/>
                </a:solidFill>
                <a:effectLst/>
                <a:highlight>
                  <a:srgbClr val="FFFF00"/>
                </a:highlight>
                <a:latin typeface="Arial" panose="020B0604020202020204" pitchFamily="34" charset="0"/>
                <a:ea typeface="Times New Roman" panose="02020603050405020304" pitchFamily="18" charset="0"/>
                <a:cs typeface="Arial" panose="020B0604020202020204" pitchFamily="34" charset="0"/>
              </a:rPr>
              <a:t>.</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After that we play with </a:t>
            </a:r>
            <a:r>
              <a:rPr lang="en-IN" sz="1400" b="1" dirty="0">
                <a:solidFill>
                  <a:srgbClr val="000000"/>
                </a:solidFill>
                <a:effectLst/>
                <a:highlight>
                  <a:srgbClr val="FFFF00"/>
                </a:highlight>
                <a:latin typeface="Arial" panose="020B0604020202020204" pitchFamily="34" charset="0"/>
                <a:ea typeface="Times New Roman" panose="02020603050405020304" pitchFamily="18" charset="0"/>
                <a:cs typeface="Arial" panose="020B0604020202020204" pitchFamily="34" charset="0"/>
              </a:rPr>
              <a:t>categorical variables</a:t>
            </a: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by find all the categorical variable and find the default rate across them.</a:t>
            </a:r>
          </a:p>
          <a:p>
            <a:pPr marL="285750" indent="-285750">
              <a:lnSpc>
                <a:spcPct val="107000"/>
              </a:lnSpc>
              <a:spcAft>
                <a:spcPts val="800"/>
              </a:spcAft>
              <a:buFont typeface="Wingdings" panose="05000000000000000000" pitchFamily="2" charset="2"/>
              <a:buChar char="Ø"/>
            </a:pPr>
            <a:r>
              <a:rPr kumimoji="0" lang="en-US"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Code gender column contains XNA values so we replace XNA with suitable value</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endPar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2055" name="Picture 4">
            <a:extLst>
              <a:ext uri="{FF2B5EF4-FFF2-40B4-BE49-F238E27FC236}">
                <a16:creationId xmlns:a16="http://schemas.microsoft.com/office/drawing/2014/main" id="{C8667005-17CB-4A26-AFF4-95F8BE13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3232483"/>
            <a:ext cx="3686175" cy="24666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a:extLst>
              <a:ext uri="{FF2B5EF4-FFF2-40B4-BE49-F238E27FC236}">
                <a16:creationId xmlns:a16="http://schemas.microsoft.com/office/drawing/2014/main" id="{691757EA-DD00-466E-A7F0-EE468FD50385}"/>
              </a:ext>
            </a:extLst>
          </p:cNvPr>
          <p:cNvSpPr>
            <a:spLocks noChangeArrowheads="1"/>
          </p:cNvSpPr>
          <p:nvPr/>
        </p:nvSpPr>
        <p:spPr bwMode="auto">
          <a:xfrm rot="10800000" flipV="1">
            <a:off x="1238251" y="5766866"/>
            <a:ext cx="121729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400" b="0" i="0" dirty="0">
                <a:solidFill>
                  <a:srgbClr val="000000"/>
                </a:solidFill>
                <a:effectLst/>
                <a:latin typeface="Helvetica" panose="020B0604020202020204" pitchFamily="34" charset="0"/>
              </a:rPr>
              <a:t>Female Clients are slightly more in defaulter category than Male clients.</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852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403F4E-45D8-43A0-8E47-2060333154C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8" name="Picture 3">
            <a:extLst>
              <a:ext uri="{FF2B5EF4-FFF2-40B4-BE49-F238E27FC236}">
                <a16:creationId xmlns:a16="http://schemas.microsoft.com/office/drawing/2014/main" id="{723A50FA-3DAB-4BE1-98FC-6BBB5E203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457199"/>
            <a:ext cx="6399509" cy="38766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20096C81-9929-4D98-9D29-985D95910544}"/>
              </a:ext>
            </a:extLst>
          </p:cNvPr>
          <p:cNvSpPr>
            <a:spLocks noChangeArrowheads="1"/>
          </p:cNvSpPr>
          <p:nvPr/>
        </p:nvSpPr>
        <p:spPr bwMode="auto">
          <a:xfrm>
            <a:off x="1352550" y="3619938"/>
            <a:ext cx="9163049"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Points to be concluded from the above graph:</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For income type 'working', 'commercial associate', and 'pensioner' the number of credits is higher than others.</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For this Females are having more number of credits than male.</a:t>
            </a:r>
            <a:endParaRPr kumimoji="0" lang="en-US" altLang="en-US" sz="1400" b="0" i="0" u="none" strike="noStrike" cap="none" normalizeH="0" baseline="0" dirty="0">
              <a:ln>
                <a:noFill/>
              </a:ln>
              <a:solidFill>
                <a:schemeClr val="tx1"/>
              </a:solidFill>
              <a:effectLst/>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No credits status for income type 'student', 'Businessman' and 'Maternity leave'.</a:t>
            </a:r>
            <a:endParaRPr kumimoji="0" lang="en-US" altLang="en-US" sz="14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64023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ABB4383-C40D-4F51-B531-19886D19FCD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5">
            <a:extLst>
              <a:ext uri="{FF2B5EF4-FFF2-40B4-BE49-F238E27FC236}">
                <a16:creationId xmlns:a16="http://schemas.microsoft.com/office/drawing/2014/main" id="{0178E777-4E4F-4878-9C18-0B35425CC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575" y="457200"/>
            <a:ext cx="5362575"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DDA6EA3-0E6D-4DA7-AB29-2EB1DB24C70A}"/>
              </a:ext>
            </a:extLst>
          </p:cNvPr>
          <p:cNvSpPr>
            <a:spLocks noChangeArrowheads="1"/>
          </p:cNvSpPr>
          <p:nvPr/>
        </p:nvSpPr>
        <p:spPr bwMode="auto">
          <a:xfrm rot="10800000" flipV="1">
            <a:off x="1104899" y="4743450"/>
            <a:ext cx="111728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As per above figure, we can say that most people take loan as Cash loans but, </a:t>
            </a:r>
            <a:r>
              <a:rPr kumimoji="0" lang="en-US"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less number of defaulters are in revolving loans as compared to cash loans.</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59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55729F-78EC-48B8-85E0-D2E6FC137D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4176" y="647700"/>
            <a:ext cx="5600699" cy="4105275"/>
          </a:xfrm>
          <a:prstGeom prst="rect">
            <a:avLst/>
          </a:prstGeom>
          <a:noFill/>
          <a:ln>
            <a:noFill/>
          </a:ln>
        </p:spPr>
      </p:pic>
      <p:sp>
        <p:nvSpPr>
          <p:cNvPr id="5" name="TextBox 4">
            <a:extLst>
              <a:ext uri="{FF2B5EF4-FFF2-40B4-BE49-F238E27FC236}">
                <a16:creationId xmlns:a16="http://schemas.microsoft.com/office/drawing/2014/main" id="{28A6DBBD-E9C5-4A85-BBCE-E91C3816A5C6}"/>
              </a:ext>
            </a:extLst>
          </p:cNvPr>
          <p:cNvSpPr txBox="1"/>
          <p:nvPr/>
        </p:nvSpPr>
        <p:spPr>
          <a:xfrm>
            <a:off x="1543050" y="4852643"/>
            <a:ext cx="10525125" cy="1329082"/>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From above plot it is true that Secondary education and higher education have mostly applied for loan and pay loan on time but also have more defaulters too. Incomplete Higher, Lower secondary, Academic degree people are less applying for loan but only few are come under defaulter’s category.</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400" dirty="0">
                <a:effectLst/>
                <a:latin typeface="Arial" panose="020B0604020202020204" pitchFamily="34" charset="0"/>
                <a:ea typeface="Times New Roman" panose="02020603050405020304" pitchFamily="18" charset="0"/>
                <a:cs typeface="Arial" panose="020B0604020202020204" pitchFamily="34" charset="0"/>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41870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288760-F1E1-4F24-88B6-11BB823F22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52725" y="287972"/>
            <a:ext cx="5791199" cy="3950653"/>
          </a:xfrm>
          <a:prstGeom prst="rect">
            <a:avLst/>
          </a:prstGeom>
          <a:noFill/>
          <a:ln>
            <a:noFill/>
          </a:ln>
        </p:spPr>
      </p:pic>
      <p:sp>
        <p:nvSpPr>
          <p:cNvPr id="6" name="TextBox 5">
            <a:extLst>
              <a:ext uri="{FF2B5EF4-FFF2-40B4-BE49-F238E27FC236}">
                <a16:creationId xmlns:a16="http://schemas.microsoft.com/office/drawing/2014/main" id="{8E539D75-72E1-4D53-90A0-59E4F0099952}"/>
              </a:ext>
            </a:extLst>
          </p:cNvPr>
          <p:cNvSpPr txBox="1"/>
          <p:nvPr/>
        </p:nvSpPr>
        <p:spPr>
          <a:xfrm>
            <a:off x="1362075" y="4597258"/>
            <a:ext cx="10706100" cy="86972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Clients which have applied for credits are from most of the organization type ‘Business entity Type 3’, ‘Self employed’, ‘Other’, ‘Medicine’ and ‘Government’. </a:t>
            </a:r>
          </a:p>
          <a:p>
            <a:pPr marL="342900" lvl="0" indent="-342900">
              <a:lnSpc>
                <a:spcPct val="107000"/>
              </a:lnSpc>
              <a:spcAft>
                <a:spcPts val="800"/>
              </a:spcAft>
              <a:buFont typeface="Wingdings" panose="05000000000000000000" pitchFamily="2" charset="2"/>
              <a:buChar char=""/>
            </a:pPr>
            <a:r>
              <a:rPr lang="en-IN"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Less clients are from Industry: type 8,type 6, type 10, religion and trade type 5, type 4.</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1347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59FAEDB-5E15-4DE9-9E70-73451A0246F0}"/>
              </a:ext>
            </a:extLst>
          </p:cNvPr>
          <p:cNvSpPr txBox="1"/>
          <p:nvPr/>
        </p:nvSpPr>
        <p:spPr>
          <a:xfrm>
            <a:off x="1371599" y="345977"/>
            <a:ext cx="8639175" cy="373757"/>
          </a:xfrm>
          <a:prstGeom prst="rect">
            <a:avLst/>
          </a:prstGeom>
          <a:noFill/>
        </p:spPr>
        <p:txBody>
          <a:bodyPr wrap="square">
            <a:spAutoFit/>
          </a:bodyPr>
          <a:lstStyle/>
          <a:p>
            <a:pPr>
              <a:lnSpc>
                <a:spcPct val="107000"/>
              </a:lnSpc>
              <a:spcBef>
                <a:spcPts val="930"/>
              </a:spcBef>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Let's bin the Credit amount variable into small, medium, high, very high</a:t>
            </a: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195D47C-161B-4565-A7EE-C999A6432E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6949" y="1474469"/>
            <a:ext cx="4422776" cy="2745106"/>
          </a:xfrm>
          <a:prstGeom prst="rect">
            <a:avLst/>
          </a:prstGeom>
          <a:noFill/>
          <a:ln>
            <a:noFill/>
          </a:ln>
        </p:spPr>
      </p:pic>
      <p:pic>
        <p:nvPicPr>
          <p:cNvPr id="11" name="Picture 10">
            <a:extLst>
              <a:ext uri="{FF2B5EF4-FFF2-40B4-BE49-F238E27FC236}">
                <a16:creationId xmlns:a16="http://schemas.microsoft.com/office/drawing/2014/main" id="{040ABA18-488B-4F49-98A1-BF75B97D81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00775" y="1474469"/>
            <a:ext cx="4267200" cy="2745106"/>
          </a:xfrm>
          <a:prstGeom prst="rect">
            <a:avLst/>
          </a:prstGeom>
          <a:noFill/>
          <a:ln>
            <a:noFill/>
          </a:ln>
        </p:spPr>
      </p:pic>
      <p:sp>
        <p:nvSpPr>
          <p:cNvPr id="13" name="TextBox 12">
            <a:extLst>
              <a:ext uri="{FF2B5EF4-FFF2-40B4-BE49-F238E27FC236}">
                <a16:creationId xmlns:a16="http://schemas.microsoft.com/office/drawing/2014/main" id="{1BBFB90A-E041-4FD5-A10C-C5C610479386}"/>
              </a:ext>
            </a:extLst>
          </p:cNvPr>
          <p:cNvSpPr txBox="1"/>
          <p:nvPr/>
        </p:nvSpPr>
        <p:spPr>
          <a:xfrm>
            <a:off x="1371598" y="4638352"/>
            <a:ext cx="9963151"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that very high and high credit amount count to be taken is high but in that defaulter rate are also high. </a:t>
            </a:r>
          </a:p>
        </p:txBody>
      </p:sp>
    </p:spTree>
    <p:extLst>
      <p:ext uri="{BB962C8B-B14F-4D97-AF65-F5344CB8AC3E}">
        <p14:creationId xmlns:p14="http://schemas.microsoft.com/office/powerpoint/2010/main" val="2828364013"/>
      </p:ext>
    </p:extLst>
  </p:cSld>
  <p:clrMapOvr>
    <a:masterClrMapping/>
  </p:clrMapOvr>
</p:sld>
</file>

<file path=ppt/theme/theme1.xml><?xml version="1.0" encoding="utf-8"?>
<a:theme xmlns:a="http://schemas.openxmlformats.org/drawingml/2006/main" name="Wis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181</TotalTime>
  <Words>1211</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Century Gothic</vt:lpstr>
      <vt:lpstr>Helvetica</vt:lpstr>
      <vt:lpstr>Symbol</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Deepshikha Jain</dc:creator>
  <cp:lastModifiedBy>Deepshikha Jain</cp:lastModifiedBy>
  <cp:revision>46</cp:revision>
  <dcterms:created xsi:type="dcterms:W3CDTF">2020-11-22T05:59:22Z</dcterms:created>
  <dcterms:modified xsi:type="dcterms:W3CDTF">2021-04-09T17:33:20Z</dcterms:modified>
</cp:coreProperties>
</file>