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0" r:id="rId4"/>
    <p:sldId id="262" r:id="rId5"/>
    <p:sldId id="263" r:id="rId6"/>
    <p:sldId id="265" r:id="rId7"/>
    <p:sldId id="267" r:id="rId8"/>
    <p:sldId id="266" r:id="rId9"/>
    <p:sldId id="268" r:id="rId10"/>
    <p:sldId id="269" r:id="rId11"/>
    <p:sldId id="270" r:id="rId12"/>
    <p:sldId id="272" r:id="rId13"/>
    <p:sldId id="273" r:id="rId14"/>
    <p:sldId id="274" r:id="rId15"/>
    <p:sldId id="27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3CEFF-AEBA-44BA-82F4-5DB9391D95E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4F01462-B59E-4248-B3A1-4AE0C27233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670C36E-C284-4A99-8EF8-3CA2EB0482AB}"/>
              </a:ext>
            </a:extLst>
          </p:cNvPr>
          <p:cNvSpPr>
            <a:spLocks noGrp="1"/>
          </p:cNvSpPr>
          <p:nvPr>
            <p:ph type="dt" sz="half" idx="10"/>
          </p:nvPr>
        </p:nvSpPr>
        <p:spPr/>
        <p:txBody>
          <a:bodyPr/>
          <a:lstStyle/>
          <a:p>
            <a:fld id="{A792046E-19A2-461C-AD20-78B87D3F842C}" type="datetimeFigureOut">
              <a:rPr lang="en-IN" smtClean="0"/>
              <a:t>10-04-2021</a:t>
            </a:fld>
            <a:endParaRPr lang="en-IN"/>
          </a:p>
        </p:txBody>
      </p:sp>
      <p:sp>
        <p:nvSpPr>
          <p:cNvPr id="5" name="Footer Placeholder 4">
            <a:extLst>
              <a:ext uri="{FF2B5EF4-FFF2-40B4-BE49-F238E27FC236}">
                <a16:creationId xmlns:a16="http://schemas.microsoft.com/office/drawing/2014/main" id="{8EB64B6E-BB53-445C-A7C7-9FFF9F7B0C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D7F95A-1E22-4EDB-A6BD-B226B13DBF7F}"/>
              </a:ext>
            </a:extLst>
          </p:cNvPr>
          <p:cNvSpPr>
            <a:spLocks noGrp="1"/>
          </p:cNvSpPr>
          <p:nvPr>
            <p:ph type="sldNum" sz="quarter" idx="12"/>
          </p:nvPr>
        </p:nvSpPr>
        <p:spPr/>
        <p:txBody>
          <a:bodyPr/>
          <a:lstStyle/>
          <a:p>
            <a:fld id="{351074AB-B1D3-4E4F-AE60-8784A6DC4374}" type="slidenum">
              <a:rPr lang="en-IN" smtClean="0"/>
              <a:t>‹#›</a:t>
            </a:fld>
            <a:endParaRPr lang="en-IN"/>
          </a:p>
        </p:txBody>
      </p:sp>
    </p:spTree>
    <p:extLst>
      <p:ext uri="{BB962C8B-B14F-4D97-AF65-F5344CB8AC3E}">
        <p14:creationId xmlns:p14="http://schemas.microsoft.com/office/powerpoint/2010/main" val="1197250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ADCB5-7A6C-442F-9475-3F11B6A0A8D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0F83AC6-3226-4CD0-91E7-9B8BD9B60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437181-D905-4F0B-8168-96BE5D8E220B}"/>
              </a:ext>
            </a:extLst>
          </p:cNvPr>
          <p:cNvSpPr>
            <a:spLocks noGrp="1"/>
          </p:cNvSpPr>
          <p:nvPr>
            <p:ph type="dt" sz="half" idx="10"/>
          </p:nvPr>
        </p:nvSpPr>
        <p:spPr/>
        <p:txBody>
          <a:bodyPr/>
          <a:lstStyle/>
          <a:p>
            <a:fld id="{A792046E-19A2-461C-AD20-78B87D3F842C}" type="datetimeFigureOut">
              <a:rPr lang="en-IN" smtClean="0"/>
              <a:t>10-04-2021</a:t>
            </a:fld>
            <a:endParaRPr lang="en-IN"/>
          </a:p>
        </p:txBody>
      </p:sp>
      <p:sp>
        <p:nvSpPr>
          <p:cNvPr id="5" name="Footer Placeholder 4">
            <a:extLst>
              <a:ext uri="{FF2B5EF4-FFF2-40B4-BE49-F238E27FC236}">
                <a16:creationId xmlns:a16="http://schemas.microsoft.com/office/drawing/2014/main" id="{10FD250A-52FA-4060-99DE-9BC787EC61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83D080-FF02-42A0-8E9C-423E150293E8}"/>
              </a:ext>
            </a:extLst>
          </p:cNvPr>
          <p:cNvSpPr>
            <a:spLocks noGrp="1"/>
          </p:cNvSpPr>
          <p:nvPr>
            <p:ph type="sldNum" sz="quarter" idx="12"/>
          </p:nvPr>
        </p:nvSpPr>
        <p:spPr/>
        <p:txBody>
          <a:bodyPr/>
          <a:lstStyle/>
          <a:p>
            <a:fld id="{351074AB-B1D3-4E4F-AE60-8784A6DC4374}" type="slidenum">
              <a:rPr lang="en-IN" smtClean="0"/>
              <a:t>‹#›</a:t>
            </a:fld>
            <a:endParaRPr lang="en-IN"/>
          </a:p>
        </p:txBody>
      </p:sp>
    </p:spTree>
    <p:extLst>
      <p:ext uri="{BB962C8B-B14F-4D97-AF65-F5344CB8AC3E}">
        <p14:creationId xmlns:p14="http://schemas.microsoft.com/office/powerpoint/2010/main" val="2685558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4D34D30-29E9-4A1D-A22E-620474FBA6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A093E8D-BCCD-4F13-9233-828F4833154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7284F1-0380-4AD4-A3CF-89D023D6B9B0}"/>
              </a:ext>
            </a:extLst>
          </p:cNvPr>
          <p:cNvSpPr>
            <a:spLocks noGrp="1"/>
          </p:cNvSpPr>
          <p:nvPr>
            <p:ph type="dt" sz="half" idx="10"/>
          </p:nvPr>
        </p:nvSpPr>
        <p:spPr/>
        <p:txBody>
          <a:bodyPr/>
          <a:lstStyle/>
          <a:p>
            <a:fld id="{A792046E-19A2-461C-AD20-78B87D3F842C}" type="datetimeFigureOut">
              <a:rPr lang="en-IN" smtClean="0"/>
              <a:t>10-04-2021</a:t>
            </a:fld>
            <a:endParaRPr lang="en-IN"/>
          </a:p>
        </p:txBody>
      </p:sp>
      <p:sp>
        <p:nvSpPr>
          <p:cNvPr id="5" name="Footer Placeholder 4">
            <a:extLst>
              <a:ext uri="{FF2B5EF4-FFF2-40B4-BE49-F238E27FC236}">
                <a16:creationId xmlns:a16="http://schemas.microsoft.com/office/drawing/2014/main" id="{B22C4507-12E3-433A-883C-595616A8D8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74C2A3-92A7-4538-8AB2-468DFB7FE198}"/>
              </a:ext>
            </a:extLst>
          </p:cNvPr>
          <p:cNvSpPr>
            <a:spLocks noGrp="1"/>
          </p:cNvSpPr>
          <p:nvPr>
            <p:ph type="sldNum" sz="quarter" idx="12"/>
          </p:nvPr>
        </p:nvSpPr>
        <p:spPr/>
        <p:txBody>
          <a:bodyPr/>
          <a:lstStyle/>
          <a:p>
            <a:fld id="{351074AB-B1D3-4E4F-AE60-8784A6DC4374}" type="slidenum">
              <a:rPr lang="en-IN" smtClean="0"/>
              <a:t>‹#›</a:t>
            </a:fld>
            <a:endParaRPr lang="en-IN"/>
          </a:p>
        </p:txBody>
      </p:sp>
    </p:spTree>
    <p:extLst>
      <p:ext uri="{BB962C8B-B14F-4D97-AF65-F5344CB8AC3E}">
        <p14:creationId xmlns:p14="http://schemas.microsoft.com/office/powerpoint/2010/main" val="116352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10234-BF12-408B-BDA4-1E26C40B98E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E3F47B0-4C8F-4246-8E33-427D4ECDB3C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39A4542-57BC-4D99-8DF0-F8A0B54D6C8D}"/>
              </a:ext>
            </a:extLst>
          </p:cNvPr>
          <p:cNvSpPr>
            <a:spLocks noGrp="1"/>
          </p:cNvSpPr>
          <p:nvPr>
            <p:ph type="dt" sz="half" idx="10"/>
          </p:nvPr>
        </p:nvSpPr>
        <p:spPr/>
        <p:txBody>
          <a:bodyPr/>
          <a:lstStyle/>
          <a:p>
            <a:fld id="{A792046E-19A2-461C-AD20-78B87D3F842C}" type="datetimeFigureOut">
              <a:rPr lang="en-IN" smtClean="0"/>
              <a:t>10-04-2021</a:t>
            </a:fld>
            <a:endParaRPr lang="en-IN"/>
          </a:p>
        </p:txBody>
      </p:sp>
      <p:sp>
        <p:nvSpPr>
          <p:cNvPr id="5" name="Footer Placeholder 4">
            <a:extLst>
              <a:ext uri="{FF2B5EF4-FFF2-40B4-BE49-F238E27FC236}">
                <a16:creationId xmlns:a16="http://schemas.microsoft.com/office/drawing/2014/main" id="{E6E14A0F-FEE0-42CA-9AEB-0A0526F4B4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F07B72-620B-4B5D-BBA6-B18D8023FD48}"/>
              </a:ext>
            </a:extLst>
          </p:cNvPr>
          <p:cNvSpPr>
            <a:spLocks noGrp="1"/>
          </p:cNvSpPr>
          <p:nvPr>
            <p:ph type="sldNum" sz="quarter" idx="12"/>
          </p:nvPr>
        </p:nvSpPr>
        <p:spPr/>
        <p:txBody>
          <a:bodyPr/>
          <a:lstStyle/>
          <a:p>
            <a:fld id="{351074AB-B1D3-4E4F-AE60-8784A6DC4374}" type="slidenum">
              <a:rPr lang="en-IN" smtClean="0"/>
              <a:t>‹#›</a:t>
            </a:fld>
            <a:endParaRPr lang="en-IN"/>
          </a:p>
        </p:txBody>
      </p:sp>
    </p:spTree>
    <p:extLst>
      <p:ext uri="{BB962C8B-B14F-4D97-AF65-F5344CB8AC3E}">
        <p14:creationId xmlns:p14="http://schemas.microsoft.com/office/powerpoint/2010/main" val="2905496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26ED5-BAA5-4226-8FF5-A407E7F80C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35260E7-CF5F-427A-ADC5-7A4276513F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CA0524F-1EAC-4D10-A621-756C1042B562}"/>
              </a:ext>
            </a:extLst>
          </p:cNvPr>
          <p:cNvSpPr>
            <a:spLocks noGrp="1"/>
          </p:cNvSpPr>
          <p:nvPr>
            <p:ph type="dt" sz="half" idx="10"/>
          </p:nvPr>
        </p:nvSpPr>
        <p:spPr/>
        <p:txBody>
          <a:bodyPr/>
          <a:lstStyle/>
          <a:p>
            <a:fld id="{A792046E-19A2-461C-AD20-78B87D3F842C}" type="datetimeFigureOut">
              <a:rPr lang="en-IN" smtClean="0"/>
              <a:t>10-04-2021</a:t>
            </a:fld>
            <a:endParaRPr lang="en-IN"/>
          </a:p>
        </p:txBody>
      </p:sp>
      <p:sp>
        <p:nvSpPr>
          <p:cNvPr id="5" name="Footer Placeholder 4">
            <a:extLst>
              <a:ext uri="{FF2B5EF4-FFF2-40B4-BE49-F238E27FC236}">
                <a16:creationId xmlns:a16="http://schemas.microsoft.com/office/drawing/2014/main" id="{2B68B86D-C411-46E3-8158-254E3DB608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698170-E796-4591-BC53-5F2452A737AB}"/>
              </a:ext>
            </a:extLst>
          </p:cNvPr>
          <p:cNvSpPr>
            <a:spLocks noGrp="1"/>
          </p:cNvSpPr>
          <p:nvPr>
            <p:ph type="sldNum" sz="quarter" idx="12"/>
          </p:nvPr>
        </p:nvSpPr>
        <p:spPr/>
        <p:txBody>
          <a:bodyPr/>
          <a:lstStyle/>
          <a:p>
            <a:fld id="{351074AB-B1D3-4E4F-AE60-8784A6DC4374}" type="slidenum">
              <a:rPr lang="en-IN" smtClean="0"/>
              <a:t>‹#›</a:t>
            </a:fld>
            <a:endParaRPr lang="en-IN"/>
          </a:p>
        </p:txBody>
      </p:sp>
    </p:spTree>
    <p:extLst>
      <p:ext uri="{BB962C8B-B14F-4D97-AF65-F5344CB8AC3E}">
        <p14:creationId xmlns:p14="http://schemas.microsoft.com/office/powerpoint/2010/main" val="3902882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1A7E3-B21B-43D0-A97F-87627359EB4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C4FE24D-0A20-4965-BCD5-5806B2C34E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9ECEDB3-8A43-4497-8FE1-761759C9674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E2B305E-FC4A-4F3F-88C6-E915E199106C}"/>
              </a:ext>
            </a:extLst>
          </p:cNvPr>
          <p:cNvSpPr>
            <a:spLocks noGrp="1"/>
          </p:cNvSpPr>
          <p:nvPr>
            <p:ph type="dt" sz="half" idx="10"/>
          </p:nvPr>
        </p:nvSpPr>
        <p:spPr/>
        <p:txBody>
          <a:bodyPr/>
          <a:lstStyle/>
          <a:p>
            <a:fld id="{A792046E-19A2-461C-AD20-78B87D3F842C}" type="datetimeFigureOut">
              <a:rPr lang="en-IN" smtClean="0"/>
              <a:t>10-04-2021</a:t>
            </a:fld>
            <a:endParaRPr lang="en-IN"/>
          </a:p>
        </p:txBody>
      </p:sp>
      <p:sp>
        <p:nvSpPr>
          <p:cNvPr id="6" name="Footer Placeholder 5">
            <a:extLst>
              <a:ext uri="{FF2B5EF4-FFF2-40B4-BE49-F238E27FC236}">
                <a16:creationId xmlns:a16="http://schemas.microsoft.com/office/drawing/2014/main" id="{0B49C9C7-F67C-4774-91A5-E03FA510438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BF89DCB-068B-4085-8FB3-35C2212309AB}"/>
              </a:ext>
            </a:extLst>
          </p:cNvPr>
          <p:cNvSpPr>
            <a:spLocks noGrp="1"/>
          </p:cNvSpPr>
          <p:nvPr>
            <p:ph type="sldNum" sz="quarter" idx="12"/>
          </p:nvPr>
        </p:nvSpPr>
        <p:spPr/>
        <p:txBody>
          <a:bodyPr/>
          <a:lstStyle/>
          <a:p>
            <a:fld id="{351074AB-B1D3-4E4F-AE60-8784A6DC4374}" type="slidenum">
              <a:rPr lang="en-IN" smtClean="0"/>
              <a:t>‹#›</a:t>
            </a:fld>
            <a:endParaRPr lang="en-IN"/>
          </a:p>
        </p:txBody>
      </p:sp>
    </p:spTree>
    <p:extLst>
      <p:ext uri="{BB962C8B-B14F-4D97-AF65-F5344CB8AC3E}">
        <p14:creationId xmlns:p14="http://schemas.microsoft.com/office/powerpoint/2010/main" val="2387327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59B2C-16B5-43DD-A596-8E5DE159435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EBD10A1-FD85-4780-9A11-CB5DE7DB8B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B6ED6AE-57F5-43FA-A4B3-EB95D53336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7F0FFB9-9DC9-4A92-BCB1-AB083256C4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136CAC-CF72-4C1E-90A2-6D961C17DE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FD5B033-BB80-4845-AC05-D1D36C5538BB}"/>
              </a:ext>
            </a:extLst>
          </p:cNvPr>
          <p:cNvSpPr>
            <a:spLocks noGrp="1"/>
          </p:cNvSpPr>
          <p:nvPr>
            <p:ph type="dt" sz="half" idx="10"/>
          </p:nvPr>
        </p:nvSpPr>
        <p:spPr/>
        <p:txBody>
          <a:bodyPr/>
          <a:lstStyle/>
          <a:p>
            <a:fld id="{A792046E-19A2-461C-AD20-78B87D3F842C}" type="datetimeFigureOut">
              <a:rPr lang="en-IN" smtClean="0"/>
              <a:t>10-04-2021</a:t>
            </a:fld>
            <a:endParaRPr lang="en-IN"/>
          </a:p>
        </p:txBody>
      </p:sp>
      <p:sp>
        <p:nvSpPr>
          <p:cNvPr id="8" name="Footer Placeholder 7">
            <a:extLst>
              <a:ext uri="{FF2B5EF4-FFF2-40B4-BE49-F238E27FC236}">
                <a16:creationId xmlns:a16="http://schemas.microsoft.com/office/drawing/2014/main" id="{13969EBF-754F-4EA6-9924-BC5AE121A94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2BC07DA-DBF4-4F78-9018-A6CF40B73A41}"/>
              </a:ext>
            </a:extLst>
          </p:cNvPr>
          <p:cNvSpPr>
            <a:spLocks noGrp="1"/>
          </p:cNvSpPr>
          <p:nvPr>
            <p:ph type="sldNum" sz="quarter" idx="12"/>
          </p:nvPr>
        </p:nvSpPr>
        <p:spPr/>
        <p:txBody>
          <a:bodyPr/>
          <a:lstStyle/>
          <a:p>
            <a:fld id="{351074AB-B1D3-4E4F-AE60-8784A6DC4374}" type="slidenum">
              <a:rPr lang="en-IN" smtClean="0"/>
              <a:t>‹#›</a:t>
            </a:fld>
            <a:endParaRPr lang="en-IN"/>
          </a:p>
        </p:txBody>
      </p:sp>
    </p:spTree>
    <p:extLst>
      <p:ext uri="{BB962C8B-B14F-4D97-AF65-F5344CB8AC3E}">
        <p14:creationId xmlns:p14="http://schemas.microsoft.com/office/powerpoint/2010/main" val="1250428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7D866-8D44-4A0C-A680-7F2A9A07F28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188820E-ACF1-4443-BDCF-CC930A40CBC5}"/>
              </a:ext>
            </a:extLst>
          </p:cNvPr>
          <p:cNvSpPr>
            <a:spLocks noGrp="1"/>
          </p:cNvSpPr>
          <p:nvPr>
            <p:ph type="dt" sz="half" idx="10"/>
          </p:nvPr>
        </p:nvSpPr>
        <p:spPr/>
        <p:txBody>
          <a:bodyPr/>
          <a:lstStyle/>
          <a:p>
            <a:fld id="{A792046E-19A2-461C-AD20-78B87D3F842C}" type="datetimeFigureOut">
              <a:rPr lang="en-IN" smtClean="0"/>
              <a:t>10-04-2021</a:t>
            </a:fld>
            <a:endParaRPr lang="en-IN"/>
          </a:p>
        </p:txBody>
      </p:sp>
      <p:sp>
        <p:nvSpPr>
          <p:cNvPr id="4" name="Footer Placeholder 3">
            <a:extLst>
              <a:ext uri="{FF2B5EF4-FFF2-40B4-BE49-F238E27FC236}">
                <a16:creationId xmlns:a16="http://schemas.microsoft.com/office/drawing/2014/main" id="{94DB47D5-91E7-415E-9636-7E2047E1A23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B3023A6-B8E5-4429-904A-EA12724F6EAC}"/>
              </a:ext>
            </a:extLst>
          </p:cNvPr>
          <p:cNvSpPr>
            <a:spLocks noGrp="1"/>
          </p:cNvSpPr>
          <p:nvPr>
            <p:ph type="sldNum" sz="quarter" idx="12"/>
          </p:nvPr>
        </p:nvSpPr>
        <p:spPr/>
        <p:txBody>
          <a:bodyPr/>
          <a:lstStyle/>
          <a:p>
            <a:fld id="{351074AB-B1D3-4E4F-AE60-8784A6DC4374}" type="slidenum">
              <a:rPr lang="en-IN" smtClean="0"/>
              <a:t>‹#›</a:t>
            </a:fld>
            <a:endParaRPr lang="en-IN"/>
          </a:p>
        </p:txBody>
      </p:sp>
    </p:spTree>
    <p:extLst>
      <p:ext uri="{BB962C8B-B14F-4D97-AF65-F5344CB8AC3E}">
        <p14:creationId xmlns:p14="http://schemas.microsoft.com/office/powerpoint/2010/main" val="1173715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896741-DEAD-4800-8551-A26F0012A513}"/>
              </a:ext>
            </a:extLst>
          </p:cNvPr>
          <p:cNvSpPr>
            <a:spLocks noGrp="1"/>
          </p:cNvSpPr>
          <p:nvPr>
            <p:ph type="dt" sz="half" idx="10"/>
          </p:nvPr>
        </p:nvSpPr>
        <p:spPr/>
        <p:txBody>
          <a:bodyPr/>
          <a:lstStyle/>
          <a:p>
            <a:fld id="{A792046E-19A2-461C-AD20-78B87D3F842C}" type="datetimeFigureOut">
              <a:rPr lang="en-IN" smtClean="0"/>
              <a:t>10-04-2021</a:t>
            </a:fld>
            <a:endParaRPr lang="en-IN"/>
          </a:p>
        </p:txBody>
      </p:sp>
      <p:sp>
        <p:nvSpPr>
          <p:cNvPr id="3" name="Footer Placeholder 2">
            <a:extLst>
              <a:ext uri="{FF2B5EF4-FFF2-40B4-BE49-F238E27FC236}">
                <a16:creationId xmlns:a16="http://schemas.microsoft.com/office/drawing/2014/main" id="{0FEA16A6-594A-4CED-A346-FC50EE78479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971FDDC-00DF-48DB-BC79-ED1D8FDF5632}"/>
              </a:ext>
            </a:extLst>
          </p:cNvPr>
          <p:cNvSpPr>
            <a:spLocks noGrp="1"/>
          </p:cNvSpPr>
          <p:nvPr>
            <p:ph type="sldNum" sz="quarter" idx="12"/>
          </p:nvPr>
        </p:nvSpPr>
        <p:spPr/>
        <p:txBody>
          <a:bodyPr/>
          <a:lstStyle/>
          <a:p>
            <a:fld id="{351074AB-B1D3-4E4F-AE60-8784A6DC4374}" type="slidenum">
              <a:rPr lang="en-IN" smtClean="0"/>
              <a:t>‹#›</a:t>
            </a:fld>
            <a:endParaRPr lang="en-IN"/>
          </a:p>
        </p:txBody>
      </p:sp>
    </p:spTree>
    <p:extLst>
      <p:ext uri="{BB962C8B-B14F-4D97-AF65-F5344CB8AC3E}">
        <p14:creationId xmlns:p14="http://schemas.microsoft.com/office/powerpoint/2010/main" val="3954947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EF436-DCCF-402E-AC6E-9F3EAA4DE5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72243E2-034D-4B0F-A3B1-2B05F528E5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F818222-4315-411B-9697-5AB7B29BC9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F9A912-9C1A-4332-9468-701844E79606}"/>
              </a:ext>
            </a:extLst>
          </p:cNvPr>
          <p:cNvSpPr>
            <a:spLocks noGrp="1"/>
          </p:cNvSpPr>
          <p:nvPr>
            <p:ph type="dt" sz="half" idx="10"/>
          </p:nvPr>
        </p:nvSpPr>
        <p:spPr/>
        <p:txBody>
          <a:bodyPr/>
          <a:lstStyle/>
          <a:p>
            <a:fld id="{A792046E-19A2-461C-AD20-78B87D3F842C}" type="datetimeFigureOut">
              <a:rPr lang="en-IN" smtClean="0"/>
              <a:t>10-04-2021</a:t>
            </a:fld>
            <a:endParaRPr lang="en-IN"/>
          </a:p>
        </p:txBody>
      </p:sp>
      <p:sp>
        <p:nvSpPr>
          <p:cNvPr id="6" name="Footer Placeholder 5">
            <a:extLst>
              <a:ext uri="{FF2B5EF4-FFF2-40B4-BE49-F238E27FC236}">
                <a16:creationId xmlns:a16="http://schemas.microsoft.com/office/drawing/2014/main" id="{C3AC3181-3F5F-4871-B4F6-1A9B15D5A7A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61F7043-8012-40CD-92C7-3547AF1244EF}"/>
              </a:ext>
            </a:extLst>
          </p:cNvPr>
          <p:cNvSpPr>
            <a:spLocks noGrp="1"/>
          </p:cNvSpPr>
          <p:nvPr>
            <p:ph type="sldNum" sz="quarter" idx="12"/>
          </p:nvPr>
        </p:nvSpPr>
        <p:spPr/>
        <p:txBody>
          <a:bodyPr/>
          <a:lstStyle/>
          <a:p>
            <a:fld id="{351074AB-B1D3-4E4F-AE60-8784A6DC4374}" type="slidenum">
              <a:rPr lang="en-IN" smtClean="0"/>
              <a:t>‹#›</a:t>
            </a:fld>
            <a:endParaRPr lang="en-IN"/>
          </a:p>
        </p:txBody>
      </p:sp>
    </p:spTree>
    <p:extLst>
      <p:ext uri="{BB962C8B-B14F-4D97-AF65-F5344CB8AC3E}">
        <p14:creationId xmlns:p14="http://schemas.microsoft.com/office/powerpoint/2010/main" val="1767913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B53E2-30F9-4F9C-B90E-E636602A79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AFA1909-72C5-4DAA-82CA-47E5241E38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30B134D-DF57-47B0-877F-D95EE16D2F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2DFF49-0BCE-4219-B584-AB8A06925E47}"/>
              </a:ext>
            </a:extLst>
          </p:cNvPr>
          <p:cNvSpPr>
            <a:spLocks noGrp="1"/>
          </p:cNvSpPr>
          <p:nvPr>
            <p:ph type="dt" sz="half" idx="10"/>
          </p:nvPr>
        </p:nvSpPr>
        <p:spPr/>
        <p:txBody>
          <a:bodyPr/>
          <a:lstStyle/>
          <a:p>
            <a:fld id="{A792046E-19A2-461C-AD20-78B87D3F842C}" type="datetimeFigureOut">
              <a:rPr lang="en-IN" smtClean="0"/>
              <a:t>10-04-2021</a:t>
            </a:fld>
            <a:endParaRPr lang="en-IN"/>
          </a:p>
        </p:txBody>
      </p:sp>
      <p:sp>
        <p:nvSpPr>
          <p:cNvPr id="6" name="Footer Placeholder 5">
            <a:extLst>
              <a:ext uri="{FF2B5EF4-FFF2-40B4-BE49-F238E27FC236}">
                <a16:creationId xmlns:a16="http://schemas.microsoft.com/office/drawing/2014/main" id="{3DF2E972-F208-4361-8C0A-30E28597ACE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CACCF73-456C-45CD-8C4C-B4493EEC9765}"/>
              </a:ext>
            </a:extLst>
          </p:cNvPr>
          <p:cNvSpPr>
            <a:spLocks noGrp="1"/>
          </p:cNvSpPr>
          <p:nvPr>
            <p:ph type="sldNum" sz="quarter" idx="12"/>
          </p:nvPr>
        </p:nvSpPr>
        <p:spPr/>
        <p:txBody>
          <a:bodyPr/>
          <a:lstStyle/>
          <a:p>
            <a:fld id="{351074AB-B1D3-4E4F-AE60-8784A6DC4374}" type="slidenum">
              <a:rPr lang="en-IN" smtClean="0"/>
              <a:t>‹#›</a:t>
            </a:fld>
            <a:endParaRPr lang="en-IN"/>
          </a:p>
        </p:txBody>
      </p:sp>
    </p:spTree>
    <p:extLst>
      <p:ext uri="{BB962C8B-B14F-4D97-AF65-F5344CB8AC3E}">
        <p14:creationId xmlns:p14="http://schemas.microsoft.com/office/powerpoint/2010/main" val="2603602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8637FC-14E7-44C8-8C10-548682EA98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637A894-02DF-4A78-AC13-2ABC273412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9F859D-7C5C-4DA5-9507-03636061F9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92046E-19A2-461C-AD20-78B87D3F842C}" type="datetimeFigureOut">
              <a:rPr lang="en-IN" smtClean="0"/>
              <a:t>10-04-2021</a:t>
            </a:fld>
            <a:endParaRPr lang="en-IN"/>
          </a:p>
        </p:txBody>
      </p:sp>
      <p:sp>
        <p:nvSpPr>
          <p:cNvPr id="5" name="Footer Placeholder 4">
            <a:extLst>
              <a:ext uri="{FF2B5EF4-FFF2-40B4-BE49-F238E27FC236}">
                <a16:creationId xmlns:a16="http://schemas.microsoft.com/office/drawing/2014/main" id="{5A684AFB-A59F-4015-B9EC-50E2705C7B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EF0BED6-F9CF-4228-BEA0-12C6B31E53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1074AB-B1D3-4E4F-AE60-8784A6DC4374}" type="slidenum">
              <a:rPr lang="en-IN" smtClean="0"/>
              <a:t>‹#›</a:t>
            </a:fld>
            <a:endParaRPr lang="en-IN"/>
          </a:p>
        </p:txBody>
      </p:sp>
    </p:spTree>
    <p:extLst>
      <p:ext uri="{BB962C8B-B14F-4D97-AF65-F5344CB8AC3E}">
        <p14:creationId xmlns:p14="http://schemas.microsoft.com/office/powerpoint/2010/main" val="15320640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C:\Users\Jaikrish\Downloads\upgra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2577" y="990601"/>
            <a:ext cx="8666848"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359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Jaikrish\Downloads\upgrad-en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9224" y="36094"/>
            <a:ext cx="8738121" cy="6821906"/>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2"/>
          <p:cNvSpPr txBox="1">
            <a:spLocks/>
          </p:cNvSpPr>
          <p:nvPr/>
        </p:nvSpPr>
        <p:spPr>
          <a:xfrm>
            <a:off x="6019801" y="5029200"/>
            <a:ext cx="4419601" cy="9906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endParaRPr lang="en-US" sz="1800" dirty="0">
              <a:solidFill>
                <a:schemeClr val="tx1"/>
              </a:solidFill>
            </a:endParaRPr>
          </a:p>
        </p:txBody>
      </p:sp>
      <p:sp>
        <p:nvSpPr>
          <p:cNvPr id="3" name="Rectangle 2"/>
          <p:cNvSpPr/>
          <p:nvPr/>
        </p:nvSpPr>
        <p:spPr>
          <a:xfrm>
            <a:off x="2209800" y="474345"/>
            <a:ext cx="7759823" cy="5347874"/>
          </a:xfrm>
          <a:prstGeom prst="rect">
            <a:avLst/>
          </a:prstGeom>
        </p:spPr>
        <p:txBody>
          <a:bodyPr wrap="square">
            <a:spAutoFit/>
          </a:bodyPr>
          <a:lstStyle/>
          <a:p>
            <a:r>
              <a:rPr lang="en-IN" sz="1600" b="1" dirty="0"/>
              <a:t>Data Preparation for Modelling</a:t>
            </a:r>
            <a:r>
              <a:rPr lang="en-US" sz="1600" dirty="0"/>
              <a:t>:</a:t>
            </a:r>
          </a:p>
          <a:p>
            <a:endParaRPr lang="en-US" sz="1600" dirty="0"/>
          </a:p>
          <a:p>
            <a:pPr>
              <a:lnSpc>
                <a:spcPct val="150000"/>
              </a:lnSpc>
            </a:pPr>
            <a:r>
              <a:rPr lang="en-US" sz="1600" dirty="0"/>
              <a:t>Binary Variables Encoding: </a:t>
            </a:r>
          </a:p>
          <a:p>
            <a:pPr>
              <a:lnSpc>
                <a:spcPct val="150000"/>
              </a:lnSpc>
            </a:pPr>
            <a:r>
              <a:rPr lang="en-US" sz="1600" dirty="0"/>
              <a:t>• Variables which have binary (Yes/No) values have been encoding with 1 and 0. • 1 denotes Yes whereas 0 denotes No. </a:t>
            </a:r>
          </a:p>
          <a:p>
            <a:pPr>
              <a:lnSpc>
                <a:spcPct val="150000"/>
              </a:lnSpc>
            </a:pPr>
            <a:r>
              <a:rPr lang="en-US" sz="1600" dirty="0"/>
              <a:t>Train – Test Split: </a:t>
            </a:r>
          </a:p>
          <a:p>
            <a:pPr>
              <a:lnSpc>
                <a:spcPct val="150000"/>
              </a:lnSpc>
            </a:pPr>
            <a:r>
              <a:rPr lang="en-US" sz="1600" dirty="0"/>
              <a:t>• The modified ‘Leads’ dataset has been split into Train and test dataset in the ratio 70:30. </a:t>
            </a:r>
          </a:p>
          <a:p>
            <a:pPr>
              <a:lnSpc>
                <a:spcPct val="150000"/>
              </a:lnSpc>
            </a:pPr>
            <a:r>
              <a:rPr lang="en-US" sz="1600" dirty="0"/>
              <a:t>• Train dataset has been used to train the model whereas Test dataset has been used to evaluate the model </a:t>
            </a:r>
          </a:p>
          <a:p>
            <a:pPr>
              <a:lnSpc>
                <a:spcPct val="150000"/>
              </a:lnSpc>
            </a:pPr>
            <a:r>
              <a:rPr lang="en-US" sz="1600" dirty="0"/>
              <a:t>Feature Scaling: </a:t>
            </a:r>
          </a:p>
          <a:p>
            <a:pPr>
              <a:lnSpc>
                <a:spcPct val="150000"/>
              </a:lnSpc>
            </a:pPr>
            <a:r>
              <a:rPr lang="en-US" sz="1600" dirty="0"/>
              <a:t>• It is important to have all variables on the same scale in order to avoid the dominance of variables with high magnitude in the model. </a:t>
            </a:r>
          </a:p>
          <a:p>
            <a:pPr>
              <a:lnSpc>
                <a:spcPct val="150000"/>
              </a:lnSpc>
            </a:pPr>
            <a:r>
              <a:rPr lang="en-US" sz="1600" dirty="0"/>
              <a:t>• “</a:t>
            </a:r>
            <a:r>
              <a:rPr lang="en-US" sz="1600" dirty="0" err="1"/>
              <a:t>MinMaxScaler</a:t>
            </a:r>
            <a:r>
              <a:rPr lang="en-US" sz="1600" dirty="0"/>
              <a:t>” function has been used to scale the data for modeling which brings all the data points into a standard.</a:t>
            </a:r>
          </a:p>
          <a:p>
            <a:pPr>
              <a:lnSpc>
                <a:spcPct val="150000"/>
              </a:lnSpc>
            </a:pPr>
            <a:endParaRPr lang="en-US" sz="1600" dirty="0"/>
          </a:p>
        </p:txBody>
      </p:sp>
    </p:spTree>
    <p:extLst>
      <p:ext uri="{BB962C8B-B14F-4D97-AF65-F5344CB8AC3E}">
        <p14:creationId xmlns:p14="http://schemas.microsoft.com/office/powerpoint/2010/main" val="2471048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Jaikrish\Downloads\upgrad-en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9224" y="36094"/>
            <a:ext cx="8738121" cy="6821906"/>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2"/>
          <p:cNvSpPr txBox="1">
            <a:spLocks/>
          </p:cNvSpPr>
          <p:nvPr/>
        </p:nvSpPr>
        <p:spPr>
          <a:xfrm>
            <a:off x="6019801" y="5029200"/>
            <a:ext cx="4419601" cy="9906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endParaRPr lang="en-US" sz="1800" dirty="0">
              <a:solidFill>
                <a:schemeClr val="tx1"/>
              </a:solidFill>
            </a:endParaRPr>
          </a:p>
        </p:txBody>
      </p:sp>
      <p:sp>
        <p:nvSpPr>
          <p:cNvPr id="3" name="Rectangle 2"/>
          <p:cNvSpPr/>
          <p:nvPr/>
        </p:nvSpPr>
        <p:spPr>
          <a:xfrm>
            <a:off x="2209800" y="474345"/>
            <a:ext cx="7759823" cy="6143348"/>
          </a:xfrm>
          <a:prstGeom prst="rect">
            <a:avLst/>
          </a:prstGeom>
        </p:spPr>
        <p:txBody>
          <a:bodyPr wrap="square">
            <a:spAutoFit/>
          </a:bodyPr>
          <a:lstStyle/>
          <a:p>
            <a:r>
              <a:rPr lang="en-US" b="1" dirty="0"/>
              <a:t>Model Building: Using logistic Regression</a:t>
            </a:r>
            <a:r>
              <a:rPr lang="en-US" dirty="0"/>
              <a:t>:</a:t>
            </a:r>
          </a:p>
          <a:p>
            <a:endParaRPr lang="en-US" dirty="0"/>
          </a:p>
          <a:p>
            <a:pPr marL="285750" indent="-285750">
              <a:buFont typeface="Arial" panose="020B0604020202020204" pitchFamily="34" charset="0"/>
              <a:buChar char="•"/>
            </a:pPr>
            <a:r>
              <a:rPr lang="en-US" dirty="0"/>
              <a:t>Generalized Linear Model (GLM) from </a:t>
            </a:r>
            <a:r>
              <a:rPr lang="en-US" dirty="0" err="1"/>
              <a:t>StatsModels</a:t>
            </a:r>
            <a:r>
              <a:rPr lang="en-US" dirty="0"/>
              <a:t> library has been used to build the Logistic Regression Model. </a:t>
            </a:r>
          </a:p>
          <a:p>
            <a:pPr marL="285750" indent="-285750">
              <a:buFont typeface="Arial" panose="020B0604020202020204" pitchFamily="34" charset="0"/>
              <a:buChar char="•"/>
            </a:pPr>
            <a:r>
              <a:rPr lang="en-US" dirty="0"/>
              <a:t>Initially, the model was built using 82 features present in </a:t>
            </a:r>
            <a:r>
              <a:rPr lang="en-US" dirty="0" err="1"/>
              <a:t>X_train</a:t>
            </a:r>
            <a:r>
              <a:rPr lang="en-US" dirty="0"/>
              <a:t> dataset. </a:t>
            </a:r>
          </a:p>
          <a:p>
            <a:pPr marL="285750" indent="-285750">
              <a:buFont typeface="Arial" panose="020B0604020202020204" pitchFamily="34" charset="0"/>
              <a:buChar char="•"/>
            </a:pPr>
            <a:r>
              <a:rPr lang="en-US" dirty="0"/>
              <a:t>Most of the features were found to be insignificant. So, we needed to perform feature selection technique.</a:t>
            </a:r>
          </a:p>
          <a:p>
            <a:pPr marL="285750" indent="-285750">
              <a:buFont typeface="Arial" panose="020B0604020202020204" pitchFamily="34" charset="0"/>
              <a:buChar char="•"/>
            </a:pPr>
            <a:endParaRPr lang="en-US" dirty="0"/>
          </a:p>
          <a:p>
            <a:r>
              <a:rPr lang="en-US" b="1" dirty="0"/>
              <a:t>Feature Selection using Recursive Feature Elimination (RFE):</a:t>
            </a:r>
          </a:p>
          <a:p>
            <a:pPr marL="285750" indent="-285750">
              <a:buFont typeface="Arial" panose="020B0604020202020204" pitchFamily="34" charset="0"/>
              <a:buChar char="•"/>
            </a:pPr>
            <a:r>
              <a:rPr lang="en-US" dirty="0"/>
              <a:t>RFE is an optimization technique for finding the best performing subset of features. It is based on the idea of repeatedly constructing a model and choosing either the best (based on coefficients), setting the feature aside and then repeating the process with the rest of the features. This process is applied until all the features in the dataset are exhausted. Features are then ranked according to when they were eliminated. </a:t>
            </a:r>
          </a:p>
          <a:p>
            <a:pPr marL="285750" indent="-285750">
              <a:buFont typeface="Arial" panose="020B0604020202020204" pitchFamily="34" charset="0"/>
              <a:buChar char="•"/>
            </a:pPr>
            <a:r>
              <a:rPr lang="en-US" dirty="0"/>
              <a:t>We ran RFE to identify top 15 features for further model building process. </a:t>
            </a:r>
          </a:p>
          <a:p>
            <a:pPr marL="285750" indent="-285750">
              <a:buFont typeface="Arial" panose="020B0604020202020204" pitchFamily="34" charset="0"/>
              <a:buChar char="•"/>
            </a:pPr>
            <a:r>
              <a:rPr lang="en-US" dirty="0"/>
              <a:t>Insignificant features were dropped one by one after checking the P-value and Variance Inflation Factor (VIF). </a:t>
            </a:r>
          </a:p>
          <a:p>
            <a:pPr marL="285750" indent="-285750">
              <a:buFont typeface="Arial" panose="020B0604020202020204" pitchFamily="34" charset="0"/>
              <a:buChar char="•"/>
            </a:pPr>
            <a:r>
              <a:rPr lang="en-US" dirty="0"/>
              <a:t>Accepted P-value should be kept below 0.05 and VIF should be less than 5.</a:t>
            </a:r>
            <a:endParaRPr lang="en-US" b="1" dirty="0"/>
          </a:p>
          <a:p>
            <a:pPr>
              <a:lnSpc>
                <a:spcPct val="150000"/>
              </a:lnSpc>
            </a:pPr>
            <a:endParaRPr lang="en-US" dirty="0"/>
          </a:p>
          <a:p>
            <a:pPr>
              <a:lnSpc>
                <a:spcPct val="150000"/>
              </a:lnSpc>
            </a:pPr>
            <a:endParaRPr lang="en-US" dirty="0"/>
          </a:p>
        </p:txBody>
      </p:sp>
    </p:spTree>
    <p:extLst>
      <p:ext uri="{BB962C8B-B14F-4D97-AF65-F5344CB8AC3E}">
        <p14:creationId xmlns:p14="http://schemas.microsoft.com/office/powerpoint/2010/main" val="40078449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Jaikrish\Downloads\upgrad-en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9224" y="36094"/>
            <a:ext cx="8738121" cy="6821906"/>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2"/>
          <p:cNvSpPr txBox="1">
            <a:spLocks/>
          </p:cNvSpPr>
          <p:nvPr/>
        </p:nvSpPr>
        <p:spPr>
          <a:xfrm>
            <a:off x="6019801" y="5029200"/>
            <a:ext cx="4419601" cy="9906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endParaRPr lang="en-US" sz="1800" dirty="0">
              <a:solidFill>
                <a:schemeClr val="tx1"/>
              </a:solidFill>
            </a:endParaRPr>
          </a:p>
        </p:txBody>
      </p:sp>
      <p:sp>
        <p:nvSpPr>
          <p:cNvPr id="3" name="Rectangle 2"/>
          <p:cNvSpPr/>
          <p:nvPr/>
        </p:nvSpPr>
        <p:spPr>
          <a:xfrm>
            <a:off x="2209800" y="474345"/>
            <a:ext cx="7759823" cy="5840317"/>
          </a:xfrm>
          <a:prstGeom prst="rect">
            <a:avLst/>
          </a:prstGeom>
        </p:spPr>
        <p:txBody>
          <a:bodyPr wrap="square">
            <a:spAutoFit/>
          </a:bodyPr>
          <a:lstStyle/>
          <a:p>
            <a:r>
              <a:rPr lang="en-IN" sz="1600" b="1" dirty="0"/>
              <a:t>Final Model and Interpretation</a:t>
            </a:r>
            <a:r>
              <a:rPr lang="en-US" sz="1600" b="1" dirty="0"/>
              <a:t>:</a:t>
            </a:r>
          </a:p>
          <a:p>
            <a:pPr>
              <a:lnSpc>
                <a:spcPct val="150000"/>
              </a:lnSpc>
            </a:pPr>
            <a:endParaRPr lang="en-US" sz="1600" b="1" dirty="0"/>
          </a:p>
          <a:p>
            <a:pPr marL="285750" indent="-285750">
              <a:lnSpc>
                <a:spcPct val="150000"/>
              </a:lnSpc>
              <a:buFont typeface="Arial" panose="020B0604020202020204" pitchFamily="34" charset="0"/>
              <a:buChar char="•"/>
            </a:pPr>
            <a:r>
              <a:rPr lang="en-US" sz="1600" dirty="0"/>
              <a:t>Final model contains 13 most important features which satisfy all the selection criteria.</a:t>
            </a:r>
          </a:p>
          <a:p>
            <a:pPr marL="285750" indent="-285750">
              <a:lnSpc>
                <a:spcPct val="150000"/>
              </a:lnSpc>
              <a:buFont typeface="Arial" panose="020B0604020202020204" pitchFamily="34" charset="0"/>
              <a:buChar char="•"/>
            </a:pPr>
            <a:r>
              <a:rPr lang="en-US" sz="1600" dirty="0"/>
              <a:t> Lead score having conversion probability greater than 0.35 are being predicted as “Converted”. </a:t>
            </a:r>
          </a:p>
          <a:p>
            <a:pPr marL="285750" indent="-285750">
              <a:lnSpc>
                <a:spcPct val="150000"/>
              </a:lnSpc>
              <a:buFont typeface="Arial" panose="020B0604020202020204" pitchFamily="34" charset="0"/>
              <a:buChar char="•"/>
            </a:pPr>
            <a:r>
              <a:rPr lang="en-US" sz="1600" dirty="0"/>
              <a:t>Using this probability threshold value (0.35), the leads from the test dataset have been predicted whether they would get converted or not. </a:t>
            </a:r>
          </a:p>
          <a:p>
            <a:pPr marL="285750" indent="-285750">
              <a:lnSpc>
                <a:spcPct val="150000"/>
              </a:lnSpc>
              <a:buFont typeface="Arial" panose="020B0604020202020204" pitchFamily="34" charset="0"/>
              <a:buChar char="•"/>
            </a:pPr>
            <a:r>
              <a:rPr lang="en-US" sz="1600" dirty="0"/>
              <a:t>Confusion matrix with cut-off 0.35 has been created to calculate evaluation metrics. </a:t>
            </a:r>
          </a:p>
          <a:p>
            <a:pPr marL="285750" indent="-285750">
              <a:lnSpc>
                <a:spcPct val="150000"/>
              </a:lnSpc>
              <a:buFont typeface="Arial" panose="020B0604020202020204" pitchFamily="34" charset="0"/>
              <a:buChar char="•"/>
            </a:pPr>
            <a:r>
              <a:rPr lang="en-US" sz="1600" dirty="0"/>
              <a:t>Confusion matrix: [[3109 773] </a:t>
            </a:r>
          </a:p>
          <a:p>
            <a:pPr>
              <a:lnSpc>
                <a:spcPct val="150000"/>
              </a:lnSpc>
            </a:pPr>
            <a:r>
              <a:rPr lang="en-US" sz="1600" dirty="0"/>
              <a:t>		[ 442 1943]] </a:t>
            </a:r>
          </a:p>
          <a:p>
            <a:pPr marL="285750" indent="-285750">
              <a:lnSpc>
                <a:spcPct val="150000"/>
              </a:lnSpc>
              <a:buFont typeface="Arial" panose="020B0604020202020204" pitchFamily="34" charset="0"/>
              <a:buChar char="•"/>
            </a:pPr>
            <a:r>
              <a:rPr lang="en-US" sz="1600" dirty="0"/>
              <a:t>Evaluation metrics: </a:t>
            </a:r>
          </a:p>
          <a:p>
            <a:pPr>
              <a:lnSpc>
                <a:spcPct val="150000"/>
              </a:lnSpc>
            </a:pPr>
            <a:r>
              <a:rPr lang="en-US" sz="1600" dirty="0"/>
              <a:t>	Accuracy: 81% approx. </a:t>
            </a:r>
          </a:p>
          <a:p>
            <a:pPr>
              <a:lnSpc>
                <a:spcPct val="150000"/>
              </a:lnSpc>
            </a:pPr>
            <a:r>
              <a:rPr lang="en-US" sz="1600" dirty="0"/>
              <a:t>	Sensitivity: 81% approx. </a:t>
            </a:r>
          </a:p>
          <a:p>
            <a:pPr>
              <a:lnSpc>
                <a:spcPct val="150000"/>
              </a:lnSpc>
            </a:pPr>
            <a:r>
              <a:rPr lang="en-US" sz="1600" dirty="0"/>
              <a:t>	Specificity: 80% approx.  </a:t>
            </a:r>
          </a:p>
          <a:p>
            <a:pPr>
              <a:lnSpc>
                <a:spcPct val="150000"/>
              </a:lnSpc>
            </a:pPr>
            <a:r>
              <a:rPr lang="en-US" sz="1600" dirty="0"/>
              <a:t>	Precision: 77% approx. </a:t>
            </a:r>
            <a:endParaRPr lang="en-US" sz="1600" b="1" dirty="0"/>
          </a:p>
          <a:p>
            <a:pPr>
              <a:lnSpc>
                <a:spcPct val="150000"/>
              </a:lnSpc>
            </a:pPr>
            <a:endParaRPr lang="en-US" sz="1600" dirty="0"/>
          </a:p>
        </p:txBody>
      </p:sp>
    </p:spTree>
    <p:extLst>
      <p:ext uri="{BB962C8B-B14F-4D97-AF65-F5344CB8AC3E}">
        <p14:creationId xmlns:p14="http://schemas.microsoft.com/office/powerpoint/2010/main" val="13866380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Jaikrish\Downloads\upgrad-en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9224" y="36094"/>
            <a:ext cx="8738121" cy="6821906"/>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2"/>
          <p:cNvSpPr txBox="1">
            <a:spLocks/>
          </p:cNvSpPr>
          <p:nvPr/>
        </p:nvSpPr>
        <p:spPr>
          <a:xfrm>
            <a:off x="6019801" y="5029200"/>
            <a:ext cx="4419601" cy="9906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endParaRPr lang="en-US" sz="1800" dirty="0">
              <a:solidFill>
                <a:schemeClr val="tx1"/>
              </a:solidFill>
            </a:endParaRPr>
          </a:p>
        </p:txBody>
      </p:sp>
      <p:sp>
        <p:nvSpPr>
          <p:cNvPr id="3" name="Rectangle 2"/>
          <p:cNvSpPr/>
          <p:nvPr/>
        </p:nvSpPr>
        <p:spPr>
          <a:xfrm>
            <a:off x="2209801" y="652203"/>
            <a:ext cx="4226510" cy="4475521"/>
          </a:xfrm>
          <a:prstGeom prst="rect">
            <a:avLst/>
          </a:prstGeom>
        </p:spPr>
        <p:txBody>
          <a:bodyPr wrap="square">
            <a:spAutoFit/>
          </a:bodyPr>
          <a:lstStyle/>
          <a:p>
            <a:r>
              <a:rPr lang="en-IN" sz="1400" b="1" dirty="0"/>
              <a:t>Evaluation Metrics</a:t>
            </a:r>
            <a:r>
              <a:rPr lang="en-US" sz="1400" b="1" dirty="0"/>
              <a:t>:</a:t>
            </a:r>
          </a:p>
          <a:p>
            <a:endParaRPr lang="en-US" sz="1400" b="1" dirty="0"/>
          </a:p>
          <a:p>
            <a:pPr marL="285750" indent="-285750">
              <a:buFont typeface="Arial" panose="020B0604020202020204" pitchFamily="34" charset="0"/>
              <a:buChar char="•"/>
            </a:pPr>
            <a:r>
              <a:rPr lang="en-US" sz="1400" dirty="0"/>
              <a:t>Receiver Operating Characteristics (ROC) Curve:</a:t>
            </a:r>
          </a:p>
          <a:p>
            <a:pPr marL="742950" lvl="1" indent="-285750">
              <a:buFont typeface="Arial" panose="020B0604020202020204" pitchFamily="34" charset="0"/>
              <a:buChar char="•"/>
            </a:pPr>
            <a:r>
              <a:rPr lang="en-US" sz="1400" dirty="0"/>
              <a:t> By determining the Area Under the Curve(AUC) of the ROC curve, the goodness of the model is determined.</a:t>
            </a:r>
          </a:p>
          <a:p>
            <a:pPr marL="742950" lvl="1" indent="-285750">
              <a:buFont typeface="Arial" panose="020B0604020202020204" pitchFamily="34" charset="0"/>
              <a:buChar char="•"/>
            </a:pPr>
            <a:r>
              <a:rPr lang="en-US" sz="1400" dirty="0"/>
              <a:t>Since the ROC curve is close to the upper left part of the graph, it means this model is a very good model.</a:t>
            </a:r>
          </a:p>
          <a:p>
            <a:pPr marL="742950" lvl="1" indent="-285750">
              <a:buFont typeface="Arial" panose="020B0604020202020204" pitchFamily="34" charset="0"/>
              <a:buChar char="•"/>
            </a:pPr>
            <a:r>
              <a:rPr lang="en-US" sz="1400" dirty="0"/>
              <a:t> The value of AUC for our model is 0.87. </a:t>
            </a:r>
          </a:p>
          <a:p>
            <a:pPr marL="285750" indent="-285750">
              <a:buFont typeface="Arial" panose="020B0604020202020204" pitchFamily="34" charset="0"/>
              <a:buChar char="•"/>
            </a:pPr>
            <a:r>
              <a:rPr lang="en-US" sz="1400" dirty="0"/>
              <a:t>Plot accuracy sensitivity and specificity: </a:t>
            </a:r>
          </a:p>
          <a:p>
            <a:pPr marL="742950" lvl="1" indent="-285750">
              <a:buFont typeface="Arial" panose="020B0604020202020204" pitchFamily="34" charset="0"/>
              <a:buChar char="•"/>
            </a:pPr>
            <a:r>
              <a:rPr lang="en-US" sz="1400" dirty="0"/>
              <a:t>Tradeoff between sensitivity and accuracy can be observed (cutoff = 0.35).</a:t>
            </a:r>
          </a:p>
          <a:p>
            <a:pPr marL="285750" indent="-285750">
              <a:lnSpc>
                <a:spcPct val="150000"/>
              </a:lnSpc>
              <a:buFont typeface="Arial" panose="020B0604020202020204" pitchFamily="34" charset="0"/>
              <a:buChar char="•"/>
            </a:pPr>
            <a:r>
              <a:rPr lang="en-US" sz="1400" dirty="0"/>
              <a:t>Precision and Recall plot:</a:t>
            </a:r>
          </a:p>
          <a:p>
            <a:pPr marL="742950" lvl="1" indent="-285750">
              <a:lnSpc>
                <a:spcPct val="150000"/>
              </a:lnSpc>
              <a:buFont typeface="Arial" panose="020B0604020202020204" pitchFamily="34" charset="0"/>
              <a:buChar char="•"/>
            </a:pPr>
            <a:r>
              <a:rPr lang="en-US" sz="1400" dirty="0"/>
              <a:t>Ideal cutoff of 0.43 is observed from recall and precision plot. </a:t>
            </a:r>
          </a:p>
          <a:p>
            <a:pPr marL="285750" indent="-285750">
              <a:lnSpc>
                <a:spcPct val="150000"/>
              </a:lnSpc>
              <a:buFont typeface="Arial" panose="020B0604020202020204" pitchFamily="34" charset="0"/>
              <a:buChar char="•"/>
            </a:pPr>
            <a:r>
              <a:rPr lang="en-US" sz="1400" dirty="0"/>
              <a:t>We will use both the cutoff and evaluate results for further predictions.</a:t>
            </a:r>
          </a:p>
        </p:txBody>
      </p:sp>
      <p:pic>
        <p:nvPicPr>
          <p:cNvPr id="4" name="Picture 3">
            <a:extLst>
              <a:ext uri="{FF2B5EF4-FFF2-40B4-BE49-F238E27FC236}">
                <a16:creationId xmlns:a16="http://schemas.microsoft.com/office/drawing/2014/main" id="{13F5D2A5-B284-416D-A819-8EBA109EC70B}"/>
              </a:ext>
            </a:extLst>
          </p:cNvPr>
          <p:cNvPicPr>
            <a:picLocks noChangeAspect="1"/>
          </p:cNvPicPr>
          <p:nvPr/>
        </p:nvPicPr>
        <p:blipFill>
          <a:blip r:embed="rId3"/>
          <a:stretch>
            <a:fillRect/>
          </a:stretch>
        </p:blipFill>
        <p:spPr>
          <a:xfrm>
            <a:off x="6369754" y="582745"/>
            <a:ext cx="2260265" cy="2109256"/>
          </a:xfrm>
          <a:prstGeom prst="rect">
            <a:avLst/>
          </a:prstGeom>
        </p:spPr>
      </p:pic>
      <p:pic>
        <p:nvPicPr>
          <p:cNvPr id="7" name="Picture 6">
            <a:extLst>
              <a:ext uri="{FF2B5EF4-FFF2-40B4-BE49-F238E27FC236}">
                <a16:creationId xmlns:a16="http://schemas.microsoft.com/office/drawing/2014/main" id="{A5126AA9-142E-4958-B487-8F2BB2D0FE00}"/>
              </a:ext>
            </a:extLst>
          </p:cNvPr>
          <p:cNvPicPr>
            <a:picLocks noChangeAspect="1"/>
          </p:cNvPicPr>
          <p:nvPr/>
        </p:nvPicPr>
        <p:blipFill>
          <a:blip r:embed="rId4"/>
          <a:stretch>
            <a:fillRect/>
          </a:stretch>
        </p:blipFill>
        <p:spPr>
          <a:xfrm>
            <a:off x="8397400" y="652203"/>
            <a:ext cx="2260265" cy="1889961"/>
          </a:xfrm>
          <a:prstGeom prst="rect">
            <a:avLst/>
          </a:prstGeom>
        </p:spPr>
      </p:pic>
      <p:pic>
        <p:nvPicPr>
          <p:cNvPr id="9" name="Picture 8">
            <a:extLst>
              <a:ext uri="{FF2B5EF4-FFF2-40B4-BE49-F238E27FC236}">
                <a16:creationId xmlns:a16="http://schemas.microsoft.com/office/drawing/2014/main" id="{0BDDA344-00E2-4EC0-927A-2F4FFDEAEFAA}"/>
              </a:ext>
            </a:extLst>
          </p:cNvPr>
          <p:cNvPicPr>
            <a:picLocks noChangeAspect="1"/>
          </p:cNvPicPr>
          <p:nvPr/>
        </p:nvPicPr>
        <p:blipFill>
          <a:blip r:embed="rId5"/>
          <a:stretch>
            <a:fillRect/>
          </a:stretch>
        </p:blipFill>
        <p:spPr>
          <a:xfrm>
            <a:off x="6539883" y="2761459"/>
            <a:ext cx="2453196" cy="1645436"/>
          </a:xfrm>
          <a:prstGeom prst="rect">
            <a:avLst/>
          </a:prstGeom>
        </p:spPr>
      </p:pic>
    </p:spTree>
    <p:extLst>
      <p:ext uri="{BB962C8B-B14F-4D97-AF65-F5344CB8AC3E}">
        <p14:creationId xmlns:p14="http://schemas.microsoft.com/office/powerpoint/2010/main" val="10638384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Jaikrish\Downloads\upgrad-en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9224" y="36094"/>
            <a:ext cx="8738121" cy="6821906"/>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2"/>
          <p:cNvSpPr txBox="1">
            <a:spLocks/>
          </p:cNvSpPr>
          <p:nvPr/>
        </p:nvSpPr>
        <p:spPr>
          <a:xfrm>
            <a:off x="6019801" y="5029200"/>
            <a:ext cx="4419601" cy="9906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endParaRPr lang="en-US" sz="1800" dirty="0">
              <a:solidFill>
                <a:schemeClr val="tx1"/>
              </a:solidFill>
            </a:endParaRPr>
          </a:p>
        </p:txBody>
      </p:sp>
      <p:sp>
        <p:nvSpPr>
          <p:cNvPr id="3" name="Rectangle 2"/>
          <p:cNvSpPr/>
          <p:nvPr/>
        </p:nvSpPr>
        <p:spPr>
          <a:xfrm>
            <a:off x="2209800" y="474345"/>
            <a:ext cx="7759823" cy="3754874"/>
          </a:xfrm>
          <a:prstGeom prst="rect">
            <a:avLst/>
          </a:prstGeom>
        </p:spPr>
        <p:txBody>
          <a:bodyPr wrap="square">
            <a:spAutoFit/>
          </a:bodyPr>
          <a:lstStyle/>
          <a:p>
            <a:r>
              <a:rPr lang="en-IN" sz="2000" b="1" dirty="0"/>
              <a:t>Conclusion and Recommendations:</a:t>
            </a:r>
            <a:endParaRPr lang="en-US" sz="2000" b="1" dirty="0"/>
          </a:p>
          <a:p>
            <a:endParaRPr lang="en-US" sz="2000" b="1" dirty="0"/>
          </a:p>
          <a:p>
            <a:pPr marL="342900" indent="-342900">
              <a:buFont typeface="Arial" panose="020B0604020202020204" pitchFamily="34" charset="0"/>
              <a:buChar char="•"/>
            </a:pPr>
            <a:r>
              <a:rPr lang="en-US" dirty="0"/>
              <a:t>Followings are top features that contribute to decision which mean the conversion probability of a lead increases with increase in values of these features: </a:t>
            </a:r>
          </a:p>
          <a:p>
            <a:pPr marL="800100" lvl="1" indent="-342900">
              <a:buFont typeface="Arial" panose="020B0604020202020204" pitchFamily="34" charset="0"/>
              <a:buChar char="•"/>
            </a:pPr>
            <a:r>
              <a:rPr lang="en-US" dirty="0"/>
              <a:t>Lead Origin </a:t>
            </a:r>
          </a:p>
          <a:p>
            <a:pPr marL="800100" lvl="1" indent="-342900">
              <a:buFont typeface="Arial" panose="020B0604020202020204" pitchFamily="34" charset="0"/>
              <a:buChar char="•"/>
            </a:pPr>
            <a:r>
              <a:rPr lang="en-IN" dirty="0"/>
              <a:t>Last Notable Activity</a:t>
            </a:r>
          </a:p>
          <a:p>
            <a:pPr marL="800100" lvl="1" indent="-342900">
              <a:buFont typeface="Arial" panose="020B0604020202020204" pitchFamily="34" charset="0"/>
              <a:buChar char="•"/>
            </a:pPr>
            <a:r>
              <a:rPr lang="en-US" dirty="0"/>
              <a:t>Last Activity </a:t>
            </a:r>
          </a:p>
          <a:p>
            <a:pPr marL="800100" lvl="1" indent="-342900">
              <a:buFont typeface="Arial" panose="020B0604020202020204" pitchFamily="34" charset="0"/>
              <a:buChar char="•"/>
            </a:pPr>
            <a:r>
              <a:rPr lang="en-US" dirty="0"/>
              <a:t>What is your current occupation</a:t>
            </a:r>
          </a:p>
          <a:p>
            <a:pPr marL="342900" indent="-342900">
              <a:buFont typeface="Arial" panose="020B0604020202020204" pitchFamily="34" charset="0"/>
              <a:buChar char="•"/>
            </a:pPr>
            <a:r>
              <a:rPr lang="en-US" dirty="0"/>
              <a:t>Top three categories that contribute to decision </a:t>
            </a:r>
          </a:p>
          <a:p>
            <a:pPr marL="800100" lvl="1" indent="-342900">
              <a:buFont typeface="Arial" panose="020B0604020202020204" pitchFamily="34" charset="0"/>
              <a:buChar char="•"/>
            </a:pPr>
            <a:r>
              <a:rPr lang="en-US" dirty="0"/>
              <a:t>Lead Origin ==&gt; Lead Add Form </a:t>
            </a:r>
          </a:p>
          <a:p>
            <a:pPr marL="800100" lvl="1" indent="-342900">
              <a:buFont typeface="Arial" panose="020B0604020202020204" pitchFamily="34" charset="0"/>
              <a:buChar char="•"/>
            </a:pPr>
            <a:r>
              <a:rPr lang="en-US" dirty="0"/>
              <a:t>Total Time Spent on Website</a:t>
            </a:r>
          </a:p>
          <a:p>
            <a:pPr marL="800100" lvl="1" indent="-342900">
              <a:buFont typeface="Arial" panose="020B0604020202020204" pitchFamily="34" charset="0"/>
              <a:buChar char="•"/>
            </a:pPr>
            <a:r>
              <a:rPr lang="en-IN" dirty="0"/>
              <a:t>Lead </a:t>
            </a:r>
            <a:r>
              <a:rPr lang="en-IN" dirty="0" err="1"/>
              <a:t>Source_Direct</a:t>
            </a:r>
            <a:r>
              <a:rPr lang="en-IN" dirty="0"/>
              <a:t> Traffic</a:t>
            </a:r>
            <a:endParaRPr lang="en-US" dirty="0"/>
          </a:p>
        </p:txBody>
      </p:sp>
      <p:sp>
        <p:nvSpPr>
          <p:cNvPr id="2" name="TextBox 1">
            <a:extLst>
              <a:ext uri="{FF2B5EF4-FFF2-40B4-BE49-F238E27FC236}">
                <a16:creationId xmlns:a16="http://schemas.microsoft.com/office/drawing/2014/main" id="{18ECD0E5-C27E-4916-9CEE-A40F5A3930D4}"/>
              </a:ext>
            </a:extLst>
          </p:cNvPr>
          <p:cNvSpPr txBox="1"/>
          <p:nvPr/>
        </p:nvSpPr>
        <p:spPr>
          <a:xfrm>
            <a:off x="2209799" y="4382869"/>
            <a:ext cx="7759823" cy="646331"/>
          </a:xfrm>
          <a:prstGeom prst="rect">
            <a:avLst/>
          </a:prstGeom>
          <a:noFill/>
        </p:spPr>
        <p:txBody>
          <a:bodyPr wrap="square" rtlCol="0">
            <a:spAutoFit/>
          </a:bodyPr>
          <a:lstStyle/>
          <a:p>
            <a:pPr marL="285750" indent="-285750">
              <a:buFont typeface="Wingdings" panose="05000000000000000000" pitchFamily="2" charset="2"/>
              <a:buChar char="Ø"/>
            </a:pPr>
            <a:r>
              <a:rPr lang="en-US" dirty="0"/>
              <a:t>This model will help to identify the hot leads which would enhance speed-to-lead and the response rate.</a:t>
            </a:r>
            <a:endParaRPr lang="en-IN" dirty="0"/>
          </a:p>
        </p:txBody>
      </p:sp>
    </p:spTree>
    <p:extLst>
      <p:ext uri="{BB962C8B-B14F-4D97-AF65-F5344CB8AC3E}">
        <p14:creationId xmlns:p14="http://schemas.microsoft.com/office/powerpoint/2010/main" val="2385442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Jaikrish\Downloads\upgrad-en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306" y="36094"/>
            <a:ext cx="11650828" cy="6821906"/>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2"/>
          <p:cNvSpPr txBox="1">
            <a:spLocks/>
          </p:cNvSpPr>
          <p:nvPr/>
        </p:nvSpPr>
        <p:spPr>
          <a:xfrm>
            <a:off x="5994401" y="5029200"/>
            <a:ext cx="5892801" cy="9906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endParaRPr lang="en-US" sz="1800" dirty="0">
              <a:solidFill>
                <a:schemeClr val="tx1"/>
              </a:solidFill>
            </a:endParaRPr>
          </a:p>
        </p:txBody>
      </p:sp>
      <p:sp>
        <p:nvSpPr>
          <p:cNvPr id="4" name="TextBox 3"/>
          <p:cNvSpPr txBox="1"/>
          <p:nvPr/>
        </p:nvSpPr>
        <p:spPr>
          <a:xfrm>
            <a:off x="1727200" y="2667001"/>
            <a:ext cx="8432800" cy="769441"/>
          </a:xfrm>
          <a:prstGeom prst="rect">
            <a:avLst/>
          </a:prstGeom>
          <a:noFill/>
        </p:spPr>
        <p:txBody>
          <a:bodyPr wrap="square" rtlCol="0">
            <a:spAutoFit/>
          </a:bodyPr>
          <a:lstStyle/>
          <a:p>
            <a:pPr algn="ctr"/>
            <a:r>
              <a:rPr lang="en-US" sz="4400" dirty="0">
                <a:effectLst>
                  <a:outerShdw blurRad="38100" dist="38100" dir="2700000" algn="tl">
                    <a:srgbClr val="000000">
                      <a:alpha val="43137"/>
                    </a:srgbClr>
                  </a:outerShdw>
                </a:effectLst>
              </a:rPr>
              <a:t>THANK YOU</a:t>
            </a:r>
          </a:p>
        </p:txBody>
      </p:sp>
      <p:pic>
        <p:nvPicPr>
          <p:cNvPr id="256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305" y="1495425"/>
            <a:ext cx="11389896" cy="3867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51150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Jaikrish\Downloads\upgrad-en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9879" y="36094"/>
            <a:ext cx="8738121" cy="682190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p:txBody>
          <a:bodyPr>
            <a:normAutofit/>
          </a:bodyPr>
          <a:lstStyle/>
          <a:p>
            <a:r>
              <a:rPr lang="en-US" dirty="0">
                <a:latin typeface="Times New Roman" panose="02020603050405020304" pitchFamily="18" charset="0"/>
                <a:cs typeface="Times New Roman" panose="02020603050405020304" pitchFamily="18" charset="0"/>
              </a:rPr>
              <a:t>Machine Learning – I</a:t>
            </a:r>
            <a:br>
              <a:rPr lang="en-US" dirty="0">
                <a:latin typeface="Times New Roman" panose="02020603050405020304" pitchFamily="18" charset="0"/>
                <a:cs typeface="Times New Roman" panose="02020603050405020304" pitchFamily="18" charset="0"/>
              </a:rPr>
            </a:br>
            <a:r>
              <a:rPr lang="en-US" sz="4400" dirty="0">
                <a:latin typeface="Times New Roman" panose="02020603050405020304" pitchFamily="18" charset="0"/>
                <a:cs typeface="Times New Roman" panose="02020603050405020304" pitchFamily="18" charset="0"/>
              </a:rPr>
              <a:t>Lead Scoring Case Study Assignment</a:t>
            </a:r>
          </a:p>
        </p:txBody>
      </p:sp>
      <p:sp>
        <p:nvSpPr>
          <p:cNvPr id="3" name="Subtitle 2"/>
          <p:cNvSpPr>
            <a:spLocks noGrp="1"/>
          </p:cNvSpPr>
          <p:nvPr>
            <p:ph type="subTitle" idx="1"/>
          </p:nvPr>
        </p:nvSpPr>
        <p:spPr>
          <a:xfrm>
            <a:off x="7646891" y="4427329"/>
            <a:ext cx="3733800" cy="1574077"/>
          </a:xfrm>
        </p:spPr>
        <p:txBody>
          <a:bodyPr>
            <a:noAutofit/>
          </a:bodyPr>
          <a:lstStyle/>
          <a:p>
            <a:pPr algn="l"/>
            <a:r>
              <a:rPr lang="en-US" sz="2000" dirty="0">
                <a:latin typeface="Times New Roman" panose="02020603050405020304" pitchFamily="18" charset="0"/>
                <a:cs typeface="Times New Roman" panose="02020603050405020304" pitchFamily="18" charset="0"/>
              </a:rPr>
              <a:t>Deepshikha Jain &amp;</a:t>
            </a:r>
          </a:p>
          <a:p>
            <a:pPr algn="l"/>
            <a:r>
              <a:rPr lang="en-US" sz="2000" dirty="0">
                <a:latin typeface="Times New Roman" panose="02020603050405020304" pitchFamily="18" charset="0"/>
                <a:cs typeface="Times New Roman" panose="02020603050405020304" pitchFamily="18" charset="0"/>
              </a:rPr>
              <a:t>08-FEB-2021</a:t>
            </a:r>
          </a:p>
        </p:txBody>
      </p:sp>
      <p:sp>
        <p:nvSpPr>
          <p:cNvPr id="6" name="Subtitle 2"/>
          <p:cNvSpPr txBox="1">
            <a:spLocks/>
          </p:cNvSpPr>
          <p:nvPr/>
        </p:nvSpPr>
        <p:spPr>
          <a:xfrm>
            <a:off x="6248399" y="4533900"/>
            <a:ext cx="4419601" cy="9906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1800" dirty="0">
                <a:solidFill>
                  <a:schemeClr val="tx1"/>
                </a:solidFill>
              </a:rPr>
              <a:t> </a:t>
            </a:r>
          </a:p>
        </p:txBody>
      </p:sp>
    </p:spTree>
    <p:extLst>
      <p:ext uri="{BB962C8B-B14F-4D97-AF65-F5344CB8AC3E}">
        <p14:creationId xmlns:p14="http://schemas.microsoft.com/office/powerpoint/2010/main" val="1830411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Jaikrish\Downloads\upgrad-en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6980" y="36094"/>
            <a:ext cx="8738121" cy="6821906"/>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2"/>
          <p:cNvSpPr txBox="1">
            <a:spLocks/>
          </p:cNvSpPr>
          <p:nvPr/>
        </p:nvSpPr>
        <p:spPr>
          <a:xfrm>
            <a:off x="6019801" y="5029200"/>
            <a:ext cx="4419601" cy="9906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endParaRPr lang="en-US" sz="1800" dirty="0">
              <a:solidFill>
                <a:schemeClr val="tx1"/>
              </a:solidFill>
            </a:endParaRPr>
          </a:p>
        </p:txBody>
      </p:sp>
      <p:sp>
        <p:nvSpPr>
          <p:cNvPr id="4" name="Title 3"/>
          <p:cNvSpPr>
            <a:spLocks noGrp="1"/>
          </p:cNvSpPr>
          <p:nvPr>
            <p:ph type="ctrTitle"/>
          </p:nvPr>
        </p:nvSpPr>
        <p:spPr>
          <a:xfrm>
            <a:off x="2379839" y="685801"/>
            <a:ext cx="7772400" cy="1470025"/>
          </a:xfrm>
        </p:spPr>
        <p:txBody>
          <a:bodyPr>
            <a:normAutofit/>
          </a:bodyPr>
          <a:lstStyle/>
          <a:p>
            <a:r>
              <a:rPr lang="en-US" sz="3200" b="1" dirty="0"/>
              <a:t>OBJECTIVE</a:t>
            </a:r>
            <a:endParaRPr lang="en-US" sz="3200" dirty="0"/>
          </a:p>
        </p:txBody>
      </p:sp>
      <p:sp>
        <p:nvSpPr>
          <p:cNvPr id="5" name="Rectangle 4"/>
          <p:cNvSpPr/>
          <p:nvPr/>
        </p:nvSpPr>
        <p:spPr>
          <a:xfrm>
            <a:off x="2286000" y="1997840"/>
            <a:ext cx="8153401" cy="1295868"/>
          </a:xfrm>
          <a:prstGeom prst="rect">
            <a:avLst/>
          </a:prstGeom>
        </p:spPr>
        <p:txBody>
          <a:bodyPr wrap="square">
            <a:spAutoFit/>
          </a:bodyPr>
          <a:lstStyle/>
          <a:p>
            <a:pPr>
              <a:lnSpc>
                <a:spcPct val="150000"/>
              </a:lnSpc>
            </a:pPr>
            <a:endParaRPr lang="en-US" dirty="0"/>
          </a:p>
          <a:p>
            <a:pPr>
              <a:lnSpc>
                <a:spcPct val="150000"/>
              </a:lnSpc>
            </a:pPr>
            <a:r>
              <a:rPr lang="en-US" dirty="0"/>
              <a:t>To help X education to select the most promising leads known as ‘hot leads’ who are most likely to convert into paid customers.</a:t>
            </a:r>
          </a:p>
        </p:txBody>
      </p:sp>
    </p:spTree>
    <p:extLst>
      <p:ext uri="{BB962C8B-B14F-4D97-AF65-F5344CB8AC3E}">
        <p14:creationId xmlns:p14="http://schemas.microsoft.com/office/powerpoint/2010/main" val="1044031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Jaikrish\Downloads\upgrad-en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6980" y="36094"/>
            <a:ext cx="8738121" cy="6821906"/>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2"/>
          <p:cNvSpPr txBox="1">
            <a:spLocks/>
          </p:cNvSpPr>
          <p:nvPr/>
        </p:nvSpPr>
        <p:spPr>
          <a:xfrm>
            <a:off x="6019801" y="5029200"/>
            <a:ext cx="4419601" cy="9906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endParaRPr lang="en-US" sz="1800" dirty="0">
              <a:solidFill>
                <a:schemeClr val="tx1"/>
              </a:solidFill>
            </a:endParaRPr>
          </a:p>
        </p:txBody>
      </p:sp>
      <p:sp>
        <p:nvSpPr>
          <p:cNvPr id="2" name="Rectangle 1"/>
          <p:cNvSpPr/>
          <p:nvPr/>
        </p:nvSpPr>
        <p:spPr>
          <a:xfrm>
            <a:off x="2667000" y="1066800"/>
            <a:ext cx="6858000" cy="4247317"/>
          </a:xfrm>
          <a:prstGeom prst="rect">
            <a:avLst/>
          </a:prstGeom>
        </p:spPr>
        <p:txBody>
          <a:bodyPr wrap="square">
            <a:spAutoFit/>
          </a:bodyPr>
          <a:lstStyle/>
          <a:p>
            <a:r>
              <a:rPr lang="en-US" b="1" dirty="0"/>
              <a:t>PROBLEM STATEMENT:</a:t>
            </a:r>
          </a:p>
          <a:p>
            <a:endParaRPr lang="en-US" dirty="0"/>
          </a:p>
          <a:p>
            <a:pPr marL="285750" indent="-285750">
              <a:buFont typeface="Arial" panose="020B0604020202020204" pitchFamily="34" charset="0"/>
              <a:buChar char="•"/>
            </a:pPr>
            <a:r>
              <a:rPr lang="en-US" dirty="0"/>
              <a:t>To help X education to select the most promising leads known as ‘hot leads’ who are most likely to convert into paid customers.</a:t>
            </a:r>
          </a:p>
          <a:p>
            <a:pPr marL="285750" indent="-285750">
              <a:buFont typeface="Arial" panose="020B0604020202020204" pitchFamily="34" charset="0"/>
              <a:buChar char="•"/>
            </a:pPr>
            <a:r>
              <a:rPr lang="en-US" dirty="0"/>
              <a:t>Build a logistic regression model to assign a lead score between 0 and 100 to each of the leads where the leads with higher lead score have a higher conversion chance and the leads with lower lead score have a lower conversion chance.</a:t>
            </a:r>
          </a:p>
          <a:p>
            <a:pPr marL="285750" indent="-285750">
              <a:buFont typeface="Arial" panose="020B0604020202020204" pitchFamily="34" charset="0"/>
              <a:buChar char="•"/>
            </a:pPr>
            <a:r>
              <a:rPr lang="en-US" dirty="0"/>
              <a:t>Identify the driver variables and understand their significance which are strong indicators of lead conversion. </a:t>
            </a:r>
          </a:p>
          <a:p>
            <a:pPr marL="285750" indent="-285750">
              <a:buFont typeface="Arial" panose="020B0604020202020204" pitchFamily="34" charset="0"/>
              <a:buChar char="•"/>
            </a:pPr>
            <a:r>
              <a:rPr lang="en-US" dirty="0"/>
              <a:t>Identify the outliers, if any, in the dataset and justify the same. </a:t>
            </a:r>
          </a:p>
          <a:p>
            <a:pPr marL="285750" indent="-285750">
              <a:buFont typeface="Arial" panose="020B0604020202020204" pitchFamily="34" charset="0"/>
              <a:buChar char="•"/>
            </a:pPr>
            <a:r>
              <a:rPr lang="en-US" dirty="0"/>
              <a:t>Consider both technical and business aspects while building the model. </a:t>
            </a:r>
          </a:p>
          <a:p>
            <a:pPr marL="285750" indent="-285750">
              <a:buFont typeface="Arial" panose="020B0604020202020204" pitchFamily="34" charset="0"/>
              <a:buChar char="•"/>
            </a:pPr>
            <a:r>
              <a:rPr lang="en-US" dirty="0"/>
              <a:t>Summarize the conversion predictions by using evaluation metrics like accuracy, sensitivity, specificity and precision.</a:t>
            </a:r>
          </a:p>
        </p:txBody>
      </p:sp>
    </p:spTree>
    <p:extLst>
      <p:ext uri="{BB962C8B-B14F-4D97-AF65-F5344CB8AC3E}">
        <p14:creationId xmlns:p14="http://schemas.microsoft.com/office/powerpoint/2010/main" val="1364957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Jaikrish\Downloads\upgrad-en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9224" y="36094"/>
            <a:ext cx="8738121" cy="6821906"/>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2"/>
          <p:cNvSpPr txBox="1">
            <a:spLocks/>
          </p:cNvSpPr>
          <p:nvPr/>
        </p:nvSpPr>
        <p:spPr>
          <a:xfrm>
            <a:off x="6019801" y="5029200"/>
            <a:ext cx="4419601" cy="9906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endParaRPr lang="en-US" sz="1800" dirty="0">
              <a:solidFill>
                <a:schemeClr val="tx1"/>
              </a:solidFill>
            </a:endParaRPr>
          </a:p>
        </p:txBody>
      </p:sp>
      <p:sp>
        <p:nvSpPr>
          <p:cNvPr id="3" name="Rectangle 2"/>
          <p:cNvSpPr/>
          <p:nvPr/>
        </p:nvSpPr>
        <p:spPr>
          <a:xfrm>
            <a:off x="2209800" y="474345"/>
            <a:ext cx="7848600" cy="5727850"/>
          </a:xfrm>
          <a:prstGeom prst="rect">
            <a:avLst/>
          </a:prstGeom>
        </p:spPr>
        <p:txBody>
          <a:bodyPr wrap="square">
            <a:spAutoFit/>
          </a:bodyPr>
          <a:lstStyle/>
          <a:p>
            <a:r>
              <a:rPr lang="en-US" b="1" dirty="0"/>
              <a:t>ANALYSIS APPROACH</a:t>
            </a:r>
            <a:endParaRPr lang="en-US" dirty="0"/>
          </a:p>
          <a:p>
            <a:pPr>
              <a:lnSpc>
                <a:spcPct val="150000"/>
              </a:lnSpc>
            </a:pPr>
            <a:r>
              <a:rPr lang="en-US" b="1" dirty="0"/>
              <a:t>DATA COLLECTION AND DATA CLEANING</a:t>
            </a:r>
            <a:r>
              <a:rPr lang="en-US" dirty="0"/>
              <a:t>:</a:t>
            </a:r>
          </a:p>
          <a:p>
            <a:pPr>
              <a:lnSpc>
                <a:spcPct val="150000"/>
              </a:lnSpc>
            </a:pPr>
            <a:r>
              <a:rPr lang="en-US" dirty="0"/>
              <a:t>Leads.csv : </a:t>
            </a:r>
          </a:p>
          <a:p>
            <a:pPr>
              <a:lnSpc>
                <a:spcPct val="150000"/>
              </a:lnSpc>
            </a:pPr>
            <a:r>
              <a:rPr lang="en-US" dirty="0"/>
              <a:t>• Following columns contain more than 30% null values initially: </a:t>
            </a:r>
          </a:p>
          <a:p>
            <a:pPr marL="342900" indent="-342900">
              <a:lnSpc>
                <a:spcPct val="150000"/>
              </a:lnSpc>
              <a:buAutoNum type="arabicPeriod"/>
            </a:pPr>
            <a:r>
              <a:rPr lang="en-US" dirty="0"/>
              <a:t>Tags </a:t>
            </a:r>
          </a:p>
          <a:p>
            <a:pPr marL="342900" indent="-342900">
              <a:lnSpc>
                <a:spcPct val="150000"/>
              </a:lnSpc>
              <a:buAutoNum type="arabicPeriod"/>
            </a:pPr>
            <a:r>
              <a:rPr lang="en-US" dirty="0"/>
              <a:t>Lead Quality </a:t>
            </a:r>
          </a:p>
          <a:p>
            <a:pPr marL="342900" indent="-342900">
              <a:lnSpc>
                <a:spcPct val="150000"/>
              </a:lnSpc>
              <a:buFont typeface="+mj-lt"/>
              <a:buAutoNum type="arabicPeriod"/>
            </a:pPr>
            <a:r>
              <a:rPr lang="en-US" dirty="0" err="1"/>
              <a:t>Asymmetrique</a:t>
            </a:r>
            <a:r>
              <a:rPr lang="en-US" dirty="0"/>
              <a:t> Activity Index </a:t>
            </a:r>
          </a:p>
          <a:p>
            <a:pPr marL="342900" indent="-342900">
              <a:lnSpc>
                <a:spcPct val="150000"/>
              </a:lnSpc>
              <a:buFont typeface="+mj-lt"/>
              <a:buAutoNum type="arabicPeriod"/>
            </a:pPr>
            <a:r>
              <a:rPr lang="en-US" dirty="0" err="1"/>
              <a:t>Asymmetrique</a:t>
            </a:r>
            <a:r>
              <a:rPr lang="en-US" dirty="0"/>
              <a:t> Profile Index </a:t>
            </a:r>
          </a:p>
          <a:p>
            <a:pPr marL="342900" indent="-342900">
              <a:lnSpc>
                <a:spcPct val="150000"/>
              </a:lnSpc>
              <a:buFont typeface="+mj-lt"/>
              <a:buAutoNum type="arabicPeriod"/>
            </a:pPr>
            <a:r>
              <a:rPr lang="en-US" dirty="0" err="1"/>
              <a:t>Asymmetrique</a:t>
            </a:r>
            <a:r>
              <a:rPr lang="en-US" dirty="0"/>
              <a:t> Activity Score </a:t>
            </a:r>
          </a:p>
          <a:p>
            <a:pPr marL="342900" indent="-342900">
              <a:lnSpc>
                <a:spcPct val="150000"/>
              </a:lnSpc>
              <a:buFont typeface="+mj-lt"/>
              <a:buAutoNum type="arabicPeriod"/>
            </a:pPr>
            <a:r>
              <a:rPr lang="en-US" dirty="0" err="1"/>
              <a:t>Asymmetrique</a:t>
            </a:r>
            <a:r>
              <a:rPr lang="en-US" dirty="0"/>
              <a:t> Profile Score </a:t>
            </a:r>
          </a:p>
          <a:p>
            <a:pPr>
              <a:lnSpc>
                <a:spcPct val="150000"/>
              </a:lnSpc>
            </a:pPr>
            <a:r>
              <a:rPr lang="en-US" dirty="0"/>
              <a:t>• So, we remove all the NULL values with some relevant text and dropped the columns who has values Null values more than 30%</a:t>
            </a:r>
          </a:p>
          <a:p>
            <a:pPr>
              <a:lnSpc>
                <a:spcPct val="150000"/>
              </a:lnSpc>
            </a:pPr>
            <a:endParaRPr lang="en-US" dirty="0"/>
          </a:p>
          <a:p>
            <a:pPr>
              <a:lnSpc>
                <a:spcPct val="150000"/>
              </a:lnSpc>
            </a:pPr>
            <a:endParaRPr lang="en-US" dirty="0"/>
          </a:p>
        </p:txBody>
      </p:sp>
    </p:spTree>
    <p:extLst>
      <p:ext uri="{BB962C8B-B14F-4D97-AF65-F5344CB8AC3E}">
        <p14:creationId xmlns:p14="http://schemas.microsoft.com/office/powerpoint/2010/main" val="2816804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Jaikrish\Downloads\upgrad-en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6980" y="36094"/>
            <a:ext cx="8738121" cy="6821906"/>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2"/>
          <p:cNvSpPr txBox="1">
            <a:spLocks/>
          </p:cNvSpPr>
          <p:nvPr/>
        </p:nvSpPr>
        <p:spPr>
          <a:xfrm>
            <a:off x="6019801" y="5029200"/>
            <a:ext cx="4419601" cy="9906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endParaRPr lang="en-US" sz="1800" dirty="0">
              <a:solidFill>
                <a:schemeClr val="tx1"/>
              </a:solidFill>
            </a:endParaRPr>
          </a:p>
        </p:txBody>
      </p:sp>
      <p:sp>
        <p:nvSpPr>
          <p:cNvPr id="2" name="Rectangle 1"/>
          <p:cNvSpPr/>
          <p:nvPr/>
        </p:nvSpPr>
        <p:spPr>
          <a:xfrm>
            <a:off x="2095501" y="533401"/>
            <a:ext cx="2591910" cy="4860241"/>
          </a:xfrm>
          <a:prstGeom prst="rect">
            <a:avLst/>
          </a:prstGeom>
        </p:spPr>
        <p:txBody>
          <a:bodyPr wrap="square">
            <a:spAutoFit/>
          </a:bodyPr>
          <a:lstStyle/>
          <a:p>
            <a:r>
              <a:rPr lang="en-US" b="1" dirty="0"/>
              <a:t>VISUALISING DATA</a:t>
            </a:r>
          </a:p>
          <a:p>
            <a:pPr>
              <a:lnSpc>
                <a:spcPct val="150000"/>
              </a:lnSpc>
            </a:pPr>
            <a:r>
              <a:rPr lang="en-IN" sz="1400" b="1" dirty="0"/>
              <a:t>Univariate Analysis – Outliers</a:t>
            </a:r>
            <a:endParaRPr lang="en-US" sz="1400" b="1" dirty="0"/>
          </a:p>
          <a:p>
            <a:pPr marL="285750" indent="-285750">
              <a:lnSpc>
                <a:spcPct val="150000"/>
              </a:lnSpc>
              <a:buFont typeface="Arial" panose="020B0604020202020204" pitchFamily="34" charset="0"/>
              <a:buChar char="•"/>
            </a:pPr>
            <a:r>
              <a:rPr lang="en-US" sz="1400" dirty="0"/>
              <a:t>Univariate analysis revealed data distribution and outliers in ‘Leads’ data. Key columns where outliers were identified are:- 1)</a:t>
            </a:r>
            <a:r>
              <a:rPr lang="en-US" sz="1400" dirty="0" err="1"/>
              <a:t>TotalVisits</a:t>
            </a:r>
            <a:r>
              <a:rPr lang="en-US" sz="1400" dirty="0"/>
              <a:t> </a:t>
            </a:r>
          </a:p>
          <a:p>
            <a:pPr>
              <a:lnSpc>
                <a:spcPct val="150000"/>
              </a:lnSpc>
            </a:pPr>
            <a:r>
              <a:rPr lang="en-US" sz="1400" dirty="0"/>
              <a:t>       2) Page Views Per Visit </a:t>
            </a:r>
          </a:p>
          <a:p>
            <a:pPr>
              <a:lnSpc>
                <a:spcPct val="150000"/>
              </a:lnSpc>
            </a:pPr>
            <a:endParaRPr lang="en-US" sz="1400" dirty="0"/>
          </a:p>
          <a:p>
            <a:pPr marL="285750" indent="-285750">
              <a:lnSpc>
                <a:spcPct val="150000"/>
              </a:lnSpc>
              <a:buFont typeface="Arial" panose="020B0604020202020204" pitchFamily="34" charset="0"/>
              <a:buChar char="•"/>
            </a:pPr>
            <a:r>
              <a:rPr lang="en-US" sz="1400" dirty="0"/>
              <a:t>Inter Quantile Range (IQR) method has been used to treat outliers in the data.</a:t>
            </a:r>
          </a:p>
          <a:p>
            <a:pPr marL="285750" indent="-285750">
              <a:lnSpc>
                <a:spcPct val="150000"/>
              </a:lnSpc>
              <a:buFont typeface="Arial" panose="020B0604020202020204" pitchFamily="34" charset="0"/>
              <a:buChar char="•"/>
            </a:pPr>
            <a:r>
              <a:rPr lang="en-US" sz="1400" dirty="0"/>
              <a:t>We decided to remove the outliers </a:t>
            </a:r>
          </a:p>
          <a:p>
            <a:pPr>
              <a:lnSpc>
                <a:spcPct val="150000"/>
              </a:lnSpc>
            </a:pPr>
            <a:endParaRPr lang="en-US" sz="1400" dirty="0"/>
          </a:p>
        </p:txBody>
      </p:sp>
      <p:pic>
        <p:nvPicPr>
          <p:cNvPr id="4" name="Picture 3">
            <a:extLst>
              <a:ext uri="{FF2B5EF4-FFF2-40B4-BE49-F238E27FC236}">
                <a16:creationId xmlns:a16="http://schemas.microsoft.com/office/drawing/2014/main" id="{1F28A312-2579-4650-BAF8-DFF257058C1D}"/>
              </a:ext>
            </a:extLst>
          </p:cNvPr>
          <p:cNvPicPr>
            <a:picLocks noChangeAspect="1"/>
          </p:cNvPicPr>
          <p:nvPr/>
        </p:nvPicPr>
        <p:blipFill>
          <a:blip r:embed="rId3"/>
          <a:stretch>
            <a:fillRect/>
          </a:stretch>
        </p:blipFill>
        <p:spPr>
          <a:xfrm>
            <a:off x="5444479" y="642723"/>
            <a:ext cx="4850541" cy="4305670"/>
          </a:xfrm>
          <a:prstGeom prst="rect">
            <a:avLst/>
          </a:prstGeom>
        </p:spPr>
      </p:pic>
    </p:spTree>
    <p:extLst>
      <p:ext uri="{BB962C8B-B14F-4D97-AF65-F5344CB8AC3E}">
        <p14:creationId xmlns:p14="http://schemas.microsoft.com/office/powerpoint/2010/main" val="2139928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Jaikrish\Downloads\upgrad-en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1281" y="36094"/>
            <a:ext cx="8738121" cy="6821906"/>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2"/>
          <p:cNvSpPr txBox="1">
            <a:spLocks/>
          </p:cNvSpPr>
          <p:nvPr/>
        </p:nvSpPr>
        <p:spPr>
          <a:xfrm>
            <a:off x="6019801" y="5029200"/>
            <a:ext cx="4419601" cy="9906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endParaRPr lang="en-US" sz="1800" dirty="0">
              <a:solidFill>
                <a:schemeClr val="tx1"/>
              </a:solidFill>
            </a:endParaRPr>
          </a:p>
        </p:txBody>
      </p:sp>
      <p:sp>
        <p:nvSpPr>
          <p:cNvPr id="2" name="Rectangle 1"/>
          <p:cNvSpPr/>
          <p:nvPr/>
        </p:nvSpPr>
        <p:spPr>
          <a:xfrm>
            <a:off x="1723051" y="533401"/>
            <a:ext cx="2402245" cy="5262979"/>
          </a:xfrm>
          <a:prstGeom prst="rect">
            <a:avLst/>
          </a:prstGeom>
        </p:spPr>
        <p:txBody>
          <a:bodyPr wrap="square">
            <a:spAutoFit/>
          </a:bodyPr>
          <a:lstStyle/>
          <a:p>
            <a:r>
              <a:rPr lang="en-IN" sz="1400" b="1" dirty="0"/>
              <a:t>Bivariate Analysis: Categorical variables</a:t>
            </a:r>
          </a:p>
          <a:p>
            <a:endParaRPr lang="en-IN" sz="1400" b="1" dirty="0"/>
          </a:p>
          <a:p>
            <a:pPr marL="285750" indent="-285750">
              <a:buFont typeface="Arial" panose="020B0604020202020204" pitchFamily="34" charset="0"/>
              <a:buChar char="•"/>
            </a:pPr>
            <a:r>
              <a:rPr lang="en-US" sz="1400" dirty="0"/>
              <a:t>‘Converted’ column has been chosen as target variable. So, bivariate analysis of important variables has been performed with respect to the target variable.</a:t>
            </a:r>
          </a:p>
          <a:p>
            <a:pPr marL="285750" indent="-285750">
              <a:buFont typeface="Arial" panose="020B0604020202020204" pitchFamily="34" charset="0"/>
              <a:buChar char="•"/>
            </a:pPr>
            <a:r>
              <a:rPr lang="en-US" sz="1400" dirty="0"/>
              <a:t>Unemployed showing interest so, on next batch have higher chances of getting converted. </a:t>
            </a:r>
          </a:p>
          <a:p>
            <a:pPr marL="285750" indent="-285750">
              <a:buFont typeface="Arial" panose="020B0604020202020204" pitchFamily="34" charset="0"/>
              <a:buChar char="•"/>
            </a:pPr>
            <a:r>
              <a:rPr lang="en-US" sz="1400" dirty="0"/>
              <a:t> Lead originated through “Landing Page Submission” and “API” has high possibility of getting converted.</a:t>
            </a:r>
          </a:p>
          <a:p>
            <a:pPr marL="285750" indent="-285750">
              <a:buFont typeface="Arial" panose="020B0604020202020204" pitchFamily="34" charset="0"/>
              <a:buChar char="•"/>
            </a:pPr>
            <a:r>
              <a:rPr lang="en-US" sz="1400" dirty="0"/>
              <a:t> Lead belongs to Email Opened, SMS Sent converts more than any other sources.</a:t>
            </a:r>
            <a:endParaRPr lang="en-IN" sz="1400" b="1" dirty="0"/>
          </a:p>
          <a:p>
            <a:endParaRPr lang="en-US" sz="1400" b="1" dirty="0"/>
          </a:p>
        </p:txBody>
      </p:sp>
      <p:pic>
        <p:nvPicPr>
          <p:cNvPr id="1095" name="Picture 1094">
            <a:extLst>
              <a:ext uri="{FF2B5EF4-FFF2-40B4-BE49-F238E27FC236}">
                <a16:creationId xmlns:a16="http://schemas.microsoft.com/office/drawing/2014/main" id="{C2D69B24-1010-4748-82DB-B07FAEBA2F99}"/>
              </a:ext>
            </a:extLst>
          </p:cNvPr>
          <p:cNvPicPr>
            <a:picLocks noChangeAspect="1"/>
          </p:cNvPicPr>
          <p:nvPr/>
        </p:nvPicPr>
        <p:blipFill>
          <a:blip r:embed="rId3"/>
          <a:stretch>
            <a:fillRect/>
          </a:stretch>
        </p:blipFill>
        <p:spPr>
          <a:xfrm>
            <a:off x="4125297" y="497889"/>
            <a:ext cx="3122966" cy="2377643"/>
          </a:xfrm>
          <a:prstGeom prst="rect">
            <a:avLst/>
          </a:prstGeom>
        </p:spPr>
      </p:pic>
      <p:pic>
        <p:nvPicPr>
          <p:cNvPr id="1097" name="Picture 1096">
            <a:extLst>
              <a:ext uri="{FF2B5EF4-FFF2-40B4-BE49-F238E27FC236}">
                <a16:creationId xmlns:a16="http://schemas.microsoft.com/office/drawing/2014/main" id="{BDFD15D0-8CAA-454C-9B16-DDCA61C815E0}"/>
              </a:ext>
            </a:extLst>
          </p:cNvPr>
          <p:cNvPicPr>
            <a:picLocks noChangeAspect="1"/>
          </p:cNvPicPr>
          <p:nvPr/>
        </p:nvPicPr>
        <p:blipFill>
          <a:blip r:embed="rId4"/>
          <a:stretch>
            <a:fillRect/>
          </a:stretch>
        </p:blipFill>
        <p:spPr>
          <a:xfrm>
            <a:off x="4209025" y="3128962"/>
            <a:ext cx="2955510" cy="2890838"/>
          </a:xfrm>
          <a:prstGeom prst="rect">
            <a:avLst/>
          </a:prstGeom>
        </p:spPr>
      </p:pic>
      <p:pic>
        <p:nvPicPr>
          <p:cNvPr id="1099" name="Picture 1098">
            <a:extLst>
              <a:ext uri="{FF2B5EF4-FFF2-40B4-BE49-F238E27FC236}">
                <a16:creationId xmlns:a16="http://schemas.microsoft.com/office/drawing/2014/main" id="{FFAB35E3-8555-485C-B7EF-C7AB4CB3A47F}"/>
              </a:ext>
            </a:extLst>
          </p:cNvPr>
          <p:cNvPicPr>
            <a:picLocks noChangeAspect="1"/>
          </p:cNvPicPr>
          <p:nvPr/>
        </p:nvPicPr>
        <p:blipFill>
          <a:blip r:embed="rId5"/>
          <a:stretch>
            <a:fillRect/>
          </a:stretch>
        </p:blipFill>
        <p:spPr>
          <a:xfrm>
            <a:off x="7307198" y="3128962"/>
            <a:ext cx="2955510" cy="2677420"/>
          </a:xfrm>
          <a:prstGeom prst="rect">
            <a:avLst/>
          </a:prstGeom>
        </p:spPr>
      </p:pic>
      <p:pic>
        <p:nvPicPr>
          <p:cNvPr id="1101" name="Picture 1100">
            <a:extLst>
              <a:ext uri="{FF2B5EF4-FFF2-40B4-BE49-F238E27FC236}">
                <a16:creationId xmlns:a16="http://schemas.microsoft.com/office/drawing/2014/main" id="{710093F4-BCC5-43BC-80A8-C03EBA60E18E}"/>
              </a:ext>
            </a:extLst>
          </p:cNvPr>
          <p:cNvPicPr>
            <a:picLocks noChangeAspect="1"/>
          </p:cNvPicPr>
          <p:nvPr/>
        </p:nvPicPr>
        <p:blipFill>
          <a:blip r:embed="rId6"/>
          <a:stretch>
            <a:fillRect/>
          </a:stretch>
        </p:blipFill>
        <p:spPr>
          <a:xfrm>
            <a:off x="7164535" y="518228"/>
            <a:ext cx="3098173" cy="2297675"/>
          </a:xfrm>
          <a:prstGeom prst="rect">
            <a:avLst/>
          </a:prstGeom>
        </p:spPr>
      </p:pic>
    </p:spTree>
    <p:extLst>
      <p:ext uri="{BB962C8B-B14F-4D97-AF65-F5344CB8AC3E}">
        <p14:creationId xmlns:p14="http://schemas.microsoft.com/office/powerpoint/2010/main" val="2248672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Jaikrish\Downloads\upgrad-en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1281" y="36094"/>
            <a:ext cx="8738121" cy="6821906"/>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2"/>
          <p:cNvSpPr txBox="1">
            <a:spLocks/>
          </p:cNvSpPr>
          <p:nvPr/>
        </p:nvSpPr>
        <p:spPr>
          <a:xfrm>
            <a:off x="6019801" y="5029200"/>
            <a:ext cx="4419601" cy="9906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endParaRPr lang="en-US" sz="1800" dirty="0">
              <a:solidFill>
                <a:schemeClr val="tx1"/>
              </a:solidFill>
            </a:endParaRPr>
          </a:p>
        </p:txBody>
      </p:sp>
      <p:sp>
        <p:nvSpPr>
          <p:cNvPr id="2" name="Rectangle 1"/>
          <p:cNvSpPr/>
          <p:nvPr/>
        </p:nvSpPr>
        <p:spPr>
          <a:xfrm>
            <a:off x="1723052" y="533400"/>
            <a:ext cx="1553549" cy="3939540"/>
          </a:xfrm>
          <a:prstGeom prst="rect">
            <a:avLst/>
          </a:prstGeom>
        </p:spPr>
        <p:txBody>
          <a:bodyPr wrap="square">
            <a:spAutoFit/>
          </a:bodyPr>
          <a:lstStyle/>
          <a:p>
            <a:r>
              <a:rPr lang="en-US" b="1" dirty="0"/>
              <a:t>CORRELATION OF THE VARIABLES</a:t>
            </a:r>
            <a:endParaRPr lang="en-US" dirty="0"/>
          </a:p>
          <a:p>
            <a:endParaRPr lang="en-US" sz="1400" dirty="0"/>
          </a:p>
          <a:p>
            <a:r>
              <a:rPr lang="en-US" sz="1400" dirty="0"/>
              <a:t>Points to be concluded from the graph on the right :</a:t>
            </a:r>
          </a:p>
          <a:p>
            <a:endParaRPr lang="en-US" sz="1400" dirty="0"/>
          </a:p>
          <a:p>
            <a:r>
              <a:rPr lang="en-US" sz="1400" dirty="0"/>
              <a:t>From the  </a:t>
            </a:r>
            <a:r>
              <a:rPr lang="en-US" sz="1400" dirty="0" err="1"/>
              <a:t>heatmap</a:t>
            </a:r>
            <a:r>
              <a:rPr lang="en-US" sz="1400" dirty="0"/>
              <a:t>, we can see that there are some variables having very high correlation with respect to positive and negative.</a:t>
            </a:r>
          </a:p>
        </p:txBody>
      </p:sp>
      <p:pic>
        <p:nvPicPr>
          <p:cNvPr id="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8577" y="846576"/>
            <a:ext cx="6600825" cy="4429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0069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Jaikrish\Downloads\upgrad-en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9224" y="36094"/>
            <a:ext cx="8738121" cy="6821906"/>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2"/>
          <p:cNvSpPr txBox="1">
            <a:spLocks/>
          </p:cNvSpPr>
          <p:nvPr/>
        </p:nvSpPr>
        <p:spPr>
          <a:xfrm>
            <a:off x="6019801" y="5029200"/>
            <a:ext cx="4419601" cy="9906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endParaRPr lang="en-US" sz="1800" dirty="0">
              <a:solidFill>
                <a:schemeClr val="tx1"/>
              </a:solidFill>
            </a:endParaRPr>
          </a:p>
        </p:txBody>
      </p:sp>
      <p:sp>
        <p:nvSpPr>
          <p:cNvPr id="3" name="Rectangle 2"/>
          <p:cNvSpPr/>
          <p:nvPr/>
        </p:nvSpPr>
        <p:spPr>
          <a:xfrm>
            <a:off x="2209800" y="474345"/>
            <a:ext cx="7759823" cy="5866350"/>
          </a:xfrm>
          <a:prstGeom prst="rect">
            <a:avLst/>
          </a:prstGeom>
        </p:spPr>
        <p:txBody>
          <a:bodyPr wrap="square">
            <a:spAutoFit/>
          </a:bodyPr>
          <a:lstStyle/>
          <a:p>
            <a:r>
              <a:rPr lang="en-IN" b="1" dirty="0"/>
              <a:t>Data Preparation for </a:t>
            </a:r>
            <a:r>
              <a:rPr lang="en-IN" b="1" dirty="0" err="1"/>
              <a:t>Modeling</a:t>
            </a:r>
            <a:r>
              <a:rPr lang="en-US" dirty="0"/>
              <a:t>:</a:t>
            </a:r>
          </a:p>
          <a:p>
            <a:endParaRPr lang="en-US" dirty="0"/>
          </a:p>
          <a:p>
            <a:r>
              <a:rPr lang="en-IN" b="1" dirty="0"/>
              <a:t>Create Dummy Variables</a:t>
            </a:r>
            <a:r>
              <a:rPr lang="en-IN" dirty="0"/>
              <a:t>: </a:t>
            </a:r>
            <a:endParaRPr lang="en-US" dirty="0"/>
          </a:p>
          <a:p>
            <a:pPr marL="285750" indent="-285750">
              <a:buFont typeface="Arial" panose="020B0604020202020204" pitchFamily="34" charset="0"/>
              <a:buChar char="•"/>
            </a:pPr>
            <a:r>
              <a:rPr lang="en-US" dirty="0"/>
              <a:t>Independent variables as dummy variables allows easy interpretation and calculation of the odds ratios, which increases the stability and significance of the coefficients. </a:t>
            </a:r>
          </a:p>
          <a:p>
            <a:pPr>
              <a:lnSpc>
                <a:spcPct val="150000"/>
              </a:lnSpc>
            </a:pPr>
            <a:r>
              <a:rPr lang="en-US" dirty="0"/>
              <a:t>• Dummy variables have been created for following columns: </a:t>
            </a:r>
          </a:p>
          <a:p>
            <a:pPr marL="342900" indent="-342900">
              <a:lnSpc>
                <a:spcPct val="150000"/>
              </a:lnSpc>
              <a:buFont typeface="+mj-lt"/>
              <a:buAutoNum type="arabicPeriod"/>
            </a:pPr>
            <a:r>
              <a:rPr lang="en-IN" dirty="0"/>
              <a:t>Lead Origin </a:t>
            </a:r>
            <a:endParaRPr lang="en-US" dirty="0"/>
          </a:p>
          <a:p>
            <a:pPr marL="342900" indent="-342900">
              <a:lnSpc>
                <a:spcPct val="150000"/>
              </a:lnSpc>
              <a:buFont typeface="+mj-lt"/>
              <a:buAutoNum type="arabicPeriod"/>
            </a:pPr>
            <a:r>
              <a:rPr lang="en-IN" dirty="0"/>
              <a:t>Lead Source </a:t>
            </a:r>
            <a:endParaRPr lang="en-US" dirty="0"/>
          </a:p>
          <a:p>
            <a:pPr marL="342900" indent="-342900">
              <a:lnSpc>
                <a:spcPct val="150000"/>
              </a:lnSpc>
              <a:buFont typeface="+mj-lt"/>
              <a:buAutoNum type="arabicPeriod"/>
            </a:pPr>
            <a:r>
              <a:rPr lang="en-IN" dirty="0"/>
              <a:t>Last Activity</a:t>
            </a:r>
            <a:endParaRPr lang="en-US" dirty="0"/>
          </a:p>
          <a:p>
            <a:pPr marL="342900" indent="-342900">
              <a:lnSpc>
                <a:spcPct val="150000"/>
              </a:lnSpc>
              <a:buFont typeface="+mj-lt"/>
              <a:buAutoNum type="arabicPeriod"/>
            </a:pPr>
            <a:r>
              <a:rPr lang="en-IN" dirty="0"/>
              <a:t>Specialization</a:t>
            </a:r>
            <a:endParaRPr lang="en-US" dirty="0"/>
          </a:p>
          <a:p>
            <a:pPr marL="342900" indent="-342900">
              <a:lnSpc>
                <a:spcPct val="150000"/>
              </a:lnSpc>
              <a:buFont typeface="+mj-lt"/>
              <a:buAutoNum type="arabicPeriod"/>
            </a:pPr>
            <a:r>
              <a:rPr lang="en-US" dirty="0"/>
              <a:t>What is your current occupation </a:t>
            </a:r>
          </a:p>
          <a:p>
            <a:pPr marL="342900" indent="-342900">
              <a:lnSpc>
                <a:spcPct val="150000"/>
              </a:lnSpc>
              <a:buFont typeface="+mj-lt"/>
              <a:buAutoNum type="arabicPeriod"/>
            </a:pPr>
            <a:r>
              <a:rPr lang="en-US" dirty="0"/>
              <a:t>Do Not Email</a:t>
            </a:r>
          </a:p>
          <a:p>
            <a:pPr marL="342900" indent="-342900">
              <a:lnSpc>
                <a:spcPct val="150000"/>
              </a:lnSpc>
              <a:buFont typeface="+mj-lt"/>
              <a:buAutoNum type="arabicPeriod"/>
            </a:pPr>
            <a:r>
              <a:rPr lang="en-US" dirty="0"/>
              <a:t>A free copy of Mastering The Interview</a:t>
            </a:r>
          </a:p>
          <a:p>
            <a:pPr marL="342900" indent="-342900">
              <a:lnSpc>
                <a:spcPct val="150000"/>
              </a:lnSpc>
              <a:buFont typeface="+mj-lt"/>
              <a:buAutoNum type="arabicPeriod"/>
            </a:pPr>
            <a:endParaRPr lang="en-US" dirty="0"/>
          </a:p>
          <a:p>
            <a:pPr>
              <a:lnSpc>
                <a:spcPct val="150000"/>
              </a:lnSpc>
            </a:pPr>
            <a:endParaRPr lang="en-US" dirty="0"/>
          </a:p>
        </p:txBody>
      </p:sp>
    </p:spTree>
    <p:extLst>
      <p:ext uri="{BB962C8B-B14F-4D97-AF65-F5344CB8AC3E}">
        <p14:creationId xmlns:p14="http://schemas.microsoft.com/office/powerpoint/2010/main" val="32913522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1082</TotalTime>
  <Words>1138</Words>
  <Application>Microsoft Office PowerPoint</Application>
  <PresentationFormat>Widescreen</PresentationFormat>
  <Paragraphs>114</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Times New Roman</vt:lpstr>
      <vt:lpstr>Wingdings</vt:lpstr>
      <vt:lpstr>Office Theme</vt:lpstr>
      <vt:lpstr>PowerPoint Presentation</vt:lpstr>
      <vt:lpstr>Machine Learning – I Lead Scoring Case Study Assignment</vt:lpstr>
      <vt:lpstr>OBJECTIVE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Deepshikha Jain</dc:creator>
  <cp:lastModifiedBy>Deepshikha Jain</cp:lastModifiedBy>
  <cp:revision>46</cp:revision>
  <dcterms:created xsi:type="dcterms:W3CDTF">2021-02-07T07:03:37Z</dcterms:created>
  <dcterms:modified xsi:type="dcterms:W3CDTF">2021-04-09T19:46:03Z</dcterms:modified>
</cp:coreProperties>
</file>