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e7b1c33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e7b1c33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ea2041cc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ea2041cc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1ad99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1ad99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1ad997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f1ad997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f1ad997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f1ad997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ea404e61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ea404e61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ea404e61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ea404e61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ea404e61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ea404e61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59f2f65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59f2f65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59f2f65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59f2f65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59f2f65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59f2f65d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e7b1c3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e7b1c3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59f2f65d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59f2f65d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59f2f65d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59f2f65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59f2f65d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59f2f65d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ea404e61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ea404e61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e7b1c34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e7b1c34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7b1c34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e7b1c34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7b1c34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e7b1c345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9f2f65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9f2f65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59f2f65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59f2f65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a2041c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a2041c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ea2041cc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ea2041cc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ea404e6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ea404e6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25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Disease </a:t>
            </a:r>
            <a:r>
              <a:rPr b="1" lang="en" u="sng"/>
              <a:t>Detection using Blood Smear Analysis by Quantification of WBC/RBC</a:t>
            </a:r>
            <a:endParaRPr b="1" u="sng"/>
          </a:p>
        </p:txBody>
      </p:sp>
      <p:sp>
        <p:nvSpPr>
          <p:cNvPr id="129" name="Google Shape;129;p13"/>
          <p:cNvSpPr txBox="1"/>
          <p:nvPr>
            <p:ph idx="1" type="body"/>
          </p:nvPr>
        </p:nvSpPr>
        <p:spPr>
          <a:xfrm>
            <a:off x="311700" y="152912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ASHLEY ANTONY (101504)</a:t>
            </a:r>
            <a:endParaRPr/>
          </a:p>
          <a:p>
            <a:pPr indent="-311150" lvl="0" marL="457200" rtl="0" algn="l">
              <a:spcBef>
                <a:spcPts val="0"/>
              </a:spcBef>
              <a:spcAft>
                <a:spcPts val="0"/>
              </a:spcAft>
              <a:buSzPts val="1300"/>
              <a:buChar char="●"/>
            </a:pPr>
            <a:r>
              <a:rPr lang="en"/>
              <a:t>MRINALI SONAWANE (101558)</a:t>
            </a:r>
            <a:endParaRPr/>
          </a:p>
          <a:p>
            <a:pPr indent="-311150" lvl="0" marL="457200" rtl="0" algn="l">
              <a:spcBef>
                <a:spcPts val="0"/>
              </a:spcBef>
              <a:spcAft>
                <a:spcPts val="0"/>
              </a:spcAft>
              <a:buSzPts val="1300"/>
              <a:buChar char="●"/>
            </a:pPr>
            <a:r>
              <a:rPr lang="en"/>
              <a:t>PRAJAKTA WANI (101564)</a:t>
            </a:r>
            <a:endParaRPr/>
          </a:p>
          <a:p>
            <a:pPr indent="-311150" lvl="0" marL="457200" rtl="0" algn="l">
              <a:spcBef>
                <a:spcPts val="0"/>
              </a:spcBef>
              <a:spcAft>
                <a:spcPts val="0"/>
              </a:spcAft>
              <a:buSzPts val="1300"/>
              <a:buChar char="●"/>
            </a:pPr>
            <a:r>
              <a:rPr lang="en"/>
              <a:t>DEEPSHIKHA ZUTSHI (101565)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a:t>
            </a:r>
            <a:endParaRPr/>
          </a:p>
        </p:txBody>
      </p:sp>
      <p:sp>
        <p:nvSpPr>
          <p:cNvPr id="188" name="Google Shape;188;p22"/>
          <p:cNvSpPr txBox="1"/>
          <p:nvPr>
            <p:ph idx="1" type="body"/>
          </p:nvPr>
        </p:nvSpPr>
        <p:spPr>
          <a:xfrm>
            <a:off x="819150" y="1553750"/>
            <a:ext cx="7505700" cy="28851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000000"/>
              </a:buClr>
              <a:buSzPts val="1700"/>
              <a:buChar char="●"/>
            </a:pPr>
            <a:r>
              <a:rPr lang="en" sz="1700">
                <a:solidFill>
                  <a:srgbClr val="000000"/>
                </a:solidFill>
              </a:rPr>
              <a:t>Reading the image in Matlab and using image processing toolbox, converting image to grayscale.</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Detecting edge using canny edge detection algorithm.</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Delinating image border using dilate in Matlab</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Noise removal is done to remove extra edges present outside cell boundaries using imcleanborder.</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Hole filling is done to differentiate between cells and its boundaries and cell count is taken.</a:t>
            </a:r>
            <a:endParaRPr sz="1700">
              <a:solidFill>
                <a:srgbClr val="000000"/>
              </a:solidFill>
            </a:endParaRPr>
          </a:p>
          <a:p>
            <a:pPr indent="-336550" lvl="0" marL="457200" rtl="0" algn="just">
              <a:spcBef>
                <a:spcPts val="0"/>
              </a:spcBef>
              <a:spcAft>
                <a:spcPts val="0"/>
              </a:spcAft>
              <a:buClr>
                <a:srgbClr val="000000"/>
              </a:buClr>
              <a:buSzPts val="1700"/>
              <a:buChar char="●"/>
            </a:pPr>
            <a:r>
              <a:rPr lang="en" sz="1700">
                <a:solidFill>
                  <a:srgbClr val="000000"/>
                </a:solidFill>
              </a:rPr>
              <a:t>Overlapping count is also found separately</a:t>
            </a:r>
            <a:endParaRPr sz="1700">
              <a:solidFill>
                <a:srgbClr val="000000"/>
              </a:solidFill>
            </a:endParaRPr>
          </a:p>
          <a:p>
            <a:pPr indent="0" lvl="0" marL="0" rtl="0" algn="l">
              <a:lnSpc>
                <a:spcPct val="100000"/>
              </a:lnSpc>
              <a:spcBef>
                <a:spcPts val="800"/>
              </a:spcBef>
              <a:spcAft>
                <a:spcPts val="0"/>
              </a:spcAft>
              <a:buClr>
                <a:schemeClr val="dk1"/>
              </a:buClr>
              <a:buSzPts val="1100"/>
              <a:buFont typeface="Arial"/>
              <a:buNone/>
            </a:pPr>
            <a:r>
              <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Software and Hardware Requirements</a:t>
            </a:r>
            <a:endParaRPr b="1" u="sng"/>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Software</a:t>
            </a:r>
            <a:r>
              <a:rPr lang="en"/>
              <a:t>: 									</a:t>
            </a:r>
            <a:r>
              <a:rPr b="1" lang="en" u="sng"/>
              <a:t>Hardware</a:t>
            </a:r>
            <a:r>
              <a:rPr lang="en"/>
              <a:t>:</a:t>
            </a:r>
            <a:endParaRPr/>
          </a:p>
          <a:p>
            <a:pPr indent="0" lvl="0" marL="0" rtl="0" algn="l">
              <a:spcBef>
                <a:spcPts val="1600"/>
              </a:spcBef>
              <a:spcAft>
                <a:spcPts val="0"/>
              </a:spcAft>
              <a:buNone/>
            </a:pPr>
            <a:r>
              <a:rPr lang="en"/>
              <a:t>1.OpenCV									4 GB RAM</a:t>
            </a:r>
            <a:endParaRPr/>
          </a:p>
          <a:p>
            <a:pPr indent="0" lvl="0" marL="0" rtl="0" algn="l">
              <a:spcBef>
                <a:spcPts val="1600"/>
              </a:spcBef>
              <a:spcAft>
                <a:spcPts val="0"/>
              </a:spcAft>
              <a:buNone/>
            </a:pPr>
            <a:r>
              <a:rPr lang="en"/>
              <a:t>2.MATLAB R2018b								1 TB HDD</a:t>
            </a:r>
            <a:endParaRPr/>
          </a:p>
          <a:p>
            <a:pPr indent="0" lvl="0" marL="0" rtl="0" algn="l">
              <a:spcBef>
                <a:spcPts val="1600"/>
              </a:spcBef>
              <a:spcAft>
                <a:spcPts val="0"/>
              </a:spcAft>
              <a:buNone/>
            </a:pPr>
            <a:r>
              <a:rPr lang="en"/>
              <a:t>3.Blood Smear Sample Dataset from Kaggle				Intel i3 Processor </a:t>
            </a:r>
            <a:endParaRPr/>
          </a:p>
          <a:p>
            <a:pPr indent="0" lvl="0" marL="0" rtl="0" algn="l">
              <a:spcBef>
                <a:spcPts val="1600"/>
              </a:spcBef>
              <a:spcAft>
                <a:spcPts val="0"/>
              </a:spcAft>
              <a:buNone/>
            </a:pPr>
            <a:r>
              <a:rPr lang="en"/>
              <a:t>4.TensorFLow r1.12/Keras 2.2.0</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278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u="sng"/>
              <a:t>Convolutional Neural Networks</a:t>
            </a:r>
            <a:endParaRPr/>
          </a:p>
        </p:txBody>
      </p:sp>
      <p:sp>
        <p:nvSpPr>
          <p:cNvPr id="200" name="Google Shape;200;p24"/>
          <p:cNvSpPr txBox="1"/>
          <p:nvPr>
            <p:ph idx="1" type="body"/>
          </p:nvPr>
        </p:nvSpPr>
        <p:spPr>
          <a:xfrm>
            <a:off x="311700" y="851575"/>
            <a:ext cx="8520600" cy="39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--&gt;</a:t>
            </a:r>
            <a:r>
              <a:rPr lang="en"/>
              <a:t>In machine learning, a convolutional neural network (CNN, or ConvNet) is a class of deep, feed-forward artificial neural networks, most commonly applied to analyzing visual imagery.</a:t>
            </a:r>
            <a:br>
              <a:rPr lang="en"/>
            </a:br>
            <a:r>
              <a:rPr lang="en"/>
              <a:t>--&gt;CNNs use a variation of multilayer perceptrons designed to require minimal preprocessing. They are also known as shift invariant or space invariant artificial neural networks (SIANN), based on their shared-weights architecture and translation invariance characteristics.</a:t>
            </a:r>
            <a:br>
              <a:rPr lang="en"/>
            </a:br>
            <a:r>
              <a:rPr lang="en"/>
              <a:t>--&gt;Convolutional networks were inspired by biological processes in that the connectivity pattern between neurons resembles the organization of the animal visual cortex.</a:t>
            </a:r>
            <a:br>
              <a:rPr lang="en"/>
            </a:br>
            <a:r>
              <a:rPr lang="en"/>
              <a:t>--&gt;CNNs use relatively little pre-processing compared to other image classification algorithms. This means that the network learns the filters that in traditional algorithms were hand-engineered. This independence from prior knowledge and human effort in feature design is a major advantage.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Steps in </a:t>
            </a:r>
            <a:r>
              <a:rPr b="1" lang="en" u="sng"/>
              <a:t>Convolutional Neural Networks</a:t>
            </a:r>
            <a:endParaRPr b="1" u="sng"/>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65655"/>
              </a:buClr>
              <a:buSzPts val="1800"/>
              <a:buChar char="●"/>
            </a:pPr>
            <a:r>
              <a:rPr lang="en">
                <a:solidFill>
                  <a:srgbClr val="565655"/>
                </a:solidFill>
              </a:rPr>
              <a:t>We start off with an input image.</a:t>
            </a:r>
            <a:endParaRPr>
              <a:solidFill>
                <a:srgbClr val="565655"/>
              </a:solidFill>
            </a:endParaRPr>
          </a:p>
          <a:p>
            <a:pPr indent="-342900" lvl="0" marL="457200" rtl="0" algn="l">
              <a:spcBef>
                <a:spcPts val="0"/>
              </a:spcBef>
              <a:spcAft>
                <a:spcPts val="0"/>
              </a:spcAft>
              <a:buClr>
                <a:srgbClr val="565655"/>
              </a:buClr>
              <a:buSzPts val="1800"/>
              <a:buChar char="●"/>
            </a:pPr>
            <a:r>
              <a:rPr lang="en">
                <a:solidFill>
                  <a:srgbClr val="565655"/>
                </a:solidFill>
              </a:rPr>
              <a:t>We apply filters or feature maps to the image, which gives us a convolutional layer.</a:t>
            </a:r>
            <a:endParaRPr>
              <a:solidFill>
                <a:srgbClr val="565655"/>
              </a:solidFill>
            </a:endParaRPr>
          </a:p>
          <a:p>
            <a:pPr indent="-342900" lvl="0" marL="457200" rtl="0" algn="l">
              <a:spcBef>
                <a:spcPts val="0"/>
              </a:spcBef>
              <a:spcAft>
                <a:spcPts val="0"/>
              </a:spcAft>
              <a:buClr>
                <a:srgbClr val="565655"/>
              </a:buClr>
              <a:buSzPts val="1800"/>
              <a:buChar char="●"/>
            </a:pPr>
            <a:r>
              <a:rPr lang="en">
                <a:solidFill>
                  <a:srgbClr val="565655"/>
                </a:solidFill>
              </a:rPr>
              <a:t>We then break up the linearity of that image using the rectifier function.</a:t>
            </a:r>
            <a:endParaRPr>
              <a:solidFill>
                <a:srgbClr val="565655"/>
              </a:solidFill>
            </a:endParaRPr>
          </a:p>
          <a:p>
            <a:pPr indent="-342900" lvl="0" marL="457200" rtl="0" algn="l">
              <a:spcBef>
                <a:spcPts val="0"/>
              </a:spcBef>
              <a:spcAft>
                <a:spcPts val="0"/>
              </a:spcAft>
              <a:buClr>
                <a:srgbClr val="565655"/>
              </a:buClr>
              <a:buSzPts val="1800"/>
              <a:buChar char="●"/>
            </a:pPr>
            <a:r>
              <a:rPr lang="en">
                <a:solidFill>
                  <a:srgbClr val="565655"/>
                </a:solidFill>
              </a:rPr>
              <a:t>The image becomes ready for the pooling step, the purpose of which is providing our convolutional neural network with the faculty of “spatial invariance”.</a:t>
            </a:r>
            <a:endParaRPr>
              <a:solidFill>
                <a:srgbClr val="565655"/>
              </a:solidFill>
            </a:endParaRPr>
          </a:p>
          <a:p>
            <a:pPr indent="-342900" lvl="0" marL="457200" rtl="0" algn="l">
              <a:spcBef>
                <a:spcPts val="0"/>
              </a:spcBef>
              <a:spcAft>
                <a:spcPts val="0"/>
              </a:spcAft>
              <a:buClr>
                <a:srgbClr val="565655"/>
              </a:buClr>
              <a:buSzPts val="1800"/>
              <a:buChar char="●"/>
            </a:pPr>
            <a:r>
              <a:rPr lang="en">
                <a:solidFill>
                  <a:srgbClr val="565655"/>
                </a:solidFill>
              </a:rPr>
              <a:t>After we're done with pooling, we end up with a pooled feature map.</a:t>
            </a:r>
            <a:endParaRPr>
              <a:solidFill>
                <a:srgbClr val="565655"/>
              </a:solidFill>
            </a:endParaRPr>
          </a:p>
          <a:p>
            <a:pPr indent="-342900" lvl="0" marL="457200" rtl="0" algn="l">
              <a:spcBef>
                <a:spcPts val="0"/>
              </a:spcBef>
              <a:spcAft>
                <a:spcPts val="0"/>
              </a:spcAft>
              <a:buClr>
                <a:srgbClr val="565655"/>
              </a:buClr>
              <a:buSzPts val="1800"/>
              <a:buChar char="●"/>
            </a:pPr>
            <a:r>
              <a:rPr lang="en">
                <a:solidFill>
                  <a:srgbClr val="565655"/>
                </a:solidFill>
              </a:rPr>
              <a:t>We then flatten our pooled feature map before inserting into an artificial neural network.</a:t>
            </a:r>
            <a:endParaRPr>
              <a:solidFill>
                <a:srgbClr val="565655"/>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rgbClr val="000000"/>
                </a:solidFill>
              </a:rPr>
              <a:t>The project is divided into following four modules.They are:</a:t>
            </a:r>
            <a:endParaRPr sz="1600">
              <a:solidFill>
                <a:srgbClr val="000000"/>
              </a:solidFill>
            </a:endParaRPr>
          </a:p>
          <a:p>
            <a:pPr indent="0" lvl="0" marL="0" rtl="0" algn="just">
              <a:spcBef>
                <a:spcPts val="800"/>
              </a:spcBef>
              <a:spcAft>
                <a:spcPts val="0"/>
              </a:spcAft>
              <a:buClr>
                <a:schemeClr val="dk1"/>
              </a:buClr>
              <a:buSzPts val="1100"/>
              <a:buFont typeface="Arial"/>
              <a:buNone/>
            </a:pPr>
            <a:r>
              <a:rPr lang="en" sz="1600">
                <a:solidFill>
                  <a:srgbClr val="000000"/>
                </a:solidFill>
              </a:rPr>
              <a:t>1) Input and preprocessing module</a:t>
            </a:r>
            <a:endParaRPr sz="1600">
              <a:solidFill>
                <a:srgbClr val="000000"/>
              </a:solidFill>
            </a:endParaRPr>
          </a:p>
          <a:p>
            <a:pPr indent="0" lvl="0" marL="0" rtl="0" algn="just">
              <a:spcBef>
                <a:spcPts val="800"/>
              </a:spcBef>
              <a:spcAft>
                <a:spcPts val="0"/>
              </a:spcAft>
              <a:buClr>
                <a:schemeClr val="dk1"/>
              </a:buClr>
              <a:buSzPts val="1100"/>
              <a:buFont typeface="Arial"/>
              <a:buNone/>
            </a:pPr>
            <a:r>
              <a:rPr lang="en" sz="1600">
                <a:solidFill>
                  <a:srgbClr val="000000"/>
                </a:solidFill>
              </a:rPr>
              <a:t>2) Segmentation module</a:t>
            </a:r>
            <a:endParaRPr sz="1600">
              <a:solidFill>
                <a:srgbClr val="000000"/>
              </a:solidFill>
            </a:endParaRPr>
          </a:p>
          <a:p>
            <a:pPr indent="0" lvl="0" marL="0" rtl="0" algn="just">
              <a:spcBef>
                <a:spcPts val="800"/>
              </a:spcBef>
              <a:spcAft>
                <a:spcPts val="0"/>
              </a:spcAft>
              <a:buClr>
                <a:schemeClr val="dk1"/>
              </a:buClr>
              <a:buSzPts val="1100"/>
              <a:buFont typeface="Arial"/>
              <a:buNone/>
            </a:pPr>
            <a:r>
              <a:rPr lang="en" sz="1600">
                <a:solidFill>
                  <a:srgbClr val="000000"/>
                </a:solidFill>
              </a:rPr>
              <a:t>3) Classification module</a:t>
            </a:r>
            <a:endParaRPr sz="1600">
              <a:solidFill>
                <a:srgbClr val="000000"/>
              </a:solidFill>
            </a:endParaRPr>
          </a:p>
          <a:p>
            <a:pPr indent="0" lvl="0" marL="0" rtl="0" algn="just">
              <a:spcBef>
                <a:spcPts val="800"/>
              </a:spcBef>
              <a:spcAft>
                <a:spcPts val="0"/>
              </a:spcAft>
              <a:buClr>
                <a:schemeClr val="dk1"/>
              </a:buClr>
              <a:buSzPts val="1100"/>
              <a:buFont typeface="Arial"/>
              <a:buNone/>
            </a:pPr>
            <a:r>
              <a:rPr lang="en" sz="1600">
                <a:solidFill>
                  <a:srgbClr val="000000"/>
                </a:solidFill>
              </a:rPr>
              <a:t>4) Disease detection module</a:t>
            </a:r>
            <a:endParaRPr sz="1600">
              <a:solidFill>
                <a:srgbClr val="000000"/>
              </a:solidFill>
            </a:endParaRPr>
          </a:p>
          <a:p>
            <a:pPr indent="0" lvl="0" marL="0" rtl="0" algn="l">
              <a:spcBef>
                <a:spcPts val="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644125" y="952450"/>
            <a:ext cx="7505700" cy="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218" name="Google Shape;218;p27"/>
          <p:cNvSpPr txBox="1"/>
          <p:nvPr>
            <p:ph idx="1" type="body"/>
          </p:nvPr>
        </p:nvSpPr>
        <p:spPr>
          <a:xfrm>
            <a:off x="311700" y="1641250"/>
            <a:ext cx="8520600" cy="29277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70550" y="301125"/>
            <a:ext cx="7505700" cy="2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ph idx="1" type="body"/>
          </p:nvPr>
        </p:nvSpPr>
        <p:spPr>
          <a:xfrm>
            <a:off x="819150" y="630050"/>
            <a:ext cx="7505700" cy="3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a:t>
            </a:r>
            <a:r>
              <a:rPr b="1" lang="en">
                <a:solidFill>
                  <a:srgbClr val="434343"/>
                </a:solidFill>
              </a:rPr>
              <a:t>I.</a:t>
            </a:r>
            <a:endParaRPr b="1">
              <a:solidFill>
                <a:srgbClr val="434343"/>
              </a:solidFill>
            </a:endParaRPr>
          </a:p>
          <a:p>
            <a:pPr indent="0" lvl="0" marL="0" rtl="0" algn="l">
              <a:spcBef>
                <a:spcPts val="1600"/>
              </a:spcBef>
              <a:spcAft>
                <a:spcPts val="1600"/>
              </a:spcAft>
              <a:buNone/>
            </a:pPr>
            <a:r>
              <a:t/>
            </a:r>
            <a:endParaRPr b="1">
              <a:solidFill>
                <a:srgbClr val="434343"/>
              </a:solidFill>
            </a:endParaRPr>
          </a:p>
        </p:txBody>
      </p:sp>
      <p:pic>
        <p:nvPicPr>
          <p:cNvPr id="225" name="Google Shape;225;p28"/>
          <p:cNvPicPr preferRelativeResize="0"/>
          <p:nvPr/>
        </p:nvPicPr>
        <p:blipFill>
          <a:blip r:embed="rId3">
            <a:alphaModFix/>
          </a:blip>
          <a:stretch>
            <a:fillRect/>
          </a:stretch>
        </p:blipFill>
        <p:spPr>
          <a:xfrm>
            <a:off x="1866825" y="1038425"/>
            <a:ext cx="4637899" cy="2858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txBox="1"/>
          <p:nvPr>
            <p:ph idx="1" type="body"/>
          </p:nvPr>
        </p:nvSpPr>
        <p:spPr>
          <a:xfrm>
            <a:off x="819150" y="845600"/>
            <a:ext cx="75057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II.</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pic>
        <p:nvPicPr>
          <p:cNvPr id="232" name="Google Shape;232;p29"/>
          <p:cNvPicPr preferRelativeResize="0"/>
          <p:nvPr/>
        </p:nvPicPr>
        <p:blipFill>
          <a:blip r:embed="rId3">
            <a:alphaModFix/>
          </a:blip>
          <a:stretch>
            <a:fillRect/>
          </a:stretch>
        </p:blipFill>
        <p:spPr>
          <a:xfrm>
            <a:off x="1400125" y="1358713"/>
            <a:ext cx="5055999" cy="2566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845600"/>
            <a:ext cx="7505700" cy="2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txBox="1"/>
          <p:nvPr>
            <p:ph idx="1" type="body"/>
          </p:nvPr>
        </p:nvSpPr>
        <p:spPr>
          <a:xfrm>
            <a:off x="819150" y="1281500"/>
            <a:ext cx="7505700" cy="31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III.</a:t>
            </a:r>
            <a:endParaRPr b="1"/>
          </a:p>
          <a:p>
            <a:pPr indent="0" lvl="0" marL="0" rtl="0" algn="l">
              <a:spcBef>
                <a:spcPts val="1600"/>
              </a:spcBef>
              <a:spcAft>
                <a:spcPts val="1600"/>
              </a:spcAft>
              <a:buNone/>
            </a:pPr>
            <a:r>
              <a:t/>
            </a:r>
            <a:endParaRPr b="1"/>
          </a:p>
        </p:txBody>
      </p:sp>
      <p:pic>
        <p:nvPicPr>
          <p:cNvPr id="239" name="Google Shape;239;p30"/>
          <p:cNvPicPr preferRelativeResize="0"/>
          <p:nvPr/>
        </p:nvPicPr>
        <p:blipFill>
          <a:blip r:embed="rId3">
            <a:alphaModFix/>
          </a:blip>
          <a:stretch>
            <a:fillRect/>
          </a:stretch>
        </p:blipFill>
        <p:spPr>
          <a:xfrm>
            <a:off x="1818200" y="1563475"/>
            <a:ext cx="5133775" cy="2508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idx="1" type="body"/>
          </p:nvPr>
        </p:nvSpPr>
        <p:spPr>
          <a:xfrm>
            <a:off x="819150" y="845600"/>
            <a:ext cx="75057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IV.</a:t>
            </a:r>
            <a:endParaRPr b="1"/>
          </a:p>
          <a:p>
            <a:pPr indent="0" lvl="0" marL="0" rtl="0" algn="l">
              <a:spcBef>
                <a:spcPts val="1600"/>
              </a:spcBef>
              <a:spcAft>
                <a:spcPts val="1600"/>
              </a:spcAft>
              <a:buNone/>
            </a:pPr>
            <a:r>
              <a:t/>
            </a:r>
            <a:endParaRPr b="1"/>
          </a:p>
        </p:txBody>
      </p:sp>
      <p:pic>
        <p:nvPicPr>
          <p:cNvPr id="246" name="Google Shape;246;p31"/>
          <p:cNvPicPr preferRelativeResize="0"/>
          <p:nvPr/>
        </p:nvPicPr>
        <p:blipFill>
          <a:blip r:embed="rId3">
            <a:alphaModFix/>
          </a:blip>
          <a:stretch>
            <a:fillRect/>
          </a:stretch>
        </p:blipFill>
        <p:spPr>
          <a:xfrm>
            <a:off x="1652925" y="1361200"/>
            <a:ext cx="5114325" cy="2226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ABSTRACT</a:t>
            </a:r>
            <a:endParaRPr b="1" u="sng"/>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Blood smear analysis is an important diagnostic test which is performed to diagnose an array of diseases. The count of various blood cells and their morphological properties are the main focus of this test. Manual analysis of blood smears is time consuming and laborious. By automating this process and ultimately narrowing the scope of possible diseases, a considerable amount of time can be saved. This may in turn help medical staff as well as the patients. In this project an automated technique for blood smear analysis using image processing is proposed to discern the blood cell count and blood cell properties. The results of image processing are then employed to generate a neuro-fuzzy system capable of predicting possible diseases.</a:t>
            </a:r>
            <a:endParaRPr/>
          </a:p>
          <a:p>
            <a:pPr indent="0" lvl="0" marL="0" rtl="0" algn="l">
              <a:lnSpc>
                <a:spcPct val="100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txBox="1"/>
          <p:nvPr>
            <p:ph idx="1" type="body"/>
          </p:nvPr>
        </p:nvSpPr>
        <p:spPr>
          <a:xfrm>
            <a:off x="819150" y="845600"/>
            <a:ext cx="75057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t>
            </a:r>
            <a:endParaRPr b="1"/>
          </a:p>
          <a:p>
            <a:pPr indent="0" lvl="0" marL="0" rtl="0" algn="l">
              <a:spcBef>
                <a:spcPts val="1600"/>
              </a:spcBef>
              <a:spcAft>
                <a:spcPts val="1600"/>
              </a:spcAft>
              <a:buNone/>
            </a:pPr>
            <a:r>
              <a:t/>
            </a:r>
            <a:endParaRPr b="1"/>
          </a:p>
        </p:txBody>
      </p:sp>
      <p:pic>
        <p:nvPicPr>
          <p:cNvPr id="253" name="Google Shape;253;p32"/>
          <p:cNvPicPr preferRelativeResize="0"/>
          <p:nvPr/>
        </p:nvPicPr>
        <p:blipFill>
          <a:blip r:embed="rId3">
            <a:alphaModFix/>
          </a:blip>
          <a:stretch>
            <a:fillRect/>
          </a:stretch>
        </p:blipFill>
        <p:spPr>
          <a:xfrm>
            <a:off x="1672525" y="1495400"/>
            <a:ext cx="4783599" cy="238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txBox="1"/>
          <p:nvPr>
            <p:ph idx="1" type="body"/>
          </p:nvPr>
        </p:nvSpPr>
        <p:spPr>
          <a:xfrm>
            <a:off x="819150" y="892575"/>
            <a:ext cx="7505700" cy="35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a:t>
            </a:r>
            <a:endParaRPr b="1"/>
          </a:p>
          <a:p>
            <a:pPr indent="0" lvl="0" marL="0" rtl="0" algn="l">
              <a:spcBef>
                <a:spcPts val="1600"/>
              </a:spcBef>
              <a:spcAft>
                <a:spcPts val="1600"/>
              </a:spcAft>
              <a:buNone/>
            </a:pPr>
            <a:r>
              <a:t/>
            </a:r>
            <a:endParaRPr b="1"/>
          </a:p>
        </p:txBody>
      </p:sp>
      <p:pic>
        <p:nvPicPr>
          <p:cNvPr id="260" name="Google Shape;260;p33"/>
          <p:cNvPicPr preferRelativeResize="0"/>
          <p:nvPr/>
        </p:nvPicPr>
        <p:blipFill>
          <a:blip r:embed="rId3">
            <a:alphaModFix/>
          </a:blip>
          <a:stretch>
            <a:fillRect/>
          </a:stretch>
        </p:blipFill>
        <p:spPr>
          <a:xfrm>
            <a:off x="1474925" y="1320400"/>
            <a:ext cx="5156200" cy="2518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txBox="1"/>
          <p:nvPr>
            <p:ph idx="1" type="body"/>
          </p:nvPr>
        </p:nvSpPr>
        <p:spPr>
          <a:xfrm>
            <a:off x="819150" y="845600"/>
            <a:ext cx="75057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VII.</a:t>
            </a:r>
            <a:endParaRPr b="1"/>
          </a:p>
          <a:p>
            <a:pPr indent="0" lvl="0" marL="0" rtl="0" algn="l">
              <a:spcBef>
                <a:spcPts val="1600"/>
              </a:spcBef>
              <a:spcAft>
                <a:spcPts val="1600"/>
              </a:spcAft>
              <a:buNone/>
            </a:pPr>
            <a:r>
              <a:t/>
            </a:r>
            <a:endParaRPr b="1"/>
          </a:p>
        </p:txBody>
      </p:sp>
      <p:pic>
        <p:nvPicPr>
          <p:cNvPr id="267" name="Google Shape;267;p34"/>
          <p:cNvPicPr preferRelativeResize="0"/>
          <p:nvPr/>
        </p:nvPicPr>
        <p:blipFill>
          <a:blip r:embed="rId3">
            <a:alphaModFix/>
          </a:blip>
          <a:stretch>
            <a:fillRect/>
          </a:stretch>
        </p:blipFill>
        <p:spPr>
          <a:xfrm>
            <a:off x="1610725" y="1398175"/>
            <a:ext cx="5069026" cy="236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3" name="Google Shape;273;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implementation of proposed method, we will get the results which calculates the minimum number of pixels detected because there can be huge no. of RBCs, fluid and WBCs and the percentage of RBCs &amp; fluid in the complete cell would be more than the WBCs in the image. So, when calculating the diseased area, it would be the minimum of the overall area covered by colored pixels. The proposed method can be very helpful in diagnosing diseases like  the blood cancer at early stage. So, here we conclude the results achieved: </a:t>
            </a:r>
            <a:endParaRPr/>
          </a:p>
          <a:p>
            <a:pPr indent="0" lvl="0" marL="0" rtl="0" algn="l">
              <a:spcBef>
                <a:spcPts val="1600"/>
              </a:spcBef>
              <a:spcAft>
                <a:spcPts val="0"/>
              </a:spcAft>
              <a:buNone/>
            </a:pPr>
            <a:r>
              <a:rPr lang="en"/>
              <a:t>1. Number of cells counted manually are same in some of the case because the images are clear and the cells are prominent in size to be captured by human eye.</a:t>
            </a:r>
            <a:endParaRPr/>
          </a:p>
          <a:p>
            <a:pPr indent="0" lvl="0" marL="0" rtl="0" algn="l">
              <a:spcBef>
                <a:spcPts val="1600"/>
              </a:spcBef>
              <a:spcAft>
                <a:spcPts val="1600"/>
              </a:spcAft>
              <a:buNone/>
            </a:pPr>
            <a:r>
              <a:rPr lang="en"/>
              <a:t>2.The wbc which cannot be detected by human eye would be detected.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79" name="Google Shape;279;p36"/>
          <p:cNvSpPr txBox="1"/>
          <p:nvPr>
            <p:ph idx="1" type="body"/>
          </p:nvPr>
        </p:nvSpPr>
        <p:spPr>
          <a:xfrm>
            <a:off x="311700" y="1800200"/>
            <a:ext cx="8520600" cy="317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System</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The existing manual system for pathological detection of blood </a:t>
            </a:r>
            <a:r>
              <a:rPr lang="en"/>
              <a:t>cell count</a:t>
            </a:r>
            <a:r>
              <a:rPr lang="en"/>
              <a:t> </a:t>
            </a:r>
            <a:r>
              <a:rPr lang="en"/>
              <a:t>involves both physicians and computer scientists. The blood smear sample is analysed under the conventional light microscope.</a:t>
            </a:r>
            <a:endParaRPr/>
          </a:p>
          <a:p>
            <a:pPr indent="-311150" lvl="0" marL="457200" rtl="0" algn="l">
              <a:spcBef>
                <a:spcPts val="0"/>
              </a:spcBef>
              <a:spcAft>
                <a:spcPts val="0"/>
              </a:spcAft>
              <a:buSzPts val="1300"/>
              <a:buChar char="●"/>
            </a:pPr>
            <a:r>
              <a:rPr lang="en"/>
              <a:t>The simplest test is </a:t>
            </a:r>
            <a:r>
              <a:rPr b="1" lang="en"/>
              <a:t>blood cell count and differential.</a:t>
            </a:r>
            <a:endParaRPr b="1"/>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Faced</a:t>
            </a:r>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Tedious procedure</a:t>
            </a:r>
            <a:endParaRPr/>
          </a:p>
          <a:p>
            <a:pPr indent="-311150" lvl="0" marL="457200" rtl="0" algn="l">
              <a:spcBef>
                <a:spcPts val="0"/>
              </a:spcBef>
              <a:spcAft>
                <a:spcPts val="0"/>
              </a:spcAft>
              <a:buSzPts val="1300"/>
              <a:buChar char="●"/>
            </a:pPr>
            <a:r>
              <a:rPr lang="en"/>
              <a:t>Error prone</a:t>
            </a:r>
            <a:endParaRPr/>
          </a:p>
          <a:p>
            <a:pPr indent="-311150" lvl="0" marL="457200" rtl="0" algn="l">
              <a:spcBef>
                <a:spcPts val="0"/>
              </a:spcBef>
              <a:spcAft>
                <a:spcPts val="0"/>
              </a:spcAft>
              <a:buSzPts val="1300"/>
              <a:buChar char="●"/>
            </a:pPr>
            <a:r>
              <a:rPr lang="en"/>
              <a:t>Time-consuming</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53" name="Google Shape;153;p17"/>
          <p:cNvSpPr txBox="1"/>
          <p:nvPr>
            <p:ph idx="1" type="body"/>
          </p:nvPr>
        </p:nvSpPr>
        <p:spPr>
          <a:xfrm>
            <a:off x="819150" y="1466300"/>
            <a:ext cx="7505700" cy="29724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the first paper,Disease Detection using Blood Smear Analysis by Pragati Sharma based on Image processing and neuro fuzzy system, it achieves the objective using Gray scale conversion, Noise removal(Complement image and fill holes), Image conversion to binary, Get count by removing rbc and platelets.</a:t>
            </a:r>
            <a:endParaRPr sz="11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the paper on Robust Segmentation and Measurements Techniques of White Cells in Blood Microscope Images using Robust Segmentation and Image Processing, the algorithm includes the following steps:</a:t>
            </a:r>
            <a:endParaRPr sz="1100">
              <a:solidFill>
                <a:srgbClr val="000000"/>
              </a:solidFill>
              <a:latin typeface="Arial"/>
              <a:ea typeface="Arial"/>
              <a:cs typeface="Arial"/>
              <a:sym typeface="Arial"/>
            </a:endParaRPr>
          </a:p>
          <a:p>
            <a:pPr indent="457200" lvl="0" marL="0" rtl="0" algn="l">
              <a:lnSpc>
                <a:spcPct val="100000"/>
              </a:lnSpc>
              <a:spcBef>
                <a:spcPts val="0"/>
              </a:spcBef>
              <a:spcAft>
                <a:spcPts val="0"/>
              </a:spcAft>
              <a:buNone/>
            </a:pPr>
            <a:r>
              <a:rPr lang="en" sz="1100">
                <a:solidFill>
                  <a:srgbClr val="000000"/>
                </a:solidFill>
                <a:latin typeface="Arial"/>
                <a:ea typeface="Arial"/>
                <a:cs typeface="Arial"/>
                <a:sym typeface="Arial"/>
              </a:rPr>
              <a:t>Preprocessing the image in order to reduce acquisition noise and background non-uniformities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a:solidFill>
                  <a:srgbClr val="000000"/>
                </a:solidFill>
                <a:latin typeface="Arial"/>
                <a:ea typeface="Arial"/>
                <a:cs typeface="Arial"/>
                <a:sym typeface="Arial"/>
              </a:rPr>
              <a:t>            To estimate the average cell diameter</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To perform segmentation with different techniques and combine the results in order to exploit all the available a-priori information achieving a robust identification of white cells.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4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ph idx="1" type="body"/>
          </p:nvPr>
        </p:nvSpPr>
        <p:spPr>
          <a:xfrm>
            <a:off x="819150" y="1330100"/>
            <a:ext cx="7505700" cy="3108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 Framework for White Blood Cell Segmentation in Microscopic Blood Images using Digital Image Processing’, the technologies used are Segmentation, Snake Algorithm, Zack thresholding, Canny edge detection and the steps involved in the algorithm are:</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1.The color scale image of microscope blood image</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2.Convert to gray level image.</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3.Sub image separation of wbc.</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4.Edge detection.</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5.Finding nuclei using GVF Snake.</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6.Hole filling</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7.Segmented nucleus.</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8.Subtract nucleus from grayscale image</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9.Finding cytoplasm using Zack thresholding.</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rPr lang="en" sz="1100">
                <a:solidFill>
                  <a:srgbClr val="000000"/>
                </a:solidFill>
                <a:latin typeface="Arial"/>
                <a:ea typeface="Arial"/>
                <a:cs typeface="Arial"/>
                <a:sym typeface="Arial"/>
              </a:rPr>
              <a:t>10.Segment cytoplasm.</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130075"/>
            <a:ext cx="8520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Disease detection using blood smear analysis</a:t>
            </a:r>
            <a:endParaRPr/>
          </a:p>
        </p:txBody>
      </p:sp>
      <p:sp>
        <p:nvSpPr>
          <p:cNvPr id="165" name="Google Shape;165;p19"/>
          <p:cNvSpPr txBox="1"/>
          <p:nvPr>
            <p:ph idx="1" type="body"/>
          </p:nvPr>
        </p:nvSpPr>
        <p:spPr>
          <a:xfrm>
            <a:off x="311700" y="713650"/>
            <a:ext cx="8520600" cy="43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METHODOLOGY:</a:t>
            </a:r>
            <a:endParaRPr b="1" sz="1400"/>
          </a:p>
          <a:p>
            <a:pPr indent="0" lvl="0" marL="0" rtl="0" algn="l">
              <a:spcBef>
                <a:spcPts val="1600"/>
              </a:spcBef>
              <a:spcAft>
                <a:spcPts val="0"/>
              </a:spcAft>
              <a:buNone/>
            </a:pPr>
            <a:r>
              <a:rPr lang="en" sz="1400" u="sng"/>
              <a:t>Image preprocessing:</a:t>
            </a:r>
            <a:endParaRPr sz="1400" u="sng"/>
          </a:p>
          <a:p>
            <a:pPr indent="-311150" lvl="0" marL="457200" rtl="0" algn="l">
              <a:spcBef>
                <a:spcPts val="1600"/>
              </a:spcBef>
              <a:spcAft>
                <a:spcPts val="0"/>
              </a:spcAft>
              <a:buSzPts val="1300"/>
              <a:buAutoNum type="arabicPeriod"/>
            </a:pPr>
            <a:r>
              <a:rPr b="1" lang="en"/>
              <a:t>Grayscale conversion:</a:t>
            </a:r>
            <a:endParaRPr b="1"/>
          </a:p>
          <a:p>
            <a:pPr indent="-311150" lvl="0" marL="457200" rtl="0" algn="l">
              <a:spcBef>
                <a:spcPts val="0"/>
              </a:spcBef>
              <a:spcAft>
                <a:spcPts val="0"/>
              </a:spcAft>
              <a:buSzPts val="1300"/>
              <a:buChar char="●"/>
            </a:pPr>
            <a:r>
              <a:rPr lang="en"/>
              <a:t>Binary images used for image processing.</a:t>
            </a:r>
            <a:endParaRPr/>
          </a:p>
          <a:p>
            <a:pPr indent="-311150" lvl="0" marL="457200" rtl="0" algn="l">
              <a:spcBef>
                <a:spcPts val="0"/>
              </a:spcBef>
              <a:spcAft>
                <a:spcPts val="0"/>
              </a:spcAft>
              <a:buSzPts val="1300"/>
              <a:buChar char="●"/>
            </a:pPr>
            <a:r>
              <a:rPr lang="en"/>
              <a:t>Uses MATLAB methods.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19"/>
          <p:cNvPicPr preferRelativeResize="0"/>
          <p:nvPr/>
        </p:nvPicPr>
        <p:blipFill>
          <a:blip r:embed="rId3">
            <a:alphaModFix/>
          </a:blip>
          <a:stretch>
            <a:fillRect/>
          </a:stretch>
        </p:blipFill>
        <p:spPr>
          <a:xfrm>
            <a:off x="1433163" y="3054713"/>
            <a:ext cx="4486275" cy="16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116500"/>
            <a:ext cx="8520600" cy="2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ph idx="1" type="body"/>
          </p:nvPr>
        </p:nvSpPr>
        <p:spPr>
          <a:xfrm>
            <a:off x="311700" y="523650"/>
            <a:ext cx="8520600" cy="45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a:t>
            </a:r>
            <a:r>
              <a:rPr lang="en"/>
              <a:t>. </a:t>
            </a:r>
            <a:r>
              <a:rPr b="1" lang="en"/>
              <a:t>Noise Removal and image conversion to binary</a:t>
            </a:r>
            <a:endParaRPr b="1"/>
          </a:p>
          <a:p>
            <a:pPr indent="-311150" lvl="0" marL="457200" rtl="0" algn="l">
              <a:spcBef>
                <a:spcPts val="1600"/>
              </a:spcBef>
              <a:spcAft>
                <a:spcPts val="0"/>
              </a:spcAft>
              <a:buSzPts val="1300"/>
              <a:buChar char="●"/>
            </a:pPr>
            <a:r>
              <a:rPr lang="en"/>
              <a:t>Images are prone to variety of noises</a:t>
            </a:r>
            <a:endParaRPr/>
          </a:p>
          <a:p>
            <a:pPr indent="-311150" lvl="0" marL="457200" rtl="0" algn="l">
              <a:spcBef>
                <a:spcPts val="0"/>
              </a:spcBef>
              <a:spcAft>
                <a:spcPts val="0"/>
              </a:spcAft>
              <a:buSzPts val="1300"/>
              <a:buChar char="●"/>
            </a:pPr>
            <a:r>
              <a:rPr lang="en"/>
              <a:t>Used to remove pixels which don’t reflect the true intensities of the image.</a:t>
            </a:r>
            <a:endParaRPr/>
          </a:p>
          <a:p>
            <a:pPr indent="-311150" lvl="0" marL="457200" rtl="0" algn="l">
              <a:spcBef>
                <a:spcPts val="0"/>
              </a:spcBef>
              <a:spcAft>
                <a:spcPts val="0"/>
              </a:spcAft>
              <a:buSzPts val="1300"/>
              <a:buChar char="●"/>
            </a:pPr>
            <a:r>
              <a:rPr lang="en"/>
              <a:t>Image conversion to binary - a pixel is of interest or not.</a:t>
            </a:r>
            <a:endParaRPr/>
          </a:p>
          <a:p>
            <a:pPr indent="0" lvl="0" marL="0" rtl="0" algn="l">
              <a:spcBef>
                <a:spcPts val="1600"/>
              </a:spcBef>
              <a:spcAft>
                <a:spcPts val="0"/>
              </a:spcAft>
              <a:buNone/>
            </a:pPr>
            <a:r>
              <a:rPr b="1" lang="en"/>
              <a:t>3.Counting of cells.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3" name="Google Shape;173;p20"/>
          <p:cNvPicPr preferRelativeResize="0"/>
          <p:nvPr/>
        </p:nvPicPr>
        <p:blipFill>
          <a:blip r:embed="rId3">
            <a:alphaModFix/>
          </a:blip>
          <a:stretch>
            <a:fillRect/>
          </a:stretch>
        </p:blipFill>
        <p:spPr>
          <a:xfrm>
            <a:off x="2069363" y="2357838"/>
            <a:ext cx="4695825" cy="21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89375"/>
            <a:ext cx="8520600" cy="2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ph idx="1" type="body"/>
          </p:nvPr>
        </p:nvSpPr>
        <p:spPr>
          <a:xfrm>
            <a:off x="311700" y="387925"/>
            <a:ext cx="8520600" cy="4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obtained after fuzzy logic:</a:t>
            </a:r>
            <a:endParaRPr/>
          </a:p>
          <a:p>
            <a:pPr indent="0" lvl="0" marL="0" rtl="0" algn="l">
              <a:spcBef>
                <a:spcPts val="1600"/>
              </a:spcBef>
              <a:spcAft>
                <a:spcPts val="1600"/>
              </a:spcAft>
              <a:buNone/>
            </a:pPr>
            <a:r>
              <a:t/>
            </a:r>
            <a:endParaRPr/>
          </a:p>
        </p:txBody>
      </p:sp>
      <p:pic>
        <p:nvPicPr>
          <p:cNvPr id="180" name="Google Shape;180;p21"/>
          <p:cNvPicPr preferRelativeResize="0"/>
          <p:nvPr/>
        </p:nvPicPr>
        <p:blipFill>
          <a:blip r:embed="rId3">
            <a:alphaModFix/>
          </a:blip>
          <a:stretch>
            <a:fillRect/>
          </a:stretch>
        </p:blipFill>
        <p:spPr>
          <a:xfrm>
            <a:off x="550200" y="971550"/>
            <a:ext cx="2533650" cy="1600200"/>
          </a:xfrm>
          <a:prstGeom prst="rect">
            <a:avLst/>
          </a:prstGeom>
          <a:noFill/>
          <a:ln>
            <a:noFill/>
          </a:ln>
        </p:spPr>
      </p:pic>
      <p:pic>
        <p:nvPicPr>
          <p:cNvPr id="181" name="Google Shape;181;p21"/>
          <p:cNvPicPr preferRelativeResize="0"/>
          <p:nvPr/>
        </p:nvPicPr>
        <p:blipFill>
          <a:blip r:embed="rId4">
            <a:alphaModFix/>
          </a:blip>
          <a:stretch>
            <a:fillRect/>
          </a:stretch>
        </p:blipFill>
        <p:spPr>
          <a:xfrm>
            <a:off x="5957900" y="570650"/>
            <a:ext cx="2673550" cy="2001100"/>
          </a:xfrm>
          <a:prstGeom prst="rect">
            <a:avLst/>
          </a:prstGeom>
          <a:noFill/>
          <a:ln>
            <a:noFill/>
          </a:ln>
        </p:spPr>
      </p:pic>
      <p:pic>
        <p:nvPicPr>
          <p:cNvPr id="182" name="Google Shape;182;p21"/>
          <p:cNvPicPr preferRelativeResize="0"/>
          <p:nvPr/>
        </p:nvPicPr>
        <p:blipFill>
          <a:blip r:embed="rId5">
            <a:alphaModFix/>
          </a:blip>
          <a:stretch>
            <a:fillRect/>
          </a:stretch>
        </p:blipFill>
        <p:spPr>
          <a:xfrm>
            <a:off x="3083850" y="2664325"/>
            <a:ext cx="3048000" cy="232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