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sldIdLst>
    <p:sldId id="257" r:id="rId2"/>
    <p:sldId id="376" r:id="rId3"/>
    <p:sldId id="357" r:id="rId4"/>
    <p:sldId id="360" r:id="rId5"/>
    <p:sldId id="375" r:id="rId6"/>
    <p:sldId id="349" r:id="rId7"/>
    <p:sldId id="356" r:id="rId8"/>
    <p:sldId id="367" r:id="rId9"/>
    <p:sldId id="368" r:id="rId10"/>
    <p:sldId id="362" r:id="rId11"/>
    <p:sldId id="363" r:id="rId12"/>
    <p:sldId id="388" r:id="rId13"/>
    <p:sldId id="371" r:id="rId14"/>
    <p:sldId id="370" r:id="rId15"/>
    <p:sldId id="378" r:id="rId16"/>
    <p:sldId id="369" r:id="rId17"/>
    <p:sldId id="366" r:id="rId18"/>
    <p:sldId id="379" r:id="rId19"/>
    <p:sldId id="380" r:id="rId20"/>
    <p:sldId id="386" r:id="rId21"/>
    <p:sldId id="381" r:id="rId22"/>
    <p:sldId id="382" r:id="rId23"/>
    <p:sldId id="383" r:id="rId24"/>
    <p:sldId id="384" r:id="rId25"/>
    <p:sldId id="377" r:id="rId26"/>
    <p:sldId id="3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63B2A0-5F89-4215-AEED-BD73DA6D57D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25142-AFF2-47D2-BFA7-BDFF12D6A6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41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3B2A0-5F89-4215-AEED-BD73DA6D57D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25142-AFF2-47D2-BFA7-BDFF12D6A649}" type="slidenum">
              <a:rPr lang="en-IN" smtClean="0"/>
              <a:t>‹#›</a:t>
            </a:fld>
            <a:endParaRPr lang="en-IN"/>
          </a:p>
        </p:txBody>
      </p:sp>
    </p:spTree>
    <p:extLst>
      <p:ext uri="{BB962C8B-B14F-4D97-AF65-F5344CB8AC3E}">
        <p14:creationId xmlns:p14="http://schemas.microsoft.com/office/powerpoint/2010/main" val="38735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3B2A0-5F89-4215-AEED-BD73DA6D57D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25142-AFF2-47D2-BFA7-BDFF12D6A649}" type="slidenum">
              <a:rPr lang="en-IN" smtClean="0"/>
              <a:t>‹#›</a:t>
            </a:fld>
            <a:endParaRPr lang="en-IN"/>
          </a:p>
        </p:txBody>
      </p:sp>
    </p:spTree>
    <p:extLst>
      <p:ext uri="{BB962C8B-B14F-4D97-AF65-F5344CB8AC3E}">
        <p14:creationId xmlns:p14="http://schemas.microsoft.com/office/powerpoint/2010/main" val="69478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3B2A0-5F89-4215-AEED-BD73DA6D57D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25142-AFF2-47D2-BFA7-BDFF12D6A649}" type="slidenum">
              <a:rPr lang="en-IN" smtClean="0"/>
              <a:t>‹#›</a:t>
            </a:fld>
            <a:endParaRPr lang="en-IN"/>
          </a:p>
        </p:txBody>
      </p:sp>
    </p:spTree>
    <p:extLst>
      <p:ext uri="{BB962C8B-B14F-4D97-AF65-F5344CB8AC3E}">
        <p14:creationId xmlns:p14="http://schemas.microsoft.com/office/powerpoint/2010/main" val="170385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3B2A0-5F89-4215-AEED-BD73DA6D57D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25142-AFF2-47D2-BFA7-BDFF12D6A6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5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3B2A0-5F89-4215-AEED-BD73DA6D57D3}"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025142-AFF2-47D2-BFA7-BDFF12D6A649}" type="slidenum">
              <a:rPr lang="en-IN" smtClean="0"/>
              <a:t>‹#›</a:t>
            </a:fld>
            <a:endParaRPr lang="en-IN"/>
          </a:p>
        </p:txBody>
      </p:sp>
    </p:spTree>
    <p:extLst>
      <p:ext uri="{BB962C8B-B14F-4D97-AF65-F5344CB8AC3E}">
        <p14:creationId xmlns:p14="http://schemas.microsoft.com/office/powerpoint/2010/main" val="322051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3B2A0-5F89-4215-AEED-BD73DA6D57D3}"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025142-AFF2-47D2-BFA7-BDFF12D6A649}" type="slidenum">
              <a:rPr lang="en-IN" smtClean="0"/>
              <a:t>‹#›</a:t>
            </a:fld>
            <a:endParaRPr lang="en-IN"/>
          </a:p>
        </p:txBody>
      </p:sp>
    </p:spTree>
    <p:extLst>
      <p:ext uri="{BB962C8B-B14F-4D97-AF65-F5344CB8AC3E}">
        <p14:creationId xmlns:p14="http://schemas.microsoft.com/office/powerpoint/2010/main" val="17664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3B2A0-5F89-4215-AEED-BD73DA6D57D3}"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025142-AFF2-47D2-BFA7-BDFF12D6A649}" type="slidenum">
              <a:rPr lang="en-IN" smtClean="0"/>
              <a:t>‹#›</a:t>
            </a:fld>
            <a:endParaRPr lang="en-IN"/>
          </a:p>
        </p:txBody>
      </p:sp>
    </p:spTree>
    <p:extLst>
      <p:ext uri="{BB962C8B-B14F-4D97-AF65-F5344CB8AC3E}">
        <p14:creationId xmlns:p14="http://schemas.microsoft.com/office/powerpoint/2010/main" val="293388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63B2A0-5F89-4215-AEED-BD73DA6D57D3}" type="datetimeFigureOut">
              <a:rPr lang="en-IN" smtClean="0"/>
              <a:t>20-04-2023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B025142-AFF2-47D2-BFA7-BDFF12D6A649}" type="slidenum">
              <a:rPr lang="en-IN" smtClean="0"/>
              <a:t>‹#›</a:t>
            </a:fld>
            <a:endParaRPr lang="en-IN"/>
          </a:p>
        </p:txBody>
      </p:sp>
    </p:spTree>
    <p:extLst>
      <p:ext uri="{BB962C8B-B14F-4D97-AF65-F5344CB8AC3E}">
        <p14:creationId xmlns:p14="http://schemas.microsoft.com/office/powerpoint/2010/main" val="205232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63B2A0-5F89-4215-AEED-BD73DA6D57D3}" type="datetimeFigureOut">
              <a:rPr lang="en-IN" smtClean="0"/>
              <a:t>20-04-2023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025142-AFF2-47D2-BFA7-BDFF12D6A649}" type="slidenum">
              <a:rPr lang="en-IN" smtClean="0"/>
              <a:t>‹#›</a:t>
            </a:fld>
            <a:endParaRPr lang="en-IN"/>
          </a:p>
        </p:txBody>
      </p:sp>
    </p:spTree>
    <p:extLst>
      <p:ext uri="{BB962C8B-B14F-4D97-AF65-F5344CB8AC3E}">
        <p14:creationId xmlns:p14="http://schemas.microsoft.com/office/powerpoint/2010/main" val="70692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63B2A0-5F89-4215-AEED-BD73DA6D57D3}"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025142-AFF2-47D2-BFA7-BDFF12D6A649}" type="slidenum">
              <a:rPr lang="en-IN" smtClean="0"/>
              <a:t>‹#›</a:t>
            </a:fld>
            <a:endParaRPr lang="en-IN"/>
          </a:p>
        </p:txBody>
      </p:sp>
    </p:spTree>
    <p:extLst>
      <p:ext uri="{BB962C8B-B14F-4D97-AF65-F5344CB8AC3E}">
        <p14:creationId xmlns:p14="http://schemas.microsoft.com/office/powerpoint/2010/main" val="342647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63B2A0-5F89-4215-AEED-BD73DA6D57D3}" type="datetimeFigureOut">
              <a:rPr lang="en-IN" smtClean="0"/>
              <a:t>20-04-2023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025142-AFF2-47D2-BFA7-BDFF12D6A64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115563"/>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vie-recommendation-system · GitHub Topics · GitHub">
            <a:extLst>
              <a:ext uri="{FF2B5EF4-FFF2-40B4-BE49-F238E27FC236}">
                <a16:creationId xmlns:a16="http://schemas.microsoft.com/office/drawing/2014/main" id="{0FA13E2D-9384-4ABC-8700-2CB211C9D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ABE535-51BA-4DB3-A2C5-1F8A201DF986}"/>
              </a:ext>
            </a:extLst>
          </p:cNvPr>
          <p:cNvSpPr txBox="1"/>
          <p:nvPr/>
        </p:nvSpPr>
        <p:spPr>
          <a:xfrm>
            <a:off x="0" y="1406770"/>
            <a:ext cx="12191999" cy="1223888"/>
          </a:xfrm>
          <a:prstGeom prst="rect">
            <a:avLst/>
          </a:prstGeom>
          <a:noFill/>
        </p:spPr>
        <p:txBody>
          <a:bodyPr wrap="square" rtlCol="0">
            <a:spAutoFit/>
          </a:bodyPr>
          <a:lstStyle/>
          <a:p>
            <a:pPr algn="ctr"/>
            <a:r>
              <a:rPr lang="en-US" sz="7200" b="1" dirty="0">
                <a:solidFill>
                  <a:schemeClr val="bg1"/>
                </a:solidFill>
                <a:highlight>
                  <a:srgbClr val="000000"/>
                </a:highlight>
                <a:latin typeface="Bahnschrift Condensed" panose="020B0502040204020203" pitchFamily="34" charset="0"/>
                <a:cs typeface="Arial" panose="020B0604020202020204" pitchFamily="34" charset="0"/>
              </a:rPr>
              <a:t>MOVIE RECOMMENDER SYSTEM</a:t>
            </a:r>
            <a:endParaRPr lang="en-US" sz="7200" dirty="0">
              <a:solidFill>
                <a:schemeClr val="bg1"/>
              </a:solidFill>
              <a:highlight>
                <a:srgbClr val="000000"/>
              </a:highlight>
              <a:latin typeface="Bahnschrift Condensed" panose="020B0502040204020203" pitchFamily="34" charset="0"/>
              <a:cs typeface="Arial" panose="020B0604020202020204" pitchFamily="34" charset="0"/>
            </a:endParaRPr>
          </a:p>
        </p:txBody>
      </p:sp>
      <p:sp>
        <p:nvSpPr>
          <p:cNvPr id="4" name="Rectangle 3">
            <a:extLst>
              <a:ext uri="{FF2B5EF4-FFF2-40B4-BE49-F238E27FC236}">
                <a16:creationId xmlns:a16="http://schemas.microsoft.com/office/drawing/2014/main" id="{3544D9C9-6297-4807-AC22-29FEAAA914B5}"/>
              </a:ext>
            </a:extLst>
          </p:cNvPr>
          <p:cNvSpPr/>
          <p:nvPr/>
        </p:nvSpPr>
        <p:spPr>
          <a:xfrm>
            <a:off x="1526345" y="3425483"/>
            <a:ext cx="8077200" cy="2000548"/>
          </a:xfrm>
          <a:prstGeom prst="rect">
            <a:avLst/>
          </a:prstGeom>
        </p:spPr>
        <p:txBody>
          <a:bodyPr wrap="square">
            <a:spAutoFit/>
          </a:bodyPr>
          <a:lstStyle/>
          <a:p>
            <a:pPr algn="ctr"/>
            <a:r>
              <a:rPr lang="en-IN" sz="4400" b="1" dirty="0">
                <a:solidFill>
                  <a:schemeClr val="bg1"/>
                </a:solidFill>
                <a:latin typeface="Arial Black" panose="020B0A04020102020204" pitchFamily="34" charset="0"/>
              </a:rPr>
              <a:t>    </a:t>
            </a:r>
            <a:r>
              <a:rPr lang="en-IN" sz="3600" b="1" dirty="0">
                <a:solidFill>
                  <a:schemeClr val="bg1"/>
                </a:solidFill>
                <a:highlight>
                  <a:srgbClr val="000000"/>
                </a:highlight>
                <a:latin typeface="Arial Black" panose="020B0A04020102020204" pitchFamily="34" charset="0"/>
              </a:rPr>
              <a:t>Group – II</a:t>
            </a:r>
          </a:p>
          <a:p>
            <a:pPr algn="ctr"/>
            <a:endParaRPr lang="en-IN" sz="4400" b="1" dirty="0">
              <a:solidFill>
                <a:schemeClr val="bg1"/>
              </a:solidFill>
            </a:endParaRPr>
          </a:p>
          <a:p>
            <a:pPr algn="ctr"/>
            <a:r>
              <a:rPr lang="en-IN" dirty="0">
                <a:solidFill>
                  <a:schemeClr val="bg1"/>
                </a:solidFill>
              </a:rPr>
              <a:t/>
            </a:r>
            <a:br>
              <a:rPr lang="en-IN" dirty="0">
                <a:solidFill>
                  <a:schemeClr val="bg1"/>
                </a:solidFill>
              </a:rPr>
            </a:br>
            <a:endParaRPr lang="en-IN" dirty="0">
              <a:solidFill>
                <a:schemeClr val="bg1"/>
              </a:solidFill>
            </a:endParaRPr>
          </a:p>
        </p:txBody>
      </p:sp>
      <p:pic>
        <p:nvPicPr>
          <p:cNvPr id="5" name="Picture 2" descr="Great Learning launches PG Program in Electric Vehicle Design with  dedicated career help - Business Gujarat News">
            <a:extLst>
              <a:ext uri="{FF2B5EF4-FFF2-40B4-BE49-F238E27FC236}">
                <a16:creationId xmlns:a16="http://schemas.microsoft.com/office/drawing/2014/main" id="{B426313F-CD4D-4E66-AC16-7280A2F6D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135"/>
            <a:ext cx="1871003" cy="81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27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FB72E5-1076-469F-B477-E6C8DC1E1BC5}"/>
              </a:ext>
            </a:extLst>
          </p:cNvPr>
          <p:cNvSpPr/>
          <p:nvPr/>
        </p:nvSpPr>
        <p:spPr>
          <a:xfrm>
            <a:off x="5894363" y="1052259"/>
            <a:ext cx="5732584" cy="5355312"/>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KNN model is a machine learning algorithm used for </a:t>
            </a:r>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tasks.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works by selecting the K instances with the </a:t>
            </a:r>
            <a:r>
              <a:rPr lang="en-US" b="1" dirty="0">
                <a:latin typeface="Times New Roman" panose="02020603050405020304" pitchFamily="18" charset="0"/>
                <a:cs typeface="Times New Roman" panose="02020603050405020304" pitchFamily="18" charset="0"/>
              </a:rPr>
              <a:t>shortest distance to the target instance</a:t>
            </a:r>
            <a:r>
              <a:rPr lang="en-US" dirty="0">
                <a:latin typeface="Times New Roman" panose="02020603050405020304" pitchFamily="18" charset="0"/>
                <a:cs typeface="Times New Roman" panose="02020603050405020304" pitchFamily="18" charset="0"/>
              </a:rPr>
              <a:t>, and using these instances to make predictions.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process involves </a:t>
            </a:r>
            <a:r>
              <a:rPr lang="en-US" b="1" dirty="0">
                <a:latin typeface="Times New Roman" panose="02020603050405020304" pitchFamily="18" charset="0"/>
                <a:cs typeface="Times New Roman" panose="02020603050405020304" pitchFamily="18" charset="0"/>
              </a:rPr>
              <a:t>choosing a value for K</a:t>
            </a:r>
            <a:r>
              <a:rPr lang="en-US" dirty="0">
                <a:latin typeface="Times New Roman" panose="02020603050405020304" pitchFamily="18" charset="0"/>
                <a:cs typeface="Times New Roman" panose="02020603050405020304" pitchFamily="18" charset="0"/>
              </a:rPr>
              <a:t>, calculating distances, selecting the nearest neighbors, performing classification or regression, evaluating the model, tuning parameters, and deploying the model.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K and distance metric </a:t>
            </a:r>
            <a:r>
              <a:rPr lang="en-US" dirty="0">
                <a:latin typeface="Times New Roman" panose="02020603050405020304" pitchFamily="18" charset="0"/>
                <a:cs typeface="Times New Roman" panose="02020603050405020304" pitchFamily="18" charset="0"/>
              </a:rPr>
              <a:t>used can </a:t>
            </a:r>
            <a:r>
              <a:rPr lang="en-US" b="1" dirty="0">
                <a:latin typeface="Times New Roman" panose="02020603050405020304" pitchFamily="18" charset="0"/>
                <a:cs typeface="Times New Roman" panose="02020603050405020304" pitchFamily="18" charset="0"/>
              </a:rPr>
              <a:t>affect the model's performance.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methodology for using a base model of KNN in a movie recommendation system involves collecting and preprocessing data, extracting relevant features, building and tuning the KNN model, </a:t>
            </a:r>
            <a:r>
              <a:rPr lang="en-US" b="1" dirty="0">
                <a:latin typeface="Times New Roman" panose="02020603050405020304" pitchFamily="18" charset="0"/>
                <a:cs typeface="Times New Roman" panose="02020603050405020304" pitchFamily="18" charset="0"/>
              </a:rPr>
              <a:t>testing the model's performance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making personalized recommendations for users</a:t>
            </a:r>
            <a:r>
              <a:rPr lang="en-US" dirty="0">
                <a:latin typeface="Times New Roman" panose="02020603050405020304" pitchFamily="18" charset="0"/>
                <a:cs typeface="Times New Roman" panose="02020603050405020304" pitchFamily="18" charset="0"/>
              </a:rPr>
              <a:t> based on the model's predictions.</a:t>
            </a:r>
          </a:p>
          <a:p>
            <a:pPr marL="285750" indent="-285750">
              <a:buFont typeface="Wingdings" panose="05000000000000000000" pitchFamily="2" charset="2"/>
              <a:buChar char="Ø"/>
            </a:pPr>
            <a:endParaRPr lang="en-US" dirty="0">
              <a:latin typeface="Söhne"/>
            </a:endParaRPr>
          </a:p>
        </p:txBody>
      </p:sp>
      <p:pic>
        <p:nvPicPr>
          <p:cNvPr id="4" name="Picture 10">
            <a:extLst>
              <a:ext uri="{FF2B5EF4-FFF2-40B4-BE49-F238E27FC236}">
                <a16:creationId xmlns:a16="http://schemas.microsoft.com/office/drawing/2014/main" id="{AF397A86-CDF7-4E65-921D-0D85F8F0C8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9875" y="24212"/>
            <a:ext cx="762000" cy="8148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B146B42-F19D-4055-86AF-416A01ED60DD}"/>
              </a:ext>
            </a:extLst>
          </p:cNvPr>
          <p:cNvSpPr/>
          <p:nvPr/>
        </p:nvSpPr>
        <p:spPr>
          <a:xfrm>
            <a:off x="2959784" y="170008"/>
            <a:ext cx="8086872" cy="523220"/>
          </a:xfrm>
          <a:prstGeom prst="rect">
            <a:avLst/>
          </a:prstGeom>
        </p:spPr>
        <p:txBody>
          <a:bodyPr wrap="square">
            <a:spAutoFit/>
          </a:bodyPr>
          <a:lstStyle/>
          <a:p>
            <a:r>
              <a:rPr lang="en-US" sz="2800" b="1" spc="-50" dirty="0">
                <a:solidFill>
                  <a:srgbClr val="000000"/>
                </a:solidFill>
                <a:latin typeface="Bahnschrift SemiBold SemiConden" panose="020B0502040204020203" pitchFamily="34" charset="0"/>
              </a:rPr>
              <a:t>Working of KNN and why using KNN as base model</a:t>
            </a:r>
            <a:endParaRPr lang="en-IN" sz="2800" b="1" spc="-50" dirty="0">
              <a:solidFill>
                <a:srgbClr val="000000"/>
              </a:solidFill>
              <a:latin typeface="Bahnschrift SemiBold SemiConden" panose="020B0502040204020203" pitchFamily="34" charset="0"/>
            </a:endParaRPr>
          </a:p>
        </p:txBody>
      </p:sp>
      <p:pic>
        <p:nvPicPr>
          <p:cNvPr id="6" name="Picture 2" descr="Great Learning launches PG Program in Electric Vehicle Design with  dedicated career help - Business Gujarat News">
            <a:extLst>
              <a:ext uri="{FF2B5EF4-FFF2-40B4-BE49-F238E27FC236}">
                <a16:creationId xmlns:a16="http://schemas.microsoft.com/office/drawing/2014/main" id="{02C60759-4083-4373-AAAB-839F2C9C0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EEF6248-4294-4963-A70E-E003ED692B1B}"/>
              </a:ext>
            </a:extLst>
          </p:cNvPr>
          <p:cNvPicPr>
            <a:picLocks noChangeAspect="1"/>
          </p:cNvPicPr>
          <p:nvPr/>
        </p:nvPicPr>
        <p:blipFill>
          <a:blip r:embed="rId4"/>
          <a:stretch>
            <a:fillRect/>
          </a:stretch>
        </p:blipFill>
        <p:spPr>
          <a:xfrm>
            <a:off x="0" y="1575581"/>
            <a:ext cx="5658545" cy="3418449"/>
          </a:xfrm>
          <a:prstGeom prst="rect">
            <a:avLst/>
          </a:prstGeom>
        </p:spPr>
      </p:pic>
    </p:spTree>
    <p:extLst>
      <p:ext uri="{BB962C8B-B14F-4D97-AF65-F5344CB8AC3E}">
        <p14:creationId xmlns:p14="http://schemas.microsoft.com/office/powerpoint/2010/main" val="350945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eat Learning launches PG Program in Electric Vehicle Design with  dedicated career help - Business Gujarat News">
            <a:extLst>
              <a:ext uri="{FF2B5EF4-FFF2-40B4-BE49-F238E27FC236}">
                <a16:creationId xmlns:a16="http://schemas.microsoft.com/office/drawing/2014/main" id="{D7829599-4259-4FF6-9F9B-D52997346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C68B6BBB-D55D-431C-BE85-E81B906E54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7784" y="301211"/>
            <a:ext cx="762000" cy="814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0489CF-3581-4885-BED7-8C2376C04C36}"/>
              </a:ext>
            </a:extLst>
          </p:cNvPr>
          <p:cNvSpPr txBox="1"/>
          <p:nvPr/>
        </p:nvSpPr>
        <p:spPr>
          <a:xfrm>
            <a:off x="6740" y="2217697"/>
            <a:ext cx="5296780" cy="3693319"/>
          </a:xfrm>
          <a:prstGeom prst="rect">
            <a:avLst/>
          </a:prstGeom>
        </p:spPr>
        <p:txBody>
          <a:bodyPr wrap="square">
            <a:spAutoFit/>
          </a:bodyPr>
          <a:lstStyle>
            <a:defPPr>
              <a:defRPr lang="en-US"/>
            </a:defPPr>
            <a:lvl1pPr marL="285750" indent="-285750">
              <a:buFont typeface="Wingdings" panose="05000000000000000000" pitchFamily="2" charset="2"/>
              <a:buChar char="Ø"/>
              <a:defRPr>
                <a:latin typeface="Times New Roman" panose="02020603050405020304" pitchFamily="18" charset="0"/>
                <a:cs typeface="Times New Roman" panose="02020603050405020304" pitchFamily="18" charset="0"/>
              </a:defRPr>
            </a:lvl1pPr>
          </a:lstStyle>
          <a:p>
            <a:r>
              <a:rPr lang="en-US" dirty="0"/>
              <a:t> </a:t>
            </a:r>
          </a:p>
          <a:p>
            <a:r>
              <a:rPr lang="en-US" dirty="0"/>
              <a:t>KNN algorithm can find the k nearest neighbors in the feature space based on some distance metric, such as </a:t>
            </a:r>
            <a:r>
              <a:rPr lang="en-US" b="1" dirty="0"/>
              <a:t>Euclidean or cosine distance</a:t>
            </a:r>
            <a:r>
              <a:rPr lang="en-US" dirty="0"/>
              <a:t>. </a:t>
            </a:r>
          </a:p>
          <a:p>
            <a:endParaRPr lang="en-US" dirty="0"/>
          </a:p>
          <a:p>
            <a:r>
              <a:rPr lang="en-US" dirty="0"/>
              <a:t>We have undertaken cosine distance in the context of movie recommendation as </a:t>
            </a:r>
            <a:r>
              <a:rPr lang="en-US" b="1" dirty="0"/>
              <a:t>cosine distance </a:t>
            </a:r>
            <a:r>
              <a:rPr lang="en-US" dirty="0"/>
              <a:t>can help identify movies that are similar in terms of their genre, actors, directors, and other features, even if they have </a:t>
            </a:r>
            <a:r>
              <a:rPr lang="en-US" b="1" dirty="0"/>
              <a:t>different ratings or popularity levels. </a:t>
            </a:r>
          </a:p>
          <a:p>
            <a:endParaRPr lang="en-US" dirty="0"/>
          </a:p>
          <a:p>
            <a:endParaRPr lang="en-IN" dirty="0"/>
          </a:p>
        </p:txBody>
      </p:sp>
      <p:sp>
        <p:nvSpPr>
          <p:cNvPr id="6" name="Rectangle 5">
            <a:extLst>
              <a:ext uri="{FF2B5EF4-FFF2-40B4-BE49-F238E27FC236}">
                <a16:creationId xmlns:a16="http://schemas.microsoft.com/office/drawing/2014/main" id="{238D8BB1-DB67-4B11-A3F8-C2BB075AE0A6}"/>
              </a:ext>
            </a:extLst>
          </p:cNvPr>
          <p:cNvSpPr/>
          <p:nvPr/>
        </p:nvSpPr>
        <p:spPr>
          <a:xfrm>
            <a:off x="3054740" y="385452"/>
            <a:ext cx="8086872" cy="523220"/>
          </a:xfrm>
          <a:prstGeom prst="rect">
            <a:avLst/>
          </a:prstGeom>
        </p:spPr>
        <p:txBody>
          <a:bodyPr wrap="square">
            <a:spAutoFit/>
          </a:bodyPr>
          <a:lstStyle/>
          <a:p>
            <a:r>
              <a:rPr lang="en-US" sz="2800" b="1" spc="-50" dirty="0">
                <a:solidFill>
                  <a:srgbClr val="000000"/>
                </a:solidFill>
                <a:latin typeface="Bahnschrift SemiBold SemiConden" panose="020B0502040204020203" pitchFamily="34" charset="0"/>
              </a:rPr>
              <a:t>Why using KNN as Base model </a:t>
            </a:r>
          </a:p>
        </p:txBody>
      </p:sp>
      <p:pic>
        <p:nvPicPr>
          <p:cNvPr id="13" name="Picture 12">
            <a:extLst>
              <a:ext uri="{FF2B5EF4-FFF2-40B4-BE49-F238E27FC236}">
                <a16:creationId xmlns:a16="http://schemas.microsoft.com/office/drawing/2014/main" id="{EF57692A-79DB-42B9-9EA4-5C6971815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847" y="1668668"/>
            <a:ext cx="6464413" cy="3520663"/>
          </a:xfrm>
          <a:prstGeom prst="rect">
            <a:avLst/>
          </a:prstGeom>
        </p:spPr>
      </p:pic>
      <p:sp>
        <p:nvSpPr>
          <p:cNvPr id="4" name="Rectangle 3">
            <a:extLst>
              <a:ext uri="{FF2B5EF4-FFF2-40B4-BE49-F238E27FC236}">
                <a16:creationId xmlns:a16="http://schemas.microsoft.com/office/drawing/2014/main" id="{37C09BB5-A796-472D-B484-3227CBF94997}"/>
              </a:ext>
            </a:extLst>
          </p:cNvPr>
          <p:cNvSpPr/>
          <p:nvPr/>
        </p:nvSpPr>
        <p:spPr>
          <a:xfrm>
            <a:off x="6740" y="1456844"/>
            <a:ext cx="5296780" cy="923330"/>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KNN model </a:t>
            </a:r>
            <a:r>
              <a:rPr lang="en-US" b="1" dirty="0">
                <a:latin typeface="Times New Roman" panose="02020603050405020304" pitchFamily="18" charset="0"/>
                <a:cs typeface="Times New Roman" panose="02020603050405020304" pitchFamily="18" charset="0"/>
              </a:rPr>
              <a:t>trains to find similar users </a:t>
            </a:r>
            <a:r>
              <a:rPr lang="en-US" dirty="0">
                <a:latin typeface="Times New Roman" panose="02020603050405020304" pitchFamily="18" charset="0"/>
                <a:cs typeface="Times New Roman" panose="02020603050405020304" pitchFamily="18" charset="0"/>
              </a:rPr>
              <a:t>based on proximity and </a:t>
            </a:r>
            <a:r>
              <a:rPr lang="en-US" b="1" dirty="0">
                <a:latin typeface="Times New Roman" panose="02020603050405020304" pitchFamily="18" charset="0"/>
                <a:cs typeface="Times New Roman" panose="02020603050405020304" pitchFamily="18" charset="0"/>
              </a:rPr>
              <a:t>suggests top-rated movies </a:t>
            </a:r>
            <a:r>
              <a:rPr lang="en-US" dirty="0">
                <a:latin typeface="Times New Roman" panose="02020603050405020304" pitchFamily="18" charset="0"/>
                <a:cs typeface="Times New Roman" panose="02020603050405020304" pitchFamily="18" charset="0"/>
              </a:rPr>
              <a:t>based on their preferences and behavior.</a:t>
            </a:r>
          </a:p>
        </p:txBody>
      </p:sp>
    </p:spTree>
    <p:extLst>
      <p:ext uri="{BB962C8B-B14F-4D97-AF65-F5344CB8AC3E}">
        <p14:creationId xmlns:p14="http://schemas.microsoft.com/office/powerpoint/2010/main" val="203632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Build Better Interactive Scenarios for E-Learning | The Rapid  E-Learning Blog">
            <a:extLst>
              <a:ext uri="{FF2B5EF4-FFF2-40B4-BE49-F238E27FC236}">
                <a16:creationId xmlns:a16="http://schemas.microsoft.com/office/drawing/2014/main" id="{4465454B-519C-4A13-BAC9-DD7143A4D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255" y="3137095"/>
            <a:ext cx="2809445" cy="21426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oryline Word Stock Illustrations – 57 Storyline Word Stock Illustrations,  Vectors &amp; Clipart - Dreamstime">
            <a:extLst>
              <a:ext uri="{FF2B5EF4-FFF2-40B4-BE49-F238E27FC236}">
                <a16:creationId xmlns:a16="http://schemas.microsoft.com/office/drawing/2014/main" id="{AE84284A-6F1D-4650-8BFA-D86AA3821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7559612" cy="63445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B3311E9-98B5-4F22-B750-40EEE71A009A}"/>
              </a:ext>
            </a:extLst>
          </p:cNvPr>
          <p:cNvSpPr txBox="1"/>
          <p:nvPr/>
        </p:nvSpPr>
        <p:spPr>
          <a:xfrm>
            <a:off x="8478129" y="724486"/>
            <a:ext cx="3713871" cy="1384995"/>
          </a:xfrm>
          <a:prstGeom prst="rect">
            <a:avLst/>
          </a:prstGeom>
          <a:noFill/>
        </p:spPr>
        <p:txBody>
          <a:bodyPr wrap="square" rtlCol="0">
            <a:spAutoFit/>
          </a:bodyPr>
          <a:lstStyle/>
          <a:p>
            <a:r>
              <a:rPr lang="en-US" sz="2800" b="1" spc="-50" dirty="0">
                <a:solidFill>
                  <a:srgbClr val="000000"/>
                </a:solidFill>
                <a:latin typeface="Bahnschrift SemiBold SemiConden" panose="020B0502040204020203" pitchFamily="34" charset="0"/>
              </a:rPr>
              <a:t>Lets discuss some scenarios from our project</a:t>
            </a:r>
            <a:endParaRPr lang="en-IN" sz="2800" b="1" spc="-50" dirty="0">
              <a:solidFill>
                <a:srgbClr val="000000"/>
              </a:solidFill>
              <a:latin typeface="Bahnschrift SemiBold SemiConden" panose="020B0502040204020203" pitchFamily="34" charset="0"/>
            </a:endParaRPr>
          </a:p>
        </p:txBody>
      </p:sp>
      <p:pic>
        <p:nvPicPr>
          <p:cNvPr id="6" name="Picture 2" descr="Great Learning launches PG Program in Electric Vehicle Design with  dedicated career help - Business Gujarat News">
            <a:extLst>
              <a:ext uri="{FF2B5EF4-FFF2-40B4-BE49-F238E27FC236}">
                <a16:creationId xmlns:a16="http://schemas.microsoft.com/office/drawing/2014/main" id="{D8055599-879D-4BC1-BCA8-6ABA3086B8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eat Learning launches PG Program in Electric Vehicle Design with  dedicated career help - Business Gujarat News">
            <a:extLst>
              <a:ext uri="{FF2B5EF4-FFF2-40B4-BE49-F238E27FC236}">
                <a16:creationId xmlns:a16="http://schemas.microsoft.com/office/drawing/2014/main" id="{FC41E9DE-7C2D-43BD-AC3A-0229FC21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A21411-7DBB-46CF-BC44-9015399604E9}"/>
              </a:ext>
            </a:extLst>
          </p:cNvPr>
          <p:cNvSpPr txBox="1"/>
          <p:nvPr/>
        </p:nvSpPr>
        <p:spPr>
          <a:xfrm>
            <a:off x="3545058" y="280993"/>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-1 Working of Base model</a:t>
            </a:r>
            <a:endParaRPr lang="en-IN" sz="2800" b="1" spc="-50" dirty="0">
              <a:solidFill>
                <a:srgbClr val="000000"/>
              </a:solidFill>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FA8FB280-E943-46C3-B43E-3F4DF9F50BD3}"/>
              </a:ext>
            </a:extLst>
          </p:cNvPr>
          <p:cNvSpPr txBox="1"/>
          <p:nvPr/>
        </p:nvSpPr>
        <p:spPr>
          <a:xfrm>
            <a:off x="1645920" y="1377857"/>
            <a:ext cx="8651631"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used the "</a:t>
            </a:r>
            <a:r>
              <a:rPr lang="en-US" b="1" dirty="0" err="1">
                <a:latin typeface="Times New Roman" panose="02020603050405020304" pitchFamily="18" charset="0"/>
                <a:cs typeface="Times New Roman" panose="02020603050405020304" pitchFamily="18" charset="0"/>
              </a:rPr>
              <a:t>sklearn.neighbors</a:t>
            </a:r>
            <a:r>
              <a:rPr lang="en-US" dirty="0">
                <a:latin typeface="Times New Roman" panose="02020603050405020304" pitchFamily="18" charset="0"/>
                <a:cs typeface="Times New Roman" panose="02020603050405020304" pitchFamily="18" charset="0"/>
              </a:rPr>
              <a:t>" library to import two models: the K-Neighbors Classifier and the Nearest Neighbors algorithm.</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a:t>
            </a:r>
            <a:r>
              <a:rPr lang="en-US" b="1" dirty="0">
                <a:latin typeface="Times New Roman" panose="02020603050405020304" pitchFamily="18" charset="0"/>
                <a:cs typeface="Times New Roman" panose="02020603050405020304" pitchFamily="18" charset="0"/>
              </a:rPr>
              <a:t>objective is to recommend movies to a given user </a:t>
            </a:r>
            <a:r>
              <a:rPr lang="en-US" dirty="0">
                <a:latin typeface="Times New Roman" panose="02020603050405020304" pitchFamily="18" charset="0"/>
                <a:cs typeface="Times New Roman" panose="02020603050405020304" pitchFamily="18" charset="0"/>
              </a:rPr>
              <a:t>based on their similarities with other users. By comparing the user's preferences to those of other users in the dataset, we </a:t>
            </a:r>
            <a:r>
              <a:rPr lang="en-US" b="1" dirty="0">
                <a:latin typeface="Times New Roman" panose="02020603050405020304" pitchFamily="18" charset="0"/>
                <a:cs typeface="Times New Roman" panose="02020603050405020304" pitchFamily="18" charset="0"/>
              </a:rPr>
              <a:t>can identify the users who are most similar to the input user</a:t>
            </a:r>
            <a:r>
              <a:rPr lang="en-US" dirty="0">
                <a:latin typeface="Times New Roman" panose="02020603050405020304" pitchFamily="18" charset="0"/>
                <a:cs typeface="Times New Roman" panose="02020603050405020304" pitchFamily="18" charset="0"/>
              </a:rPr>
              <a:t>. Then, we will recommend the top movies that would appeal to the input user based on the preferences of those similar users.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are </a:t>
            </a:r>
            <a:r>
              <a:rPr lang="en-US" b="1" dirty="0">
                <a:latin typeface="Times New Roman" panose="02020603050405020304" pitchFamily="18" charset="0"/>
                <a:cs typeface="Times New Roman" panose="02020603050405020304" pitchFamily="18" charset="0"/>
              </a:rPr>
              <a:t>utilizing the KNN algorithm</a:t>
            </a:r>
            <a:r>
              <a:rPr lang="en-US" dirty="0">
                <a:latin typeface="Times New Roman" panose="02020603050405020304" pitchFamily="18" charset="0"/>
                <a:cs typeface="Times New Roman" panose="02020603050405020304" pitchFamily="18" charset="0"/>
              </a:rPr>
              <a:t> in our model building techniques to create a movie recommendation system, which </a:t>
            </a:r>
            <a:r>
              <a:rPr lang="en-US" b="1" dirty="0">
                <a:latin typeface="Times New Roman" panose="02020603050405020304" pitchFamily="18" charset="0"/>
                <a:cs typeface="Times New Roman" panose="02020603050405020304" pitchFamily="18" charset="0"/>
              </a:rPr>
              <a:t>requires inputting user ID, the number of similar users to be taken into consideration, and the number of recommended movies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model </a:t>
            </a:r>
            <a:r>
              <a:rPr lang="en-US" b="1" dirty="0">
                <a:latin typeface="Times New Roman" panose="02020603050405020304" pitchFamily="18" charset="0"/>
                <a:cs typeface="Times New Roman" panose="02020603050405020304" pitchFamily="18" charset="0"/>
              </a:rPr>
              <a:t>reshapes</a:t>
            </a:r>
            <a:r>
              <a:rPr lang="en-US" dirty="0">
                <a:latin typeface="Times New Roman" panose="02020603050405020304" pitchFamily="18" charset="0"/>
                <a:cs typeface="Times New Roman" panose="02020603050405020304" pitchFamily="18" charset="0"/>
              </a:rPr>
              <a:t> each user's rating space into an </a:t>
            </a:r>
            <a:r>
              <a:rPr lang="en-US" b="1" dirty="0">
                <a:latin typeface="Times New Roman" panose="02020603050405020304" pitchFamily="18" charset="0"/>
                <a:cs typeface="Times New Roman" panose="02020603050405020304" pitchFamily="18" charset="0"/>
              </a:rPr>
              <a:t>n-dimensional space</a:t>
            </a:r>
            <a:r>
              <a:rPr lang="en-US" dirty="0">
                <a:latin typeface="Times New Roman" panose="02020603050405020304" pitchFamily="18" charset="0"/>
                <a:cs typeface="Times New Roman" panose="02020603050405020304" pitchFamily="18" charset="0"/>
              </a:rPr>
              <a:t>, where </a:t>
            </a:r>
            <a:r>
              <a:rPr lang="en-US" b="1" dirty="0">
                <a:latin typeface="Times New Roman" panose="02020603050405020304" pitchFamily="18" charset="0"/>
                <a:cs typeface="Times New Roman" panose="02020603050405020304" pitchFamily="18" charset="0"/>
              </a:rPr>
              <a:t>n is the total number of movies.</a:t>
            </a:r>
          </a:p>
          <a:p>
            <a:endParaRPr lang="en-IN" dirty="0"/>
          </a:p>
        </p:txBody>
      </p:sp>
      <p:pic>
        <p:nvPicPr>
          <p:cNvPr id="5" name="Picture 4" descr="context clipart - Clip Art Library">
            <a:extLst>
              <a:ext uri="{FF2B5EF4-FFF2-40B4-BE49-F238E27FC236}">
                <a16:creationId xmlns:a16="http://schemas.microsoft.com/office/drawing/2014/main" id="{70F1989C-4A3B-42AC-AAFD-D04ADC822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11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eat Learning launches PG Program in Electric Vehicle Design with  dedicated career help - Business Gujarat News">
            <a:extLst>
              <a:ext uri="{FF2B5EF4-FFF2-40B4-BE49-F238E27FC236}">
                <a16:creationId xmlns:a16="http://schemas.microsoft.com/office/drawing/2014/main" id="{FC41E9DE-7C2D-43BD-AC3A-0229FC21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0FC1E01-D1C2-45D9-9EF7-D3D5D078C22E}"/>
              </a:ext>
            </a:extLst>
          </p:cNvPr>
          <p:cNvSpPr/>
          <p:nvPr/>
        </p:nvSpPr>
        <p:spPr>
          <a:xfrm>
            <a:off x="2379859" y="1027040"/>
            <a:ext cx="8290485" cy="5078313"/>
          </a:xfrm>
          <a:prstGeom prst="rect">
            <a:avLst/>
          </a:prstGeom>
        </p:spPr>
        <p:txBody>
          <a:bodyPr wrap="square">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have used </a:t>
            </a:r>
            <a:r>
              <a:rPr lang="en-IN" b="1" dirty="0">
                <a:latin typeface="Times New Roman" panose="02020603050405020304" pitchFamily="18" charset="0"/>
                <a:cs typeface="Times New Roman" panose="02020603050405020304" pitchFamily="18" charset="0"/>
              </a:rPr>
              <a:t>Item-based collaborative filtering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approach which can be </a:t>
            </a:r>
            <a:r>
              <a:rPr lang="en-US" b="1" dirty="0">
                <a:latin typeface="Times New Roman" panose="02020603050405020304" pitchFamily="18" charset="0"/>
                <a:cs typeface="Times New Roman" panose="02020603050405020304" pitchFamily="18" charset="0"/>
              </a:rPr>
              <a:t>effective</a:t>
            </a:r>
            <a:r>
              <a:rPr lang="en-US" dirty="0">
                <a:latin typeface="Times New Roman" panose="02020603050405020304" pitchFamily="18" charset="0"/>
                <a:cs typeface="Times New Roman" panose="02020603050405020304" pitchFamily="18" charset="0"/>
              </a:rPr>
              <a:t> in generating personalized movie recommendations for users, as it </a:t>
            </a:r>
            <a:r>
              <a:rPr lang="en-US" b="1" dirty="0">
                <a:latin typeface="Times New Roman" panose="02020603050405020304" pitchFamily="18" charset="0"/>
                <a:cs typeface="Times New Roman" panose="02020603050405020304" pitchFamily="18" charset="0"/>
              </a:rPr>
              <a:t>takes into account their individual preferences and viewing history</a:t>
            </a:r>
            <a:r>
              <a:rPr lang="en-US" dirty="0">
                <a:latin typeface="Times New Roman" panose="02020603050405020304" pitchFamily="18" charset="0"/>
                <a:cs typeface="Times New Roman" panose="02020603050405020304" pitchFamily="18" charset="0"/>
              </a:rPr>
              <a:t>. Additionally, it can help users discover new movies that they may not have otherwise considered, but that are similar to movies they have enjoyed in the past.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used </a:t>
            </a:r>
            <a:r>
              <a:rPr lang="en-US" b="1" dirty="0" err="1">
                <a:latin typeface="Times New Roman" panose="02020603050405020304" pitchFamily="18" charset="0"/>
                <a:cs typeface="Times New Roman" panose="02020603050405020304" pitchFamily="18" charset="0"/>
              </a:rPr>
              <a:t>csr</a:t>
            </a:r>
            <a:r>
              <a:rPr lang="en-US" b="1" dirty="0">
                <a:latin typeface="Times New Roman" panose="02020603050405020304" pitchFamily="18" charset="0"/>
                <a:cs typeface="Times New Roman" panose="02020603050405020304" pitchFamily="18" charset="0"/>
              </a:rPr>
              <a:t>-matrix</a:t>
            </a:r>
            <a:r>
              <a:rPr lang="en-US" dirty="0">
                <a:latin typeface="Times New Roman" panose="02020603050405020304" pitchFamily="18" charset="0"/>
                <a:cs typeface="Times New Roman" panose="02020603050405020304" pitchFamily="18" charset="0"/>
              </a:rPr>
              <a:t> that  can store the matrix in a sparse format, where only </a:t>
            </a:r>
            <a:r>
              <a:rPr lang="en-US" b="1" dirty="0">
                <a:latin typeface="Times New Roman" panose="02020603050405020304" pitchFamily="18" charset="0"/>
                <a:cs typeface="Times New Roman" panose="02020603050405020304" pitchFamily="18" charset="0"/>
              </a:rPr>
              <a:t>non-zero elements are explicitly represented</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csr</a:t>
            </a:r>
            <a:r>
              <a:rPr lang="en-US" dirty="0">
                <a:latin typeface="Times New Roman" panose="02020603050405020304" pitchFamily="18" charset="0"/>
                <a:cs typeface="Times New Roman" panose="02020603050405020304" pitchFamily="18" charset="0"/>
              </a:rPr>
              <a:t>-matrix" method can be used to create a </a:t>
            </a:r>
            <a:r>
              <a:rPr lang="en-US" b="1" dirty="0">
                <a:latin typeface="Times New Roman" panose="02020603050405020304" pitchFamily="18" charset="0"/>
                <a:cs typeface="Times New Roman" panose="02020603050405020304" pitchFamily="18" charset="0"/>
              </a:rPr>
              <a:t>Compressed Sparse matrix</a:t>
            </a:r>
            <a:r>
              <a:rPr lang="en-US" dirty="0">
                <a:latin typeface="Times New Roman" panose="02020603050405020304" pitchFamily="18" charset="0"/>
                <a:cs typeface="Times New Roman" panose="02020603050405020304" pitchFamily="18" charset="0"/>
              </a:rPr>
              <a:t> to track the starting and ending positions of each row in the data.</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needed to </a:t>
            </a:r>
            <a:r>
              <a:rPr lang="en-US" b="1" dirty="0">
                <a:latin typeface="Times New Roman" panose="02020603050405020304" pitchFamily="18" charset="0"/>
                <a:cs typeface="Times New Roman" panose="02020603050405020304" pitchFamily="18" charset="0"/>
              </a:rPr>
              <a:t>select the top movies </a:t>
            </a:r>
            <a:r>
              <a:rPr lang="en-US" dirty="0">
                <a:latin typeface="Times New Roman" panose="02020603050405020304" pitchFamily="18" charset="0"/>
                <a:cs typeface="Times New Roman" panose="02020603050405020304" pitchFamily="18" charset="0"/>
              </a:rPr>
              <a:t>to recommend so for a better approach was to assign weights to the ratings based on each similar user's distance from the input user.</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doing this, we can </a:t>
            </a:r>
            <a:r>
              <a:rPr lang="en-US" b="1" dirty="0">
                <a:latin typeface="Times New Roman" panose="02020603050405020304" pitchFamily="18" charset="0"/>
                <a:cs typeface="Times New Roman" panose="02020603050405020304" pitchFamily="18" charset="0"/>
              </a:rPr>
              <a:t>ensure accurate recommendations and eliminate potential manipulation </a:t>
            </a:r>
            <a:r>
              <a:rPr lang="en-US" dirty="0">
                <a:latin typeface="Times New Roman" panose="02020603050405020304" pitchFamily="18" charset="0"/>
                <a:cs typeface="Times New Roman" panose="02020603050405020304" pitchFamily="18" charset="0"/>
              </a:rPr>
              <a:t>from distant users.</a:t>
            </a:r>
          </a:p>
          <a:p>
            <a:endParaRPr lang="en-US" dirty="0">
              <a:latin typeface="Söhne"/>
            </a:endParaRPr>
          </a:p>
        </p:txBody>
      </p:sp>
      <p:sp>
        <p:nvSpPr>
          <p:cNvPr id="6" name="Rectangle 5">
            <a:extLst>
              <a:ext uri="{FF2B5EF4-FFF2-40B4-BE49-F238E27FC236}">
                <a16:creationId xmlns:a16="http://schemas.microsoft.com/office/drawing/2014/main" id="{02E1EB0E-545E-436D-B789-FD3DFBAF46F4}"/>
              </a:ext>
            </a:extLst>
          </p:cNvPr>
          <p:cNvSpPr/>
          <p:nvPr/>
        </p:nvSpPr>
        <p:spPr>
          <a:xfrm>
            <a:off x="429102" y="752647"/>
            <a:ext cx="6096000" cy="369332"/>
          </a:xfrm>
          <a:prstGeom prst="rect">
            <a:avLst/>
          </a:prstGeom>
        </p:spPr>
        <p:txBody>
          <a:bodyPr>
            <a:spAutoFit/>
          </a:bodyPr>
          <a:lstStyle/>
          <a:p>
            <a:pPr marL="285750" indent="-285750">
              <a:buFont typeface="Wingdings" panose="05000000000000000000" pitchFamily="2" charset="2"/>
              <a:buChar char="Ø"/>
            </a:pPr>
            <a:endParaRPr lang="en-US" dirty="0"/>
          </a:p>
        </p:txBody>
      </p:sp>
      <p:sp>
        <p:nvSpPr>
          <p:cNvPr id="8" name="TextBox 7">
            <a:extLst>
              <a:ext uri="{FF2B5EF4-FFF2-40B4-BE49-F238E27FC236}">
                <a16:creationId xmlns:a16="http://schemas.microsoft.com/office/drawing/2014/main" id="{A17C05AB-5C42-4B1E-A622-3D31F66DC815}"/>
              </a:ext>
            </a:extLst>
          </p:cNvPr>
          <p:cNvSpPr txBox="1"/>
          <p:nvPr/>
        </p:nvSpPr>
        <p:spPr>
          <a:xfrm>
            <a:off x="3137096" y="287068"/>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-1 Item based collaborative filtering and CSR matrix</a:t>
            </a:r>
            <a:endParaRPr lang="en-IN" sz="2800" b="1" spc="-50" dirty="0">
              <a:solidFill>
                <a:srgbClr val="000000"/>
              </a:solidFill>
              <a:latin typeface="Bahnschrift SemiBold SemiConden" panose="020B0502040204020203" pitchFamily="34" charset="0"/>
            </a:endParaRPr>
          </a:p>
        </p:txBody>
      </p:sp>
      <p:pic>
        <p:nvPicPr>
          <p:cNvPr id="7" name="Picture 6" descr="context clipart - Clip Art Library">
            <a:extLst>
              <a:ext uri="{FF2B5EF4-FFF2-40B4-BE49-F238E27FC236}">
                <a16:creationId xmlns:a16="http://schemas.microsoft.com/office/drawing/2014/main" id="{2EFEC463-F755-446F-B62A-DB7EEC48A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27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E842BF-3943-4009-A86D-96EF47BFF984}"/>
              </a:ext>
            </a:extLst>
          </p:cNvPr>
          <p:cNvSpPr/>
          <p:nvPr/>
        </p:nvSpPr>
        <p:spPr>
          <a:xfrm>
            <a:off x="2232074" y="1006569"/>
            <a:ext cx="8487508" cy="2308324"/>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defined a pre-defined function named </a:t>
            </a:r>
            <a:r>
              <a:rPr lang="en-US" b="1" dirty="0">
                <a:latin typeface="Times New Roman" panose="02020603050405020304" pitchFamily="18" charset="0"/>
                <a:cs typeface="Times New Roman" panose="02020603050405020304" pitchFamily="18" charset="0"/>
              </a:rPr>
              <a:t>get_similar_users  </a:t>
            </a:r>
            <a:r>
              <a:rPr lang="en-US" dirty="0">
                <a:latin typeface="Times New Roman" panose="02020603050405020304" pitchFamily="18" charset="0"/>
                <a:cs typeface="Times New Roman" panose="02020603050405020304" pitchFamily="18" charset="0"/>
              </a:rPr>
              <a:t>function which takes two inputs, the first one is the user id and the second one is the number of similar users you want to get (by default it is 5).</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It uses a pre-trained KNN model </a:t>
            </a:r>
            <a:r>
              <a:rPr lang="en-US" dirty="0">
                <a:latin typeface="Times New Roman" panose="02020603050405020304" pitchFamily="18" charset="0"/>
                <a:cs typeface="Times New Roman" panose="02020603050405020304" pitchFamily="18" charset="0"/>
              </a:rPr>
              <a:t>to compute the </a:t>
            </a:r>
            <a:r>
              <a:rPr lang="en-US" b="1" dirty="0">
                <a:latin typeface="Times New Roman" panose="02020603050405020304" pitchFamily="18" charset="0"/>
                <a:cs typeface="Times New Roman" panose="02020603050405020304" pitchFamily="18" charset="0"/>
              </a:rPr>
              <a:t>cosine similarity </a:t>
            </a:r>
            <a:r>
              <a:rPr lang="en-US" dirty="0">
                <a:latin typeface="Times New Roman" panose="02020603050405020304" pitchFamily="18" charset="0"/>
                <a:cs typeface="Times New Roman" panose="02020603050405020304" pitchFamily="18" charset="0"/>
              </a:rPr>
              <a:t>between the preferences of the input user and other users.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function prints out the </a:t>
            </a:r>
            <a:r>
              <a:rPr lang="en-US" b="1" dirty="0">
                <a:latin typeface="Times New Roman" panose="02020603050405020304" pitchFamily="18" charset="0"/>
                <a:cs typeface="Times New Roman" panose="02020603050405020304" pitchFamily="18" charset="0"/>
              </a:rPr>
              <a:t>top n similar users with their distance</a:t>
            </a:r>
            <a:r>
              <a:rPr lang="en-US" dirty="0">
                <a:latin typeface="Times New Roman" panose="02020603050405020304" pitchFamily="18" charset="0"/>
                <a:cs typeface="Times New Roman" panose="02020603050405020304" pitchFamily="18" charset="0"/>
              </a:rPr>
              <a:t> from the input user and returns two NumPy arrays: the indices of the top n similar users (excluding the input user) and the distances of each similar user from the input user.</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0BFA258-5CFD-4A13-A4BF-EBE239E5176B}"/>
              </a:ext>
            </a:extLst>
          </p:cNvPr>
          <p:cNvPicPr>
            <a:picLocks noChangeAspect="1"/>
          </p:cNvPicPr>
          <p:nvPr/>
        </p:nvPicPr>
        <p:blipFill>
          <a:blip r:embed="rId2"/>
          <a:stretch>
            <a:fillRect/>
          </a:stretch>
        </p:blipFill>
        <p:spPr>
          <a:xfrm>
            <a:off x="3144385" y="3543108"/>
            <a:ext cx="6241293" cy="1954221"/>
          </a:xfrm>
          <a:prstGeom prst="rect">
            <a:avLst/>
          </a:prstGeom>
        </p:spPr>
      </p:pic>
      <p:sp>
        <p:nvSpPr>
          <p:cNvPr id="4" name="Rectangle 3">
            <a:extLst>
              <a:ext uri="{FF2B5EF4-FFF2-40B4-BE49-F238E27FC236}">
                <a16:creationId xmlns:a16="http://schemas.microsoft.com/office/drawing/2014/main" id="{95CC6458-0DDA-4F01-B498-0AF46F19E29F}"/>
              </a:ext>
            </a:extLst>
          </p:cNvPr>
          <p:cNvSpPr/>
          <p:nvPr/>
        </p:nvSpPr>
        <p:spPr>
          <a:xfrm>
            <a:off x="3549748" y="5725544"/>
            <a:ext cx="5092504" cy="646331"/>
          </a:xfrm>
          <a:prstGeom prst="rect">
            <a:avLst/>
          </a:prstGeom>
        </p:spPr>
        <p:txBody>
          <a:bodyPr wrap="square">
            <a:spAutoFit/>
          </a:bodyPr>
          <a:lstStyle/>
          <a:p>
            <a:r>
              <a:rPr lang="en-US" i="1" dirty="0">
                <a:latin typeface="Times New Roman" panose="02020603050405020304" pitchFamily="18" charset="0"/>
                <a:cs typeface="Times New Roman" panose="02020603050405020304" pitchFamily="18" charset="0"/>
              </a:rPr>
              <a:t>The KNN model allowed us to obtain the top similar users based on a specified number or threshold.</a:t>
            </a:r>
            <a:endParaRPr lang="en-IN" i="1" dirty="0">
              <a:latin typeface="Times New Roman" panose="02020603050405020304" pitchFamily="18" charset="0"/>
              <a:cs typeface="Times New Roman" panose="02020603050405020304" pitchFamily="18" charset="0"/>
            </a:endParaRPr>
          </a:p>
        </p:txBody>
      </p:sp>
      <p:pic>
        <p:nvPicPr>
          <p:cNvPr id="5" name="Picture 2" descr="Great Learning launches PG Program in Electric Vehicle Design with  dedicated career help - Business Gujarat News">
            <a:extLst>
              <a:ext uri="{FF2B5EF4-FFF2-40B4-BE49-F238E27FC236}">
                <a16:creationId xmlns:a16="http://schemas.microsoft.com/office/drawing/2014/main" id="{8BE5800C-D8A4-4DDC-B771-C40F88070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CA3080-63E7-4D2B-9F92-4746CAC6C917}"/>
              </a:ext>
            </a:extLst>
          </p:cNvPr>
          <p:cNvSpPr txBox="1"/>
          <p:nvPr/>
        </p:nvSpPr>
        <p:spPr>
          <a:xfrm>
            <a:off x="3348110" y="256831"/>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-1 Defined function get_similar_users</a:t>
            </a:r>
            <a:endParaRPr lang="en-IN" sz="2800" b="1" spc="-50" dirty="0">
              <a:solidFill>
                <a:srgbClr val="000000"/>
              </a:solidFill>
              <a:latin typeface="Bahnschrift SemiBold SemiConden" panose="020B0502040204020203" pitchFamily="34" charset="0"/>
            </a:endParaRPr>
          </a:p>
        </p:txBody>
      </p:sp>
      <p:pic>
        <p:nvPicPr>
          <p:cNvPr id="7" name="Picture 6" descr="context clipart - Clip Art Library">
            <a:extLst>
              <a:ext uri="{FF2B5EF4-FFF2-40B4-BE49-F238E27FC236}">
                <a16:creationId xmlns:a16="http://schemas.microsoft.com/office/drawing/2014/main" id="{7EEF135A-C5A6-492E-8D66-943F62D06F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eat Learning launches PG Program in Electric Vehicle Design with  dedicated career help - Business Gujarat News">
            <a:extLst>
              <a:ext uri="{FF2B5EF4-FFF2-40B4-BE49-F238E27FC236}">
                <a16:creationId xmlns:a16="http://schemas.microsoft.com/office/drawing/2014/main" id="{FC41E9DE-7C2D-43BD-AC3A-0229FC21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01D568-9EE2-4C1A-911B-18DA7B319753}"/>
              </a:ext>
            </a:extLst>
          </p:cNvPr>
          <p:cNvSpPr/>
          <p:nvPr/>
        </p:nvSpPr>
        <p:spPr>
          <a:xfrm>
            <a:off x="4937833" y="2222842"/>
            <a:ext cx="6096000" cy="2031325"/>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Drawbacks in base (first basic) model:</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initial recommendation system </a:t>
            </a:r>
            <a:r>
              <a:rPr lang="en-US" b="1" dirty="0">
                <a:latin typeface="Times New Roman" panose="02020603050405020304" pitchFamily="18" charset="0"/>
                <a:cs typeface="Times New Roman" panose="02020603050405020304" pitchFamily="18" charset="0"/>
              </a:rPr>
              <a:t>recommends movies already seen by the input user</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may recommend </a:t>
            </a:r>
            <a:r>
              <a:rPr lang="en-US" b="1" dirty="0">
                <a:latin typeface="Times New Roman" panose="02020603050405020304" pitchFamily="18" charset="0"/>
                <a:cs typeface="Times New Roman" panose="02020603050405020304" pitchFamily="18" charset="0"/>
              </a:rPr>
              <a:t>movies not seen by any similar users</a:t>
            </a:r>
          </a:p>
        </p:txBody>
      </p:sp>
      <p:sp>
        <p:nvSpPr>
          <p:cNvPr id="4" name="TextBox 3">
            <a:extLst>
              <a:ext uri="{FF2B5EF4-FFF2-40B4-BE49-F238E27FC236}">
                <a16:creationId xmlns:a16="http://schemas.microsoft.com/office/drawing/2014/main" id="{CF932A5B-C730-4944-B6AD-D182031A9CD3}"/>
              </a:ext>
            </a:extLst>
          </p:cNvPr>
          <p:cNvSpPr txBox="1"/>
          <p:nvPr/>
        </p:nvSpPr>
        <p:spPr>
          <a:xfrm>
            <a:off x="3924886" y="312318"/>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-1 Drawbacks </a:t>
            </a:r>
            <a:endParaRPr lang="en-IN" sz="2800" b="1" spc="-50" dirty="0">
              <a:solidFill>
                <a:srgbClr val="000000"/>
              </a:solidFill>
              <a:latin typeface="Bahnschrift SemiBold SemiConden" panose="020B0502040204020203" pitchFamily="34" charset="0"/>
            </a:endParaRPr>
          </a:p>
        </p:txBody>
      </p:sp>
      <p:pic>
        <p:nvPicPr>
          <p:cNvPr id="3076" name="Picture 4" descr="Weaknesses and Drawbacks of Moon Signs in Zodiac - Vedic Astrology">
            <a:extLst>
              <a:ext uri="{FF2B5EF4-FFF2-40B4-BE49-F238E27FC236}">
                <a16:creationId xmlns:a16="http://schemas.microsoft.com/office/drawing/2014/main" id="{58DF6360-E2B6-47CA-B663-B7A36E9EE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068" y="2222842"/>
            <a:ext cx="240982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86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70F64-F98E-4497-A887-DB553E3A0C64}"/>
              </a:ext>
            </a:extLst>
          </p:cNvPr>
          <p:cNvSpPr/>
          <p:nvPr/>
        </p:nvSpPr>
        <p:spPr>
          <a:xfrm>
            <a:off x="1695968" y="1329517"/>
            <a:ext cx="9247163" cy="535531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In order to overcome the limitations of the original model, a </a:t>
            </a:r>
            <a:r>
              <a:rPr lang="en-US" b="1" dirty="0">
                <a:latin typeface="Times New Roman" panose="02020603050405020304" pitchFamily="18" charset="0"/>
                <a:cs typeface="Times New Roman" panose="02020603050405020304" pitchFamily="18" charset="0"/>
              </a:rPr>
              <a:t>modified KNN model has been built </a:t>
            </a:r>
            <a:r>
              <a:rPr lang="en-US" dirty="0">
                <a:latin typeface="Times New Roman" panose="02020603050405020304" pitchFamily="18" charset="0"/>
                <a:cs typeface="Times New Roman" panose="02020603050405020304" pitchFamily="18" charset="0"/>
              </a:rPr>
              <a:t>to address these issues.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function is defined </a:t>
            </a:r>
            <a:r>
              <a:rPr lang="en-US" b="1" dirty="0">
                <a:latin typeface="Times New Roman" panose="02020603050405020304" pitchFamily="18" charset="0"/>
                <a:cs typeface="Times New Roman" panose="02020603050405020304" pitchFamily="18" charset="0"/>
              </a:rPr>
              <a:t>to remove movies already seen by the current user and unseen by similar users.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t>
            </a:r>
            <a:r>
              <a:rPr lang="en-US" altLang="en-US" dirty="0">
                <a:latin typeface="Times New Roman" panose="02020603050405020304" pitchFamily="18" charset="0"/>
                <a:cs typeface="Times New Roman" panose="02020603050405020304" pitchFamily="18" charset="0"/>
              </a:rPr>
              <a:t>defined a function named </a:t>
            </a:r>
            <a:r>
              <a:rPr lang="en-US" altLang="en-US" b="1" dirty="0" err="1">
                <a:latin typeface="Times New Roman" panose="02020603050405020304" pitchFamily="18" charset="0"/>
                <a:cs typeface="Times New Roman" panose="02020603050405020304" pitchFamily="18" charset="0"/>
              </a:rPr>
              <a:t>filtered_movie_recommendations</a:t>
            </a:r>
            <a:r>
              <a:rPr lang="en-US" altLang="en-US" b="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takes an input parameter </a:t>
            </a:r>
            <a:r>
              <a:rPr lang="en-US" altLang="en-US" b="1"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which represents the </a:t>
            </a:r>
            <a:r>
              <a:rPr lang="en-US" altLang="en-US" b="1" dirty="0">
                <a:latin typeface="Times New Roman" panose="02020603050405020304" pitchFamily="18" charset="0"/>
                <a:cs typeface="Times New Roman" panose="02020603050405020304" pitchFamily="18" charset="0"/>
              </a:rPr>
              <a:t>number of recommended movies to display</a:t>
            </a:r>
            <a:r>
              <a:rPr lang="en-US" alt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a:t>
            </a:r>
            <a:r>
              <a:rPr lang="en-US" altLang="en-US" b="1" dirty="0">
                <a:latin typeface="Times New Roman" panose="02020603050405020304" pitchFamily="18" charset="0"/>
                <a:cs typeface="Times New Roman" panose="02020603050405020304" pitchFamily="18" charset="0"/>
              </a:rPr>
              <a:t>filters out the movies already watched</a:t>
            </a:r>
            <a:r>
              <a:rPr lang="en-US" altLang="en-US" dirty="0">
                <a:latin typeface="Times New Roman" panose="02020603050405020304" pitchFamily="18" charset="0"/>
                <a:cs typeface="Times New Roman" panose="02020603050405020304" pitchFamily="18" charset="0"/>
              </a:rPr>
              <a:t> by the input user and movies not seen by any of the similar users.</a:t>
            </a:r>
          </a:p>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function first finds the index of the last movie with a mean rating of 0 and sorts the list of mean </a:t>
            </a:r>
            <a:r>
              <a:rPr lang="en-US" altLang="en-US" b="1" dirty="0">
                <a:latin typeface="Times New Roman" panose="02020603050405020304" pitchFamily="18" charset="0"/>
                <a:cs typeface="Times New Roman" panose="02020603050405020304" pitchFamily="18" charset="0"/>
              </a:rPr>
              <a:t>ratings in descending order. </a:t>
            </a:r>
          </a:p>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then creates a </a:t>
            </a:r>
            <a:r>
              <a:rPr lang="en-US" altLang="en-US" b="1" dirty="0">
                <a:latin typeface="Times New Roman" panose="02020603050405020304" pitchFamily="18" charset="0"/>
                <a:cs typeface="Times New Roman" panose="02020603050405020304" pitchFamily="18" charset="0"/>
              </a:rPr>
              <a:t>filtered list of movies </a:t>
            </a:r>
            <a:r>
              <a:rPr lang="en-US" altLang="en-US" dirty="0">
                <a:latin typeface="Times New Roman" panose="02020603050405020304" pitchFamily="18" charset="0"/>
                <a:cs typeface="Times New Roman" panose="02020603050405020304" pitchFamily="18" charset="0"/>
              </a:rPr>
              <a:t>that have not been watched by the input user and have been seen by similar users. </a:t>
            </a:r>
          </a:p>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creates a </a:t>
            </a:r>
            <a:r>
              <a:rPr lang="en-US" altLang="en-US" b="1" dirty="0">
                <a:latin typeface="Times New Roman" panose="02020603050405020304" pitchFamily="18" charset="0"/>
                <a:cs typeface="Times New Roman" panose="02020603050405020304" pitchFamily="18" charset="0"/>
              </a:rPr>
              <a:t>final list of recommended movies with a maximum length of n</a:t>
            </a:r>
            <a:r>
              <a:rPr lang="en-US" altLang="en-US" dirty="0">
                <a:latin typeface="Times New Roman" panose="02020603050405020304" pitchFamily="18" charset="0"/>
                <a:cs typeface="Times New Roman" panose="02020603050405020304" pitchFamily="18" charset="0"/>
              </a:rPr>
              <a:t>, and displays the list using the </a:t>
            </a:r>
            <a:r>
              <a:rPr lang="en-US" altLang="en-US" b="1" dirty="0" err="1">
                <a:latin typeface="Times New Roman" panose="02020603050405020304" pitchFamily="18" charset="0"/>
                <a:cs typeface="Times New Roman" panose="02020603050405020304" pitchFamily="18" charset="0"/>
              </a:rPr>
              <a:t>pprint</a:t>
            </a:r>
            <a:r>
              <a:rPr lang="en-US" altLang="en-US" b="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function. </a:t>
            </a:r>
          </a:p>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a:t>
            </a:r>
            <a:r>
              <a:rPr lang="en-US" altLang="en-US" b="1" dirty="0">
                <a:latin typeface="Times New Roman" panose="02020603050405020304" pitchFamily="18" charset="0"/>
                <a:cs typeface="Times New Roman" panose="02020603050405020304" pitchFamily="18" charset="0"/>
              </a:rPr>
              <a:t>no</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movies are found that meet the criteria</a:t>
            </a:r>
            <a:r>
              <a:rPr lang="en-US" altLang="en-US" dirty="0">
                <a:latin typeface="Times New Roman" panose="02020603050405020304" pitchFamily="18" charset="0"/>
                <a:cs typeface="Times New Roman" panose="02020603050405020304" pitchFamily="18" charset="0"/>
              </a:rPr>
              <a:t>, the function prints a message </a:t>
            </a:r>
            <a:r>
              <a:rPr lang="en-US" altLang="en-US" b="1" dirty="0">
                <a:latin typeface="Times New Roman" panose="02020603050405020304" pitchFamily="18" charset="0"/>
                <a:cs typeface="Times New Roman" panose="02020603050405020304" pitchFamily="18" charset="0"/>
              </a:rPr>
              <a:t>indicating that there are no movies left to recommend.</a:t>
            </a: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endParaRPr lang="en-US" dirty="0">
              <a:latin typeface="Söhne"/>
            </a:endParaRPr>
          </a:p>
        </p:txBody>
      </p:sp>
      <p:sp>
        <p:nvSpPr>
          <p:cNvPr id="4" name="TextBox 3">
            <a:extLst>
              <a:ext uri="{FF2B5EF4-FFF2-40B4-BE49-F238E27FC236}">
                <a16:creationId xmlns:a16="http://schemas.microsoft.com/office/drawing/2014/main" id="{F7BDE890-85AA-4C9E-BB97-55BF9CB54A92}"/>
              </a:ext>
            </a:extLst>
          </p:cNvPr>
          <p:cNvSpPr txBox="1"/>
          <p:nvPr/>
        </p:nvSpPr>
        <p:spPr>
          <a:xfrm>
            <a:off x="3305908" y="173171"/>
            <a:ext cx="9495693" cy="824841"/>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-2 Defined function</a:t>
            </a:r>
          </a:p>
          <a:p>
            <a:pPr defTabSz="914400">
              <a:lnSpc>
                <a:spcPct val="85000"/>
              </a:lnSpc>
              <a:spcBef>
                <a:spcPct val="0"/>
              </a:spcBef>
            </a:pPr>
            <a:r>
              <a:rPr lang="en-US" altLang="en-US" sz="2800" b="1" dirty="0" err="1">
                <a:latin typeface="Söhne Mono"/>
              </a:rPr>
              <a:t>filtered_movie_recommendations</a:t>
            </a:r>
            <a:r>
              <a:rPr lang="en-US" altLang="en-US" sz="2800" b="1" dirty="0">
                <a:latin typeface="Söhne Mono"/>
              </a:rPr>
              <a:t>(n)</a:t>
            </a:r>
            <a:r>
              <a:rPr lang="en-US" altLang="en-US" sz="2800" dirty="0">
                <a:latin typeface="Söhne"/>
              </a:rPr>
              <a:t> </a:t>
            </a:r>
            <a:endParaRPr lang="en-IN" sz="2800" b="1" spc="-50" dirty="0">
              <a:solidFill>
                <a:srgbClr val="000000"/>
              </a:solidFill>
              <a:latin typeface="Bahnschrift SemiBold SemiConden" panose="020B0502040204020203" pitchFamily="34" charset="0"/>
            </a:endParaRPr>
          </a:p>
        </p:txBody>
      </p:sp>
      <p:pic>
        <p:nvPicPr>
          <p:cNvPr id="5" name="Picture 2" descr="Great Learning launches PG Program in Electric Vehicle Design with  dedicated career help - Business Gujarat News">
            <a:extLst>
              <a:ext uri="{FF2B5EF4-FFF2-40B4-BE49-F238E27FC236}">
                <a16:creationId xmlns:a16="http://schemas.microsoft.com/office/drawing/2014/main" id="{2D2E4509-F13F-4D5D-BA81-E028E3ED3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ontext clipart - Clip Art Library">
            <a:extLst>
              <a:ext uri="{FF2B5EF4-FFF2-40B4-BE49-F238E27FC236}">
                <a16:creationId xmlns:a16="http://schemas.microsoft.com/office/drawing/2014/main" id="{7615C57E-67A9-43C7-B2AF-3DBAF48FF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924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eat Learning launches PG Program in Electric Vehicle Design with  dedicated career help - Business Gujarat News">
            <a:extLst>
              <a:ext uri="{FF2B5EF4-FFF2-40B4-BE49-F238E27FC236}">
                <a16:creationId xmlns:a16="http://schemas.microsoft.com/office/drawing/2014/main" id="{613F43F9-C0D3-4F18-9F66-CEF6A9D38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D104B0-64D4-4A48-9F77-95521802D096}"/>
              </a:ext>
            </a:extLst>
          </p:cNvPr>
          <p:cNvSpPr txBox="1"/>
          <p:nvPr/>
        </p:nvSpPr>
        <p:spPr>
          <a:xfrm>
            <a:off x="3137096" y="301615"/>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-2 Defined function </a:t>
            </a:r>
            <a:r>
              <a:rPr lang="en-US" sz="2800" b="1" spc="-50" dirty="0" err="1">
                <a:solidFill>
                  <a:srgbClr val="000000"/>
                </a:solidFill>
                <a:latin typeface="Bahnschrift SemiBold SemiConden" panose="020B0502040204020203" pitchFamily="34" charset="0"/>
              </a:rPr>
              <a:t>recommender_system</a:t>
            </a:r>
            <a:r>
              <a:rPr lang="en-US" altLang="en-US" sz="2800" b="1" spc="-50" dirty="0">
                <a:solidFill>
                  <a:srgbClr val="000000"/>
                </a:solidFill>
                <a:latin typeface="Bahnschrift SemiBold SemiConden" panose="020B0502040204020203" pitchFamily="34" charset="0"/>
              </a:rPr>
              <a:t> </a:t>
            </a:r>
            <a:endParaRPr lang="en-IN" sz="2800" b="1" spc="-50" dirty="0">
              <a:solidFill>
                <a:srgbClr val="000000"/>
              </a:solidFill>
              <a:latin typeface="Bahnschrift SemiBold SemiConden" panose="020B0502040204020203" pitchFamily="34" charset="0"/>
            </a:endParaRPr>
          </a:p>
        </p:txBody>
      </p:sp>
      <p:pic>
        <p:nvPicPr>
          <p:cNvPr id="5" name="Picture 4">
            <a:extLst>
              <a:ext uri="{FF2B5EF4-FFF2-40B4-BE49-F238E27FC236}">
                <a16:creationId xmlns:a16="http://schemas.microsoft.com/office/drawing/2014/main" id="{2047E06A-E238-4744-B5C7-BCE36FC5E79C}"/>
              </a:ext>
            </a:extLst>
          </p:cNvPr>
          <p:cNvPicPr>
            <a:picLocks noChangeAspect="1"/>
          </p:cNvPicPr>
          <p:nvPr/>
        </p:nvPicPr>
        <p:blipFill>
          <a:blip r:embed="rId3"/>
          <a:stretch>
            <a:fillRect/>
          </a:stretch>
        </p:blipFill>
        <p:spPr>
          <a:xfrm>
            <a:off x="5753686" y="1757288"/>
            <a:ext cx="6438314" cy="2276622"/>
          </a:xfrm>
          <a:prstGeom prst="rect">
            <a:avLst/>
          </a:prstGeom>
        </p:spPr>
      </p:pic>
      <p:sp>
        <p:nvSpPr>
          <p:cNvPr id="7" name="Rectangle 6">
            <a:extLst>
              <a:ext uri="{FF2B5EF4-FFF2-40B4-BE49-F238E27FC236}">
                <a16:creationId xmlns:a16="http://schemas.microsoft.com/office/drawing/2014/main" id="{65AC1EB2-02DB-45AB-BE3B-4E824EBCC414}"/>
              </a:ext>
            </a:extLst>
          </p:cNvPr>
          <p:cNvSpPr/>
          <p:nvPr/>
        </p:nvSpPr>
        <p:spPr>
          <a:xfrm>
            <a:off x="6096000" y="4277536"/>
            <a:ext cx="5777207" cy="923330"/>
          </a:xfrm>
          <a:prstGeom prst="rect">
            <a:avLst/>
          </a:prstGeom>
        </p:spPr>
        <p:txBody>
          <a:bodyPr wrap="square">
            <a:spAutoFit/>
          </a:bodyPr>
          <a:lstStyle/>
          <a:p>
            <a:pPr lvl="0" defTabSz="914400" eaLnBrk="0" fontAlgn="base" hangingPunct="0">
              <a:spcBef>
                <a:spcPct val="0"/>
              </a:spcBef>
              <a:spcAft>
                <a:spcPct val="0"/>
              </a:spcAft>
            </a:pPr>
            <a:r>
              <a:rPr lang="en-US" altLang="en-US" i="1" dirty="0">
                <a:latin typeface="Times New Roman" panose="02020603050405020304" pitchFamily="18" charset="0"/>
                <a:cs typeface="Times New Roman" panose="02020603050405020304" pitchFamily="18" charset="0"/>
              </a:rPr>
              <a:t>The output of the function </a:t>
            </a:r>
            <a:r>
              <a:rPr lang="en-US" altLang="en-US" b="1" i="1" dirty="0" err="1">
                <a:latin typeface="Times New Roman" panose="02020603050405020304" pitchFamily="18" charset="0"/>
                <a:cs typeface="Times New Roman" panose="02020603050405020304" pitchFamily="18" charset="0"/>
              </a:rPr>
              <a:t>filtered_movie_recommendations</a:t>
            </a:r>
            <a:r>
              <a:rPr lang="en-US" altLang="en-US" b="1" i="1" dirty="0">
                <a:latin typeface="Times New Roman" panose="02020603050405020304" pitchFamily="18" charset="0"/>
                <a:cs typeface="Times New Roman" panose="02020603050405020304" pitchFamily="18" charset="0"/>
              </a:rPr>
              <a:t>(n)</a:t>
            </a:r>
            <a:r>
              <a:rPr lang="en-US" altLang="en-US" i="1" dirty="0">
                <a:latin typeface="Times New Roman" panose="02020603050405020304" pitchFamily="18" charset="0"/>
                <a:cs typeface="Times New Roman" panose="02020603050405020304" pitchFamily="18" charset="0"/>
              </a:rPr>
              <a:t> has been displayed above. </a:t>
            </a:r>
          </a:p>
        </p:txBody>
      </p:sp>
      <p:sp>
        <p:nvSpPr>
          <p:cNvPr id="8" name="Rectangle 7">
            <a:extLst>
              <a:ext uri="{FF2B5EF4-FFF2-40B4-BE49-F238E27FC236}">
                <a16:creationId xmlns:a16="http://schemas.microsoft.com/office/drawing/2014/main" id="{65474A60-C2B9-4C36-98F5-FDBA27F5F8CF}"/>
              </a:ext>
            </a:extLst>
          </p:cNvPr>
          <p:cNvSpPr/>
          <p:nvPr/>
        </p:nvSpPr>
        <p:spPr>
          <a:xfrm>
            <a:off x="206251" y="1028343"/>
            <a:ext cx="5547435" cy="5078313"/>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Another function named </a:t>
            </a:r>
            <a:r>
              <a:rPr lang="en-US" b="1" dirty="0">
                <a:latin typeface="Times New Roman" panose="02020603050405020304" pitchFamily="18" charset="0"/>
                <a:cs typeface="Times New Roman" panose="02020603050405020304" pitchFamily="18" charset="0"/>
              </a:rPr>
              <a:t>recommender_system  </a:t>
            </a:r>
            <a:r>
              <a:rPr lang="en-US" dirty="0">
                <a:latin typeface="Times New Roman" panose="02020603050405020304" pitchFamily="18" charset="0"/>
                <a:cs typeface="Times New Roman" panose="02020603050405020304" pitchFamily="18" charset="0"/>
              </a:rPr>
              <a:t>is defined which is the combination of </a:t>
            </a:r>
            <a:r>
              <a:rPr lang="en-US" b="1" dirty="0">
                <a:latin typeface="Times New Roman" panose="02020603050405020304" pitchFamily="18" charset="0"/>
                <a:cs typeface="Times New Roman" panose="02020603050405020304" pitchFamily="18" charset="0"/>
              </a:rPr>
              <a:t>get_similar_users </a:t>
            </a:r>
            <a:r>
              <a:rPr lang="en-US" dirty="0">
                <a:latin typeface="Times New Roman" panose="02020603050405020304" pitchFamily="18" charset="0"/>
                <a:cs typeface="Times New Roman" panose="02020603050405020304" pitchFamily="18" charset="0"/>
              </a:rPr>
              <a:t>function and </a:t>
            </a:r>
            <a:r>
              <a:rPr lang="en-US" altLang="en-US" b="1" i="1" dirty="0">
                <a:latin typeface="Times New Roman" panose="02020603050405020304" pitchFamily="18" charset="0"/>
                <a:cs typeface="Times New Roman" panose="02020603050405020304" pitchFamily="18" charset="0"/>
              </a:rPr>
              <a:t>filtered_movie_recommendations(n)</a:t>
            </a:r>
            <a:r>
              <a:rPr lang="en-US" altLang="en-US" i="1" dirty="0">
                <a:latin typeface="Times New Roman" panose="02020603050405020304" pitchFamily="18" charset="0"/>
                <a:cs typeface="Times New Roman" panose="02020603050405020304" pitchFamily="18" charset="0"/>
              </a:rPr>
              <a:t> function </a:t>
            </a:r>
            <a:r>
              <a:rPr lang="en-US" dirty="0">
                <a:latin typeface="Times New Roman" panose="02020603050405020304" pitchFamily="18" charset="0"/>
                <a:cs typeface="Times New Roman" panose="02020603050405020304" pitchFamily="18" charset="0"/>
              </a:rPr>
              <a:t>that takes three inputs: user_id, n_similar_users, and n_movies.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t>
            </a:r>
            <a:r>
              <a:rPr lang="en-US" b="1" dirty="0">
                <a:latin typeface="Times New Roman" panose="02020603050405020304" pitchFamily="18" charset="0"/>
                <a:cs typeface="Times New Roman" panose="02020603050405020304" pitchFamily="18" charset="0"/>
              </a:rPr>
              <a:t>displays the movies already watched by the input user, </a:t>
            </a:r>
            <a:r>
              <a:rPr lang="en-US" dirty="0">
                <a:latin typeface="Times New Roman" panose="02020603050405020304" pitchFamily="18" charset="0"/>
                <a:cs typeface="Times New Roman" panose="02020603050405020304" pitchFamily="18" charset="0"/>
              </a:rPr>
              <a:t>obtains the top n_similar_users similar to the input user, calculates their weightage, and </a:t>
            </a:r>
            <a:r>
              <a:rPr lang="en-US" b="1" dirty="0">
                <a:latin typeface="Times New Roman" panose="02020603050405020304" pitchFamily="18" charset="0"/>
                <a:cs typeface="Times New Roman" panose="02020603050405020304" pitchFamily="18" charset="0"/>
              </a:rPr>
              <a:t>generates a new rating matrix</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mean rating for each movie</a:t>
            </a:r>
            <a:r>
              <a:rPr lang="en-US" dirty="0">
                <a:latin typeface="Times New Roman" panose="02020603050405020304" pitchFamily="18" charset="0"/>
                <a:cs typeface="Times New Roman" panose="02020603050405020304" pitchFamily="18" charset="0"/>
              </a:rPr>
              <a:t> is calculated using this new rating matrix, and a </a:t>
            </a:r>
            <a:r>
              <a:rPr lang="en-US" b="1" dirty="0">
                <a:latin typeface="Times New Roman" panose="02020603050405020304" pitchFamily="18" charset="0"/>
                <a:cs typeface="Times New Roman" panose="02020603050405020304" pitchFamily="18" charset="0"/>
              </a:rPr>
              <a:t>list of recommended movies is generated based on these mean ratings</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function </a:t>
            </a:r>
            <a:r>
              <a:rPr lang="en-US" b="1" dirty="0">
                <a:latin typeface="Times New Roman" panose="02020603050405020304" pitchFamily="18" charset="0"/>
                <a:cs typeface="Times New Roman" panose="02020603050405020304" pitchFamily="18" charset="0"/>
              </a:rPr>
              <a:t>filters out the movies already watched </a:t>
            </a:r>
            <a:r>
              <a:rPr lang="en-US" dirty="0">
                <a:latin typeface="Times New Roman" panose="02020603050405020304" pitchFamily="18" charset="0"/>
                <a:cs typeface="Times New Roman" panose="02020603050405020304" pitchFamily="18" charset="0"/>
              </a:rPr>
              <a:t>by the input user and displays the top n_movies recommendations.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no such movies are available, </a:t>
            </a:r>
            <a:r>
              <a:rPr lang="en-US" b="1" dirty="0">
                <a:latin typeface="Times New Roman" panose="02020603050405020304" pitchFamily="18" charset="0"/>
                <a:cs typeface="Times New Roman" panose="02020603050405020304" pitchFamily="18" charset="0"/>
              </a:rPr>
              <a:t>the function suggests an increase in the number of similar users</a:t>
            </a:r>
            <a:r>
              <a:rPr lang="en-US" dirty="0">
                <a:latin typeface="Times New Roman" panose="02020603050405020304" pitchFamily="18" charset="0"/>
                <a:cs typeface="Times New Roman" panose="02020603050405020304" pitchFamily="18" charset="0"/>
              </a:rPr>
              <a:t> to consider.</a:t>
            </a:r>
            <a:endParaRPr lang="en-IN" dirty="0">
              <a:latin typeface="Times New Roman" panose="02020603050405020304" pitchFamily="18" charset="0"/>
              <a:cs typeface="Times New Roman" panose="02020603050405020304" pitchFamily="18" charset="0"/>
            </a:endParaRPr>
          </a:p>
        </p:txBody>
      </p:sp>
      <p:pic>
        <p:nvPicPr>
          <p:cNvPr id="9" name="Picture 8" descr="context clipart - Clip Art Library">
            <a:extLst>
              <a:ext uri="{FF2B5EF4-FFF2-40B4-BE49-F238E27FC236}">
                <a16:creationId xmlns:a16="http://schemas.microsoft.com/office/drawing/2014/main" id="{CA3834A5-18C4-43D6-8C21-C765CE1D6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4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eat Learning launches PG Program in Electric Vehicle Design with  dedicated career help - Business Gujarat News">
            <a:extLst>
              <a:ext uri="{FF2B5EF4-FFF2-40B4-BE49-F238E27FC236}">
                <a16:creationId xmlns:a16="http://schemas.microsoft.com/office/drawing/2014/main" id="{613F43F9-C0D3-4F18-9F66-CEF6A9D38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057B9C-5B62-4DC2-91BC-9EBCCAE7E40F}"/>
              </a:ext>
            </a:extLst>
          </p:cNvPr>
          <p:cNvSpPr txBox="1"/>
          <p:nvPr/>
        </p:nvSpPr>
        <p:spPr>
          <a:xfrm>
            <a:off x="3137096" y="312318"/>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-3 Defined function </a:t>
            </a:r>
            <a:r>
              <a:rPr lang="en-US" sz="2800" b="1" spc="-50" dirty="0" err="1">
                <a:solidFill>
                  <a:srgbClr val="000000"/>
                </a:solidFill>
                <a:latin typeface="Bahnschrift SemiBold SemiConden" panose="020B0502040204020203" pitchFamily="34" charset="0"/>
              </a:rPr>
              <a:t>get_similar_movies</a:t>
            </a:r>
            <a:r>
              <a:rPr lang="en-US" sz="2800" b="1" spc="-50" dirty="0">
                <a:solidFill>
                  <a:srgbClr val="000000"/>
                </a:solidFill>
                <a:latin typeface="Bahnschrift SemiBold SemiConden" panose="020B0502040204020203" pitchFamily="34" charset="0"/>
              </a:rPr>
              <a:t> </a:t>
            </a:r>
            <a:endParaRPr lang="en-IN" sz="2800" b="1" spc="-50" dirty="0">
              <a:solidFill>
                <a:srgbClr val="000000"/>
              </a:solidFill>
              <a:latin typeface="Bahnschrift SemiBold SemiConden" panose="020B0502040204020203" pitchFamily="34" charset="0"/>
            </a:endParaRPr>
          </a:p>
        </p:txBody>
      </p:sp>
      <p:sp>
        <p:nvSpPr>
          <p:cNvPr id="2" name="Rectangle 1">
            <a:extLst>
              <a:ext uri="{FF2B5EF4-FFF2-40B4-BE49-F238E27FC236}">
                <a16:creationId xmlns:a16="http://schemas.microsoft.com/office/drawing/2014/main" id="{5EE6F541-5DAB-400F-B9DA-B92BF3376DD8}"/>
              </a:ext>
            </a:extLst>
          </p:cNvPr>
          <p:cNvSpPr/>
          <p:nvPr/>
        </p:nvSpPr>
        <p:spPr>
          <a:xfrm>
            <a:off x="1791286" y="1276031"/>
            <a:ext cx="8609427" cy="1754326"/>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Transforming the model to create an </a:t>
            </a:r>
            <a:r>
              <a:rPr lang="en-US" b="1" dirty="0">
                <a:latin typeface="Times New Roman" panose="02020603050405020304" pitchFamily="18" charset="0"/>
                <a:cs typeface="Times New Roman" panose="02020603050405020304" pitchFamily="18" charset="0"/>
              </a:rPr>
              <a:t>n-dimensional rating space for each movie</a:t>
            </a:r>
            <a:r>
              <a:rPr lang="en-US" dirty="0">
                <a:latin typeface="Times New Roman" panose="02020603050405020304" pitchFamily="18" charset="0"/>
                <a:cs typeface="Times New Roman" panose="02020603050405020304" pitchFamily="18" charset="0"/>
              </a:rPr>
              <a:t>, where n is the total number of users who have rated the movies.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KNN model is been trained to find movies that are closely similar to the input movie, and </a:t>
            </a:r>
            <a:r>
              <a:rPr lang="en-US" b="1" dirty="0">
                <a:latin typeface="Times New Roman" panose="02020603050405020304" pitchFamily="18" charset="0"/>
                <a:cs typeface="Times New Roman" panose="02020603050405020304" pitchFamily="18" charset="0"/>
              </a:rPr>
              <a:t>the top recommended movies are suggested based</a:t>
            </a:r>
            <a:r>
              <a:rPr lang="en-US" dirty="0">
                <a:latin typeface="Times New Roman" panose="02020603050405020304" pitchFamily="18" charset="0"/>
                <a:cs typeface="Times New Roman" panose="02020603050405020304" pitchFamily="18" charset="0"/>
              </a:rPr>
              <a:t> on the ones that are </a:t>
            </a:r>
            <a:r>
              <a:rPr lang="en-US" b="1" dirty="0">
                <a:latin typeface="Times New Roman" panose="02020603050405020304" pitchFamily="18" charset="0"/>
                <a:cs typeface="Times New Roman" panose="02020603050405020304" pitchFamily="18" charset="0"/>
              </a:rPr>
              <a:t>closely aligned with the input movie.</a:t>
            </a:r>
            <a:endParaRPr lang="en-US" b="1" i="0" dirty="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6A78BC2-B758-4C4C-9D06-CAA155B51A8D}"/>
              </a:ext>
            </a:extLst>
          </p:cNvPr>
          <p:cNvSpPr/>
          <p:nvPr/>
        </p:nvSpPr>
        <p:spPr>
          <a:xfrm>
            <a:off x="1791286" y="3172992"/>
            <a:ext cx="8609426" cy="2308324"/>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defined another function named </a:t>
            </a:r>
            <a:r>
              <a:rPr lang="en-US" b="1" dirty="0">
                <a:latin typeface="Times New Roman" panose="02020603050405020304" pitchFamily="18" charset="0"/>
                <a:cs typeface="Times New Roman" panose="02020603050405020304" pitchFamily="18" charset="0"/>
              </a:rPr>
              <a:t>get_similar_movies </a:t>
            </a:r>
            <a:r>
              <a:rPr lang="en-US" dirty="0">
                <a:latin typeface="Times New Roman" panose="02020603050405020304" pitchFamily="18" charset="0"/>
                <a:cs typeface="Times New Roman" panose="02020603050405020304" pitchFamily="18" charset="0"/>
              </a:rPr>
              <a:t>which takes a </a:t>
            </a:r>
            <a:r>
              <a:rPr lang="en-US" b="1" dirty="0">
                <a:latin typeface="Times New Roman" panose="02020603050405020304" pitchFamily="18" charset="0"/>
                <a:cs typeface="Times New Roman" panose="02020603050405020304" pitchFamily="18" charset="0"/>
              </a:rPr>
              <a:t>movie name and the number of similar movies to recommend as input.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finds the </a:t>
            </a:r>
            <a:r>
              <a:rPr lang="en-US" b="1" dirty="0">
                <a:latin typeface="Times New Roman" panose="02020603050405020304" pitchFamily="18" charset="0"/>
                <a:cs typeface="Times New Roman" panose="02020603050405020304" pitchFamily="18" charset="0"/>
              </a:rPr>
              <a:t>index of the input movie in a dictionary </a:t>
            </a:r>
            <a:r>
              <a:rPr lang="en-US" dirty="0">
                <a:latin typeface="Times New Roman" panose="02020603050405020304" pitchFamily="18" charset="0"/>
                <a:cs typeface="Times New Roman" panose="02020603050405020304" pitchFamily="18" charset="0"/>
              </a:rPr>
              <a:t>and creates an input array for a KNN modified model to </a:t>
            </a:r>
            <a:r>
              <a:rPr lang="en-US" b="1" dirty="0">
                <a:latin typeface="Times New Roman" panose="02020603050405020304" pitchFamily="18" charset="0"/>
                <a:cs typeface="Times New Roman" panose="02020603050405020304" pitchFamily="18" charset="0"/>
              </a:rPr>
              <a:t>represent its rating space. </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function then uses the KNN modified model to </a:t>
            </a:r>
            <a:r>
              <a:rPr lang="en-US" b="1" dirty="0">
                <a:latin typeface="Times New Roman" panose="02020603050405020304" pitchFamily="18" charset="0"/>
                <a:cs typeface="Times New Roman" panose="02020603050405020304" pitchFamily="18" charset="0"/>
              </a:rPr>
              <a:t>find the top similar movies based </a:t>
            </a:r>
            <a:r>
              <a:rPr lang="en-US" dirty="0">
                <a:latin typeface="Times New Roman" panose="02020603050405020304" pitchFamily="18" charset="0"/>
                <a:cs typeface="Times New Roman" panose="02020603050405020304" pitchFamily="18" charset="0"/>
              </a:rPr>
              <a:t>on their </a:t>
            </a:r>
            <a:r>
              <a:rPr lang="en-US" b="1" dirty="0">
                <a:latin typeface="Times New Roman" panose="02020603050405020304" pitchFamily="18" charset="0"/>
                <a:cs typeface="Times New Roman" panose="02020603050405020304" pitchFamily="18" charset="0"/>
              </a:rPr>
              <a:t>ratings by users, and displays the names of those movies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6" name="Picture 5" descr="context clipart - Clip Art Library">
            <a:extLst>
              <a:ext uri="{FF2B5EF4-FFF2-40B4-BE49-F238E27FC236}">
                <a16:creationId xmlns:a16="http://schemas.microsoft.com/office/drawing/2014/main" id="{4FE947E6-7A41-4409-A967-E08603AF2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59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eat Learning launches PG Program in Electric Vehicle Design with  dedicated career help - Business Gujarat News">
            <a:extLst>
              <a:ext uri="{FF2B5EF4-FFF2-40B4-BE49-F238E27FC236}">
                <a16:creationId xmlns:a16="http://schemas.microsoft.com/office/drawing/2014/main" id="{23F481C5-5C94-4AE7-B31F-D4F0166A5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2EC95E6-C51C-4E2D-83EE-2F01C7AB1C26}"/>
              </a:ext>
            </a:extLst>
          </p:cNvPr>
          <p:cNvSpPr/>
          <p:nvPr/>
        </p:nvSpPr>
        <p:spPr>
          <a:xfrm>
            <a:off x="3217699" y="509295"/>
            <a:ext cx="5756602" cy="646331"/>
          </a:xfrm>
          <a:prstGeom prst="rect">
            <a:avLst/>
          </a:prstGeom>
        </p:spPr>
        <p:txBody>
          <a:bodyPr wrap="square">
            <a:spAutoFit/>
          </a:bodyPr>
          <a:lstStyle/>
          <a:p>
            <a:pPr algn="ctr"/>
            <a:r>
              <a:rPr lang="en-IN" sz="3600" b="1" dirty="0">
                <a:latin typeface="Arial Black" panose="020B0A04020102020204" pitchFamily="34" charset="0"/>
              </a:rPr>
              <a:t>Group – II Members</a:t>
            </a:r>
          </a:p>
        </p:txBody>
      </p:sp>
      <p:sp>
        <p:nvSpPr>
          <p:cNvPr id="7" name="Rectangle 6">
            <a:extLst>
              <a:ext uri="{FF2B5EF4-FFF2-40B4-BE49-F238E27FC236}">
                <a16:creationId xmlns:a16="http://schemas.microsoft.com/office/drawing/2014/main" id="{E0E4B20D-1096-499F-BCCC-E0DF3FBC64B3}"/>
              </a:ext>
            </a:extLst>
          </p:cNvPr>
          <p:cNvSpPr/>
          <p:nvPr/>
        </p:nvSpPr>
        <p:spPr>
          <a:xfrm>
            <a:off x="3839646" y="2147253"/>
            <a:ext cx="5238935" cy="523220"/>
          </a:xfrm>
          <a:prstGeom prst="rect">
            <a:avLst/>
          </a:prstGeom>
        </p:spPr>
        <p:txBody>
          <a:bodyPr wrap="none">
            <a:spAutoFit/>
          </a:bodyPr>
          <a:lstStyle/>
          <a:p>
            <a:r>
              <a:rPr lang="en-IN" sz="2000" b="1" dirty="0">
                <a:latin typeface="Bahnschrift Light" panose="020B0502040204020203" pitchFamily="34" charset="0"/>
              </a:rPr>
              <a:t> </a:t>
            </a:r>
            <a:r>
              <a:rPr lang="en-IN" sz="2800" b="1" u="sng" dirty="0">
                <a:latin typeface="Bahnschrift SemiBold SemiConden" panose="020B0502040204020203" pitchFamily="34" charset="0"/>
                <a:cs typeface="Arial" panose="020B0604020202020204" pitchFamily="34" charset="0"/>
              </a:rPr>
              <a:t>Mentor : Mr. Chandran Venkateshan</a:t>
            </a:r>
            <a:endParaRPr lang="en-IN" u="sng" dirty="0">
              <a:latin typeface="Bahnschrift SemiBold SemiConden" panose="020B0502040204020203" pitchFamily="34" charset="0"/>
            </a:endParaRPr>
          </a:p>
        </p:txBody>
      </p:sp>
      <p:sp>
        <p:nvSpPr>
          <p:cNvPr id="9" name="TextBox 8">
            <a:extLst>
              <a:ext uri="{FF2B5EF4-FFF2-40B4-BE49-F238E27FC236}">
                <a16:creationId xmlns:a16="http://schemas.microsoft.com/office/drawing/2014/main" id="{B2590D9F-C447-4F5A-80A2-0320A6C73295}"/>
              </a:ext>
            </a:extLst>
          </p:cNvPr>
          <p:cNvSpPr txBox="1"/>
          <p:nvPr/>
        </p:nvSpPr>
        <p:spPr>
          <a:xfrm>
            <a:off x="7673476" y="4442453"/>
            <a:ext cx="4079630" cy="707886"/>
          </a:xfrm>
          <a:prstGeom prst="rect">
            <a:avLst/>
          </a:prstGeom>
          <a:noFill/>
        </p:spPr>
        <p:txBody>
          <a:bodyPr wrap="square" rtlCol="0">
            <a:spAutoFit/>
          </a:bodyPr>
          <a:lstStyle/>
          <a:p>
            <a:pPr algn="ctr"/>
            <a:r>
              <a:rPr lang="en-IN" sz="2000" b="1" i="1" dirty="0">
                <a:latin typeface="Times New Roman" panose="02020603050405020304" pitchFamily="18" charset="0"/>
                <a:cs typeface="Times New Roman" panose="02020603050405020304" pitchFamily="18" charset="0"/>
              </a:rPr>
              <a:t>Rishab Jain </a:t>
            </a:r>
          </a:p>
          <a:p>
            <a:pPr algn="ctr"/>
            <a:endParaRPr lang="en-IN"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AB89394-2C8C-46E0-B44B-34143AA06763}"/>
              </a:ext>
            </a:extLst>
          </p:cNvPr>
          <p:cNvSpPr txBox="1"/>
          <p:nvPr/>
        </p:nvSpPr>
        <p:spPr>
          <a:xfrm>
            <a:off x="7731520" y="3328901"/>
            <a:ext cx="4079630" cy="707886"/>
          </a:xfrm>
          <a:prstGeom prst="rect">
            <a:avLst/>
          </a:prstGeom>
          <a:noFill/>
        </p:spPr>
        <p:txBody>
          <a:bodyPr wrap="square" rtlCol="0">
            <a:spAutoFit/>
          </a:bodyPr>
          <a:lstStyle/>
          <a:p>
            <a:pPr algn="ctr"/>
            <a:r>
              <a:rPr lang="en-IN" sz="2000" b="1" i="1" dirty="0">
                <a:latin typeface="Times New Roman" panose="02020603050405020304" pitchFamily="18" charset="0"/>
                <a:cs typeface="Times New Roman" panose="02020603050405020304" pitchFamily="18" charset="0"/>
              </a:rPr>
              <a:t>Deepshri Deepak Kondra</a:t>
            </a:r>
          </a:p>
          <a:p>
            <a:pPr algn="ctr"/>
            <a:endParaRPr lang="en-IN"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7C118EC-A925-4BBC-BA51-C076C62494DF}"/>
              </a:ext>
            </a:extLst>
          </p:cNvPr>
          <p:cNvSpPr txBox="1"/>
          <p:nvPr/>
        </p:nvSpPr>
        <p:spPr>
          <a:xfrm>
            <a:off x="7673476" y="5398609"/>
            <a:ext cx="4079630" cy="707886"/>
          </a:xfrm>
          <a:prstGeom prst="rect">
            <a:avLst/>
          </a:prstGeom>
          <a:noFill/>
        </p:spPr>
        <p:txBody>
          <a:bodyPr wrap="square" rtlCol="0">
            <a:spAutoFit/>
          </a:bodyPr>
          <a:lstStyle/>
          <a:p>
            <a:pPr algn="ctr"/>
            <a:r>
              <a:rPr lang="en-IN" sz="2000" b="1" i="1" dirty="0">
                <a:latin typeface="Times New Roman" panose="02020603050405020304" pitchFamily="18" charset="0"/>
                <a:cs typeface="Times New Roman" panose="02020603050405020304" pitchFamily="18" charset="0"/>
              </a:rPr>
              <a:t>Sai Kumar</a:t>
            </a:r>
          </a:p>
          <a:p>
            <a:pPr algn="ctr"/>
            <a:endParaRPr lang="en-IN"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8934172-C007-4F73-BC68-E6BA6242FF42}"/>
              </a:ext>
            </a:extLst>
          </p:cNvPr>
          <p:cNvSpPr txBox="1"/>
          <p:nvPr/>
        </p:nvSpPr>
        <p:spPr>
          <a:xfrm>
            <a:off x="7789811" y="4920531"/>
            <a:ext cx="4079630" cy="707886"/>
          </a:xfrm>
          <a:prstGeom prst="rect">
            <a:avLst/>
          </a:prstGeom>
          <a:noFill/>
        </p:spPr>
        <p:txBody>
          <a:bodyPr wrap="square" rtlCol="0">
            <a:spAutoFit/>
          </a:bodyPr>
          <a:lstStyle/>
          <a:p>
            <a:pPr algn="ctr"/>
            <a:r>
              <a:rPr lang="en-IN" sz="2000" b="1" i="1" dirty="0">
                <a:latin typeface="Times New Roman" panose="02020603050405020304" pitchFamily="18" charset="0"/>
                <a:cs typeface="Times New Roman" panose="02020603050405020304" pitchFamily="18" charset="0"/>
              </a:rPr>
              <a:t>Mohammad Kareem Khan </a:t>
            </a:r>
          </a:p>
          <a:p>
            <a:pPr algn="ctr"/>
            <a:endParaRPr lang="en-IN" sz="2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2FC6E58-3AF6-409D-A92C-21430501C7F5}"/>
              </a:ext>
            </a:extLst>
          </p:cNvPr>
          <p:cNvSpPr txBox="1"/>
          <p:nvPr/>
        </p:nvSpPr>
        <p:spPr>
          <a:xfrm>
            <a:off x="7731520" y="2823767"/>
            <a:ext cx="4079630" cy="707886"/>
          </a:xfrm>
          <a:prstGeom prst="rect">
            <a:avLst/>
          </a:prstGeom>
          <a:noFill/>
        </p:spPr>
        <p:txBody>
          <a:bodyPr wrap="square" rtlCol="0">
            <a:spAutoFit/>
          </a:bodyPr>
          <a:lstStyle/>
          <a:p>
            <a:pPr algn="ctr"/>
            <a:r>
              <a:rPr lang="en-IN" sz="2000" b="1" i="1" dirty="0">
                <a:latin typeface="Times New Roman" panose="02020603050405020304" pitchFamily="18" charset="0"/>
                <a:cs typeface="Times New Roman" panose="02020603050405020304" pitchFamily="18" charset="0"/>
              </a:rPr>
              <a:t>Chayan Dwivedi</a:t>
            </a:r>
          </a:p>
          <a:p>
            <a:pPr algn="ctr"/>
            <a:endParaRPr lang="en-IN" sz="2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18C8758-B757-4F94-A636-EC6F3D3EB20A}"/>
              </a:ext>
            </a:extLst>
          </p:cNvPr>
          <p:cNvSpPr txBox="1"/>
          <p:nvPr/>
        </p:nvSpPr>
        <p:spPr>
          <a:xfrm>
            <a:off x="8244876" y="3924661"/>
            <a:ext cx="4079630" cy="400110"/>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Kadakuzhill Job Himalaya</a:t>
            </a:r>
          </a:p>
        </p:txBody>
      </p:sp>
      <p:pic>
        <p:nvPicPr>
          <p:cNvPr id="1026" name="Picture 2" descr="Facebook Group Members - Facebook Group Member Png Logo - 1000x1000 PNG  Download - PNGkit">
            <a:extLst>
              <a:ext uri="{FF2B5EF4-FFF2-40B4-BE49-F238E27FC236}">
                <a16:creationId xmlns:a16="http://schemas.microsoft.com/office/drawing/2014/main" id="{EA2EFD98-7234-4573-950D-8ABFA7119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59" y="1674055"/>
            <a:ext cx="3557975" cy="389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496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eat Learning launches PG Program in Electric Vehicle Design with  dedicated career help - Business Gujarat News">
            <a:extLst>
              <a:ext uri="{FF2B5EF4-FFF2-40B4-BE49-F238E27FC236}">
                <a16:creationId xmlns:a16="http://schemas.microsoft.com/office/drawing/2014/main" id="{14B24520-0891-4D91-93E6-1553F3F9D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831728-41D0-4624-9DF4-A498D02F57FA}"/>
              </a:ext>
            </a:extLst>
          </p:cNvPr>
          <p:cNvSpPr txBox="1"/>
          <p:nvPr/>
        </p:nvSpPr>
        <p:spPr>
          <a:xfrm>
            <a:off x="3137096" y="368566"/>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-3 Defined function </a:t>
            </a:r>
            <a:r>
              <a:rPr lang="en-US" sz="2800" b="1" spc="-50" dirty="0" err="1">
                <a:solidFill>
                  <a:srgbClr val="000000"/>
                </a:solidFill>
                <a:latin typeface="Bahnschrift SemiBold SemiConden" panose="020B0502040204020203" pitchFamily="34" charset="0"/>
              </a:rPr>
              <a:t>get_possible_movies</a:t>
            </a:r>
            <a:r>
              <a:rPr lang="en-US" sz="2800" b="1" spc="-50" dirty="0">
                <a:solidFill>
                  <a:srgbClr val="000000"/>
                </a:solidFill>
                <a:latin typeface="Bahnschrift SemiBold SemiConden" panose="020B0502040204020203" pitchFamily="34" charset="0"/>
              </a:rPr>
              <a:t>() </a:t>
            </a:r>
            <a:endParaRPr lang="en-IN" sz="2800" b="1" spc="-50" dirty="0">
              <a:solidFill>
                <a:srgbClr val="000000"/>
              </a:solidFill>
              <a:latin typeface="Bahnschrift SemiBold SemiConden" panose="020B0502040204020203" pitchFamily="34" charset="0"/>
            </a:endParaRPr>
          </a:p>
        </p:txBody>
      </p:sp>
      <p:sp>
        <p:nvSpPr>
          <p:cNvPr id="6" name="TextBox 5">
            <a:extLst>
              <a:ext uri="{FF2B5EF4-FFF2-40B4-BE49-F238E27FC236}">
                <a16:creationId xmlns:a16="http://schemas.microsoft.com/office/drawing/2014/main" id="{A7E72D47-2031-48F5-9A67-7903F53AAAD6}"/>
              </a:ext>
            </a:extLst>
          </p:cNvPr>
          <p:cNvSpPr txBox="1"/>
          <p:nvPr/>
        </p:nvSpPr>
        <p:spPr>
          <a:xfrm>
            <a:off x="1770997" y="1700460"/>
            <a:ext cx="9229938"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get_possible_movies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takes a string movie as input and returns a list of possible movie titles that match the input string, </a:t>
            </a:r>
            <a:r>
              <a:rPr lang="en-US" b="1" dirty="0">
                <a:latin typeface="Times New Roman" panose="02020603050405020304" pitchFamily="18" charset="0"/>
                <a:cs typeface="Times New Roman" panose="02020603050405020304" pitchFamily="18" charset="0"/>
              </a:rPr>
              <a:t>ignoring capitalization</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creates a copy of a </a:t>
            </a:r>
            <a:r>
              <a:rPr lang="en-US" b="1" dirty="0">
                <a:latin typeface="Times New Roman" panose="02020603050405020304" pitchFamily="18" charset="0"/>
                <a:cs typeface="Times New Roman" panose="02020603050405020304" pitchFamily="18" charset="0"/>
              </a:rPr>
              <a:t>list containing all the movie titles in lowercase and iterates over each character </a:t>
            </a:r>
            <a:r>
              <a:rPr lang="en-US" dirty="0">
                <a:latin typeface="Times New Roman" panose="02020603050405020304" pitchFamily="18" charset="0"/>
                <a:cs typeface="Times New Roman" panose="02020603050405020304" pitchFamily="18" charset="0"/>
              </a:rPr>
              <a:t>of the input string to build substrings.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each substring, it </a:t>
            </a:r>
            <a:r>
              <a:rPr lang="en-US" b="1" dirty="0">
                <a:latin typeface="Times New Roman" panose="02020603050405020304" pitchFamily="18" charset="0"/>
                <a:cs typeface="Times New Roman" panose="02020603050405020304" pitchFamily="18" charset="0"/>
              </a:rPr>
              <a:t>filters out the possible movies that do not contain the substring</a:t>
            </a:r>
            <a:r>
              <a:rPr lang="en-US" dirty="0">
                <a:latin typeface="Times New Roman" panose="02020603050405020304" pitchFamily="18" charset="0"/>
                <a:cs typeface="Times New Roman" panose="02020603050405020304" pitchFamily="18" charset="0"/>
              </a:rPr>
              <a:t>, sorts the matches alphabetically, and </a:t>
            </a:r>
            <a:r>
              <a:rPr lang="en-US" b="1" dirty="0">
                <a:latin typeface="Times New Roman" panose="02020603050405020304" pitchFamily="18" charset="0"/>
                <a:cs typeface="Times New Roman" panose="02020603050405020304" pitchFamily="18" charset="0"/>
              </a:rPr>
              <a:t>updates the possible movies </a:t>
            </a:r>
            <a:r>
              <a:rPr lang="en-US" dirty="0">
                <a:latin typeface="Times New Roman" panose="02020603050405020304" pitchFamily="18" charset="0"/>
                <a:cs typeface="Times New Roman" panose="02020603050405020304" pitchFamily="18" charset="0"/>
              </a:rPr>
              <a:t>list.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Finally, it </a:t>
            </a:r>
            <a:r>
              <a:rPr lang="en-US" b="1" dirty="0">
                <a:latin typeface="Times New Roman" panose="02020603050405020304" pitchFamily="18" charset="0"/>
                <a:cs typeface="Times New Roman" panose="02020603050405020304" pitchFamily="18" charset="0"/>
              </a:rPr>
              <a:t>returns the possible movies list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7" name="Picture 6" descr="context clipart - Clip Art Library">
            <a:extLst>
              <a:ext uri="{FF2B5EF4-FFF2-40B4-BE49-F238E27FC236}">
                <a16:creationId xmlns:a16="http://schemas.microsoft.com/office/drawing/2014/main" id="{8417E35B-2916-43EF-B449-6E4D90245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279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eat Learning launches PG Program in Electric Vehicle Design with  dedicated career help - Business Gujarat News">
            <a:extLst>
              <a:ext uri="{FF2B5EF4-FFF2-40B4-BE49-F238E27FC236}">
                <a16:creationId xmlns:a16="http://schemas.microsoft.com/office/drawing/2014/main" id="{4CB3C3ED-21D0-47E1-AB67-51E6881FA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A6D027-B0DC-4F1C-8CD1-681346460F5F}"/>
              </a:ext>
            </a:extLst>
          </p:cNvPr>
          <p:cNvSpPr txBox="1"/>
          <p:nvPr/>
        </p:nvSpPr>
        <p:spPr>
          <a:xfrm>
            <a:off x="3137096" y="175358"/>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-4 Defined function </a:t>
            </a:r>
            <a:r>
              <a:rPr lang="en-US" sz="2800" b="1" spc="-50" dirty="0" err="1">
                <a:solidFill>
                  <a:srgbClr val="000000"/>
                </a:solidFill>
                <a:latin typeface="Bahnschrift SemiBold SemiConden" panose="020B0502040204020203" pitchFamily="34" charset="0"/>
              </a:rPr>
              <a:t>spell_correction</a:t>
            </a:r>
            <a:r>
              <a:rPr lang="en-US" sz="2800" b="1" spc="-50" dirty="0">
                <a:solidFill>
                  <a:srgbClr val="000000"/>
                </a:solidFill>
                <a:latin typeface="Bahnschrift SemiBold SemiConden" panose="020B0502040204020203" pitchFamily="34" charset="0"/>
              </a:rPr>
              <a:t>() </a:t>
            </a:r>
            <a:endParaRPr lang="en-IN" sz="2800" b="1" spc="-50" dirty="0">
              <a:solidFill>
                <a:srgbClr val="000000"/>
              </a:solidFill>
              <a:latin typeface="Bahnschrift SemiBold SemiConden" panose="020B0502040204020203" pitchFamily="34" charset="0"/>
            </a:endParaRPr>
          </a:p>
        </p:txBody>
      </p:sp>
      <p:sp>
        <p:nvSpPr>
          <p:cNvPr id="4" name="Rectangle 3">
            <a:extLst>
              <a:ext uri="{FF2B5EF4-FFF2-40B4-BE49-F238E27FC236}">
                <a16:creationId xmlns:a16="http://schemas.microsoft.com/office/drawing/2014/main" id="{D0FAB5A4-0AAD-4AE5-A715-9025692E37FC}"/>
              </a:ext>
            </a:extLst>
          </p:cNvPr>
          <p:cNvSpPr/>
          <p:nvPr/>
        </p:nvSpPr>
        <p:spPr>
          <a:xfrm>
            <a:off x="1252026" y="955571"/>
            <a:ext cx="9870830" cy="2585323"/>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function spell_correction() </a:t>
            </a:r>
            <a:r>
              <a:rPr lang="en-US" dirty="0">
                <a:latin typeface="Times New Roman" panose="02020603050405020304" pitchFamily="18" charset="0"/>
                <a:cs typeface="Times New Roman" panose="02020603050405020304" pitchFamily="18" charset="0"/>
              </a:rPr>
              <a:t>is used to </a:t>
            </a:r>
            <a:r>
              <a:rPr lang="en-US" b="1" dirty="0">
                <a:latin typeface="Times New Roman" panose="02020603050405020304" pitchFamily="18" charset="0"/>
                <a:cs typeface="Times New Roman" panose="02020603050405020304" pitchFamily="18" charset="0"/>
              </a:rPr>
              <a:t>correct the spelling of movie names in case a user doesn't know the exact name</a:t>
            </a:r>
            <a:r>
              <a:rPr lang="en-US" dirty="0">
                <a:latin typeface="Times New Roman" panose="02020603050405020304" pitchFamily="18" charset="0"/>
                <a:cs typeface="Times New Roman" panose="02020603050405020304" pitchFamily="18" charset="0"/>
              </a:rPr>
              <a:t> of the movie but knows some related words.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function takes the input word </a:t>
            </a:r>
            <a:r>
              <a:rPr lang="en-US" altLang="en-US" dirty="0">
                <a:latin typeface="Times New Roman" panose="02020603050405020304" pitchFamily="18" charset="0"/>
                <a:cs typeface="Times New Roman" panose="02020603050405020304" pitchFamily="18" charset="0"/>
              </a:rPr>
              <a:t>as the </a:t>
            </a:r>
            <a:r>
              <a:rPr lang="en-US" altLang="en-US" b="1" dirty="0">
                <a:latin typeface="Times New Roman" panose="02020603050405020304" pitchFamily="18" charset="0"/>
                <a:cs typeface="Times New Roman" panose="02020603050405020304" pitchFamily="18" charset="0"/>
              </a:rPr>
              <a:t>misspelled movie name </a:t>
            </a:r>
            <a:r>
              <a:rPr lang="en-US" altLang="en-US" dirty="0">
                <a:latin typeface="Times New Roman" panose="02020603050405020304" pitchFamily="18" charset="0"/>
                <a:cs typeface="Times New Roman" panose="02020603050405020304" pitchFamily="18" charset="0"/>
              </a:rPr>
              <a:t>and </a:t>
            </a:r>
            <a:r>
              <a:rPr lang="en-US" altLang="en-US" b="1" dirty="0">
                <a:latin typeface="Times New Roman" panose="02020603050405020304" pitchFamily="18" charset="0"/>
                <a:cs typeface="Times New Roman" panose="02020603050405020304" pitchFamily="18" charset="0"/>
              </a:rPr>
              <a:t>outputs a list of suggested movie names that the user might have intended to type</a:t>
            </a:r>
            <a:r>
              <a:rPr lang="en-US" alt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Based on the similarity between the misspelled name and the </a:t>
            </a:r>
            <a:r>
              <a:rPr lang="en-US" altLang="en-US" b="1" dirty="0">
                <a:latin typeface="Times New Roman" panose="02020603050405020304" pitchFamily="18" charset="0"/>
                <a:cs typeface="Times New Roman" panose="02020603050405020304" pitchFamily="18" charset="0"/>
              </a:rPr>
              <a:t>names of all the movies in the dataset </a:t>
            </a:r>
            <a:r>
              <a:rPr lang="en-US" altLang="en-US" dirty="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searches for similar words in a dictionary using the </a:t>
            </a:r>
            <a:r>
              <a:rPr lang="en-US" b="1" dirty="0" err="1">
                <a:latin typeface="Times New Roman" panose="02020603050405020304" pitchFamily="18" charset="0"/>
                <a:cs typeface="Times New Roman" panose="02020603050405020304" pitchFamily="18" charset="0"/>
              </a:rPr>
              <a:t>Levenshtein</a:t>
            </a:r>
            <a:r>
              <a:rPr lang="en-US" b="1" dirty="0">
                <a:latin typeface="Times New Roman" panose="02020603050405020304" pitchFamily="18" charset="0"/>
                <a:cs typeface="Times New Roman" panose="02020603050405020304" pitchFamily="18" charset="0"/>
              </a:rPr>
              <a:t> distance algorithm</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any similar word is found, it </a:t>
            </a:r>
            <a:r>
              <a:rPr lang="en-US" b="1" dirty="0">
                <a:latin typeface="Times New Roman" panose="02020603050405020304" pitchFamily="18" charset="0"/>
                <a:cs typeface="Times New Roman" panose="02020603050405020304" pitchFamily="18" charset="0"/>
              </a:rPr>
              <a:t>returns the most similar word to the input word </a:t>
            </a:r>
            <a:r>
              <a:rPr lang="en-US" dirty="0">
                <a:latin typeface="Times New Roman" panose="02020603050405020304" pitchFamily="18" charset="0"/>
                <a:cs typeface="Times New Roman" panose="02020603050405020304" pitchFamily="18" charset="0"/>
              </a:rPr>
              <a:t>as the corrected spelling.</a:t>
            </a:r>
          </a:p>
          <a:p>
            <a:endParaRPr lang="en-IN" dirty="0"/>
          </a:p>
        </p:txBody>
      </p:sp>
      <p:sp>
        <p:nvSpPr>
          <p:cNvPr id="6" name="Rectangle 2">
            <a:extLst>
              <a:ext uri="{FF2B5EF4-FFF2-40B4-BE49-F238E27FC236}">
                <a16:creationId xmlns:a16="http://schemas.microsoft.com/office/drawing/2014/main" id="{701B1417-ABA2-4DFB-A52E-775C46783F29}"/>
              </a:ext>
            </a:extLst>
          </p:cNvPr>
          <p:cNvSpPr>
            <a:spLocks noChangeArrowheads="1"/>
          </p:cNvSpPr>
          <p:nvPr/>
        </p:nvSpPr>
        <p:spPr bwMode="auto">
          <a:xfrm>
            <a:off x="0" y="-184666"/>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p:txBody>
      </p:sp>
      <p:pic>
        <p:nvPicPr>
          <p:cNvPr id="7" name="Picture 6">
            <a:extLst>
              <a:ext uri="{FF2B5EF4-FFF2-40B4-BE49-F238E27FC236}">
                <a16:creationId xmlns:a16="http://schemas.microsoft.com/office/drawing/2014/main" id="{9AB8502B-3273-4079-A160-1847AC9380F3}"/>
              </a:ext>
            </a:extLst>
          </p:cNvPr>
          <p:cNvPicPr>
            <a:picLocks noChangeAspect="1"/>
          </p:cNvPicPr>
          <p:nvPr/>
        </p:nvPicPr>
        <p:blipFill>
          <a:blip r:embed="rId3"/>
          <a:stretch>
            <a:fillRect/>
          </a:stretch>
        </p:blipFill>
        <p:spPr>
          <a:xfrm>
            <a:off x="876044" y="3618231"/>
            <a:ext cx="10829131" cy="1924440"/>
          </a:xfrm>
          <a:prstGeom prst="rect">
            <a:avLst/>
          </a:prstGeom>
        </p:spPr>
      </p:pic>
      <p:sp>
        <p:nvSpPr>
          <p:cNvPr id="9" name="TextBox 8">
            <a:extLst>
              <a:ext uri="{FF2B5EF4-FFF2-40B4-BE49-F238E27FC236}">
                <a16:creationId xmlns:a16="http://schemas.microsoft.com/office/drawing/2014/main" id="{0F03DDCF-C90A-4334-9560-B86A2643A8AA}"/>
              </a:ext>
            </a:extLst>
          </p:cNvPr>
          <p:cNvSpPr txBox="1"/>
          <p:nvPr/>
        </p:nvSpPr>
        <p:spPr>
          <a:xfrm>
            <a:off x="3404380" y="5440764"/>
            <a:ext cx="6133515" cy="923330"/>
          </a:xfrm>
          <a:prstGeom prst="rect">
            <a:avLst/>
          </a:prstGeom>
          <a:noFill/>
        </p:spPr>
        <p:txBody>
          <a:bodyPr wrap="square" rtlCol="0">
            <a:spAutoFit/>
          </a:bodyPr>
          <a:lstStyle/>
          <a:p>
            <a:pPr lvl="0" defTabSz="914400" eaLnBrk="0" fontAlgn="base" hangingPunct="0">
              <a:spcBef>
                <a:spcPct val="0"/>
              </a:spcBef>
              <a:spcAft>
                <a:spcPct val="0"/>
              </a:spcAft>
            </a:pPr>
            <a:r>
              <a:rPr lang="en-US" altLang="en-US" i="1" dirty="0">
                <a:latin typeface="Times New Roman" panose="02020603050405020304" pitchFamily="18" charset="0"/>
                <a:cs typeface="Times New Roman" panose="02020603050405020304" pitchFamily="18" charset="0"/>
              </a:rPr>
              <a:t>Above is the output of defined </a:t>
            </a:r>
            <a:r>
              <a:rPr lang="en-US" altLang="en-US" b="1" i="1" dirty="0">
                <a:latin typeface="Times New Roman" panose="02020603050405020304" pitchFamily="18" charset="0"/>
                <a:cs typeface="Times New Roman" panose="02020603050405020304" pitchFamily="18" charset="0"/>
              </a:rPr>
              <a:t>spell_correction()</a:t>
            </a:r>
            <a:r>
              <a:rPr lang="en-US" altLang="en-US" i="1" dirty="0">
                <a:latin typeface="Times New Roman" panose="02020603050405020304" pitchFamily="18" charset="0"/>
                <a:cs typeface="Times New Roman" panose="02020603050405020304" pitchFamily="18" charset="0"/>
              </a:rPr>
              <a:t> function which generates a list of suggested movie names based on the input string, which could contain a misspelled movie name. </a:t>
            </a:r>
          </a:p>
        </p:txBody>
      </p:sp>
      <p:pic>
        <p:nvPicPr>
          <p:cNvPr id="8" name="Picture 7" descr="context clipart - Clip Art Library">
            <a:extLst>
              <a:ext uri="{FF2B5EF4-FFF2-40B4-BE49-F238E27FC236}">
                <a16:creationId xmlns:a16="http://schemas.microsoft.com/office/drawing/2014/main" id="{DF630323-6FE2-4FAA-A1F3-D630F5004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325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eat Learning launches PG Program in Electric Vehicle Design with  dedicated career help - Business Gujarat News">
            <a:extLst>
              <a:ext uri="{FF2B5EF4-FFF2-40B4-BE49-F238E27FC236}">
                <a16:creationId xmlns:a16="http://schemas.microsoft.com/office/drawing/2014/main" id="{6BC331BF-31F5-4C1F-8275-A957848AA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5BDBA3-53C4-477A-BB43-3A5929E0343F}"/>
              </a:ext>
            </a:extLst>
          </p:cNvPr>
          <p:cNvSpPr txBox="1"/>
          <p:nvPr/>
        </p:nvSpPr>
        <p:spPr>
          <a:xfrm>
            <a:off x="3137096" y="385452"/>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-4 Defined function </a:t>
            </a:r>
            <a:r>
              <a:rPr lang="en-US" altLang="en-US" sz="2800" b="1" spc="-50" dirty="0" err="1">
                <a:solidFill>
                  <a:srgbClr val="000000"/>
                </a:solidFill>
                <a:latin typeface="Bahnschrift SemiBold SemiConden" panose="020B0502040204020203" pitchFamily="34" charset="0"/>
              </a:rPr>
              <a:t>star_based_visualization</a:t>
            </a:r>
            <a:r>
              <a:rPr lang="en-US" altLang="en-US" sz="2800" b="1" spc="-50" dirty="0">
                <a:solidFill>
                  <a:srgbClr val="000000"/>
                </a:solidFill>
                <a:latin typeface="Bahnschrift SemiBold SemiConden" panose="020B0502040204020203" pitchFamily="34" charset="0"/>
              </a:rPr>
              <a:t>() </a:t>
            </a:r>
            <a:endParaRPr lang="en-IN" sz="2800" b="1" spc="-50" dirty="0">
              <a:solidFill>
                <a:srgbClr val="000000"/>
              </a:solidFill>
              <a:latin typeface="Bahnschrift SemiBold SemiConden" panose="020B0502040204020203" pitchFamily="34" charset="0"/>
            </a:endParaRPr>
          </a:p>
        </p:txBody>
      </p:sp>
      <p:sp>
        <p:nvSpPr>
          <p:cNvPr id="5" name="Rectangle 4">
            <a:extLst>
              <a:ext uri="{FF2B5EF4-FFF2-40B4-BE49-F238E27FC236}">
                <a16:creationId xmlns:a16="http://schemas.microsoft.com/office/drawing/2014/main" id="{0F46B05B-5A18-41BB-81E3-21353CC0DB08}"/>
              </a:ext>
            </a:extLst>
          </p:cNvPr>
          <p:cNvSpPr/>
          <p:nvPr/>
        </p:nvSpPr>
        <p:spPr>
          <a:xfrm>
            <a:off x="885497" y="976259"/>
            <a:ext cx="10593739" cy="3139321"/>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Knowledge-Based Recommender System </a:t>
            </a:r>
            <a:r>
              <a:rPr lang="en-US" dirty="0">
                <a:latin typeface="Times New Roman" panose="02020603050405020304" pitchFamily="18" charset="0"/>
                <a:cs typeface="Times New Roman" panose="02020603050405020304" pitchFamily="18" charset="0"/>
              </a:rPr>
              <a:t>is a type of recommender system that suggests movies to users based on their </a:t>
            </a:r>
            <a:r>
              <a:rPr lang="en-US" b="1" dirty="0">
                <a:latin typeface="Times New Roman" panose="02020603050405020304" pitchFamily="18" charset="0"/>
                <a:cs typeface="Times New Roman" panose="02020603050405020304" pitchFamily="18" charset="0"/>
              </a:rPr>
              <a:t>explicit inputs or preferences</a:t>
            </a:r>
            <a:r>
              <a:rPr lang="en-US" dirty="0">
                <a:latin typeface="Times New Roman" panose="02020603050405020304" pitchFamily="18" charset="0"/>
                <a:cs typeface="Times New Roman" panose="02020603050405020304" pitchFamily="18" charset="0"/>
              </a:rPr>
              <a:t>, as well as on </a:t>
            </a:r>
            <a:r>
              <a:rPr lang="en-US" b="1" dirty="0">
                <a:latin typeface="Times New Roman" panose="02020603050405020304" pitchFamily="18" charset="0"/>
                <a:cs typeface="Times New Roman" panose="02020603050405020304" pitchFamily="18" charset="0"/>
              </a:rPr>
              <a:t>domain knowledge </a:t>
            </a:r>
            <a:r>
              <a:rPr lang="en-US" dirty="0">
                <a:latin typeface="Times New Roman" panose="02020603050405020304" pitchFamily="18" charset="0"/>
                <a:cs typeface="Times New Roman" panose="02020603050405020304" pitchFamily="18" charset="0"/>
              </a:rPr>
              <a:t>or expert knowledge about the movies being recommended.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t>
            </a:r>
            <a:r>
              <a:rPr lang="en-US" b="1" dirty="0">
                <a:latin typeface="Times New Roman" panose="02020603050405020304" pitchFamily="18" charset="0"/>
                <a:cs typeface="Times New Roman" panose="02020603050405020304" pitchFamily="18" charset="0"/>
              </a:rPr>
              <a:t>matches user preferences </a:t>
            </a:r>
            <a:r>
              <a:rPr lang="en-US" dirty="0">
                <a:latin typeface="Times New Roman" panose="02020603050405020304" pitchFamily="18" charset="0"/>
                <a:cs typeface="Times New Roman" panose="02020603050405020304" pitchFamily="18" charset="0"/>
              </a:rPr>
              <a:t>with a set of </a:t>
            </a:r>
            <a:r>
              <a:rPr lang="en-US" b="1" dirty="0">
                <a:latin typeface="Times New Roman" panose="02020603050405020304" pitchFamily="18" charset="0"/>
                <a:cs typeface="Times New Roman" panose="02020603050405020304" pitchFamily="18" charset="0"/>
              </a:rPr>
              <a:t>predefined rules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attributes associated </a:t>
            </a:r>
            <a:r>
              <a:rPr lang="en-US" dirty="0">
                <a:latin typeface="Times New Roman" panose="02020603050405020304" pitchFamily="18" charset="0"/>
                <a:cs typeface="Times New Roman" panose="02020603050405020304" pitchFamily="18" charset="0"/>
              </a:rPr>
              <a:t>with the movies in the recommendation space, such as recommending movies of a specific genre or director based on user preference.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systems are often used in cases where there is </a:t>
            </a:r>
            <a:r>
              <a:rPr lang="en-US" b="1" dirty="0">
                <a:latin typeface="Times New Roman" panose="02020603050405020304" pitchFamily="18" charset="0"/>
                <a:cs typeface="Times New Roman" panose="02020603050405020304" pitchFamily="18" charset="0"/>
              </a:rPr>
              <a:t>limited user data available </a:t>
            </a:r>
            <a:r>
              <a:rPr lang="en-US" dirty="0">
                <a:latin typeface="Times New Roman" panose="02020603050405020304" pitchFamily="18" charset="0"/>
                <a:cs typeface="Times New Roman" panose="02020603050405020304" pitchFamily="18" charset="0"/>
              </a:rPr>
              <a:t>or where the </a:t>
            </a:r>
            <a:r>
              <a:rPr lang="en-US" b="1" dirty="0">
                <a:latin typeface="Times New Roman" panose="02020603050405020304" pitchFamily="18" charset="0"/>
                <a:cs typeface="Times New Roman" panose="02020603050405020304" pitchFamily="18" charset="0"/>
              </a:rPr>
              <a:t>recommendation space is highly specialized</a:t>
            </a:r>
            <a:r>
              <a:rPr lang="en-US" dirty="0">
                <a:latin typeface="Times New Roman" panose="02020603050405020304" pitchFamily="18" charset="0"/>
                <a:cs typeface="Times New Roman" panose="02020603050405020304" pitchFamily="18" charset="0"/>
              </a:rPr>
              <a:t>, such as in the case of recommending niche or lesser-known movies.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CB1A07C-50B2-4A71-92F0-9ED4679C34D0}"/>
              </a:ext>
            </a:extLst>
          </p:cNvPr>
          <p:cNvSpPr txBox="1"/>
          <p:nvPr/>
        </p:nvSpPr>
        <p:spPr>
          <a:xfrm>
            <a:off x="856002" y="4060422"/>
            <a:ext cx="11072040" cy="2585323"/>
          </a:xfrm>
          <a:prstGeom prst="rect">
            <a:avLst/>
          </a:prstGeom>
          <a:noFill/>
        </p:spPr>
        <p:txBody>
          <a:bodyPr wrap="square" rtlCol="0">
            <a:spAutoFit/>
          </a:bodyPr>
          <a:lstStyle/>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We defined a function named </a:t>
            </a:r>
            <a:r>
              <a:rPr lang="en-US" altLang="en-US" b="1" dirty="0">
                <a:latin typeface="Times New Roman" panose="02020603050405020304" pitchFamily="18" charset="0"/>
                <a:cs typeface="Times New Roman" panose="02020603050405020304" pitchFamily="18" charset="0"/>
              </a:rPr>
              <a:t>star_based_visualization</a:t>
            </a:r>
            <a:r>
              <a:rPr lang="en-US" altLang="en-US" dirty="0">
                <a:latin typeface="Times New Roman" panose="02020603050405020304" pitchFamily="18" charset="0"/>
                <a:cs typeface="Times New Roman" panose="02020603050405020304" pitchFamily="18" charset="0"/>
              </a:rPr>
              <a:t> which takes a dataframe as input, which contains </a:t>
            </a:r>
            <a:r>
              <a:rPr lang="en-US" altLang="en-US" b="1" dirty="0">
                <a:latin typeface="Times New Roman" panose="02020603050405020304" pitchFamily="18" charset="0"/>
                <a:cs typeface="Times New Roman" panose="02020603050405020304" pitchFamily="18" charset="0"/>
              </a:rPr>
              <a:t>information about the movies, including their ratings</a:t>
            </a:r>
            <a:r>
              <a:rPr lang="en-US" alt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It generates a bar plot showing the </a:t>
            </a:r>
            <a:r>
              <a:rPr lang="en-US" altLang="en-US" b="1" dirty="0">
                <a:latin typeface="Times New Roman" panose="02020603050405020304" pitchFamily="18" charset="0"/>
                <a:cs typeface="Times New Roman" panose="02020603050405020304" pitchFamily="18" charset="0"/>
              </a:rPr>
              <a:t>frequency of each rating </a:t>
            </a:r>
            <a:r>
              <a:rPr lang="en-US" altLang="en-US" dirty="0">
                <a:latin typeface="Times New Roman" panose="02020603050405020304" pitchFamily="18" charset="0"/>
                <a:cs typeface="Times New Roman" panose="02020603050405020304" pitchFamily="18" charset="0"/>
              </a:rPr>
              <a:t>given by users.</a:t>
            </a:r>
          </a:p>
          <a:p>
            <a:pPr marL="285750" indent="-285750">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It also prints the </a:t>
            </a:r>
            <a:r>
              <a:rPr lang="en-US" altLang="en-US" b="1" dirty="0">
                <a:latin typeface="Times New Roman" panose="02020603050405020304" pitchFamily="18" charset="0"/>
                <a:cs typeface="Times New Roman" panose="02020603050405020304" pitchFamily="18" charset="0"/>
              </a:rPr>
              <a:t>total number of users who watched the movies </a:t>
            </a:r>
            <a:r>
              <a:rPr lang="en-US" altLang="en-US" dirty="0">
                <a:latin typeface="Times New Roman" panose="02020603050405020304" pitchFamily="18" charset="0"/>
                <a:cs typeface="Times New Roman" panose="02020603050405020304" pitchFamily="18" charset="0"/>
              </a:rPr>
              <a:t>in the given dataframe.</a:t>
            </a:r>
          </a:p>
          <a:p>
            <a:r>
              <a:rPr lang="en-US" alt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purpose of this function is to visualize the distribution of movie ratings in the dataset. </a:t>
            </a:r>
          </a:p>
          <a:p>
            <a:endParaRPr lang="en-IN" dirty="0"/>
          </a:p>
        </p:txBody>
      </p:sp>
      <p:pic>
        <p:nvPicPr>
          <p:cNvPr id="6" name="Picture 5" descr="context clipart - Clip Art Library">
            <a:extLst>
              <a:ext uri="{FF2B5EF4-FFF2-40B4-BE49-F238E27FC236}">
                <a16:creationId xmlns:a16="http://schemas.microsoft.com/office/drawing/2014/main" id="{05C9AFE8-0429-4D1A-B0BB-F58A90D60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991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6FE76-3C4F-4F48-B5B9-5E57F7EF13A2}"/>
              </a:ext>
            </a:extLst>
          </p:cNvPr>
          <p:cNvSpPr txBox="1"/>
          <p:nvPr/>
        </p:nvSpPr>
        <p:spPr>
          <a:xfrm>
            <a:off x="1519310" y="1131283"/>
            <a:ext cx="9847385" cy="5355312"/>
          </a:xfrm>
          <a:prstGeom prst="rect">
            <a:avLst/>
          </a:prstGeom>
          <a:noFill/>
        </p:spPr>
        <p:txBody>
          <a:bodyPr wrap="square" rtlCol="0">
            <a:spAutoFit/>
          </a:bodyPr>
          <a:lstStyle/>
          <a:p>
            <a:pPr marL="285750" indent="-285750">
              <a:buFont typeface="Wingdings" panose="05000000000000000000" pitchFamily="2" charset="2"/>
              <a:buChar char="Ø"/>
            </a:pPr>
            <a:r>
              <a:rPr lang="en-US" altLang="en-US" dirty="0">
                <a:latin typeface="Söhne"/>
              </a:rPr>
              <a:t>The function </a:t>
            </a:r>
            <a:r>
              <a:rPr lang="en-US" altLang="en-US" b="1" dirty="0">
                <a:latin typeface="Söhne Mono"/>
              </a:rPr>
              <a:t>recommendations_genre(genre)</a:t>
            </a:r>
            <a:r>
              <a:rPr lang="en-US" altLang="en-US" dirty="0">
                <a:latin typeface="Söhne"/>
              </a:rPr>
              <a:t> takes a movie genre as input and </a:t>
            </a:r>
            <a:r>
              <a:rPr lang="en-US" altLang="en-US" b="1" dirty="0">
                <a:latin typeface="Söhne"/>
              </a:rPr>
              <a:t>recommends top-rated and popular movies from that genre to a new user.</a:t>
            </a:r>
          </a:p>
          <a:p>
            <a:pPr marL="285750" indent="-285750">
              <a:buFont typeface="Wingdings" panose="05000000000000000000" pitchFamily="2" charset="2"/>
              <a:buChar char="Ø"/>
            </a:pPr>
            <a:endParaRPr lang="en-US" altLang="en-US" dirty="0">
              <a:latin typeface="Söhne"/>
            </a:endParaRPr>
          </a:p>
          <a:p>
            <a:pPr marL="285750" indent="-285750">
              <a:buFont typeface="Wingdings" panose="05000000000000000000" pitchFamily="2" charset="2"/>
              <a:buChar char="Ø"/>
            </a:pPr>
            <a:r>
              <a:rPr lang="en-US" altLang="en-US" dirty="0">
                <a:latin typeface="Söhne"/>
              </a:rPr>
              <a:t> The function first filters the movie dataset to get all </a:t>
            </a:r>
            <a:r>
              <a:rPr lang="en-US" altLang="en-US" b="1" dirty="0">
                <a:latin typeface="Söhne"/>
              </a:rPr>
              <a:t>movies belonging to the input genre</a:t>
            </a:r>
            <a:r>
              <a:rPr lang="en-US" altLang="en-US" dirty="0">
                <a:latin typeface="Söhne"/>
              </a:rPr>
              <a:t>. </a:t>
            </a:r>
          </a:p>
          <a:p>
            <a:pPr marL="285750" indent="-285750">
              <a:buFont typeface="Wingdings" panose="05000000000000000000" pitchFamily="2" charset="2"/>
              <a:buChar char="Ø"/>
            </a:pPr>
            <a:endParaRPr lang="en-US" altLang="en-US" dirty="0">
              <a:latin typeface="Söhne"/>
            </a:endParaRPr>
          </a:p>
          <a:p>
            <a:pPr marL="285750" indent="-285750">
              <a:buFont typeface="Wingdings" panose="05000000000000000000" pitchFamily="2" charset="2"/>
              <a:buChar char="Ø"/>
            </a:pPr>
            <a:r>
              <a:rPr lang="en-US" altLang="en-US" dirty="0">
                <a:latin typeface="Söhne"/>
              </a:rPr>
              <a:t>It then merges this filtered dataset with the rating dataset to get the </a:t>
            </a:r>
            <a:r>
              <a:rPr lang="en-US" altLang="en-US" b="1" dirty="0">
                <a:latin typeface="Söhne"/>
              </a:rPr>
              <a:t>average rating of each movie </a:t>
            </a:r>
            <a:r>
              <a:rPr lang="en-US" altLang="en-US" dirty="0">
                <a:latin typeface="Söhne"/>
              </a:rPr>
              <a:t>in that </a:t>
            </a:r>
            <a:r>
              <a:rPr lang="en-US" altLang="en-US" b="1" dirty="0">
                <a:latin typeface="Söhne"/>
              </a:rPr>
              <a:t>genre</a:t>
            </a:r>
            <a:r>
              <a:rPr lang="en-US" altLang="en-US" dirty="0">
                <a:latin typeface="Söhne"/>
              </a:rPr>
              <a:t>. </a:t>
            </a:r>
          </a:p>
          <a:p>
            <a:pPr marL="285750" indent="-285750">
              <a:buFont typeface="Wingdings" panose="05000000000000000000" pitchFamily="2" charset="2"/>
              <a:buChar char="Ø"/>
            </a:pPr>
            <a:endParaRPr lang="en-US" altLang="en-US" dirty="0">
              <a:latin typeface="Söhne"/>
            </a:endParaRPr>
          </a:p>
          <a:p>
            <a:pPr marL="285750" indent="-285750">
              <a:buFont typeface="Wingdings" panose="05000000000000000000" pitchFamily="2" charset="2"/>
              <a:buChar char="Ø"/>
            </a:pPr>
            <a:r>
              <a:rPr lang="en-US" altLang="en-US" dirty="0">
                <a:latin typeface="Söhne"/>
              </a:rPr>
              <a:t>The function then </a:t>
            </a:r>
            <a:r>
              <a:rPr lang="en-US" altLang="en-US" b="1" dirty="0">
                <a:latin typeface="Söhne"/>
              </a:rPr>
              <a:t>recommends top-rated movies </a:t>
            </a:r>
            <a:r>
              <a:rPr lang="en-US" altLang="en-US" dirty="0">
                <a:latin typeface="Söhne"/>
              </a:rPr>
              <a:t>and popular movies </a:t>
            </a:r>
            <a:r>
              <a:rPr lang="en-US" altLang="en-US" b="1" dirty="0">
                <a:latin typeface="Söhne"/>
              </a:rPr>
              <a:t>separately to the user</a:t>
            </a:r>
            <a:r>
              <a:rPr lang="en-US" altLang="en-US" dirty="0">
                <a:latin typeface="Söhne"/>
              </a:rPr>
              <a:t>.</a:t>
            </a:r>
          </a:p>
          <a:p>
            <a:r>
              <a:rPr lang="en-US" altLang="en-US" dirty="0">
                <a:latin typeface="Söhne"/>
              </a:rPr>
              <a:t> </a:t>
            </a:r>
          </a:p>
          <a:p>
            <a:pPr marL="285750" indent="-285750">
              <a:buFont typeface="Wingdings" panose="05000000000000000000" pitchFamily="2" charset="2"/>
              <a:buChar char="Ø"/>
            </a:pPr>
            <a:r>
              <a:rPr lang="en-US" altLang="en-US" dirty="0">
                <a:latin typeface="Söhne"/>
              </a:rPr>
              <a:t>The recommendations are based on the </a:t>
            </a:r>
            <a:r>
              <a:rPr lang="en-US" altLang="en-US" b="1" dirty="0">
                <a:latin typeface="Söhne"/>
              </a:rPr>
              <a:t>number of users who watched a movie </a:t>
            </a:r>
            <a:r>
              <a:rPr lang="en-US" altLang="en-US" dirty="0">
                <a:latin typeface="Söhne"/>
              </a:rPr>
              <a:t>and the </a:t>
            </a:r>
            <a:r>
              <a:rPr lang="en-US" altLang="en-US" b="1" dirty="0">
                <a:latin typeface="Söhne"/>
              </a:rPr>
              <a:t>average rating it received</a:t>
            </a:r>
            <a:r>
              <a:rPr lang="en-US" altLang="en-US" dirty="0">
                <a:latin typeface="Söhne"/>
              </a:rPr>
              <a:t>. </a:t>
            </a:r>
          </a:p>
          <a:p>
            <a:pPr marL="285750" indent="-285750">
              <a:buFont typeface="Wingdings" panose="05000000000000000000" pitchFamily="2" charset="2"/>
              <a:buChar char="Ø"/>
            </a:pPr>
            <a:endParaRPr lang="en-US" altLang="en-US" dirty="0">
              <a:latin typeface="Söhne"/>
            </a:endParaRPr>
          </a:p>
          <a:p>
            <a:pPr marL="285750" indent="-285750">
              <a:buFont typeface="Wingdings" panose="05000000000000000000" pitchFamily="2" charset="2"/>
              <a:buChar char="Ø"/>
            </a:pPr>
            <a:r>
              <a:rPr lang="en-US" altLang="en-US" dirty="0">
                <a:latin typeface="Söhne"/>
              </a:rPr>
              <a:t>The </a:t>
            </a:r>
            <a:r>
              <a:rPr lang="en-US" altLang="en-US" b="1" dirty="0">
                <a:latin typeface="Söhne"/>
              </a:rPr>
              <a:t>function uses a while loop to find the best movies </a:t>
            </a:r>
            <a:r>
              <a:rPr lang="en-US" altLang="en-US" dirty="0">
                <a:latin typeface="Söhne"/>
              </a:rPr>
              <a:t>to recommend based on popularity and rating, and prints the </a:t>
            </a:r>
            <a:r>
              <a:rPr lang="en-US" altLang="en-US" b="1" dirty="0">
                <a:latin typeface="Söhne"/>
              </a:rPr>
              <a:t>final list of recommendations </a:t>
            </a:r>
            <a:r>
              <a:rPr lang="en-US" altLang="en-US" dirty="0">
                <a:latin typeface="Söhne"/>
              </a:rPr>
              <a:t>to the user. </a:t>
            </a:r>
          </a:p>
          <a:p>
            <a:pPr marL="285750" indent="-285750">
              <a:buFont typeface="Wingdings" panose="05000000000000000000" pitchFamily="2" charset="2"/>
              <a:buChar char="Ø"/>
            </a:pPr>
            <a:endParaRPr lang="en-US" altLang="en-US" dirty="0">
              <a:latin typeface="Söhne"/>
            </a:endParaRPr>
          </a:p>
          <a:p>
            <a:pPr marL="285750" indent="-285750">
              <a:buFont typeface="Wingdings" panose="05000000000000000000" pitchFamily="2" charset="2"/>
              <a:buChar char="Ø"/>
            </a:pPr>
            <a:r>
              <a:rPr lang="en-US" altLang="en-US" dirty="0">
                <a:latin typeface="Söhne"/>
              </a:rPr>
              <a:t>The function also </a:t>
            </a:r>
            <a:r>
              <a:rPr lang="en-US" altLang="en-US" b="1" dirty="0">
                <a:latin typeface="Söhne"/>
              </a:rPr>
              <a:t>includes visualizations of the recommended movies </a:t>
            </a:r>
            <a:r>
              <a:rPr lang="en-US" altLang="en-US" dirty="0">
                <a:latin typeface="Söhne"/>
              </a:rPr>
              <a:t>using the </a:t>
            </a:r>
            <a:r>
              <a:rPr lang="en-US" altLang="en-US" b="1" dirty="0">
                <a:latin typeface="Söhne Mono"/>
              </a:rPr>
              <a:t>star_based_visualization</a:t>
            </a:r>
            <a:r>
              <a:rPr lang="en-US" altLang="en-US" dirty="0">
                <a:latin typeface="Söhne"/>
              </a:rPr>
              <a:t> function.</a:t>
            </a:r>
            <a:r>
              <a:rPr lang="en-US" altLang="en-US" sz="1600" dirty="0"/>
              <a:t> </a:t>
            </a:r>
            <a:endParaRPr lang="en-US" altLang="en-US" sz="2800" dirty="0">
              <a:latin typeface="Arial" panose="020B0604020202020204" pitchFamily="34" charset="0"/>
            </a:endParaRPr>
          </a:p>
          <a:p>
            <a:endParaRPr lang="en-IN" dirty="0"/>
          </a:p>
        </p:txBody>
      </p:sp>
      <p:pic>
        <p:nvPicPr>
          <p:cNvPr id="4" name="Picture 3" descr="Great Learning launches PG Program in Electric Vehicle Design with  dedicated career help - Business Gujarat News">
            <a:extLst>
              <a:ext uri="{FF2B5EF4-FFF2-40B4-BE49-F238E27FC236}">
                <a16:creationId xmlns:a16="http://schemas.microsoft.com/office/drawing/2014/main" id="{C7DD8F5C-4B49-412C-B649-50293387B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DB3169-83CF-4E79-BD0E-A343C4C5261D}"/>
              </a:ext>
            </a:extLst>
          </p:cNvPr>
          <p:cNvSpPr txBox="1"/>
          <p:nvPr/>
        </p:nvSpPr>
        <p:spPr>
          <a:xfrm>
            <a:off x="3137096" y="312318"/>
            <a:ext cx="9495693" cy="458587"/>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Scenario -4 Defined function </a:t>
            </a:r>
            <a:r>
              <a:rPr lang="en-US" altLang="en-US" sz="2800" b="1" spc="-50" dirty="0" err="1">
                <a:solidFill>
                  <a:srgbClr val="000000"/>
                </a:solidFill>
                <a:latin typeface="Bahnschrift SemiBold SemiConden" panose="020B0502040204020203" pitchFamily="34" charset="0"/>
              </a:rPr>
              <a:t>recommendations_genre</a:t>
            </a:r>
            <a:r>
              <a:rPr lang="en-US" altLang="en-US" sz="2800" b="1" spc="-50" dirty="0">
                <a:solidFill>
                  <a:srgbClr val="000000"/>
                </a:solidFill>
                <a:latin typeface="Bahnschrift SemiBold SemiConden" panose="020B0502040204020203" pitchFamily="34" charset="0"/>
              </a:rPr>
              <a:t>(genre)</a:t>
            </a:r>
            <a:r>
              <a:rPr lang="en-US" sz="2800" b="1" spc="-50" dirty="0">
                <a:solidFill>
                  <a:srgbClr val="000000"/>
                </a:solidFill>
                <a:latin typeface="Bahnschrift SemiBold SemiConden" panose="020B0502040204020203" pitchFamily="34" charset="0"/>
              </a:rPr>
              <a:t> </a:t>
            </a:r>
            <a:endParaRPr lang="en-IN" sz="2800" b="1" spc="-50" dirty="0">
              <a:solidFill>
                <a:srgbClr val="000000"/>
              </a:solidFill>
              <a:latin typeface="Bahnschrift SemiBold SemiConden" panose="020B0502040204020203" pitchFamily="34" charset="0"/>
            </a:endParaRPr>
          </a:p>
        </p:txBody>
      </p:sp>
      <p:pic>
        <p:nvPicPr>
          <p:cNvPr id="6" name="Picture 5" descr="context clipart - Clip Art Library">
            <a:extLst>
              <a:ext uri="{FF2B5EF4-FFF2-40B4-BE49-F238E27FC236}">
                <a16:creationId xmlns:a16="http://schemas.microsoft.com/office/drawing/2014/main" id="{4FF6AD4C-53A5-441B-9E76-D8E0E12EC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408" y="133599"/>
            <a:ext cx="1022688" cy="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803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eat Learning launches PG Program in Electric Vehicle Design with  dedicated career help - Business Gujarat News">
            <a:extLst>
              <a:ext uri="{FF2B5EF4-FFF2-40B4-BE49-F238E27FC236}">
                <a16:creationId xmlns:a16="http://schemas.microsoft.com/office/drawing/2014/main" id="{97B96FFC-C2CD-4AE2-8680-2F56F752B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482C9F-4E53-487E-AC67-2A94D3C6D7F8}"/>
              </a:ext>
            </a:extLst>
          </p:cNvPr>
          <p:cNvSpPr txBox="1"/>
          <p:nvPr/>
        </p:nvSpPr>
        <p:spPr>
          <a:xfrm>
            <a:off x="3319975" y="373188"/>
            <a:ext cx="9495693" cy="824841"/>
          </a:xfrm>
          <a:prstGeom prst="rect">
            <a:avLst/>
          </a:prstGeom>
          <a:noFill/>
        </p:spPr>
        <p:txBody>
          <a:bodyPr wrap="square" rtlCol="0">
            <a:spAutoFit/>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 Hybrid Recommender System:</a:t>
            </a:r>
          </a:p>
          <a:p>
            <a:pPr defTabSz="914400">
              <a:lnSpc>
                <a:spcPct val="85000"/>
              </a:lnSpc>
              <a:spcBef>
                <a:spcPct val="0"/>
              </a:spcBef>
            </a:pPr>
            <a:r>
              <a:rPr lang="en-US" sz="2800" b="1" spc="-50" dirty="0">
                <a:solidFill>
                  <a:srgbClr val="000000"/>
                </a:solidFill>
                <a:latin typeface="Bahnschrift SemiBold SemiConden" panose="020B0502040204020203" pitchFamily="34" charset="0"/>
              </a:rPr>
              <a:t> </a:t>
            </a:r>
            <a:endParaRPr lang="en-IN" sz="2800" b="1" spc="-50" dirty="0">
              <a:solidFill>
                <a:srgbClr val="000000"/>
              </a:solidFill>
              <a:latin typeface="Bahnschrift SemiBold SemiConden" panose="020B0502040204020203" pitchFamily="34" charset="0"/>
            </a:endParaRPr>
          </a:p>
        </p:txBody>
      </p:sp>
      <p:sp>
        <p:nvSpPr>
          <p:cNvPr id="5" name="TextBox 4">
            <a:extLst>
              <a:ext uri="{FF2B5EF4-FFF2-40B4-BE49-F238E27FC236}">
                <a16:creationId xmlns:a16="http://schemas.microsoft.com/office/drawing/2014/main" id="{2DBD3543-3D8C-49E6-914F-EE6A959DE8A4}"/>
              </a:ext>
            </a:extLst>
          </p:cNvPr>
          <p:cNvSpPr txBox="1"/>
          <p:nvPr/>
        </p:nvSpPr>
        <p:spPr>
          <a:xfrm>
            <a:off x="787024" y="1056881"/>
            <a:ext cx="10339753" cy="5355312"/>
          </a:xfrm>
          <a:prstGeom prst="rect">
            <a:avLst/>
          </a:prstGeom>
          <a:noFill/>
        </p:spPr>
        <p:txBody>
          <a:bodyPr wrap="square" rtlCol="0">
            <a:spAutoFit/>
          </a:bodyPr>
          <a:lstStyle/>
          <a:p>
            <a:pPr marL="285750" lvl="0" indent="-285750" defTabSz="914400"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This function is the </a:t>
            </a:r>
            <a:r>
              <a:rPr lang="en-US" altLang="en-US" b="1" dirty="0">
                <a:latin typeface="Times New Roman" panose="02020603050405020304" pitchFamily="18" charset="0"/>
                <a:cs typeface="Times New Roman" panose="02020603050405020304" pitchFamily="18" charset="0"/>
              </a:rPr>
              <a:t>combination of all functions </a:t>
            </a:r>
            <a:r>
              <a:rPr lang="en-US" altLang="en-US" dirty="0">
                <a:latin typeface="Times New Roman" panose="02020603050405020304" pitchFamily="18" charset="0"/>
                <a:cs typeface="Times New Roman" panose="02020603050405020304" pitchFamily="18" charset="0"/>
              </a:rPr>
              <a:t>that implements a hybrid recommender system that </a:t>
            </a:r>
            <a:r>
              <a:rPr lang="en-US" altLang="en-US" b="1" dirty="0">
                <a:latin typeface="Times New Roman" panose="02020603050405020304" pitchFamily="18" charset="0"/>
                <a:cs typeface="Times New Roman" panose="02020603050405020304" pitchFamily="18" charset="0"/>
              </a:rPr>
              <a:t>combines two different approaches to generate personalized movie recommendations</a:t>
            </a:r>
            <a:r>
              <a:rPr lang="en-US" altLang="en-US" dirty="0">
                <a:latin typeface="Times New Roman" panose="02020603050405020304" pitchFamily="18" charset="0"/>
                <a:cs typeface="Times New Roman" panose="02020603050405020304" pitchFamily="18" charset="0"/>
              </a:rPr>
              <a:t>.</a:t>
            </a:r>
          </a:p>
          <a:p>
            <a:pPr marL="285750" lvl="0" indent="-285750" defTabSz="914400" eaLnBrk="0" fontAlgn="base" hangingPunct="0">
              <a:spcBef>
                <a:spcPct val="0"/>
              </a:spcBef>
              <a:spcAft>
                <a:spcPct val="0"/>
              </a:spcAft>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marL="285750" lvl="0" indent="-285750" defTabSz="914400"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First, if the user provides a valid user ID, the function calls the </a:t>
            </a:r>
            <a:r>
              <a:rPr lang="en-US" altLang="en-US" b="1" dirty="0">
                <a:latin typeface="Times New Roman" panose="02020603050405020304" pitchFamily="18" charset="0"/>
                <a:cs typeface="Times New Roman" panose="02020603050405020304" pitchFamily="18" charset="0"/>
              </a:rPr>
              <a:t>recommender_system</a:t>
            </a:r>
            <a:r>
              <a:rPr lang="en-US" altLang="en-US" dirty="0">
                <a:latin typeface="Times New Roman" panose="02020603050405020304" pitchFamily="18" charset="0"/>
                <a:cs typeface="Times New Roman" panose="02020603050405020304" pitchFamily="18" charset="0"/>
              </a:rPr>
              <a:t> function to generate a list of recommended movies based on </a:t>
            </a:r>
            <a:r>
              <a:rPr lang="en-US" altLang="en-US" b="1" dirty="0">
                <a:latin typeface="Times New Roman" panose="02020603050405020304" pitchFamily="18" charset="0"/>
                <a:cs typeface="Times New Roman" panose="02020603050405020304" pitchFamily="18" charset="0"/>
              </a:rPr>
              <a:t>collaborative filtering</a:t>
            </a:r>
            <a:r>
              <a:rPr lang="en-US" altLang="en-US" dirty="0">
                <a:latin typeface="Times New Roman" panose="02020603050405020304" pitchFamily="18" charset="0"/>
                <a:cs typeface="Times New Roman" panose="02020603050405020304" pitchFamily="18" charset="0"/>
              </a:rPr>
              <a:t>.</a:t>
            </a:r>
          </a:p>
          <a:p>
            <a:pPr marL="285750" lvl="0" indent="-285750" defTabSz="914400" eaLnBrk="0" fontAlgn="base" hangingPunct="0">
              <a:spcBef>
                <a:spcPct val="0"/>
              </a:spcBef>
              <a:spcAft>
                <a:spcPct val="0"/>
              </a:spcAft>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marL="285750" lvl="0" indent="-285750" defTabSz="914400"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the user provides an invalid user ID, the function offers the user the option to </a:t>
            </a:r>
            <a:r>
              <a:rPr lang="en-US" altLang="en-US" b="1" dirty="0">
                <a:latin typeface="Times New Roman" panose="02020603050405020304" pitchFamily="18" charset="0"/>
                <a:cs typeface="Times New Roman" panose="02020603050405020304" pitchFamily="18" charset="0"/>
              </a:rPr>
              <a:t>search for similar movies </a:t>
            </a:r>
            <a:r>
              <a:rPr lang="en-US" altLang="en-US" dirty="0">
                <a:latin typeface="Times New Roman" panose="02020603050405020304" pitchFamily="18" charset="0"/>
                <a:cs typeface="Times New Roman" panose="02020603050405020304" pitchFamily="18" charset="0"/>
              </a:rPr>
              <a:t>based on the exact movie name. If a movie name is found, the function calls the </a:t>
            </a:r>
            <a:r>
              <a:rPr lang="en-US" altLang="en-US" b="1" dirty="0">
                <a:latin typeface="Times New Roman" panose="02020603050405020304" pitchFamily="18" charset="0"/>
                <a:cs typeface="Times New Roman" panose="02020603050405020304" pitchFamily="18" charset="0"/>
              </a:rPr>
              <a:t>get_similar_movies</a:t>
            </a:r>
            <a:r>
              <a:rPr lang="en-US" altLang="en-US" dirty="0">
                <a:latin typeface="Times New Roman" panose="02020603050405020304" pitchFamily="18" charset="0"/>
                <a:cs typeface="Times New Roman" panose="02020603050405020304" pitchFamily="18" charset="0"/>
              </a:rPr>
              <a:t> function to generate a list of </a:t>
            </a:r>
            <a:r>
              <a:rPr lang="en-US" altLang="en-US" b="1" dirty="0">
                <a:latin typeface="Times New Roman" panose="02020603050405020304" pitchFamily="18" charset="0"/>
                <a:cs typeface="Times New Roman" panose="02020603050405020304" pitchFamily="18" charset="0"/>
              </a:rPr>
              <a:t>recommended movies based on item-item similarity.</a:t>
            </a:r>
          </a:p>
          <a:p>
            <a:pPr marL="285750" lvl="0" indent="-285750" defTabSz="914400" eaLnBrk="0" fontAlgn="base" hangingPunct="0">
              <a:spcBef>
                <a:spcPct val="0"/>
              </a:spcBef>
              <a:spcAft>
                <a:spcPct val="0"/>
              </a:spcAft>
              <a:buFont typeface="Wingdings" panose="05000000000000000000" pitchFamily="2" charset="2"/>
              <a:buChar char="Ø"/>
            </a:pPr>
            <a:endParaRPr lang="en-US" altLang="en-US" b="1" dirty="0">
              <a:latin typeface="Times New Roman" panose="02020603050405020304" pitchFamily="18" charset="0"/>
              <a:cs typeface="Times New Roman" panose="02020603050405020304" pitchFamily="18" charset="0"/>
            </a:endParaRPr>
          </a:p>
          <a:p>
            <a:pPr marL="285750" lvl="0" indent="-285750" defTabSz="914400"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the user </a:t>
            </a:r>
            <a:r>
              <a:rPr lang="en-US" altLang="en-US" b="1" dirty="0">
                <a:latin typeface="Times New Roman" panose="02020603050405020304" pitchFamily="18" charset="0"/>
                <a:cs typeface="Times New Roman" panose="02020603050405020304" pitchFamily="18" charset="0"/>
              </a:rPr>
              <a:t>inputs invalid movie name </a:t>
            </a:r>
            <a:r>
              <a:rPr lang="en-US" altLang="en-US" dirty="0">
                <a:latin typeface="Times New Roman" panose="02020603050405020304" pitchFamily="18" charset="0"/>
                <a:cs typeface="Times New Roman" panose="02020603050405020304" pitchFamily="18" charset="0"/>
              </a:rPr>
              <a:t>then the function offers the user another </a:t>
            </a:r>
            <a:r>
              <a:rPr lang="en-US" altLang="en-US" b="1" dirty="0">
                <a:latin typeface="Times New Roman" panose="02020603050405020304" pitchFamily="18" charset="0"/>
                <a:cs typeface="Times New Roman" panose="02020603050405020304" pitchFamily="18" charset="0"/>
              </a:rPr>
              <a:t>option to search similar movies based on familiar words</a:t>
            </a:r>
            <a:r>
              <a:rPr lang="en-US" altLang="en-US" dirty="0">
                <a:latin typeface="Times New Roman" panose="02020603050405020304" pitchFamily="18" charset="0"/>
                <a:cs typeface="Times New Roman" panose="02020603050405020304" pitchFamily="18" charset="0"/>
              </a:rPr>
              <a:t>. If the user inputs familiar word, the function calls the </a:t>
            </a:r>
            <a:r>
              <a:rPr lang="en-US" altLang="en-US" b="1" dirty="0">
                <a:latin typeface="Times New Roman" panose="02020603050405020304" pitchFamily="18" charset="0"/>
                <a:cs typeface="Times New Roman" panose="02020603050405020304" pitchFamily="18" charset="0"/>
              </a:rPr>
              <a:t>spell_correction() </a:t>
            </a:r>
            <a:r>
              <a:rPr lang="en-US" altLang="en-US" dirty="0">
                <a:latin typeface="Times New Roman" panose="02020603050405020304" pitchFamily="18" charset="0"/>
                <a:cs typeface="Times New Roman" panose="02020603050405020304" pitchFamily="18" charset="0"/>
              </a:rPr>
              <a:t>function to generate a list of movies that are familiar to the input word.</a:t>
            </a:r>
          </a:p>
          <a:p>
            <a:pPr marL="285750" lvl="0" indent="-285750" defTabSz="914400" eaLnBrk="0" fontAlgn="base" hangingPunct="0">
              <a:spcBef>
                <a:spcPct val="0"/>
              </a:spcBef>
              <a:spcAft>
                <a:spcPct val="0"/>
              </a:spcAft>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marL="285750" lvl="0" indent="-285750" defTabSz="914400"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a user </a:t>
            </a:r>
            <a:r>
              <a:rPr lang="en-US" altLang="en-US" b="1" dirty="0">
                <a:latin typeface="Times New Roman" panose="02020603050405020304" pitchFamily="18" charset="0"/>
                <a:cs typeface="Times New Roman" panose="02020603050405020304" pitchFamily="18" charset="0"/>
              </a:rPr>
              <a:t>doesn’t have a familiar word to search </a:t>
            </a:r>
            <a:r>
              <a:rPr lang="en-US" altLang="en-US" dirty="0">
                <a:latin typeface="Times New Roman" panose="02020603050405020304" pitchFamily="18" charset="0"/>
                <a:cs typeface="Times New Roman" panose="02020603050405020304" pitchFamily="18" charset="0"/>
              </a:rPr>
              <a:t>with then the function offers the user to get </a:t>
            </a:r>
            <a:r>
              <a:rPr lang="en-US" altLang="en-US" b="1" dirty="0">
                <a:latin typeface="Times New Roman" panose="02020603050405020304" pitchFamily="18" charset="0"/>
                <a:cs typeface="Times New Roman" panose="02020603050405020304" pitchFamily="18" charset="0"/>
              </a:rPr>
              <a:t>recommendation based on genre</a:t>
            </a:r>
            <a:r>
              <a:rPr lang="en-US" altLang="en-US" dirty="0">
                <a:latin typeface="Times New Roman" panose="02020603050405020304" pitchFamily="18" charset="0"/>
                <a:cs typeface="Times New Roman" panose="02020603050405020304" pitchFamily="18" charset="0"/>
              </a:rPr>
              <a:t>. The function display a list to genres available to select from. As the user inputs the genre the function call the </a:t>
            </a:r>
            <a:r>
              <a:rPr lang="en-US" altLang="en-US" b="1" dirty="0">
                <a:latin typeface="Times New Roman" panose="02020603050405020304" pitchFamily="18" charset="0"/>
                <a:cs typeface="Times New Roman" panose="02020603050405020304" pitchFamily="18" charset="0"/>
              </a:rPr>
              <a:t>recommendations_genre()</a:t>
            </a:r>
            <a:r>
              <a:rPr lang="en-US" altLang="en-US" dirty="0">
                <a:latin typeface="Times New Roman" panose="02020603050405020304" pitchFamily="18" charset="0"/>
                <a:cs typeface="Times New Roman" panose="02020603050405020304" pitchFamily="18" charset="0"/>
              </a:rPr>
              <a:t> which generates top rated movies, most viewed movies, </a:t>
            </a:r>
            <a:r>
              <a:rPr lang="en-US" altLang="en-US" b="1" dirty="0">
                <a:latin typeface="Times New Roman" panose="02020603050405020304" pitchFamily="18" charset="0"/>
                <a:cs typeface="Times New Roman" panose="02020603050405020304" pitchFamily="18" charset="0"/>
              </a:rPr>
              <a:t>movies with &gt; 300 views and rating &gt; 4.0 of the input genre.</a:t>
            </a:r>
          </a:p>
          <a:p>
            <a:endParaRPr lang="en-IN" dirty="0"/>
          </a:p>
        </p:txBody>
      </p:sp>
      <p:pic>
        <p:nvPicPr>
          <p:cNvPr id="2050" name="Picture 2" descr="Hybrid model stamp on white. Hybrid model black stamp on white background.  flat illustration. | CanStock">
            <a:extLst>
              <a:ext uri="{FF2B5EF4-FFF2-40B4-BE49-F238E27FC236}">
                <a16:creationId xmlns:a16="http://schemas.microsoft.com/office/drawing/2014/main" id="{11916DBF-DAF1-414A-B285-E3A4015BB5E5}"/>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rot="748613">
            <a:off x="2075054" y="114160"/>
            <a:ext cx="1158302" cy="92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196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F0A557-4590-4BB6-A2EB-20C30C1CF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556" y="580292"/>
            <a:ext cx="10452060" cy="5697415"/>
          </a:xfrm>
          <a:prstGeom prst="rect">
            <a:avLst/>
          </a:prstGeom>
        </p:spPr>
      </p:pic>
      <p:sp>
        <p:nvSpPr>
          <p:cNvPr id="4" name="TextBox 3">
            <a:extLst>
              <a:ext uri="{FF2B5EF4-FFF2-40B4-BE49-F238E27FC236}">
                <a16:creationId xmlns:a16="http://schemas.microsoft.com/office/drawing/2014/main" id="{E2F5FAE9-D54F-46CE-A8D5-993597307B88}"/>
              </a:ext>
            </a:extLst>
          </p:cNvPr>
          <p:cNvSpPr txBox="1"/>
          <p:nvPr/>
        </p:nvSpPr>
        <p:spPr>
          <a:xfrm>
            <a:off x="1938145" y="114874"/>
            <a:ext cx="7009209" cy="954107"/>
          </a:xfrm>
          <a:prstGeom prst="rect">
            <a:avLst/>
          </a:prstGeom>
          <a:noFill/>
        </p:spPr>
        <p:txBody>
          <a:bodyPr wrap="square" numCol="2" rtlCol="0">
            <a:spAutoFit/>
          </a:bodyPr>
          <a:lstStyle/>
          <a:p>
            <a:pPr algn="ctr"/>
            <a:r>
              <a:rPr lang="en-US" sz="2800" b="1" spc="-50" dirty="0">
                <a:solidFill>
                  <a:srgbClr val="000000"/>
                </a:solidFill>
                <a:latin typeface="Bahnschrift SemiBold SemiConden" panose="020B0502040204020203" pitchFamily="34" charset="0"/>
              </a:rPr>
              <a:t>Hybrid recommendation model Flow:</a:t>
            </a:r>
            <a:endParaRPr lang="en-IN" sz="2800" b="1" spc="-50" dirty="0">
              <a:solidFill>
                <a:srgbClr val="000000"/>
              </a:solidFill>
              <a:latin typeface="Bahnschrift SemiBold SemiConden" panose="020B0502040204020203" pitchFamily="34" charset="0"/>
            </a:endParaRPr>
          </a:p>
        </p:txBody>
      </p:sp>
      <p:pic>
        <p:nvPicPr>
          <p:cNvPr id="5" name="Picture 2" descr="Great Learning launches PG Program in Electric Vehicle Design with  dedicated career help - Business Gujarat News">
            <a:extLst>
              <a:ext uri="{FF2B5EF4-FFF2-40B4-BE49-F238E27FC236}">
                <a16:creationId xmlns:a16="http://schemas.microsoft.com/office/drawing/2014/main" id="{17F836F1-9234-4D57-A7B5-3ACCE4551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021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Happy National Thank You Day! - Inventionland">
            <a:extLst>
              <a:ext uri="{FF2B5EF4-FFF2-40B4-BE49-F238E27FC236}">
                <a16:creationId xmlns:a16="http://schemas.microsoft.com/office/drawing/2014/main" id="{6A0F994A-63BD-4E28-83A2-A07A9B07A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21" y="2561346"/>
            <a:ext cx="4895557" cy="17353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eat Learning launches PG Program in Electric Vehicle Design with  dedicated career help - Business Gujarat News">
            <a:extLst>
              <a:ext uri="{FF2B5EF4-FFF2-40B4-BE49-F238E27FC236}">
                <a16:creationId xmlns:a16="http://schemas.microsoft.com/office/drawing/2014/main" id="{B1ECB871-BC9F-4612-B019-548BD8CFC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93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706DF49-D5C5-4D5E-965E-B7C8F54EA8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30088"/>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626634E-D413-43F5-8CAF-48FACCF87BB3}"/>
              </a:ext>
            </a:extLst>
          </p:cNvPr>
          <p:cNvSpPr/>
          <p:nvPr/>
        </p:nvSpPr>
        <p:spPr>
          <a:xfrm>
            <a:off x="2819400" y="247685"/>
            <a:ext cx="3147913" cy="523220"/>
          </a:xfrm>
          <a:prstGeom prst="rect">
            <a:avLst/>
          </a:prstGeom>
        </p:spPr>
        <p:txBody>
          <a:bodyPr wrap="none">
            <a:spAutoFit/>
          </a:bodyPr>
          <a:lstStyle/>
          <a:p>
            <a:r>
              <a:rPr lang="en-IN" sz="2800" b="1" dirty="0">
                <a:solidFill>
                  <a:srgbClr val="000000"/>
                </a:solidFill>
                <a:latin typeface="Bahnschrift SemiBold SemiConden" panose="020B0502040204020203" pitchFamily="34" charset="0"/>
              </a:rPr>
              <a:t>Problem Statement :</a:t>
            </a:r>
          </a:p>
        </p:txBody>
      </p:sp>
      <p:sp>
        <p:nvSpPr>
          <p:cNvPr id="5" name="Rectangle 4">
            <a:extLst>
              <a:ext uri="{FF2B5EF4-FFF2-40B4-BE49-F238E27FC236}">
                <a16:creationId xmlns:a16="http://schemas.microsoft.com/office/drawing/2014/main" id="{16DD12B4-3451-4E82-9A1C-F24C4F854849}"/>
              </a:ext>
            </a:extLst>
          </p:cNvPr>
          <p:cNvSpPr/>
          <p:nvPr/>
        </p:nvSpPr>
        <p:spPr>
          <a:xfrm>
            <a:off x="2362200" y="787710"/>
            <a:ext cx="8229600" cy="1754326"/>
          </a:xfrm>
          <a:prstGeom prst="rect">
            <a:avLst/>
          </a:prstGeom>
        </p:spPr>
        <p:txBody>
          <a:bodyPr wrap="square">
            <a:spAutoFit/>
          </a:bodyPr>
          <a:lstStyle/>
          <a:p>
            <a:pPr fontAlgn="base"/>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a </a:t>
            </a:r>
            <a:r>
              <a:rPr lang="en-US" b="1" dirty="0">
                <a:latin typeface="Times New Roman" panose="02020603050405020304" pitchFamily="18" charset="0"/>
                <a:cs typeface="Times New Roman" panose="02020603050405020304" pitchFamily="18" charset="0"/>
              </a:rPr>
              <a:t>movie recommender system </a:t>
            </a:r>
            <a:r>
              <a:rPr lang="en-US" dirty="0">
                <a:latin typeface="Times New Roman" panose="02020603050405020304" pitchFamily="18" charset="0"/>
                <a:cs typeface="Times New Roman" panose="02020603050405020304" pitchFamily="18" charset="0"/>
              </a:rPr>
              <a:t>that can suggest movies to users based on their preferences, historical viewing habits. The system should provide personalized recommendations that are relevant and engaging to each individual user, while also taking into account the popularity and quality of the movies. </a:t>
            </a:r>
            <a:r>
              <a:rPr lang="en-US" b="1" dirty="0">
                <a:latin typeface="Times New Roman" panose="02020603050405020304" pitchFamily="18" charset="0"/>
                <a:cs typeface="Times New Roman" panose="02020603050405020304" pitchFamily="18" charset="0"/>
              </a:rPr>
              <a:t>The goal is to increase user engagement and satisfaction with the movie streaming platform </a:t>
            </a:r>
            <a:r>
              <a:rPr lang="en-US" dirty="0">
                <a:latin typeface="Times New Roman" panose="02020603050405020304" pitchFamily="18" charset="0"/>
                <a:cs typeface="Times New Roman" panose="02020603050405020304" pitchFamily="18" charset="0"/>
              </a:rPr>
              <a:t>by providing a more personalized and enjoyable experience.</a:t>
            </a:r>
            <a:endParaRPr lang="en-US" dirty="0">
              <a:solidFill>
                <a:srgbClr val="000000"/>
              </a:solidFill>
              <a:latin typeface="Times New Roman" panose="02020603050405020304" pitchFamily="18" charset="0"/>
              <a:cs typeface="Times New Roman" panose="02020603050405020304" pitchFamily="18" charset="0"/>
            </a:endParaRPr>
          </a:p>
        </p:txBody>
      </p:sp>
      <p:pic>
        <p:nvPicPr>
          <p:cNvPr id="10244" name="Picture 4">
            <a:extLst>
              <a:ext uri="{FF2B5EF4-FFF2-40B4-BE49-F238E27FC236}">
                <a16:creationId xmlns:a16="http://schemas.microsoft.com/office/drawing/2014/main" id="{7F7543D0-5904-4EF6-BC52-E777AB6B8E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2644354"/>
            <a:ext cx="785191" cy="7846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3EB482A-01A0-4603-A527-232E43A8C730}"/>
              </a:ext>
            </a:extLst>
          </p:cNvPr>
          <p:cNvSpPr/>
          <p:nvPr/>
        </p:nvSpPr>
        <p:spPr>
          <a:xfrm>
            <a:off x="2690192" y="2736503"/>
            <a:ext cx="5666018" cy="1384995"/>
          </a:xfrm>
          <a:prstGeom prst="rect">
            <a:avLst/>
          </a:prstGeom>
        </p:spPr>
        <p:txBody>
          <a:bodyPr wrap="square">
            <a:spAutoFit/>
          </a:bodyPr>
          <a:lstStyle/>
          <a:p>
            <a:r>
              <a:rPr lang="en-US" sz="2800" b="1" dirty="0">
                <a:solidFill>
                  <a:srgbClr val="000000"/>
                </a:solidFill>
                <a:latin typeface="Bahnschrift SemiBold SemiConden" panose="020B0502040204020203" pitchFamily="34" charset="0"/>
              </a:rPr>
              <a:t>Why is this problem important ?</a:t>
            </a:r>
          </a:p>
          <a:p>
            <a:r>
              <a:rPr lang="en-US" sz="2800" b="1" dirty="0">
                <a:solidFill>
                  <a:srgbClr val="000000"/>
                </a:solidFill>
                <a:latin typeface="Bahnschrift SemiBold SemiConden" panose="020B0502040204020203" pitchFamily="34" charset="0"/>
              </a:rPr>
              <a:t/>
            </a:r>
            <a:br>
              <a:rPr lang="en-US" sz="2800" b="1" dirty="0">
                <a:solidFill>
                  <a:srgbClr val="000000"/>
                </a:solidFill>
                <a:latin typeface="Bahnschrift SemiBold SemiConden" panose="020B0502040204020203" pitchFamily="34" charset="0"/>
              </a:rPr>
            </a:br>
            <a:endParaRPr lang="en-IN" sz="2800" b="1" dirty="0">
              <a:solidFill>
                <a:srgbClr val="000000"/>
              </a:solidFill>
              <a:latin typeface="Bahnschrift SemiBold SemiConden" panose="020B0502040204020203" pitchFamily="34" charset="0"/>
            </a:endParaRPr>
          </a:p>
        </p:txBody>
      </p:sp>
      <p:sp>
        <p:nvSpPr>
          <p:cNvPr id="7" name="Rectangle 6">
            <a:extLst>
              <a:ext uri="{FF2B5EF4-FFF2-40B4-BE49-F238E27FC236}">
                <a16:creationId xmlns:a16="http://schemas.microsoft.com/office/drawing/2014/main" id="{3E5EEA0C-BFB5-4A6F-A4CE-AF40326FF5D1}"/>
              </a:ext>
            </a:extLst>
          </p:cNvPr>
          <p:cNvSpPr/>
          <p:nvPr/>
        </p:nvSpPr>
        <p:spPr>
          <a:xfrm>
            <a:off x="2123661" y="3558807"/>
            <a:ext cx="8468139" cy="2585323"/>
          </a:xfrm>
          <a:prstGeom prst="rect">
            <a:avLst/>
          </a:prstGeom>
        </p:spPr>
        <p:txBody>
          <a:bodyPr wrap="square">
            <a:spAutoFit/>
          </a:bodyPr>
          <a:lstStyle/>
          <a:p>
            <a:pPr fontAlgn="base"/>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movie recommender system will provide personalized recommendations based on individual user characteristics and preferences. This </a:t>
            </a:r>
            <a:r>
              <a:rPr lang="en-US" b="1" dirty="0">
                <a:latin typeface="Times New Roman" panose="02020603050405020304" pitchFamily="18" charset="0"/>
                <a:cs typeface="Times New Roman" panose="02020603050405020304" pitchFamily="18" charset="0"/>
              </a:rPr>
              <a:t>level of personalization will make the movie streaming platform stand out from competitors and create a loyal user base</a:t>
            </a:r>
            <a:r>
              <a:rPr lang="en-US" dirty="0">
                <a:latin typeface="Times New Roman" panose="02020603050405020304" pitchFamily="18" charset="0"/>
                <a:cs typeface="Times New Roman" panose="02020603050405020304" pitchFamily="18" charset="0"/>
              </a:rPr>
              <a:t>. With a vast amount of movies available on the movie streaming platform, it can be challenging for users to find movies that they would enjoy. The recommender system will help users discover movies that they may not have found otherwise, </a:t>
            </a:r>
            <a:r>
              <a:rPr lang="en-US" b="1" dirty="0">
                <a:latin typeface="Times New Roman" panose="02020603050405020304" pitchFamily="18" charset="0"/>
                <a:cs typeface="Times New Roman" panose="02020603050405020304" pitchFamily="18" charset="0"/>
              </a:rPr>
              <a:t>increasing the platform's movie catalog's value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potentially increasing movie views</a:t>
            </a:r>
            <a:r>
              <a:rPr lang="en-US" dirty="0">
                <a:latin typeface="Times New Roman" panose="02020603050405020304" pitchFamily="18" charset="0"/>
                <a:cs typeface="Times New Roman" panose="02020603050405020304" pitchFamily="18" charset="0"/>
              </a:rPr>
              <a:t>. This will ultimately increase user engagement and satisfaction with the movie streaming platform, leading to higher user retention and potential revenue.</a:t>
            </a:r>
            <a:endParaRPr lang="en-US" dirty="0">
              <a:solidFill>
                <a:srgbClr val="000000"/>
              </a:solidFill>
              <a:latin typeface="Times New Roman" panose="02020603050405020304" pitchFamily="18" charset="0"/>
              <a:cs typeface="Times New Roman" panose="02020603050405020304" pitchFamily="18" charset="0"/>
            </a:endParaRPr>
          </a:p>
        </p:txBody>
      </p:sp>
      <p:pic>
        <p:nvPicPr>
          <p:cNvPr id="4098" name="Picture 2" descr="Great Learning launches PG Program in Electric Vehicle Design with  dedicated career help - Business Gujarat News">
            <a:extLst>
              <a:ext uri="{FF2B5EF4-FFF2-40B4-BE49-F238E27FC236}">
                <a16:creationId xmlns:a16="http://schemas.microsoft.com/office/drawing/2014/main" id="{9ED7BF94-4C66-4F82-AE3E-906C9045F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38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7B3183B-5A81-4F59-9E4F-F00426E88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2833" y="35839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4FE0C14-5706-4F97-80BC-72440083B9AE}"/>
              </a:ext>
            </a:extLst>
          </p:cNvPr>
          <p:cNvSpPr/>
          <p:nvPr/>
        </p:nvSpPr>
        <p:spPr>
          <a:xfrm>
            <a:off x="2730902" y="403595"/>
            <a:ext cx="3799438" cy="1384995"/>
          </a:xfrm>
          <a:prstGeom prst="rect">
            <a:avLst/>
          </a:prstGeom>
        </p:spPr>
        <p:txBody>
          <a:bodyPr wrap="none">
            <a:spAutoFit/>
          </a:bodyPr>
          <a:lstStyle/>
          <a:p>
            <a:r>
              <a:rPr lang="en-IN" sz="2800" b="1" dirty="0">
                <a:solidFill>
                  <a:srgbClr val="000000"/>
                </a:solidFill>
                <a:latin typeface="Bahnschrift SemiBold SemiConden" panose="020B0502040204020203" pitchFamily="34" charset="0"/>
              </a:rPr>
              <a:t> Suggestion and Outcome:</a:t>
            </a:r>
          </a:p>
          <a:p>
            <a:r>
              <a:rPr lang="en-IN" sz="2800" b="1" dirty="0">
                <a:solidFill>
                  <a:srgbClr val="000000"/>
                </a:solidFill>
                <a:latin typeface="Bahnschrift SemiBold SemiConden" panose="020B0502040204020203" pitchFamily="34" charset="0"/>
              </a:rPr>
              <a:t/>
            </a:r>
            <a:br>
              <a:rPr lang="en-IN" sz="2800" b="1" dirty="0">
                <a:solidFill>
                  <a:srgbClr val="000000"/>
                </a:solidFill>
                <a:latin typeface="Bahnschrift SemiBold SemiConden" panose="020B0502040204020203" pitchFamily="34" charset="0"/>
              </a:rPr>
            </a:br>
            <a:endParaRPr lang="en-IN" sz="2800" b="1" dirty="0">
              <a:solidFill>
                <a:srgbClr val="000000"/>
              </a:solidFill>
              <a:latin typeface="Bahnschrift SemiBold SemiConden" panose="020B0502040204020203" pitchFamily="34" charset="0"/>
            </a:endParaRPr>
          </a:p>
        </p:txBody>
      </p:sp>
      <p:sp>
        <p:nvSpPr>
          <p:cNvPr id="3" name="Rectangle 2">
            <a:extLst>
              <a:ext uri="{FF2B5EF4-FFF2-40B4-BE49-F238E27FC236}">
                <a16:creationId xmlns:a16="http://schemas.microsoft.com/office/drawing/2014/main" id="{CE6E3C92-AFDF-42FC-AA37-9DD2536F9D92}"/>
              </a:ext>
            </a:extLst>
          </p:cNvPr>
          <p:cNvSpPr/>
          <p:nvPr/>
        </p:nvSpPr>
        <p:spPr>
          <a:xfrm>
            <a:off x="1905000" y="1147994"/>
            <a:ext cx="9250680" cy="1200329"/>
          </a:xfrm>
          <a:prstGeom prst="rect">
            <a:avLst/>
          </a:prstGeom>
        </p:spPr>
        <p:txBody>
          <a:bodyPr wrap="square">
            <a:spAutoFit/>
          </a:bodyPr>
          <a:lstStyle/>
          <a:p>
            <a:pPr marL="342900" indent="-342900" fontAlgn="base">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Machine learning algorithms and techniques like </a:t>
            </a:r>
            <a:r>
              <a:rPr lang="en-US" b="1" dirty="0">
                <a:latin typeface="Times New Roman" panose="02020603050405020304" pitchFamily="18" charset="0"/>
                <a:cs typeface="Times New Roman" panose="02020603050405020304" pitchFamily="18" charset="0"/>
              </a:rPr>
              <a:t>collaborative filtering, content-based filtering, and hybrid filtering</a:t>
            </a:r>
            <a:r>
              <a:rPr lang="en-US" dirty="0">
                <a:solidFill>
                  <a:srgbClr val="000000"/>
                </a:solidFill>
                <a:latin typeface="Times New Roman" panose="02020603050405020304" pitchFamily="18" charset="0"/>
                <a:cs typeface="Times New Roman" panose="02020603050405020304" pitchFamily="18" charset="0"/>
              </a:rPr>
              <a:t> will be used to study the historical </a:t>
            </a:r>
            <a:r>
              <a:rPr lang="en-US" dirty="0">
                <a:latin typeface="Times New Roman" panose="02020603050405020304" pitchFamily="18" charset="0"/>
                <a:cs typeface="Times New Roman" panose="02020603050405020304" pitchFamily="18" charset="0"/>
              </a:rPr>
              <a:t>preferences and characteristics to </a:t>
            </a:r>
            <a:r>
              <a:rPr lang="en-US" dirty="0">
                <a:solidFill>
                  <a:srgbClr val="000000"/>
                </a:solidFill>
                <a:latin typeface="Times New Roman" panose="02020603050405020304" pitchFamily="18" charset="0"/>
                <a:cs typeface="Times New Roman" panose="02020603050405020304" pitchFamily="18" charset="0"/>
              </a:rPr>
              <a:t>extract patterns from it, which would help in predicting the movies, thereby helping the </a:t>
            </a:r>
            <a:r>
              <a:rPr lang="en-US" dirty="0">
                <a:latin typeface="Times New Roman" panose="02020603050405020304" pitchFamily="18" charset="0"/>
                <a:cs typeface="Times New Roman" panose="02020603050405020304" pitchFamily="18" charset="0"/>
              </a:rPr>
              <a:t>users to find movies that they would enjoy</a:t>
            </a:r>
            <a:r>
              <a:rPr lang="en-US" dirty="0">
                <a:solidFill>
                  <a:srgbClr val="000000"/>
                </a:solidFill>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0F42CD95-D5EA-4618-9A19-EFF1959080D1}"/>
              </a:ext>
            </a:extLst>
          </p:cNvPr>
          <p:cNvSpPr/>
          <p:nvPr/>
        </p:nvSpPr>
        <p:spPr>
          <a:xfrm>
            <a:off x="1905000" y="2525818"/>
            <a:ext cx="9250680" cy="1200329"/>
          </a:xfrm>
          <a:prstGeom prst="rect">
            <a:avLst/>
          </a:prstGeom>
        </p:spPr>
        <p:txBody>
          <a:bodyPr wrap="square">
            <a:spAutoFit/>
          </a:bodyPr>
          <a:lstStyle/>
          <a:p>
            <a:pPr marL="342900" indent="-342900" fontAlgn="base">
              <a:buFont typeface="Wingdings" panose="05000000000000000000" pitchFamily="2" charset="2"/>
              <a:buChar char="Ø"/>
            </a:pPr>
            <a:r>
              <a:rPr lang="en-US" b="1" dirty="0">
                <a:solidFill>
                  <a:srgbClr val="000000"/>
                </a:solidFill>
                <a:latin typeface="Times New Roman" panose="02020603050405020304" pitchFamily="18" charset="0"/>
                <a:cs typeface="Times New Roman" panose="02020603050405020304" pitchFamily="18" charset="0"/>
              </a:rPr>
              <a:t>The aim of a movie recommender system </a:t>
            </a:r>
            <a:r>
              <a:rPr lang="en-US" dirty="0">
                <a:solidFill>
                  <a:srgbClr val="000000"/>
                </a:solidFill>
                <a:latin typeface="Times New Roman" panose="02020603050405020304" pitchFamily="18" charset="0"/>
                <a:cs typeface="Times New Roman" panose="02020603050405020304" pitchFamily="18" charset="0"/>
              </a:rPr>
              <a:t>is to provide </a:t>
            </a:r>
            <a:r>
              <a:rPr lang="en-US" b="1" dirty="0">
                <a:solidFill>
                  <a:srgbClr val="000000"/>
                </a:solidFill>
                <a:latin typeface="Times New Roman" panose="02020603050405020304" pitchFamily="18" charset="0"/>
                <a:cs typeface="Times New Roman" panose="02020603050405020304" pitchFamily="18" charset="0"/>
              </a:rPr>
              <a:t>personalized and relevant movie recommendations</a:t>
            </a:r>
            <a:r>
              <a:rPr lang="en-US" dirty="0">
                <a:solidFill>
                  <a:srgbClr val="000000"/>
                </a:solidFill>
                <a:latin typeface="Times New Roman" panose="02020603050405020304" pitchFamily="18" charset="0"/>
                <a:cs typeface="Times New Roman" panose="02020603050405020304" pitchFamily="18" charset="0"/>
              </a:rPr>
              <a:t> to users based on </a:t>
            </a:r>
            <a:r>
              <a:rPr lang="en-US" b="1" dirty="0">
                <a:solidFill>
                  <a:srgbClr val="000000"/>
                </a:solidFill>
                <a:latin typeface="Times New Roman" panose="02020603050405020304" pitchFamily="18" charset="0"/>
                <a:cs typeface="Times New Roman" panose="02020603050405020304" pitchFamily="18" charset="0"/>
              </a:rPr>
              <a:t>their preferences, historical viewing habits, and demographic characteristics</a:t>
            </a:r>
            <a:r>
              <a:rPr lang="en-US" dirty="0">
                <a:solidFill>
                  <a:srgbClr val="000000"/>
                </a:solidFill>
                <a:latin typeface="Times New Roman" panose="02020603050405020304" pitchFamily="18" charset="0"/>
                <a:cs typeface="Times New Roman" panose="02020603050405020304" pitchFamily="18" charset="0"/>
              </a:rPr>
              <a:t>. The system's </a:t>
            </a:r>
            <a:r>
              <a:rPr lang="en-US" b="1" i="1" dirty="0">
                <a:solidFill>
                  <a:schemeClr val="bg2">
                    <a:lumMod val="50000"/>
                  </a:schemeClr>
                </a:solidFill>
                <a:latin typeface="Times New Roman" panose="02020603050405020304" pitchFamily="18" charset="0"/>
                <a:cs typeface="Times New Roman" panose="02020603050405020304" pitchFamily="18" charset="0"/>
              </a:rPr>
              <a:t>primary goal is to enhance the user experience </a:t>
            </a:r>
            <a:r>
              <a:rPr lang="en-US" dirty="0">
                <a:solidFill>
                  <a:srgbClr val="000000"/>
                </a:solidFill>
                <a:latin typeface="Times New Roman" panose="02020603050405020304" pitchFamily="18" charset="0"/>
                <a:cs typeface="Times New Roman" panose="02020603050405020304" pitchFamily="18" charset="0"/>
              </a:rPr>
              <a:t>by helping users discover new and engaging movies that align with their interests and tastes.. </a:t>
            </a:r>
          </a:p>
        </p:txBody>
      </p:sp>
      <p:pic>
        <p:nvPicPr>
          <p:cNvPr id="14340" name="Picture 4">
            <a:extLst>
              <a:ext uri="{FF2B5EF4-FFF2-40B4-BE49-F238E27FC236}">
                <a16:creationId xmlns:a16="http://schemas.microsoft.com/office/drawing/2014/main" id="{07095028-A134-411B-B1CD-AD6B56A5B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833" y="4133954"/>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357989-82E7-4B33-A515-BE0BA7F2B113}"/>
              </a:ext>
            </a:extLst>
          </p:cNvPr>
          <p:cNvSpPr/>
          <p:nvPr/>
        </p:nvSpPr>
        <p:spPr>
          <a:xfrm>
            <a:off x="1905000" y="4206980"/>
            <a:ext cx="8077200" cy="2616101"/>
          </a:xfrm>
          <a:prstGeom prst="rect">
            <a:avLst/>
          </a:prstGeom>
        </p:spPr>
        <p:txBody>
          <a:bodyPr wrap="square">
            <a:spAutoFit/>
          </a:bodyPr>
          <a:lstStyle/>
          <a:p>
            <a:pPr fontAlgn="base"/>
            <a:r>
              <a:rPr lang="en-IN" sz="2800" b="1" dirty="0">
                <a:solidFill>
                  <a:srgbClr val="000000"/>
                </a:solidFill>
                <a:latin typeface="Times New Roman" panose="02020603050405020304" pitchFamily="18" charset="0"/>
                <a:cs typeface="Times New Roman" panose="02020603050405020304" pitchFamily="18" charset="0"/>
              </a:rPr>
              <a:t>          </a:t>
            </a:r>
            <a:r>
              <a:rPr lang="en-IN" sz="2800" b="1" dirty="0">
                <a:solidFill>
                  <a:srgbClr val="000000"/>
                </a:solidFill>
                <a:latin typeface="Bahnschrift SemiBold SemiConden" panose="020B0502040204020203" pitchFamily="34" charset="0"/>
              </a:rPr>
              <a:t>Data Sets Considered / Reference:</a:t>
            </a:r>
          </a:p>
          <a:p>
            <a:pPr fontAlgn="base"/>
            <a:endParaRPr lang="en-IN" sz="2800" b="1" dirty="0">
              <a:solidFill>
                <a:srgbClr val="000000"/>
              </a:solidFill>
              <a:latin typeface="Bahnschrift SemiBold SemiConden" panose="020B0502040204020203" pitchFamily="34" charset="0"/>
            </a:endParaRPr>
          </a:p>
          <a:p>
            <a:pPr marL="342900" indent="-342900" fontAlgn="base">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Movies Recommender System from Kaggle.</a:t>
            </a:r>
          </a:p>
          <a:p>
            <a:pPr marL="342900" indent="-342900" fontAlgn="base">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Reference link :</a:t>
            </a:r>
          </a:p>
          <a:p>
            <a:pPr marL="342900" indent="-342900" fontAlgn="base">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https://www.kaggle.com/datasets/rishabjain237/movie-lens-recommender-system-dataset</a:t>
            </a:r>
            <a:br>
              <a:rPr lang="en-US" dirty="0">
                <a:solidFill>
                  <a:srgbClr val="000000"/>
                </a:solidFill>
                <a:latin typeface="Times New Roman" panose="02020603050405020304" pitchFamily="18" charset="0"/>
                <a:cs typeface="Times New Roman" panose="02020603050405020304" pitchFamily="18" charset="0"/>
              </a:rPr>
            </a:br>
            <a:r>
              <a:rPr lang="en-IN" dirty="0">
                <a:solidFill>
                  <a:srgbClr val="000000"/>
                </a:solidFill>
                <a:latin typeface="Times New Roman" panose="02020603050405020304" pitchFamily="18" charset="0"/>
                <a:cs typeface="Times New Roman" panose="02020603050405020304" pitchFamily="18" charset="0"/>
              </a:rPr>
              <a:t/>
            </a:r>
            <a:br>
              <a:rPr lang="en-IN" dirty="0">
                <a:solidFill>
                  <a:srgbClr val="000000"/>
                </a:solidFill>
                <a:latin typeface="Times New Roman" panose="02020603050405020304" pitchFamily="18" charset="0"/>
                <a:cs typeface="Times New Roman" panose="02020603050405020304" pitchFamily="18" charset="0"/>
              </a:rPr>
            </a:br>
            <a:endParaRPr lang="en-IN" dirty="0">
              <a:solidFill>
                <a:srgbClr val="000000"/>
              </a:solidFill>
              <a:latin typeface="Times New Roman" panose="02020603050405020304" pitchFamily="18" charset="0"/>
              <a:cs typeface="Times New Roman" panose="02020603050405020304" pitchFamily="18" charset="0"/>
            </a:endParaRPr>
          </a:p>
        </p:txBody>
      </p:sp>
      <p:pic>
        <p:nvPicPr>
          <p:cNvPr id="8" name="Picture 2" descr="Great Learning launches PG Program in Electric Vehicle Design with  dedicated career help - Business Gujarat News">
            <a:extLst>
              <a:ext uri="{FF2B5EF4-FFF2-40B4-BE49-F238E27FC236}">
                <a16:creationId xmlns:a16="http://schemas.microsoft.com/office/drawing/2014/main" id="{349B5927-0DD6-44D1-AFD2-C2294C4A7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67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E9323B-759B-4E28-98B5-B535F33D3952}"/>
              </a:ext>
            </a:extLst>
          </p:cNvPr>
          <p:cNvPicPr>
            <a:picLocks noChangeAspect="1"/>
          </p:cNvPicPr>
          <p:nvPr/>
        </p:nvPicPr>
        <p:blipFill>
          <a:blip r:embed="rId2"/>
          <a:stretch>
            <a:fillRect/>
          </a:stretch>
        </p:blipFill>
        <p:spPr>
          <a:xfrm>
            <a:off x="770461" y="1161341"/>
            <a:ext cx="3418449" cy="2118097"/>
          </a:xfrm>
          <a:prstGeom prst="rect">
            <a:avLst/>
          </a:prstGeom>
        </p:spPr>
      </p:pic>
      <p:pic>
        <p:nvPicPr>
          <p:cNvPr id="3" name="Picture 2">
            <a:extLst>
              <a:ext uri="{FF2B5EF4-FFF2-40B4-BE49-F238E27FC236}">
                <a16:creationId xmlns:a16="http://schemas.microsoft.com/office/drawing/2014/main" id="{5480D27B-8766-4EE7-AA79-5DE999AA5999}"/>
              </a:ext>
            </a:extLst>
          </p:cNvPr>
          <p:cNvPicPr>
            <a:picLocks noChangeAspect="1"/>
          </p:cNvPicPr>
          <p:nvPr/>
        </p:nvPicPr>
        <p:blipFill>
          <a:blip r:embed="rId3"/>
          <a:stretch>
            <a:fillRect/>
          </a:stretch>
        </p:blipFill>
        <p:spPr>
          <a:xfrm>
            <a:off x="4857275" y="1104614"/>
            <a:ext cx="6379087" cy="2231550"/>
          </a:xfrm>
          <a:prstGeom prst="rect">
            <a:avLst/>
          </a:prstGeom>
        </p:spPr>
      </p:pic>
      <p:sp>
        <p:nvSpPr>
          <p:cNvPr id="7" name="Title 1">
            <a:extLst>
              <a:ext uri="{FF2B5EF4-FFF2-40B4-BE49-F238E27FC236}">
                <a16:creationId xmlns:a16="http://schemas.microsoft.com/office/drawing/2014/main" id="{6310C2A2-FAAA-41F2-8882-C672CA59697A}"/>
              </a:ext>
            </a:extLst>
          </p:cNvPr>
          <p:cNvSpPr txBox="1">
            <a:spLocks/>
          </p:cNvSpPr>
          <p:nvPr/>
        </p:nvSpPr>
        <p:spPr>
          <a:xfrm>
            <a:off x="3275291" y="256011"/>
            <a:ext cx="3050835" cy="954107"/>
          </a:xfrm>
          <a:prstGeom prst="rect">
            <a:avLst/>
          </a:prstGeom>
        </p:spPr>
        <p:txBody>
          <a:bodyPr wrap="none">
            <a:spAutoFit/>
          </a:bodyPr>
          <a:lstStyle>
            <a:defPPr>
              <a:defRPr lang="en-US"/>
            </a:defPPr>
            <a:lvl1pPr>
              <a:defRPr sz="2800" b="1">
                <a:solidFill>
                  <a:srgbClr val="000000"/>
                </a:solidFill>
                <a:latin typeface="Bahnschrift SemiBold SemiConden" panose="020B0502040204020203" pitchFamily="34" charset="0"/>
              </a:defRPr>
            </a:lvl1pPr>
          </a:lstStyle>
          <a:p>
            <a:r>
              <a:rPr lang="en-US" dirty="0"/>
              <a:t>Dataset description: </a:t>
            </a:r>
            <a:endParaRPr lang="en-IN" dirty="0"/>
          </a:p>
          <a:p>
            <a:endParaRPr lang="en-IN" dirty="0"/>
          </a:p>
        </p:txBody>
      </p:sp>
      <p:pic>
        <p:nvPicPr>
          <p:cNvPr id="8" name="Picture 2" descr="Great Learning launches PG Program in Electric Vehicle Design with  dedicated career help - Business Gujarat News">
            <a:extLst>
              <a:ext uri="{FF2B5EF4-FFF2-40B4-BE49-F238E27FC236}">
                <a16:creationId xmlns:a16="http://schemas.microsoft.com/office/drawing/2014/main" id="{1856D3AF-F391-49AE-9EB2-FA0C967DF0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EC2AE14-57FF-4147-880A-797A252C4E37}"/>
              </a:ext>
            </a:extLst>
          </p:cNvPr>
          <p:cNvPicPr>
            <a:picLocks noChangeAspect="1"/>
          </p:cNvPicPr>
          <p:nvPr/>
        </p:nvPicPr>
        <p:blipFill>
          <a:blip r:embed="rId5"/>
          <a:stretch>
            <a:fillRect/>
          </a:stretch>
        </p:blipFill>
        <p:spPr>
          <a:xfrm>
            <a:off x="363586" y="3988994"/>
            <a:ext cx="4232197" cy="800686"/>
          </a:xfrm>
          <a:prstGeom prst="rect">
            <a:avLst/>
          </a:prstGeom>
        </p:spPr>
      </p:pic>
      <p:pic>
        <p:nvPicPr>
          <p:cNvPr id="10" name="Picture 9">
            <a:extLst>
              <a:ext uri="{FF2B5EF4-FFF2-40B4-BE49-F238E27FC236}">
                <a16:creationId xmlns:a16="http://schemas.microsoft.com/office/drawing/2014/main" id="{895F985E-5BAD-43EF-8CBC-10A7DBA6117F}"/>
              </a:ext>
            </a:extLst>
          </p:cNvPr>
          <p:cNvPicPr>
            <a:picLocks noChangeAspect="1"/>
          </p:cNvPicPr>
          <p:nvPr/>
        </p:nvPicPr>
        <p:blipFill>
          <a:blip r:embed="rId6"/>
          <a:stretch>
            <a:fillRect/>
          </a:stretch>
        </p:blipFill>
        <p:spPr>
          <a:xfrm>
            <a:off x="6096000" y="4006763"/>
            <a:ext cx="4151705" cy="800686"/>
          </a:xfrm>
          <a:prstGeom prst="rect">
            <a:avLst/>
          </a:prstGeom>
        </p:spPr>
      </p:pic>
      <p:sp>
        <p:nvSpPr>
          <p:cNvPr id="11" name="TextBox 10">
            <a:extLst>
              <a:ext uri="{FF2B5EF4-FFF2-40B4-BE49-F238E27FC236}">
                <a16:creationId xmlns:a16="http://schemas.microsoft.com/office/drawing/2014/main" id="{7439F13B-AF8B-46A2-B27F-B7483F59B1BE}"/>
              </a:ext>
            </a:extLst>
          </p:cNvPr>
          <p:cNvSpPr txBox="1"/>
          <p:nvPr/>
        </p:nvSpPr>
        <p:spPr>
          <a:xfrm>
            <a:off x="1347236" y="3393897"/>
            <a:ext cx="2264898" cy="369332"/>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Dig. a) ratings.csv</a:t>
            </a:r>
            <a:endParaRPr lang="en-IN"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6135383-BF2E-415D-B2BE-CA508DFD6EDA}"/>
              </a:ext>
            </a:extLst>
          </p:cNvPr>
          <p:cNvSpPr txBox="1"/>
          <p:nvPr/>
        </p:nvSpPr>
        <p:spPr>
          <a:xfrm>
            <a:off x="6789059" y="3393897"/>
            <a:ext cx="2264898" cy="369332"/>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Dig. b) movies.csv</a:t>
            </a:r>
            <a:endParaRPr lang="en-IN" i="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B79FF67D-31A4-4760-AFC2-13C0AB011E62}"/>
              </a:ext>
            </a:extLst>
          </p:cNvPr>
          <p:cNvSpPr/>
          <p:nvPr/>
        </p:nvSpPr>
        <p:spPr>
          <a:xfrm>
            <a:off x="2194580" y="5050983"/>
            <a:ext cx="8053125"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Since the </a:t>
            </a:r>
            <a:r>
              <a:rPr lang="en-US" b="1" dirty="0" err="1">
                <a:latin typeface="Times New Roman" panose="02020603050405020304" pitchFamily="18" charset="0"/>
                <a:cs typeface="Times New Roman" panose="02020603050405020304" pitchFamily="18" charset="0"/>
              </a:rPr>
              <a:t>movieId</a:t>
            </a:r>
            <a:r>
              <a:rPr lang="en-US" dirty="0">
                <a:latin typeface="Times New Roman" panose="02020603050405020304" pitchFamily="18" charset="0"/>
                <a:cs typeface="Times New Roman" panose="02020603050405020304" pitchFamily="18" charset="0"/>
              </a:rPr>
              <a:t> in the rating dataset and the movie dataset </a:t>
            </a:r>
            <a:r>
              <a:rPr lang="en-US" b="1" dirty="0">
                <a:latin typeface="Times New Roman" panose="02020603050405020304" pitchFamily="18" charset="0"/>
                <a:cs typeface="Times New Roman" panose="02020603050405020304" pitchFamily="18" charset="0"/>
              </a:rPr>
              <a:t>share the same IDs</a:t>
            </a:r>
            <a:r>
              <a:rPr lang="en-US" dirty="0">
                <a:latin typeface="Times New Roman" panose="02020603050405020304" pitchFamily="18" charset="0"/>
                <a:cs typeface="Times New Roman" panose="02020603050405020304" pitchFamily="18" charset="0"/>
              </a:rPr>
              <a:t>, we can </a:t>
            </a:r>
            <a:r>
              <a:rPr lang="en-US" b="1" dirty="0">
                <a:latin typeface="Times New Roman" panose="02020603050405020304" pitchFamily="18" charset="0"/>
                <a:cs typeface="Times New Roman" panose="02020603050405020304" pitchFamily="18" charset="0"/>
              </a:rPr>
              <a:t>merge the two datasets to create a single dataset </a:t>
            </a:r>
            <a:r>
              <a:rPr lang="en-US" dirty="0">
                <a:latin typeface="Times New Roman" panose="02020603050405020304" pitchFamily="18" charset="0"/>
                <a:cs typeface="Times New Roman" panose="02020603050405020304" pitchFamily="18" charset="0"/>
              </a:rPr>
              <a:t>that includes both the user ratings and the movie details.</a:t>
            </a:r>
            <a:endParaRPr lang="en-IN" dirty="0">
              <a:latin typeface="Times New Roman" panose="02020603050405020304" pitchFamily="18" charset="0"/>
              <a:cs typeface="Times New Roman" panose="02020603050405020304" pitchFamily="18" charset="0"/>
            </a:endParaRPr>
          </a:p>
        </p:txBody>
      </p:sp>
      <p:pic>
        <p:nvPicPr>
          <p:cNvPr id="13314" name="Picture 2" descr="Dataset Icons - Free SVG &amp; PNG Dataset Images - Noun Project">
            <a:extLst>
              <a:ext uri="{FF2B5EF4-FFF2-40B4-BE49-F238E27FC236}">
                <a16:creationId xmlns:a16="http://schemas.microsoft.com/office/drawing/2014/main" id="{5BE30A1E-0166-44E7-8322-446640EF5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2796" y="164670"/>
            <a:ext cx="770906" cy="77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02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9EF5-28E5-4504-A745-CDCC8A092704}"/>
              </a:ext>
            </a:extLst>
          </p:cNvPr>
          <p:cNvSpPr>
            <a:spLocks noGrp="1"/>
          </p:cNvSpPr>
          <p:nvPr>
            <p:ph type="title"/>
          </p:nvPr>
        </p:nvSpPr>
        <p:spPr>
          <a:xfrm>
            <a:off x="3061421" y="24642"/>
            <a:ext cx="6238875" cy="644103"/>
          </a:xfrm>
        </p:spPr>
        <p:txBody>
          <a:bodyPr>
            <a:normAutofit/>
          </a:bodyPr>
          <a:lstStyle/>
          <a:p>
            <a:r>
              <a:rPr lang="en-IN" sz="2800" b="1" dirty="0">
                <a:solidFill>
                  <a:srgbClr val="000000"/>
                </a:solidFill>
                <a:latin typeface="Bahnschrift SemiBold SemiConden" panose="020B0502040204020203" pitchFamily="34" charset="0"/>
                <a:ea typeface="+mn-ea"/>
                <a:cs typeface="+mn-cs"/>
              </a:rPr>
              <a:t>Exploratory Data Analysis</a:t>
            </a:r>
          </a:p>
        </p:txBody>
      </p:sp>
      <p:pic>
        <p:nvPicPr>
          <p:cNvPr id="1026" name="Picture 2">
            <a:extLst>
              <a:ext uri="{FF2B5EF4-FFF2-40B4-BE49-F238E27FC236}">
                <a16:creationId xmlns:a16="http://schemas.microsoft.com/office/drawing/2014/main" id="{2E0445AB-8BE6-4B36-8E0D-28B9403451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7207" y="0"/>
            <a:ext cx="1068108" cy="95180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84EF54E-9870-469B-B657-98F5F3045595}"/>
              </a:ext>
            </a:extLst>
          </p:cNvPr>
          <p:cNvSpPr/>
          <p:nvPr/>
        </p:nvSpPr>
        <p:spPr>
          <a:xfrm>
            <a:off x="4978292" y="4406221"/>
            <a:ext cx="2738578" cy="1754326"/>
          </a:xfrm>
          <a:prstGeom prst="rect">
            <a:avLst/>
          </a:prstGeom>
          <a:ln>
            <a:solidFill>
              <a:schemeClr val="tx1"/>
            </a:solidFill>
          </a:ln>
        </p:spPr>
        <p:txBody>
          <a:bodyPr wrap="square">
            <a:spAutoFit/>
          </a:bodyPr>
          <a:lstStyle/>
          <a:p>
            <a:r>
              <a:rPr lang="en-US" dirty="0">
                <a:latin typeface="Times New Roman" panose="02020603050405020304" pitchFamily="18" charset="0"/>
              </a:rPr>
              <a:t>From bar chart we can understand that in the given dataset movie with </a:t>
            </a:r>
            <a:r>
              <a:rPr lang="en-US" b="1" dirty="0" err="1">
                <a:latin typeface="Times New Roman" panose="02020603050405020304" pitchFamily="18" charset="0"/>
              </a:rPr>
              <a:t>movieID</a:t>
            </a:r>
            <a:r>
              <a:rPr lang="en-US" b="1" dirty="0">
                <a:latin typeface="Times New Roman" panose="02020603050405020304" pitchFamily="18" charset="0"/>
              </a:rPr>
              <a:t>  356 has been watched the most</a:t>
            </a:r>
          </a:p>
        </p:txBody>
      </p:sp>
      <p:sp>
        <p:nvSpPr>
          <p:cNvPr id="9" name="Rectangle 8">
            <a:extLst>
              <a:ext uri="{FF2B5EF4-FFF2-40B4-BE49-F238E27FC236}">
                <a16:creationId xmlns:a16="http://schemas.microsoft.com/office/drawing/2014/main" id="{8B65C4CA-95A6-4552-A8B2-709F907E8266}"/>
              </a:ext>
            </a:extLst>
          </p:cNvPr>
          <p:cNvSpPr/>
          <p:nvPr/>
        </p:nvSpPr>
        <p:spPr>
          <a:xfrm>
            <a:off x="8601076" y="4533044"/>
            <a:ext cx="2743199" cy="1754326"/>
          </a:xfrm>
          <a:prstGeom prst="rect">
            <a:avLst/>
          </a:prstGeom>
          <a:ln>
            <a:solidFill>
              <a:schemeClr val="tx1"/>
            </a:solidFill>
          </a:ln>
        </p:spPr>
        <p:txBody>
          <a:bodyPr wrap="square">
            <a:spAutoFit/>
          </a:bodyPr>
          <a:lstStyle/>
          <a:p>
            <a:r>
              <a:rPr lang="en-US" dirty="0">
                <a:latin typeface="Times New Roman" panose="02020603050405020304" pitchFamily="18" charset="0"/>
              </a:rPr>
              <a:t>From the above bar chart we can understand that in the given dataset </a:t>
            </a:r>
            <a:r>
              <a:rPr lang="en-US" b="1" dirty="0">
                <a:latin typeface="Times New Roman" panose="02020603050405020304" pitchFamily="18" charset="0"/>
              </a:rPr>
              <a:t>forest grumps is most watched movie.</a:t>
            </a:r>
            <a:endParaRPr lang="en-IN" b="1" dirty="0">
              <a:latin typeface="Times New Roman" panose="02020603050405020304" pitchFamily="18" charset="0"/>
            </a:endParaRPr>
          </a:p>
        </p:txBody>
      </p:sp>
      <p:sp>
        <p:nvSpPr>
          <p:cNvPr id="10" name="Rectangle 9">
            <a:extLst>
              <a:ext uri="{FF2B5EF4-FFF2-40B4-BE49-F238E27FC236}">
                <a16:creationId xmlns:a16="http://schemas.microsoft.com/office/drawing/2014/main" id="{2CFD335A-6ACC-46FD-A0E0-5A024ADFC514}"/>
              </a:ext>
            </a:extLst>
          </p:cNvPr>
          <p:cNvSpPr/>
          <p:nvPr/>
        </p:nvSpPr>
        <p:spPr>
          <a:xfrm>
            <a:off x="1003482" y="4154110"/>
            <a:ext cx="2739886" cy="2031325"/>
          </a:xfrm>
          <a:prstGeom prst="rect">
            <a:avLst/>
          </a:prstGeom>
          <a:ln>
            <a:solidFill>
              <a:schemeClr val="tx1"/>
            </a:solidFill>
          </a:ln>
        </p:spPr>
        <p:txBody>
          <a:bodyPr wrap="square">
            <a:spAutoFit/>
          </a:bodyPr>
          <a:lstStyle/>
          <a:p>
            <a:r>
              <a:rPr lang="en-US" dirty="0">
                <a:latin typeface="Times New Roman" panose="02020603050405020304" pitchFamily="18" charset="0"/>
              </a:rPr>
              <a:t>From bar chart we can understand that in the given dataset user with userID </a:t>
            </a:r>
            <a:r>
              <a:rPr lang="en-US" b="1" dirty="0">
                <a:latin typeface="Times New Roman" panose="02020603050405020304" pitchFamily="18" charset="0"/>
              </a:rPr>
              <a:t>414</a:t>
            </a:r>
            <a:r>
              <a:rPr lang="en-US" dirty="0">
                <a:latin typeface="Times New Roman" panose="02020603050405020304" pitchFamily="18" charset="0"/>
              </a:rPr>
              <a:t> has </a:t>
            </a:r>
            <a:r>
              <a:rPr lang="en-US" b="1" dirty="0">
                <a:latin typeface="Times New Roman" panose="02020603050405020304" pitchFamily="18" charset="0"/>
              </a:rPr>
              <a:t>watched most number of movies </a:t>
            </a:r>
            <a:r>
              <a:rPr lang="en-US" dirty="0">
                <a:latin typeface="Times New Roman" panose="02020603050405020304" pitchFamily="18" charset="0"/>
              </a:rPr>
              <a:t>thus giving highest number of ratings.</a:t>
            </a:r>
          </a:p>
        </p:txBody>
      </p:sp>
      <p:sp>
        <p:nvSpPr>
          <p:cNvPr id="11" name="Rectangle 10">
            <a:extLst>
              <a:ext uri="{FF2B5EF4-FFF2-40B4-BE49-F238E27FC236}">
                <a16:creationId xmlns:a16="http://schemas.microsoft.com/office/drawing/2014/main" id="{54547234-9EA1-463B-BBF5-22DD001F8FDE}"/>
              </a:ext>
            </a:extLst>
          </p:cNvPr>
          <p:cNvSpPr/>
          <p:nvPr/>
        </p:nvSpPr>
        <p:spPr>
          <a:xfrm>
            <a:off x="5027117" y="579442"/>
            <a:ext cx="2640928" cy="461665"/>
          </a:xfrm>
          <a:prstGeom prst="rect">
            <a:avLst/>
          </a:prstGeom>
        </p:spPr>
        <p:txBody>
          <a:bodyPr wrap="square">
            <a:spAutoFit/>
          </a:bodyPr>
          <a:lstStyle/>
          <a:p>
            <a:r>
              <a:rPr lang="en-IN" sz="2000" b="1" u="sng" dirty="0">
                <a:latin typeface="Bahnschrift SemiBold SemiConden" panose="020B0502040204020203" pitchFamily="34" charset="0"/>
                <a:cs typeface="Arial" panose="020B0604020202020204" pitchFamily="34" charset="0"/>
              </a:rPr>
              <a:t>Univariate</a:t>
            </a:r>
            <a:r>
              <a:rPr lang="en-IN" sz="2400" b="1" u="sng" dirty="0">
                <a:latin typeface="Bahnschrift SemiBold SemiConden" panose="020B0502040204020203" pitchFamily="34" charset="0"/>
                <a:cs typeface="Arial" panose="020B0604020202020204" pitchFamily="34" charset="0"/>
              </a:rPr>
              <a:t> </a:t>
            </a:r>
            <a:r>
              <a:rPr lang="en-IN" sz="2000" b="1" u="sng" dirty="0">
                <a:latin typeface="Bahnschrift SemiBold SemiConden" panose="020B0502040204020203" pitchFamily="34" charset="0"/>
                <a:cs typeface="Arial" panose="020B0604020202020204" pitchFamily="34" charset="0"/>
              </a:rPr>
              <a:t>Analysis</a:t>
            </a:r>
            <a:r>
              <a:rPr lang="en-IN" sz="2400" b="1" u="sng" dirty="0">
                <a:latin typeface="Bahnschrift SemiBold SemiConden" panose="020B0502040204020203" pitchFamily="34" charset="0"/>
                <a:cs typeface="Arial" panose="020B0604020202020204" pitchFamily="34"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230" y="427232"/>
            <a:ext cx="3286483" cy="4076324"/>
          </a:xfrm>
          <a:prstGeom prst="rect">
            <a:avLst/>
          </a:prstGeom>
        </p:spPr>
      </p:pic>
      <p:pic>
        <p:nvPicPr>
          <p:cNvPr id="7" name="Picture 6"/>
          <p:cNvPicPr>
            <a:picLocks noChangeAspect="1"/>
          </p:cNvPicPr>
          <p:nvPr/>
        </p:nvPicPr>
        <p:blipFill>
          <a:blip r:embed="rId4"/>
          <a:stretch>
            <a:fillRect/>
          </a:stretch>
        </p:blipFill>
        <p:spPr>
          <a:xfrm>
            <a:off x="780932" y="1005540"/>
            <a:ext cx="3184986" cy="3018652"/>
          </a:xfrm>
          <a:prstGeom prst="rect">
            <a:avLst/>
          </a:prstGeom>
        </p:spPr>
      </p:pic>
      <p:pic>
        <p:nvPicPr>
          <p:cNvPr id="8" name="Picture 7"/>
          <p:cNvPicPr>
            <a:picLocks noChangeAspect="1"/>
          </p:cNvPicPr>
          <p:nvPr/>
        </p:nvPicPr>
        <p:blipFill>
          <a:blip r:embed="rId5"/>
          <a:stretch>
            <a:fillRect/>
          </a:stretch>
        </p:blipFill>
        <p:spPr>
          <a:xfrm>
            <a:off x="4532252" y="1298277"/>
            <a:ext cx="3184986" cy="3043567"/>
          </a:xfrm>
          <a:prstGeom prst="rect">
            <a:avLst/>
          </a:prstGeom>
        </p:spPr>
      </p:pic>
      <p:pic>
        <p:nvPicPr>
          <p:cNvPr id="12" name="Picture 2" descr="Great Learning launches PG Program in Electric Vehicle Design with  dedicated career help - Business Gujarat News">
            <a:extLst>
              <a:ext uri="{FF2B5EF4-FFF2-40B4-BE49-F238E27FC236}">
                <a16:creationId xmlns:a16="http://schemas.microsoft.com/office/drawing/2014/main" id="{E622396C-D5DA-45C3-89FC-08486A636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68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B9385B0-0F9B-4DCF-A7B9-F0379F5A2E15}"/>
              </a:ext>
            </a:extLst>
          </p:cNvPr>
          <p:cNvSpPr/>
          <p:nvPr/>
        </p:nvSpPr>
        <p:spPr>
          <a:xfrm>
            <a:off x="4341670" y="437912"/>
            <a:ext cx="2948243" cy="461665"/>
          </a:xfrm>
          <a:prstGeom prst="rect">
            <a:avLst/>
          </a:prstGeom>
        </p:spPr>
        <p:txBody>
          <a:bodyPr wrap="square">
            <a:spAutoFit/>
          </a:bodyPr>
          <a:lstStyle/>
          <a:p>
            <a:r>
              <a:rPr lang="en-IN" sz="2000" b="1" u="sng" dirty="0">
                <a:latin typeface="Bahnschrift SemiBold SemiConden" panose="020B0502040204020203" pitchFamily="34" charset="0"/>
                <a:cs typeface="Arial" panose="020B0604020202020204" pitchFamily="34" charset="0"/>
              </a:rPr>
              <a:t>Bivariate Analysis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50" y="770905"/>
            <a:ext cx="9300296" cy="5489848"/>
          </a:xfrm>
          <a:prstGeom prst="rect">
            <a:avLst/>
          </a:prstGeom>
        </p:spPr>
      </p:pic>
      <p:pic>
        <p:nvPicPr>
          <p:cNvPr id="5" name="Picture 2" descr="Great Learning launches PG Program in Electric Vehicle Design with  dedicated career help - Business Gujarat News">
            <a:extLst>
              <a:ext uri="{FF2B5EF4-FFF2-40B4-BE49-F238E27FC236}">
                <a16:creationId xmlns:a16="http://schemas.microsoft.com/office/drawing/2014/main" id="{74E2EC4F-1488-4774-AF0F-E7FBAB2E8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71C9663-AA3F-4C9C-AD23-FA388E572E79}"/>
              </a:ext>
            </a:extLst>
          </p:cNvPr>
          <p:cNvSpPr txBox="1">
            <a:spLocks/>
          </p:cNvSpPr>
          <p:nvPr/>
        </p:nvSpPr>
        <p:spPr>
          <a:xfrm>
            <a:off x="3061421" y="24642"/>
            <a:ext cx="6238875" cy="64410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b="1" dirty="0">
                <a:solidFill>
                  <a:srgbClr val="000000"/>
                </a:solidFill>
                <a:latin typeface="Bahnschrift SemiBold SemiConden" panose="020B0502040204020203" pitchFamily="34" charset="0"/>
                <a:ea typeface="+mn-ea"/>
                <a:cs typeface="+mn-cs"/>
              </a:rPr>
              <a:t>Exploratory Data Analysis</a:t>
            </a:r>
          </a:p>
        </p:txBody>
      </p:sp>
      <p:pic>
        <p:nvPicPr>
          <p:cNvPr id="7" name="Picture 2">
            <a:extLst>
              <a:ext uri="{FF2B5EF4-FFF2-40B4-BE49-F238E27FC236}">
                <a16:creationId xmlns:a16="http://schemas.microsoft.com/office/drawing/2014/main" id="{8A9635C9-4A3F-4259-99F8-DCC5BF7BC6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7207" y="0"/>
            <a:ext cx="1068108" cy="9518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EA1BC3-A03B-47C6-A76C-46255CA7A4CB}"/>
              </a:ext>
            </a:extLst>
          </p:cNvPr>
          <p:cNvSpPr txBox="1"/>
          <p:nvPr/>
        </p:nvSpPr>
        <p:spPr>
          <a:xfrm>
            <a:off x="9791114" y="1477108"/>
            <a:ext cx="2194560" cy="3693319"/>
          </a:xfrm>
          <a:prstGeom prst="rect">
            <a:avLst/>
          </a:prstGeom>
          <a:noFill/>
        </p:spPr>
        <p:txBody>
          <a:bodyPr wrap="square" rtlCol="0">
            <a:spAutoFit/>
          </a:bodyPr>
          <a:lstStyle/>
          <a:p>
            <a:r>
              <a:rPr lang="en-IN" dirty="0">
                <a:latin typeface="Times New Roman" panose="02020603050405020304" pitchFamily="18" charset="0"/>
                <a:ea typeface="Times New Roman" panose="02020603050405020304" pitchFamily="18" charset="0"/>
              </a:rPr>
              <a:t>From the graph, it can be inferred that movies with </a:t>
            </a:r>
            <a:r>
              <a:rPr lang="en-IN" b="1" dirty="0">
                <a:latin typeface="Times New Roman" panose="02020603050405020304" pitchFamily="18" charset="0"/>
                <a:ea typeface="Times New Roman" panose="02020603050405020304" pitchFamily="18" charset="0"/>
              </a:rPr>
              <a:t>drama genre</a:t>
            </a:r>
            <a:r>
              <a:rPr lang="en-IN" dirty="0">
                <a:latin typeface="Times New Roman" panose="02020603050405020304" pitchFamily="18" charset="0"/>
                <a:ea typeface="Times New Roman" panose="02020603050405020304" pitchFamily="18" charset="0"/>
              </a:rPr>
              <a:t> has been </a:t>
            </a:r>
            <a:r>
              <a:rPr lang="en-IN" b="1" dirty="0">
                <a:latin typeface="Times New Roman" panose="02020603050405020304" pitchFamily="18" charset="0"/>
                <a:ea typeface="Times New Roman" panose="02020603050405020304" pitchFamily="18" charset="0"/>
              </a:rPr>
              <a:t>watched most </a:t>
            </a:r>
            <a:r>
              <a:rPr lang="en-IN" dirty="0">
                <a:latin typeface="Times New Roman" panose="02020603050405020304" pitchFamily="18" charset="0"/>
                <a:ea typeface="Times New Roman" panose="02020603050405020304" pitchFamily="18" charset="0"/>
              </a:rPr>
              <a:t>thus rated the most. </a:t>
            </a:r>
            <a:r>
              <a:rPr lang="en-IN" b="1" dirty="0">
                <a:latin typeface="Times New Roman" panose="02020603050405020304" pitchFamily="18" charset="0"/>
                <a:ea typeface="Times New Roman" panose="02020603050405020304" pitchFamily="18" charset="0"/>
              </a:rPr>
              <a:t>Drama genre </a:t>
            </a:r>
            <a:r>
              <a:rPr lang="en-IN" dirty="0">
                <a:latin typeface="Times New Roman" panose="02020603050405020304" pitchFamily="18" charset="0"/>
                <a:ea typeface="Times New Roman" panose="02020603050405020304" pitchFamily="18" charset="0"/>
              </a:rPr>
              <a:t>as most </a:t>
            </a:r>
            <a:r>
              <a:rPr lang="en-IN" b="1" dirty="0">
                <a:latin typeface="Times New Roman" panose="02020603050405020304" pitchFamily="18" charset="0"/>
                <a:ea typeface="Times New Roman" panose="02020603050405020304" pitchFamily="18" charset="0"/>
              </a:rPr>
              <a:t>5.0</a:t>
            </a:r>
            <a:r>
              <a:rPr lang="en-IN" dirty="0">
                <a:latin typeface="Times New Roman" panose="02020603050405020304" pitchFamily="18" charset="0"/>
                <a:ea typeface="Times New Roman" panose="02020603050405020304" pitchFamily="18" charset="0"/>
              </a:rPr>
              <a:t> ratings amongst all the genres </a:t>
            </a:r>
            <a:r>
              <a:rPr lang="en-IN" b="1" dirty="0">
                <a:latin typeface="Times New Roman" panose="02020603050405020304" pitchFamily="18" charset="0"/>
                <a:ea typeface="Times New Roman" panose="02020603050405020304" pitchFamily="18" charset="0"/>
              </a:rPr>
              <a:t>followed by comedy, action, adventure.</a:t>
            </a:r>
            <a:endParaRPr lang="en-IN" sz="1200" b="1"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2145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eat Learning launches PG Program in Electric Vehicle Design with  dedicated career help - Business Gujarat News">
            <a:extLst>
              <a:ext uri="{FF2B5EF4-FFF2-40B4-BE49-F238E27FC236}">
                <a16:creationId xmlns:a16="http://schemas.microsoft.com/office/drawing/2014/main" id="{08F9476E-F0F9-409C-AF76-B99072E60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254571B-BB0B-4B39-9B0F-3856CD50686C}"/>
              </a:ext>
            </a:extLst>
          </p:cNvPr>
          <p:cNvSpPr/>
          <p:nvPr/>
        </p:nvSpPr>
        <p:spPr>
          <a:xfrm>
            <a:off x="5987934" y="849478"/>
            <a:ext cx="6096000" cy="5139869"/>
          </a:xfrm>
          <a:prstGeom prst="rect">
            <a:avLst/>
          </a:prstGeom>
        </p:spPr>
        <p:txBody>
          <a:bodyPr wrap="square">
            <a:spAutoFit/>
          </a:bodyPr>
          <a:lstStyle/>
          <a:p>
            <a:pPr marL="285750" indent="-285750">
              <a:buFont typeface="Wingdings" panose="05000000000000000000" pitchFamily="2" charset="2"/>
              <a:buChar char="Ø"/>
            </a:pPr>
            <a:r>
              <a:rPr lang="en-US" sz="1600" dirty="0">
                <a:latin typeface="Söhne"/>
              </a:rPr>
              <a:t>Recommender systems provide personalized recommendations </a:t>
            </a:r>
            <a:r>
              <a:rPr lang="en-US" sz="1600" b="1" dirty="0">
                <a:latin typeface="Söhne"/>
              </a:rPr>
              <a:t>based on user preferences and behavior.</a:t>
            </a:r>
          </a:p>
          <a:p>
            <a:pPr marL="285750" indent="-285750">
              <a:buFont typeface="Wingdings" panose="05000000000000000000" pitchFamily="2" charset="2"/>
              <a:buChar char="Ø"/>
            </a:pPr>
            <a:endParaRPr lang="en-US" sz="1600" dirty="0">
              <a:latin typeface="Söhne"/>
            </a:endParaRPr>
          </a:p>
          <a:p>
            <a:pPr marL="285750" indent="-285750">
              <a:buFont typeface="Wingdings" panose="05000000000000000000" pitchFamily="2" charset="2"/>
              <a:buChar char="Ø"/>
            </a:pPr>
            <a:r>
              <a:rPr lang="en-US" sz="1600" dirty="0">
                <a:latin typeface="Söhne"/>
              </a:rPr>
              <a:t>There are two main types of recommender systems: </a:t>
            </a:r>
            <a:r>
              <a:rPr lang="en-US" sz="1600" b="1" dirty="0">
                <a:latin typeface="Söhne"/>
              </a:rPr>
              <a:t>Collaborative filtering </a:t>
            </a:r>
            <a:r>
              <a:rPr lang="en-US" sz="1600" dirty="0">
                <a:latin typeface="Söhne"/>
              </a:rPr>
              <a:t>and </a:t>
            </a:r>
            <a:r>
              <a:rPr lang="en-US" sz="1600" b="1" dirty="0">
                <a:latin typeface="Söhne"/>
              </a:rPr>
              <a:t>Content-based filtering</a:t>
            </a:r>
            <a:r>
              <a:rPr lang="en-US" sz="1600" dirty="0">
                <a:latin typeface="Söhne"/>
              </a:rPr>
              <a:t>.</a:t>
            </a:r>
          </a:p>
          <a:p>
            <a:pPr marL="285750" indent="-285750">
              <a:buFont typeface="Wingdings" panose="05000000000000000000" pitchFamily="2" charset="2"/>
              <a:buChar char="Ø"/>
            </a:pPr>
            <a:endParaRPr lang="en-US" sz="1600" dirty="0">
              <a:latin typeface="Söhne"/>
            </a:endParaRPr>
          </a:p>
          <a:p>
            <a:pPr marL="285750" indent="-285750">
              <a:buFont typeface="Wingdings" panose="05000000000000000000" pitchFamily="2" charset="2"/>
              <a:buChar char="Ø"/>
            </a:pPr>
            <a:r>
              <a:rPr lang="en-US" sz="1600" dirty="0">
                <a:latin typeface="Söhne"/>
              </a:rPr>
              <a:t>Collaborative filtering can be implemented using </a:t>
            </a:r>
            <a:r>
              <a:rPr lang="en-US" sz="1600" b="1" dirty="0">
                <a:latin typeface="Söhne"/>
              </a:rPr>
              <a:t>user-based or item-based methods</a:t>
            </a:r>
            <a:r>
              <a:rPr lang="en-US" sz="1600" dirty="0">
                <a:latin typeface="Söhne"/>
              </a:rPr>
              <a:t>.</a:t>
            </a:r>
          </a:p>
          <a:p>
            <a:pPr marL="285750" indent="-285750">
              <a:buFont typeface="Wingdings" panose="05000000000000000000" pitchFamily="2" charset="2"/>
              <a:buChar char="Ø"/>
            </a:pPr>
            <a:endParaRPr lang="en-US" sz="1600" dirty="0">
              <a:latin typeface="Söhne"/>
            </a:endParaRPr>
          </a:p>
          <a:p>
            <a:pPr marL="285750" indent="-285750">
              <a:buFont typeface="Wingdings" panose="05000000000000000000" pitchFamily="2" charset="2"/>
              <a:buChar char="Ø"/>
            </a:pPr>
            <a:r>
              <a:rPr lang="en-US" sz="1600" dirty="0">
                <a:latin typeface="Söhne"/>
              </a:rPr>
              <a:t>Collaborative filtering recommends items that similar users have liked or purchased.</a:t>
            </a:r>
          </a:p>
          <a:p>
            <a:pPr marL="285750" indent="-285750">
              <a:buFont typeface="Wingdings" panose="05000000000000000000" pitchFamily="2" charset="2"/>
              <a:buChar char="Ø"/>
            </a:pPr>
            <a:endParaRPr lang="en-US" sz="1600" dirty="0">
              <a:latin typeface="Söhne"/>
            </a:endParaRPr>
          </a:p>
          <a:p>
            <a:pPr marL="285750" indent="-285750">
              <a:buFont typeface="Wingdings" panose="05000000000000000000" pitchFamily="2" charset="2"/>
              <a:buChar char="Ø"/>
            </a:pPr>
            <a:r>
              <a:rPr lang="en-US" sz="1600" dirty="0">
                <a:latin typeface="Söhne"/>
              </a:rPr>
              <a:t>Content-based filtering recommends items similar to those the user has liked or shown interest in.</a:t>
            </a:r>
          </a:p>
          <a:p>
            <a:pPr marL="285750" indent="-285750">
              <a:buFont typeface="Wingdings" panose="05000000000000000000" pitchFamily="2" charset="2"/>
              <a:buChar char="Ø"/>
            </a:pPr>
            <a:endParaRPr lang="en-US" sz="1600" dirty="0">
              <a:latin typeface="Söhne"/>
            </a:endParaRPr>
          </a:p>
          <a:p>
            <a:pPr marL="285750" indent="-285750">
              <a:buFont typeface="Wingdings" panose="05000000000000000000" pitchFamily="2" charset="2"/>
              <a:buChar char="Ø"/>
            </a:pPr>
            <a:r>
              <a:rPr lang="en-US" sz="1600" b="1" dirty="0">
                <a:latin typeface="Söhne"/>
              </a:rPr>
              <a:t>Both methods make assumptions about user preferences</a:t>
            </a:r>
            <a:r>
              <a:rPr lang="en-US" sz="1600" dirty="0">
                <a:latin typeface="Söhne"/>
              </a:rPr>
              <a:t>.</a:t>
            </a:r>
          </a:p>
          <a:p>
            <a:pPr marL="285750" indent="-285750">
              <a:buFont typeface="Wingdings" panose="05000000000000000000" pitchFamily="2" charset="2"/>
              <a:buChar char="Ø"/>
            </a:pPr>
            <a:endParaRPr lang="en-US" sz="1600" dirty="0">
              <a:latin typeface="Söhne"/>
            </a:endParaRPr>
          </a:p>
          <a:p>
            <a:pPr marL="285750" indent="-285750">
              <a:buFont typeface="Wingdings" panose="05000000000000000000" pitchFamily="2" charset="2"/>
              <a:buChar char="Ø"/>
            </a:pPr>
            <a:r>
              <a:rPr lang="en-US" sz="1600" dirty="0">
                <a:latin typeface="Söhne"/>
              </a:rPr>
              <a:t>Combining collaborative and content-based methods can improve recommendations.</a:t>
            </a:r>
          </a:p>
          <a:p>
            <a:pPr marL="457200"/>
            <a:endParaRPr lang="en-IN"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67B2570-61F1-48BE-8580-A3CB9A2BB5D6}"/>
              </a:ext>
            </a:extLst>
          </p:cNvPr>
          <p:cNvSpPr/>
          <p:nvPr/>
        </p:nvSpPr>
        <p:spPr>
          <a:xfrm>
            <a:off x="2882949" y="183934"/>
            <a:ext cx="8399945" cy="523220"/>
          </a:xfrm>
          <a:prstGeom prst="rect">
            <a:avLst/>
          </a:prstGeom>
        </p:spPr>
        <p:txBody>
          <a:bodyPr vert="horz" lIns="91440" tIns="45720" rIns="91440" bIns="45720" rtlCol="0" anchor="b">
            <a:normAutofit/>
          </a:bodyPr>
          <a:lstStyle/>
          <a:p>
            <a:pPr defTabSz="914400">
              <a:lnSpc>
                <a:spcPct val="85000"/>
              </a:lnSpc>
              <a:spcBef>
                <a:spcPct val="0"/>
              </a:spcBef>
            </a:pPr>
            <a:r>
              <a:rPr lang="en-US" sz="2900" b="1" spc="-50" dirty="0">
                <a:solidFill>
                  <a:srgbClr val="000000"/>
                </a:solidFill>
                <a:latin typeface="Bahnschrift SemiBold SemiConden" panose="020B0502040204020203" pitchFamily="34" charset="0"/>
              </a:rPr>
              <a:t>What exactly is a Recommendation System?</a:t>
            </a:r>
          </a:p>
        </p:txBody>
      </p:sp>
      <p:pic>
        <p:nvPicPr>
          <p:cNvPr id="1027" name="Picture 3" descr="Brief on Recommender Systems. Different types of recommendation… | by  Sanket Doshi | Towards Data Science">
            <a:extLst>
              <a:ext uri="{FF2B5EF4-FFF2-40B4-BE49-F238E27FC236}">
                <a16:creationId xmlns:a16="http://schemas.microsoft.com/office/drawing/2014/main" id="{4EFE7589-46CB-4B08-AE64-EF8D0EE38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66" y="1609271"/>
            <a:ext cx="5939238" cy="36394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1F9E7A80-1F96-40A2-931B-18FAB27602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5973" y="144549"/>
            <a:ext cx="762000" cy="8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82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eat Learning launches PG Program in Electric Vehicle Design with  dedicated career help - Business Gujarat News">
            <a:extLst>
              <a:ext uri="{FF2B5EF4-FFF2-40B4-BE49-F238E27FC236}">
                <a16:creationId xmlns:a16="http://schemas.microsoft.com/office/drawing/2014/main" id="{24B724D9-8415-41C2-BEC4-4C669DE14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0997" cy="7709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3BD548-F478-4F34-AA62-051AA42D7AED}"/>
              </a:ext>
            </a:extLst>
          </p:cNvPr>
          <p:cNvSpPr/>
          <p:nvPr/>
        </p:nvSpPr>
        <p:spPr>
          <a:xfrm>
            <a:off x="2707973" y="217608"/>
            <a:ext cx="9375974" cy="800219"/>
          </a:xfrm>
          <a:prstGeom prst="rect">
            <a:avLst/>
          </a:prstGeom>
        </p:spPr>
        <p:txBody>
          <a:bodyPr vert="horz" lIns="91440" tIns="45720" rIns="91440" bIns="45720" rtlCol="0" anchor="b">
            <a:normAutofit lnSpcReduction="10000"/>
          </a:bodyPr>
          <a:lstStyle/>
          <a:p>
            <a:pPr defTabSz="914400">
              <a:lnSpc>
                <a:spcPct val="85000"/>
              </a:lnSpc>
              <a:spcBef>
                <a:spcPct val="0"/>
              </a:spcBef>
            </a:pPr>
            <a:r>
              <a:rPr lang="en-US" sz="2800" b="1" spc="-50" dirty="0">
                <a:solidFill>
                  <a:srgbClr val="000000"/>
                </a:solidFill>
                <a:latin typeface="Bahnschrift SemiBold SemiConden" panose="020B0502040204020203" pitchFamily="34" charset="0"/>
              </a:rPr>
              <a:t>Pros and Cons of using KNN for a recommender system?</a:t>
            </a:r>
            <a:r>
              <a:rPr lang="en-IN" sz="2800" b="1" spc="-50" dirty="0">
                <a:solidFill>
                  <a:srgbClr val="000000"/>
                </a:solidFill>
                <a:latin typeface="Bahnschrift SemiBold SemiConden" panose="020B0502040204020203" pitchFamily="34" charset="0"/>
              </a:rPr>
              <a:t/>
            </a:r>
            <a:br>
              <a:rPr lang="en-IN" sz="2800" b="1" spc="-50" dirty="0">
                <a:solidFill>
                  <a:srgbClr val="000000"/>
                </a:solidFill>
                <a:latin typeface="Bahnschrift SemiBold SemiConden" panose="020B0502040204020203" pitchFamily="34" charset="0"/>
              </a:rPr>
            </a:br>
            <a:endParaRPr lang="en-IN" sz="2800" b="1" spc="-50" dirty="0">
              <a:solidFill>
                <a:srgbClr val="000000"/>
              </a:solidFill>
              <a:latin typeface="Bahnschrift SemiBold SemiConden" panose="020B0502040204020203" pitchFamily="34" charset="0"/>
            </a:endParaRPr>
          </a:p>
        </p:txBody>
      </p:sp>
      <p:pic>
        <p:nvPicPr>
          <p:cNvPr id="5124" name="Picture 4" descr="Pros And Cons Icon Images – Browse 1,907 Stock Photos, Vectors, and Video |  Adobe Stock">
            <a:extLst>
              <a:ext uri="{FF2B5EF4-FFF2-40B4-BE49-F238E27FC236}">
                <a16:creationId xmlns:a16="http://schemas.microsoft.com/office/drawing/2014/main" id="{F81099FA-E5E7-4109-9067-2CED1D6AD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85" y="2317404"/>
            <a:ext cx="2655336" cy="11018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7A7D470-B17E-4A26-A06E-2686EE804B4A}"/>
              </a:ext>
            </a:extLst>
          </p:cNvPr>
          <p:cNvSpPr txBox="1"/>
          <p:nvPr/>
        </p:nvSpPr>
        <p:spPr>
          <a:xfrm>
            <a:off x="459506" y="1054895"/>
            <a:ext cx="4496934" cy="4919707"/>
          </a:xfrm>
          <a:prstGeom prst="rect">
            <a:avLst/>
          </a:prstGeom>
          <a:noFill/>
        </p:spPr>
        <p:txBody>
          <a:bodyPr wrap="square" rtlCol="0">
            <a:spAutoFit/>
          </a:bodyPr>
          <a:lstStyle/>
          <a:p>
            <a:endParaRPr lang="en-IN" dirty="0"/>
          </a:p>
        </p:txBody>
      </p:sp>
      <p:sp>
        <p:nvSpPr>
          <p:cNvPr id="7" name="Rectangle 6">
            <a:extLst>
              <a:ext uri="{FF2B5EF4-FFF2-40B4-BE49-F238E27FC236}">
                <a16:creationId xmlns:a16="http://schemas.microsoft.com/office/drawing/2014/main" id="{2EDA0FB4-F884-4303-AE0F-A8B4A6272428}"/>
              </a:ext>
            </a:extLst>
          </p:cNvPr>
          <p:cNvSpPr/>
          <p:nvPr/>
        </p:nvSpPr>
        <p:spPr>
          <a:xfrm>
            <a:off x="206326" y="1391089"/>
            <a:ext cx="4167259" cy="4247317"/>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Simple and easy to implement: </a:t>
            </a:r>
            <a:r>
              <a:rPr lang="en-US" dirty="0">
                <a:latin typeface="Times New Roman" panose="02020603050405020304" pitchFamily="18" charset="0"/>
                <a:cs typeface="Times New Roman" panose="02020603050405020304" pitchFamily="18" charset="0"/>
              </a:rPr>
              <a:t>KNN is a simple and easy-to-implement algorithm that </a:t>
            </a:r>
            <a:r>
              <a:rPr lang="en-US" u="sng" dirty="0">
                <a:latin typeface="Times New Roman" panose="02020603050405020304" pitchFamily="18" charset="0"/>
                <a:cs typeface="Times New Roman" panose="02020603050405020304" pitchFamily="18" charset="0"/>
              </a:rPr>
              <a:t>does not require any training phase.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Personalized recommendations: </a:t>
            </a:r>
            <a:r>
              <a:rPr lang="en-US" dirty="0">
                <a:latin typeface="Times New Roman" panose="02020603050405020304" pitchFamily="18" charset="0"/>
                <a:cs typeface="Times New Roman" panose="02020603050405020304" pitchFamily="18" charset="0"/>
              </a:rPr>
              <a:t>KNN can </a:t>
            </a:r>
            <a:r>
              <a:rPr lang="en-US" u="sng" dirty="0">
                <a:latin typeface="Times New Roman" panose="02020603050405020304" pitchFamily="18" charset="0"/>
                <a:cs typeface="Times New Roman" panose="02020603050405020304" pitchFamily="18" charset="0"/>
              </a:rPr>
              <a:t>provide personalized recommendations </a:t>
            </a:r>
            <a:r>
              <a:rPr lang="en-US" dirty="0">
                <a:latin typeface="Times New Roman" panose="02020603050405020304" pitchFamily="18" charset="0"/>
                <a:cs typeface="Times New Roman" panose="02020603050405020304" pitchFamily="18" charset="0"/>
              </a:rPr>
              <a:t>by finding items that are similar to the user's previously liked or highly rated items.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Flexibility</a:t>
            </a:r>
            <a:r>
              <a:rPr lang="en-US" dirty="0">
                <a:latin typeface="Times New Roman" panose="02020603050405020304" pitchFamily="18" charset="0"/>
                <a:cs typeface="Times New Roman" panose="02020603050405020304" pitchFamily="18" charset="0"/>
              </a:rPr>
              <a:t>: KNN can be </a:t>
            </a:r>
            <a:r>
              <a:rPr lang="en-US" u="sng" dirty="0">
                <a:latin typeface="Times New Roman" panose="02020603050405020304" pitchFamily="18" charset="0"/>
                <a:cs typeface="Times New Roman" panose="02020603050405020304" pitchFamily="18" charset="0"/>
              </a:rPr>
              <a:t>applied to different types of data</a:t>
            </a:r>
            <a:r>
              <a:rPr lang="en-US" dirty="0">
                <a:latin typeface="Times New Roman" panose="02020603050405020304" pitchFamily="18" charset="0"/>
                <a:cs typeface="Times New Roman" panose="02020603050405020304" pitchFamily="18" charset="0"/>
              </a:rPr>
              <a:t>, such as user ratings, item features, or a combination of both.</a:t>
            </a:r>
            <a:endParaRPr lang="en-US" b="0" i="0" dirty="0">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3133E87-9709-4864-848F-5113B0B4FCE6}"/>
              </a:ext>
            </a:extLst>
          </p:cNvPr>
          <p:cNvSpPr txBox="1"/>
          <p:nvPr/>
        </p:nvSpPr>
        <p:spPr>
          <a:xfrm>
            <a:off x="7029236" y="1054895"/>
            <a:ext cx="4956438" cy="5078313"/>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Cold-start problem: </a:t>
            </a:r>
            <a:r>
              <a:rPr lang="en-US" dirty="0">
                <a:latin typeface="Times New Roman" panose="02020603050405020304" pitchFamily="18" charset="0"/>
                <a:cs typeface="Times New Roman" panose="02020603050405020304" pitchFamily="18" charset="0"/>
              </a:rPr>
              <a:t>KNN may</a:t>
            </a:r>
            <a:r>
              <a:rPr lang="en-US" u="sng" dirty="0">
                <a:latin typeface="Times New Roman" panose="02020603050405020304" pitchFamily="18" charset="0"/>
                <a:cs typeface="Times New Roman" panose="02020603050405020304" pitchFamily="18" charset="0"/>
              </a:rPr>
              <a:t> struggle to make recommendations for new or unpopular items </a:t>
            </a:r>
            <a:r>
              <a:rPr lang="en-US" dirty="0">
                <a:latin typeface="Times New Roman" panose="02020603050405020304" pitchFamily="18" charset="0"/>
                <a:cs typeface="Times New Roman" panose="02020603050405020304" pitchFamily="18" charset="0"/>
              </a:rPr>
              <a:t>that do not have enough ratings or features.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Overfitting</a:t>
            </a:r>
            <a:r>
              <a:rPr lang="en-US" dirty="0">
                <a:latin typeface="Times New Roman" panose="02020603050405020304" pitchFamily="18" charset="0"/>
                <a:cs typeface="Times New Roman" panose="02020603050405020304" pitchFamily="18" charset="0"/>
              </a:rPr>
              <a:t>: KNN can suffer from overfitting, where the </a:t>
            </a:r>
            <a:r>
              <a:rPr lang="en-US" u="sng" dirty="0">
                <a:latin typeface="Times New Roman" panose="02020603050405020304" pitchFamily="18" charset="0"/>
                <a:cs typeface="Times New Roman" panose="02020603050405020304" pitchFamily="18" charset="0"/>
              </a:rPr>
              <a:t>recommendations are too similar to the user's previously liked or highly rated items</a:t>
            </a:r>
            <a:r>
              <a:rPr lang="en-US" dirty="0">
                <a:latin typeface="Times New Roman" panose="02020603050405020304" pitchFamily="18" charset="0"/>
                <a:cs typeface="Times New Roman" panose="02020603050405020304" pitchFamily="18" charset="0"/>
              </a:rPr>
              <a:t>, and do not explore new items.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Limited interpretability:</a:t>
            </a:r>
            <a:r>
              <a:rPr lang="en-US" dirty="0">
                <a:latin typeface="Times New Roman" panose="02020603050405020304" pitchFamily="18" charset="0"/>
                <a:cs typeface="Times New Roman" panose="02020603050405020304" pitchFamily="18" charset="0"/>
              </a:rPr>
              <a:t> KNN provides a simple way to explain the recommendations based on the nearest neighbors in the feature space, but it </a:t>
            </a:r>
            <a:r>
              <a:rPr lang="en-US" u="sng" dirty="0">
                <a:latin typeface="Times New Roman" panose="02020603050405020304" pitchFamily="18" charset="0"/>
                <a:cs typeface="Times New Roman" panose="02020603050405020304" pitchFamily="18" charset="0"/>
              </a:rPr>
              <a:t>may not provide a detailed explanation of the reasoning behind the recommendations</a:t>
            </a:r>
            <a:r>
              <a:rPr lang="en-US" dirty="0">
                <a:latin typeface="Times New Roman" panose="02020603050405020304" pitchFamily="18" charset="0"/>
                <a:cs typeface="Times New Roman" panose="02020603050405020304" pitchFamily="18" charset="0"/>
              </a:rPr>
              <a:t>.</a:t>
            </a:r>
          </a:p>
          <a:p>
            <a:endParaRPr lang="en-IN" dirty="0"/>
          </a:p>
        </p:txBody>
      </p:sp>
      <p:pic>
        <p:nvPicPr>
          <p:cNvPr id="8" name="Picture 10">
            <a:extLst>
              <a:ext uri="{FF2B5EF4-FFF2-40B4-BE49-F238E27FC236}">
                <a16:creationId xmlns:a16="http://schemas.microsoft.com/office/drawing/2014/main" id="{28FD4FAB-C207-44D2-9BC6-0033A6FC85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5973" y="144549"/>
            <a:ext cx="762000" cy="8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61206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2810</TotalTime>
  <Words>2868</Words>
  <Application>Microsoft Office PowerPoint</Application>
  <PresentationFormat>Widescreen</PresentationFormat>
  <Paragraphs>184</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Arial Black</vt:lpstr>
      <vt:lpstr>Bahnschrift Condensed</vt:lpstr>
      <vt:lpstr>Bahnschrift Light</vt:lpstr>
      <vt:lpstr>Bahnschrift SemiBold SemiConden</vt:lpstr>
      <vt:lpstr>Calibri</vt:lpstr>
      <vt:lpstr>Calibri Light</vt:lpstr>
      <vt:lpstr>Söhne</vt:lpstr>
      <vt:lpstr>Söhne Mono</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Nikhil</cp:lastModifiedBy>
  <cp:revision>259</cp:revision>
  <dcterms:created xsi:type="dcterms:W3CDTF">2023-04-18T06:08:57Z</dcterms:created>
  <dcterms:modified xsi:type="dcterms:W3CDTF">2023-04-20T12:27:07Z</dcterms:modified>
</cp:coreProperties>
</file>