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6413"/>
  <p:notesSz cx="12192000" cy="883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370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07156"/>
            <a:ext cx="2143125" cy="1500505"/>
          </a:xfrm>
          <a:custGeom>
            <a:avLst/>
            <a:gdLst/>
            <a:ahLst/>
            <a:cxnLst/>
            <a:rect l="l" t="t" r="r" b="b"/>
            <a:pathLst>
              <a:path w="2143125" h="1500505">
                <a:moveTo>
                  <a:pt x="1285874" y="1178718"/>
                </a:moveTo>
                <a:lnTo>
                  <a:pt x="642937" y="1178718"/>
                </a:lnTo>
                <a:lnTo>
                  <a:pt x="595447" y="1175231"/>
                </a:lnTo>
                <a:lnTo>
                  <a:pt x="550116" y="1165102"/>
                </a:lnTo>
                <a:lnTo>
                  <a:pt x="507442" y="1148830"/>
                </a:lnTo>
                <a:lnTo>
                  <a:pt x="467922" y="1126911"/>
                </a:lnTo>
                <a:lnTo>
                  <a:pt x="432056" y="1099845"/>
                </a:lnTo>
                <a:lnTo>
                  <a:pt x="400341" y="1068130"/>
                </a:lnTo>
                <a:lnTo>
                  <a:pt x="373275" y="1032264"/>
                </a:lnTo>
                <a:lnTo>
                  <a:pt x="351357" y="992745"/>
                </a:lnTo>
                <a:lnTo>
                  <a:pt x="335084" y="950070"/>
                </a:lnTo>
                <a:lnTo>
                  <a:pt x="324955" y="904739"/>
                </a:lnTo>
                <a:lnTo>
                  <a:pt x="321468" y="857249"/>
                </a:lnTo>
                <a:lnTo>
                  <a:pt x="321468" y="107156"/>
                </a:lnTo>
                <a:lnTo>
                  <a:pt x="329876" y="65408"/>
                </a:lnTo>
                <a:lnTo>
                  <a:pt x="352820" y="31351"/>
                </a:lnTo>
                <a:lnTo>
                  <a:pt x="386876" y="8408"/>
                </a:lnTo>
                <a:lnTo>
                  <a:pt x="428624" y="0"/>
                </a:lnTo>
                <a:lnTo>
                  <a:pt x="1714499" y="0"/>
                </a:lnTo>
                <a:lnTo>
                  <a:pt x="1761207" y="2514"/>
                </a:lnTo>
                <a:lnTo>
                  <a:pt x="1806457" y="9884"/>
                </a:lnTo>
                <a:lnTo>
                  <a:pt x="1849988" y="21849"/>
                </a:lnTo>
                <a:lnTo>
                  <a:pt x="1891538" y="38146"/>
                </a:lnTo>
                <a:lnTo>
                  <a:pt x="1930846" y="58514"/>
                </a:lnTo>
                <a:lnTo>
                  <a:pt x="1967651" y="82692"/>
                </a:lnTo>
                <a:lnTo>
                  <a:pt x="2001691" y="110419"/>
                </a:lnTo>
                <a:lnTo>
                  <a:pt x="2032705" y="141433"/>
                </a:lnTo>
                <a:lnTo>
                  <a:pt x="2060432" y="175473"/>
                </a:lnTo>
                <a:lnTo>
                  <a:pt x="2084610" y="212278"/>
                </a:lnTo>
                <a:lnTo>
                  <a:pt x="2085664" y="214312"/>
                </a:lnTo>
                <a:lnTo>
                  <a:pt x="1607343" y="214312"/>
                </a:lnTo>
                <a:lnTo>
                  <a:pt x="1607343" y="642937"/>
                </a:lnTo>
                <a:lnTo>
                  <a:pt x="2085664" y="642937"/>
                </a:lnTo>
                <a:lnTo>
                  <a:pt x="2084610" y="644971"/>
                </a:lnTo>
                <a:lnTo>
                  <a:pt x="2060432" y="681776"/>
                </a:lnTo>
                <a:lnTo>
                  <a:pt x="2032705" y="715816"/>
                </a:lnTo>
                <a:lnTo>
                  <a:pt x="2001691" y="746830"/>
                </a:lnTo>
                <a:lnTo>
                  <a:pt x="1967651" y="774557"/>
                </a:lnTo>
                <a:lnTo>
                  <a:pt x="1930846" y="798735"/>
                </a:lnTo>
                <a:lnTo>
                  <a:pt x="1891538" y="819103"/>
                </a:lnTo>
                <a:lnTo>
                  <a:pt x="1849988" y="835400"/>
                </a:lnTo>
                <a:lnTo>
                  <a:pt x="1806457" y="847365"/>
                </a:lnTo>
                <a:lnTo>
                  <a:pt x="1761207" y="854735"/>
                </a:lnTo>
                <a:lnTo>
                  <a:pt x="1714499" y="857249"/>
                </a:lnTo>
                <a:lnTo>
                  <a:pt x="1607343" y="857249"/>
                </a:lnTo>
                <a:lnTo>
                  <a:pt x="1603856" y="904739"/>
                </a:lnTo>
                <a:lnTo>
                  <a:pt x="1593727" y="950070"/>
                </a:lnTo>
                <a:lnTo>
                  <a:pt x="1577455" y="992745"/>
                </a:lnTo>
                <a:lnTo>
                  <a:pt x="1555536" y="1032264"/>
                </a:lnTo>
                <a:lnTo>
                  <a:pt x="1528470" y="1068130"/>
                </a:lnTo>
                <a:lnTo>
                  <a:pt x="1496755" y="1099845"/>
                </a:lnTo>
                <a:lnTo>
                  <a:pt x="1460889" y="1126911"/>
                </a:lnTo>
                <a:lnTo>
                  <a:pt x="1421370" y="1148830"/>
                </a:lnTo>
                <a:lnTo>
                  <a:pt x="1378695" y="1165102"/>
                </a:lnTo>
                <a:lnTo>
                  <a:pt x="1333364" y="1175231"/>
                </a:lnTo>
                <a:lnTo>
                  <a:pt x="1285874" y="1178718"/>
                </a:lnTo>
                <a:close/>
              </a:path>
              <a:path w="2143125" h="1500505">
                <a:moveTo>
                  <a:pt x="2085664" y="642937"/>
                </a:moveTo>
                <a:lnTo>
                  <a:pt x="1714499" y="642937"/>
                </a:lnTo>
                <a:lnTo>
                  <a:pt x="1763591" y="637269"/>
                </a:lnTo>
                <a:lnTo>
                  <a:pt x="1808681" y="621127"/>
                </a:lnTo>
                <a:lnTo>
                  <a:pt x="1848476" y="595806"/>
                </a:lnTo>
                <a:lnTo>
                  <a:pt x="1881681" y="562601"/>
                </a:lnTo>
                <a:lnTo>
                  <a:pt x="1907002" y="522806"/>
                </a:lnTo>
                <a:lnTo>
                  <a:pt x="1923144" y="477716"/>
                </a:lnTo>
                <a:lnTo>
                  <a:pt x="1928812" y="428624"/>
                </a:lnTo>
                <a:lnTo>
                  <a:pt x="1923144" y="379533"/>
                </a:lnTo>
                <a:lnTo>
                  <a:pt x="1907002" y="334443"/>
                </a:lnTo>
                <a:lnTo>
                  <a:pt x="1881681" y="294648"/>
                </a:lnTo>
                <a:lnTo>
                  <a:pt x="1848476" y="261443"/>
                </a:lnTo>
                <a:lnTo>
                  <a:pt x="1808681" y="236122"/>
                </a:lnTo>
                <a:lnTo>
                  <a:pt x="1763591" y="219980"/>
                </a:lnTo>
                <a:lnTo>
                  <a:pt x="1714499" y="214312"/>
                </a:lnTo>
                <a:lnTo>
                  <a:pt x="2085664" y="214312"/>
                </a:lnTo>
                <a:lnTo>
                  <a:pt x="2104978" y="251586"/>
                </a:lnTo>
                <a:lnTo>
                  <a:pt x="2121275" y="293136"/>
                </a:lnTo>
                <a:lnTo>
                  <a:pt x="2133239" y="336667"/>
                </a:lnTo>
                <a:lnTo>
                  <a:pt x="2140610" y="381917"/>
                </a:lnTo>
                <a:lnTo>
                  <a:pt x="2143124" y="428624"/>
                </a:lnTo>
                <a:lnTo>
                  <a:pt x="2140610" y="475332"/>
                </a:lnTo>
                <a:lnTo>
                  <a:pt x="2133239" y="520582"/>
                </a:lnTo>
                <a:lnTo>
                  <a:pt x="2121275" y="564113"/>
                </a:lnTo>
                <a:lnTo>
                  <a:pt x="2104978" y="605663"/>
                </a:lnTo>
                <a:lnTo>
                  <a:pt x="2085664" y="642937"/>
                </a:lnTo>
                <a:close/>
              </a:path>
              <a:path w="2143125" h="1500505">
                <a:moveTo>
                  <a:pt x="1821656" y="1500187"/>
                </a:moveTo>
                <a:lnTo>
                  <a:pt x="107156" y="1500187"/>
                </a:lnTo>
                <a:lnTo>
                  <a:pt x="65408" y="1491779"/>
                </a:lnTo>
                <a:lnTo>
                  <a:pt x="31351" y="1468835"/>
                </a:lnTo>
                <a:lnTo>
                  <a:pt x="8408" y="1434779"/>
                </a:lnTo>
                <a:lnTo>
                  <a:pt x="0" y="1393031"/>
                </a:lnTo>
                <a:lnTo>
                  <a:pt x="8408" y="1351283"/>
                </a:lnTo>
                <a:lnTo>
                  <a:pt x="31351" y="1317226"/>
                </a:lnTo>
                <a:lnTo>
                  <a:pt x="65408" y="1294283"/>
                </a:lnTo>
                <a:lnTo>
                  <a:pt x="107156" y="1285874"/>
                </a:lnTo>
                <a:lnTo>
                  <a:pt x="1821656" y="1285874"/>
                </a:lnTo>
                <a:lnTo>
                  <a:pt x="1863404" y="1294283"/>
                </a:lnTo>
                <a:lnTo>
                  <a:pt x="1897460" y="1317226"/>
                </a:lnTo>
                <a:lnTo>
                  <a:pt x="1920404" y="1351283"/>
                </a:lnTo>
                <a:lnTo>
                  <a:pt x="1928812" y="1393031"/>
                </a:lnTo>
                <a:lnTo>
                  <a:pt x="1920404" y="1434779"/>
                </a:lnTo>
                <a:lnTo>
                  <a:pt x="1897460" y="1468835"/>
                </a:lnTo>
                <a:lnTo>
                  <a:pt x="1863404" y="1491779"/>
                </a:lnTo>
                <a:lnTo>
                  <a:pt x="1821656" y="1500187"/>
                </a:lnTo>
                <a:close/>
              </a:path>
            </a:pathLst>
          </a:custGeom>
          <a:solidFill>
            <a:srgbClr val="055E45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286999" y="4952999"/>
            <a:ext cx="1714500" cy="1714500"/>
          </a:xfrm>
          <a:custGeom>
            <a:avLst/>
            <a:gdLst/>
            <a:ahLst/>
            <a:cxnLst/>
            <a:rect l="l" t="t" r="r" b="b"/>
            <a:pathLst>
              <a:path w="1714500" h="1714500">
                <a:moveTo>
                  <a:pt x="1064195" y="850552"/>
                </a:moveTo>
                <a:lnTo>
                  <a:pt x="1055432" y="797447"/>
                </a:lnTo>
                <a:lnTo>
                  <a:pt x="1043479" y="745494"/>
                </a:lnTo>
                <a:lnTo>
                  <a:pt x="1028440" y="694798"/>
                </a:lnTo>
                <a:lnTo>
                  <a:pt x="1010419" y="645466"/>
                </a:lnTo>
                <a:lnTo>
                  <a:pt x="989520" y="597605"/>
                </a:lnTo>
                <a:lnTo>
                  <a:pt x="965850" y="551321"/>
                </a:lnTo>
                <a:lnTo>
                  <a:pt x="939511" y="506721"/>
                </a:lnTo>
                <a:lnTo>
                  <a:pt x="910608" y="463911"/>
                </a:lnTo>
                <a:lnTo>
                  <a:pt x="879246" y="422998"/>
                </a:lnTo>
                <a:lnTo>
                  <a:pt x="845529" y="384088"/>
                </a:lnTo>
                <a:lnTo>
                  <a:pt x="870926" y="342028"/>
                </a:lnTo>
                <a:lnTo>
                  <a:pt x="898944" y="301822"/>
                </a:lnTo>
                <a:lnTo>
                  <a:pt x="929465" y="263588"/>
                </a:lnTo>
                <a:lnTo>
                  <a:pt x="962488" y="227331"/>
                </a:lnTo>
                <a:lnTo>
                  <a:pt x="997542" y="193511"/>
                </a:lnTo>
                <a:lnTo>
                  <a:pt x="1034861" y="161905"/>
                </a:lnTo>
                <a:lnTo>
                  <a:pt x="1074210" y="132745"/>
                </a:lnTo>
                <a:lnTo>
                  <a:pt x="1115471" y="106151"/>
                </a:lnTo>
                <a:lnTo>
                  <a:pt x="1158525" y="82241"/>
                </a:lnTo>
                <a:lnTo>
                  <a:pt x="1203254" y="61134"/>
                </a:lnTo>
                <a:lnTo>
                  <a:pt x="1249540" y="42949"/>
                </a:lnTo>
                <a:lnTo>
                  <a:pt x="1297265" y="27804"/>
                </a:lnTo>
                <a:lnTo>
                  <a:pt x="1346310" y="15817"/>
                </a:lnTo>
                <a:lnTo>
                  <a:pt x="1396558" y="7109"/>
                </a:lnTo>
                <a:lnTo>
                  <a:pt x="1447890" y="1797"/>
                </a:lnTo>
                <a:lnTo>
                  <a:pt x="1500187" y="0"/>
                </a:lnTo>
                <a:lnTo>
                  <a:pt x="1607343" y="0"/>
                </a:lnTo>
                <a:lnTo>
                  <a:pt x="1649091" y="8408"/>
                </a:lnTo>
                <a:lnTo>
                  <a:pt x="1683148" y="31351"/>
                </a:lnTo>
                <a:lnTo>
                  <a:pt x="1706091" y="65408"/>
                </a:lnTo>
                <a:lnTo>
                  <a:pt x="1714499" y="107156"/>
                </a:lnTo>
                <a:lnTo>
                  <a:pt x="1712909" y="156383"/>
                </a:lnTo>
                <a:lnTo>
                  <a:pt x="1708204" y="204764"/>
                </a:lnTo>
                <a:lnTo>
                  <a:pt x="1700483" y="252199"/>
                </a:lnTo>
                <a:lnTo>
                  <a:pt x="1689844" y="298590"/>
                </a:lnTo>
                <a:lnTo>
                  <a:pt x="1676385" y="343839"/>
                </a:lnTo>
                <a:lnTo>
                  <a:pt x="1660206" y="387847"/>
                </a:lnTo>
                <a:lnTo>
                  <a:pt x="1641403" y="430515"/>
                </a:lnTo>
                <a:lnTo>
                  <a:pt x="1620077" y="471744"/>
                </a:lnTo>
                <a:lnTo>
                  <a:pt x="1596324" y="511437"/>
                </a:lnTo>
                <a:lnTo>
                  <a:pt x="1570244" y="549494"/>
                </a:lnTo>
                <a:lnTo>
                  <a:pt x="1541936" y="585817"/>
                </a:lnTo>
                <a:lnTo>
                  <a:pt x="1511496" y="620308"/>
                </a:lnTo>
                <a:lnTo>
                  <a:pt x="1479025" y="652867"/>
                </a:lnTo>
                <a:lnTo>
                  <a:pt x="1444620" y="683396"/>
                </a:lnTo>
                <a:lnTo>
                  <a:pt x="1408379" y="711797"/>
                </a:lnTo>
                <a:lnTo>
                  <a:pt x="1370402" y="737971"/>
                </a:lnTo>
                <a:lnTo>
                  <a:pt x="1330786" y="761820"/>
                </a:lnTo>
                <a:lnTo>
                  <a:pt x="1289630" y="783244"/>
                </a:lnTo>
                <a:lnTo>
                  <a:pt x="1247033" y="802145"/>
                </a:lnTo>
                <a:lnTo>
                  <a:pt x="1203092" y="818425"/>
                </a:lnTo>
                <a:lnTo>
                  <a:pt x="1157906" y="831986"/>
                </a:lnTo>
                <a:lnTo>
                  <a:pt x="1111575" y="842728"/>
                </a:lnTo>
                <a:lnTo>
                  <a:pt x="1064195" y="850552"/>
                </a:lnTo>
                <a:close/>
              </a:path>
              <a:path w="1714500" h="1714500">
                <a:moveTo>
                  <a:pt x="857249" y="1714499"/>
                </a:moveTo>
                <a:lnTo>
                  <a:pt x="815501" y="1706091"/>
                </a:lnTo>
                <a:lnTo>
                  <a:pt x="781445" y="1683148"/>
                </a:lnTo>
                <a:lnTo>
                  <a:pt x="758501" y="1649091"/>
                </a:lnTo>
                <a:lnTo>
                  <a:pt x="750093" y="1607343"/>
                </a:lnTo>
                <a:lnTo>
                  <a:pt x="750093" y="1071562"/>
                </a:lnTo>
                <a:lnTo>
                  <a:pt x="702660" y="1070086"/>
                </a:lnTo>
                <a:lnTo>
                  <a:pt x="656011" y="1065717"/>
                </a:lnTo>
                <a:lnTo>
                  <a:pt x="610233" y="1058543"/>
                </a:lnTo>
                <a:lnTo>
                  <a:pt x="565414" y="1048651"/>
                </a:lnTo>
                <a:lnTo>
                  <a:pt x="521642" y="1036130"/>
                </a:lnTo>
                <a:lnTo>
                  <a:pt x="479005" y="1021067"/>
                </a:lnTo>
                <a:lnTo>
                  <a:pt x="437591" y="1003551"/>
                </a:lnTo>
                <a:lnTo>
                  <a:pt x="397488" y="983669"/>
                </a:lnTo>
                <a:lnTo>
                  <a:pt x="358783" y="961509"/>
                </a:lnTo>
                <a:lnTo>
                  <a:pt x="321566" y="937159"/>
                </a:lnTo>
                <a:lnTo>
                  <a:pt x="285923" y="910708"/>
                </a:lnTo>
                <a:lnTo>
                  <a:pt x="251942" y="882242"/>
                </a:lnTo>
                <a:lnTo>
                  <a:pt x="219712" y="851850"/>
                </a:lnTo>
                <a:lnTo>
                  <a:pt x="189320" y="819620"/>
                </a:lnTo>
                <a:lnTo>
                  <a:pt x="160854" y="785639"/>
                </a:lnTo>
                <a:lnTo>
                  <a:pt x="134402" y="749996"/>
                </a:lnTo>
                <a:lnTo>
                  <a:pt x="110052" y="712778"/>
                </a:lnTo>
                <a:lnTo>
                  <a:pt x="87893" y="674074"/>
                </a:lnTo>
                <a:lnTo>
                  <a:pt x="68010" y="633971"/>
                </a:lnTo>
                <a:lnTo>
                  <a:pt x="50494" y="592557"/>
                </a:lnTo>
                <a:lnTo>
                  <a:pt x="35432" y="549920"/>
                </a:lnTo>
                <a:lnTo>
                  <a:pt x="22910" y="506148"/>
                </a:lnTo>
                <a:lnTo>
                  <a:pt x="13019" y="461329"/>
                </a:lnTo>
                <a:lnTo>
                  <a:pt x="5844" y="415551"/>
                </a:lnTo>
                <a:lnTo>
                  <a:pt x="1475" y="368901"/>
                </a:lnTo>
                <a:lnTo>
                  <a:pt x="90" y="324365"/>
                </a:lnTo>
                <a:lnTo>
                  <a:pt x="0" y="321468"/>
                </a:lnTo>
                <a:lnTo>
                  <a:pt x="8408" y="279720"/>
                </a:lnTo>
                <a:lnTo>
                  <a:pt x="31351" y="245664"/>
                </a:lnTo>
                <a:lnTo>
                  <a:pt x="65408" y="222720"/>
                </a:lnTo>
                <a:lnTo>
                  <a:pt x="107156" y="214312"/>
                </a:lnTo>
                <a:lnTo>
                  <a:pt x="214312" y="214312"/>
                </a:lnTo>
                <a:lnTo>
                  <a:pt x="261745" y="215788"/>
                </a:lnTo>
                <a:lnTo>
                  <a:pt x="308394" y="220157"/>
                </a:lnTo>
                <a:lnTo>
                  <a:pt x="354173" y="227331"/>
                </a:lnTo>
                <a:lnTo>
                  <a:pt x="398992" y="237223"/>
                </a:lnTo>
                <a:lnTo>
                  <a:pt x="442763" y="249744"/>
                </a:lnTo>
                <a:lnTo>
                  <a:pt x="485400" y="264807"/>
                </a:lnTo>
                <a:lnTo>
                  <a:pt x="526814" y="282323"/>
                </a:lnTo>
                <a:lnTo>
                  <a:pt x="566917" y="302205"/>
                </a:lnTo>
                <a:lnTo>
                  <a:pt x="605622" y="324365"/>
                </a:lnTo>
                <a:lnTo>
                  <a:pt x="642839" y="348715"/>
                </a:lnTo>
                <a:lnTo>
                  <a:pt x="678483" y="375166"/>
                </a:lnTo>
                <a:lnTo>
                  <a:pt x="712463" y="403632"/>
                </a:lnTo>
                <a:lnTo>
                  <a:pt x="744694" y="434024"/>
                </a:lnTo>
                <a:lnTo>
                  <a:pt x="775086" y="466254"/>
                </a:lnTo>
                <a:lnTo>
                  <a:pt x="803551" y="500235"/>
                </a:lnTo>
                <a:lnTo>
                  <a:pt x="830003" y="535878"/>
                </a:lnTo>
                <a:lnTo>
                  <a:pt x="854353" y="573096"/>
                </a:lnTo>
                <a:lnTo>
                  <a:pt x="876513" y="611800"/>
                </a:lnTo>
                <a:lnTo>
                  <a:pt x="896395" y="651903"/>
                </a:lnTo>
                <a:lnTo>
                  <a:pt x="913911" y="693317"/>
                </a:lnTo>
                <a:lnTo>
                  <a:pt x="928974" y="735954"/>
                </a:lnTo>
                <a:lnTo>
                  <a:pt x="941495" y="779726"/>
                </a:lnTo>
                <a:lnTo>
                  <a:pt x="951386" y="824545"/>
                </a:lnTo>
                <a:lnTo>
                  <a:pt x="958561" y="870323"/>
                </a:lnTo>
                <a:lnTo>
                  <a:pt x="962930" y="916973"/>
                </a:lnTo>
                <a:lnTo>
                  <a:pt x="964316" y="961509"/>
                </a:lnTo>
                <a:lnTo>
                  <a:pt x="964406" y="1607343"/>
                </a:lnTo>
                <a:lnTo>
                  <a:pt x="955998" y="1649091"/>
                </a:lnTo>
                <a:lnTo>
                  <a:pt x="933054" y="1683148"/>
                </a:lnTo>
                <a:lnTo>
                  <a:pt x="898998" y="1706091"/>
                </a:lnTo>
                <a:lnTo>
                  <a:pt x="857249" y="1714499"/>
                </a:lnTo>
                <a:close/>
              </a:path>
            </a:pathLst>
          </a:custGeom>
          <a:solidFill>
            <a:srgbClr val="055E45">
              <a:alpha val="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01299" y="6343649"/>
            <a:ext cx="1600200" cy="323850"/>
          </a:xfrm>
          <a:custGeom>
            <a:avLst/>
            <a:gdLst/>
            <a:ahLst/>
            <a:cxnLst/>
            <a:rect l="l" t="t" r="r" b="b"/>
            <a:pathLst>
              <a:path w="1600200" h="323850">
                <a:moveTo>
                  <a:pt x="1567152" y="323849"/>
                </a:moveTo>
                <a:lnTo>
                  <a:pt x="33047" y="323849"/>
                </a:lnTo>
                <a:lnTo>
                  <a:pt x="28187" y="322883"/>
                </a:lnTo>
                <a:lnTo>
                  <a:pt x="966" y="295662"/>
                </a:lnTo>
                <a:lnTo>
                  <a:pt x="0" y="290802"/>
                </a:lnTo>
                <a:lnTo>
                  <a:pt x="0" y="28574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1567152" y="0"/>
                </a:lnTo>
                <a:lnTo>
                  <a:pt x="1599233" y="28187"/>
                </a:lnTo>
                <a:lnTo>
                  <a:pt x="1600199" y="33047"/>
                </a:lnTo>
                <a:lnTo>
                  <a:pt x="1600199" y="290802"/>
                </a:lnTo>
                <a:lnTo>
                  <a:pt x="1572012" y="322883"/>
                </a:lnTo>
                <a:lnTo>
                  <a:pt x="1567152" y="32384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15599" y="6438899"/>
            <a:ext cx="133349" cy="1333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18912" y="2095221"/>
            <a:ext cx="4354175" cy="765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006140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1" i="0">
                <a:solidFill>
                  <a:srgbClr val="006140"/>
                </a:solidFill>
                <a:latin typeface="Montserrat SemiBold"/>
                <a:cs typeface="Montserrat Semi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006140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50" b="1" i="0">
                <a:solidFill>
                  <a:srgbClr val="006140"/>
                </a:solidFill>
                <a:latin typeface="Montserrat SemiBold"/>
                <a:cs typeface="Montserrat Semi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006140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50" b="1" i="0">
                <a:solidFill>
                  <a:srgbClr val="006140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423436"/>
            <a:ext cx="11303000" cy="553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1" i="0">
                <a:solidFill>
                  <a:srgbClr val="006140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1199" y="2606317"/>
            <a:ext cx="10721975" cy="14547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1" i="0">
                <a:solidFill>
                  <a:srgbClr val="006140"/>
                </a:solidFill>
                <a:latin typeface="Montserrat SemiBold"/>
                <a:cs typeface="Montserrat Semi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1.png"/><Relationship Id="rId5" Type="http://schemas.openxmlformats.org/officeDocument/2006/relationships/image" Target="../media/image18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0"/>
              </a:spcBef>
            </a:pPr>
            <a:r>
              <a:rPr sz="4850" spc="-445" dirty="0"/>
              <a:t>Project</a:t>
            </a:r>
            <a:r>
              <a:rPr sz="4850" spc="-330" dirty="0"/>
              <a:t> </a:t>
            </a:r>
            <a:r>
              <a:rPr sz="4850" spc="-490" dirty="0"/>
              <a:t>Phoenix</a:t>
            </a:r>
            <a:endParaRPr sz="4850"/>
          </a:p>
        </p:txBody>
      </p:sp>
      <p:sp>
        <p:nvSpPr>
          <p:cNvPr id="3" name="object 3"/>
          <p:cNvSpPr/>
          <p:nvPr/>
        </p:nvSpPr>
        <p:spPr>
          <a:xfrm>
            <a:off x="5714999" y="3171824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761999" y="76199"/>
                </a:moveTo>
                <a:lnTo>
                  <a:pt x="0" y="76199"/>
                </a:lnTo>
                <a:lnTo>
                  <a:pt x="0" y="0"/>
                </a:lnTo>
                <a:lnTo>
                  <a:pt x="761999" y="0"/>
                </a:lnTo>
                <a:lnTo>
                  <a:pt x="761999" y="76199"/>
                </a:lnTo>
                <a:close/>
              </a:path>
            </a:pathLst>
          </a:custGeom>
          <a:solidFill>
            <a:srgbClr val="0061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42207" y="3438719"/>
            <a:ext cx="750760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b="0" spc="-170" dirty="0">
                <a:solidFill>
                  <a:srgbClr val="333333"/>
                </a:solidFill>
                <a:latin typeface="Montserrat Medium"/>
                <a:cs typeface="Montserrat Medium"/>
              </a:rPr>
              <a:t>A</a:t>
            </a:r>
            <a:r>
              <a:rPr sz="1850" b="0" spc="-20" dirty="0">
                <a:solidFill>
                  <a:srgbClr val="333333"/>
                </a:solidFill>
                <a:latin typeface="Montserrat Medium"/>
                <a:cs typeface="Montserrat Medium"/>
              </a:rPr>
              <a:t> </a:t>
            </a:r>
            <a:r>
              <a:rPr sz="1850" b="0" spc="-125" dirty="0">
                <a:solidFill>
                  <a:srgbClr val="333333"/>
                </a:solidFill>
                <a:latin typeface="Montserrat Medium"/>
                <a:cs typeface="Montserrat Medium"/>
              </a:rPr>
              <a:t>Revitalized</a:t>
            </a:r>
            <a:r>
              <a:rPr sz="1850" b="0" spc="-20" dirty="0">
                <a:solidFill>
                  <a:srgbClr val="333333"/>
                </a:solidFill>
                <a:latin typeface="Montserrat Medium"/>
                <a:cs typeface="Montserrat Medium"/>
              </a:rPr>
              <a:t> </a:t>
            </a:r>
            <a:r>
              <a:rPr sz="1850" b="0" spc="-140" dirty="0">
                <a:solidFill>
                  <a:srgbClr val="333333"/>
                </a:solidFill>
                <a:latin typeface="Montserrat Medium"/>
                <a:cs typeface="Montserrat Medium"/>
              </a:rPr>
              <a:t>Market</a:t>
            </a:r>
            <a:r>
              <a:rPr sz="1850" b="0" spc="-20" dirty="0">
                <a:solidFill>
                  <a:srgbClr val="333333"/>
                </a:solidFill>
                <a:latin typeface="Montserrat Medium"/>
                <a:cs typeface="Montserrat Medium"/>
              </a:rPr>
              <a:t> </a:t>
            </a:r>
            <a:r>
              <a:rPr sz="1850" b="0" spc="-125" dirty="0">
                <a:solidFill>
                  <a:srgbClr val="333333"/>
                </a:solidFill>
                <a:latin typeface="Montserrat Medium"/>
                <a:cs typeface="Montserrat Medium"/>
              </a:rPr>
              <a:t>Entry</a:t>
            </a:r>
            <a:r>
              <a:rPr sz="1850" b="0" spc="-20" dirty="0">
                <a:solidFill>
                  <a:srgbClr val="333333"/>
                </a:solidFill>
                <a:latin typeface="Montserrat Medium"/>
                <a:cs typeface="Montserrat Medium"/>
              </a:rPr>
              <a:t> </a:t>
            </a:r>
            <a:r>
              <a:rPr sz="1850" b="0" spc="-160" dirty="0">
                <a:solidFill>
                  <a:srgbClr val="333333"/>
                </a:solidFill>
                <a:latin typeface="Montserrat Medium"/>
                <a:cs typeface="Montserrat Medium"/>
              </a:rPr>
              <a:t>&amp;</a:t>
            </a:r>
            <a:r>
              <a:rPr sz="1850" b="0" spc="-20" dirty="0">
                <a:solidFill>
                  <a:srgbClr val="333333"/>
                </a:solidFill>
                <a:latin typeface="Montserrat Medium"/>
                <a:cs typeface="Montserrat Medium"/>
              </a:rPr>
              <a:t> </a:t>
            </a:r>
            <a:r>
              <a:rPr sz="1850" b="0" spc="-150" dirty="0">
                <a:solidFill>
                  <a:srgbClr val="333333"/>
                </a:solidFill>
                <a:latin typeface="Montserrat Medium"/>
                <a:cs typeface="Montserrat Medium"/>
              </a:rPr>
              <a:t>Growth</a:t>
            </a:r>
            <a:r>
              <a:rPr sz="1850" b="0" spc="-20" dirty="0">
                <a:solidFill>
                  <a:srgbClr val="333333"/>
                </a:solidFill>
                <a:latin typeface="Montserrat Medium"/>
                <a:cs typeface="Montserrat Medium"/>
              </a:rPr>
              <a:t> </a:t>
            </a:r>
            <a:r>
              <a:rPr sz="1850" b="0" spc="-130" dirty="0">
                <a:solidFill>
                  <a:srgbClr val="333333"/>
                </a:solidFill>
                <a:latin typeface="Montserrat Medium"/>
                <a:cs typeface="Montserrat Medium"/>
              </a:rPr>
              <a:t>Strategy</a:t>
            </a:r>
            <a:r>
              <a:rPr sz="1850" b="0" spc="-20" dirty="0">
                <a:solidFill>
                  <a:srgbClr val="333333"/>
                </a:solidFill>
                <a:latin typeface="Montserrat Medium"/>
                <a:cs typeface="Montserrat Medium"/>
              </a:rPr>
              <a:t> </a:t>
            </a:r>
            <a:r>
              <a:rPr sz="1850" b="0" spc="-114" dirty="0">
                <a:solidFill>
                  <a:srgbClr val="333333"/>
                </a:solidFill>
                <a:latin typeface="Montserrat Medium"/>
                <a:cs typeface="Montserrat Medium"/>
              </a:rPr>
              <a:t>for</a:t>
            </a:r>
            <a:r>
              <a:rPr sz="1850" b="0" spc="-20" dirty="0">
                <a:solidFill>
                  <a:srgbClr val="333333"/>
                </a:solidFill>
                <a:latin typeface="Montserrat Medium"/>
                <a:cs typeface="Montserrat Medium"/>
              </a:rPr>
              <a:t> </a:t>
            </a:r>
            <a:r>
              <a:rPr sz="1850" b="0" spc="-135" dirty="0">
                <a:solidFill>
                  <a:srgbClr val="333333"/>
                </a:solidFill>
                <a:latin typeface="Montserrat Medium"/>
                <a:cs typeface="Montserrat Medium"/>
              </a:rPr>
              <a:t>Starbucks</a:t>
            </a:r>
            <a:r>
              <a:rPr sz="1850" b="0" spc="-20" dirty="0">
                <a:solidFill>
                  <a:srgbClr val="333333"/>
                </a:solidFill>
                <a:latin typeface="Montserrat Medium"/>
                <a:cs typeface="Montserrat Medium"/>
              </a:rPr>
              <a:t> </a:t>
            </a:r>
            <a:r>
              <a:rPr sz="1850" b="0" spc="-105" dirty="0">
                <a:solidFill>
                  <a:srgbClr val="333333"/>
                </a:solidFill>
                <a:latin typeface="Montserrat Medium"/>
                <a:cs typeface="Montserrat Medium"/>
              </a:rPr>
              <a:t>in</a:t>
            </a:r>
            <a:r>
              <a:rPr sz="1850" b="0" spc="-20" dirty="0">
                <a:solidFill>
                  <a:srgbClr val="333333"/>
                </a:solidFill>
                <a:latin typeface="Montserrat Medium"/>
                <a:cs typeface="Montserrat Medium"/>
              </a:rPr>
              <a:t> </a:t>
            </a:r>
            <a:r>
              <a:rPr sz="1850" b="0" spc="-80" dirty="0">
                <a:solidFill>
                  <a:srgbClr val="333333"/>
                </a:solidFill>
                <a:latin typeface="Montserrat Medium"/>
                <a:cs typeface="Montserrat Medium"/>
              </a:rPr>
              <a:t>Vietnam</a:t>
            </a:r>
            <a:endParaRPr sz="1850">
              <a:latin typeface="Montserrat Medium"/>
              <a:cs typeface="Montserrat Medi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13833" y="4410705"/>
            <a:ext cx="19640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6084" marR="5080" indent="-414020">
              <a:lnSpc>
                <a:spcPct val="160000"/>
              </a:lnSpc>
              <a:spcBef>
                <a:spcPts val="95"/>
              </a:spcBef>
            </a:pPr>
            <a:r>
              <a:rPr sz="1250" spc="-35" dirty="0">
                <a:solidFill>
                  <a:srgbClr val="545454"/>
                </a:solidFill>
                <a:latin typeface="Montserrat"/>
                <a:cs typeface="Montserrat"/>
              </a:rPr>
              <a:t>[Your </a:t>
            </a:r>
            <a:r>
              <a:rPr sz="1250" spc="-45" dirty="0">
                <a:solidFill>
                  <a:srgbClr val="545454"/>
                </a:solidFill>
                <a:latin typeface="Montserrat"/>
                <a:cs typeface="Montserrat"/>
              </a:rPr>
              <a:t>Name/Team</a:t>
            </a:r>
            <a:r>
              <a:rPr sz="1250" spc="-35" dirty="0">
                <a:solidFill>
                  <a:srgbClr val="545454"/>
                </a:solidFill>
                <a:latin typeface="Montserrat"/>
                <a:cs typeface="Montserrat"/>
              </a:rPr>
              <a:t> </a:t>
            </a:r>
            <a:r>
              <a:rPr sz="1250" spc="-25" dirty="0">
                <a:solidFill>
                  <a:srgbClr val="545454"/>
                </a:solidFill>
                <a:latin typeface="Montserrat"/>
                <a:cs typeface="Montserrat"/>
              </a:rPr>
              <a:t>Name] </a:t>
            </a:r>
            <a:r>
              <a:rPr sz="1250" spc="-45" dirty="0">
                <a:solidFill>
                  <a:srgbClr val="545454"/>
                </a:solidFill>
                <a:latin typeface="Montserrat"/>
                <a:cs typeface="Montserrat"/>
              </a:rPr>
              <a:t>August</a:t>
            </a:r>
            <a:r>
              <a:rPr sz="1250" spc="-20" dirty="0">
                <a:solidFill>
                  <a:srgbClr val="545454"/>
                </a:solidFill>
                <a:latin typeface="Montserrat"/>
                <a:cs typeface="Montserrat"/>
              </a:rPr>
              <a:t> </a:t>
            </a:r>
            <a:r>
              <a:rPr sz="1250" dirty="0">
                <a:solidFill>
                  <a:srgbClr val="545454"/>
                </a:solidFill>
                <a:latin typeface="Montserrat"/>
                <a:cs typeface="Montserrat"/>
              </a:rPr>
              <a:t>5,</a:t>
            </a:r>
            <a:r>
              <a:rPr sz="1250" spc="-20" dirty="0">
                <a:solidFill>
                  <a:srgbClr val="545454"/>
                </a:solidFill>
                <a:latin typeface="Montserrat"/>
                <a:cs typeface="Montserrat"/>
              </a:rPr>
              <a:t> 2025</a:t>
            </a:r>
            <a:endParaRPr sz="1250">
              <a:latin typeface="Montserrat"/>
              <a:cs typeface="Montserra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89232" y="6404863"/>
            <a:ext cx="1210945" cy="177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80" dirty="0">
                <a:solidFill>
                  <a:srgbClr val="FFFFFF"/>
                </a:solidFill>
                <a:latin typeface="Montserrat"/>
                <a:cs typeface="Montserrat"/>
              </a:rPr>
              <a:t>Made</a:t>
            </a:r>
            <a:r>
              <a:rPr sz="10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Montserrat"/>
                <a:cs typeface="Montserrat"/>
              </a:rPr>
              <a:t>with</a:t>
            </a:r>
            <a:r>
              <a:rPr sz="1000" spc="-10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Montserrat"/>
                <a:cs typeface="Montserrat"/>
              </a:rPr>
              <a:t>Genspark</a:t>
            </a:r>
            <a:endParaRPr sz="100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254" dirty="0"/>
              <a:t>Financial</a:t>
            </a:r>
            <a:r>
              <a:rPr sz="3100" spc="-170" dirty="0"/>
              <a:t> </a:t>
            </a:r>
            <a:r>
              <a:rPr sz="3100" spc="-285" dirty="0"/>
              <a:t>Outlook</a:t>
            </a:r>
            <a:r>
              <a:rPr sz="3100" spc="-165" dirty="0"/>
              <a:t> </a:t>
            </a:r>
            <a:r>
              <a:rPr sz="3100" spc="-295" dirty="0"/>
              <a:t>&amp;</a:t>
            </a:r>
            <a:r>
              <a:rPr sz="3100" spc="-165" dirty="0"/>
              <a:t> </a:t>
            </a:r>
            <a:r>
              <a:rPr sz="3100" spc="-300" dirty="0"/>
              <a:t>KPIs</a:t>
            </a:r>
            <a:endParaRPr sz="3100"/>
          </a:p>
        </p:txBody>
      </p:sp>
      <p:sp>
        <p:nvSpPr>
          <p:cNvPr id="3" name="object 3"/>
          <p:cNvSpPr/>
          <p:nvPr/>
        </p:nvSpPr>
        <p:spPr>
          <a:xfrm>
            <a:off x="457199" y="1590674"/>
            <a:ext cx="28575" cy="771525"/>
          </a:xfrm>
          <a:custGeom>
            <a:avLst/>
            <a:gdLst/>
            <a:ahLst/>
            <a:cxnLst/>
            <a:rect l="l" t="t" r="r" b="b"/>
            <a:pathLst>
              <a:path w="28575" h="771525">
                <a:moveTo>
                  <a:pt x="28574" y="771524"/>
                </a:moveTo>
                <a:lnTo>
                  <a:pt x="0" y="771524"/>
                </a:lnTo>
                <a:lnTo>
                  <a:pt x="0" y="0"/>
                </a:lnTo>
                <a:lnTo>
                  <a:pt x="28574" y="0"/>
                </a:lnTo>
                <a:lnTo>
                  <a:pt x="28574" y="771524"/>
                </a:lnTo>
                <a:close/>
              </a:path>
            </a:pathLst>
          </a:custGeom>
          <a:solidFill>
            <a:srgbClr val="0061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4500" y="1043887"/>
            <a:ext cx="5339080" cy="191262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50" b="1" spc="-125" dirty="0">
                <a:solidFill>
                  <a:srgbClr val="006140"/>
                </a:solidFill>
                <a:latin typeface="Montserrat SemiBold"/>
                <a:cs typeface="Montserrat SemiBold"/>
              </a:rPr>
              <a:t>Sustainable</a:t>
            </a:r>
            <a:r>
              <a:rPr sz="1850" b="1" spc="-5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850" b="1" spc="-105" dirty="0">
                <a:solidFill>
                  <a:srgbClr val="006140"/>
                </a:solidFill>
                <a:latin typeface="Montserrat SemiBold"/>
                <a:cs typeface="Montserrat SemiBold"/>
              </a:rPr>
              <a:t>Portfolio</a:t>
            </a:r>
            <a:r>
              <a:rPr sz="1850" b="1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850" b="1" spc="-30" dirty="0">
                <a:solidFill>
                  <a:srgbClr val="006140"/>
                </a:solidFill>
                <a:latin typeface="Montserrat SemiBold"/>
                <a:cs typeface="Montserrat SemiBold"/>
              </a:rPr>
              <a:t>Profitability</a:t>
            </a:r>
            <a:endParaRPr sz="1850">
              <a:latin typeface="Montserrat SemiBold"/>
              <a:cs typeface="Montserrat SemiBold"/>
            </a:endParaRPr>
          </a:p>
          <a:p>
            <a:pPr marL="193040" marR="5080">
              <a:lnSpc>
                <a:spcPct val="116399"/>
              </a:lnSpc>
              <a:spcBef>
                <a:spcPts val="595"/>
              </a:spcBef>
            </a:pP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The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tiered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model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creates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a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highly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profitable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and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40" dirty="0">
                <a:solidFill>
                  <a:srgbClr val="333333"/>
                </a:solidFill>
                <a:latin typeface="Montserrat"/>
                <a:cs typeface="Montserrat"/>
              </a:rPr>
              <a:t>sustainable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portfolio</a:t>
            </a:r>
            <a:r>
              <a:rPr sz="1450" spc="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Montserrat"/>
                <a:cs typeface="Montserrat"/>
              </a:rPr>
              <a:t>by</a:t>
            </a:r>
            <a:r>
              <a:rPr sz="1450" spc="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balancing</a:t>
            </a:r>
            <a:r>
              <a:rPr sz="1450" spc="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Montserrat"/>
                <a:cs typeface="Montserrat"/>
              </a:rPr>
              <a:t>premium</a:t>
            </a:r>
            <a:r>
              <a:rPr sz="1450" spc="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experience</a:t>
            </a:r>
            <a:r>
              <a:rPr sz="1450" spc="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with</a:t>
            </a:r>
            <a:r>
              <a:rPr sz="1450" spc="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accessible convenience.</a:t>
            </a:r>
            <a:endParaRPr sz="1450">
              <a:latin typeface="Montserrat"/>
              <a:cs typeface="Montserrat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350">
              <a:latin typeface="Montserrat"/>
              <a:cs typeface="Montserrat"/>
            </a:endParaRPr>
          </a:p>
          <a:p>
            <a:pPr marL="12700">
              <a:lnSpc>
                <a:spcPct val="100000"/>
              </a:lnSpc>
            </a:pPr>
            <a:r>
              <a:rPr sz="1850" b="1" spc="-150" dirty="0">
                <a:solidFill>
                  <a:srgbClr val="006140"/>
                </a:solidFill>
                <a:latin typeface="Montserrat SemiBold"/>
                <a:cs typeface="Montserrat SemiBold"/>
              </a:rPr>
              <a:t>Key</a:t>
            </a:r>
            <a:r>
              <a:rPr sz="1850" b="1" spc="-45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850" b="1" spc="-125" dirty="0">
                <a:solidFill>
                  <a:srgbClr val="006140"/>
                </a:solidFill>
                <a:latin typeface="Montserrat SemiBold"/>
                <a:cs typeface="Montserrat SemiBold"/>
              </a:rPr>
              <a:t>Targets</a:t>
            </a:r>
            <a:r>
              <a:rPr sz="1850" b="1" spc="-45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850" b="1" spc="-155" dirty="0">
                <a:solidFill>
                  <a:srgbClr val="006140"/>
                </a:solidFill>
                <a:latin typeface="Montserrat SemiBold"/>
                <a:cs typeface="Montserrat SemiBold"/>
              </a:rPr>
              <a:t>by</a:t>
            </a:r>
            <a:r>
              <a:rPr sz="1850" b="1" spc="-45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850" b="1" spc="-150" dirty="0">
                <a:solidFill>
                  <a:srgbClr val="006140"/>
                </a:solidFill>
                <a:latin typeface="Montserrat SemiBold"/>
                <a:cs typeface="Montserrat SemiBold"/>
              </a:rPr>
              <a:t>End</a:t>
            </a:r>
            <a:r>
              <a:rPr sz="1850" b="1" spc="-45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850" b="1" spc="-114" dirty="0">
                <a:solidFill>
                  <a:srgbClr val="006140"/>
                </a:solidFill>
                <a:latin typeface="Montserrat SemiBold"/>
                <a:cs typeface="Montserrat SemiBold"/>
              </a:rPr>
              <a:t>of</a:t>
            </a:r>
            <a:r>
              <a:rPr sz="1850" b="1" spc="-45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850" b="1" spc="-155" dirty="0">
                <a:solidFill>
                  <a:srgbClr val="006140"/>
                </a:solidFill>
                <a:latin typeface="Montserrat SemiBold"/>
                <a:cs typeface="Montserrat SemiBold"/>
              </a:rPr>
              <a:t>Year</a:t>
            </a:r>
            <a:r>
              <a:rPr sz="1850" b="1" spc="-40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850" b="1" spc="-50" dirty="0">
                <a:solidFill>
                  <a:srgbClr val="006140"/>
                </a:solidFill>
                <a:latin typeface="Montserrat SemiBold"/>
                <a:cs typeface="Montserrat SemiBold"/>
              </a:rPr>
              <a:t>3</a:t>
            </a:r>
            <a:endParaRPr sz="1850">
              <a:latin typeface="Montserrat SemiBold"/>
              <a:cs typeface="Montserrat SemiBold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199" y="3209924"/>
            <a:ext cx="2628900" cy="1371600"/>
          </a:xfrm>
          <a:custGeom>
            <a:avLst/>
            <a:gdLst/>
            <a:ahLst/>
            <a:cxnLst/>
            <a:rect l="l" t="t" r="r" b="b"/>
            <a:pathLst>
              <a:path w="2628900" h="1371600">
                <a:moveTo>
                  <a:pt x="2557703" y="1371599"/>
                </a:moveTo>
                <a:lnTo>
                  <a:pt x="71196" y="1371599"/>
                </a:lnTo>
                <a:lnTo>
                  <a:pt x="66241" y="1371111"/>
                </a:lnTo>
                <a:lnTo>
                  <a:pt x="29705" y="1355977"/>
                </a:lnTo>
                <a:lnTo>
                  <a:pt x="3885" y="1319937"/>
                </a:lnTo>
                <a:lnTo>
                  <a:pt x="0" y="1300403"/>
                </a:lnTo>
                <a:lnTo>
                  <a:pt x="0" y="12953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6" y="0"/>
                </a:lnTo>
                <a:lnTo>
                  <a:pt x="2557703" y="0"/>
                </a:lnTo>
                <a:lnTo>
                  <a:pt x="2599194" y="15621"/>
                </a:lnTo>
                <a:lnTo>
                  <a:pt x="2625013" y="51661"/>
                </a:lnTo>
                <a:lnTo>
                  <a:pt x="2628899" y="71196"/>
                </a:lnTo>
                <a:lnTo>
                  <a:pt x="2628899" y="1300403"/>
                </a:lnTo>
                <a:lnTo>
                  <a:pt x="2613277" y="1341893"/>
                </a:lnTo>
                <a:lnTo>
                  <a:pt x="2577237" y="1367713"/>
                </a:lnTo>
                <a:lnTo>
                  <a:pt x="2562658" y="1371111"/>
                </a:lnTo>
                <a:lnTo>
                  <a:pt x="2557703" y="1371599"/>
                </a:lnTo>
                <a:close/>
              </a:path>
            </a:pathLst>
          </a:custGeom>
          <a:solidFill>
            <a:srgbClr val="006140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96899" y="3338107"/>
            <a:ext cx="1071880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-105" dirty="0">
                <a:solidFill>
                  <a:srgbClr val="006140"/>
                </a:solidFill>
                <a:latin typeface="Montserrat SemiBold"/>
                <a:cs typeface="Montserrat SemiBold"/>
              </a:rPr>
              <a:t>Market</a:t>
            </a:r>
            <a:r>
              <a:rPr sz="1350" b="1" spc="-40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350" b="1" spc="-80" dirty="0">
                <a:solidFill>
                  <a:srgbClr val="006140"/>
                </a:solidFill>
                <a:latin typeface="Montserrat SemiBold"/>
                <a:cs typeface="Montserrat SemiBold"/>
              </a:rPr>
              <a:t>Share</a:t>
            </a:r>
            <a:endParaRPr sz="1350">
              <a:latin typeface="Montserrat SemiBold"/>
              <a:cs typeface="Montserrat SemiBold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766" y="4065176"/>
            <a:ext cx="101679" cy="11748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96899" y="3522028"/>
            <a:ext cx="1452880" cy="6921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400" b="1" spc="-25" dirty="0">
                <a:solidFill>
                  <a:srgbClr val="333333"/>
                </a:solidFill>
                <a:latin typeface="Montserrat"/>
                <a:cs typeface="Montserrat"/>
              </a:rPr>
              <a:t>7%+</a:t>
            </a:r>
            <a:endParaRPr sz="2400">
              <a:latin typeface="Montserrat"/>
              <a:cs typeface="Montserrat"/>
            </a:endParaRPr>
          </a:p>
          <a:p>
            <a:pPr marL="147320">
              <a:lnSpc>
                <a:spcPct val="100000"/>
              </a:lnSpc>
              <a:spcBef>
                <a:spcPts val="320"/>
              </a:spcBef>
            </a:pPr>
            <a:r>
              <a:rPr sz="1150" spc="-90" dirty="0">
                <a:solidFill>
                  <a:srgbClr val="666666"/>
                </a:solidFill>
                <a:latin typeface="Montserrat"/>
                <a:cs typeface="Montserrat"/>
              </a:rPr>
              <a:t>From</a:t>
            </a:r>
            <a:r>
              <a:rPr sz="1150" spc="-5" dirty="0">
                <a:solidFill>
                  <a:srgbClr val="666666"/>
                </a:solidFill>
                <a:latin typeface="Montserrat"/>
                <a:cs typeface="Montserrat"/>
              </a:rPr>
              <a:t> </a:t>
            </a:r>
            <a:r>
              <a:rPr sz="1150" spc="-80" dirty="0">
                <a:solidFill>
                  <a:srgbClr val="666666"/>
                </a:solidFill>
                <a:latin typeface="Montserrat"/>
                <a:cs typeface="Montserrat"/>
              </a:rPr>
              <a:t>&lt;3%</a:t>
            </a:r>
            <a:r>
              <a:rPr sz="1150" spc="-5" dirty="0">
                <a:solidFill>
                  <a:srgbClr val="666666"/>
                </a:solidFill>
                <a:latin typeface="Montserrat"/>
                <a:cs typeface="Montserrat"/>
              </a:rPr>
              <a:t> </a:t>
            </a:r>
            <a:r>
              <a:rPr sz="1150" spc="-50" dirty="0">
                <a:solidFill>
                  <a:srgbClr val="666666"/>
                </a:solidFill>
                <a:latin typeface="Montserrat"/>
                <a:cs typeface="Montserrat"/>
              </a:rPr>
              <a:t>currently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38499" y="3209924"/>
            <a:ext cx="2628900" cy="1371600"/>
          </a:xfrm>
          <a:custGeom>
            <a:avLst/>
            <a:gdLst/>
            <a:ahLst/>
            <a:cxnLst/>
            <a:rect l="l" t="t" r="r" b="b"/>
            <a:pathLst>
              <a:path w="2628900" h="1371600">
                <a:moveTo>
                  <a:pt x="2557702" y="1371599"/>
                </a:moveTo>
                <a:lnTo>
                  <a:pt x="71196" y="1371599"/>
                </a:lnTo>
                <a:lnTo>
                  <a:pt x="66241" y="1371111"/>
                </a:lnTo>
                <a:lnTo>
                  <a:pt x="29705" y="1355977"/>
                </a:lnTo>
                <a:lnTo>
                  <a:pt x="3885" y="1319937"/>
                </a:lnTo>
                <a:lnTo>
                  <a:pt x="0" y="1300403"/>
                </a:lnTo>
                <a:lnTo>
                  <a:pt x="0" y="12953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6" y="0"/>
                </a:lnTo>
                <a:lnTo>
                  <a:pt x="2557702" y="0"/>
                </a:lnTo>
                <a:lnTo>
                  <a:pt x="2599193" y="15621"/>
                </a:lnTo>
                <a:lnTo>
                  <a:pt x="2625013" y="51661"/>
                </a:lnTo>
                <a:lnTo>
                  <a:pt x="2628899" y="71196"/>
                </a:lnTo>
                <a:lnTo>
                  <a:pt x="2628899" y="1300403"/>
                </a:lnTo>
                <a:lnTo>
                  <a:pt x="2613276" y="1341893"/>
                </a:lnTo>
                <a:lnTo>
                  <a:pt x="2577237" y="1367713"/>
                </a:lnTo>
                <a:lnTo>
                  <a:pt x="2562657" y="1371111"/>
                </a:lnTo>
                <a:lnTo>
                  <a:pt x="2557702" y="1371599"/>
                </a:lnTo>
                <a:close/>
              </a:path>
            </a:pathLst>
          </a:custGeom>
          <a:solidFill>
            <a:srgbClr val="006140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379688" y="3338107"/>
            <a:ext cx="1158240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-100" dirty="0">
                <a:solidFill>
                  <a:srgbClr val="006140"/>
                </a:solidFill>
                <a:latin typeface="Montserrat SemiBold"/>
                <a:cs typeface="Montserrat SemiBold"/>
              </a:rPr>
              <a:t>Store</a:t>
            </a:r>
            <a:r>
              <a:rPr sz="1350" b="1" spc="-15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350" b="1" spc="-95" dirty="0">
                <a:solidFill>
                  <a:srgbClr val="006140"/>
                </a:solidFill>
                <a:latin typeface="Montserrat SemiBold"/>
                <a:cs typeface="Montserrat SemiBold"/>
              </a:rPr>
              <a:t>Network</a:t>
            </a:r>
            <a:endParaRPr sz="1350">
              <a:latin typeface="Montserrat SemiBold"/>
              <a:cs typeface="Montserrat Semi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79688" y="3573172"/>
            <a:ext cx="1905000" cy="82550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400" b="1" spc="-170" dirty="0">
                <a:solidFill>
                  <a:srgbClr val="333333"/>
                </a:solidFill>
                <a:latin typeface="Montserrat"/>
                <a:cs typeface="Montserrat"/>
              </a:rPr>
              <a:t>10-</a:t>
            </a:r>
            <a:r>
              <a:rPr sz="2400" b="1" spc="-160" dirty="0">
                <a:solidFill>
                  <a:srgbClr val="333333"/>
                </a:solidFill>
                <a:latin typeface="Montserrat"/>
                <a:cs typeface="Montserrat"/>
              </a:rPr>
              <a:t>12</a:t>
            </a:r>
            <a:r>
              <a:rPr sz="2400" b="1" spc="-5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2400" b="1" spc="-125" dirty="0">
                <a:solidFill>
                  <a:srgbClr val="333333"/>
                </a:solidFill>
                <a:latin typeface="Montserrat"/>
                <a:cs typeface="Montserrat"/>
              </a:rPr>
              <a:t>Reserve</a:t>
            </a:r>
            <a:endParaRPr sz="2400">
              <a:latin typeface="Montserrat"/>
              <a:cs typeface="Montserra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2400" b="1" spc="-190" dirty="0">
                <a:solidFill>
                  <a:srgbClr val="333333"/>
                </a:solidFill>
                <a:latin typeface="Montserrat"/>
                <a:cs typeface="Montserrat"/>
              </a:rPr>
              <a:t>100+</a:t>
            </a:r>
            <a:r>
              <a:rPr sz="2400" b="1" spc="-5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2400" b="1" spc="-190" dirty="0">
                <a:solidFill>
                  <a:srgbClr val="333333"/>
                </a:solidFill>
                <a:latin typeface="Montserrat"/>
                <a:cs typeface="Montserrat"/>
              </a:rPr>
              <a:t>Connect</a:t>
            </a:r>
            <a:endParaRPr sz="2400">
              <a:latin typeface="Montserrat"/>
              <a:cs typeface="Montserra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7199" y="4886324"/>
            <a:ext cx="2628900" cy="1371600"/>
          </a:xfrm>
          <a:custGeom>
            <a:avLst/>
            <a:gdLst/>
            <a:ahLst/>
            <a:cxnLst/>
            <a:rect l="l" t="t" r="r" b="b"/>
            <a:pathLst>
              <a:path w="2628900" h="1371600">
                <a:moveTo>
                  <a:pt x="2557703" y="1371599"/>
                </a:moveTo>
                <a:lnTo>
                  <a:pt x="71196" y="1371599"/>
                </a:lnTo>
                <a:lnTo>
                  <a:pt x="66241" y="1371110"/>
                </a:lnTo>
                <a:lnTo>
                  <a:pt x="29705" y="1355977"/>
                </a:lnTo>
                <a:lnTo>
                  <a:pt x="3885" y="1319936"/>
                </a:lnTo>
                <a:lnTo>
                  <a:pt x="0" y="1300403"/>
                </a:lnTo>
                <a:lnTo>
                  <a:pt x="0" y="12953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6" y="0"/>
                </a:lnTo>
                <a:lnTo>
                  <a:pt x="2557703" y="0"/>
                </a:lnTo>
                <a:lnTo>
                  <a:pt x="2599194" y="15621"/>
                </a:lnTo>
                <a:lnTo>
                  <a:pt x="2625013" y="51661"/>
                </a:lnTo>
                <a:lnTo>
                  <a:pt x="2628899" y="71196"/>
                </a:lnTo>
                <a:lnTo>
                  <a:pt x="2628899" y="1300403"/>
                </a:lnTo>
                <a:lnTo>
                  <a:pt x="2613277" y="1341893"/>
                </a:lnTo>
                <a:lnTo>
                  <a:pt x="2577237" y="1367713"/>
                </a:lnTo>
                <a:lnTo>
                  <a:pt x="2562658" y="1371110"/>
                </a:lnTo>
                <a:lnTo>
                  <a:pt x="2557703" y="1371599"/>
                </a:lnTo>
                <a:close/>
              </a:path>
            </a:pathLst>
          </a:custGeom>
          <a:solidFill>
            <a:srgbClr val="006140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6899" y="5014507"/>
            <a:ext cx="1407160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-120" dirty="0">
                <a:solidFill>
                  <a:srgbClr val="006140"/>
                </a:solidFill>
                <a:latin typeface="Montserrat SemiBold"/>
                <a:cs typeface="Montserrat SemiBold"/>
              </a:rPr>
              <a:t>Brand</a:t>
            </a:r>
            <a:r>
              <a:rPr sz="1350" b="1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350" b="1" spc="-85" dirty="0">
                <a:solidFill>
                  <a:srgbClr val="006140"/>
                </a:solidFill>
                <a:latin typeface="Montserrat SemiBold"/>
                <a:cs typeface="Montserrat SemiBold"/>
              </a:rPr>
              <a:t>Perception</a:t>
            </a:r>
            <a:endParaRPr sz="1350">
              <a:latin typeface="Montserrat SemiBold"/>
              <a:cs typeface="Montserrat SemiBol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6899" y="5249572"/>
            <a:ext cx="2002155" cy="82550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2400" b="1" spc="-195" dirty="0">
                <a:solidFill>
                  <a:srgbClr val="333333"/>
                </a:solidFill>
                <a:latin typeface="Montserrat"/>
                <a:cs typeface="Montserrat"/>
              </a:rPr>
              <a:t>↑</a:t>
            </a:r>
            <a:r>
              <a:rPr sz="2400" b="1" spc="-8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2400" b="1" spc="-20" dirty="0">
                <a:solidFill>
                  <a:srgbClr val="333333"/>
                </a:solidFill>
                <a:latin typeface="Montserrat"/>
                <a:cs typeface="Montserrat"/>
              </a:rPr>
              <a:t>Value</a:t>
            </a:r>
            <a:endParaRPr sz="2400">
              <a:latin typeface="Montserrat"/>
              <a:cs typeface="Montserrat"/>
            </a:endParaRP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2400" b="1" spc="-195" dirty="0">
                <a:solidFill>
                  <a:srgbClr val="333333"/>
                </a:solidFill>
                <a:latin typeface="Montserrat"/>
                <a:cs typeface="Montserrat"/>
              </a:rPr>
              <a:t>↑</a:t>
            </a:r>
            <a:r>
              <a:rPr sz="2400" b="1" spc="-8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2400" b="1" spc="-175" dirty="0">
                <a:solidFill>
                  <a:srgbClr val="333333"/>
                </a:solidFill>
                <a:latin typeface="Montserrat"/>
                <a:cs typeface="Montserrat"/>
              </a:rPr>
              <a:t>Authenticity</a:t>
            </a:r>
            <a:endParaRPr sz="2400">
              <a:latin typeface="Montserrat"/>
              <a:cs typeface="Montserra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38499" y="4886324"/>
            <a:ext cx="2628900" cy="1371600"/>
          </a:xfrm>
          <a:custGeom>
            <a:avLst/>
            <a:gdLst/>
            <a:ahLst/>
            <a:cxnLst/>
            <a:rect l="l" t="t" r="r" b="b"/>
            <a:pathLst>
              <a:path w="2628900" h="1371600">
                <a:moveTo>
                  <a:pt x="2557702" y="1371599"/>
                </a:moveTo>
                <a:lnTo>
                  <a:pt x="71196" y="1371599"/>
                </a:lnTo>
                <a:lnTo>
                  <a:pt x="66241" y="1371110"/>
                </a:lnTo>
                <a:lnTo>
                  <a:pt x="29705" y="1355977"/>
                </a:lnTo>
                <a:lnTo>
                  <a:pt x="3885" y="1319936"/>
                </a:lnTo>
                <a:lnTo>
                  <a:pt x="0" y="1300403"/>
                </a:lnTo>
                <a:lnTo>
                  <a:pt x="0" y="12953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6" y="0"/>
                </a:lnTo>
                <a:lnTo>
                  <a:pt x="2557702" y="0"/>
                </a:lnTo>
                <a:lnTo>
                  <a:pt x="2599193" y="15621"/>
                </a:lnTo>
                <a:lnTo>
                  <a:pt x="2625013" y="51661"/>
                </a:lnTo>
                <a:lnTo>
                  <a:pt x="2628899" y="71196"/>
                </a:lnTo>
                <a:lnTo>
                  <a:pt x="2628899" y="1300403"/>
                </a:lnTo>
                <a:lnTo>
                  <a:pt x="2613276" y="1341893"/>
                </a:lnTo>
                <a:lnTo>
                  <a:pt x="2577237" y="1367713"/>
                </a:lnTo>
                <a:lnTo>
                  <a:pt x="2562657" y="1371110"/>
                </a:lnTo>
                <a:lnTo>
                  <a:pt x="2557702" y="1371599"/>
                </a:lnTo>
                <a:close/>
              </a:path>
            </a:pathLst>
          </a:custGeom>
          <a:solidFill>
            <a:srgbClr val="006140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379688" y="5014507"/>
            <a:ext cx="1219200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-114" dirty="0">
                <a:solidFill>
                  <a:srgbClr val="006140"/>
                </a:solidFill>
                <a:latin typeface="Montserrat SemiBold"/>
                <a:cs typeface="Montserrat SemiBold"/>
              </a:rPr>
              <a:t>EBITDA</a:t>
            </a:r>
            <a:r>
              <a:rPr sz="1350" b="1" spc="10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350" b="1" spc="-85" dirty="0">
                <a:solidFill>
                  <a:srgbClr val="006140"/>
                </a:solidFill>
                <a:latin typeface="Montserrat SemiBold"/>
                <a:cs typeface="Montserrat SemiBold"/>
              </a:rPr>
              <a:t>Margin</a:t>
            </a:r>
            <a:endParaRPr sz="1350">
              <a:latin typeface="Montserrat SemiBold"/>
              <a:cs typeface="Montserrat SemiBol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79688" y="5198428"/>
            <a:ext cx="1195705" cy="69215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400" b="1" spc="-20" dirty="0">
                <a:solidFill>
                  <a:srgbClr val="333333"/>
                </a:solidFill>
                <a:latin typeface="Montserrat"/>
                <a:cs typeface="Montserrat"/>
              </a:rPr>
              <a:t>&gt;45%</a:t>
            </a:r>
            <a:endParaRPr sz="2400">
              <a:latin typeface="Montserrat"/>
              <a:cs typeface="Montserrat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150" spc="-70" dirty="0">
                <a:solidFill>
                  <a:srgbClr val="666666"/>
                </a:solidFill>
                <a:latin typeface="Montserrat"/>
                <a:cs typeface="Montserrat"/>
              </a:rPr>
              <a:t>Blended</a:t>
            </a:r>
            <a:r>
              <a:rPr sz="1150" spc="-10" dirty="0">
                <a:solidFill>
                  <a:srgbClr val="666666"/>
                </a:solidFill>
                <a:latin typeface="Montserrat"/>
                <a:cs typeface="Montserrat"/>
              </a:rPr>
              <a:t> </a:t>
            </a:r>
            <a:r>
              <a:rPr sz="1150" spc="-45" dirty="0">
                <a:solidFill>
                  <a:srgbClr val="666666"/>
                </a:solidFill>
                <a:latin typeface="Montserrat"/>
                <a:cs typeface="Montserrat"/>
              </a:rPr>
              <a:t>portfolio</a:t>
            </a:r>
            <a:endParaRPr sz="1150">
              <a:latin typeface="Montserrat"/>
              <a:cs typeface="Montserra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324599" y="6086474"/>
            <a:ext cx="5676900" cy="1152525"/>
            <a:chOff x="6324599" y="6086474"/>
            <a:chExt cx="5676900" cy="1152525"/>
          </a:xfrm>
        </p:grpSpPr>
        <p:sp>
          <p:nvSpPr>
            <p:cNvPr id="19" name="object 19"/>
            <p:cNvSpPr/>
            <p:nvPr/>
          </p:nvSpPr>
          <p:spPr>
            <a:xfrm>
              <a:off x="6324599" y="6086474"/>
              <a:ext cx="5410200" cy="876300"/>
            </a:xfrm>
            <a:custGeom>
              <a:avLst/>
              <a:gdLst/>
              <a:ahLst/>
              <a:cxnLst/>
              <a:rect l="l" t="t" r="r" b="b"/>
              <a:pathLst>
                <a:path w="5410200" h="876300">
                  <a:moveTo>
                    <a:pt x="5339002" y="876299"/>
                  </a:moveTo>
                  <a:lnTo>
                    <a:pt x="71196" y="876299"/>
                  </a:lnTo>
                  <a:lnTo>
                    <a:pt x="66241" y="875811"/>
                  </a:lnTo>
                  <a:lnTo>
                    <a:pt x="29705" y="860677"/>
                  </a:lnTo>
                  <a:lnTo>
                    <a:pt x="3885" y="824637"/>
                  </a:lnTo>
                  <a:lnTo>
                    <a:pt x="0" y="805103"/>
                  </a:lnTo>
                  <a:lnTo>
                    <a:pt x="0" y="8000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339002" y="0"/>
                  </a:lnTo>
                  <a:lnTo>
                    <a:pt x="5380492" y="15620"/>
                  </a:lnTo>
                  <a:lnTo>
                    <a:pt x="5406312" y="51661"/>
                  </a:lnTo>
                  <a:lnTo>
                    <a:pt x="5410199" y="71196"/>
                  </a:lnTo>
                  <a:lnTo>
                    <a:pt x="5410199" y="805103"/>
                  </a:lnTo>
                  <a:lnTo>
                    <a:pt x="5394576" y="846593"/>
                  </a:lnTo>
                  <a:lnTo>
                    <a:pt x="5358536" y="872413"/>
                  </a:lnTo>
                  <a:lnTo>
                    <a:pt x="5343958" y="875811"/>
                  </a:lnTo>
                  <a:lnTo>
                    <a:pt x="5339002" y="8762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81167" y="6267449"/>
              <a:ext cx="91672" cy="13335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0401299" y="6915149"/>
              <a:ext cx="1600200" cy="323850"/>
            </a:xfrm>
            <a:custGeom>
              <a:avLst/>
              <a:gdLst/>
              <a:ahLst/>
              <a:cxnLst/>
              <a:rect l="l" t="t" r="r" b="b"/>
              <a:pathLst>
                <a:path w="1600200" h="323850">
                  <a:moveTo>
                    <a:pt x="15671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67152" y="0"/>
                  </a:lnTo>
                  <a:lnTo>
                    <a:pt x="1599233" y="28187"/>
                  </a:lnTo>
                  <a:lnTo>
                    <a:pt x="1600199" y="33047"/>
                  </a:lnTo>
                  <a:lnTo>
                    <a:pt x="1600199" y="290802"/>
                  </a:lnTo>
                  <a:lnTo>
                    <a:pt x="1572012" y="322883"/>
                  </a:lnTo>
                  <a:lnTo>
                    <a:pt x="15671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15599" y="7010399"/>
              <a:ext cx="133349" cy="133349"/>
            </a:xfrm>
            <a:prstGeom prst="rect">
              <a:avLst/>
            </a:prstGeom>
          </p:spPr>
        </p:pic>
      </p:grp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77000" y="1352549"/>
            <a:ext cx="5105399" cy="2552699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6756151" y="4263667"/>
            <a:ext cx="4544060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b="1" spc="-140" dirty="0">
                <a:solidFill>
                  <a:srgbClr val="006140"/>
                </a:solidFill>
                <a:latin typeface="Montserrat SemiBold"/>
                <a:cs typeface="Montserrat SemiBold"/>
              </a:rPr>
              <a:t>Comparative</a:t>
            </a:r>
            <a:r>
              <a:rPr sz="1850" b="1" spc="-40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850" b="1" spc="-145" dirty="0">
                <a:solidFill>
                  <a:srgbClr val="006140"/>
                </a:solidFill>
                <a:latin typeface="Montserrat SemiBold"/>
                <a:cs typeface="Montserrat SemiBold"/>
              </a:rPr>
              <a:t>Revenue</a:t>
            </a:r>
            <a:r>
              <a:rPr sz="1850" b="1" spc="-35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850" b="1" spc="-150" dirty="0">
                <a:solidFill>
                  <a:srgbClr val="006140"/>
                </a:solidFill>
                <a:latin typeface="Montserrat SemiBold"/>
                <a:cs typeface="Montserrat SemiBold"/>
              </a:rPr>
              <a:t>&amp;</a:t>
            </a:r>
            <a:r>
              <a:rPr sz="1850" b="1" spc="-40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850" b="1" spc="-110" dirty="0">
                <a:solidFill>
                  <a:srgbClr val="006140"/>
                </a:solidFill>
                <a:latin typeface="Montserrat SemiBold"/>
                <a:cs typeface="Montserrat SemiBold"/>
              </a:rPr>
              <a:t>Profit</a:t>
            </a:r>
            <a:r>
              <a:rPr sz="1850" b="1" spc="-35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850" b="1" spc="-105" dirty="0">
                <a:solidFill>
                  <a:srgbClr val="006140"/>
                </a:solidFill>
                <a:latin typeface="Montserrat SemiBold"/>
                <a:cs typeface="Montserrat SemiBold"/>
              </a:rPr>
              <a:t>Projections</a:t>
            </a:r>
            <a:endParaRPr sz="1850">
              <a:latin typeface="Montserrat SemiBold"/>
              <a:cs typeface="Montserrat SemiBold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000874" y="4676774"/>
            <a:ext cx="609600" cy="609600"/>
            <a:chOff x="7000874" y="4676774"/>
            <a:chExt cx="609600" cy="609600"/>
          </a:xfrm>
        </p:grpSpPr>
        <p:sp>
          <p:nvSpPr>
            <p:cNvPr id="26" name="object 26"/>
            <p:cNvSpPr/>
            <p:nvPr/>
          </p:nvSpPr>
          <p:spPr>
            <a:xfrm>
              <a:off x="7000874" y="467677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799" y="609599"/>
                  </a:moveTo>
                  <a:lnTo>
                    <a:pt x="260075" y="606301"/>
                  </a:lnTo>
                  <a:lnTo>
                    <a:pt x="216320" y="596475"/>
                  </a:lnTo>
                  <a:lnTo>
                    <a:pt x="174480" y="580335"/>
                  </a:lnTo>
                  <a:lnTo>
                    <a:pt x="135461" y="558231"/>
                  </a:lnTo>
                  <a:lnTo>
                    <a:pt x="100108" y="530641"/>
                  </a:lnTo>
                  <a:lnTo>
                    <a:pt x="69185" y="498162"/>
                  </a:lnTo>
                  <a:lnTo>
                    <a:pt x="43362" y="461498"/>
                  </a:lnTo>
                  <a:lnTo>
                    <a:pt x="23200" y="421441"/>
                  </a:lnTo>
                  <a:lnTo>
                    <a:pt x="9133" y="378859"/>
                  </a:lnTo>
                  <a:lnTo>
                    <a:pt x="1467" y="334675"/>
                  </a:lnTo>
                  <a:lnTo>
                    <a:pt x="0" y="304799"/>
                  </a:lnTo>
                  <a:lnTo>
                    <a:pt x="366" y="289844"/>
                  </a:lnTo>
                  <a:lnTo>
                    <a:pt x="5856" y="245336"/>
                  </a:lnTo>
                  <a:lnTo>
                    <a:pt x="17816" y="202115"/>
                  </a:lnTo>
                  <a:lnTo>
                    <a:pt x="35989" y="161118"/>
                  </a:lnTo>
                  <a:lnTo>
                    <a:pt x="59981" y="123230"/>
                  </a:lnTo>
                  <a:lnTo>
                    <a:pt x="89273" y="89273"/>
                  </a:lnTo>
                  <a:lnTo>
                    <a:pt x="123230" y="59981"/>
                  </a:lnTo>
                  <a:lnTo>
                    <a:pt x="161117" y="35990"/>
                  </a:lnTo>
                  <a:lnTo>
                    <a:pt x="202115" y="17816"/>
                  </a:lnTo>
                  <a:lnTo>
                    <a:pt x="245335" y="5856"/>
                  </a:lnTo>
                  <a:lnTo>
                    <a:pt x="289844" y="367"/>
                  </a:lnTo>
                  <a:lnTo>
                    <a:pt x="304799" y="0"/>
                  </a:lnTo>
                  <a:lnTo>
                    <a:pt x="319755" y="367"/>
                  </a:lnTo>
                  <a:lnTo>
                    <a:pt x="364262" y="5856"/>
                  </a:lnTo>
                  <a:lnTo>
                    <a:pt x="407482" y="17816"/>
                  </a:lnTo>
                  <a:lnTo>
                    <a:pt x="448480" y="35990"/>
                  </a:lnTo>
                  <a:lnTo>
                    <a:pt x="486368" y="59982"/>
                  </a:lnTo>
                  <a:lnTo>
                    <a:pt x="520325" y="89273"/>
                  </a:lnTo>
                  <a:lnTo>
                    <a:pt x="549616" y="123230"/>
                  </a:lnTo>
                  <a:lnTo>
                    <a:pt x="573608" y="161118"/>
                  </a:lnTo>
                  <a:lnTo>
                    <a:pt x="591781" y="202115"/>
                  </a:lnTo>
                  <a:lnTo>
                    <a:pt x="603742" y="245336"/>
                  </a:lnTo>
                  <a:lnTo>
                    <a:pt x="609233" y="289844"/>
                  </a:lnTo>
                  <a:lnTo>
                    <a:pt x="609599" y="304799"/>
                  </a:lnTo>
                  <a:lnTo>
                    <a:pt x="609233" y="319755"/>
                  </a:lnTo>
                  <a:lnTo>
                    <a:pt x="603742" y="364262"/>
                  </a:lnTo>
                  <a:lnTo>
                    <a:pt x="591781" y="407483"/>
                  </a:lnTo>
                  <a:lnTo>
                    <a:pt x="573609" y="448480"/>
                  </a:lnTo>
                  <a:lnTo>
                    <a:pt x="549616" y="486368"/>
                  </a:lnTo>
                  <a:lnTo>
                    <a:pt x="520325" y="520325"/>
                  </a:lnTo>
                  <a:lnTo>
                    <a:pt x="486368" y="549617"/>
                  </a:lnTo>
                  <a:lnTo>
                    <a:pt x="448480" y="573609"/>
                  </a:lnTo>
                  <a:lnTo>
                    <a:pt x="407482" y="591782"/>
                  </a:lnTo>
                  <a:lnTo>
                    <a:pt x="364262" y="603743"/>
                  </a:lnTo>
                  <a:lnTo>
                    <a:pt x="319755" y="609232"/>
                  </a:lnTo>
                  <a:lnTo>
                    <a:pt x="304799" y="6095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06906" y="4886324"/>
              <a:ext cx="202305" cy="19049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6801991" y="5327560"/>
            <a:ext cx="1014094" cy="410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9705" marR="5080" indent="-167640">
              <a:lnSpc>
                <a:spcPct val="107600"/>
              </a:lnSpc>
              <a:spcBef>
                <a:spcPts val="90"/>
              </a:spcBef>
            </a:pPr>
            <a:r>
              <a:rPr sz="1200" b="1" spc="-100" dirty="0">
                <a:latin typeface="Montserrat SemiBold"/>
                <a:cs typeface="Montserrat SemiBold"/>
              </a:rPr>
              <a:t>Current</a:t>
            </a:r>
            <a:r>
              <a:rPr sz="1200" b="1" spc="-25" dirty="0">
                <a:latin typeface="Montserrat SemiBold"/>
                <a:cs typeface="Montserrat SemiBold"/>
              </a:rPr>
              <a:t> </a:t>
            </a:r>
            <a:r>
              <a:rPr sz="1200" b="1" spc="-105" dirty="0">
                <a:latin typeface="Montserrat SemiBold"/>
                <a:cs typeface="Montserrat SemiBold"/>
              </a:rPr>
              <a:t>Model </a:t>
            </a:r>
            <a:r>
              <a:rPr sz="1150" spc="-70" dirty="0">
                <a:solidFill>
                  <a:srgbClr val="4A5462"/>
                </a:solidFill>
                <a:latin typeface="Montserrat"/>
                <a:cs typeface="Montserrat"/>
              </a:rPr>
              <a:t>108</a:t>
            </a:r>
            <a:r>
              <a:rPr sz="11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Montserrat"/>
                <a:cs typeface="Montserrat"/>
              </a:rPr>
              <a:t>stores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73713" y="5726619"/>
            <a:ext cx="107124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70" dirty="0">
                <a:solidFill>
                  <a:srgbClr val="4A5462"/>
                </a:solidFill>
                <a:latin typeface="Montserrat"/>
                <a:cs typeface="Montserrat"/>
              </a:rPr>
              <a:t>EBITDA:</a:t>
            </a:r>
            <a:r>
              <a:rPr sz="1150" spc="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Montserrat"/>
                <a:cs typeface="Montserrat"/>
              </a:rPr>
              <a:t>22-</a:t>
            </a:r>
            <a:r>
              <a:rPr sz="1150" spc="-45" dirty="0">
                <a:solidFill>
                  <a:srgbClr val="4A5462"/>
                </a:solidFill>
                <a:latin typeface="Montserrat"/>
                <a:cs typeface="Montserrat"/>
              </a:rPr>
              <a:t>28%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748811" y="5073650"/>
            <a:ext cx="3683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50" dirty="0">
                <a:solidFill>
                  <a:srgbClr val="D0D5DA"/>
                </a:solidFill>
                <a:latin typeface="Liberation Sans"/>
                <a:cs typeface="Liberation Sans"/>
              </a:rPr>
              <a:t>→</a:t>
            </a:r>
            <a:endParaRPr sz="2700">
              <a:latin typeface="Liberation Sans"/>
              <a:cs typeface="Liberation San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0344149" y="4676774"/>
            <a:ext cx="609600" cy="609600"/>
            <a:chOff x="10344149" y="4676774"/>
            <a:chExt cx="609600" cy="609600"/>
          </a:xfrm>
        </p:grpSpPr>
        <p:sp>
          <p:nvSpPr>
            <p:cNvPr id="32" name="object 32"/>
            <p:cNvSpPr/>
            <p:nvPr/>
          </p:nvSpPr>
          <p:spPr>
            <a:xfrm>
              <a:off x="10344149" y="467677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799" y="609599"/>
                  </a:moveTo>
                  <a:lnTo>
                    <a:pt x="260075" y="606301"/>
                  </a:lnTo>
                  <a:lnTo>
                    <a:pt x="216320" y="596475"/>
                  </a:lnTo>
                  <a:lnTo>
                    <a:pt x="174480" y="580335"/>
                  </a:lnTo>
                  <a:lnTo>
                    <a:pt x="135461" y="558231"/>
                  </a:lnTo>
                  <a:lnTo>
                    <a:pt x="100108" y="530641"/>
                  </a:lnTo>
                  <a:lnTo>
                    <a:pt x="69185" y="498162"/>
                  </a:lnTo>
                  <a:lnTo>
                    <a:pt x="43361" y="461498"/>
                  </a:lnTo>
                  <a:lnTo>
                    <a:pt x="23199" y="421441"/>
                  </a:lnTo>
                  <a:lnTo>
                    <a:pt x="9132" y="378859"/>
                  </a:lnTo>
                  <a:lnTo>
                    <a:pt x="1468" y="334675"/>
                  </a:lnTo>
                  <a:lnTo>
                    <a:pt x="0" y="304799"/>
                  </a:lnTo>
                  <a:lnTo>
                    <a:pt x="367" y="289844"/>
                  </a:lnTo>
                  <a:lnTo>
                    <a:pt x="5855" y="245336"/>
                  </a:lnTo>
                  <a:lnTo>
                    <a:pt x="17815" y="202115"/>
                  </a:lnTo>
                  <a:lnTo>
                    <a:pt x="35988" y="161118"/>
                  </a:lnTo>
                  <a:lnTo>
                    <a:pt x="59980" y="123230"/>
                  </a:lnTo>
                  <a:lnTo>
                    <a:pt x="89273" y="89273"/>
                  </a:lnTo>
                  <a:lnTo>
                    <a:pt x="123230" y="59981"/>
                  </a:lnTo>
                  <a:lnTo>
                    <a:pt x="161118" y="35990"/>
                  </a:lnTo>
                  <a:lnTo>
                    <a:pt x="202114" y="17816"/>
                  </a:lnTo>
                  <a:lnTo>
                    <a:pt x="245335" y="5856"/>
                  </a:lnTo>
                  <a:lnTo>
                    <a:pt x="289844" y="367"/>
                  </a:lnTo>
                  <a:lnTo>
                    <a:pt x="304799" y="0"/>
                  </a:lnTo>
                  <a:lnTo>
                    <a:pt x="319755" y="367"/>
                  </a:lnTo>
                  <a:lnTo>
                    <a:pt x="364262" y="5856"/>
                  </a:lnTo>
                  <a:lnTo>
                    <a:pt x="407482" y="17816"/>
                  </a:lnTo>
                  <a:lnTo>
                    <a:pt x="448481" y="35990"/>
                  </a:lnTo>
                  <a:lnTo>
                    <a:pt x="486369" y="59982"/>
                  </a:lnTo>
                  <a:lnTo>
                    <a:pt x="520325" y="89273"/>
                  </a:lnTo>
                  <a:lnTo>
                    <a:pt x="549616" y="123230"/>
                  </a:lnTo>
                  <a:lnTo>
                    <a:pt x="573609" y="161118"/>
                  </a:lnTo>
                  <a:lnTo>
                    <a:pt x="591782" y="202115"/>
                  </a:lnTo>
                  <a:lnTo>
                    <a:pt x="603742" y="245336"/>
                  </a:lnTo>
                  <a:lnTo>
                    <a:pt x="609232" y="289844"/>
                  </a:lnTo>
                  <a:lnTo>
                    <a:pt x="609599" y="304799"/>
                  </a:lnTo>
                  <a:lnTo>
                    <a:pt x="609232" y="319755"/>
                  </a:lnTo>
                  <a:lnTo>
                    <a:pt x="603742" y="364262"/>
                  </a:lnTo>
                  <a:lnTo>
                    <a:pt x="591782" y="407483"/>
                  </a:lnTo>
                  <a:lnTo>
                    <a:pt x="573609" y="448480"/>
                  </a:lnTo>
                  <a:lnTo>
                    <a:pt x="549617" y="486368"/>
                  </a:lnTo>
                  <a:lnTo>
                    <a:pt x="520325" y="520325"/>
                  </a:lnTo>
                  <a:lnTo>
                    <a:pt x="486368" y="549617"/>
                  </a:lnTo>
                  <a:lnTo>
                    <a:pt x="448480" y="573609"/>
                  </a:lnTo>
                  <a:lnTo>
                    <a:pt x="407482" y="591782"/>
                  </a:lnTo>
                  <a:lnTo>
                    <a:pt x="364262" y="603743"/>
                  </a:lnTo>
                  <a:lnTo>
                    <a:pt x="319755" y="609232"/>
                  </a:lnTo>
                  <a:lnTo>
                    <a:pt x="304799" y="609599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44174" y="4898231"/>
              <a:ext cx="214312" cy="166687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10021441" y="5327560"/>
            <a:ext cx="1261110" cy="4108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71120">
              <a:lnSpc>
                <a:spcPct val="107600"/>
              </a:lnSpc>
              <a:spcBef>
                <a:spcPts val="90"/>
              </a:spcBef>
            </a:pPr>
            <a:r>
              <a:rPr sz="1200" b="1" spc="-90" dirty="0">
                <a:latin typeface="Montserrat SemiBold"/>
                <a:cs typeface="Montserrat SemiBold"/>
              </a:rPr>
              <a:t>Project</a:t>
            </a:r>
            <a:r>
              <a:rPr sz="1200" b="1" spc="-40" dirty="0">
                <a:latin typeface="Montserrat SemiBold"/>
                <a:cs typeface="Montserrat SemiBold"/>
              </a:rPr>
              <a:t> </a:t>
            </a:r>
            <a:r>
              <a:rPr sz="1200" b="1" spc="-20" dirty="0">
                <a:latin typeface="Montserrat SemiBold"/>
                <a:cs typeface="Montserrat SemiBold"/>
              </a:rPr>
              <a:t>Phoenix </a:t>
            </a:r>
            <a:r>
              <a:rPr sz="1150" spc="-55" dirty="0">
                <a:solidFill>
                  <a:srgbClr val="4A5462"/>
                </a:solidFill>
                <a:latin typeface="Montserrat"/>
                <a:cs typeface="Montserrat"/>
              </a:rPr>
              <a:t>110+</a:t>
            </a:r>
            <a:r>
              <a:rPr sz="115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Montserrat"/>
                <a:cs typeface="Montserrat"/>
              </a:rPr>
              <a:t>total</a:t>
            </a:r>
            <a:r>
              <a:rPr sz="1150" spc="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55" dirty="0">
                <a:solidFill>
                  <a:srgbClr val="4A5462"/>
                </a:solidFill>
                <a:latin typeface="Montserrat"/>
                <a:cs typeface="Montserrat"/>
              </a:rPr>
              <a:t>locations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176817" y="5726619"/>
            <a:ext cx="950594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70" dirty="0">
                <a:solidFill>
                  <a:srgbClr val="4A5462"/>
                </a:solidFill>
                <a:latin typeface="Montserrat"/>
                <a:cs typeface="Montserrat"/>
              </a:rPr>
              <a:t>EBITDA:</a:t>
            </a:r>
            <a:r>
              <a:rPr sz="1150" spc="3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Montserrat"/>
                <a:cs typeface="Montserrat"/>
              </a:rPr>
              <a:t>&gt;45%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461323" y="6203860"/>
            <a:ext cx="5591175" cy="10585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63245" indent="210820">
              <a:lnSpc>
                <a:spcPct val="108200"/>
              </a:lnSpc>
              <a:spcBef>
                <a:spcPts val="80"/>
              </a:spcBef>
            </a:pPr>
            <a:r>
              <a:rPr sz="1200" b="1" spc="-120" dirty="0">
                <a:solidFill>
                  <a:srgbClr val="374050"/>
                </a:solidFill>
                <a:latin typeface="Montserrat SemiBold"/>
                <a:cs typeface="Montserrat SemiBold"/>
              </a:rPr>
              <a:t>Key</a:t>
            </a:r>
            <a:r>
              <a:rPr sz="1200" b="1" spc="-25" dirty="0">
                <a:solidFill>
                  <a:srgbClr val="374050"/>
                </a:solidFill>
                <a:latin typeface="Montserrat SemiBold"/>
                <a:cs typeface="Montserrat SemiBold"/>
              </a:rPr>
              <a:t> </a:t>
            </a:r>
            <a:r>
              <a:rPr sz="1200" b="1" spc="-80" dirty="0">
                <a:solidFill>
                  <a:srgbClr val="374050"/>
                </a:solidFill>
                <a:latin typeface="Montserrat SemiBold"/>
                <a:cs typeface="Montserrat SemiBold"/>
              </a:rPr>
              <a:t>Insight:</a:t>
            </a:r>
            <a:r>
              <a:rPr sz="1200" b="1" spc="-35" dirty="0">
                <a:solidFill>
                  <a:srgbClr val="374050"/>
                </a:solidFill>
                <a:latin typeface="Montserrat SemiBold"/>
                <a:cs typeface="Montserrat SemiBold"/>
              </a:rPr>
              <a:t> </a:t>
            </a:r>
            <a:r>
              <a:rPr sz="1150" spc="-75" dirty="0">
                <a:solidFill>
                  <a:srgbClr val="374050"/>
                </a:solidFill>
                <a:latin typeface="Montserrat"/>
                <a:cs typeface="Montserrat"/>
              </a:rPr>
              <a:t>The</a:t>
            </a:r>
            <a:r>
              <a:rPr sz="115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Montserrat"/>
                <a:cs typeface="Montserrat"/>
              </a:rPr>
              <a:t>dual-</a:t>
            </a:r>
            <a:r>
              <a:rPr sz="1150" spc="-65" dirty="0">
                <a:solidFill>
                  <a:srgbClr val="374050"/>
                </a:solidFill>
                <a:latin typeface="Montserrat"/>
                <a:cs typeface="Montserrat"/>
              </a:rPr>
              <a:t>format</a:t>
            </a:r>
            <a:r>
              <a:rPr sz="115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374050"/>
                </a:solidFill>
                <a:latin typeface="Montserrat"/>
                <a:cs typeface="Montserrat"/>
              </a:rPr>
              <a:t>strategy</a:t>
            </a:r>
            <a:r>
              <a:rPr sz="115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150" spc="-60" dirty="0">
                <a:solidFill>
                  <a:srgbClr val="374050"/>
                </a:solidFill>
                <a:latin typeface="Montserrat"/>
                <a:cs typeface="Montserrat"/>
              </a:rPr>
              <a:t>delivers</a:t>
            </a:r>
            <a:r>
              <a:rPr sz="1150" spc="-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150" spc="-75" dirty="0">
                <a:solidFill>
                  <a:srgbClr val="374050"/>
                </a:solidFill>
                <a:latin typeface="Montserrat"/>
                <a:cs typeface="Montserrat"/>
              </a:rPr>
              <a:t>both</a:t>
            </a:r>
            <a:r>
              <a:rPr sz="115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374050"/>
                </a:solidFill>
                <a:latin typeface="Montserrat"/>
                <a:cs typeface="Montserrat"/>
              </a:rPr>
              <a:t>higher</a:t>
            </a:r>
            <a:r>
              <a:rPr sz="115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ontserrat"/>
                <a:cs typeface="Montserrat"/>
              </a:rPr>
              <a:t>customer </a:t>
            </a:r>
            <a:r>
              <a:rPr sz="1150" spc="-65" dirty="0">
                <a:solidFill>
                  <a:srgbClr val="374050"/>
                </a:solidFill>
                <a:latin typeface="Montserrat"/>
                <a:cs typeface="Montserrat"/>
              </a:rPr>
              <a:t>frequency</a:t>
            </a:r>
            <a:r>
              <a:rPr sz="1150" spc="-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150" spc="-80" dirty="0">
                <a:solidFill>
                  <a:srgbClr val="374050"/>
                </a:solidFill>
                <a:latin typeface="Montserrat"/>
                <a:cs typeface="Montserrat"/>
              </a:rPr>
              <a:t>and</a:t>
            </a:r>
            <a:r>
              <a:rPr sz="1150" spc="-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374050"/>
                </a:solidFill>
                <a:latin typeface="Montserrat"/>
                <a:cs typeface="Montserrat"/>
              </a:rPr>
              <a:t>better</a:t>
            </a:r>
            <a:r>
              <a:rPr sz="1150" spc="-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374050"/>
                </a:solidFill>
                <a:latin typeface="Montserrat"/>
                <a:cs typeface="Montserrat"/>
              </a:rPr>
              <a:t>operating</a:t>
            </a:r>
            <a:r>
              <a:rPr sz="115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374050"/>
                </a:solidFill>
                <a:latin typeface="Montserrat"/>
                <a:cs typeface="Montserrat"/>
              </a:rPr>
              <a:t>margins</a:t>
            </a:r>
            <a:r>
              <a:rPr sz="1150" spc="-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374050"/>
                </a:solidFill>
                <a:latin typeface="Montserrat"/>
                <a:cs typeface="Montserrat"/>
              </a:rPr>
              <a:t>through</a:t>
            </a:r>
            <a:r>
              <a:rPr sz="1150" spc="-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374050"/>
                </a:solidFill>
                <a:latin typeface="Montserrat"/>
                <a:cs typeface="Montserrat"/>
              </a:rPr>
              <a:t>optimized</a:t>
            </a:r>
            <a:r>
              <a:rPr sz="1150" spc="-5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374050"/>
                </a:solidFill>
                <a:latin typeface="Montserrat"/>
                <a:cs typeface="Montserrat"/>
              </a:rPr>
              <a:t>real</a:t>
            </a:r>
            <a:r>
              <a:rPr sz="1150" spc="-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374050"/>
                </a:solidFill>
                <a:latin typeface="Montserrat"/>
                <a:cs typeface="Montserrat"/>
              </a:rPr>
              <a:t>estate</a:t>
            </a:r>
            <a:r>
              <a:rPr sz="1150" spc="-1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150" spc="-25" dirty="0">
                <a:solidFill>
                  <a:srgbClr val="374050"/>
                </a:solidFill>
                <a:latin typeface="Montserrat"/>
                <a:cs typeface="Montserrat"/>
              </a:rPr>
              <a:t>and </a:t>
            </a:r>
            <a:r>
              <a:rPr sz="1150" spc="-60" dirty="0">
                <a:solidFill>
                  <a:srgbClr val="374050"/>
                </a:solidFill>
                <a:latin typeface="Montserrat"/>
                <a:cs typeface="Montserrat"/>
              </a:rPr>
              <a:t>localized</a:t>
            </a:r>
            <a:r>
              <a:rPr sz="115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374050"/>
                </a:solidFill>
                <a:latin typeface="Montserrat"/>
                <a:cs typeface="Montserrat"/>
              </a:rPr>
              <a:t>product</a:t>
            </a:r>
            <a:r>
              <a:rPr sz="1150" dirty="0">
                <a:solidFill>
                  <a:srgbClr val="374050"/>
                </a:solidFill>
                <a:latin typeface="Montserrat"/>
                <a:cs typeface="Montserrat"/>
              </a:rPr>
              <a:t> </a:t>
            </a:r>
            <a:r>
              <a:rPr sz="1150" spc="-10" dirty="0">
                <a:solidFill>
                  <a:srgbClr val="374050"/>
                </a:solidFill>
                <a:latin typeface="Montserrat"/>
                <a:cs typeface="Montserrat"/>
              </a:rPr>
              <a:t>offerings.</a:t>
            </a:r>
            <a:endParaRPr sz="1150">
              <a:latin typeface="Montserrat"/>
              <a:cs typeface="Montserrat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050">
              <a:latin typeface="Montserrat"/>
              <a:cs typeface="Montserrat"/>
            </a:endParaRPr>
          </a:p>
          <a:p>
            <a:pPr marL="4240530">
              <a:lnSpc>
                <a:spcPts val="940"/>
              </a:lnSpc>
              <a:spcBef>
                <a:spcPts val="5"/>
              </a:spcBef>
            </a:pPr>
            <a:r>
              <a:rPr sz="1000" spc="-80" dirty="0">
                <a:solidFill>
                  <a:srgbClr val="FFFFFF"/>
                </a:solidFill>
                <a:latin typeface="Montserrat"/>
                <a:cs typeface="Montserrat"/>
              </a:rPr>
              <a:t>Made</a:t>
            </a:r>
            <a:r>
              <a:rPr sz="10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Montserrat"/>
                <a:cs typeface="Montserrat"/>
              </a:rPr>
              <a:t>with</a:t>
            </a:r>
            <a:r>
              <a:rPr sz="1000" spc="-10" dirty="0">
                <a:solidFill>
                  <a:srgbClr val="FFFFFF"/>
                </a:solidFill>
                <a:latin typeface="Montserrat"/>
                <a:cs typeface="Montserrat"/>
              </a:rPr>
              <a:t> Genspark</a:t>
            </a:r>
            <a:endParaRPr sz="1000">
              <a:latin typeface="Montserrat"/>
              <a:cs typeface="Montserrat"/>
            </a:endParaRPr>
          </a:p>
          <a:p>
            <a:pPr marL="2781300">
              <a:lnSpc>
                <a:spcPts val="1120"/>
              </a:lnSpc>
            </a:pPr>
            <a:r>
              <a:rPr sz="1150" spc="-65" dirty="0">
                <a:solidFill>
                  <a:srgbClr val="9CA2AF"/>
                </a:solidFill>
                <a:latin typeface="Montserrat"/>
                <a:cs typeface="Montserrat"/>
              </a:rPr>
              <a:t>Project</a:t>
            </a:r>
            <a:r>
              <a:rPr sz="1150" spc="-15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150" spc="-75" dirty="0">
                <a:solidFill>
                  <a:srgbClr val="9CA2AF"/>
                </a:solidFill>
                <a:latin typeface="Montserrat"/>
                <a:cs typeface="Montserrat"/>
              </a:rPr>
              <a:t>Phoenix</a:t>
            </a:r>
            <a:r>
              <a:rPr sz="1150" spc="-15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150" dirty="0">
                <a:solidFill>
                  <a:srgbClr val="9CA2AF"/>
                </a:solidFill>
                <a:latin typeface="Montserrat"/>
                <a:cs typeface="Montserrat"/>
              </a:rPr>
              <a:t>|</a:t>
            </a:r>
            <a:r>
              <a:rPr sz="1150" spc="-15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150" spc="-60" dirty="0">
                <a:solidFill>
                  <a:srgbClr val="9CA2AF"/>
                </a:solidFill>
                <a:latin typeface="Montserrat"/>
                <a:cs typeface="Montserrat"/>
              </a:rPr>
              <a:t>Financial</a:t>
            </a:r>
            <a:r>
              <a:rPr sz="1150" spc="-15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9CA2AF"/>
                </a:solidFill>
                <a:latin typeface="Montserrat"/>
                <a:cs typeface="Montserrat"/>
              </a:rPr>
              <a:t>Outlook</a:t>
            </a:r>
            <a:r>
              <a:rPr sz="1150" spc="-15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9CA2AF"/>
                </a:solidFill>
                <a:latin typeface="Montserrat"/>
                <a:cs typeface="Montserrat"/>
              </a:rPr>
              <a:t>&amp;</a:t>
            </a:r>
            <a:r>
              <a:rPr sz="1150" spc="-15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150" spc="-20" dirty="0">
                <a:solidFill>
                  <a:srgbClr val="9CA2AF"/>
                </a:solidFill>
                <a:latin typeface="Montserrat"/>
                <a:cs typeface="Montserrat"/>
              </a:rPr>
              <a:t>KPIs</a:t>
            </a:r>
            <a:endParaRPr sz="115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199" y="2133599"/>
            <a:ext cx="476250" cy="38100"/>
          </a:xfrm>
          <a:custGeom>
            <a:avLst/>
            <a:gdLst/>
            <a:ahLst/>
            <a:cxnLst/>
            <a:rect l="l" t="t" r="r" b="b"/>
            <a:pathLst>
              <a:path w="476250" h="38100">
                <a:moveTo>
                  <a:pt x="476249" y="38099"/>
                </a:moveTo>
                <a:lnTo>
                  <a:pt x="0" y="38099"/>
                </a:lnTo>
                <a:lnTo>
                  <a:pt x="0" y="0"/>
                </a:lnTo>
                <a:lnTo>
                  <a:pt x="476249" y="0"/>
                </a:lnTo>
                <a:lnTo>
                  <a:pt x="476249" y="38099"/>
                </a:lnTo>
                <a:close/>
              </a:path>
            </a:pathLst>
          </a:custGeom>
          <a:solidFill>
            <a:srgbClr val="0061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57199" y="2400299"/>
            <a:ext cx="11277600" cy="1914525"/>
            <a:chOff x="457199" y="2400299"/>
            <a:chExt cx="11277600" cy="1914525"/>
          </a:xfrm>
        </p:grpSpPr>
        <p:sp>
          <p:nvSpPr>
            <p:cNvPr id="4" name="object 4"/>
            <p:cNvSpPr/>
            <p:nvPr/>
          </p:nvSpPr>
          <p:spPr>
            <a:xfrm>
              <a:off x="476249" y="2400299"/>
              <a:ext cx="11258550" cy="1914525"/>
            </a:xfrm>
            <a:custGeom>
              <a:avLst/>
              <a:gdLst/>
              <a:ahLst/>
              <a:cxnLst/>
              <a:rect l="l" t="t" r="r" b="b"/>
              <a:pathLst>
                <a:path w="11258550" h="1914525">
                  <a:moveTo>
                    <a:pt x="11225501" y="1914524"/>
                  </a:moveTo>
                  <a:lnTo>
                    <a:pt x="16523" y="1914524"/>
                  </a:lnTo>
                  <a:lnTo>
                    <a:pt x="14093" y="1913557"/>
                  </a:lnTo>
                  <a:lnTo>
                    <a:pt x="0" y="1881476"/>
                  </a:lnTo>
                  <a:lnTo>
                    <a:pt x="0" y="1876424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11225501" y="0"/>
                  </a:lnTo>
                  <a:lnTo>
                    <a:pt x="11257581" y="28187"/>
                  </a:lnTo>
                  <a:lnTo>
                    <a:pt x="11258548" y="33047"/>
                  </a:lnTo>
                  <a:lnTo>
                    <a:pt x="11258548" y="1881476"/>
                  </a:lnTo>
                  <a:lnTo>
                    <a:pt x="11230360" y="1913557"/>
                  </a:lnTo>
                  <a:lnTo>
                    <a:pt x="11225501" y="1914524"/>
                  </a:lnTo>
                  <a:close/>
                </a:path>
              </a:pathLst>
            </a:custGeom>
            <a:solidFill>
              <a:srgbClr val="00614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199" y="2400300"/>
              <a:ext cx="38100" cy="1914525"/>
            </a:xfrm>
            <a:custGeom>
              <a:avLst/>
              <a:gdLst/>
              <a:ahLst/>
              <a:cxnLst/>
              <a:rect l="l" t="t" r="r" b="b"/>
              <a:pathLst>
                <a:path w="38100" h="1914525">
                  <a:moveTo>
                    <a:pt x="38099" y="1914524"/>
                  </a:moveTo>
                  <a:lnTo>
                    <a:pt x="2789" y="1891050"/>
                  </a:lnTo>
                  <a:lnTo>
                    <a:pt x="0" y="1876424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1914524"/>
                  </a:lnTo>
                  <a:close/>
                </a:path>
              </a:pathLst>
            </a:custGeom>
            <a:solidFill>
              <a:srgbClr val="0061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320" dirty="0"/>
              <a:t>Conclusion</a:t>
            </a:r>
            <a:r>
              <a:rPr spc="-195" dirty="0"/>
              <a:t> </a:t>
            </a:r>
            <a:r>
              <a:rPr spc="-355" dirty="0"/>
              <a:t>&amp;</a:t>
            </a:r>
            <a:r>
              <a:rPr spc="-195" dirty="0"/>
              <a:t> </a:t>
            </a:r>
            <a:r>
              <a:rPr spc="-330" dirty="0"/>
              <a:t>Next</a:t>
            </a:r>
            <a:r>
              <a:rPr spc="-200" dirty="0"/>
              <a:t> </a:t>
            </a:r>
            <a:r>
              <a:rPr spc="-330" dirty="0"/>
              <a:t>Steps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4500" y="1134882"/>
            <a:ext cx="7399020" cy="596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95"/>
              </a:spcBef>
            </a:pPr>
            <a:r>
              <a:rPr sz="1650" b="0" spc="-105" dirty="0">
                <a:solidFill>
                  <a:srgbClr val="545454"/>
                </a:solidFill>
                <a:latin typeface="Montserrat Medium"/>
                <a:cs typeface="Montserrat Medium"/>
              </a:rPr>
              <a:t>The</a:t>
            </a:r>
            <a:r>
              <a:rPr sz="1650" b="0" spc="-20" dirty="0">
                <a:solidFill>
                  <a:srgbClr val="545454"/>
                </a:solidFill>
                <a:latin typeface="Montserrat Medium"/>
                <a:cs typeface="Montserrat Medium"/>
              </a:rPr>
              <a:t> </a:t>
            </a:r>
            <a:r>
              <a:rPr sz="1650" b="0" spc="-110" dirty="0">
                <a:solidFill>
                  <a:srgbClr val="545454"/>
                </a:solidFill>
                <a:latin typeface="Montserrat Medium"/>
                <a:cs typeface="Montserrat Medium"/>
              </a:rPr>
              <a:t>path</a:t>
            </a:r>
            <a:r>
              <a:rPr sz="1650" b="0" spc="-20" dirty="0">
                <a:solidFill>
                  <a:srgbClr val="545454"/>
                </a:solidFill>
                <a:latin typeface="Montserrat Medium"/>
                <a:cs typeface="Montserrat Medium"/>
              </a:rPr>
              <a:t> </a:t>
            </a:r>
            <a:r>
              <a:rPr sz="1650" b="0" spc="-105" dirty="0">
                <a:solidFill>
                  <a:srgbClr val="545454"/>
                </a:solidFill>
                <a:latin typeface="Montserrat Medium"/>
                <a:cs typeface="Montserrat Medium"/>
              </a:rPr>
              <a:t>forward</a:t>
            </a:r>
            <a:r>
              <a:rPr sz="1650" b="0" spc="-15" dirty="0">
                <a:solidFill>
                  <a:srgbClr val="545454"/>
                </a:solidFill>
                <a:latin typeface="Montserrat Medium"/>
                <a:cs typeface="Montserrat Medium"/>
              </a:rPr>
              <a:t> </a:t>
            </a:r>
            <a:r>
              <a:rPr sz="1650" b="0" spc="-75" dirty="0">
                <a:solidFill>
                  <a:srgbClr val="545454"/>
                </a:solidFill>
                <a:latin typeface="Montserrat Medium"/>
                <a:cs typeface="Montserrat Medium"/>
              </a:rPr>
              <a:t>for</a:t>
            </a:r>
            <a:r>
              <a:rPr sz="1650" b="0" spc="-20" dirty="0">
                <a:solidFill>
                  <a:srgbClr val="545454"/>
                </a:solidFill>
                <a:latin typeface="Montserrat Medium"/>
                <a:cs typeface="Montserrat Medium"/>
              </a:rPr>
              <a:t> </a:t>
            </a:r>
            <a:r>
              <a:rPr sz="1650" b="0" spc="-100" dirty="0">
                <a:solidFill>
                  <a:srgbClr val="545454"/>
                </a:solidFill>
                <a:latin typeface="Montserrat Medium"/>
                <a:cs typeface="Montserrat Medium"/>
              </a:rPr>
              <a:t>Starbucks</a:t>
            </a:r>
            <a:r>
              <a:rPr sz="1650" b="0" spc="-20" dirty="0">
                <a:solidFill>
                  <a:srgbClr val="545454"/>
                </a:solidFill>
                <a:latin typeface="Montserrat Medium"/>
                <a:cs typeface="Montserrat Medium"/>
              </a:rPr>
              <a:t> </a:t>
            </a:r>
            <a:r>
              <a:rPr sz="1650" b="0" spc="-100" dirty="0">
                <a:solidFill>
                  <a:srgbClr val="545454"/>
                </a:solidFill>
                <a:latin typeface="Montserrat Medium"/>
                <a:cs typeface="Montserrat Medium"/>
              </a:rPr>
              <a:t>to</a:t>
            </a:r>
            <a:r>
              <a:rPr sz="1650" b="0" spc="-15" dirty="0">
                <a:solidFill>
                  <a:srgbClr val="545454"/>
                </a:solidFill>
                <a:latin typeface="Montserrat Medium"/>
                <a:cs typeface="Montserrat Medium"/>
              </a:rPr>
              <a:t> </a:t>
            </a:r>
            <a:r>
              <a:rPr sz="1650" b="0" spc="-100" dirty="0">
                <a:solidFill>
                  <a:srgbClr val="545454"/>
                </a:solidFill>
                <a:latin typeface="Montserrat Medium"/>
                <a:cs typeface="Montserrat Medium"/>
              </a:rPr>
              <a:t>transform</a:t>
            </a:r>
            <a:r>
              <a:rPr sz="1650" b="0" spc="-20" dirty="0">
                <a:solidFill>
                  <a:srgbClr val="545454"/>
                </a:solidFill>
                <a:latin typeface="Montserrat Medium"/>
                <a:cs typeface="Montserrat Medium"/>
              </a:rPr>
              <a:t> </a:t>
            </a:r>
            <a:r>
              <a:rPr sz="1650" b="0" spc="-60" dirty="0">
                <a:solidFill>
                  <a:srgbClr val="545454"/>
                </a:solidFill>
                <a:latin typeface="Montserrat Medium"/>
                <a:cs typeface="Montserrat Medium"/>
              </a:rPr>
              <a:t>its</a:t>
            </a:r>
            <a:r>
              <a:rPr sz="1650" b="0" spc="-20" dirty="0">
                <a:solidFill>
                  <a:srgbClr val="545454"/>
                </a:solidFill>
                <a:latin typeface="Montserrat Medium"/>
                <a:cs typeface="Montserrat Medium"/>
              </a:rPr>
              <a:t> </a:t>
            </a:r>
            <a:r>
              <a:rPr sz="1650" b="0" spc="-110" dirty="0">
                <a:solidFill>
                  <a:srgbClr val="545454"/>
                </a:solidFill>
                <a:latin typeface="Montserrat Medium"/>
                <a:cs typeface="Montserrat Medium"/>
              </a:rPr>
              <a:t>Vietnam</a:t>
            </a:r>
            <a:r>
              <a:rPr sz="1650" b="0" spc="-15" dirty="0">
                <a:solidFill>
                  <a:srgbClr val="545454"/>
                </a:solidFill>
                <a:latin typeface="Montserrat Medium"/>
                <a:cs typeface="Montserrat Medium"/>
              </a:rPr>
              <a:t> </a:t>
            </a:r>
            <a:r>
              <a:rPr sz="1650" b="0" spc="-105" dirty="0">
                <a:solidFill>
                  <a:srgbClr val="545454"/>
                </a:solidFill>
                <a:latin typeface="Montserrat Medium"/>
                <a:cs typeface="Montserrat Medium"/>
              </a:rPr>
              <a:t>strategy</a:t>
            </a:r>
            <a:r>
              <a:rPr sz="1650" b="0" spc="-20" dirty="0">
                <a:solidFill>
                  <a:srgbClr val="545454"/>
                </a:solidFill>
                <a:latin typeface="Montserrat Medium"/>
                <a:cs typeface="Montserrat Medium"/>
              </a:rPr>
              <a:t> </a:t>
            </a:r>
            <a:r>
              <a:rPr sz="1650" b="0" spc="-114" dirty="0">
                <a:solidFill>
                  <a:srgbClr val="545454"/>
                </a:solidFill>
                <a:latin typeface="Montserrat Medium"/>
                <a:cs typeface="Montserrat Medium"/>
              </a:rPr>
              <a:t>and</a:t>
            </a:r>
            <a:r>
              <a:rPr sz="1650" b="0" spc="-20" dirty="0">
                <a:solidFill>
                  <a:srgbClr val="545454"/>
                </a:solidFill>
                <a:latin typeface="Montserrat Medium"/>
                <a:cs typeface="Montserrat Medium"/>
              </a:rPr>
              <a:t> </a:t>
            </a:r>
            <a:r>
              <a:rPr sz="1650" b="0" spc="-65" dirty="0">
                <a:solidFill>
                  <a:srgbClr val="545454"/>
                </a:solidFill>
                <a:latin typeface="Montserrat Medium"/>
                <a:cs typeface="Montserrat Medium"/>
              </a:rPr>
              <a:t>unlock </a:t>
            </a:r>
            <a:r>
              <a:rPr sz="1650" b="0" spc="-85" dirty="0">
                <a:solidFill>
                  <a:srgbClr val="545454"/>
                </a:solidFill>
                <a:latin typeface="Montserrat Medium"/>
                <a:cs typeface="Montserrat Medium"/>
              </a:rPr>
              <a:t>sustainable</a:t>
            </a:r>
            <a:r>
              <a:rPr sz="1650" b="0" spc="-45" dirty="0">
                <a:solidFill>
                  <a:srgbClr val="545454"/>
                </a:solidFill>
                <a:latin typeface="Montserrat Medium"/>
                <a:cs typeface="Montserrat Medium"/>
              </a:rPr>
              <a:t> </a:t>
            </a:r>
            <a:r>
              <a:rPr sz="1650" b="0" spc="-10" dirty="0">
                <a:solidFill>
                  <a:srgbClr val="545454"/>
                </a:solidFill>
                <a:latin typeface="Montserrat Medium"/>
                <a:cs typeface="Montserrat Medium"/>
              </a:rPr>
              <a:t>growth.</a:t>
            </a:r>
            <a:endParaRPr sz="1650">
              <a:latin typeface="Montserrat Medium"/>
              <a:cs typeface="Montserrat Medium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30" dirty="0"/>
              <a:t>Strategic</a:t>
            </a:r>
            <a:r>
              <a:rPr spc="25" dirty="0"/>
              <a:t> </a:t>
            </a:r>
            <a:r>
              <a:rPr spc="-35" dirty="0"/>
              <a:t>Assessment</a:t>
            </a:r>
          </a:p>
          <a:p>
            <a:pPr marL="12700" marR="5080">
              <a:lnSpc>
                <a:spcPct val="116399"/>
              </a:lnSpc>
              <a:spcBef>
                <a:spcPts val="894"/>
              </a:spcBef>
            </a:pPr>
            <a:r>
              <a:rPr sz="1450" b="0" spc="-70" dirty="0">
                <a:solidFill>
                  <a:srgbClr val="333333"/>
                </a:solidFill>
                <a:latin typeface="Montserrat"/>
                <a:cs typeface="Montserrat"/>
              </a:rPr>
              <a:t>The</a:t>
            </a:r>
            <a:r>
              <a:rPr sz="1450" b="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0" spc="-70" dirty="0">
                <a:solidFill>
                  <a:srgbClr val="333333"/>
                </a:solidFill>
                <a:latin typeface="Montserrat"/>
                <a:cs typeface="Montserrat"/>
              </a:rPr>
              <a:t>current</a:t>
            </a:r>
            <a:r>
              <a:rPr sz="1450" b="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0" spc="-80" dirty="0">
                <a:solidFill>
                  <a:srgbClr val="333333"/>
                </a:solidFill>
                <a:latin typeface="Montserrat"/>
                <a:cs typeface="Montserrat"/>
              </a:rPr>
              <a:t>Starbucks</a:t>
            </a:r>
            <a:r>
              <a:rPr sz="1450" b="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0" spc="-70" dirty="0">
                <a:solidFill>
                  <a:srgbClr val="333333"/>
                </a:solidFill>
                <a:latin typeface="Montserrat"/>
                <a:cs typeface="Montserrat"/>
              </a:rPr>
              <a:t>strategy</a:t>
            </a:r>
            <a:r>
              <a:rPr sz="1450" b="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0" spc="-35" dirty="0">
                <a:solidFill>
                  <a:srgbClr val="333333"/>
                </a:solidFill>
                <a:latin typeface="Montserrat"/>
                <a:cs typeface="Montserrat"/>
              </a:rPr>
              <a:t>in</a:t>
            </a:r>
            <a:r>
              <a:rPr sz="1450" b="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0" spc="-80" dirty="0">
                <a:solidFill>
                  <a:srgbClr val="333333"/>
                </a:solidFill>
                <a:latin typeface="Montserrat"/>
                <a:cs typeface="Montserrat"/>
              </a:rPr>
              <a:t>Vietnam</a:t>
            </a:r>
            <a:r>
              <a:rPr sz="1450" b="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0" spc="-30" dirty="0">
                <a:solidFill>
                  <a:srgbClr val="333333"/>
                </a:solidFill>
                <a:latin typeface="Montserrat"/>
                <a:cs typeface="Montserrat"/>
              </a:rPr>
              <a:t>is</a:t>
            </a:r>
            <a:r>
              <a:rPr sz="1450" b="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0" spc="-55" dirty="0">
                <a:solidFill>
                  <a:srgbClr val="333333"/>
                </a:solidFill>
                <a:latin typeface="Montserrat"/>
                <a:cs typeface="Montserrat"/>
              </a:rPr>
              <a:t>failing</a:t>
            </a:r>
            <a:r>
              <a:rPr sz="1450" b="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0" spc="-80" dirty="0">
                <a:solidFill>
                  <a:srgbClr val="333333"/>
                </a:solidFill>
                <a:latin typeface="Montserrat"/>
                <a:cs typeface="Montserrat"/>
              </a:rPr>
              <a:t>to</a:t>
            </a:r>
            <a:r>
              <a:rPr sz="1450" b="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0" spc="-65" dirty="0">
                <a:solidFill>
                  <a:srgbClr val="333333"/>
                </a:solidFill>
                <a:latin typeface="Montserrat"/>
                <a:cs typeface="Montserrat"/>
              </a:rPr>
              <a:t>capture</a:t>
            </a:r>
            <a:r>
              <a:rPr sz="1450" b="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0" spc="-85" dirty="0">
                <a:solidFill>
                  <a:srgbClr val="333333"/>
                </a:solidFill>
                <a:latin typeface="Montserrat"/>
                <a:cs typeface="Montserrat"/>
              </a:rPr>
              <a:t>market</a:t>
            </a:r>
            <a:r>
              <a:rPr sz="1450" b="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0" spc="-70" dirty="0">
                <a:solidFill>
                  <a:srgbClr val="333333"/>
                </a:solidFill>
                <a:latin typeface="Montserrat"/>
                <a:cs typeface="Montserrat"/>
              </a:rPr>
              <a:t>share</a:t>
            </a:r>
            <a:r>
              <a:rPr sz="1450" b="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0" spc="-70" dirty="0">
                <a:solidFill>
                  <a:srgbClr val="333333"/>
                </a:solidFill>
                <a:latin typeface="Montserrat"/>
                <a:cs typeface="Montserrat"/>
              </a:rPr>
              <a:t>due</a:t>
            </a:r>
            <a:r>
              <a:rPr sz="1450" b="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0" spc="-80" dirty="0">
                <a:solidFill>
                  <a:srgbClr val="333333"/>
                </a:solidFill>
                <a:latin typeface="Montserrat"/>
                <a:cs typeface="Montserrat"/>
              </a:rPr>
              <a:t>to</a:t>
            </a:r>
            <a:r>
              <a:rPr sz="1450" b="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0" spc="-70" dirty="0">
                <a:solidFill>
                  <a:srgbClr val="333333"/>
                </a:solidFill>
                <a:latin typeface="Montserrat"/>
                <a:cs typeface="Montserrat"/>
              </a:rPr>
              <a:t>fundamental</a:t>
            </a:r>
            <a:r>
              <a:rPr sz="1450" b="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0" spc="-65" dirty="0">
                <a:solidFill>
                  <a:srgbClr val="333333"/>
                </a:solidFill>
                <a:latin typeface="Montserrat"/>
                <a:cs typeface="Montserrat"/>
              </a:rPr>
              <a:t>misalignment</a:t>
            </a:r>
            <a:r>
              <a:rPr sz="1450" b="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0" spc="-65" dirty="0">
                <a:solidFill>
                  <a:srgbClr val="333333"/>
                </a:solidFill>
                <a:latin typeface="Montserrat"/>
                <a:cs typeface="Montserrat"/>
              </a:rPr>
              <a:t>with</a:t>
            </a:r>
            <a:r>
              <a:rPr sz="1450" b="0" spc="-10" dirty="0">
                <a:solidFill>
                  <a:srgbClr val="333333"/>
                </a:solidFill>
                <a:latin typeface="Montserrat"/>
                <a:cs typeface="Montserrat"/>
              </a:rPr>
              <a:t> local </a:t>
            </a:r>
            <a:r>
              <a:rPr sz="1450" b="0" spc="-65" dirty="0">
                <a:solidFill>
                  <a:srgbClr val="333333"/>
                </a:solidFill>
                <a:latin typeface="Montserrat"/>
                <a:cs typeface="Montserrat"/>
              </a:rPr>
              <a:t>preferences</a:t>
            </a:r>
            <a:r>
              <a:rPr sz="1450" b="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0" spc="-70" dirty="0">
                <a:solidFill>
                  <a:srgbClr val="333333"/>
                </a:solidFill>
                <a:latin typeface="Montserrat"/>
                <a:cs typeface="Montserrat"/>
              </a:rPr>
              <a:t>and</a:t>
            </a:r>
            <a:r>
              <a:rPr sz="1450" b="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0" spc="-75" dirty="0">
                <a:solidFill>
                  <a:srgbClr val="333333"/>
                </a:solidFill>
                <a:latin typeface="Montserrat"/>
                <a:cs typeface="Montserrat"/>
              </a:rPr>
              <a:t>competitive</a:t>
            </a:r>
            <a:r>
              <a:rPr sz="1450" b="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0" spc="-65" dirty="0">
                <a:solidFill>
                  <a:srgbClr val="333333"/>
                </a:solidFill>
                <a:latin typeface="Montserrat"/>
                <a:cs typeface="Montserrat"/>
              </a:rPr>
              <a:t>dynamics.</a:t>
            </a:r>
            <a:r>
              <a:rPr sz="1450" b="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0" spc="-75" dirty="0">
                <a:solidFill>
                  <a:srgbClr val="333333"/>
                </a:solidFill>
                <a:latin typeface="Montserrat"/>
                <a:cs typeface="Montserrat"/>
              </a:rPr>
              <a:t>Project</a:t>
            </a:r>
            <a:r>
              <a:rPr sz="1450" b="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0" spc="-70" dirty="0">
                <a:solidFill>
                  <a:srgbClr val="333333"/>
                </a:solidFill>
                <a:latin typeface="Montserrat"/>
                <a:cs typeface="Montserrat"/>
              </a:rPr>
              <a:t>Phoenix</a:t>
            </a:r>
            <a:r>
              <a:rPr sz="1450" b="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0" spc="-65" dirty="0">
                <a:solidFill>
                  <a:srgbClr val="333333"/>
                </a:solidFill>
                <a:latin typeface="Montserrat"/>
                <a:cs typeface="Montserrat"/>
              </a:rPr>
              <a:t>provides</a:t>
            </a:r>
            <a:r>
              <a:rPr sz="1450" b="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0" spc="-70" dirty="0">
                <a:solidFill>
                  <a:srgbClr val="333333"/>
                </a:solidFill>
                <a:latin typeface="Montserrat"/>
                <a:cs typeface="Montserrat"/>
              </a:rPr>
              <a:t>a</a:t>
            </a:r>
            <a:r>
              <a:rPr sz="1450" b="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0" spc="-65" dirty="0">
                <a:solidFill>
                  <a:srgbClr val="333333"/>
                </a:solidFill>
                <a:latin typeface="Montserrat"/>
                <a:cs typeface="Montserrat"/>
              </a:rPr>
              <a:t>clear,</a:t>
            </a:r>
            <a:r>
              <a:rPr sz="1450" b="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0" spc="-60" dirty="0">
                <a:solidFill>
                  <a:srgbClr val="333333"/>
                </a:solidFill>
                <a:latin typeface="Montserrat"/>
                <a:cs typeface="Montserrat"/>
              </a:rPr>
              <a:t>actionable</a:t>
            </a:r>
            <a:r>
              <a:rPr sz="1450" b="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0" spc="-65" dirty="0">
                <a:solidFill>
                  <a:srgbClr val="333333"/>
                </a:solidFill>
                <a:latin typeface="Montserrat"/>
                <a:cs typeface="Montserrat"/>
              </a:rPr>
              <a:t>path</a:t>
            </a:r>
            <a:r>
              <a:rPr sz="1450" b="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0" spc="-80" dirty="0">
                <a:solidFill>
                  <a:srgbClr val="333333"/>
                </a:solidFill>
                <a:latin typeface="Montserrat"/>
                <a:cs typeface="Montserrat"/>
              </a:rPr>
              <a:t>to</a:t>
            </a:r>
            <a:r>
              <a:rPr sz="1450" b="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0" spc="-60" dirty="0">
                <a:solidFill>
                  <a:srgbClr val="333333"/>
                </a:solidFill>
                <a:latin typeface="Montserrat"/>
                <a:cs typeface="Montserrat"/>
              </a:rPr>
              <a:t>authentically</a:t>
            </a:r>
            <a:r>
              <a:rPr sz="1450" b="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0" spc="-70" dirty="0">
                <a:solidFill>
                  <a:srgbClr val="333333"/>
                </a:solidFill>
                <a:latin typeface="Montserrat"/>
                <a:cs typeface="Montserrat"/>
              </a:rPr>
              <a:t>integrate</a:t>
            </a:r>
            <a:r>
              <a:rPr sz="1450" b="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0" spc="-65" dirty="0">
                <a:solidFill>
                  <a:srgbClr val="333333"/>
                </a:solidFill>
                <a:latin typeface="Montserrat"/>
                <a:cs typeface="Montserrat"/>
              </a:rPr>
              <a:t>into</a:t>
            </a:r>
            <a:r>
              <a:rPr sz="1450" b="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0" spc="-25" dirty="0">
                <a:solidFill>
                  <a:srgbClr val="333333"/>
                </a:solidFill>
                <a:latin typeface="Montserrat"/>
                <a:cs typeface="Montserrat"/>
              </a:rPr>
              <a:t>the </a:t>
            </a:r>
            <a:r>
              <a:rPr sz="1450" b="0" spc="-70" dirty="0">
                <a:solidFill>
                  <a:srgbClr val="333333"/>
                </a:solidFill>
                <a:latin typeface="Montserrat"/>
                <a:cs typeface="Montserrat"/>
              </a:rPr>
              <a:t>Vietnamese</a:t>
            </a:r>
            <a:r>
              <a:rPr sz="1450" b="0" spc="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0" spc="-85" dirty="0">
                <a:solidFill>
                  <a:srgbClr val="333333"/>
                </a:solidFill>
                <a:latin typeface="Montserrat"/>
                <a:cs typeface="Montserrat"/>
              </a:rPr>
              <a:t>market</a:t>
            </a:r>
            <a:r>
              <a:rPr sz="1450" b="0" spc="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0" spc="-60" dirty="0">
                <a:solidFill>
                  <a:srgbClr val="333333"/>
                </a:solidFill>
                <a:latin typeface="Montserrat"/>
                <a:cs typeface="Montserrat"/>
              </a:rPr>
              <a:t>while</a:t>
            </a:r>
            <a:r>
              <a:rPr sz="1450" b="0" spc="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0" spc="-65" dirty="0">
                <a:solidFill>
                  <a:srgbClr val="333333"/>
                </a:solidFill>
                <a:latin typeface="Montserrat"/>
                <a:cs typeface="Montserrat"/>
              </a:rPr>
              <a:t>maintaining</a:t>
            </a:r>
            <a:r>
              <a:rPr sz="1450" b="0" spc="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0" spc="-70" dirty="0">
                <a:solidFill>
                  <a:srgbClr val="333333"/>
                </a:solidFill>
                <a:latin typeface="Montserrat"/>
                <a:cs typeface="Montserrat"/>
              </a:rPr>
              <a:t>Starbucks'</a:t>
            </a:r>
            <a:r>
              <a:rPr sz="1450" b="0" spc="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0" spc="-85" dirty="0">
                <a:solidFill>
                  <a:srgbClr val="333333"/>
                </a:solidFill>
                <a:latin typeface="Montserrat"/>
                <a:cs typeface="Montserrat"/>
              </a:rPr>
              <a:t>premium</a:t>
            </a:r>
            <a:r>
              <a:rPr sz="1450" b="0" spc="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0" spc="-60" dirty="0">
                <a:solidFill>
                  <a:srgbClr val="333333"/>
                </a:solidFill>
                <a:latin typeface="Montserrat"/>
                <a:cs typeface="Montserrat"/>
              </a:rPr>
              <a:t>positioning</a:t>
            </a:r>
            <a:r>
              <a:rPr sz="1450" b="0" spc="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0" spc="-75" dirty="0">
                <a:solidFill>
                  <a:srgbClr val="333333"/>
                </a:solidFill>
                <a:latin typeface="Montserrat"/>
                <a:cs typeface="Montserrat"/>
              </a:rPr>
              <a:t>through</a:t>
            </a:r>
            <a:r>
              <a:rPr sz="1450" b="0" spc="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0" spc="-70" dirty="0">
                <a:solidFill>
                  <a:srgbClr val="333333"/>
                </a:solidFill>
                <a:latin typeface="Montserrat"/>
                <a:cs typeface="Montserrat"/>
              </a:rPr>
              <a:t>a</a:t>
            </a:r>
            <a:r>
              <a:rPr sz="1450" b="0" spc="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0" spc="-65" dirty="0">
                <a:solidFill>
                  <a:srgbClr val="333333"/>
                </a:solidFill>
                <a:latin typeface="Montserrat"/>
                <a:cs typeface="Montserrat"/>
              </a:rPr>
              <a:t>dual-</a:t>
            </a:r>
            <a:r>
              <a:rPr sz="1450" b="0" spc="-75" dirty="0">
                <a:solidFill>
                  <a:srgbClr val="333333"/>
                </a:solidFill>
                <a:latin typeface="Montserrat"/>
                <a:cs typeface="Montserrat"/>
              </a:rPr>
              <a:t>format</a:t>
            </a:r>
            <a:r>
              <a:rPr sz="1450" b="0" spc="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0" spc="-80" dirty="0">
                <a:solidFill>
                  <a:srgbClr val="333333"/>
                </a:solidFill>
                <a:latin typeface="Montserrat"/>
                <a:cs typeface="Montserrat"/>
              </a:rPr>
              <a:t>approach</a:t>
            </a:r>
            <a:r>
              <a:rPr sz="1450" b="0" spc="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0" spc="-60" dirty="0">
                <a:solidFill>
                  <a:srgbClr val="333333"/>
                </a:solidFill>
                <a:latin typeface="Montserrat"/>
                <a:cs typeface="Montserrat"/>
              </a:rPr>
              <a:t>that</a:t>
            </a:r>
            <a:r>
              <a:rPr sz="1450" b="0" spc="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0" spc="-65" dirty="0">
                <a:solidFill>
                  <a:srgbClr val="333333"/>
                </a:solidFill>
                <a:latin typeface="Montserrat"/>
                <a:cs typeface="Montserrat"/>
              </a:rPr>
              <a:t>addresses</a:t>
            </a:r>
            <a:r>
              <a:rPr sz="1450" b="0" spc="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0" spc="-20" dirty="0">
                <a:solidFill>
                  <a:srgbClr val="333333"/>
                </a:solidFill>
                <a:latin typeface="Montserrat"/>
                <a:cs typeface="Montserrat"/>
              </a:rPr>
              <a:t>both </a:t>
            </a:r>
            <a:r>
              <a:rPr sz="1450" b="0" spc="-55" dirty="0">
                <a:solidFill>
                  <a:srgbClr val="333333"/>
                </a:solidFill>
                <a:latin typeface="Montserrat"/>
                <a:cs typeface="Montserrat"/>
              </a:rPr>
              <a:t>experiential</a:t>
            </a:r>
            <a:r>
              <a:rPr sz="1450" b="0" spc="-2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0" spc="-70" dirty="0">
                <a:solidFill>
                  <a:srgbClr val="333333"/>
                </a:solidFill>
                <a:latin typeface="Montserrat"/>
                <a:cs typeface="Montserrat"/>
              </a:rPr>
              <a:t>and</a:t>
            </a:r>
            <a:r>
              <a:rPr sz="1450" b="0" spc="-2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0" spc="-70" dirty="0">
                <a:solidFill>
                  <a:srgbClr val="333333"/>
                </a:solidFill>
                <a:latin typeface="Montserrat"/>
                <a:cs typeface="Montserrat"/>
              </a:rPr>
              <a:t>convenience</a:t>
            </a:r>
            <a:r>
              <a:rPr sz="1450" b="0" spc="-2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0" spc="-10" dirty="0">
                <a:solidFill>
                  <a:srgbClr val="333333"/>
                </a:solidFill>
                <a:latin typeface="Montserrat"/>
                <a:cs typeface="Montserrat"/>
              </a:rPr>
              <a:t>needs.</a:t>
            </a:r>
            <a:endParaRPr sz="1450">
              <a:latin typeface="Montserrat"/>
              <a:cs typeface="Montserra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85799" y="4848224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59"/>
                </a:lnTo>
                <a:lnTo>
                  <a:pt x="90627" y="322656"/>
                </a:lnTo>
                <a:lnTo>
                  <a:pt x="56317" y="298493"/>
                </a:lnTo>
                <a:lnTo>
                  <a:pt x="28894" y="266701"/>
                </a:lnTo>
                <a:lnTo>
                  <a:pt x="10017" y="229200"/>
                </a:lnTo>
                <a:lnTo>
                  <a:pt x="823" y="188255"/>
                </a:lnTo>
                <a:lnTo>
                  <a:pt x="0" y="171449"/>
                </a:lnTo>
                <a:lnTo>
                  <a:pt x="205" y="163026"/>
                </a:lnTo>
                <a:lnTo>
                  <a:pt x="7380" y="121679"/>
                </a:lnTo>
                <a:lnTo>
                  <a:pt x="24386" y="83314"/>
                </a:lnTo>
                <a:lnTo>
                  <a:pt x="50216" y="50216"/>
                </a:lnTo>
                <a:lnTo>
                  <a:pt x="83315" y="24385"/>
                </a:lnTo>
                <a:lnTo>
                  <a:pt x="121679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5"/>
                </a:lnTo>
                <a:lnTo>
                  <a:pt x="292683" y="50216"/>
                </a:lnTo>
                <a:lnTo>
                  <a:pt x="318513" y="83314"/>
                </a:lnTo>
                <a:lnTo>
                  <a:pt x="335519" y="121679"/>
                </a:lnTo>
                <a:lnTo>
                  <a:pt x="342694" y="163026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9" y="221219"/>
                </a:lnTo>
                <a:lnTo>
                  <a:pt x="318513" y="259583"/>
                </a:lnTo>
                <a:lnTo>
                  <a:pt x="292683" y="292682"/>
                </a:lnTo>
                <a:lnTo>
                  <a:pt x="259584" y="318512"/>
                </a:lnTo>
                <a:lnTo>
                  <a:pt x="221219" y="335518"/>
                </a:lnTo>
                <a:lnTo>
                  <a:pt x="179872" y="342694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0061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1807" y="4881291"/>
            <a:ext cx="90805" cy="2451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00" b="1" spc="-50" dirty="0">
                <a:solidFill>
                  <a:srgbClr val="FFFFFF"/>
                </a:solidFill>
                <a:latin typeface="Comfortaa SemiBold"/>
                <a:cs typeface="Comfortaa SemiBold"/>
              </a:rPr>
              <a:t>1</a:t>
            </a:r>
            <a:endParaRPr sz="1400">
              <a:latin typeface="Comfortaa SemiBold"/>
              <a:cs typeface="Comfortaa Semi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68399" y="4707987"/>
            <a:ext cx="9215120" cy="91059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700" b="1" spc="-130" dirty="0">
                <a:solidFill>
                  <a:srgbClr val="006140"/>
                </a:solidFill>
                <a:latin typeface="Montserrat SemiBold"/>
                <a:cs typeface="Montserrat SemiBold"/>
              </a:rPr>
              <a:t>Executive</a:t>
            </a:r>
            <a:r>
              <a:rPr sz="1700" b="1" spc="-35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700" b="1" spc="-140" dirty="0">
                <a:solidFill>
                  <a:srgbClr val="006140"/>
                </a:solidFill>
                <a:latin typeface="Montserrat SemiBold"/>
                <a:cs typeface="Montserrat SemiBold"/>
              </a:rPr>
              <a:t>Buy-</a:t>
            </a:r>
            <a:r>
              <a:rPr sz="1700" b="1" spc="-110" dirty="0">
                <a:solidFill>
                  <a:srgbClr val="006140"/>
                </a:solidFill>
                <a:latin typeface="Montserrat SemiBold"/>
                <a:cs typeface="Montserrat SemiBold"/>
              </a:rPr>
              <a:t>In</a:t>
            </a:r>
            <a:r>
              <a:rPr sz="1700" b="1" spc="-35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700" b="1" spc="-165" dirty="0">
                <a:solidFill>
                  <a:srgbClr val="006140"/>
                </a:solidFill>
                <a:latin typeface="Montserrat SemiBold"/>
                <a:cs typeface="Montserrat SemiBold"/>
              </a:rPr>
              <a:t>&amp;</a:t>
            </a:r>
            <a:r>
              <a:rPr sz="1700" b="1" spc="-35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700" b="1" spc="-10" dirty="0">
                <a:solidFill>
                  <a:srgbClr val="006140"/>
                </a:solidFill>
                <a:latin typeface="Montserrat SemiBold"/>
                <a:cs typeface="Montserrat SemiBold"/>
              </a:rPr>
              <a:t>Funding</a:t>
            </a:r>
            <a:endParaRPr sz="1700" dirty="0">
              <a:latin typeface="Montserrat SemiBold"/>
              <a:cs typeface="Montserrat SemiBold"/>
            </a:endParaRPr>
          </a:p>
          <a:p>
            <a:pPr marL="12700" marR="5080">
              <a:lnSpc>
                <a:spcPct val="105800"/>
              </a:lnSpc>
              <a:spcBef>
                <a:spcPts val="665"/>
              </a:spcBef>
            </a:pPr>
            <a:r>
              <a:rPr sz="1300" spc="-65" dirty="0">
                <a:solidFill>
                  <a:srgbClr val="545454"/>
                </a:solidFill>
                <a:latin typeface="Montserrat"/>
                <a:cs typeface="Montserrat"/>
              </a:rPr>
              <a:t>Secure</a:t>
            </a:r>
            <a:r>
              <a:rPr sz="1300" spc="-10" dirty="0">
                <a:solidFill>
                  <a:srgbClr val="545454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545454"/>
                </a:solidFill>
                <a:latin typeface="Montserrat"/>
                <a:cs typeface="Montserrat"/>
              </a:rPr>
              <a:t>leadership</a:t>
            </a:r>
            <a:r>
              <a:rPr sz="1300" spc="-10" dirty="0">
                <a:solidFill>
                  <a:srgbClr val="545454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545454"/>
                </a:solidFill>
                <a:latin typeface="Montserrat"/>
                <a:cs typeface="Montserrat"/>
              </a:rPr>
              <a:t>approval</a:t>
            </a:r>
            <a:r>
              <a:rPr sz="1300" spc="-10" dirty="0">
                <a:solidFill>
                  <a:srgbClr val="545454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545454"/>
                </a:solidFill>
                <a:latin typeface="Montserrat"/>
                <a:cs typeface="Montserrat"/>
              </a:rPr>
              <a:t>and</a:t>
            </a:r>
            <a:r>
              <a:rPr sz="1300" spc="-10" dirty="0">
                <a:solidFill>
                  <a:srgbClr val="545454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545454"/>
                </a:solidFill>
                <a:latin typeface="Montserrat"/>
                <a:cs typeface="Montserrat"/>
              </a:rPr>
              <a:t>dedicated</a:t>
            </a:r>
            <a:r>
              <a:rPr sz="1300" spc="-10" dirty="0">
                <a:solidFill>
                  <a:srgbClr val="545454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545454"/>
                </a:solidFill>
                <a:latin typeface="Montserrat"/>
                <a:cs typeface="Montserrat"/>
              </a:rPr>
              <a:t>budget</a:t>
            </a:r>
            <a:r>
              <a:rPr sz="1300" spc="-10" dirty="0">
                <a:solidFill>
                  <a:srgbClr val="545454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545454"/>
                </a:solidFill>
                <a:latin typeface="Montserrat"/>
                <a:cs typeface="Montserrat"/>
              </a:rPr>
              <a:t>allocation</a:t>
            </a:r>
            <a:r>
              <a:rPr sz="1300" spc="-10" dirty="0">
                <a:solidFill>
                  <a:srgbClr val="545454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545454"/>
                </a:solidFill>
                <a:latin typeface="Montserrat"/>
                <a:cs typeface="Montserrat"/>
              </a:rPr>
              <a:t>for</a:t>
            </a:r>
            <a:r>
              <a:rPr sz="1300" spc="-10" dirty="0">
                <a:solidFill>
                  <a:srgbClr val="545454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545454"/>
                </a:solidFill>
                <a:latin typeface="Montserrat"/>
                <a:cs typeface="Montserrat"/>
              </a:rPr>
              <a:t>the</a:t>
            </a:r>
            <a:r>
              <a:rPr sz="1300" spc="-10" dirty="0">
                <a:solidFill>
                  <a:srgbClr val="545454"/>
                </a:solidFill>
                <a:latin typeface="Montserrat"/>
                <a:cs typeface="Montserrat"/>
              </a:rPr>
              <a:t> </a:t>
            </a:r>
            <a:r>
              <a:rPr sz="1300" spc="-90" dirty="0">
                <a:solidFill>
                  <a:srgbClr val="545454"/>
                </a:solidFill>
                <a:latin typeface="Montserrat"/>
                <a:cs typeface="Montserrat"/>
              </a:rPr>
              <a:t>Year</a:t>
            </a:r>
            <a:r>
              <a:rPr sz="1300" spc="-10" dirty="0">
                <a:solidFill>
                  <a:srgbClr val="545454"/>
                </a:solidFill>
                <a:latin typeface="Montserrat"/>
                <a:cs typeface="Montserrat"/>
              </a:rPr>
              <a:t> </a:t>
            </a:r>
            <a:r>
              <a:rPr sz="1300" dirty="0">
                <a:solidFill>
                  <a:srgbClr val="545454"/>
                </a:solidFill>
                <a:latin typeface="Montserrat"/>
                <a:cs typeface="Montserrat"/>
              </a:rPr>
              <a:t>1</a:t>
            </a:r>
            <a:r>
              <a:rPr sz="1300" spc="-10" dirty="0">
                <a:solidFill>
                  <a:srgbClr val="545454"/>
                </a:solidFill>
                <a:latin typeface="Montserrat"/>
                <a:cs typeface="Montserrat"/>
              </a:rPr>
              <a:t> </a:t>
            </a:r>
            <a:r>
              <a:rPr sz="1300" spc="-40" dirty="0">
                <a:solidFill>
                  <a:srgbClr val="545454"/>
                </a:solidFill>
                <a:latin typeface="Montserrat"/>
                <a:cs typeface="Montserrat"/>
              </a:rPr>
              <a:t>pilot,</a:t>
            </a:r>
            <a:r>
              <a:rPr sz="1300" spc="-10" dirty="0">
                <a:solidFill>
                  <a:srgbClr val="545454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545454"/>
                </a:solidFill>
                <a:latin typeface="Montserrat"/>
                <a:cs typeface="Montserrat"/>
              </a:rPr>
              <a:t>highlighting</a:t>
            </a:r>
            <a:r>
              <a:rPr sz="1300" spc="-10" dirty="0">
                <a:solidFill>
                  <a:srgbClr val="545454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545454"/>
                </a:solidFill>
                <a:latin typeface="Montserrat"/>
                <a:cs typeface="Montserrat"/>
              </a:rPr>
              <a:t>the</a:t>
            </a:r>
            <a:r>
              <a:rPr sz="1300" spc="-10" dirty="0">
                <a:solidFill>
                  <a:srgbClr val="545454"/>
                </a:solidFill>
                <a:latin typeface="Montserrat"/>
                <a:cs typeface="Montserrat"/>
              </a:rPr>
              <a:t> </a:t>
            </a:r>
            <a:r>
              <a:rPr sz="1300" spc="-80" dirty="0">
                <a:solidFill>
                  <a:srgbClr val="545454"/>
                </a:solidFill>
                <a:latin typeface="Montserrat"/>
                <a:cs typeface="Montserrat"/>
              </a:rPr>
              <a:t>market</a:t>
            </a:r>
            <a:r>
              <a:rPr sz="1300" spc="-10" dirty="0">
                <a:solidFill>
                  <a:srgbClr val="545454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545454"/>
                </a:solidFill>
                <a:latin typeface="Montserrat"/>
                <a:cs typeface="Montserrat"/>
              </a:rPr>
              <a:t>opportunity</a:t>
            </a:r>
            <a:r>
              <a:rPr sz="1300" spc="-10" dirty="0">
                <a:solidFill>
                  <a:srgbClr val="545454"/>
                </a:solidFill>
                <a:latin typeface="Montserrat"/>
                <a:cs typeface="Montserrat"/>
              </a:rPr>
              <a:t> </a:t>
            </a:r>
            <a:r>
              <a:rPr sz="1300" spc="-25" dirty="0">
                <a:solidFill>
                  <a:srgbClr val="545454"/>
                </a:solidFill>
                <a:latin typeface="Montserrat"/>
                <a:cs typeface="Montserrat"/>
              </a:rPr>
              <a:t>and </a:t>
            </a:r>
            <a:r>
              <a:rPr sz="1300" spc="-70" dirty="0">
                <a:solidFill>
                  <a:srgbClr val="545454"/>
                </a:solidFill>
                <a:latin typeface="Montserrat"/>
                <a:cs typeface="Montserrat"/>
              </a:rPr>
              <a:t>strategic</a:t>
            </a:r>
            <a:r>
              <a:rPr sz="1300" spc="5" dirty="0">
                <a:solidFill>
                  <a:srgbClr val="545454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545454"/>
                </a:solidFill>
                <a:latin typeface="Montserrat"/>
                <a:cs typeface="Montserrat"/>
              </a:rPr>
              <a:t>rationale</a:t>
            </a:r>
            <a:r>
              <a:rPr sz="1300" spc="10" dirty="0">
                <a:solidFill>
                  <a:srgbClr val="545454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545454"/>
                </a:solidFill>
                <a:latin typeface="Montserrat"/>
                <a:cs typeface="Montserrat"/>
              </a:rPr>
              <a:t>for</a:t>
            </a:r>
            <a:r>
              <a:rPr sz="1300" spc="10" dirty="0">
                <a:solidFill>
                  <a:srgbClr val="545454"/>
                </a:solidFill>
                <a:latin typeface="Montserrat"/>
                <a:cs typeface="Montserrat"/>
              </a:rPr>
              <a:t> </a:t>
            </a:r>
            <a:r>
              <a:rPr sz="1300" spc="-10" dirty="0">
                <a:solidFill>
                  <a:srgbClr val="545454"/>
                </a:solidFill>
                <a:latin typeface="Montserrat"/>
                <a:cs typeface="Montserrat"/>
              </a:rPr>
              <a:t>transformation.</a:t>
            </a:r>
            <a:endParaRPr sz="1300" dirty="0">
              <a:latin typeface="Montserrat"/>
              <a:cs typeface="Montserra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1220449" y="4924424"/>
            <a:ext cx="285750" cy="171450"/>
          </a:xfrm>
          <a:custGeom>
            <a:avLst/>
            <a:gdLst/>
            <a:ahLst/>
            <a:cxnLst/>
            <a:rect l="l" t="t" r="r" b="b"/>
            <a:pathLst>
              <a:path w="285750" h="171450">
                <a:moveTo>
                  <a:pt x="125969" y="171410"/>
                </a:moveTo>
                <a:lnTo>
                  <a:pt x="117847" y="170210"/>
                </a:lnTo>
                <a:lnTo>
                  <a:pt x="110549" y="165824"/>
                </a:lnTo>
                <a:lnTo>
                  <a:pt x="69740" y="128587"/>
                </a:lnTo>
                <a:lnTo>
                  <a:pt x="57150" y="128587"/>
                </a:lnTo>
                <a:lnTo>
                  <a:pt x="57150" y="28575"/>
                </a:lnTo>
                <a:lnTo>
                  <a:pt x="96576" y="2321"/>
                </a:lnTo>
                <a:lnTo>
                  <a:pt x="96890" y="2321"/>
                </a:lnTo>
                <a:lnTo>
                  <a:pt x="104477" y="0"/>
                </a:lnTo>
                <a:lnTo>
                  <a:pt x="118318" y="0"/>
                </a:lnTo>
                <a:lnTo>
                  <a:pt x="124122" y="1160"/>
                </a:lnTo>
                <a:lnTo>
                  <a:pt x="129301" y="3348"/>
                </a:lnTo>
                <a:lnTo>
                  <a:pt x="92154" y="33397"/>
                </a:lnTo>
                <a:lnTo>
                  <a:pt x="84355" y="42699"/>
                </a:lnTo>
                <a:lnTo>
                  <a:pt x="80696" y="53868"/>
                </a:lnTo>
                <a:lnTo>
                  <a:pt x="81315" y="65008"/>
                </a:lnTo>
                <a:lnTo>
                  <a:pt x="81348" y="65606"/>
                </a:lnTo>
                <a:lnTo>
                  <a:pt x="86484" y="76616"/>
                </a:lnTo>
                <a:lnTo>
                  <a:pt x="95983" y="85254"/>
                </a:lnTo>
                <a:lnTo>
                  <a:pt x="107664" y="89330"/>
                </a:lnTo>
                <a:lnTo>
                  <a:pt x="181109" y="89330"/>
                </a:lnTo>
                <a:lnTo>
                  <a:pt x="214491" y="119925"/>
                </a:lnTo>
                <a:lnTo>
                  <a:pt x="219490" y="126802"/>
                </a:lnTo>
                <a:lnTo>
                  <a:pt x="221400" y="134793"/>
                </a:lnTo>
                <a:lnTo>
                  <a:pt x="220179" y="142918"/>
                </a:lnTo>
                <a:lnTo>
                  <a:pt x="215785" y="150197"/>
                </a:lnTo>
                <a:lnTo>
                  <a:pt x="211372" y="153545"/>
                </a:lnTo>
                <a:lnTo>
                  <a:pt x="188059" y="153545"/>
                </a:lnTo>
                <a:lnTo>
                  <a:pt x="187580" y="154889"/>
                </a:lnTo>
                <a:lnTo>
                  <a:pt x="187455" y="155242"/>
                </a:lnTo>
                <a:lnTo>
                  <a:pt x="145777" y="155242"/>
                </a:lnTo>
                <a:lnTo>
                  <a:pt x="144928" y="158546"/>
                </a:lnTo>
                <a:lnTo>
                  <a:pt x="143276" y="161716"/>
                </a:lnTo>
                <a:lnTo>
                  <a:pt x="140821" y="164440"/>
                </a:lnTo>
                <a:lnTo>
                  <a:pt x="133950" y="169472"/>
                </a:lnTo>
                <a:lnTo>
                  <a:pt x="125969" y="171410"/>
                </a:lnTo>
                <a:close/>
              </a:path>
              <a:path w="285750" h="171450">
                <a:moveTo>
                  <a:pt x="109656" y="75160"/>
                </a:moveTo>
                <a:lnTo>
                  <a:pt x="103249" y="72922"/>
                </a:lnTo>
                <a:lnTo>
                  <a:pt x="98047" y="68178"/>
                </a:lnTo>
                <a:lnTo>
                  <a:pt x="95227" y="62144"/>
                </a:lnTo>
                <a:lnTo>
                  <a:pt x="94872" y="55704"/>
                </a:lnTo>
                <a:lnTo>
                  <a:pt x="96886" y="49574"/>
                </a:lnTo>
                <a:lnTo>
                  <a:pt x="101173" y="44469"/>
                </a:lnTo>
                <a:lnTo>
                  <a:pt x="144393" y="9465"/>
                </a:lnTo>
                <a:lnTo>
                  <a:pt x="150412" y="5405"/>
                </a:lnTo>
                <a:lnTo>
                  <a:pt x="157243" y="2321"/>
                </a:lnTo>
                <a:lnTo>
                  <a:pt x="157432" y="2321"/>
                </a:lnTo>
                <a:lnTo>
                  <a:pt x="163957" y="618"/>
                </a:lnTo>
                <a:lnTo>
                  <a:pt x="171182" y="0"/>
                </a:lnTo>
                <a:lnTo>
                  <a:pt x="179308" y="0"/>
                </a:lnTo>
                <a:lnTo>
                  <a:pt x="187300" y="2321"/>
                </a:lnTo>
                <a:lnTo>
                  <a:pt x="228287" y="28575"/>
                </a:lnTo>
                <a:lnTo>
                  <a:pt x="228600" y="28575"/>
                </a:lnTo>
                <a:lnTo>
                  <a:pt x="228600" y="34781"/>
                </a:lnTo>
                <a:lnTo>
                  <a:pt x="170199" y="34781"/>
                </a:lnTo>
                <a:lnTo>
                  <a:pt x="122738" y="71660"/>
                </a:lnTo>
                <a:lnTo>
                  <a:pt x="116431" y="74777"/>
                </a:lnTo>
                <a:lnTo>
                  <a:pt x="109656" y="75160"/>
                </a:lnTo>
                <a:close/>
              </a:path>
              <a:path w="285750" h="171450">
                <a:moveTo>
                  <a:pt x="228600" y="112871"/>
                </a:moveTo>
                <a:lnTo>
                  <a:pt x="166560" y="55704"/>
                </a:lnTo>
                <a:lnTo>
                  <a:pt x="175870" y="48488"/>
                </a:lnTo>
                <a:lnTo>
                  <a:pt x="178995" y="46032"/>
                </a:lnTo>
                <a:lnTo>
                  <a:pt x="179576" y="41567"/>
                </a:lnTo>
                <a:lnTo>
                  <a:pt x="174664" y="35316"/>
                </a:lnTo>
                <a:lnTo>
                  <a:pt x="170199" y="34781"/>
                </a:lnTo>
                <a:lnTo>
                  <a:pt x="228600" y="34781"/>
                </a:lnTo>
                <a:lnTo>
                  <a:pt x="228600" y="112871"/>
                </a:lnTo>
                <a:close/>
              </a:path>
              <a:path w="285750" h="171450">
                <a:moveTo>
                  <a:pt x="181109" y="89330"/>
                </a:moveTo>
                <a:lnTo>
                  <a:pt x="107664" y="89330"/>
                </a:lnTo>
                <a:lnTo>
                  <a:pt x="120005" y="88634"/>
                </a:lnTo>
                <a:lnTo>
                  <a:pt x="131489" y="82956"/>
                </a:lnTo>
                <a:lnTo>
                  <a:pt x="154572" y="65008"/>
                </a:lnTo>
                <a:lnTo>
                  <a:pt x="181109" y="89330"/>
                </a:lnTo>
                <a:close/>
              </a:path>
              <a:path w="285750" h="171450">
                <a:moveTo>
                  <a:pt x="202441" y="157028"/>
                </a:moveTo>
                <a:lnTo>
                  <a:pt x="195022" y="156589"/>
                </a:lnTo>
                <a:lnTo>
                  <a:pt x="188059" y="153545"/>
                </a:lnTo>
                <a:lnTo>
                  <a:pt x="211372" y="153545"/>
                </a:lnTo>
                <a:lnTo>
                  <a:pt x="209601" y="154889"/>
                </a:lnTo>
                <a:lnTo>
                  <a:pt x="202441" y="157028"/>
                </a:lnTo>
                <a:close/>
              </a:path>
              <a:path w="285750" h="171450">
                <a:moveTo>
                  <a:pt x="168771" y="167822"/>
                </a:moveTo>
                <a:lnTo>
                  <a:pt x="160646" y="166601"/>
                </a:lnTo>
                <a:lnTo>
                  <a:pt x="153367" y="162207"/>
                </a:lnTo>
                <a:lnTo>
                  <a:pt x="145777" y="155242"/>
                </a:lnTo>
                <a:lnTo>
                  <a:pt x="187455" y="155242"/>
                </a:lnTo>
                <a:lnTo>
                  <a:pt x="187121" y="156180"/>
                </a:lnTo>
                <a:lnTo>
                  <a:pt x="185751" y="158546"/>
                </a:lnTo>
                <a:lnTo>
                  <a:pt x="185648" y="158725"/>
                </a:lnTo>
                <a:lnTo>
                  <a:pt x="183639" y="160912"/>
                </a:lnTo>
                <a:lnTo>
                  <a:pt x="176882" y="165824"/>
                </a:lnTo>
                <a:lnTo>
                  <a:pt x="177129" y="165824"/>
                </a:lnTo>
                <a:lnTo>
                  <a:pt x="168771" y="167822"/>
                </a:lnTo>
                <a:close/>
              </a:path>
              <a:path w="285750" h="171450">
                <a:moveTo>
                  <a:pt x="36477" y="142875"/>
                </a:moveTo>
                <a:lnTo>
                  <a:pt x="6384" y="142875"/>
                </a:lnTo>
                <a:lnTo>
                  <a:pt x="0" y="136490"/>
                </a:lnTo>
                <a:lnTo>
                  <a:pt x="0" y="31789"/>
                </a:lnTo>
                <a:lnTo>
                  <a:pt x="3214" y="28575"/>
                </a:lnTo>
                <a:lnTo>
                  <a:pt x="42862" y="28575"/>
                </a:lnTo>
                <a:lnTo>
                  <a:pt x="42862" y="114300"/>
                </a:lnTo>
                <a:lnTo>
                  <a:pt x="19458" y="114300"/>
                </a:lnTo>
                <a:lnTo>
                  <a:pt x="17774" y="114997"/>
                </a:lnTo>
                <a:lnTo>
                  <a:pt x="14984" y="117787"/>
                </a:lnTo>
                <a:lnTo>
                  <a:pt x="14287" y="119471"/>
                </a:lnTo>
                <a:lnTo>
                  <a:pt x="14287" y="123416"/>
                </a:lnTo>
                <a:lnTo>
                  <a:pt x="14984" y="125100"/>
                </a:lnTo>
                <a:lnTo>
                  <a:pt x="17774" y="127890"/>
                </a:lnTo>
                <a:lnTo>
                  <a:pt x="19458" y="128587"/>
                </a:lnTo>
                <a:lnTo>
                  <a:pt x="42862" y="128587"/>
                </a:lnTo>
                <a:lnTo>
                  <a:pt x="42862" y="136490"/>
                </a:lnTo>
                <a:lnTo>
                  <a:pt x="36477" y="142875"/>
                </a:lnTo>
                <a:close/>
              </a:path>
              <a:path w="285750" h="171450">
                <a:moveTo>
                  <a:pt x="42862" y="128587"/>
                </a:moveTo>
                <a:lnTo>
                  <a:pt x="23403" y="128587"/>
                </a:lnTo>
                <a:lnTo>
                  <a:pt x="25087" y="127890"/>
                </a:lnTo>
                <a:lnTo>
                  <a:pt x="27877" y="125100"/>
                </a:lnTo>
                <a:lnTo>
                  <a:pt x="28574" y="123416"/>
                </a:lnTo>
                <a:lnTo>
                  <a:pt x="28574" y="119471"/>
                </a:lnTo>
                <a:lnTo>
                  <a:pt x="27877" y="117787"/>
                </a:lnTo>
                <a:lnTo>
                  <a:pt x="25087" y="114997"/>
                </a:lnTo>
                <a:lnTo>
                  <a:pt x="23403" y="114300"/>
                </a:lnTo>
                <a:lnTo>
                  <a:pt x="42862" y="114300"/>
                </a:lnTo>
                <a:lnTo>
                  <a:pt x="42862" y="128587"/>
                </a:lnTo>
                <a:close/>
              </a:path>
              <a:path w="285750" h="171450">
                <a:moveTo>
                  <a:pt x="279365" y="142875"/>
                </a:moveTo>
                <a:lnTo>
                  <a:pt x="249272" y="142875"/>
                </a:lnTo>
                <a:lnTo>
                  <a:pt x="242887" y="136490"/>
                </a:lnTo>
                <a:lnTo>
                  <a:pt x="242887" y="28575"/>
                </a:lnTo>
                <a:lnTo>
                  <a:pt x="282535" y="28575"/>
                </a:lnTo>
                <a:lnTo>
                  <a:pt x="285750" y="31789"/>
                </a:lnTo>
                <a:lnTo>
                  <a:pt x="285750" y="114300"/>
                </a:lnTo>
                <a:lnTo>
                  <a:pt x="262346" y="114300"/>
                </a:lnTo>
                <a:lnTo>
                  <a:pt x="260662" y="114997"/>
                </a:lnTo>
                <a:lnTo>
                  <a:pt x="257872" y="117787"/>
                </a:lnTo>
                <a:lnTo>
                  <a:pt x="257174" y="119471"/>
                </a:lnTo>
                <a:lnTo>
                  <a:pt x="257174" y="123416"/>
                </a:lnTo>
                <a:lnTo>
                  <a:pt x="257872" y="125100"/>
                </a:lnTo>
                <a:lnTo>
                  <a:pt x="260662" y="127890"/>
                </a:lnTo>
                <a:lnTo>
                  <a:pt x="262346" y="128587"/>
                </a:lnTo>
                <a:lnTo>
                  <a:pt x="285750" y="128587"/>
                </a:lnTo>
                <a:lnTo>
                  <a:pt x="285750" y="136490"/>
                </a:lnTo>
                <a:lnTo>
                  <a:pt x="279365" y="142875"/>
                </a:lnTo>
                <a:close/>
              </a:path>
              <a:path w="285750" h="171450">
                <a:moveTo>
                  <a:pt x="285750" y="128587"/>
                </a:moveTo>
                <a:lnTo>
                  <a:pt x="266291" y="128587"/>
                </a:lnTo>
                <a:lnTo>
                  <a:pt x="267975" y="127890"/>
                </a:lnTo>
                <a:lnTo>
                  <a:pt x="270765" y="125100"/>
                </a:lnTo>
                <a:lnTo>
                  <a:pt x="271462" y="123416"/>
                </a:lnTo>
                <a:lnTo>
                  <a:pt x="271462" y="119471"/>
                </a:lnTo>
                <a:lnTo>
                  <a:pt x="270765" y="117787"/>
                </a:lnTo>
                <a:lnTo>
                  <a:pt x="267975" y="114997"/>
                </a:lnTo>
                <a:lnTo>
                  <a:pt x="266291" y="114300"/>
                </a:lnTo>
                <a:lnTo>
                  <a:pt x="285750" y="114300"/>
                </a:lnTo>
                <a:lnTo>
                  <a:pt x="285750" y="128587"/>
                </a:lnTo>
                <a:close/>
              </a:path>
            </a:pathLst>
          </a:custGeom>
          <a:solidFill>
            <a:srgbClr val="0061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5799" y="6134099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59"/>
                </a:lnTo>
                <a:lnTo>
                  <a:pt x="90627" y="322656"/>
                </a:lnTo>
                <a:lnTo>
                  <a:pt x="56317" y="298493"/>
                </a:lnTo>
                <a:lnTo>
                  <a:pt x="28894" y="266701"/>
                </a:lnTo>
                <a:lnTo>
                  <a:pt x="10017" y="229200"/>
                </a:lnTo>
                <a:lnTo>
                  <a:pt x="823" y="188255"/>
                </a:lnTo>
                <a:lnTo>
                  <a:pt x="0" y="171449"/>
                </a:lnTo>
                <a:lnTo>
                  <a:pt x="205" y="163027"/>
                </a:lnTo>
                <a:lnTo>
                  <a:pt x="7380" y="121679"/>
                </a:lnTo>
                <a:lnTo>
                  <a:pt x="24386" y="83314"/>
                </a:lnTo>
                <a:lnTo>
                  <a:pt x="50216" y="50216"/>
                </a:lnTo>
                <a:lnTo>
                  <a:pt x="83315" y="24385"/>
                </a:lnTo>
                <a:lnTo>
                  <a:pt x="121679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5"/>
                </a:lnTo>
                <a:lnTo>
                  <a:pt x="292683" y="50216"/>
                </a:lnTo>
                <a:lnTo>
                  <a:pt x="318513" y="83314"/>
                </a:lnTo>
                <a:lnTo>
                  <a:pt x="335519" y="121679"/>
                </a:lnTo>
                <a:lnTo>
                  <a:pt x="342694" y="163027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9" y="221219"/>
                </a:lnTo>
                <a:lnTo>
                  <a:pt x="318513" y="259583"/>
                </a:lnTo>
                <a:lnTo>
                  <a:pt x="292683" y="292683"/>
                </a:lnTo>
                <a:lnTo>
                  <a:pt x="259584" y="318513"/>
                </a:lnTo>
                <a:lnTo>
                  <a:pt x="221219" y="335518"/>
                </a:lnTo>
                <a:lnTo>
                  <a:pt x="179872" y="342694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0061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94543" y="6157641"/>
            <a:ext cx="125730" cy="2451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00" b="1" spc="-50" dirty="0">
                <a:solidFill>
                  <a:srgbClr val="FFFFFF"/>
                </a:solidFill>
                <a:latin typeface="Comfortaa SemiBold"/>
                <a:cs typeface="Comfortaa SemiBold"/>
              </a:rPr>
              <a:t>2</a:t>
            </a:r>
            <a:endParaRPr sz="1400">
              <a:latin typeface="Comfortaa SemiBold"/>
              <a:cs typeface="Comfortaa SemiBol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68399" y="5993862"/>
            <a:ext cx="9647555" cy="91059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1700" b="1" spc="-140" dirty="0">
                <a:solidFill>
                  <a:srgbClr val="006140"/>
                </a:solidFill>
                <a:latin typeface="Montserrat SemiBold"/>
                <a:cs typeface="Montserrat SemiBold"/>
              </a:rPr>
              <a:t>Vietnam</a:t>
            </a:r>
            <a:r>
              <a:rPr sz="1700" b="1" spc="10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700" b="1" spc="-130" dirty="0">
                <a:solidFill>
                  <a:srgbClr val="006140"/>
                </a:solidFill>
                <a:latin typeface="Montserrat SemiBold"/>
                <a:cs typeface="Montserrat SemiBold"/>
              </a:rPr>
              <a:t>Innovation</a:t>
            </a:r>
            <a:r>
              <a:rPr sz="1700" b="1" spc="15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700" b="1" spc="-20" dirty="0">
                <a:solidFill>
                  <a:srgbClr val="006140"/>
                </a:solidFill>
                <a:latin typeface="Montserrat SemiBold"/>
                <a:cs typeface="Montserrat SemiBold"/>
              </a:rPr>
              <a:t>Team</a:t>
            </a:r>
            <a:endParaRPr sz="1700">
              <a:latin typeface="Montserrat SemiBold"/>
              <a:cs typeface="Montserrat SemiBold"/>
            </a:endParaRPr>
          </a:p>
          <a:p>
            <a:pPr marL="12700" marR="5080">
              <a:lnSpc>
                <a:spcPct val="105800"/>
              </a:lnSpc>
              <a:spcBef>
                <a:spcPts val="665"/>
              </a:spcBef>
            </a:pPr>
            <a:r>
              <a:rPr sz="1300" spc="-75" dirty="0">
                <a:solidFill>
                  <a:srgbClr val="545454"/>
                </a:solidFill>
                <a:latin typeface="Montserrat"/>
                <a:cs typeface="Montserrat"/>
              </a:rPr>
              <a:t>Assemble</a:t>
            </a:r>
            <a:r>
              <a:rPr sz="1300" spc="10" dirty="0">
                <a:solidFill>
                  <a:srgbClr val="545454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545454"/>
                </a:solidFill>
                <a:latin typeface="Montserrat"/>
                <a:cs typeface="Montserrat"/>
              </a:rPr>
              <a:t>a</a:t>
            </a:r>
            <a:r>
              <a:rPr sz="1300" spc="15" dirty="0">
                <a:solidFill>
                  <a:srgbClr val="545454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545454"/>
                </a:solidFill>
                <a:latin typeface="Montserrat"/>
                <a:cs typeface="Montserrat"/>
              </a:rPr>
              <a:t>dedicated</a:t>
            </a:r>
            <a:r>
              <a:rPr sz="1300" spc="10" dirty="0">
                <a:solidFill>
                  <a:srgbClr val="545454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545454"/>
                </a:solidFill>
                <a:latin typeface="Montserrat"/>
                <a:cs typeface="Montserrat"/>
              </a:rPr>
              <a:t>cross-</a:t>
            </a:r>
            <a:r>
              <a:rPr sz="1300" spc="-65" dirty="0">
                <a:solidFill>
                  <a:srgbClr val="545454"/>
                </a:solidFill>
                <a:latin typeface="Montserrat"/>
                <a:cs typeface="Montserrat"/>
              </a:rPr>
              <a:t>functional</a:t>
            </a:r>
            <a:r>
              <a:rPr sz="1300" spc="15" dirty="0">
                <a:solidFill>
                  <a:srgbClr val="545454"/>
                </a:solidFill>
                <a:latin typeface="Montserrat"/>
                <a:cs typeface="Montserrat"/>
              </a:rPr>
              <a:t> </a:t>
            </a:r>
            <a:r>
              <a:rPr sz="1300" spc="-90" dirty="0">
                <a:solidFill>
                  <a:srgbClr val="545454"/>
                </a:solidFill>
                <a:latin typeface="Montserrat"/>
                <a:cs typeface="Montserrat"/>
              </a:rPr>
              <a:t>team</a:t>
            </a:r>
            <a:r>
              <a:rPr sz="1300" spc="15" dirty="0">
                <a:solidFill>
                  <a:srgbClr val="545454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545454"/>
                </a:solidFill>
                <a:latin typeface="Montserrat"/>
                <a:cs typeface="Montserrat"/>
              </a:rPr>
              <a:t>combining</a:t>
            </a:r>
            <a:r>
              <a:rPr sz="1300" spc="10" dirty="0">
                <a:solidFill>
                  <a:srgbClr val="545454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545454"/>
                </a:solidFill>
                <a:latin typeface="Montserrat"/>
                <a:cs typeface="Montserrat"/>
              </a:rPr>
              <a:t>local</a:t>
            </a:r>
            <a:r>
              <a:rPr sz="1300" spc="15" dirty="0">
                <a:solidFill>
                  <a:srgbClr val="545454"/>
                </a:solidFill>
                <a:latin typeface="Montserrat"/>
                <a:cs typeface="Montserrat"/>
              </a:rPr>
              <a:t> </a:t>
            </a:r>
            <a:r>
              <a:rPr sz="1300" spc="-80" dirty="0">
                <a:solidFill>
                  <a:srgbClr val="545454"/>
                </a:solidFill>
                <a:latin typeface="Montserrat"/>
                <a:cs typeface="Montserrat"/>
              </a:rPr>
              <a:t>market</a:t>
            </a:r>
            <a:r>
              <a:rPr sz="1300" spc="10" dirty="0">
                <a:solidFill>
                  <a:srgbClr val="545454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545454"/>
                </a:solidFill>
                <a:latin typeface="Montserrat"/>
                <a:cs typeface="Montserrat"/>
              </a:rPr>
              <a:t>expertise</a:t>
            </a:r>
            <a:r>
              <a:rPr sz="1300" spc="15" dirty="0">
                <a:solidFill>
                  <a:srgbClr val="545454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545454"/>
                </a:solidFill>
                <a:latin typeface="Montserrat"/>
                <a:cs typeface="Montserrat"/>
              </a:rPr>
              <a:t>with</a:t>
            </a:r>
            <a:r>
              <a:rPr sz="1300" spc="15" dirty="0">
                <a:solidFill>
                  <a:srgbClr val="545454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545454"/>
                </a:solidFill>
                <a:latin typeface="Montserrat"/>
                <a:cs typeface="Montserrat"/>
              </a:rPr>
              <a:t>global</a:t>
            </a:r>
            <a:r>
              <a:rPr sz="1300" spc="10" dirty="0">
                <a:solidFill>
                  <a:srgbClr val="545454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545454"/>
                </a:solidFill>
                <a:latin typeface="Montserrat"/>
                <a:cs typeface="Montserrat"/>
              </a:rPr>
              <a:t>Starbucks</a:t>
            </a:r>
            <a:r>
              <a:rPr sz="1300" spc="15" dirty="0">
                <a:solidFill>
                  <a:srgbClr val="545454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545454"/>
                </a:solidFill>
                <a:latin typeface="Montserrat"/>
                <a:cs typeface="Montserrat"/>
              </a:rPr>
              <a:t>operations</a:t>
            </a:r>
            <a:r>
              <a:rPr sz="1300" spc="15" dirty="0">
                <a:solidFill>
                  <a:srgbClr val="545454"/>
                </a:solidFill>
                <a:latin typeface="Montserrat"/>
                <a:cs typeface="Montserrat"/>
              </a:rPr>
              <a:t> </a:t>
            </a:r>
            <a:r>
              <a:rPr sz="1300" spc="-80" dirty="0">
                <a:solidFill>
                  <a:srgbClr val="545454"/>
                </a:solidFill>
                <a:latin typeface="Montserrat"/>
                <a:cs typeface="Montserrat"/>
              </a:rPr>
              <a:t>knowledge</a:t>
            </a:r>
            <a:r>
              <a:rPr sz="1300" spc="10" dirty="0">
                <a:solidFill>
                  <a:srgbClr val="545454"/>
                </a:solidFill>
                <a:latin typeface="Montserrat"/>
                <a:cs typeface="Montserrat"/>
              </a:rPr>
              <a:t> </a:t>
            </a:r>
            <a:r>
              <a:rPr sz="1300" spc="-25" dirty="0">
                <a:solidFill>
                  <a:srgbClr val="545454"/>
                </a:solidFill>
                <a:latin typeface="Montserrat"/>
                <a:cs typeface="Montserrat"/>
              </a:rPr>
              <a:t>to </a:t>
            </a:r>
            <a:r>
              <a:rPr sz="1300" spc="-70" dirty="0">
                <a:solidFill>
                  <a:srgbClr val="545454"/>
                </a:solidFill>
                <a:latin typeface="Montserrat"/>
                <a:cs typeface="Montserrat"/>
              </a:rPr>
              <a:t>spearhead</a:t>
            </a:r>
            <a:r>
              <a:rPr sz="1300" spc="-15" dirty="0">
                <a:solidFill>
                  <a:srgbClr val="545454"/>
                </a:solidFill>
                <a:latin typeface="Montserrat"/>
                <a:cs typeface="Montserrat"/>
              </a:rPr>
              <a:t> </a:t>
            </a:r>
            <a:r>
              <a:rPr sz="1300" spc="-10" dirty="0">
                <a:solidFill>
                  <a:srgbClr val="545454"/>
                </a:solidFill>
                <a:latin typeface="Montserrat"/>
                <a:cs typeface="Montserrat"/>
              </a:rPr>
              <a:t>implementation.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220449" y="6181724"/>
            <a:ext cx="285750" cy="228600"/>
          </a:xfrm>
          <a:custGeom>
            <a:avLst/>
            <a:gdLst/>
            <a:ahLst/>
            <a:cxnLst/>
            <a:rect l="l" t="t" r="r" b="b"/>
            <a:pathLst>
              <a:path w="285750" h="228600">
                <a:moveTo>
                  <a:pt x="69030" y="71437"/>
                </a:moveTo>
                <a:lnTo>
                  <a:pt x="59557" y="71437"/>
                </a:lnTo>
                <a:lnTo>
                  <a:pt x="55000" y="70531"/>
                </a:lnTo>
                <a:lnTo>
                  <a:pt x="28574" y="40455"/>
                </a:lnTo>
                <a:lnTo>
                  <a:pt x="28574" y="30982"/>
                </a:lnTo>
                <a:lnTo>
                  <a:pt x="55000" y="906"/>
                </a:lnTo>
                <a:lnTo>
                  <a:pt x="59557" y="0"/>
                </a:lnTo>
                <a:lnTo>
                  <a:pt x="69030" y="0"/>
                </a:lnTo>
                <a:lnTo>
                  <a:pt x="99106" y="26425"/>
                </a:lnTo>
                <a:lnTo>
                  <a:pt x="100012" y="30982"/>
                </a:lnTo>
                <a:lnTo>
                  <a:pt x="100012" y="40455"/>
                </a:lnTo>
                <a:lnTo>
                  <a:pt x="73586" y="70531"/>
                </a:lnTo>
                <a:lnTo>
                  <a:pt x="69030" y="71437"/>
                </a:lnTo>
                <a:close/>
              </a:path>
              <a:path w="285750" h="228600">
                <a:moveTo>
                  <a:pt x="233336" y="71437"/>
                </a:moveTo>
                <a:lnTo>
                  <a:pt x="223863" y="71437"/>
                </a:lnTo>
                <a:lnTo>
                  <a:pt x="219307" y="70531"/>
                </a:lnTo>
                <a:lnTo>
                  <a:pt x="192881" y="40455"/>
                </a:lnTo>
                <a:lnTo>
                  <a:pt x="192881" y="30982"/>
                </a:lnTo>
                <a:lnTo>
                  <a:pt x="219307" y="906"/>
                </a:lnTo>
                <a:lnTo>
                  <a:pt x="223863" y="0"/>
                </a:lnTo>
                <a:lnTo>
                  <a:pt x="233336" y="0"/>
                </a:lnTo>
                <a:lnTo>
                  <a:pt x="263412" y="26425"/>
                </a:lnTo>
                <a:lnTo>
                  <a:pt x="264318" y="30982"/>
                </a:lnTo>
                <a:lnTo>
                  <a:pt x="264318" y="40455"/>
                </a:lnTo>
                <a:lnTo>
                  <a:pt x="237892" y="70531"/>
                </a:lnTo>
                <a:lnTo>
                  <a:pt x="233336" y="71437"/>
                </a:lnTo>
                <a:close/>
              </a:path>
              <a:path w="285750" h="228600">
                <a:moveTo>
                  <a:pt x="142875" y="142875"/>
                </a:moveTo>
                <a:lnTo>
                  <a:pt x="126194" y="139505"/>
                </a:lnTo>
                <a:lnTo>
                  <a:pt x="112569" y="130317"/>
                </a:lnTo>
                <a:lnTo>
                  <a:pt x="103382" y="116692"/>
                </a:lnTo>
                <a:lnTo>
                  <a:pt x="100012" y="100012"/>
                </a:lnTo>
                <a:lnTo>
                  <a:pt x="103382" y="83332"/>
                </a:lnTo>
                <a:lnTo>
                  <a:pt x="112569" y="69707"/>
                </a:lnTo>
                <a:lnTo>
                  <a:pt x="126194" y="60519"/>
                </a:lnTo>
                <a:lnTo>
                  <a:pt x="142875" y="57150"/>
                </a:lnTo>
                <a:lnTo>
                  <a:pt x="159555" y="60519"/>
                </a:lnTo>
                <a:lnTo>
                  <a:pt x="185551" y="99091"/>
                </a:lnTo>
                <a:lnTo>
                  <a:pt x="185737" y="108897"/>
                </a:lnTo>
                <a:lnTo>
                  <a:pt x="183058" y="117112"/>
                </a:lnTo>
                <a:lnTo>
                  <a:pt x="178515" y="123904"/>
                </a:lnTo>
                <a:lnTo>
                  <a:pt x="176986" y="124970"/>
                </a:lnTo>
                <a:lnTo>
                  <a:pt x="175646" y="126221"/>
                </a:lnTo>
                <a:lnTo>
                  <a:pt x="173191" y="129212"/>
                </a:lnTo>
                <a:lnTo>
                  <a:pt x="171985" y="130819"/>
                </a:lnTo>
                <a:lnTo>
                  <a:pt x="170869" y="132471"/>
                </a:lnTo>
                <a:lnTo>
                  <a:pt x="164997" y="136713"/>
                </a:lnTo>
                <a:lnTo>
                  <a:pt x="163876" y="137293"/>
                </a:lnTo>
                <a:lnTo>
                  <a:pt x="158077" y="140101"/>
                </a:lnTo>
                <a:lnTo>
                  <a:pt x="150714" y="142159"/>
                </a:lnTo>
                <a:lnTo>
                  <a:pt x="142875" y="142875"/>
                </a:lnTo>
                <a:close/>
              </a:path>
              <a:path w="285750" h="228600">
                <a:moveTo>
                  <a:pt x="105102" y="142875"/>
                </a:moveTo>
                <a:lnTo>
                  <a:pt x="4286" y="142875"/>
                </a:lnTo>
                <a:lnTo>
                  <a:pt x="0" y="138588"/>
                </a:lnTo>
                <a:lnTo>
                  <a:pt x="13958" y="99683"/>
                </a:lnTo>
                <a:lnTo>
                  <a:pt x="47639" y="85725"/>
                </a:lnTo>
                <a:lnTo>
                  <a:pt x="73803" y="85725"/>
                </a:lnTo>
                <a:lnTo>
                  <a:pt x="80545" y="87243"/>
                </a:lnTo>
                <a:lnTo>
                  <a:pt x="86617" y="90055"/>
                </a:lnTo>
                <a:lnTo>
                  <a:pt x="86089" y="93270"/>
                </a:lnTo>
                <a:lnTo>
                  <a:pt x="85769" y="96619"/>
                </a:lnTo>
                <a:lnTo>
                  <a:pt x="85769" y="100012"/>
                </a:lnTo>
                <a:lnTo>
                  <a:pt x="87120" y="112429"/>
                </a:lnTo>
                <a:lnTo>
                  <a:pt x="90604" y="122783"/>
                </a:lnTo>
                <a:lnTo>
                  <a:pt x="90679" y="123006"/>
                </a:lnTo>
                <a:lnTo>
                  <a:pt x="90785" y="123318"/>
                </a:lnTo>
                <a:lnTo>
                  <a:pt x="90905" y="123676"/>
                </a:lnTo>
                <a:lnTo>
                  <a:pt x="90982" y="123904"/>
                </a:lnTo>
                <a:lnTo>
                  <a:pt x="97071" y="134149"/>
                </a:lnTo>
                <a:lnTo>
                  <a:pt x="105102" y="142875"/>
                </a:lnTo>
                <a:close/>
              </a:path>
              <a:path w="285750" h="228600">
                <a:moveTo>
                  <a:pt x="200233" y="123904"/>
                </a:moveTo>
                <a:lnTo>
                  <a:pt x="199804" y="123904"/>
                </a:lnTo>
                <a:lnTo>
                  <a:pt x="197881" y="122783"/>
                </a:lnTo>
                <a:lnTo>
                  <a:pt x="196810" y="122292"/>
                </a:lnTo>
                <a:lnTo>
                  <a:pt x="195694" y="121890"/>
                </a:lnTo>
                <a:lnTo>
                  <a:pt x="198462" y="115148"/>
                </a:lnTo>
                <a:lnTo>
                  <a:pt x="200025" y="107781"/>
                </a:lnTo>
                <a:lnTo>
                  <a:pt x="200025" y="96619"/>
                </a:lnTo>
                <a:lnTo>
                  <a:pt x="199757" y="93270"/>
                </a:lnTo>
                <a:lnTo>
                  <a:pt x="199176" y="90055"/>
                </a:lnTo>
                <a:lnTo>
                  <a:pt x="205441" y="87243"/>
                </a:lnTo>
                <a:lnTo>
                  <a:pt x="211990" y="85725"/>
                </a:lnTo>
                <a:lnTo>
                  <a:pt x="238110" y="85725"/>
                </a:lnTo>
                <a:lnTo>
                  <a:pt x="256264" y="89304"/>
                </a:lnTo>
                <a:lnTo>
                  <a:pt x="271200" y="99091"/>
                </a:lnTo>
                <a:lnTo>
                  <a:pt x="273112" y="101798"/>
                </a:lnTo>
                <a:lnTo>
                  <a:pt x="224938" y="101798"/>
                </a:lnTo>
                <a:lnTo>
                  <a:pt x="221838" y="102066"/>
                </a:lnTo>
                <a:lnTo>
                  <a:pt x="221611" y="102066"/>
                </a:lnTo>
                <a:lnTo>
                  <a:pt x="207749" y="104209"/>
                </a:lnTo>
                <a:lnTo>
                  <a:pt x="201810" y="113005"/>
                </a:lnTo>
                <a:lnTo>
                  <a:pt x="201810" y="123006"/>
                </a:lnTo>
                <a:lnTo>
                  <a:pt x="201185" y="123318"/>
                </a:lnTo>
                <a:lnTo>
                  <a:pt x="200233" y="123904"/>
                </a:lnTo>
                <a:close/>
              </a:path>
              <a:path w="285750" h="228600">
                <a:moveTo>
                  <a:pt x="257397" y="123904"/>
                </a:moveTo>
                <a:lnTo>
                  <a:pt x="256966" y="123904"/>
                </a:lnTo>
                <a:lnTo>
                  <a:pt x="256594" y="123676"/>
                </a:lnTo>
                <a:lnTo>
                  <a:pt x="255389" y="123006"/>
                </a:lnTo>
                <a:lnTo>
                  <a:pt x="255389" y="113005"/>
                </a:lnTo>
                <a:lnTo>
                  <a:pt x="249450" y="104209"/>
                </a:lnTo>
                <a:lnTo>
                  <a:pt x="235877" y="102066"/>
                </a:lnTo>
                <a:lnTo>
                  <a:pt x="232261" y="101798"/>
                </a:lnTo>
                <a:lnTo>
                  <a:pt x="273112" y="101798"/>
                </a:lnTo>
                <a:lnTo>
                  <a:pt x="281489" y="113658"/>
                </a:lnTo>
                <a:lnTo>
                  <a:pt x="283202" y="120941"/>
                </a:lnTo>
                <a:lnTo>
                  <a:pt x="270982" y="120941"/>
                </a:lnTo>
                <a:lnTo>
                  <a:pt x="264424" y="121101"/>
                </a:lnTo>
                <a:lnTo>
                  <a:pt x="258456" y="123318"/>
                </a:lnTo>
                <a:lnTo>
                  <a:pt x="257397" y="123904"/>
                </a:lnTo>
                <a:close/>
              </a:path>
              <a:path w="285750" h="228600">
                <a:moveTo>
                  <a:pt x="259139" y="137293"/>
                </a:moveTo>
                <a:lnTo>
                  <a:pt x="197971" y="137293"/>
                </a:lnTo>
                <a:lnTo>
                  <a:pt x="202971" y="136713"/>
                </a:lnTo>
                <a:lnTo>
                  <a:pt x="211187" y="131980"/>
                </a:lnTo>
                <a:lnTo>
                  <a:pt x="214267" y="127873"/>
                </a:lnTo>
                <a:lnTo>
                  <a:pt x="214267" y="118363"/>
                </a:lnTo>
                <a:lnTo>
                  <a:pt x="216455" y="115460"/>
                </a:lnTo>
                <a:lnTo>
                  <a:pt x="222572" y="114523"/>
                </a:lnTo>
                <a:lnTo>
                  <a:pt x="225519" y="114300"/>
                </a:lnTo>
                <a:lnTo>
                  <a:pt x="231591" y="114300"/>
                </a:lnTo>
                <a:lnTo>
                  <a:pt x="234538" y="114523"/>
                </a:lnTo>
                <a:lnTo>
                  <a:pt x="240655" y="115460"/>
                </a:lnTo>
                <a:lnTo>
                  <a:pt x="242842" y="118363"/>
                </a:lnTo>
                <a:lnTo>
                  <a:pt x="242842" y="127873"/>
                </a:lnTo>
                <a:lnTo>
                  <a:pt x="245923" y="131980"/>
                </a:lnTo>
                <a:lnTo>
                  <a:pt x="254138" y="136713"/>
                </a:lnTo>
                <a:lnTo>
                  <a:pt x="259139" y="137293"/>
                </a:lnTo>
                <a:close/>
              </a:path>
              <a:path w="285750" h="228600">
                <a:moveTo>
                  <a:pt x="285705" y="131578"/>
                </a:moveTo>
                <a:lnTo>
                  <a:pt x="270982" y="120941"/>
                </a:lnTo>
                <a:lnTo>
                  <a:pt x="283202" y="120941"/>
                </a:lnTo>
                <a:lnTo>
                  <a:pt x="285705" y="131578"/>
                </a:lnTo>
                <a:close/>
              </a:path>
              <a:path w="285750" h="228600">
                <a:moveTo>
                  <a:pt x="189787" y="210249"/>
                </a:moveTo>
                <a:lnTo>
                  <a:pt x="189349" y="210249"/>
                </a:lnTo>
                <a:lnTo>
                  <a:pt x="185732" y="209803"/>
                </a:lnTo>
                <a:lnTo>
                  <a:pt x="186058" y="209803"/>
                </a:lnTo>
                <a:lnTo>
                  <a:pt x="182604" y="205516"/>
                </a:lnTo>
                <a:lnTo>
                  <a:pt x="175155" y="191943"/>
                </a:lnTo>
                <a:lnTo>
                  <a:pt x="174207" y="189554"/>
                </a:lnTo>
                <a:lnTo>
                  <a:pt x="174109" y="189309"/>
                </a:lnTo>
                <a:lnTo>
                  <a:pt x="173972" y="188856"/>
                </a:lnTo>
                <a:lnTo>
                  <a:pt x="175296" y="185753"/>
                </a:lnTo>
                <a:lnTo>
                  <a:pt x="175456" y="185514"/>
                </a:lnTo>
                <a:lnTo>
                  <a:pt x="180885" y="182403"/>
                </a:lnTo>
                <a:lnTo>
                  <a:pt x="183658" y="180781"/>
                </a:lnTo>
                <a:lnTo>
                  <a:pt x="185115" y="177380"/>
                </a:lnTo>
                <a:lnTo>
                  <a:pt x="185648" y="176093"/>
                </a:lnTo>
                <a:lnTo>
                  <a:pt x="185629" y="166627"/>
                </a:lnTo>
                <a:lnTo>
                  <a:pt x="183577" y="161840"/>
                </a:lnTo>
                <a:lnTo>
                  <a:pt x="183389" y="161840"/>
                </a:lnTo>
                <a:lnTo>
                  <a:pt x="175241" y="157146"/>
                </a:lnTo>
                <a:lnTo>
                  <a:pt x="175380" y="157146"/>
                </a:lnTo>
                <a:lnTo>
                  <a:pt x="174039" y="153903"/>
                </a:lnTo>
                <a:lnTo>
                  <a:pt x="176138" y="148411"/>
                </a:lnTo>
                <a:lnTo>
                  <a:pt x="186176" y="132963"/>
                </a:lnTo>
                <a:lnTo>
                  <a:pt x="186500" y="132963"/>
                </a:lnTo>
                <a:lnTo>
                  <a:pt x="190479" y="132471"/>
                </a:lnTo>
                <a:lnTo>
                  <a:pt x="189600" y="132471"/>
                </a:lnTo>
                <a:lnTo>
                  <a:pt x="197971" y="137293"/>
                </a:lnTo>
                <a:lnTo>
                  <a:pt x="274461" y="137293"/>
                </a:lnTo>
                <a:lnTo>
                  <a:pt x="274677" y="137561"/>
                </a:lnTo>
                <a:lnTo>
                  <a:pt x="282977" y="153590"/>
                </a:lnTo>
                <a:lnTo>
                  <a:pt x="226231" y="153590"/>
                </a:lnTo>
                <a:lnTo>
                  <a:pt x="224660" y="153903"/>
                </a:lnTo>
                <a:lnTo>
                  <a:pt x="224292" y="153903"/>
                </a:lnTo>
                <a:lnTo>
                  <a:pt x="219577" y="155856"/>
                </a:lnTo>
                <a:lnTo>
                  <a:pt x="217646" y="157146"/>
                </a:lnTo>
                <a:lnTo>
                  <a:pt x="214296" y="160496"/>
                </a:lnTo>
                <a:lnTo>
                  <a:pt x="213006" y="162427"/>
                </a:lnTo>
                <a:lnTo>
                  <a:pt x="211266" y="166627"/>
                </a:lnTo>
                <a:lnTo>
                  <a:pt x="211193" y="166803"/>
                </a:lnTo>
                <a:lnTo>
                  <a:pt x="210740" y="169081"/>
                </a:lnTo>
                <a:lnTo>
                  <a:pt x="210740" y="173818"/>
                </a:lnTo>
                <a:lnTo>
                  <a:pt x="226231" y="189309"/>
                </a:lnTo>
                <a:lnTo>
                  <a:pt x="282855" y="189309"/>
                </a:lnTo>
                <a:lnTo>
                  <a:pt x="280927" y="194354"/>
                </a:lnTo>
                <a:lnTo>
                  <a:pt x="274417" y="205516"/>
                </a:lnTo>
                <a:lnTo>
                  <a:pt x="197926" y="205516"/>
                </a:lnTo>
                <a:lnTo>
                  <a:pt x="193818" y="207883"/>
                </a:lnTo>
                <a:lnTo>
                  <a:pt x="189787" y="210249"/>
                </a:lnTo>
                <a:close/>
              </a:path>
              <a:path w="285750" h="228600">
                <a:moveTo>
                  <a:pt x="274461" y="137293"/>
                </a:moveTo>
                <a:lnTo>
                  <a:pt x="259139" y="137293"/>
                </a:lnTo>
                <a:lnTo>
                  <a:pt x="263247" y="134927"/>
                </a:lnTo>
                <a:lnTo>
                  <a:pt x="267430" y="132471"/>
                </a:lnTo>
                <a:lnTo>
                  <a:pt x="266993" y="132471"/>
                </a:lnTo>
                <a:lnTo>
                  <a:pt x="270971" y="132963"/>
                </a:lnTo>
                <a:lnTo>
                  <a:pt x="274461" y="137293"/>
                </a:lnTo>
                <a:close/>
              </a:path>
              <a:path w="285750" h="228600">
                <a:moveTo>
                  <a:pt x="282855" y="189309"/>
                </a:moveTo>
                <a:lnTo>
                  <a:pt x="230968" y="189309"/>
                </a:lnTo>
                <a:lnTo>
                  <a:pt x="233246" y="188856"/>
                </a:lnTo>
                <a:lnTo>
                  <a:pt x="237622" y="187043"/>
                </a:lnTo>
                <a:lnTo>
                  <a:pt x="246459" y="173818"/>
                </a:lnTo>
                <a:lnTo>
                  <a:pt x="246459" y="169081"/>
                </a:lnTo>
                <a:lnTo>
                  <a:pt x="246068" y="167119"/>
                </a:lnTo>
                <a:lnTo>
                  <a:pt x="246006" y="166803"/>
                </a:lnTo>
                <a:lnTo>
                  <a:pt x="232906" y="153903"/>
                </a:lnTo>
                <a:lnTo>
                  <a:pt x="232539" y="153903"/>
                </a:lnTo>
                <a:lnTo>
                  <a:pt x="230968" y="153590"/>
                </a:lnTo>
                <a:lnTo>
                  <a:pt x="282977" y="153590"/>
                </a:lnTo>
                <a:lnTo>
                  <a:pt x="283098" y="153903"/>
                </a:lnTo>
                <a:lnTo>
                  <a:pt x="282301" y="155856"/>
                </a:lnTo>
                <a:lnTo>
                  <a:pt x="281750" y="157146"/>
                </a:lnTo>
                <a:lnTo>
                  <a:pt x="281948" y="157146"/>
                </a:lnTo>
                <a:lnTo>
                  <a:pt x="279030" y="158814"/>
                </a:lnTo>
                <a:lnTo>
                  <a:pt x="278829" y="158814"/>
                </a:lnTo>
                <a:lnTo>
                  <a:pt x="273555" y="161840"/>
                </a:lnTo>
                <a:lnTo>
                  <a:pt x="273424" y="161840"/>
                </a:lnTo>
                <a:lnTo>
                  <a:pt x="271373" y="166627"/>
                </a:lnTo>
                <a:lnTo>
                  <a:pt x="271373" y="176093"/>
                </a:lnTo>
                <a:lnTo>
                  <a:pt x="273382" y="180781"/>
                </a:lnTo>
                <a:lnTo>
                  <a:pt x="281642" y="185514"/>
                </a:lnTo>
                <a:lnTo>
                  <a:pt x="283023" y="188856"/>
                </a:lnTo>
                <a:lnTo>
                  <a:pt x="282855" y="189309"/>
                </a:lnTo>
                <a:close/>
              </a:path>
              <a:path w="285750" h="228600">
                <a:moveTo>
                  <a:pt x="203203" y="228510"/>
                </a:moveTo>
                <a:lnTo>
                  <a:pt x="62374" y="228510"/>
                </a:lnTo>
                <a:lnTo>
                  <a:pt x="57150" y="223242"/>
                </a:lnTo>
                <a:lnTo>
                  <a:pt x="57150" y="216678"/>
                </a:lnTo>
                <a:lnTo>
                  <a:pt x="61828" y="193516"/>
                </a:lnTo>
                <a:lnTo>
                  <a:pt x="74585" y="174597"/>
                </a:lnTo>
                <a:lnTo>
                  <a:pt x="93503" y="161840"/>
                </a:lnTo>
                <a:lnTo>
                  <a:pt x="116743" y="157146"/>
                </a:lnTo>
                <a:lnTo>
                  <a:pt x="162784" y="157146"/>
                </a:lnTo>
                <a:lnTo>
                  <a:pt x="163972" y="162427"/>
                </a:lnTo>
                <a:lnTo>
                  <a:pt x="167476" y="167119"/>
                </a:lnTo>
                <a:lnTo>
                  <a:pt x="172075" y="169753"/>
                </a:lnTo>
                <a:lnTo>
                  <a:pt x="173325" y="170512"/>
                </a:lnTo>
                <a:lnTo>
                  <a:pt x="173325" y="172566"/>
                </a:lnTo>
                <a:lnTo>
                  <a:pt x="172119" y="173235"/>
                </a:lnTo>
                <a:lnTo>
                  <a:pt x="167114" y="177380"/>
                </a:lnTo>
                <a:lnTo>
                  <a:pt x="163692" y="182986"/>
                </a:lnTo>
                <a:lnTo>
                  <a:pt x="162503" y="188856"/>
                </a:lnTo>
                <a:lnTo>
                  <a:pt x="162412" y="189309"/>
                </a:lnTo>
                <a:lnTo>
                  <a:pt x="162362" y="189554"/>
                </a:lnTo>
                <a:lnTo>
                  <a:pt x="186217" y="222003"/>
                </a:lnTo>
                <a:lnTo>
                  <a:pt x="201810" y="222003"/>
                </a:lnTo>
                <a:lnTo>
                  <a:pt x="201810" y="223733"/>
                </a:lnTo>
                <a:lnTo>
                  <a:pt x="202302" y="226278"/>
                </a:lnTo>
                <a:lnTo>
                  <a:pt x="203113" y="228287"/>
                </a:lnTo>
                <a:lnTo>
                  <a:pt x="203203" y="228510"/>
                </a:lnTo>
                <a:close/>
              </a:path>
              <a:path w="285750" h="228600">
                <a:moveTo>
                  <a:pt x="231546" y="228510"/>
                </a:moveTo>
                <a:lnTo>
                  <a:pt x="225474" y="228510"/>
                </a:lnTo>
                <a:lnTo>
                  <a:pt x="222527" y="228287"/>
                </a:lnTo>
                <a:lnTo>
                  <a:pt x="216410" y="227349"/>
                </a:lnTo>
                <a:lnTo>
                  <a:pt x="214223" y="224447"/>
                </a:lnTo>
                <a:lnTo>
                  <a:pt x="214223" y="214937"/>
                </a:lnTo>
                <a:lnTo>
                  <a:pt x="211142" y="210829"/>
                </a:lnTo>
                <a:lnTo>
                  <a:pt x="202927" y="206097"/>
                </a:lnTo>
                <a:lnTo>
                  <a:pt x="197926" y="205516"/>
                </a:lnTo>
                <a:lnTo>
                  <a:pt x="259094" y="205516"/>
                </a:lnTo>
                <a:lnTo>
                  <a:pt x="254094" y="206097"/>
                </a:lnTo>
                <a:lnTo>
                  <a:pt x="245878" y="210829"/>
                </a:lnTo>
                <a:lnTo>
                  <a:pt x="242798" y="214937"/>
                </a:lnTo>
                <a:lnTo>
                  <a:pt x="242798" y="224447"/>
                </a:lnTo>
                <a:lnTo>
                  <a:pt x="240610" y="227349"/>
                </a:lnTo>
                <a:lnTo>
                  <a:pt x="234493" y="228287"/>
                </a:lnTo>
                <a:lnTo>
                  <a:pt x="231546" y="228510"/>
                </a:lnTo>
                <a:close/>
              </a:path>
              <a:path w="285750" h="228600">
                <a:moveTo>
                  <a:pt x="267310" y="210249"/>
                </a:moveTo>
                <a:lnTo>
                  <a:pt x="259094" y="205516"/>
                </a:lnTo>
                <a:lnTo>
                  <a:pt x="274417" y="205516"/>
                </a:lnTo>
                <a:lnTo>
                  <a:pt x="272980" y="207302"/>
                </a:lnTo>
                <a:lnTo>
                  <a:pt x="270926" y="209803"/>
                </a:lnTo>
                <a:lnTo>
                  <a:pt x="267310" y="210249"/>
                </a:lnTo>
                <a:close/>
              </a:path>
              <a:path w="285750" h="228600">
                <a:moveTo>
                  <a:pt x="201810" y="222003"/>
                </a:moveTo>
                <a:lnTo>
                  <a:pt x="186217" y="222003"/>
                </a:lnTo>
                <a:lnTo>
                  <a:pt x="192775" y="221842"/>
                </a:lnTo>
                <a:lnTo>
                  <a:pt x="198864" y="219581"/>
                </a:lnTo>
                <a:lnTo>
                  <a:pt x="200025" y="218911"/>
                </a:lnTo>
                <a:lnTo>
                  <a:pt x="200605" y="219268"/>
                </a:lnTo>
                <a:lnTo>
                  <a:pt x="201687" y="219869"/>
                </a:lnTo>
                <a:lnTo>
                  <a:pt x="201810" y="222003"/>
                </a:lnTo>
                <a:close/>
              </a:path>
            </a:pathLst>
          </a:custGeom>
          <a:solidFill>
            <a:srgbClr val="0061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10401299" y="8305800"/>
            <a:ext cx="1600200" cy="323850"/>
            <a:chOff x="10401299" y="8305800"/>
            <a:chExt cx="1600200" cy="323850"/>
          </a:xfrm>
        </p:grpSpPr>
        <p:sp>
          <p:nvSpPr>
            <p:cNvPr id="22" name="object 22"/>
            <p:cNvSpPr/>
            <p:nvPr/>
          </p:nvSpPr>
          <p:spPr>
            <a:xfrm>
              <a:off x="10401299" y="8305800"/>
              <a:ext cx="1600200" cy="323850"/>
            </a:xfrm>
            <a:custGeom>
              <a:avLst/>
              <a:gdLst/>
              <a:ahLst/>
              <a:cxnLst/>
              <a:rect l="l" t="t" r="r" b="b"/>
              <a:pathLst>
                <a:path w="1600200" h="323850">
                  <a:moveTo>
                    <a:pt x="15671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67152" y="0"/>
                  </a:lnTo>
                  <a:lnTo>
                    <a:pt x="1599233" y="28187"/>
                  </a:lnTo>
                  <a:lnTo>
                    <a:pt x="1600199" y="33047"/>
                  </a:lnTo>
                  <a:lnTo>
                    <a:pt x="1600199" y="290802"/>
                  </a:lnTo>
                  <a:lnTo>
                    <a:pt x="1572012" y="322883"/>
                  </a:lnTo>
                  <a:lnTo>
                    <a:pt x="15671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15599" y="8401049"/>
              <a:ext cx="133349" cy="13334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9598769" y="8367013"/>
            <a:ext cx="2453640" cy="285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02995">
              <a:lnSpc>
                <a:spcPts val="940"/>
              </a:lnSpc>
              <a:spcBef>
                <a:spcPts val="90"/>
              </a:spcBef>
            </a:pPr>
            <a:r>
              <a:rPr sz="1000" spc="-80" dirty="0">
                <a:solidFill>
                  <a:srgbClr val="FFFFFF"/>
                </a:solidFill>
                <a:latin typeface="Montserrat"/>
                <a:cs typeface="Montserrat"/>
              </a:rPr>
              <a:t>Made</a:t>
            </a:r>
            <a:r>
              <a:rPr sz="10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Montserrat"/>
                <a:cs typeface="Montserrat"/>
              </a:rPr>
              <a:t>with</a:t>
            </a:r>
            <a:r>
              <a:rPr sz="1000" spc="-10" dirty="0">
                <a:solidFill>
                  <a:srgbClr val="FFFFFF"/>
                </a:solidFill>
                <a:latin typeface="Montserrat"/>
                <a:cs typeface="Montserrat"/>
              </a:rPr>
              <a:t> Genspark</a:t>
            </a:r>
            <a:endParaRPr sz="1000">
              <a:latin typeface="Montserrat"/>
              <a:cs typeface="Montserrat"/>
            </a:endParaRPr>
          </a:p>
          <a:p>
            <a:pPr marL="12700">
              <a:lnSpc>
                <a:spcPts val="1120"/>
              </a:lnSpc>
            </a:pPr>
            <a:r>
              <a:rPr sz="1150" spc="-65" dirty="0">
                <a:solidFill>
                  <a:srgbClr val="9CA2AF"/>
                </a:solidFill>
                <a:latin typeface="Montserrat"/>
                <a:cs typeface="Montserrat"/>
              </a:rPr>
              <a:t>Project</a:t>
            </a:r>
            <a:r>
              <a:rPr sz="1150" spc="-15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150" spc="-75" dirty="0">
                <a:solidFill>
                  <a:srgbClr val="9CA2AF"/>
                </a:solidFill>
                <a:latin typeface="Montserrat"/>
                <a:cs typeface="Montserrat"/>
              </a:rPr>
              <a:t>Phoenix</a:t>
            </a:r>
            <a:r>
              <a:rPr sz="1150" spc="-15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150" dirty="0">
                <a:solidFill>
                  <a:srgbClr val="9CA2AF"/>
                </a:solidFill>
                <a:latin typeface="Montserrat"/>
                <a:cs typeface="Montserrat"/>
              </a:rPr>
              <a:t>|</a:t>
            </a:r>
            <a:r>
              <a:rPr sz="1150" spc="-15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9CA2AF"/>
                </a:solidFill>
                <a:latin typeface="Montserrat"/>
                <a:cs typeface="Montserrat"/>
              </a:rPr>
              <a:t>Strategic</a:t>
            </a:r>
            <a:r>
              <a:rPr sz="1150" spc="-15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150" spc="-40" dirty="0">
                <a:solidFill>
                  <a:srgbClr val="9CA2AF"/>
                </a:solidFill>
                <a:latin typeface="Montserrat"/>
                <a:cs typeface="Montserrat"/>
              </a:rPr>
              <a:t>Blueprint</a:t>
            </a:r>
            <a:endParaRPr sz="115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285" dirty="0"/>
              <a:t>Executive</a:t>
            </a:r>
            <a:r>
              <a:rPr sz="3100" spc="-155" dirty="0"/>
              <a:t> </a:t>
            </a:r>
            <a:r>
              <a:rPr sz="3100" spc="-350" dirty="0"/>
              <a:t>Summary</a:t>
            </a:r>
            <a:endParaRPr sz="3100"/>
          </a:p>
        </p:txBody>
      </p:sp>
      <p:sp>
        <p:nvSpPr>
          <p:cNvPr id="3" name="object 3"/>
          <p:cNvSpPr/>
          <p:nvPr/>
        </p:nvSpPr>
        <p:spPr>
          <a:xfrm>
            <a:off x="457199" y="1590674"/>
            <a:ext cx="28575" cy="514350"/>
          </a:xfrm>
          <a:custGeom>
            <a:avLst/>
            <a:gdLst/>
            <a:ahLst/>
            <a:cxnLst/>
            <a:rect l="l" t="t" r="r" b="b"/>
            <a:pathLst>
              <a:path w="28575" h="514350">
                <a:moveTo>
                  <a:pt x="28574" y="514349"/>
                </a:moveTo>
                <a:lnTo>
                  <a:pt x="0" y="514349"/>
                </a:lnTo>
                <a:lnTo>
                  <a:pt x="0" y="0"/>
                </a:lnTo>
                <a:lnTo>
                  <a:pt x="28574" y="0"/>
                </a:lnTo>
                <a:lnTo>
                  <a:pt x="28574" y="514349"/>
                </a:lnTo>
                <a:close/>
              </a:path>
            </a:pathLst>
          </a:custGeom>
          <a:solidFill>
            <a:srgbClr val="0061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199" y="2800349"/>
            <a:ext cx="28575" cy="514350"/>
          </a:xfrm>
          <a:custGeom>
            <a:avLst/>
            <a:gdLst/>
            <a:ahLst/>
            <a:cxnLst/>
            <a:rect l="l" t="t" r="r" b="b"/>
            <a:pathLst>
              <a:path w="28575" h="514350">
                <a:moveTo>
                  <a:pt x="28574" y="514349"/>
                </a:moveTo>
                <a:lnTo>
                  <a:pt x="0" y="514349"/>
                </a:lnTo>
                <a:lnTo>
                  <a:pt x="0" y="0"/>
                </a:lnTo>
                <a:lnTo>
                  <a:pt x="28574" y="0"/>
                </a:lnTo>
                <a:lnTo>
                  <a:pt x="28574" y="514349"/>
                </a:lnTo>
                <a:close/>
              </a:path>
            </a:pathLst>
          </a:custGeom>
          <a:solidFill>
            <a:srgbClr val="0061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57199" y="4010024"/>
            <a:ext cx="6543675" cy="1076325"/>
            <a:chOff x="457199" y="4010024"/>
            <a:chExt cx="6543675" cy="1076325"/>
          </a:xfrm>
        </p:grpSpPr>
        <p:sp>
          <p:nvSpPr>
            <p:cNvPr id="6" name="object 6"/>
            <p:cNvSpPr/>
            <p:nvPr/>
          </p:nvSpPr>
          <p:spPr>
            <a:xfrm>
              <a:off x="471487" y="4010024"/>
              <a:ext cx="6529705" cy="1076325"/>
            </a:xfrm>
            <a:custGeom>
              <a:avLst/>
              <a:gdLst/>
              <a:ahLst/>
              <a:cxnLst/>
              <a:rect l="l" t="t" r="r" b="b"/>
              <a:pathLst>
                <a:path w="6529705" h="1076325">
                  <a:moveTo>
                    <a:pt x="6475988" y="1076324"/>
                  </a:moveTo>
                  <a:lnTo>
                    <a:pt x="40048" y="1076324"/>
                  </a:lnTo>
                  <a:lnTo>
                    <a:pt x="37260" y="1075958"/>
                  </a:lnTo>
                  <a:lnTo>
                    <a:pt x="5659" y="1047804"/>
                  </a:lnTo>
                  <a:lnTo>
                    <a:pt x="0" y="1022927"/>
                  </a:lnTo>
                  <a:lnTo>
                    <a:pt x="0" y="1019174"/>
                  </a:lnTo>
                  <a:lnTo>
                    <a:pt x="0" y="53397"/>
                  </a:lnTo>
                  <a:lnTo>
                    <a:pt x="14544" y="14084"/>
                  </a:lnTo>
                  <a:lnTo>
                    <a:pt x="40048" y="0"/>
                  </a:lnTo>
                  <a:lnTo>
                    <a:pt x="6475988" y="0"/>
                  </a:lnTo>
                  <a:lnTo>
                    <a:pt x="6515300" y="19391"/>
                  </a:lnTo>
                  <a:lnTo>
                    <a:pt x="6529386" y="53397"/>
                  </a:lnTo>
                  <a:lnTo>
                    <a:pt x="6529386" y="1022927"/>
                  </a:lnTo>
                  <a:lnTo>
                    <a:pt x="6509993" y="1062238"/>
                  </a:lnTo>
                  <a:lnTo>
                    <a:pt x="6479705" y="1075958"/>
                  </a:lnTo>
                  <a:lnTo>
                    <a:pt x="6475988" y="1076324"/>
                  </a:lnTo>
                  <a:close/>
                </a:path>
              </a:pathLst>
            </a:custGeom>
            <a:solidFill>
              <a:srgbClr val="006140">
                <a:alpha val="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57199" y="4010024"/>
              <a:ext cx="57150" cy="1076325"/>
            </a:xfrm>
            <a:custGeom>
              <a:avLst/>
              <a:gdLst/>
              <a:ahLst/>
              <a:cxnLst/>
              <a:rect l="l" t="t" r="r" b="b"/>
              <a:pathLst>
                <a:path w="57150" h="1076325">
                  <a:moveTo>
                    <a:pt x="57150" y="1076324"/>
                  </a:moveTo>
                  <a:lnTo>
                    <a:pt x="49571" y="1076324"/>
                  </a:lnTo>
                  <a:lnTo>
                    <a:pt x="42281" y="1074874"/>
                  </a:lnTo>
                  <a:lnTo>
                    <a:pt x="7250" y="1048046"/>
                  </a:lnTo>
                  <a:lnTo>
                    <a:pt x="0" y="1026753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57150" y="0"/>
                  </a:lnTo>
                  <a:lnTo>
                    <a:pt x="51448" y="1046"/>
                  </a:lnTo>
                  <a:lnTo>
                    <a:pt x="46180" y="4184"/>
                  </a:lnTo>
                  <a:lnTo>
                    <a:pt x="29098" y="45747"/>
                  </a:lnTo>
                  <a:lnTo>
                    <a:pt x="28575" y="57150"/>
                  </a:lnTo>
                  <a:lnTo>
                    <a:pt x="28575" y="1019175"/>
                  </a:lnTo>
                  <a:lnTo>
                    <a:pt x="36944" y="1059585"/>
                  </a:lnTo>
                  <a:lnTo>
                    <a:pt x="51448" y="1075278"/>
                  </a:lnTo>
                  <a:lnTo>
                    <a:pt x="57150" y="1076324"/>
                  </a:lnTo>
                  <a:close/>
                </a:path>
              </a:pathLst>
            </a:custGeom>
            <a:solidFill>
              <a:srgbClr val="0061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44500" y="1177567"/>
            <a:ext cx="1463040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b="1" spc="-135" dirty="0">
                <a:solidFill>
                  <a:srgbClr val="006140"/>
                </a:solidFill>
                <a:latin typeface="Montserrat SemiBold"/>
                <a:cs typeface="Montserrat SemiBold"/>
              </a:rPr>
              <a:t>The</a:t>
            </a:r>
            <a:r>
              <a:rPr sz="1850" b="1" spc="-45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850" b="1" spc="-105" dirty="0">
                <a:solidFill>
                  <a:srgbClr val="006140"/>
                </a:solidFill>
                <a:latin typeface="Montserrat SemiBold"/>
                <a:cs typeface="Montserrat SemiBold"/>
              </a:rPr>
              <a:t>Situation</a:t>
            </a:r>
            <a:endParaRPr sz="1850">
              <a:latin typeface="Montserrat SemiBold"/>
              <a:cs typeface="Montserrat SemiBold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5474" y="1539608"/>
            <a:ext cx="6304280" cy="539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90"/>
              </a:spcBef>
            </a:pP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Despite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a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decade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35" dirty="0">
                <a:solidFill>
                  <a:srgbClr val="333333"/>
                </a:solidFill>
                <a:latin typeface="Montserrat"/>
                <a:cs typeface="Montserrat"/>
              </a:rPr>
              <a:t>in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Vietnam,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Montserrat"/>
                <a:cs typeface="Montserrat"/>
              </a:rPr>
              <a:t>Starbucks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holds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1" spc="-90" dirty="0">
                <a:solidFill>
                  <a:srgbClr val="DB2525"/>
                </a:solidFill>
                <a:latin typeface="Montserrat SemiBold"/>
                <a:cs typeface="Montserrat SemiBold"/>
              </a:rPr>
              <a:t>&lt;3%</a:t>
            </a:r>
            <a:r>
              <a:rPr sz="1450" b="1" spc="-10" dirty="0">
                <a:solidFill>
                  <a:srgbClr val="DB2525"/>
                </a:solidFill>
                <a:latin typeface="Montserrat SemiBold"/>
                <a:cs typeface="Montserrat SemiBold"/>
              </a:rPr>
              <a:t> </a:t>
            </a:r>
            <a:r>
              <a:rPr sz="1450" b="1" spc="-85" dirty="0">
                <a:solidFill>
                  <a:srgbClr val="DB2525"/>
                </a:solidFill>
                <a:latin typeface="Montserrat SemiBold"/>
                <a:cs typeface="Montserrat SemiBold"/>
              </a:rPr>
              <a:t>market</a:t>
            </a:r>
            <a:r>
              <a:rPr sz="1450" b="1" spc="-5" dirty="0">
                <a:solidFill>
                  <a:srgbClr val="DB2525"/>
                </a:solidFill>
                <a:latin typeface="Montserrat SemiBold"/>
                <a:cs typeface="Montserrat SemiBold"/>
              </a:rPr>
              <a:t> </a:t>
            </a:r>
            <a:r>
              <a:rPr sz="1450" b="1" spc="-70" dirty="0">
                <a:solidFill>
                  <a:srgbClr val="DB2525"/>
                </a:solidFill>
                <a:latin typeface="Montserrat SemiBold"/>
                <a:cs typeface="Montserrat SemiBold"/>
              </a:rPr>
              <a:t>share</a:t>
            </a:r>
            <a:r>
              <a:rPr sz="1450" b="1" spc="-30" dirty="0">
                <a:solidFill>
                  <a:srgbClr val="DB2525"/>
                </a:solidFill>
                <a:latin typeface="Montserrat SemiBold"/>
                <a:cs typeface="Montserrat SemiBold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due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Montserrat"/>
                <a:cs typeface="Montserrat"/>
              </a:rPr>
              <a:t>to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0" dirty="0">
                <a:solidFill>
                  <a:srgbClr val="333333"/>
                </a:solidFill>
                <a:latin typeface="Montserrat"/>
                <a:cs typeface="Montserrat"/>
              </a:rPr>
              <a:t>a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fundamental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strategic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mismatch.</a:t>
            </a:r>
            <a:endParaRPr sz="1450">
              <a:latin typeface="Montserrat"/>
              <a:cs typeface="Montserra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4500" y="2387242"/>
            <a:ext cx="1927860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b="1" spc="-135" dirty="0">
                <a:solidFill>
                  <a:srgbClr val="006140"/>
                </a:solidFill>
                <a:latin typeface="Montserrat SemiBold"/>
                <a:cs typeface="Montserrat SemiBold"/>
              </a:rPr>
              <a:t>The</a:t>
            </a:r>
            <a:r>
              <a:rPr sz="1850" b="1" spc="-45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850" b="1" spc="-120" dirty="0">
                <a:solidFill>
                  <a:srgbClr val="006140"/>
                </a:solidFill>
                <a:latin typeface="Montserrat SemiBold"/>
                <a:cs typeface="Montserrat SemiBold"/>
              </a:rPr>
              <a:t>Complication</a:t>
            </a:r>
            <a:endParaRPr sz="1850">
              <a:latin typeface="Montserrat SemiBold"/>
              <a:cs typeface="Montserrat Semi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474" y="2750474"/>
            <a:ext cx="6325235" cy="539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2500"/>
              </a:lnSpc>
              <a:spcBef>
                <a:spcPts val="90"/>
              </a:spcBef>
            </a:pPr>
            <a:r>
              <a:rPr sz="1450" spc="-80" dirty="0">
                <a:solidFill>
                  <a:srgbClr val="333333"/>
                </a:solidFill>
                <a:latin typeface="Montserrat"/>
                <a:cs typeface="Montserrat"/>
              </a:rPr>
              <a:t>A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triad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0" dirty="0">
                <a:solidFill>
                  <a:srgbClr val="333333"/>
                </a:solidFill>
                <a:latin typeface="Montserrat"/>
                <a:cs typeface="Montserrat"/>
              </a:rPr>
              <a:t>of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core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challenges—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prohibitive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b="1" spc="-85" dirty="0">
                <a:solidFill>
                  <a:srgbClr val="333333"/>
                </a:solidFill>
                <a:latin typeface="Montserrat SemiBold"/>
                <a:cs typeface="Montserrat SemiBold"/>
              </a:rPr>
              <a:t>Price</a:t>
            </a:r>
            <a:r>
              <a:rPr sz="1450" spc="-85" dirty="0">
                <a:solidFill>
                  <a:srgbClr val="333333"/>
                </a:solidFill>
                <a:latin typeface="Montserrat"/>
                <a:cs typeface="Montserrat"/>
              </a:rPr>
              <a:t>,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misaligned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b="1" spc="-100" dirty="0">
                <a:solidFill>
                  <a:srgbClr val="333333"/>
                </a:solidFill>
                <a:latin typeface="Montserrat SemiBold"/>
                <a:cs typeface="Montserrat SemiBold"/>
              </a:rPr>
              <a:t>Product</a:t>
            </a:r>
            <a:r>
              <a:rPr sz="1500" b="1" spc="-35" dirty="0">
                <a:solidFill>
                  <a:srgbClr val="333333"/>
                </a:solidFill>
                <a:latin typeface="Montserrat SemiBold"/>
                <a:cs typeface="Montserrat SemiBold"/>
              </a:rPr>
              <a:t> </a:t>
            </a:r>
            <a:r>
              <a:rPr sz="1450" spc="-20" dirty="0">
                <a:solidFill>
                  <a:srgbClr val="333333"/>
                </a:solidFill>
                <a:latin typeface="Montserrat"/>
                <a:cs typeface="Montserrat"/>
              </a:rPr>
              <a:t>(Arabica </a:t>
            </a:r>
            <a:r>
              <a:rPr sz="1450" spc="-50" dirty="0">
                <a:solidFill>
                  <a:srgbClr val="333333"/>
                </a:solidFill>
                <a:latin typeface="Montserrat"/>
                <a:cs typeface="Montserrat"/>
              </a:rPr>
              <a:t>vs.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Robusta),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and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a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generic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b="1" spc="-100" dirty="0">
                <a:solidFill>
                  <a:srgbClr val="333333"/>
                </a:solidFill>
                <a:latin typeface="Montserrat SemiBold"/>
                <a:cs typeface="Montserrat SemiBold"/>
              </a:rPr>
              <a:t>Place</a:t>
            </a:r>
            <a:r>
              <a:rPr sz="1450" spc="-100" dirty="0">
                <a:solidFill>
                  <a:srgbClr val="333333"/>
                </a:solidFill>
                <a:latin typeface="Montserrat"/>
                <a:cs typeface="Montserrat"/>
              </a:rPr>
              <a:t>—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has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isolated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the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brand.</a:t>
            </a:r>
            <a:endParaRPr sz="1450">
              <a:latin typeface="Montserrat"/>
              <a:cs typeface="Montserra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4500" y="3596917"/>
            <a:ext cx="1642110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b="1" spc="-135" dirty="0">
                <a:solidFill>
                  <a:srgbClr val="006140"/>
                </a:solidFill>
                <a:latin typeface="Montserrat SemiBold"/>
                <a:cs typeface="Montserrat SemiBold"/>
              </a:rPr>
              <a:t>The</a:t>
            </a:r>
            <a:r>
              <a:rPr sz="1850" b="1" spc="-45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850" b="1" spc="-110" dirty="0">
                <a:solidFill>
                  <a:srgbClr val="006140"/>
                </a:solidFill>
                <a:latin typeface="Montserrat SemiBold"/>
                <a:cs typeface="Montserrat SemiBold"/>
              </a:rPr>
              <a:t>Resolution</a:t>
            </a:r>
            <a:endParaRPr sz="1850">
              <a:latin typeface="Montserrat SemiBold"/>
              <a:cs typeface="Montserrat SemiBol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5474" y="4105681"/>
            <a:ext cx="6033135" cy="8026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85"/>
              </a:spcBef>
            </a:pPr>
            <a:r>
              <a:rPr sz="1450" spc="-130" dirty="0">
                <a:solidFill>
                  <a:srgbClr val="333333"/>
                </a:solidFill>
                <a:latin typeface="Montserrat"/>
                <a:cs typeface="Montserrat"/>
              </a:rPr>
              <a:t>We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propose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b="1" spc="-95" dirty="0">
                <a:solidFill>
                  <a:srgbClr val="333333"/>
                </a:solidFill>
                <a:latin typeface="Montserrat SemiBold"/>
                <a:cs typeface="Montserrat SemiBold"/>
              </a:rPr>
              <a:t>"Project</a:t>
            </a:r>
            <a:r>
              <a:rPr sz="1500" b="1" spc="-15" dirty="0">
                <a:solidFill>
                  <a:srgbClr val="333333"/>
                </a:solidFill>
                <a:latin typeface="Montserrat SemiBold"/>
                <a:cs typeface="Montserrat SemiBold"/>
              </a:rPr>
              <a:t> </a:t>
            </a:r>
            <a:r>
              <a:rPr sz="1500" b="1" spc="-95" dirty="0">
                <a:solidFill>
                  <a:srgbClr val="333333"/>
                </a:solidFill>
                <a:latin typeface="Montserrat SemiBold"/>
                <a:cs typeface="Montserrat SemiBold"/>
              </a:rPr>
              <a:t>Phoenix,"</a:t>
            </a:r>
            <a:r>
              <a:rPr sz="1500" b="1" spc="-35" dirty="0">
                <a:solidFill>
                  <a:srgbClr val="333333"/>
                </a:solidFill>
                <a:latin typeface="Montserrat SemiBold"/>
                <a:cs typeface="Montserrat SemiBold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a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strategic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pivot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Montserrat"/>
                <a:cs typeface="Montserrat"/>
              </a:rPr>
              <a:t>to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integrate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40" dirty="0">
                <a:solidFill>
                  <a:srgbClr val="333333"/>
                </a:solidFill>
                <a:latin typeface="Montserrat"/>
                <a:cs typeface="Montserrat"/>
              </a:rPr>
              <a:t>Starbucks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authentically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into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the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Vietnamese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Montserrat"/>
                <a:cs typeface="Montserrat"/>
              </a:rPr>
              <a:t>market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Montserrat"/>
                <a:cs typeface="Montserrat"/>
              </a:rPr>
              <a:t>by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embracing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local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tastes,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diversifying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store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formats,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and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0" dirty="0">
                <a:solidFill>
                  <a:srgbClr val="333333"/>
                </a:solidFill>
                <a:latin typeface="Montserrat"/>
                <a:cs typeface="Montserrat"/>
              </a:rPr>
              <a:t>shifting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the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Montserrat"/>
                <a:cs typeface="Montserrat"/>
              </a:rPr>
              <a:t>brand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narrative.</a:t>
            </a:r>
            <a:endParaRPr sz="1450">
              <a:latin typeface="Montserrat"/>
              <a:cs typeface="Montserra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448549" y="1200149"/>
            <a:ext cx="4286250" cy="2667000"/>
            <a:chOff x="7448549" y="1200149"/>
            <a:chExt cx="4286250" cy="2667000"/>
          </a:xfrm>
        </p:grpSpPr>
        <p:sp>
          <p:nvSpPr>
            <p:cNvPr id="15" name="object 15"/>
            <p:cNvSpPr/>
            <p:nvPr/>
          </p:nvSpPr>
          <p:spPr>
            <a:xfrm>
              <a:off x="7448549" y="1200149"/>
              <a:ext cx="4286250" cy="2667000"/>
            </a:xfrm>
            <a:custGeom>
              <a:avLst/>
              <a:gdLst/>
              <a:ahLst/>
              <a:cxnLst/>
              <a:rect l="l" t="t" r="r" b="b"/>
              <a:pathLst>
                <a:path w="4286250" h="2667000">
                  <a:moveTo>
                    <a:pt x="4215052" y="2666999"/>
                  </a:moveTo>
                  <a:lnTo>
                    <a:pt x="71196" y="2666999"/>
                  </a:lnTo>
                  <a:lnTo>
                    <a:pt x="66241" y="2666511"/>
                  </a:lnTo>
                  <a:lnTo>
                    <a:pt x="29704" y="2651377"/>
                  </a:lnTo>
                  <a:lnTo>
                    <a:pt x="3884" y="2615337"/>
                  </a:lnTo>
                  <a:lnTo>
                    <a:pt x="0" y="2595802"/>
                  </a:lnTo>
                  <a:lnTo>
                    <a:pt x="0" y="2590799"/>
                  </a:lnTo>
                  <a:lnTo>
                    <a:pt x="0" y="71196"/>
                  </a:lnTo>
                  <a:lnTo>
                    <a:pt x="15620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215052" y="0"/>
                  </a:lnTo>
                  <a:lnTo>
                    <a:pt x="4256542" y="15621"/>
                  </a:lnTo>
                  <a:lnTo>
                    <a:pt x="4282362" y="51661"/>
                  </a:lnTo>
                  <a:lnTo>
                    <a:pt x="4286249" y="71196"/>
                  </a:lnTo>
                  <a:lnTo>
                    <a:pt x="4286249" y="2595802"/>
                  </a:lnTo>
                  <a:lnTo>
                    <a:pt x="4270626" y="2637293"/>
                  </a:lnTo>
                  <a:lnTo>
                    <a:pt x="4234586" y="2663113"/>
                  </a:lnTo>
                  <a:lnTo>
                    <a:pt x="4220008" y="2666511"/>
                  </a:lnTo>
                  <a:lnTo>
                    <a:pt x="4215052" y="2666999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353423" y="1200149"/>
              <a:ext cx="457200" cy="390525"/>
            </a:xfrm>
            <a:custGeom>
              <a:avLst/>
              <a:gdLst/>
              <a:ahLst/>
              <a:cxnLst/>
              <a:rect l="l" t="t" r="r" b="b"/>
              <a:pathLst>
                <a:path w="457200" h="390525">
                  <a:moveTo>
                    <a:pt x="236086" y="390524"/>
                  </a:moveTo>
                  <a:lnTo>
                    <a:pt x="221112" y="390524"/>
                  </a:lnTo>
                  <a:lnTo>
                    <a:pt x="213643" y="390158"/>
                  </a:lnTo>
                  <a:lnTo>
                    <a:pt x="169404" y="382854"/>
                  </a:lnTo>
                  <a:lnTo>
                    <a:pt x="127440" y="367061"/>
                  </a:lnTo>
                  <a:lnTo>
                    <a:pt x="89364" y="343384"/>
                  </a:lnTo>
                  <a:lnTo>
                    <a:pt x="56638" y="312734"/>
                  </a:lnTo>
                  <a:lnTo>
                    <a:pt x="30521" y="276288"/>
                  </a:lnTo>
                  <a:lnTo>
                    <a:pt x="12016" y="235448"/>
                  </a:lnTo>
                  <a:lnTo>
                    <a:pt x="1834" y="191782"/>
                  </a:lnTo>
                  <a:lnTo>
                    <a:pt x="0" y="169411"/>
                  </a:lnTo>
                  <a:lnTo>
                    <a:pt x="0" y="154438"/>
                  </a:lnTo>
                  <a:lnTo>
                    <a:pt x="5851" y="109984"/>
                  </a:lnTo>
                  <a:lnTo>
                    <a:pt x="20265" y="67526"/>
                  </a:lnTo>
                  <a:lnTo>
                    <a:pt x="42683" y="28696"/>
                  </a:lnTo>
                  <a:lnTo>
                    <a:pt x="67234" y="0"/>
                  </a:lnTo>
                  <a:lnTo>
                    <a:pt x="389963" y="0"/>
                  </a:lnTo>
                  <a:lnTo>
                    <a:pt x="422831" y="41146"/>
                  </a:lnTo>
                  <a:lnTo>
                    <a:pt x="442663" y="81360"/>
                  </a:lnTo>
                  <a:lnTo>
                    <a:pt x="454268" y="124670"/>
                  </a:lnTo>
                  <a:lnTo>
                    <a:pt x="457199" y="154438"/>
                  </a:lnTo>
                  <a:lnTo>
                    <a:pt x="457199" y="169411"/>
                  </a:lnTo>
                  <a:lnTo>
                    <a:pt x="451346" y="213865"/>
                  </a:lnTo>
                  <a:lnTo>
                    <a:pt x="436933" y="256323"/>
                  </a:lnTo>
                  <a:lnTo>
                    <a:pt x="414513" y="295153"/>
                  </a:lnTo>
                  <a:lnTo>
                    <a:pt x="384949" y="328863"/>
                  </a:lnTo>
                  <a:lnTo>
                    <a:pt x="349376" y="356158"/>
                  </a:lnTo>
                  <a:lnTo>
                    <a:pt x="309163" y="375988"/>
                  </a:lnTo>
                  <a:lnTo>
                    <a:pt x="265854" y="387593"/>
                  </a:lnTo>
                  <a:lnTo>
                    <a:pt x="236086" y="390524"/>
                  </a:lnTo>
                  <a:close/>
                </a:path>
              </a:pathLst>
            </a:custGeom>
            <a:solidFill>
              <a:srgbClr val="0061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439149" y="1262062"/>
              <a:ext cx="285750" cy="200025"/>
            </a:xfrm>
            <a:custGeom>
              <a:avLst/>
              <a:gdLst/>
              <a:ahLst/>
              <a:cxnLst/>
              <a:rect l="l" t="t" r="r" b="b"/>
              <a:pathLst>
                <a:path w="285750" h="200025">
                  <a:moveTo>
                    <a:pt x="171450" y="157162"/>
                  </a:moveTo>
                  <a:lnTo>
                    <a:pt x="85725" y="157162"/>
                  </a:lnTo>
                  <a:lnTo>
                    <a:pt x="69044" y="153792"/>
                  </a:lnTo>
                  <a:lnTo>
                    <a:pt x="55419" y="144605"/>
                  </a:lnTo>
                  <a:lnTo>
                    <a:pt x="46232" y="130980"/>
                  </a:lnTo>
                  <a:lnTo>
                    <a:pt x="42862" y="114300"/>
                  </a:lnTo>
                  <a:lnTo>
                    <a:pt x="42862" y="6384"/>
                  </a:lnTo>
                  <a:lnTo>
                    <a:pt x="49247" y="0"/>
                  </a:lnTo>
                  <a:lnTo>
                    <a:pt x="228600" y="0"/>
                  </a:lnTo>
                  <a:lnTo>
                    <a:pt x="250846" y="4490"/>
                  </a:lnTo>
                  <a:lnTo>
                    <a:pt x="269012" y="16737"/>
                  </a:lnTo>
                  <a:lnTo>
                    <a:pt x="276992" y="28575"/>
                  </a:lnTo>
                  <a:lnTo>
                    <a:pt x="214312" y="28575"/>
                  </a:lnTo>
                  <a:lnTo>
                    <a:pt x="214312" y="85725"/>
                  </a:lnTo>
                  <a:lnTo>
                    <a:pt x="276992" y="85725"/>
                  </a:lnTo>
                  <a:lnTo>
                    <a:pt x="269012" y="97562"/>
                  </a:lnTo>
                  <a:lnTo>
                    <a:pt x="250846" y="109809"/>
                  </a:lnTo>
                  <a:lnTo>
                    <a:pt x="228600" y="114300"/>
                  </a:lnTo>
                  <a:lnTo>
                    <a:pt x="214312" y="114300"/>
                  </a:lnTo>
                  <a:lnTo>
                    <a:pt x="210942" y="130980"/>
                  </a:lnTo>
                  <a:lnTo>
                    <a:pt x="201755" y="144605"/>
                  </a:lnTo>
                  <a:lnTo>
                    <a:pt x="188130" y="153792"/>
                  </a:lnTo>
                  <a:lnTo>
                    <a:pt x="171450" y="157162"/>
                  </a:lnTo>
                  <a:close/>
                </a:path>
                <a:path w="285750" h="200025">
                  <a:moveTo>
                    <a:pt x="276992" y="85725"/>
                  </a:moveTo>
                  <a:lnTo>
                    <a:pt x="228600" y="85725"/>
                  </a:lnTo>
                  <a:lnTo>
                    <a:pt x="239713" y="83476"/>
                  </a:lnTo>
                  <a:lnTo>
                    <a:pt x="248797" y="77347"/>
                  </a:lnTo>
                  <a:lnTo>
                    <a:pt x="254926" y="68263"/>
                  </a:lnTo>
                  <a:lnTo>
                    <a:pt x="257175" y="57150"/>
                  </a:lnTo>
                  <a:lnTo>
                    <a:pt x="254926" y="46036"/>
                  </a:lnTo>
                  <a:lnTo>
                    <a:pt x="248797" y="36952"/>
                  </a:lnTo>
                  <a:lnTo>
                    <a:pt x="239713" y="30823"/>
                  </a:lnTo>
                  <a:lnTo>
                    <a:pt x="228600" y="28575"/>
                  </a:lnTo>
                  <a:lnTo>
                    <a:pt x="276992" y="28575"/>
                  </a:lnTo>
                  <a:lnTo>
                    <a:pt x="281259" y="34903"/>
                  </a:lnTo>
                  <a:lnTo>
                    <a:pt x="285750" y="57150"/>
                  </a:lnTo>
                  <a:lnTo>
                    <a:pt x="281259" y="79396"/>
                  </a:lnTo>
                  <a:lnTo>
                    <a:pt x="276992" y="85725"/>
                  </a:lnTo>
                  <a:close/>
                </a:path>
                <a:path w="285750" h="200025">
                  <a:moveTo>
                    <a:pt x="250790" y="200025"/>
                  </a:moveTo>
                  <a:lnTo>
                    <a:pt x="6384" y="200025"/>
                  </a:lnTo>
                  <a:lnTo>
                    <a:pt x="0" y="193640"/>
                  </a:lnTo>
                  <a:lnTo>
                    <a:pt x="0" y="177834"/>
                  </a:lnTo>
                  <a:lnTo>
                    <a:pt x="6384" y="171450"/>
                  </a:lnTo>
                  <a:lnTo>
                    <a:pt x="250790" y="171450"/>
                  </a:lnTo>
                  <a:lnTo>
                    <a:pt x="257175" y="177834"/>
                  </a:lnTo>
                  <a:lnTo>
                    <a:pt x="257175" y="193640"/>
                  </a:lnTo>
                  <a:lnTo>
                    <a:pt x="250790" y="2000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950176" y="1199247"/>
            <a:ext cx="189357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130" dirty="0">
                <a:latin typeface="Montserrat SemiBold"/>
                <a:cs typeface="Montserrat SemiBold"/>
              </a:rPr>
              <a:t>Starbucks</a:t>
            </a:r>
            <a:r>
              <a:rPr sz="1700" b="1" spc="-60" dirty="0">
                <a:latin typeface="Montserrat SemiBold"/>
                <a:cs typeface="Montserrat SemiBold"/>
              </a:rPr>
              <a:t> </a:t>
            </a:r>
            <a:r>
              <a:rPr sz="1700" b="1" spc="-120" dirty="0">
                <a:latin typeface="Montserrat SemiBold"/>
                <a:cs typeface="Montserrat SemiBold"/>
              </a:rPr>
              <a:t>Vietnam</a:t>
            </a:r>
            <a:endParaRPr sz="1700">
              <a:latin typeface="Montserrat SemiBold"/>
              <a:cs typeface="Montserrat SemiBold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973095" y="2183324"/>
            <a:ext cx="123825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80" dirty="0">
                <a:solidFill>
                  <a:srgbClr val="4A5462"/>
                </a:solidFill>
                <a:latin typeface="Montserrat"/>
                <a:cs typeface="Montserrat"/>
              </a:rPr>
              <a:t>Market</a:t>
            </a:r>
            <a:r>
              <a:rPr sz="1150" spc="2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Montserrat"/>
                <a:cs typeface="Montserrat"/>
              </a:rPr>
              <a:t>Share:</a:t>
            </a:r>
            <a:r>
              <a:rPr sz="1150" spc="2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30" dirty="0">
                <a:solidFill>
                  <a:srgbClr val="4A5462"/>
                </a:solidFill>
                <a:latin typeface="Montserrat"/>
                <a:cs typeface="Montserrat"/>
              </a:rPr>
              <a:t>&lt;3%</a:t>
            </a:r>
            <a:endParaRPr sz="1150">
              <a:latin typeface="Montserrat"/>
              <a:cs typeface="Montserra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420098" y="2695574"/>
            <a:ext cx="2343150" cy="1176655"/>
            <a:chOff x="8420098" y="2695574"/>
            <a:chExt cx="2343150" cy="1176655"/>
          </a:xfrm>
        </p:grpSpPr>
        <p:sp>
          <p:nvSpPr>
            <p:cNvPr id="21" name="object 21"/>
            <p:cNvSpPr/>
            <p:nvPr/>
          </p:nvSpPr>
          <p:spPr>
            <a:xfrm>
              <a:off x="8424860" y="2700337"/>
              <a:ext cx="2333625" cy="1167130"/>
            </a:xfrm>
            <a:custGeom>
              <a:avLst/>
              <a:gdLst/>
              <a:ahLst/>
              <a:cxnLst/>
              <a:rect l="l" t="t" r="r" b="b"/>
              <a:pathLst>
                <a:path w="2333625" h="1167129">
                  <a:moveTo>
                    <a:pt x="2333128" y="1166812"/>
                  </a:moveTo>
                  <a:lnTo>
                    <a:pt x="495" y="1166812"/>
                  </a:lnTo>
                  <a:lnTo>
                    <a:pt x="0" y="116197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7607" y="24240"/>
                  </a:lnTo>
                  <a:lnTo>
                    <a:pt x="52899" y="2287"/>
                  </a:lnTo>
                  <a:lnTo>
                    <a:pt x="66747" y="0"/>
                  </a:lnTo>
                  <a:lnTo>
                    <a:pt x="2266878" y="0"/>
                  </a:lnTo>
                  <a:lnTo>
                    <a:pt x="2305775" y="14645"/>
                  </a:lnTo>
                  <a:lnTo>
                    <a:pt x="2329981" y="48433"/>
                  </a:lnTo>
                  <a:lnTo>
                    <a:pt x="2333624" y="66746"/>
                  </a:lnTo>
                  <a:lnTo>
                    <a:pt x="2333624" y="1161977"/>
                  </a:lnTo>
                  <a:lnTo>
                    <a:pt x="2333128" y="1166812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424860" y="2700337"/>
              <a:ext cx="2333625" cy="1167130"/>
            </a:xfrm>
            <a:custGeom>
              <a:avLst/>
              <a:gdLst/>
              <a:ahLst/>
              <a:cxnLst/>
              <a:rect l="l" t="t" r="r" b="b"/>
              <a:pathLst>
                <a:path w="2333625" h="1167129">
                  <a:moveTo>
                    <a:pt x="495" y="1166812"/>
                  </a:moveTo>
                  <a:lnTo>
                    <a:pt x="457" y="1166623"/>
                  </a:lnTo>
                  <a:lnTo>
                    <a:pt x="0" y="1161977"/>
                  </a:lnTo>
                  <a:lnTo>
                    <a:pt x="0" y="1157287"/>
                  </a:lnTo>
                  <a:lnTo>
                    <a:pt x="0" y="71437"/>
                  </a:lnTo>
                  <a:lnTo>
                    <a:pt x="12038" y="31748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2262187" y="0"/>
                  </a:lnTo>
                  <a:lnTo>
                    <a:pt x="2266878" y="0"/>
                  </a:lnTo>
                  <a:lnTo>
                    <a:pt x="2271523" y="457"/>
                  </a:lnTo>
                  <a:lnTo>
                    <a:pt x="2276124" y="1372"/>
                  </a:lnTo>
                  <a:lnTo>
                    <a:pt x="2280725" y="2287"/>
                  </a:lnTo>
                  <a:lnTo>
                    <a:pt x="2301874" y="12039"/>
                  </a:lnTo>
                  <a:lnTo>
                    <a:pt x="2305775" y="14645"/>
                  </a:lnTo>
                  <a:lnTo>
                    <a:pt x="2309383" y="17606"/>
                  </a:lnTo>
                  <a:lnTo>
                    <a:pt x="2312700" y="20923"/>
                  </a:lnTo>
                  <a:lnTo>
                    <a:pt x="2316018" y="24240"/>
                  </a:lnTo>
                  <a:lnTo>
                    <a:pt x="2333165" y="62101"/>
                  </a:lnTo>
                  <a:lnTo>
                    <a:pt x="2333625" y="71437"/>
                  </a:lnTo>
                  <a:lnTo>
                    <a:pt x="2333625" y="1157287"/>
                  </a:lnTo>
                  <a:lnTo>
                    <a:pt x="2333624" y="1161977"/>
                  </a:lnTo>
                  <a:lnTo>
                    <a:pt x="2333165" y="1166623"/>
                  </a:lnTo>
                  <a:lnTo>
                    <a:pt x="2333128" y="1166812"/>
                  </a:lnTo>
                </a:path>
              </a:pathLst>
            </a:custGeom>
            <a:ln w="9524">
              <a:solidFill>
                <a:srgbClr val="A6F2D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8877101" y="2802077"/>
            <a:ext cx="143002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-90" dirty="0">
                <a:solidFill>
                  <a:srgbClr val="055E45"/>
                </a:solidFill>
                <a:latin typeface="Montserrat SemiBold"/>
                <a:cs typeface="Montserrat SemiBold"/>
              </a:rPr>
              <a:t>Project</a:t>
            </a:r>
            <a:r>
              <a:rPr sz="1500" b="1" spc="-40" dirty="0">
                <a:solidFill>
                  <a:srgbClr val="055E45"/>
                </a:solidFill>
                <a:latin typeface="Montserrat SemiBold"/>
                <a:cs typeface="Montserrat SemiBold"/>
              </a:rPr>
              <a:t> </a:t>
            </a:r>
            <a:r>
              <a:rPr sz="1500" b="1" spc="-85" dirty="0">
                <a:solidFill>
                  <a:srgbClr val="055E45"/>
                </a:solidFill>
                <a:latin typeface="Montserrat SemiBold"/>
                <a:cs typeface="Montserrat SemiBold"/>
              </a:rPr>
              <a:t>Phoenix</a:t>
            </a:r>
            <a:endParaRPr sz="1500">
              <a:latin typeface="Montserrat SemiBold"/>
              <a:cs typeface="Montserrat SemiBold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372473" y="1819274"/>
            <a:ext cx="2438400" cy="1944370"/>
            <a:chOff x="8372473" y="1819274"/>
            <a:chExt cx="2438400" cy="1944370"/>
          </a:xfrm>
        </p:grpSpPr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271" y="3209002"/>
              <a:ext cx="135225" cy="9712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271" y="3437601"/>
              <a:ext cx="135225" cy="9712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271" y="3666202"/>
              <a:ext cx="135225" cy="9712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372474" y="1819274"/>
              <a:ext cx="2438400" cy="304800"/>
            </a:xfrm>
            <a:custGeom>
              <a:avLst/>
              <a:gdLst/>
              <a:ahLst/>
              <a:cxnLst/>
              <a:rect l="l" t="t" r="r" b="b"/>
              <a:pathLst>
                <a:path w="2438400" h="304800">
                  <a:moveTo>
                    <a:pt x="2285999" y="304799"/>
                  </a:moveTo>
                  <a:lnTo>
                    <a:pt x="152399" y="304799"/>
                  </a:lnTo>
                  <a:lnTo>
                    <a:pt x="144912" y="304616"/>
                  </a:lnTo>
                  <a:lnTo>
                    <a:pt x="101065" y="295895"/>
                  </a:lnTo>
                  <a:lnTo>
                    <a:pt x="61606" y="274803"/>
                  </a:lnTo>
                  <a:lnTo>
                    <a:pt x="29995" y="243192"/>
                  </a:lnTo>
                  <a:lnTo>
                    <a:pt x="8903" y="203733"/>
                  </a:lnTo>
                  <a:lnTo>
                    <a:pt x="182" y="159886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3" y="101065"/>
                  </a:lnTo>
                  <a:lnTo>
                    <a:pt x="29995" y="61607"/>
                  </a:lnTo>
                  <a:lnTo>
                    <a:pt x="61606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2285999" y="0"/>
                  </a:lnTo>
                  <a:lnTo>
                    <a:pt x="2330238" y="6560"/>
                  </a:lnTo>
                  <a:lnTo>
                    <a:pt x="2370667" y="25683"/>
                  </a:lnTo>
                  <a:lnTo>
                    <a:pt x="2403806" y="55716"/>
                  </a:lnTo>
                  <a:lnTo>
                    <a:pt x="2426796" y="94078"/>
                  </a:lnTo>
                  <a:lnTo>
                    <a:pt x="2437666" y="137461"/>
                  </a:lnTo>
                  <a:lnTo>
                    <a:pt x="2438399" y="152399"/>
                  </a:lnTo>
                  <a:lnTo>
                    <a:pt x="2438215" y="159886"/>
                  </a:lnTo>
                  <a:lnTo>
                    <a:pt x="2429492" y="203733"/>
                  </a:lnTo>
                  <a:lnTo>
                    <a:pt x="2408402" y="243192"/>
                  </a:lnTo>
                  <a:lnTo>
                    <a:pt x="2376790" y="274803"/>
                  </a:lnTo>
                  <a:lnTo>
                    <a:pt x="2337332" y="295894"/>
                  </a:lnTo>
                  <a:lnTo>
                    <a:pt x="2293486" y="304616"/>
                  </a:lnTo>
                  <a:lnTo>
                    <a:pt x="2285999" y="304799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372473" y="1819274"/>
              <a:ext cx="228600" cy="304800"/>
            </a:xfrm>
            <a:custGeom>
              <a:avLst/>
              <a:gdLst/>
              <a:ahLst/>
              <a:cxnLst/>
              <a:rect l="l" t="t" r="r" b="b"/>
              <a:pathLst>
                <a:path w="228600" h="304800">
                  <a:moveTo>
                    <a:pt x="121805" y="304799"/>
                  </a:moveTo>
                  <a:lnTo>
                    <a:pt x="106795" y="304799"/>
                  </a:lnTo>
                  <a:lnTo>
                    <a:pt x="99361" y="304067"/>
                  </a:lnTo>
                  <a:lnTo>
                    <a:pt x="57038" y="289706"/>
                  </a:lnTo>
                  <a:lnTo>
                    <a:pt x="23432" y="260241"/>
                  </a:lnTo>
                  <a:lnTo>
                    <a:pt x="3660" y="220159"/>
                  </a:lnTo>
                  <a:lnTo>
                    <a:pt x="0" y="198004"/>
                  </a:lnTo>
                  <a:lnTo>
                    <a:pt x="0" y="190499"/>
                  </a:lnTo>
                  <a:lnTo>
                    <a:pt x="0" y="106794"/>
                  </a:lnTo>
                  <a:lnTo>
                    <a:pt x="11571" y="63624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121805" y="0"/>
                  </a:lnTo>
                  <a:lnTo>
                    <a:pt x="164973" y="11572"/>
                  </a:lnTo>
                  <a:lnTo>
                    <a:pt x="200427" y="38784"/>
                  </a:lnTo>
                  <a:lnTo>
                    <a:pt x="222770" y="77492"/>
                  </a:lnTo>
                  <a:lnTo>
                    <a:pt x="228599" y="106794"/>
                  </a:lnTo>
                  <a:lnTo>
                    <a:pt x="228599" y="198004"/>
                  </a:lnTo>
                  <a:lnTo>
                    <a:pt x="217026" y="241174"/>
                  </a:lnTo>
                  <a:lnTo>
                    <a:pt x="189814" y="276628"/>
                  </a:lnTo>
                  <a:lnTo>
                    <a:pt x="151105" y="298971"/>
                  </a:lnTo>
                  <a:lnTo>
                    <a:pt x="129238" y="304067"/>
                  </a:lnTo>
                  <a:lnTo>
                    <a:pt x="121805" y="304799"/>
                  </a:lnTo>
                  <a:close/>
                </a:path>
              </a:pathLst>
            </a:custGeom>
            <a:solidFill>
              <a:srgbClr val="0478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851354" y="3093300"/>
            <a:ext cx="1691005" cy="711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47650">
              <a:lnSpc>
                <a:spcPct val="130400"/>
              </a:lnSpc>
              <a:spcBef>
                <a:spcPts val="95"/>
              </a:spcBef>
            </a:pPr>
            <a:r>
              <a:rPr sz="1150" spc="-60" dirty="0">
                <a:latin typeface="Montserrat"/>
                <a:cs typeface="Montserrat"/>
              </a:rPr>
              <a:t>Local</a:t>
            </a:r>
            <a:r>
              <a:rPr sz="1150" spc="-30" dirty="0">
                <a:latin typeface="Montserrat"/>
                <a:cs typeface="Montserrat"/>
              </a:rPr>
              <a:t> </a:t>
            </a:r>
            <a:r>
              <a:rPr sz="1150" spc="-10" dirty="0">
                <a:latin typeface="Montserrat"/>
                <a:cs typeface="Montserrat"/>
              </a:rPr>
              <a:t>Integration </a:t>
            </a:r>
            <a:r>
              <a:rPr sz="1150" spc="-70" dirty="0">
                <a:latin typeface="Montserrat"/>
                <a:cs typeface="Montserrat"/>
              </a:rPr>
              <a:t>Dual-</a:t>
            </a:r>
            <a:r>
              <a:rPr sz="1150" spc="-75" dirty="0">
                <a:latin typeface="Montserrat"/>
                <a:cs typeface="Montserrat"/>
              </a:rPr>
              <a:t>Stream</a:t>
            </a:r>
            <a:r>
              <a:rPr sz="1150" spc="15" dirty="0">
                <a:latin typeface="Montserrat"/>
                <a:cs typeface="Montserrat"/>
              </a:rPr>
              <a:t> </a:t>
            </a:r>
            <a:r>
              <a:rPr sz="1150" spc="-65" dirty="0">
                <a:latin typeface="Montserrat"/>
                <a:cs typeface="Montserrat"/>
              </a:rPr>
              <a:t>Product</a:t>
            </a:r>
            <a:endParaRPr sz="1150">
              <a:latin typeface="Montserrat"/>
              <a:cs typeface="Montserrat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150" spc="-70" dirty="0">
                <a:latin typeface="Montserrat"/>
                <a:cs typeface="Montserrat"/>
              </a:rPr>
              <a:t>Tiered</a:t>
            </a:r>
            <a:r>
              <a:rPr sz="1150" spc="15" dirty="0">
                <a:latin typeface="Montserrat"/>
                <a:cs typeface="Montserrat"/>
              </a:rPr>
              <a:t> </a:t>
            </a:r>
            <a:r>
              <a:rPr sz="1150" spc="-75" dirty="0">
                <a:latin typeface="Montserrat"/>
                <a:cs typeface="Montserrat"/>
              </a:rPr>
              <a:t>Store</a:t>
            </a:r>
            <a:r>
              <a:rPr sz="1150" spc="15" dirty="0">
                <a:latin typeface="Montserrat"/>
                <a:cs typeface="Montserrat"/>
              </a:rPr>
              <a:t> </a:t>
            </a:r>
            <a:r>
              <a:rPr sz="1150" spc="-55" dirty="0">
                <a:latin typeface="Montserrat"/>
                <a:cs typeface="Montserrat"/>
              </a:rPr>
              <a:t>Architecture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749095" y="4002594"/>
            <a:ext cx="368617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90" dirty="0">
                <a:solidFill>
                  <a:srgbClr val="6A7280"/>
                </a:solidFill>
                <a:latin typeface="Montserrat"/>
                <a:cs typeface="Montserrat"/>
              </a:rPr>
              <a:t>From</a:t>
            </a:r>
            <a:r>
              <a:rPr sz="1150" spc="-5" dirty="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sz="1150" spc="-85" dirty="0">
                <a:solidFill>
                  <a:srgbClr val="6A7280"/>
                </a:solidFill>
                <a:latin typeface="Montserrat"/>
                <a:cs typeface="Montserrat"/>
              </a:rPr>
              <a:t>brand</a:t>
            </a:r>
            <a:r>
              <a:rPr sz="1150" dirty="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6A7280"/>
                </a:solidFill>
                <a:latin typeface="Montserrat"/>
                <a:cs typeface="Montserrat"/>
              </a:rPr>
              <a:t>transplant</a:t>
            </a:r>
            <a:r>
              <a:rPr sz="1150" dirty="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6A7280"/>
                </a:solidFill>
                <a:latin typeface="Montserrat"/>
                <a:cs typeface="Montserrat"/>
              </a:rPr>
              <a:t>to</a:t>
            </a:r>
            <a:r>
              <a:rPr sz="1150" dirty="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sz="1150" spc="-60" dirty="0">
                <a:solidFill>
                  <a:srgbClr val="6A7280"/>
                </a:solidFill>
                <a:latin typeface="Montserrat"/>
                <a:cs typeface="Montserrat"/>
              </a:rPr>
              <a:t>authentic</a:t>
            </a:r>
            <a:r>
              <a:rPr sz="1150" dirty="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sz="1150" spc="-80" dirty="0">
                <a:solidFill>
                  <a:srgbClr val="6A7280"/>
                </a:solidFill>
                <a:latin typeface="Montserrat"/>
                <a:cs typeface="Montserrat"/>
              </a:rPr>
              <a:t>market</a:t>
            </a:r>
            <a:r>
              <a:rPr sz="1150" dirty="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sz="1150" spc="-35" dirty="0">
                <a:solidFill>
                  <a:srgbClr val="6A7280"/>
                </a:solidFill>
                <a:latin typeface="Montserrat"/>
                <a:cs typeface="Montserrat"/>
              </a:rPr>
              <a:t>integration</a:t>
            </a:r>
            <a:endParaRPr sz="1150">
              <a:latin typeface="Montserrat"/>
              <a:cs typeface="Montserrat"/>
            </a:endParaRPr>
          </a:p>
        </p:txBody>
      </p:sp>
      <p:pic>
        <p:nvPicPr>
          <p:cNvPr id="32" name="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34275" y="4073128"/>
            <a:ext cx="116681" cy="83343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34774" y="4073128"/>
            <a:ext cx="116681" cy="83343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10401299" y="6343649"/>
            <a:ext cx="1600200" cy="323850"/>
            <a:chOff x="10401299" y="6343649"/>
            <a:chExt cx="1600200" cy="323850"/>
          </a:xfrm>
        </p:grpSpPr>
        <p:sp>
          <p:nvSpPr>
            <p:cNvPr id="35" name="object 35"/>
            <p:cNvSpPr/>
            <p:nvPr/>
          </p:nvSpPr>
          <p:spPr>
            <a:xfrm>
              <a:off x="10401299" y="6343649"/>
              <a:ext cx="1600200" cy="323850"/>
            </a:xfrm>
            <a:custGeom>
              <a:avLst/>
              <a:gdLst/>
              <a:ahLst/>
              <a:cxnLst/>
              <a:rect l="l" t="t" r="r" b="b"/>
              <a:pathLst>
                <a:path w="1600200" h="323850">
                  <a:moveTo>
                    <a:pt x="15671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67152" y="0"/>
                  </a:lnTo>
                  <a:lnTo>
                    <a:pt x="1599233" y="28187"/>
                  </a:lnTo>
                  <a:lnTo>
                    <a:pt x="1600199" y="33047"/>
                  </a:lnTo>
                  <a:lnTo>
                    <a:pt x="1600199" y="290802"/>
                  </a:lnTo>
                  <a:lnTo>
                    <a:pt x="1572012" y="322883"/>
                  </a:lnTo>
                  <a:lnTo>
                    <a:pt x="15671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1559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9525396" y="6404863"/>
            <a:ext cx="2527300" cy="295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76020">
              <a:lnSpc>
                <a:spcPts val="975"/>
              </a:lnSpc>
              <a:spcBef>
                <a:spcPts val="90"/>
              </a:spcBef>
            </a:pPr>
            <a:r>
              <a:rPr sz="1000" spc="-80" dirty="0">
                <a:solidFill>
                  <a:srgbClr val="FFFFFF"/>
                </a:solidFill>
                <a:latin typeface="Montserrat"/>
                <a:cs typeface="Montserrat"/>
              </a:rPr>
              <a:t>Made</a:t>
            </a:r>
            <a:r>
              <a:rPr sz="10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Montserrat"/>
                <a:cs typeface="Montserrat"/>
              </a:rPr>
              <a:t>with</a:t>
            </a:r>
            <a:r>
              <a:rPr sz="1000" spc="-10" dirty="0">
                <a:solidFill>
                  <a:srgbClr val="FFFFFF"/>
                </a:solidFill>
                <a:latin typeface="Montserrat"/>
                <a:cs typeface="Montserrat"/>
              </a:rPr>
              <a:t> Genspark</a:t>
            </a:r>
            <a:endParaRPr sz="1000">
              <a:latin typeface="Montserrat"/>
              <a:cs typeface="Montserrat"/>
            </a:endParaRPr>
          </a:p>
          <a:p>
            <a:pPr marL="12700">
              <a:lnSpc>
                <a:spcPts val="1155"/>
              </a:lnSpc>
            </a:pPr>
            <a:r>
              <a:rPr sz="1150" spc="-65" dirty="0">
                <a:solidFill>
                  <a:srgbClr val="9CA2AF"/>
                </a:solidFill>
                <a:latin typeface="Montserrat"/>
                <a:cs typeface="Montserrat"/>
              </a:rPr>
              <a:t>Project</a:t>
            </a:r>
            <a:r>
              <a:rPr sz="1150" spc="-20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150" spc="-75" dirty="0">
                <a:solidFill>
                  <a:srgbClr val="9CA2AF"/>
                </a:solidFill>
                <a:latin typeface="Montserrat"/>
                <a:cs typeface="Montserrat"/>
              </a:rPr>
              <a:t>Phoenix</a:t>
            </a:r>
            <a:r>
              <a:rPr sz="1150" spc="-15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150" dirty="0">
                <a:solidFill>
                  <a:srgbClr val="9CA2AF"/>
                </a:solidFill>
                <a:latin typeface="Montserrat"/>
                <a:cs typeface="Montserrat"/>
              </a:rPr>
              <a:t>|</a:t>
            </a:r>
            <a:r>
              <a:rPr sz="1150" spc="-15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9CA2AF"/>
                </a:solidFill>
                <a:latin typeface="Montserrat"/>
                <a:cs typeface="Montserrat"/>
              </a:rPr>
              <a:t>Executive</a:t>
            </a:r>
            <a:r>
              <a:rPr sz="1150" spc="-20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150" spc="-55" dirty="0">
                <a:solidFill>
                  <a:srgbClr val="9CA2AF"/>
                </a:solidFill>
                <a:latin typeface="Montserrat"/>
                <a:cs typeface="Montserrat"/>
              </a:rPr>
              <a:t>Summary</a:t>
            </a:r>
            <a:endParaRPr sz="115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4500" y="416420"/>
            <a:ext cx="9593580" cy="103124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080">
              <a:lnSpc>
                <a:spcPts val="4050"/>
              </a:lnSpc>
              <a:spcBef>
                <a:spcPts val="15"/>
              </a:spcBef>
            </a:pPr>
            <a:r>
              <a:rPr sz="3200" spc="-360" dirty="0"/>
              <a:t>Vietnamese</a:t>
            </a:r>
            <a:r>
              <a:rPr sz="3200" spc="-204" dirty="0"/>
              <a:t> </a:t>
            </a:r>
            <a:r>
              <a:rPr sz="3200" spc="-345" dirty="0"/>
              <a:t>Coffee</a:t>
            </a:r>
            <a:r>
              <a:rPr sz="3200" spc="-204" dirty="0"/>
              <a:t> </a:t>
            </a:r>
            <a:r>
              <a:rPr sz="3200" spc="-345" dirty="0"/>
              <a:t>Market:</a:t>
            </a:r>
            <a:r>
              <a:rPr sz="3200" spc="-204" dirty="0"/>
              <a:t> </a:t>
            </a:r>
            <a:r>
              <a:rPr sz="3200" spc="-340" dirty="0"/>
              <a:t>~$3.5B</a:t>
            </a:r>
            <a:r>
              <a:rPr sz="3200" spc="-204" dirty="0"/>
              <a:t> </a:t>
            </a:r>
            <a:r>
              <a:rPr sz="3200" spc="-360" dirty="0"/>
              <a:t>Arena</a:t>
            </a:r>
            <a:r>
              <a:rPr sz="3200" spc="-204" dirty="0"/>
              <a:t> </a:t>
            </a:r>
            <a:r>
              <a:rPr sz="3200" spc="-295" dirty="0"/>
              <a:t>of</a:t>
            </a:r>
            <a:r>
              <a:rPr sz="3200" spc="-200" dirty="0"/>
              <a:t> </a:t>
            </a:r>
            <a:r>
              <a:rPr sz="3200" spc="-320" dirty="0"/>
              <a:t>Tradition</a:t>
            </a:r>
            <a:r>
              <a:rPr sz="3200" spc="-204" dirty="0"/>
              <a:t> </a:t>
            </a:r>
            <a:r>
              <a:rPr sz="3200" spc="-425" dirty="0"/>
              <a:t>&amp; </a:t>
            </a:r>
            <a:r>
              <a:rPr sz="3200" spc="-360" dirty="0"/>
              <a:t>Transformation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457199" y="2105024"/>
            <a:ext cx="28575" cy="771525"/>
          </a:xfrm>
          <a:custGeom>
            <a:avLst/>
            <a:gdLst/>
            <a:ahLst/>
            <a:cxnLst/>
            <a:rect l="l" t="t" r="r" b="b"/>
            <a:pathLst>
              <a:path w="28575" h="771525">
                <a:moveTo>
                  <a:pt x="28574" y="771524"/>
                </a:moveTo>
                <a:lnTo>
                  <a:pt x="0" y="771524"/>
                </a:lnTo>
                <a:lnTo>
                  <a:pt x="0" y="0"/>
                </a:lnTo>
                <a:lnTo>
                  <a:pt x="28574" y="0"/>
                </a:lnTo>
                <a:lnTo>
                  <a:pt x="28574" y="771524"/>
                </a:lnTo>
                <a:close/>
              </a:path>
            </a:pathLst>
          </a:custGeom>
          <a:solidFill>
            <a:srgbClr val="0061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57199" y="3495674"/>
            <a:ext cx="6543675" cy="1371600"/>
            <a:chOff x="457199" y="3495674"/>
            <a:chExt cx="6543675" cy="1371600"/>
          </a:xfrm>
        </p:grpSpPr>
        <p:sp>
          <p:nvSpPr>
            <p:cNvPr id="5" name="object 5"/>
            <p:cNvSpPr/>
            <p:nvPr/>
          </p:nvSpPr>
          <p:spPr>
            <a:xfrm>
              <a:off x="457199" y="3495674"/>
              <a:ext cx="6543675" cy="1371600"/>
            </a:xfrm>
            <a:custGeom>
              <a:avLst/>
              <a:gdLst/>
              <a:ahLst/>
              <a:cxnLst/>
              <a:rect l="l" t="t" r="r" b="b"/>
              <a:pathLst>
                <a:path w="6543675" h="1371600">
                  <a:moveTo>
                    <a:pt x="6490276" y="1371599"/>
                  </a:moveTo>
                  <a:lnTo>
                    <a:pt x="53397" y="1371599"/>
                  </a:lnTo>
                  <a:lnTo>
                    <a:pt x="49680" y="1371233"/>
                  </a:lnTo>
                  <a:lnTo>
                    <a:pt x="14085" y="1352206"/>
                  </a:lnTo>
                  <a:lnTo>
                    <a:pt x="0" y="1318202"/>
                  </a:lnTo>
                  <a:lnTo>
                    <a:pt x="0" y="1314449"/>
                  </a:lnTo>
                  <a:lnTo>
                    <a:pt x="0" y="53397"/>
                  </a:lnTo>
                  <a:lnTo>
                    <a:pt x="19392" y="14085"/>
                  </a:lnTo>
                  <a:lnTo>
                    <a:pt x="53397" y="0"/>
                  </a:lnTo>
                  <a:lnTo>
                    <a:pt x="6490276" y="0"/>
                  </a:lnTo>
                  <a:lnTo>
                    <a:pt x="6529588" y="19391"/>
                  </a:lnTo>
                  <a:lnTo>
                    <a:pt x="6543673" y="53397"/>
                  </a:lnTo>
                  <a:lnTo>
                    <a:pt x="6543673" y="1318202"/>
                  </a:lnTo>
                  <a:lnTo>
                    <a:pt x="6524280" y="1357513"/>
                  </a:lnTo>
                  <a:lnTo>
                    <a:pt x="6493992" y="1371233"/>
                  </a:lnTo>
                  <a:lnTo>
                    <a:pt x="6490276" y="1371599"/>
                  </a:lnTo>
                  <a:close/>
                </a:path>
              </a:pathLst>
            </a:custGeom>
            <a:solidFill>
              <a:srgbClr val="006140">
                <a:alpha val="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749" y="3733799"/>
              <a:ext cx="190499" cy="133349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457199" y="4981574"/>
            <a:ext cx="6543675" cy="1371600"/>
            <a:chOff x="457199" y="4981574"/>
            <a:chExt cx="6543675" cy="1371600"/>
          </a:xfrm>
        </p:grpSpPr>
        <p:sp>
          <p:nvSpPr>
            <p:cNvPr id="8" name="object 8"/>
            <p:cNvSpPr/>
            <p:nvPr/>
          </p:nvSpPr>
          <p:spPr>
            <a:xfrm>
              <a:off x="457199" y="4981574"/>
              <a:ext cx="6543675" cy="1371600"/>
            </a:xfrm>
            <a:custGeom>
              <a:avLst/>
              <a:gdLst/>
              <a:ahLst/>
              <a:cxnLst/>
              <a:rect l="l" t="t" r="r" b="b"/>
              <a:pathLst>
                <a:path w="6543675" h="1371600">
                  <a:moveTo>
                    <a:pt x="6490276" y="1371599"/>
                  </a:moveTo>
                  <a:lnTo>
                    <a:pt x="53397" y="1371599"/>
                  </a:lnTo>
                  <a:lnTo>
                    <a:pt x="49680" y="1371233"/>
                  </a:lnTo>
                  <a:lnTo>
                    <a:pt x="14085" y="1352206"/>
                  </a:lnTo>
                  <a:lnTo>
                    <a:pt x="0" y="1318202"/>
                  </a:lnTo>
                  <a:lnTo>
                    <a:pt x="0" y="1314449"/>
                  </a:lnTo>
                  <a:lnTo>
                    <a:pt x="0" y="53397"/>
                  </a:lnTo>
                  <a:lnTo>
                    <a:pt x="19392" y="14085"/>
                  </a:lnTo>
                  <a:lnTo>
                    <a:pt x="53397" y="0"/>
                  </a:lnTo>
                  <a:lnTo>
                    <a:pt x="6490276" y="0"/>
                  </a:lnTo>
                  <a:lnTo>
                    <a:pt x="6529588" y="19391"/>
                  </a:lnTo>
                  <a:lnTo>
                    <a:pt x="6543673" y="53397"/>
                  </a:lnTo>
                  <a:lnTo>
                    <a:pt x="6543673" y="1318202"/>
                  </a:lnTo>
                  <a:lnTo>
                    <a:pt x="6524280" y="1357514"/>
                  </a:lnTo>
                  <a:lnTo>
                    <a:pt x="6493992" y="1371233"/>
                  </a:lnTo>
                  <a:lnTo>
                    <a:pt x="6490276" y="1371599"/>
                  </a:lnTo>
                  <a:close/>
                </a:path>
              </a:pathLst>
            </a:custGeom>
            <a:solidFill>
              <a:srgbClr val="006140">
                <a:alpha val="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9599" y="513397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60" y="298238"/>
                  </a:lnTo>
                  <a:lnTo>
                    <a:pt x="67731" y="279115"/>
                  </a:lnTo>
                  <a:lnTo>
                    <a:pt x="34591" y="249082"/>
                  </a:lnTo>
                  <a:lnTo>
                    <a:pt x="11600" y="210720"/>
                  </a:lnTo>
                  <a:lnTo>
                    <a:pt x="732" y="167338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4" y="101065"/>
                  </a:lnTo>
                  <a:lnTo>
                    <a:pt x="29995" y="61606"/>
                  </a:lnTo>
                  <a:lnTo>
                    <a:pt x="61607" y="29995"/>
                  </a:lnTo>
                  <a:lnTo>
                    <a:pt x="101066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3" y="8904"/>
                  </a:lnTo>
                  <a:lnTo>
                    <a:pt x="243192" y="29995"/>
                  </a:lnTo>
                  <a:lnTo>
                    <a:pt x="274804" y="61606"/>
                  </a:lnTo>
                  <a:lnTo>
                    <a:pt x="295895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7"/>
                  </a:lnTo>
                  <a:lnTo>
                    <a:pt x="295895" y="203732"/>
                  </a:lnTo>
                  <a:lnTo>
                    <a:pt x="274804" y="243191"/>
                  </a:lnTo>
                  <a:lnTo>
                    <a:pt x="243192" y="274803"/>
                  </a:lnTo>
                  <a:lnTo>
                    <a:pt x="203733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4849" y="5210174"/>
              <a:ext cx="114299" cy="15239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44500" y="1691917"/>
            <a:ext cx="186372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b="1" spc="-140" dirty="0">
                <a:solidFill>
                  <a:srgbClr val="006140"/>
                </a:solidFill>
                <a:latin typeface="Montserrat SemiBold"/>
                <a:cs typeface="Montserrat SemiBold"/>
              </a:rPr>
              <a:t>Market</a:t>
            </a:r>
            <a:r>
              <a:rPr sz="1850" b="1" spc="-30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850" b="1" spc="-125" dirty="0">
                <a:solidFill>
                  <a:srgbClr val="006140"/>
                </a:solidFill>
                <a:latin typeface="Montserrat SemiBold"/>
                <a:cs typeface="Montserrat SemiBold"/>
              </a:rPr>
              <a:t>Overview</a:t>
            </a:r>
            <a:endParaRPr sz="1850">
              <a:latin typeface="Montserrat SemiBold"/>
              <a:cs typeface="Montserrat SemiBold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5474" y="2068760"/>
            <a:ext cx="6131560" cy="78549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5080">
              <a:lnSpc>
                <a:spcPct val="105500"/>
              </a:lnSpc>
              <a:spcBef>
                <a:spcPts val="5"/>
              </a:spcBef>
            </a:pPr>
            <a:r>
              <a:rPr sz="1600" spc="-190" dirty="0">
                <a:solidFill>
                  <a:srgbClr val="333333"/>
                </a:solidFill>
                <a:latin typeface="Montserrat"/>
                <a:cs typeface="Montserrat"/>
              </a:rPr>
              <a:t>A</a:t>
            </a:r>
            <a:r>
              <a:rPr sz="1600" spc="-6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600" spc="-145" dirty="0">
                <a:solidFill>
                  <a:srgbClr val="333333"/>
                </a:solidFill>
                <a:latin typeface="Montserrat"/>
                <a:cs typeface="Montserrat"/>
              </a:rPr>
              <a:t>massive,</a:t>
            </a:r>
            <a:r>
              <a:rPr sz="1600" spc="-5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600" spc="-165" dirty="0">
                <a:solidFill>
                  <a:srgbClr val="333333"/>
                </a:solidFill>
                <a:latin typeface="Montserrat"/>
                <a:cs typeface="Montserrat"/>
              </a:rPr>
              <a:t>growing</a:t>
            </a:r>
            <a:r>
              <a:rPr sz="1600" spc="-6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600" spc="-175" dirty="0">
                <a:solidFill>
                  <a:srgbClr val="333333"/>
                </a:solidFill>
                <a:latin typeface="Montserrat"/>
                <a:cs typeface="Montserrat"/>
              </a:rPr>
              <a:t>market</a:t>
            </a:r>
            <a:r>
              <a:rPr sz="1600" spc="-5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600" spc="-25" dirty="0">
                <a:solidFill>
                  <a:srgbClr val="333333"/>
                </a:solidFill>
                <a:latin typeface="Montserrat"/>
                <a:cs typeface="Montserrat"/>
              </a:rPr>
              <a:t>(</a:t>
            </a:r>
            <a:r>
              <a:rPr sz="1400" b="1" spc="-25" dirty="0">
                <a:solidFill>
                  <a:srgbClr val="047857"/>
                </a:solidFill>
                <a:latin typeface="Montserrat SemiBold"/>
                <a:cs typeface="Montserrat SemiBold"/>
              </a:rPr>
              <a:t>8.2%</a:t>
            </a:r>
            <a:r>
              <a:rPr sz="1400" b="1" dirty="0">
                <a:solidFill>
                  <a:srgbClr val="047857"/>
                </a:solidFill>
                <a:latin typeface="Montserrat SemiBold"/>
                <a:cs typeface="Montserrat SemiBold"/>
              </a:rPr>
              <a:t> </a:t>
            </a:r>
            <a:r>
              <a:rPr sz="1400" b="1" spc="-65" dirty="0">
                <a:solidFill>
                  <a:srgbClr val="047857"/>
                </a:solidFill>
                <a:latin typeface="Montserrat SemiBold"/>
                <a:cs typeface="Montserrat SemiBold"/>
              </a:rPr>
              <a:t>CAGR</a:t>
            </a:r>
            <a:r>
              <a:rPr sz="1600" spc="-65" dirty="0">
                <a:solidFill>
                  <a:srgbClr val="333333"/>
                </a:solidFill>
                <a:latin typeface="Montserrat"/>
                <a:cs typeface="Montserrat"/>
              </a:rPr>
              <a:t>)</a:t>
            </a:r>
            <a:r>
              <a:rPr sz="1600" spc="-5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600" spc="-140" dirty="0">
                <a:solidFill>
                  <a:srgbClr val="333333"/>
                </a:solidFill>
                <a:latin typeface="Montserrat"/>
                <a:cs typeface="Montserrat"/>
              </a:rPr>
              <a:t>fueled</a:t>
            </a:r>
            <a:r>
              <a:rPr sz="1600" spc="-6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600" spc="-180" dirty="0">
                <a:solidFill>
                  <a:srgbClr val="333333"/>
                </a:solidFill>
                <a:latin typeface="Montserrat"/>
                <a:cs typeface="Montserrat"/>
              </a:rPr>
              <a:t>by</a:t>
            </a:r>
            <a:r>
              <a:rPr sz="1600" spc="-5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600" spc="-125" dirty="0">
                <a:solidFill>
                  <a:srgbClr val="333333"/>
                </a:solidFill>
                <a:latin typeface="Montserrat"/>
                <a:cs typeface="Montserrat"/>
              </a:rPr>
              <a:t>rising</a:t>
            </a:r>
            <a:r>
              <a:rPr sz="1600" spc="-6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600" spc="-160" dirty="0">
                <a:solidFill>
                  <a:srgbClr val="333333"/>
                </a:solidFill>
                <a:latin typeface="Montserrat"/>
                <a:cs typeface="Montserrat"/>
              </a:rPr>
              <a:t>incomes</a:t>
            </a:r>
            <a:r>
              <a:rPr sz="1600" spc="-5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600" spc="-175" dirty="0">
                <a:solidFill>
                  <a:srgbClr val="333333"/>
                </a:solidFill>
                <a:latin typeface="Montserrat"/>
                <a:cs typeface="Montserrat"/>
              </a:rPr>
              <a:t>and</a:t>
            </a:r>
            <a:r>
              <a:rPr sz="1600" spc="-5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600" spc="-50" dirty="0">
                <a:solidFill>
                  <a:srgbClr val="333333"/>
                </a:solidFill>
                <a:latin typeface="Montserrat"/>
                <a:cs typeface="Montserrat"/>
              </a:rPr>
              <a:t>a </a:t>
            </a:r>
            <a:r>
              <a:rPr sz="1600" spc="-155" dirty="0">
                <a:solidFill>
                  <a:srgbClr val="333333"/>
                </a:solidFill>
                <a:latin typeface="Montserrat"/>
                <a:cs typeface="Montserrat"/>
              </a:rPr>
              <a:t>young,</a:t>
            </a:r>
            <a:r>
              <a:rPr sz="1600" spc="-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600" spc="-165" dirty="0">
                <a:solidFill>
                  <a:srgbClr val="333333"/>
                </a:solidFill>
                <a:latin typeface="Montserrat"/>
                <a:cs typeface="Montserrat"/>
              </a:rPr>
              <a:t>dynamic</a:t>
            </a:r>
            <a:r>
              <a:rPr sz="1600" spc="-4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600" spc="-140" dirty="0">
                <a:solidFill>
                  <a:srgbClr val="333333"/>
                </a:solidFill>
                <a:latin typeface="Montserrat"/>
                <a:cs typeface="Montserrat"/>
              </a:rPr>
              <a:t>population.</a:t>
            </a:r>
            <a:r>
              <a:rPr sz="1600" spc="-4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600" spc="-165" dirty="0">
                <a:solidFill>
                  <a:srgbClr val="333333"/>
                </a:solidFill>
                <a:latin typeface="Montserrat"/>
                <a:cs typeface="Montserrat"/>
              </a:rPr>
              <a:t>Vietnam</a:t>
            </a:r>
            <a:r>
              <a:rPr sz="1600" spc="-4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600" spc="-105" dirty="0">
                <a:solidFill>
                  <a:srgbClr val="333333"/>
                </a:solidFill>
                <a:latin typeface="Montserrat"/>
                <a:cs typeface="Montserrat"/>
              </a:rPr>
              <a:t>is</a:t>
            </a:r>
            <a:r>
              <a:rPr sz="1600" spc="-4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600" spc="-150" dirty="0">
                <a:solidFill>
                  <a:srgbClr val="333333"/>
                </a:solidFill>
                <a:latin typeface="Montserrat"/>
                <a:cs typeface="Montserrat"/>
              </a:rPr>
              <a:t>the</a:t>
            </a:r>
            <a:r>
              <a:rPr sz="1600" spc="-4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600" spc="-140" dirty="0">
                <a:solidFill>
                  <a:srgbClr val="333333"/>
                </a:solidFill>
                <a:latin typeface="Montserrat"/>
                <a:cs typeface="Montserrat"/>
              </a:rPr>
              <a:t>world's</a:t>
            </a:r>
            <a:r>
              <a:rPr sz="1600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b="1" spc="-70" dirty="0">
                <a:solidFill>
                  <a:srgbClr val="333333"/>
                </a:solidFill>
                <a:latin typeface="Montserrat SemiBold"/>
                <a:cs typeface="Montserrat SemiBold"/>
              </a:rPr>
              <a:t>2nd</a:t>
            </a:r>
            <a:r>
              <a:rPr sz="1450" b="1" spc="-5" dirty="0">
                <a:solidFill>
                  <a:srgbClr val="333333"/>
                </a:solidFill>
                <a:latin typeface="Montserrat SemiBold"/>
                <a:cs typeface="Montserrat SemiBold"/>
              </a:rPr>
              <a:t> </a:t>
            </a:r>
            <a:r>
              <a:rPr sz="1450" b="1" spc="-65" dirty="0">
                <a:solidFill>
                  <a:srgbClr val="333333"/>
                </a:solidFill>
                <a:latin typeface="Montserrat SemiBold"/>
                <a:cs typeface="Montserrat SemiBold"/>
              </a:rPr>
              <a:t>largest</a:t>
            </a:r>
            <a:r>
              <a:rPr sz="1450" b="1" dirty="0">
                <a:solidFill>
                  <a:srgbClr val="333333"/>
                </a:solidFill>
                <a:latin typeface="Montserrat SemiBold"/>
                <a:cs typeface="Montserrat SemiBold"/>
              </a:rPr>
              <a:t> </a:t>
            </a:r>
            <a:r>
              <a:rPr sz="1450" b="1" spc="-10" dirty="0">
                <a:solidFill>
                  <a:srgbClr val="333333"/>
                </a:solidFill>
                <a:latin typeface="Montserrat SemiBold"/>
                <a:cs typeface="Montserrat SemiBold"/>
              </a:rPr>
              <a:t>coffee </a:t>
            </a:r>
            <a:r>
              <a:rPr sz="1450" b="1" spc="-65" dirty="0">
                <a:solidFill>
                  <a:srgbClr val="333333"/>
                </a:solidFill>
                <a:latin typeface="Montserrat SemiBold"/>
                <a:cs typeface="Montserrat SemiBold"/>
              </a:rPr>
              <a:t>exporter</a:t>
            </a:r>
            <a:r>
              <a:rPr sz="1600" spc="-65" dirty="0">
                <a:solidFill>
                  <a:srgbClr val="333333"/>
                </a:solidFill>
                <a:latin typeface="Montserrat"/>
                <a:cs typeface="Montserrat"/>
              </a:rPr>
              <a:t>,</a:t>
            </a:r>
            <a:r>
              <a:rPr sz="1600" spc="-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600" spc="-155" dirty="0">
                <a:solidFill>
                  <a:srgbClr val="333333"/>
                </a:solidFill>
                <a:latin typeface="Montserrat"/>
                <a:cs typeface="Montserrat"/>
              </a:rPr>
              <a:t>with</a:t>
            </a:r>
            <a:r>
              <a:rPr sz="1600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600" spc="-150" dirty="0">
                <a:solidFill>
                  <a:srgbClr val="333333"/>
                </a:solidFill>
                <a:latin typeface="Montserrat"/>
                <a:cs typeface="Montserrat"/>
              </a:rPr>
              <a:t>export</a:t>
            </a:r>
            <a:r>
              <a:rPr sz="1600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600" spc="-155" dirty="0">
                <a:solidFill>
                  <a:srgbClr val="333333"/>
                </a:solidFill>
                <a:latin typeface="Montserrat"/>
                <a:cs typeface="Montserrat"/>
              </a:rPr>
              <a:t>value</a:t>
            </a:r>
            <a:r>
              <a:rPr sz="1600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600" spc="-155" dirty="0">
                <a:solidFill>
                  <a:srgbClr val="333333"/>
                </a:solidFill>
                <a:latin typeface="Montserrat"/>
                <a:cs typeface="Montserrat"/>
              </a:rPr>
              <a:t>reaching</a:t>
            </a:r>
            <a:r>
              <a:rPr sz="1600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600" spc="-155" dirty="0">
                <a:solidFill>
                  <a:srgbClr val="333333"/>
                </a:solidFill>
                <a:latin typeface="Montserrat"/>
                <a:cs typeface="Montserrat"/>
              </a:rPr>
              <a:t>US$5.48</a:t>
            </a:r>
            <a:r>
              <a:rPr sz="1600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600" spc="-114" dirty="0">
                <a:solidFill>
                  <a:srgbClr val="333333"/>
                </a:solidFill>
                <a:latin typeface="Montserrat"/>
                <a:cs typeface="Montserrat"/>
              </a:rPr>
              <a:t>billion</a:t>
            </a:r>
            <a:r>
              <a:rPr sz="1600" spc="-4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600" spc="-130" dirty="0">
                <a:solidFill>
                  <a:srgbClr val="333333"/>
                </a:solidFill>
                <a:latin typeface="Montserrat"/>
                <a:cs typeface="Montserrat"/>
              </a:rPr>
              <a:t>in</a:t>
            </a:r>
            <a:r>
              <a:rPr sz="1600" spc="-3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600" spc="-10" dirty="0">
                <a:solidFill>
                  <a:srgbClr val="333333"/>
                </a:solidFill>
                <a:latin typeface="Montserrat"/>
                <a:cs typeface="Montserrat"/>
              </a:rPr>
              <a:t>2024.</a:t>
            </a:r>
            <a:endParaRPr sz="1600">
              <a:latin typeface="Montserrat"/>
              <a:cs typeface="Montserra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6000" y="5147857"/>
            <a:ext cx="1893570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-110" dirty="0">
                <a:solidFill>
                  <a:srgbClr val="1D40AF"/>
                </a:solidFill>
                <a:latin typeface="Montserrat SemiBold"/>
                <a:cs typeface="Montserrat SemiBold"/>
              </a:rPr>
              <a:t>The</a:t>
            </a:r>
            <a:r>
              <a:rPr sz="1350" b="1" spc="-20" dirty="0">
                <a:solidFill>
                  <a:srgbClr val="1D40AF"/>
                </a:solidFill>
                <a:latin typeface="Montserrat SemiBold"/>
                <a:cs typeface="Montserrat SemiBold"/>
              </a:rPr>
              <a:t> </a:t>
            </a:r>
            <a:r>
              <a:rPr sz="1350" b="1" spc="-90" dirty="0">
                <a:solidFill>
                  <a:srgbClr val="1D40AF"/>
                </a:solidFill>
                <a:latin typeface="Montserrat SemiBold"/>
                <a:cs typeface="Montserrat SemiBold"/>
              </a:rPr>
              <a:t>Aspirational</a:t>
            </a:r>
            <a:r>
              <a:rPr sz="1350" b="1" spc="-15" dirty="0">
                <a:solidFill>
                  <a:srgbClr val="1D40AF"/>
                </a:solidFill>
                <a:latin typeface="Montserrat SemiBold"/>
                <a:cs typeface="Montserrat SemiBold"/>
              </a:rPr>
              <a:t> </a:t>
            </a:r>
            <a:r>
              <a:rPr sz="1350" b="1" spc="-85" dirty="0">
                <a:solidFill>
                  <a:srgbClr val="1D40AF"/>
                </a:solidFill>
                <a:latin typeface="Montserrat SemiBold"/>
                <a:cs typeface="Montserrat SemiBold"/>
              </a:rPr>
              <a:t>Market</a:t>
            </a:r>
            <a:endParaRPr sz="1350">
              <a:latin typeface="Montserrat SemiBold"/>
              <a:cs typeface="Montserrat SemiBold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77900" y="5469229"/>
            <a:ext cx="5765165" cy="711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1300" spc="-85" dirty="0">
                <a:latin typeface="Montserrat"/>
                <a:cs typeface="Montserrat"/>
              </a:rPr>
              <a:t>Young,</a:t>
            </a:r>
            <a:r>
              <a:rPr sz="1300" spc="5" dirty="0">
                <a:latin typeface="Montserrat"/>
                <a:cs typeface="Montserrat"/>
              </a:rPr>
              <a:t> </a:t>
            </a:r>
            <a:r>
              <a:rPr sz="1300" spc="-75" dirty="0">
                <a:latin typeface="Montserrat"/>
                <a:cs typeface="Montserrat"/>
              </a:rPr>
              <a:t>urban</a:t>
            </a:r>
            <a:r>
              <a:rPr sz="1300" spc="10" dirty="0">
                <a:latin typeface="Montserrat"/>
                <a:cs typeface="Montserrat"/>
              </a:rPr>
              <a:t> </a:t>
            </a:r>
            <a:r>
              <a:rPr sz="1300" spc="-70" dirty="0">
                <a:latin typeface="Montserrat"/>
                <a:cs typeface="Montserrat"/>
              </a:rPr>
              <a:t>consumers</a:t>
            </a:r>
            <a:r>
              <a:rPr sz="1300" spc="5" dirty="0">
                <a:latin typeface="Montserrat"/>
                <a:cs typeface="Montserrat"/>
              </a:rPr>
              <a:t> </a:t>
            </a:r>
            <a:r>
              <a:rPr sz="1300" spc="-70" dirty="0">
                <a:latin typeface="Montserrat"/>
                <a:cs typeface="Montserrat"/>
              </a:rPr>
              <a:t>seeking</a:t>
            </a:r>
            <a:r>
              <a:rPr sz="1300" spc="10" dirty="0">
                <a:latin typeface="Montserrat"/>
                <a:cs typeface="Montserrat"/>
              </a:rPr>
              <a:t> </a:t>
            </a:r>
            <a:r>
              <a:rPr sz="1300" spc="-70" dirty="0">
                <a:latin typeface="Montserrat"/>
                <a:cs typeface="Montserrat"/>
              </a:rPr>
              <a:t>premium,</a:t>
            </a:r>
            <a:r>
              <a:rPr sz="1300" spc="10" dirty="0">
                <a:latin typeface="Montserrat"/>
                <a:cs typeface="Montserrat"/>
              </a:rPr>
              <a:t> </a:t>
            </a:r>
            <a:r>
              <a:rPr sz="1300" spc="-80" dirty="0">
                <a:latin typeface="Montserrat"/>
                <a:cs typeface="Montserrat"/>
              </a:rPr>
              <a:t>modern</a:t>
            </a:r>
            <a:r>
              <a:rPr sz="1300" spc="5" dirty="0">
                <a:latin typeface="Montserrat"/>
                <a:cs typeface="Montserrat"/>
              </a:rPr>
              <a:t> </a:t>
            </a:r>
            <a:r>
              <a:rPr sz="1300" spc="-60" dirty="0">
                <a:latin typeface="Montserrat"/>
                <a:cs typeface="Montserrat"/>
              </a:rPr>
              <a:t>experiences.</a:t>
            </a:r>
            <a:r>
              <a:rPr sz="1300" spc="10" dirty="0">
                <a:latin typeface="Montserrat"/>
                <a:cs typeface="Montserrat"/>
              </a:rPr>
              <a:t> </a:t>
            </a:r>
            <a:r>
              <a:rPr sz="1300" spc="-75" dirty="0">
                <a:latin typeface="Montserrat"/>
                <a:cs typeface="Montserrat"/>
              </a:rPr>
              <a:t>Over</a:t>
            </a:r>
            <a:r>
              <a:rPr sz="1300" spc="10" dirty="0">
                <a:latin typeface="Montserrat"/>
                <a:cs typeface="Montserrat"/>
              </a:rPr>
              <a:t> </a:t>
            </a:r>
            <a:r>
              <a:rPr sz="1300" spc="-25" dirty="0">
                <a:latin typeface="Montserrat"/>
                <a:cs typeface="Montserrat"/>
              </a:rPr>
              <a:t>50% </a:t>
            </a:r>
            <a:r>
              <a:rPr sz="1300" spc="-55" dirty="0">
                <a:latin typeface="Montserrat"/>
                <a:cs typeface="Montserrat"/>
              </a:rPr>
              <a:t>of</a:t>
            </a:r>
            <a:r>
              <a:rPr sz="1300" dirty="0">
                <a:latin typeface="Montserrat"/>
                <a:cs typeface="Montserrat"/>
              </a:rPr>
              <a:t> </a:t>
            </a:r>
            <a:r>
              <a:rPr sz="1300" spc="-75" dirty="0">
                <a:latin typeface="Montserrat"/>
                <a:cs typeface="Montserrat"/>
              </a:rPr>
              <a:t>urban</a:t>
            </a:r>
            <a:r>
              <a:rPr sz="1300" dirty="0">
                <a:latin typeface="Montserrat"/>
                <a:cs typeface="Montserrat"/>
              </a:rPr>
              <a:t> </a:t>
            </a:r>
            <a:r>
              <a:rPr sz="1300" spc="-70" dirty="0">
                <a:latin typeface="Montserrat"/>
                <a:cs typeface="Montserrat"/>
              </a:rPr>
              <a:t>consumers</a:t>
            </a:r>
            <a:r>
              <a:rPr sz="1300" dirty="0">
                <a:latin typeface="Montserrat"/>
                <a:cs typeface="Montserrat"/>
              </a:rPr>
              <a:t> </a:t>
            </a:r>
            <a:r>
              <a:rPr sz="1300" spc="-80" dirty="0">
                <a:latin typeface="Montserrat"/>
                <a:cs typeface="Montserrat"/>
              </a:rPr>
              <a:t>aged</a:t>
            </a:r>
            <a:r>
              <a:rPr sz="1300" dirty="0">
                <a:latin typeface="Montserrat"/>
                <a:cs typeface="Montserrat"/>
              </a:rPr>
              <a:t> </a:t>
            </a:r>
            <a:r>
              <a:rPr sz="1300" spc="-75" dirty="0">
                <a:latin typeface="Montserrat"/>
                <a:cs typeface="Montserrat"/>
              </a:rPr>
              <a:t>25-</a:t>
            </a:r>
            <a:r>
              <a:rPr sz="1300" spc="-60" dirty="0">
                <a:latin typeface="Montserrat"/>
                <a:cs typeface="Montserrat"/>
              </a:rPr>
              <a:t>39</a:t>
            </a:r>
            <a:r>
              <a:rPr sz="1300" dirty="0">
                <a:latin typeface="Montserrat"/>
                <a:cs typeface="Montserrat"/>
              </a:rPr>
              <a:t> </a:t>
            </a:r>
            <a:r>
              <a:rPr sz="1300" spc="-65" dirty="0">
                <a:latin typeface="Montserrat"/>
                <a:cs typeface="Montserrat"/>
              </a:rPr>
              <a:t>prefer</a:t>
            </a:r>
            <a:r>
              <a:rPr sz="1300" dirty="0">
                <a:latin typeface="Montserrat"/>
                <a:cs typeface="Montserrat"/>
              </a:rPr>
              <a:t> </a:t>
            </a:r>
            <a:r>
              <a:rPr sz="1300" spc="-70" dirty="0">
                <a:latin typeface="Montserrat"/>
                <a:cs typeface="Montserrat"/>
              </a:rPr>
              <a:t>specialty</a:t>
            </a:r>
            <a:r>
              <a:rPr sz="1300" dirty="0">
                <a:latin typeface="Montserrat"/>
                <a:cs typeface="Montserrat"/>
              </a:rPr>
              <a:t> </a:t>
            </a:r>
            <a:r>
              <a:rPr sz="1300" spc="-60" dirty="0">
                <a:latin typeface="Montserrat"/>
                <a:cs typeface="Montserrat"/>
              </a:rPr>
              <a:t>coffee</a:t>
            </a:r>
            <a:r>
              <a:rPr sz="1300" dirty="0">
                <a:latin typeface="Montserrat"/>
                <a:cs typeface="Montserrat"/>
              </a:rPr>
              <a:t> </a:t>
            </a:r>
            <a:r>
              <a:rPr sz="1300" spc="-60" dirty="0">
                <a:latin typeface="Montserrat"/>
                <a:cs typeface="Montserrat"/>
              </a:rPr>
              <a:t>blends</a:t>
            </a:r>
            <a:r>
              <a:rPr sz="1300" dirty="0">
                <a:latin typeface="Montserrat"/>
                <a:cs typeface="Montserrat"/>
              </a:rPr>
              <a:t> </a:t>
            </a:r>
            <a:r>
              <a:rPr sz="1300" spc="-25" dirty="0">
                <a:latin typeface="Montserrat"/>
                <a:cs typeface="Montserrat"/>
              </a:rPr>
              <a:t>and </a:t>
            </a:r>
            <a:r>
              <a:rPr sz="1300" spc="-75" dirty="0">
                <a:latin typeface="Montserrat"/>
                <a:cs typeface="Montserrat"/>
              </a:rPr>
              <a:t>Instagram-worthy</a:t>
            </a:r>
            <a:r>
              <a:rPr sz="1300" spc="35" dirty="0">
                <a:latin typeface="Montserrat"/>
                <a:cs typeface="Montserrat"/>
              </a:rPr>
              <a:t> </a:t>
            </a:r>
            <a:r>
              <a:rPr sz="1300" spc="-65" dirty="0">
                <a:latin typeface="Montserrat"/>
                <a:cs typeface="Montserrat"/>
              </a:rPr>
              <a:t>café</a:t>
            </a:r>
            <a:r>
              <a:rPr sz="1300" spc="35" dirty="0">
                <a:latin typeface="Montserrat"/>
                <a:cs typeface="Montserrat"/>
              </a:rPr>
              <a:t> </a:t>
            </a:r>
            <a:r>
              <a:rPr sz="1300" spc="-10" dirty="0">
                <a:latin typeface="Montserrat"/>
                <a:cs typeface="Montserrat"/>
              </a:rPr>
              <a:t>environments.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4500" y="6492883"/>
            <a:ext cx="5998845" cy="71628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350" b="1" spc="-110" dirty="0">
                <a:solidFill>
                  <a:srgbClr val="DB2525"/>
                </a:solidFill>
                <a:latin typeface="Montserrat SemiBold"/>
                <a:cs typeface="Montserrat SemiBold"/>
              </a:rPr>
              <a:t>The</a:t>
            </a:r>
            <a:r>
              <a:rPr sz="1350" b="1" spc="-35" dirty="0">
                <a:solidFill>
                  <a:srgbClr val="DB2525"/>
                </a:solidFill>
                <a:latin typeface="Montserrat SemiBold"/>
                <a:cs typeface="Montserrat SemiBold"/>
              </a:rPr>
              <a:t> </a:t>
            </a:r>
            <a:r>
              <a:rPr sz="1350" b="1" spc="-95" dirty="0">
                <a:solidFill>
                  <a:srgbClr val="DB2525"/>
                </a:solidFill>
                <a:latin typeface="Montserrat SemiBold"/>
                <a:cs typeface="Montserrat SemiBold"/>
              </a:rPr>
              <a:t>Opportunity</a:t>
            </a:r>
            <a:r>
              <a:rPr sz="1350" b="1" spc="-30" dirty="0">
                <a:solidFill>
                  <a:srgbClr val="DB2525"/>
                </a:solidFill>
                <a:latin typeface="Montserrat SemiBold"/>
                <a:cs typeface="Montserrat SemiBold"/>
              </a:rPr>
              <a:t> </a:t>
            </a:r>
            <a:r>
              <a:rPr sz="1350" b="1" spc="-20" dirty="0">
                <a:solidFill>
                  <a:srgbClr val="DB2525"/>
                </a:solidFill>
                <a:latin typeface="Montserrat SemiBold"/>
                <a:cs typeface="Montserrat SemiBold"/>
              </a:rPr>
              <a:t>Gap:</a:t>
            </a:r>
            <a:endParaRPr sz="1350">
              <a:latin typeface="Montserrat SemiBold"/>
              <a:cs typeface="Montserrat SemiBold"/>
            </a:endParaRPr>
          </a:p>
          <a:p>
            <a:pPr marL="12700" marR="5080">
              <a:lnSpc>
                <a:spcPts val="1800"/>
              </a:lnSpc>
              <a:spcBef>
                <a:spcPts val="90"/>
              </a:spcBef>
            </a:pPr>
            <a:r>
              <a:rPr sz="1300" spc="-70" dirty="0">
                <a:latin typeface="Montserrat"/>
                <a:cs typeface="Montserrat"/>
              </a:rPr>
              <a:t>Starbucks</a:t>
            </a:r>
            <a:r>
              <a:rPr sz="1300" spc="-15" dirty="0">
                <a:latin typeface="Montserrat"/>
                <a:cs typeface="Montserrat"/>
              </a:rPr>
              <a:t> </a:t>
            </a:r>
            <a:r>
              <a:rPr sz="1300" spc="-30" dirty="0">
                <a:latin typeface="Montserrat"/>
                <a:cs typeface="Montserrat"/>
              </a:rPr>
              <a:t>is</a:t>
            </a:r>
            <a:r>
              <a:rPr sz="1300" spc="-10" dirty="0">
                <a:latin typeface="Montserrat"/>
                <a:cs typeface="Montserrat"/>
              </a:rPr>
              <a:t> </a:t>
            </a:r>
            <a:r>
              <a:rPr sz="1300" spc="-60" dirty="0">
                <a:latin typeface="Montserrat"/>
                <a:cs typeface="Montserrat"/>
              </a:rPr>
              <a:t>currently</a:t>
            </a:r>
            <a:r>
              <a:rPr sz="1300" spc="-10" dirty="0">
                <a:latin typeface="Montserrat"/>
                <a:cs typeface="Montserrat"/>
              </a:rPr>
              <a:t> </a:t>
            </a:r>
            <a:r>
              <a:rPr sz="1300" spc="-60" dirty="0">
                <a:latin typeface="Montserrat"/>
                <a:cs typeface="Montserrat"/>
              </a:rPr>
              <a:t>failing</a:t>
            </a:r>
            <a:r>
              <a:rPr sz="1300" spc="-10" dirty="0">
                <a:latin typeface="Montserrat"/>
                <a:cs typeface="Montserrat"/>
              </a:rPr>
              <a:t> </a:t>
            </a:r>
            <a:r>
              <a:rPr sz="1300" spc="-75" dirty="0">
                <a:latin typeface="Montserrat"/>
                <a:cs typeface="Montserrat"/>
              </a:rPr>
              <a:t>to</a:t>
            </a:r>
            <a:r>
              <a:rPr sz="1300" spc="-10" dirty="0">
                <a:latin typeface="Montserrat"/>
                <a:cs typeface="Montserrat"/>
              </a:rPr>
              <a:t> </a:t>
            </a:r>
            <a:r>
              <a:rPr sz="1300" spc="-65" dirty="0">
                <a:latin typeface="Montserrat"/>
                <a:cs typeface="Montserrat"/>
              </a:rPr>
              <a:t>capture</a:t>
            </a:r>
            <a:r>
              <a:rPr sz="1300" spc="-10" dirty="0">
                <a:latin typeface="Montserrat"/>
                <a:cs typeface="Montserrat"/>
              </a:rPr>
              <a:t> </a:t>
            </a:r>
            <a:r>
              <a:rPr sz="1300" spc="-60" dirty="0">
                <a:latin typeface="Montserrat"/>
                <a:cs typeface="Montserrat"/>
              </a:rPr>
              <a:t>either</a:t>
            </a:r>
            <a:r>
              <a:rPr sz="1300" spc="-10" dirty="0">
                <a:latin typeface="Montserrat"/>
                <a:cs typeface="Montserrat"/>
              </a:rPr>
              <a:t> </a:t>
            </a:r>
            <a:r>
              <a:rPr sz="1300" spc="-70" dirty="0">
                <a:latin typeface="Montserrat"/>
                <a:cs typeface="Montserrat"/>
              </a:rPr>
              <a:t>segment</a:t>
            </a:r>
            <a:r>
              <a:rPr sz="1300" spc="-10" dirty="0">
                <a:latin typeface="Montserrat"/>
                <a:cs typeface="Montserrat"/>
              </a:rPr>
              <a:t> </a:t>
            </a:r>
            <a:r>
              <a:rPr sz="1300" spc="-55" dirty="0">
                <a:latin typeface="Montserrat"/>
                <a:cs typeface="Montserrat"/>
              </a:rPr>
              <a:t>effectively,</a:t>
            </a:r>
            <a:r>
              <a:rPr sz="1300" spc="-10" dirty="0">
                <a:latin typeface="Montserrat"/>
                <a:cs typeface="Montserrat"/>
              </a:rPr>
              <a:t> positioned </a:t>
            </a:r>
            <a:r>
              <a:rPr sz="1300" spc="-80" dirty="0">
                <a:latin typeface="Montserrat"/>
                <a:cs typeface="Montserrat"/>
              </a:rPr>
              <a:t>awkwardly</a:t>
            </a:r>
            <a:r>
              <a:rPr sz="1300" spc="-5" dirty="0">
                <a:latin typeface="Montserrat"/>
                <a:cs typeface="Montserrat"/>
              </a:rPr>
              <a:t> </a:t>
            </a:r>
            <a:r>
              <a:rPr sz="1300" spc="-80" dirty="0">
                <a:latin typeface="Montserrat"/>
                <a:cs typeface="Montserrat"/>
              </a:rPr>
              <a:t>between</a:t>
            </a:r>
            <a:r>
              <a:rPr sz="1300" spc="-5" dirty="0">
                <a:latin typeface="Montserrat"/>
                <a:cs typeface="Montserrat"/>
              </a:rPr>
              <a:t> </a:t>
            </a:r>
            <a:r>
              <a:rPr sz="1300" spc="-60" dirty="0">
                <a:latin typeface="Montserrat"/>
                <a:cs typeface="Montserrat"/>
              </a:rPr>
              <a:t>authentic</a:t>
            </a:r>
            <a:r>
              <a:rPr sz="1300" dirty="0">
                <a:latin typeface="Montserrat"/>
                <a:cs typeface="Montserrat"/>
              </a:rPr>
              <a:t> </a:t>
            </a:r>
            <a:r>
              <a:rPr sz="1300" spc="-60" dirty="0">
                <a:latin typeface="Montserrat"/>
                <a:cs typeface="Montserrat"/>
              </a:rPr>
              <a:t>local</a:t>
            </a:r>
            <a:r>
              <a:rPr sz="1300" spc="-5" dirty="0">
                <a:latin typeface="Montserrat"/>
                <a:cs typeface="Montserrat"/>
              </a:rPr>
              <a:t> </a:t>
            </a:r>
            <a:r>
              <a:rPr sz="1300" spc="-65" dirty="0">
                <a:latin typeface="Montserrat"/>
                <a:cs typeface="Montserrat"/>
              </a:rPr>
              <a:t>experience</a:t>
            </a:r>
            <a:r>
              <a:rPr sz="1300" dirty="0">
                <a:latin typeface="Montserrat"/>
                <a:cs typeface="Montserrat"/>
              </a:rPr>
              <a:t> </a:t>
            </a:r>
            <a:r>
              <a:rPr sz="1300" spc="-75" dirty="0">
                <a:latin typeface="Montserrat"/>
                <a:cs typeface="Montserrat"/>
              </a:rPr>
              <a:t>and</a:t>
            </a:r>
            <a:r>
              <a:rPr sz="1300" spc="-5" dirty="0">
                <a:latin typeface="Montserrat"/>
                <a:cs typeface="Montserrat"/>
              </a:rPr>
              <a:t> </a:t>
            </a:r>
            <a:r>
              <a:rPr sz="1300" spc="-60" dirty="0">
                <a:latin typeface="Montserrat"/>
                <a:cs typeface="Montserrat"/>
              </a:rPr>
              <a:t>true</a:t>
            </a:r>
            <a:r>
              <a:rPr sz="1300" dirty="0">
                <a:latin typeface="Montserrat"/>
                <a:cs typeface="Montserrat"/>
              </a:rPr>
              <a:t> </a:t>
            </a:r>
            <a:r>
              <a:rPr sz="1300" spc="-75" dirty="0">
                <a:latin typeface="Montserrat"/>
                <a:cs typeface="Montserrat"/>
              </a:rPr>
              <a:t>premium</a:t>
            </a:r>
            <a:r>
              <a:rPr sz="1300" spc="-5" dirty="0">
                <a:latin typeface="Montserrat"/>
                <a:cs typeface="Montserrat"/>
              </a:rPr>
              <a:t> </a:t>
            </a:r>
            <a:r>
              <a:rPr sz="1300" spc="-40" dirty="0">
                <a:latin typeface="Montserrat"/>
                <a:cs typeface="Montserrat"/>
              </a:rPr>
              <a:t>positioning.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448549" y="1714499"/>
            <a:ext cx="4286250" cy="2667000"/>
          </a:xfrm>
          <a:custGeom>
            <a:avLst/>
            <a:gdLst/>
            <a:ahLst/>
            <a:cxnLst/>
            <a:rect l="l" t="t" r="r" b="b"/>
            <a:pathLst>
              <a:path w="4286250" h="2667000">
                <a:moveTo>
                  <a:pt x="4215052" y="2666999"/>
                </a:moveTo>
                <a:lnTo>
                  <a:pt x="71196" y="2666999"/>
                </a:lnTo>
                <a:lnTo>
                  <a:pt x="66241" y="2666511"/>
                </a:lnTo>
                <a:lnTo>
                  <a:pt x="29704" y="2651377"/>
                </a:lnTo>
                <a:lnTo>
                  <a:pt x="3884" y="2615337"/>
                </a:lnTo>
                <a:lnTo>
                  <a:pt x="0" y="2595803"/>
                </a:lnTo>
                <a:lnTo>
                  <a:pt x="0" y="2590799"/>
                </a:lnTo>
                <a:lnTo>
                  <a:pt x="0" y="71196"/>
                </a:lnTo>
                <a:lnTo>
                  <a:pt x="15620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4215052" y="0"/>
                </a:lnTo>
                <a:lnTo>
                  <a:pt x="4256542" y="15621"/>
                </a:lnTo>
                <a:lnTo>
                  <a:pt x="4282362" y="51661"/>
                </a:lnTo>
                <a:lnTo>
                  <a:pt x="4286249" y="71196"/>
                </a:lnTo>
                <a:lnTo>
                  <a:pt x="4286249" y="2595803"/>
                </a:lnTo>
                <a:lnTo>
                  <a:pt x="4270626" y="2637293"/>
                </a:lnTo>
                <a:lnTo>
                  <a:pt x="4234586" y="2663113"/>
                </a:lnTo>
                <a:lnTo>
                  <a:pt x="4220008" y="2666511"/>
                </a:lnTo>
                <a:lnTo>
                  <a:pt x="4215052" y="266699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7448549" y="4533899"/>
            <a:ext cx="4286250" cy="1143000"/>
            <a:chOff x="7448549" y="4533899"/>
            <a:chExt cx="4286250" cy="1143000"/>
          </a:xfrm>
        </p:grpSpPr>
        <p:sp>
          <p:nvSpPr>
            <p:cNvPr id="18" name="object 18"/>
            <p:cNvSpPr/>
            <p:nvPr/>
          </p:nvSpPr>
          <p:spPr>
            <a:xfrm>
              <a:off x="7448549" y="4533899"/>
              <a:ext cx="4286250" cy="1143000"/>
            </a:xfrm>
            <a:custGeom>
              <a:avLst/>
              <a:gdLst/>
              <a:ahLst/>
              <a:cxnLst/>
              <a:rect l="l" t="t" r="r" b="b"/>
              <a:pathLst>
                <a:path w="4286250" h="1143000">
                  <a:moveTo>
                    <a:pt x="4215052" y="1142999"/>
                  </a:moveTo>
                  <a:lnTo>
                    <a:pt x="71196" y="1142999"/>
                  </a:lnTo>
                  <a:lnTo>
                    <a:pt x="66241" y="1142510"/>
                  </a:lnTo>
                  <a:lnTo>
                    <a:pt x="29704" y="1127378"/>
                  </a:lnTo>
                  <a:lnTo>
                    <a:pt x="3884" y="1091337"/>
                  </a:lnTo>
                  <a:lnTo>
                    <a:pt x="0" y="1071803"/>
                  </a:lnTo>
                  <a:lnTo>
                    <a:pt x="0" y="1066799"/>
                  </a:lnTo>
                  <a:lnTo>
                    <a:pt x="0" y="71196"/>
                  </a:lnTo>
                  <a:lnTo>
                    <a:pt x="15620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215052" y="0"/>
                  </a:lnTo>
                  <a:lnTo>
                    <a:pt x="4256542" y="15621"/>
                  </a:lnTo>
                  <a:lnTo>
                    <a:pt x="4282362" y="51661"/>
                  </a:lnTo>
                  <a:lnTo>
                    <a:pt x="4286249" y="71196"/>
                  </a:lnTo>
                  <a:lnTo>
                    <a:pt x="4286249" y="1071803"/>
                  </a:lnTo>
                  <a:lnTo>
                    <a:pt x="4270626" y="1113294"/>
                  </a:lnTo>
                  <a:lnTo>
                    <a:pt x="4234586" y="1139113"/>
                  </a:lnTo>
                  <a:lnTo>
                    <a:pt x="4220008" y="1142510"/>
                  </a:lnTo>
                  <a:lnTo>
                    <a:pt x="4215052" y="11429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62849" y="4943474"/>
              <a:ext cx="133349" cy="133349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7563693" y="1612923"/>
            <a:ext cx="894080" cy="80137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850" b="1" spc="-280" dirty="0">
                <a:solidFill>
                  <a:srgbClr val="006140"/>
                </a:solidFill>
                <a:latin typeface="Montserrat"/>
                <a:cs typeface="Montserrat"/>
              </a:rPr>
              <a:t>$3.5B</a:t>
            </a:r>
            <a:endParaRPr sz="2850">
              <a:latin typeface="Montserrat"/>
              <a:cs typeface="Montserrat"/>
            </a:endParaRPr>
          </a:p>
          <a:p>
            <a:pPr marL="60960">
              <a:lnSpc>
                <a:spcPct val="100000"/>
              </a:lnSpc>
              <a:spcBef>
                <a:spcPts val="380"/>
              </a:spcBef>
            </a:pPr>
            <a:r>
              <a:rPr sz="1150" spc="-80" dirty="0">
                <a:solidFill>
                  <a:srgbClr val="666666"/>
                </a:solidFill>
                <a:latin typeface="Montserrat"/>
                <a:cs typeface="Montserrat"/>
              </a:rPr>
              <a:t>Market</a:t>
            </a:r>
            <a:r>
              <a:rPr sz="1150" spc="25" dirty="0">
                <a:solidFill>
                  <a:srgbClr val="666666"/>
                </a:solidFill>
                <a:latin typeface="Montserrat"/>
                <a:cs typeface="Montserrat"/>
              </a:rPr>
              <a:t> </a:t>
            </a:r>
            <a:r>
              <a:rPr sz="1150" spc="-20" dirty="0">
                <a:solidFill>
                  <a:srgbClr val="666666"/>
                </a:solidFill>
                <a:latin typeface="Montserrat"/>
                <a:cs typeface="Montserrat"/>
              </a:rPr>
              <a:t>Size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85857" y="1612923"/>
            <a:ext cx="1039494" cy="80137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25"/>
              </a:spcBef>
            </a:pPr>
            <a:r>
              <a:rPr sz="2850" b="1" spc="-280" dirty="0">
                <a:solidFill>
                  <a:srgbClr val="006140"/>
                </a:solidFill>
                <a:latin typeface="Montserrat"/>
                <a:cs typeface="Montserrat"/>
              </a:rPr>
              <a:t>8.2%</a:t>
            </a:r>
            <a:endParaRPr sz="2850">
              <a:latin typeface="Montserrat"/>
              <a:cs typeface="Montserrat"/>
            </a:endParaRPr>
          </a:p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sz="1150" spc="-75" dirty="0">
                <a:solidFill>
                  <a:srgbClr val="666666"/>
                </a:solidFill>
                <a:latin typeface="Montserrat"/>
                <a:cs typeface="Montserrat"/>
              </a:rPr>
              <a:t>Annual</a:t>
            </a:r>
            <a:r>
              <a:rPr sz="1150" spc="25" dirty="0">
                <a:solidFill>
                  <a:srgbClr val="666666"/>
                </a:solidFill>
                <a:latin typeface="Montserrat"/>
                <a:cs typeface="Montserrat"/>
              </a:rPr>
              <a:t> </a:t>
            </a:r>
            <a:r>
              <a:rPr sz="1150" spc="-40" dirty="0">
                <a:solidFill>
                  <a:srgbClr val="666666"/>
                </a:solidFill>
                <a:latin typeface="Montserrat"/>
                <a:cs typeface="Montserrat"/>
              </a:rPr>
              <a:t>Growth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953723" y="1612923"/>
            <a:ext cx="1666875" cy="801370"/>
          </a:xfrm>
          <a:prstGeom prst="rect">
            <a:avLst/>
          </a:prstGeom>
        </p:spPr>
        <p:txBody>
          <a:bodyPr vert="horz" wrap="square" lIns="0" tIns="1301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25"/>
              </a:spcBef>
            </a:pPr>
            <a:r>
              <a:rPr sz="2850" b="1" spc="-280" dirty="0">
                <a:solidFill>
                  <a:srgbClr val="006140"/>
                </a:solidFill>
                <a:latin typeface="Montserrat"/>
                <a:cs typeface="Montserrat"/>
              </a:rPr>
              <a:t>2.8kg</a:t>
            </a:r>
            <a:endParaRPr sz="2850">
              <a:latin typeface="Montserrat"/>
              <a:cs typeface="Montserrat"/>
            </a:endParaRPr>
          </a:p>
          <a:p>
            <a:pPr algn="ctr">
              <a:lnSpc>
                <a:spcPct val="100000"/>
              </a:lnSpc>
              <a:spcBef>
                <a:spcPts val="380"/>
              </a:spcBef>
            </a:pPr>
            <a:r>
              <a:rPr sz="1150" spc="-75" dirty="0">
                <a:solidFill>
                  <a:srgbClr val="666666"/>
                </a:solidFill>
                <a:latin typeface="Montserrat"/>
                <a:cs typeface="Montserrat"/>
              </a:rPr>
              <a:t>Per</a:t>
            </a:r>
            <a:r>
              <a:rPr sz="1150" spc="-15" dirty="0">
                <a:solidFill>
                  <a:srgbClr val="666666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666666"/>
                </a:solidFill>
                <a:latin typeface="Montserrat"/>
                <a:cs typeface="Montserrat"/>
              </a:rPr>
              <a:t>Capita</a:t>
            </a:r>
            <a:r>
              <a:rPr sz="1150" spc="-15" dirty="0">
                <a:solidFill>
                  <a:srgbClr val="666666"/>
                </a:solidFill>
                <a:latin typeface="Montserrat"/>
                <a:cs typeface="Montserrat"/>
              </a:rPr>
              <a:t> </a:t>
            </a:r>
            <a:r>
              <a:rPr sz="1150" spc="-55" dirty="0">
                <a:solidFill>
                  <a:srgbClr val="666666"/>
                </a:solidFill>
                <a:latin typeface="Montserrat"/>
                <a:cs typeface="Montserrat"/>
              </a:rPr>
              <a:t>Consumption</a:t>
            </a:r>
            <a:endParaRPr sz="1150">
              <a:latin typeface="Montserrat"/>
              <a:cs typeface="Montserrat"/>
            </a:endParaRPr>
          </a:p>
        </p:txBody>
      </p: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00950" y="2714625"/>
            <a:ext cx="3971924" cy="166687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444500" y="3082567"/>
            <a:ext cx="9894570" cy="20173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7145655" algn="ctr">
              <a:lnSpc>
                <a:spcPct val="100000"/>
              </a:lnSpc>
              <a:spcBef>
                <a:spcPts val="125"/>
              </a:spcBef>
            </a:pPr>
            <a:r>
              <a:rPr sz="1850" b="1" spc="-150" dirty="0">
                <a:solidFill>
                  <a:srgbClr val="006140"/>
                </a:solidFill>
                <a:latin typeface="Montserrat SemiBold"/>
                <a:cs typeface="Montserrat SemiBold"/>
              </a:rPr>
              <a:t>Consumer</a:t>
            </a:r>
            <a:r>
              <a:rPr sz="1850" b="1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850" b="1" spc="-114" dirty="0">
                <a:solidFill>
                  <a:srgbClr val="006140"/>
                </a:solidFill>
                <a:latin typeface="Montserrat SemiBold"/>
                <a:cs typeface="Montserrat SemiBold"/>
              </a:rPr>
              <a:t>Segmentation</a:t>
            </a:r>
            <a:endParaRPr sz="1850">
              <a:latin typeface="Montserrat SemiBold"/>
              <a:cs typeface="Montserrat SemiBold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650">
              <a:latin typeface="Montserrat SemiBold"/>
              <a:cs typeface="Montserrat SemiBold"/>
            </a:endParaRPr>
          </a:p>
          <a:p>
            <a:pPr marR="7171690" algn="ctr">
              <a:lnSpc>
                <a:spcPct val="100000"/>
              </a:lnSpc>
            </a:pPr>
            <a:r>
              <a:rPr sz="1300" b="1" spc="-80" dirty="0">
                <a:latin typeface="Montserrat SemiBold"/>
                <a:cs typeface="Montserrat SemiBold"/>
              </a:rPr>
              <a:t>The</a:t>
            </a:r>
            <a:r>
              <a:rPr sz="1300" b="1" spc="10" dirty="0">
                <a:latin typeface="Montserrat SemiBold"/>
                <a:cs typeface="Montserrat SemiBold"/>
              </a:rPr>
              <a:t> </a:t>
            </a:r>
            <a:r>
              <a:rPr sz="1300" b="1" spc="-75" dirty="0">
                <a:latin typeface="Montserrat SemiBold"/>
                <a:cs typeface="Montserrat SemiBold"/>
              </a:rPr>
              <a:t>Cultural</a:t>
            </a:r>
            <a:r>
              <a:rPr sz="1300" b="1" spc="15" dirty="0">
                <a:latin typeface="Montserrat SemiBold"/>
                <a:cs typeface="Montserrat SemiBold"/>
              </a:rPr>
              <a:t> </a:t>
            </a:r>
            <a:r>
              <a:rPr sz="1300" b="1" spc="-10" dirty="0">
                <a:latin typeface="Montserrat SemiBold"/>
                <a:cs typeface="Montserrat SemiBold"/>
              </a:rPr>
              <a:t>Market</a:t>
            </a:r>
            <a:endParaRPr sz="1300">
              <a:latin typeface="Montserrat SemiBold"/>
              <a:cs typeface="Montserrat SemiBold"/>
            </a:endParaRPr>
          </a:p>
          <a:p>
            <a:pPr marL="545465" marR="3492500">
              <a:lnSpc>
                <a:spcPct val="115399"/>
              </a:lnSpc>
              <a:spcBef>
                <a:spcPts val="900"/>
              </a:spcBef>
            </a:pPr>
            <a:r>
              <a:rPr sz="1300" spc="-75" dirty="0">
                <a:latin typeface="Montserrat"/>
                <a:cs typeface="Montserrat"/>
              </a:rPr>
              <a:t>Rooted</a:t>
            </a:r>
            <a:r>
              <a:rPr sz="1300" spc="-10" dirty="0">
                <a:latin typeface="Montserrat"/>
                <a:cs typeface="Montserrat"/>
              </a:rPr>
              <a:t> </a:t>
            </a:r>
            <a:r>
              <a:rPr sz="1300" spc="-50" dirty="0">
                <a:latin typeface="Montserrat"/>
                <a:cs typeface="Montserrat"/>
              </a:rPr>
              <a:t>in</a:t>
            </a:r>
            <a:r>
              <a:rPr sz="1300" spc="-10" dirty="0">
                <a:latin typeface="Montserrat"/>
                <a:cs typeface="Montserrat"/>
              </a:rPr>
              <a:t> </a:t>
            </a:r>
            <a:r>
              <a:rPr sz="1300" spc="-60" dirty="0">
                <a:latin typeface="Montserrat"/>
                <a:cs typeface="Montserrat"/>
              </a:rPr>
              <a:t>the</a:t>
            </a:r>
            <a:r>
              <a:rPr sz="1300" spc="-10" dirty="0">
                <a:latin typeface="Montserrat"/>
                <a:cs typeface="Montserrat"/>
              </a:rPr>
              <a:t> </a:t>
            </a:r>
            <a:r>
              <a:rPr sz="1300" spc="-60" dirty="0">
                <a:latin typeface="Montserrat"/>
                <a:cs typeface="Montserrat"/>
              </a:rPr>
              <a:t>social</a:t>
            </a:r>
            <a:r>
              <a:rPr sz="1300" spc="-10" dirty="0">
                <a:latin typeface="Montserrat"/>
                <a:cs typeface="Montserrat"/>
              </a:rPr>
              <a:t> </a:t>
            </a:r>
            <a:r>
              <a:rPr sz="1300" spc="-60" dirty="0">
                <a:latin typeface="Montserrat"/>
                <a:cs typeface="Montserrat"/>
              </a:rPr>
              <a:t>ritual</a:t>
            </a:r>
            <a:r>
              <a:rPr sz="1300" spc="-5" dirty="0">
                <a:latin typeface="Montserrat"/>
                <a:cs typeface="Montserrat"/>
              </a:rPr>
              <a:t> </a:t>
            </a:r>
            <a:r>
              <a:rPr sz="1300" spc="-55" dirty="0">
                <a:latin typeface="Montserrat"/>
                <a:cs typeface="Montserrat"/>
              </a:rPr>
              <a:t>of</a:t>
            </a:r>
            <a:r>
              <a:rPr sz="1300" spc="-10" dirty="0">
                <a:latin typeface="Montserrat"/>
                <a:cs typeface="Montserrat"/>
              </a:rPr>
              <a:t> </a:t>
            </a:r>
            <a:r>
              <a:rPr sz="1300" spc="-55" dirty="0">
                <a:latin typeface="Montserrat"/>
                <a:cs typeface="Montserrat"/>
              </a:rPr>
              <a:t>strong,</a:t>
            </a:r>
            <a:r>
              <a:rPr sz="1300" spc="-10" dirty="0">
                <a:latin typeface="Montserrat"/>
                <a:cs typeface="Montserrat"/>
              </a:rPr>
              <a:t> </a:t>
            </a:r>
            <a:r>
              <a:rPr sz="1300" spc="-60" dirty="0">
                <a:latin typeface="Montserrat"/>
                <a:cs typeface="Montserrat"/>
              </a:rPr>
              <a:t>traditional</a:t>
            </a:r>
            <a:r>
              <a:rPr sz="1300" spc="-10" dirty="0">
                <a:latin typeface="Montserrat"/>
                <a:cs typeface="Montserrat"/>
              </a:rPr>
              <a:t> </a:t>
            </a:r>
            <a:r>
              <a:rPr sz="1300" spc="-70" dirty="0">
                <a:latin typeface="Montserrat"/>
                <a:cs typeface="Montserrat"/>
              </a:rPr>
              <a:t>Robusta</a:t>
            </a:r>
            <a:r>
              <a:rPr sz="1300" spc="-10" dirty="0">
                <a:latin typeface="Montserrat"/>
                <a:cs typeface="Montserrat"/>
              </a:rPr>
              <a:t> </a:t>
            </a:r>
            <a:r>
              <a:rPr sz="1300" spc="-55" dirty="0">
                <a:latin typeface="Montserrat"/>
                <a:cs typeface="Montserrat"/>
              </a:rPr>
              <a:t>coffee.</a:t>
            </a:r>
            <a:r>
              <a:rPr sz="1300" spc="-5" dirty="0">
                <a:latin typeface="Montserrat"/>
                <a:cs typeface="Montserrat"/>
              </a:rPr>
              <a:t> </a:t>
            </a:r>
            <a:r>
              <a:rPr sz="1300" spc="-70" dirty="0">
                <a:latin typeface="Montserrat"/>
                <a:cs typeface="Montserrat"/>
              </a:rPr>
              <a:t>Preference</a:t>
            </a:r>
            <a:r>
              <a:rPr sz="1300" spc="-10" dirty="0">
                <a:latin typeface="Montserrat"/>
                <a:cs typeface="Montserrat"/>
              </a:rPr>
              <a:t> </a:t>
            </a:r>
            <a:r>
              <a:rPr sz="1300" spc="-25" dirty="0">
                <a:latin typeface="Montserrat"/>
                <a:cs typeface="Montserrat"/>
              </a:rPr>
              <a:t>for </a:t>
            </a:r>
            <a:r>
              <a:rPr sz="1300" spc="-60" dirty="0">
                <a:latin typeface="Montserrat"/>
                <a:cs typeface="Montserrat"/>
              </a:rPr>
              <a:t>intense</a:t>
            </a:r>
            <a:r>
              <a:rPr sz="1300" dirty="0">
                <a:latin typeface="Montserrat"/>
                <a:cs typeface="Montserrat"/>
              </a:rPr>
              <a:t> </a:t>
            </a:r>
            <a:r>
              <a:rPr sz="1300" spc="-65" dirty="0">
                <a:latin typeface="Montserrat"/>
                <a:cs typeface="Montserrat"/>
              </a:rPr>
              <a:t>flavor</a:t>
            </a:r>
            <a:r>
              <a:rPr sz="1300" dirty="0">
                <a:latin typeface="Montserrat"/>
                <a:cs typeface="Montserrat"/>
              </a:rPr>
              <a:t> </a:t>
            </a:r>
            <a:r>
              <a:rPr sz="1300" spc="-60" dirty="0">
                <a:latin typeface="Montserrat"/>
                <a:cs typeface="Montserrat"/>
              </a:rPr>
              <a:t>profiles</a:t>
            </a:r>
            <a:r>
              <a:rPr sz="1300" dirty="0">
                <a:latin typeface="Montserrat"/>
                <a:cs typeface="Montserrat"/>
              </a:rPr>
              <a:t> </a:t>
            </a:r>
            <a:r>
              <a:rPr sz="1300" spc="-75" dirty="0">
                <a:latin typeface="Montserrat"/>
                <a:cs typeface="Montserrat"/>
              </a:rPr>
              <a:t>and</a:t>
            </a:r>
            <a:r>
              <a:rPr sz="1300" dirty="0">
                <a:latin typeface="Montserrat"/>
                <a:cs typeface="Montserrat"/>
              </a:rPr>
              <a:t> </a:t>
            </a:r>
            <a:r>
              <a:rPr sz="1300" spc="-60" dirty="0">
                <a:latin typeface="Montserrat"/>
                <a:cs typeface="Montserrat"/>
              </a:rPr>
              <a:t>established</a:t>
            </a:r>
            <a:r>
              <a:rPr sz="1300" dirty="0">
                <a:latin typeface="Montserrat"/>
                <a:cs typeface="Montserrat"/>
              </a:rPr>
              <a:t> </a:t>
            </a:r>
            <a:r>
              <a:rPr sz="1300" spc="-60" dirty="0">
                <a:latin typeface="Montserrat"/>
                <a:cs typeface="Montserrat"/>
              </a:rPr>
              <a:t>local</a:t>
            </a:r>
            <a:r>
              <a:rPr sz="1300" dirty="0">
                <a:latin typeface="Montserrat"/>
                <a:cs typeface="Montserrat"/>
              </a:rPr>
              <a:t> </a:t>
            </a:r>
            <a:r>
              <a:rPr sz="1300" spc="-70" dirty="0">
                <a:latin typeface="Montserrat"/>
                <a:cs typeface="Montserrat"/>
              </a:rPr>
              <a:t>brands</a:t>
            </a:r>
            <a:r>
              <a:rPr sz="1300" spc="5" dirty="0">
                <a:latin typeface="Montserrat"/>
                <a:cs typeface="Montserrat"/>
              </a:rPr>
              <a:t> </a:t>
            </a:r>
            <a:r>
              <a:rPr sz="1300" spc="-70" dirty="0">
                <a:latin typeface="Montserrat"/>
                <a:cs typeface="Montserrat"/>
              </a:rPr>
              <a:t>with</a:t>
            </a:r>
            <a:r>
              <a:rPr sz="1300" dirty="0">
                <a:latin typeface="Montserrat"/>
                <a:cs typeface="Montserrat"/>
              </a:rPr>
              <a:t> </a:t>
            </a:r>
            <a:r>
              <a:rPr sz="1300" spc="-10" dirty="0">
                <a:latin typeface="Montserrat"/>
                <a:cs typeface="Montserrat"/>
              </a:rPr>
              <a:t>authentic </a:t>
            </a:r>
            <a:r>
              <a:rPr sz="1300" spc="-70" dirty="0">
                <a:latin typeface="Montserrat"/>
                <a:cs typeface="Montserrat"/>
              </a:rPr>
              <a:t>Vietnamese</a:t>
            </a:r>
            <a:r>
              <a:rPr sz="1300" spc="-5" dirty="0">
                <a:latin typeface="Montserrat"/>
                <a:cs typeface="Montserrat"/>
              </a:rPr>
              <a:t> </a:t>
            </a:r>
            <a:r>
              <a:rPr sz="1300" spc="-70" dirty="0">
                <a:latin typeface="Montserrat"/>
                <a:cs typeface="Montserrat"/>
              </a:rPr>
              <a:t>brewing</a:t>
            </a:r>
            <a:r>
              <a:rPr sz="1300" spc="-5" dirty="0">
                <a:latin typeface="Montserrat"/>
                <a:cs typeface="Montserrat"/>
              </a:rPr>
              <a:t> </a:t>
            </a:r>
            <a:r>
              <a:rPr sz="1300" spc="-10" dirty="0">
                <a:latin typeface="Montserrat"/>
                <a:cs typeface="Montserrat"/>
              </a:rPr>
              <a:t>methods.</a:t>
            </a:r>
            <a:endParaRPr sz="1300">
              <a:latin typeface="Montserrat"/>
              <a:cs typeface="Montserrat"/>
            </a:endParaRPr>
          </a:p>
          <a:p>
            <a:pPr marR="1371600" algn="r">
              <a:lnSpc>
                <a:spcPts val="1105"/>
              </a:lnSpc>
            </a:pPr>
            <a:r>
              <a:rPr sz="1200" b="1" spc="-120" dirty="0">
                <a:latin typeface="Montserrat SemiBold"/>
                <a:cs typeface="Montserrat SemiBold"/>
              </a:rPr>
              <a:t>Key</a:t>
            </a:r>
            <a:r>
              <a:rPr sz="1200" b="1" spc="-35" dirty="0">
                <a:latin typeface="Montserrat SemiBold"/>
                <a:cs typeface="Montserrat SemiBold"/>
              </a:rPr>
              <a:t> </a:t>
            </a:r>
            <a:r>
              <a:rPr sz="1200" b="1" spc="-100" dirty="0">
                <a:latin typeface="Montserrat SemiBold"/>
                <a:cs typeface="Montserrat SemiBold"/>
              </a:rPr>
              <a:t>Market</a:t>
            </a:r>
            <a:r>
              <a:rPr sz="1200" b="1" spc="-30" dirty="0">
                <a:latin typeface="Montserrat SemiBold"/>
                <a:cs typeface="Montserrat SemiBold"/>
              </a:rPr>
              <a:t> </a:t>
            </a:r>
            <a:r>
              <a:rPr sz="1200" b="1" spc="-10" dirty="0">
                <a:latin typeface="Montserrat SemiBold"/>
                <a:cs typeface="Montserrat SemiBold"/>
              </a:rPr>
              <a:t>Insights:</a:t>
            </a:r>
            <a:endParaRPr sz="1200">
              <a:latin typeface="Montserrat SemiBold"/>
              <a:cs typeface="Montserrat SemiBold"/>
            </a:endParaRPr>
          </a:p>
          <a:p>
            <a:pPr marR="5080" algn="r">
              <a:lnSpc>
                <a:spcPct val="100000"/>
              </a:lnSpc>
              <a:spcBef>
                <a:spcPts val="710"/>
              </a:spcBef>
            </a:pPr>
            <a:r>
              <a:rPr sz="1150" spc="-70" dirty="0">
                <a:latin typeface="Montserrat"/>
                <a:cs typeface="Montserrat"/>
              </a:rPr>
              <a:t>500,000+</a:t>
            </a:r>
            <a:r>
              <a:rPr sz="1150" spc="-15" dirty="0">
                <a:latin typeface="Montserrat"/>
                <a:cs typeface="Montserrat"/>
              </a:rPr>
              <a:t> </a:t>
            </a:r>
            <a:r>
              <a:rPr sz="1150" spc="-60" dirty="0">
                <a:latin typeface="Montserrat"/>
                <a:cs typeface="Montserrat"/>
              </a:rPr>
              <a:t>coffee</a:t>
            </a:r>
            <a:r>
              <a:rPr sz="1150" spc="-10" dirty="0">
                <a:latin typeface="Montserrat"/>
                <a:cs typeface="Montserrat"/>
              </a:rPr>
              <a:t> </a:t>
            </a:r>
            <a:r>
              <a:rPr sz="1150" spc="-65" dirty="0">
                <a:latin typeface="Montserrat"/>
                <a:cs typeface="Montserrat"/>
              </a:rPr>
              <a:t>shops</a:t>
            </a:r>
            <a:r>
              <a:rPr sz="1150" spc="-10" dirty="0">
                <a:latin typeface="Montserrat"/>
                <a:cs typeface="Montserrat"/>
              </a:rPr>
              <a:t> </a:t>
            </a:r>
            <a:r>
              <a:rPr sz="1150" spc="-70" dirty="0">
                <a:latin typeface="Montserrat"/>
                <a:cs typeface="Montserrat"/>
              </a:rPr>
              <a:t>across</a:t>
            </a:r>
            <a:r>
              <a:rPr sz="1150" spc="-15" dirty="0">
                <a:latin typeface="Montserrat"/>
                <a:cs typeface="Montserrat"/>
              </a:rPr>
              <a:t> </a:t>
            </a:r>
            <a:r>
              <a:rPr sz="1150" spc="-10" dirty="0">
                <a:latin typeface="Montserrat"/>
                <a:cs typeface="Montserrat"/>
              </a:rPr>
              <a:t>Vietnam</a:t>
            </a:r>
            <a:endParaRPr sz="1150">
              <a:latin typeface="Montserrat"/>
              <a:cs typeface="Montserra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562850" y="5172074"/>
            <a:ext cx="133350" cy="361950"/>
            <a:chOff x="7562850" y="5172074"/>
            <a:chExt cx="133350" cy="361950"/>
          </a:xfrm>
        </p:grpSpPr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62850" y="5172074"/>
              <a:ext cx="133349" cy="133349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62850" y="5400674"/>
              <a:ext cx="133349" cy="13334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7760592" y="5074500"/>
            <a:ext cx="3281679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30400"/>
              </a:lnSpc>
              <a:spcBef>
                <a:spcPts val="95"/>
              </a:spcBef>
            </a:pPr>
            <a:r>
              <a:rPr sz="1150" spc="-70" dirty="0">
                <a:latin typeface="Montserrat"/>
                <a:cs typeface="Montserrat"/>
              </a:rPr>
              <a:t>Robusta</a:t>
            </a:r>
            <a:r>
              <a:rPr sz="1150" spc="-5" dirty="0">
                <a:latin typeface="Montserrat"/>
                <a:cs typeface="Montserrat"/>
              </a:rPr>
              <a:t> </a:t>
            </a:r>
            <a:r>
              <a:rPr sz="1150" spc="-80" dirty="0">
                <a:latin typeface="Montserrat"/>
                <a:cs typeface="Montserrat"/>
              </a:rPr>
              <a:t>beans</a:t>
            </a:r>
            <a:r>
              <a:rPr sz="1150" dirty="0">
                <a:latin typeface="Montserrat"/>
                <a:cs typeface="Montserrat"/>
              </a:rPr>
              <a:t> </a:t>
            </a:r>
            <a:r>
              <a:rPr sz="1150" spc="-75" dirty="0">
                <a:latin typeface="Montserrat"/>
                <a:cs typeface="Montserrat"/>
              </a:rPr>
              <a:t>account</a:t>
            </a:r>
            <a:r>
              <a:rPr sz="1150" spc="-5" dirty="0">
                <a:latin typeface="Montserrat"/>
                <a:cs typeface="Montserrat"/>
              </a:rPr>
              <a:t> </a:t>
            </a:r>
            <a:r>
              <a:rPr sz="1150" spc="-55" dirty="0">
                <a:latin typeface="Montserrat"/>
                <a:cs typeface="Montserrat"/>
              </a:rPr>
              <a:t>for</a:t>
            </a:r>
            <a:r>
              <a:rPr sz="1150" dirty="0">
                <a:latin typeface="Montserrat"/>
                <a:cs typeface="Montserrat"/>
              </a:rPr>
              <a:t> </a:t>
            </a:r>
            <a:r>
              <a:rPr sz="1150" spc="-80" dirty="0">
                <a:latin typeface="Montserrat"/>
                <a:cs typeface="Montserrat"/>
              </a:rPr>
              <a:t>97%</a:t>
            </a:r>
            <a:r>
              <a:rPr sz="1150" dirty="0">
                <a:latin typeface="Montserrat"/>
                <a:cs typeface="Montserrat"/>
              </a:rPr>
              <a:t> </a:t>
            </a:r>
            <a:r>
              <a:rPr sz="1150" spc="-60" dirty="0">
                <a:latin typeface="Montserrat"/>
                <a:cs typeface="Montserrat"/>
              </a:rPr>
              <a:t>of</a:t>
            </a:r>
            <a:r>
              <a:rPr sz="1150" spc="-5" dirty="0">
                <a:latin typeface="Montserrat"/>
                <a:cs typeface="Montserrat"/>
              </a:rPr>
              <a:t> </a:t>
            </a:r>
            <a:r>
              <a:rPr sz="1150" spc="-10" dirty="0">
                <a:latin typeface="Montserrat"/>
                <a:cs typeface="Montserrat"/>
              </a:rPr>
              <a:t>production </a:t>
            </a:r>
            <a:r>
              <a:rPr sz="1150" spc="-75" dirty="0">
                <a:latin typeface="Montserrat"/>
                <a:cs typeface="Montserrat"/>
              </a:rPr>
              <a:t>Per</a:t>
            </a:r>
            <a:r>
              <a:rPr sz="1150" dirty="0">
                <a:latin typeface="Montserrat"/>
                <a:cs typeface="Montserrat"/>
              </a:rPr>
              <a:t> </a:t>
            </a:r>
            <a:r>
              <a:rPr sz="1150" spc="-70" dirty="0">
                <a:latin typeface="Montserrat"/>
                <a:cs typeface="Montserrat"/>
              </a:rPr>
              <a:t>capita</a:t>
            </a:r>
            <a:r>
              <a:rPr sz="1150" spc="5" dirty="0">
                <a:latin typeface="Montserrat"/>
                <a:cs typeface="Montserrat"/>
              </a:rPr>
              <a:t> </a:t>
            </a:r>
            <a:r>
              <a:rPr sz="1150" spc="-70" dirty="0">
                <a:latin typeface="Montserrat"/>
                <a:cs typeface="Montserrat"/>
              </a:rPr>
              <a:t>consumption</a:t>
            </a:r>
            <a:r>
              <a:rPr sz="1150" spc="5" dirty="0">
                <a:latin typeface="Montserrat"/>
                <a:cs typeface="Montserrat"/>
              </a:rPr>
              <a:t> </a:t>
            </a:r>
            <a:r>
              <a:rPr sz="1150" spc="-65" dirty="0">
                <a:latin typeface="Montserrat"/>
                <a:cs typeface="Montserrat"/>
              </a:rPr>
              <a:t>rising</a:t>
            </a:r>
            <a:r>
              <a:rPr sz="1150" spc="5" dirty="0">
                <a:latin typeface="Montserrat"/>
                <a:cs typeface="Montserrat"/>
              </a:rPr>
              <a:t> </a:t>
            </a:r>
            <a:r>
              <a:rPr sz="1150" spc="-60" dirty="0">
                <a:latin typeface="Montserrat"/>
                <a:cs typeface="Montserrat"/>
              </a:rPr>
              <a:t>steadily</a:t>
            </a:r>
            <a:r>
              <a:rPr sz="1150" spc="5" dirty="0">
                <a:latin typeface="Montserrat"/>
                <a:cs typeface="Montserrat"/>
              </a:rPr>
              <a:t> </a:t>
            </a:r>
            <a:r>
              <a:rPr sz="1150" spc="-70" dirty="0">
                <a:latin typeface="Montserrat"/>
                <a:cs typeface="Montserrat"/>
              </a:rPr>
              <a:t>since</a:t>
            </a:r>
            <a:r>
              <a:rPr sz="1150" spc="5" dirty="0">
                <a:latin typeface="Montserrat"/>
                <a:cs typeface="Montserrat"/>
              </a:rPr>
              <a:t> </a:t>
            </a:r>
            <a:r>
              <a:rPr sz="1150" spc="-20" dirty="0">
                <a:latin typeface="Montserrat"/>
                <a:cs typeface="Montserrat"/>
              </a:rPr>
              <a:t>2015</a:t>
            </a:r>
            <a:endParaRPr sz="1150">
              <a:latin typeface="Montserrat"/>
              <a:cs typeface="Montserrat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0401299" y="7181850"/>
            <a:ext cx="1600200" cy="323850"/>
            <a:chOff x="10401299" y="7181850"/>
            <a:chExt cx="1600200" cy="323850"/>
          </a:xfrm>
        </p:grpSpPr>
        <p:sp>
          <p:nvSpPr>
            <p:cNvPr id="30" name="object 30"/>
            <p:cNvSpPr/>
            <p:nvPr/>
          </p:nvSpPr>
          <p:spPr>
            <a:xfrm>
              <a:off x="10401299" y="7181850"/>
              <a:ext cx="1600200" cy="323850"/>
            </a:xfrm>
            <a:custGeom>
              <a:avLst/>
              <a:gdLst/>
              <a:ahLst/>
              <a:cxnLst/>
              <a:rect l="l" t="t" r="r" b="b"/>
              <a:pathLst>
                <a:path w="1600200" h="323850">
                  <a:moveTo>
                    <a:pt x="15671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67152" y="0"/>
                  </a:lnTo>
                  <a:lnTo>
                    <a:pt x="1599233" y="28187"/>
                  </a:lnTo>
                  <a:lnTo>
                    <a:pt x="1600199" y="33047"/>
                  </a:lnTo>
                  <a:lnTo>
                    <a:pt x="1600199" y="290802"/>
                  </a:lnTo>
                  <a:lnTo>
                    <a:pt x="1572012" y="322883"/>
                  </a:lnTo>
                  <a:lnTo>
                    <a:pt x="15671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515599" y="7277099"/>
              <a:ext cx="133349" cy="133349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9097218" y="7243063"/>
            <a:ext cx="2955290" cy="285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04645">
              <a:lnSpc>
                <a:spcPts val="940"/>
              </a:lnSpc>
              <a:spcBef>
                <a:spcPts val="90"/>
              </a:spcBef>
            </a:pPr>
            <a:r>
              <a:rPr sz="1000" spc="-80" dirty="0">
                <a:solidFill>
                  <a:srgbClr val="FFFFFF"/>
                </a:solidFill>
                <a:latin typeface="Montserrat"/>
                <a:cs typeface="Montserrat"/>
              </a:rPr>
              <a:t>Made</a:t>
            </a:r>
            <a:r>
              <a:rPr sz="10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Montserrat"/>
                <a:cs typeface="Montserrat"/>
              </a:rPr>
              <a:t>with</a:t>
            </a:r>
            <a:r>
              <a:rPr sz="1000" spc="-10" dirty="0">
                <a:solidFill>
                  <a:srgbClr val="FFFFFF"/>
                </a:solidFill>
                <a:latin typeface="Montserrat"/>
                <a:cs typeface="Montserrat"/>
              </a:rPr>
              <a:t> Genspark</a:t>
            </a:r>
            <a:endParaRPr sz="1000">
              <a:latin typeface="Montserrat"/>
              <a:cs typeface="Montserrat"/>
            </a:endParaRPr>
          </a:p>
          <a:p>
            <a:pPr marL="12700">
              <a:lnSpc>
                <a:spcPts val="1120"/>
              </a:lnSpc>
            </a:pPr>
            <a:r>
              <a:rPr sz="1150" spc="-65" dirty="0">
                <a:solidFill>
                  <a:srgbClr val="9CA2AF"/>
                </a:solidFill>
                <a:latin typeface="Montserrat"/>
                <a:cs typeface="Montserrat"/>
              </a:rPr>
              <a:t>Project</a:t>
            </a:r>
            <a:r>
              <a:rPr sz="1150" spc="-10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150" spc="-75" dirty="0">
                <a:solidFill>
                  <a:srgbClr val="9CA2AF"/>
                </a:solidFill>
                <a:latin typeface="Montserrat"/>
                <a:cs typeface="Montserrat"/>
              </a:rPr>
              <a:t>Phoenix</a:t>
            </a:r>
            <a:r>
              <a:rPr sz="1150" spc="-5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150" dirty="0">
                <a:solidFill>
                  <a:srgbClr val="9CA2AF"/>
                </a:solidFill>
                <a:latin typeface="Montserrat"/>
                <a:cs typeface="Montserrat"/>
              </a:rPr>
              <a:t>|</a:t>
            </a:r>
            <a:r>
              <a:rPr sz="1150" spc="-5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9CA2AF"/>
                </a:solidFill>
                <a:latin typeface="Montserrat"/>
                <a:cs typeface="Montserrat"/>
              </a:rPr>
              <a:t>Vietnamese</a:t>
            </a:r>
            <a:r>
              <a:rPr sz="1150" spc="-5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150" spc="-75" dirty="0">
                <a:solidFill>
                  <a:srgbClr val="9CA2AF"/>
                </a:solidFill>
                <a:latin typeface="Montserrat"/>
                <a:cs typeface="Montserrat"/>
              </a:rPr>
              <a:t>Coffee</a:t>
            </a:r>
            <a:r>
              <a:rPr sz="1150" spc="-10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150" spc="-30" dirty="0">
                <a:solidFill>
                  <a:srgbClr val="9CA2AF"/>
                </a:solidFill>
                <a:latin typeface="Montserrat"/>
                <a:cs typeface="Montserrat"/>
              </a:rPr>
              <a:t>Market</a:t>
            </a:r>
            <a:endParaRPr sz="115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290" dirty="0"/>
              <a:t>Competitive</a:t>
            </a:r>
            <a:r>
              <a:rPr sz="3100" spc="-170" dirty="0"/>
              <a:t> </a:t>
            </a:r>
            <a:r>
              <a:rPr sz="3100" spc="-280" dirty="0"/>
              <a:t>Landscape:</a:t>
            </a:r>
            <a:r>
              <a:rPr sz="3100" spc="-170" dirty="0"/>
              <a:t> </a:t>
            </a:r>
            <a:r>
              <a:rPr sz="3100" spc="-254" dirty="0"/>
              <a:t>Agile</a:t>
            </a:r>
            <a:r>
              <a:rPr sz="3100" spc="-170" dirty="0"/>
              <a:t> </a:t>
            </a:r>
            <a:r>
              <a:rPr sz="3100" spc="-265" dirty="0"/>
              <a:t>Local</a:t>
            </a:r>
            <a:r>
              <a:rPr sz="3100" spc="-170" dirty="0"/>
              <a:t> </a:t>
            </a:r>
            <a:r>
              <a:rPr sz="3100" spc="-265" dirty="0"/>
              <a:t>Giants</a:t>
            </a:r>
            <a:r>
              <a:rPr sz="3100" spc="-170" dirty="0"/>
              <a:t> </a:t>
            </a:r>
            <a:r>
              <a:rPr sz="3100" spc="-320" dirty="0"/>
              <a:t>Dominate</a:t>
            </a:r>
            <a:endParaRPr sz="3100"/>
          </a:p>
        </p:txBody>
      </p:sp>
      <p:sp>
        <p:nvSpPr>
          <p:cNvPr id="3" name="object 3"/>
          <p:cNvSpPr/>
          <p:nvPr/>
        </p:nvSpPr>
        <p:spPr>
          <a:xfrm>
            <a:off x="457199" y="1733549"/>
            <a:ext cx="28575" cy="771525"/>
          </a:xfrm>
          <a:custGeom>
            <a:avLst/>
            <a:gdLst/>
            <a:ahLst/>
            <a:cxnLst/>
            <a:rect l="l" t="t" r="r" b="b"/>
            <a:pathLst>
              <a:path w="28575" h="771525">
                <a:moveTo>
                  <a:pt x="28574" y="771524"/>
                </a:moveTo>
                <a:lnTo>
                  <a:pt x="0" y="771524"/>
                </a:lnTo>
                <a:lnTo>
                  <a:pt x="0" y="0"/>
                </a:lnTo>
                <a:lnTo>
                  <a:pt x="28574" y="0"/>
                </a:lnTo>
                <a:lnTo>
                  <a:pt x="28574" y="771524"/>
                </a:lnTo>
                <a:close/>
              </a:path>
            </a:pathLst>
          </a:custGeom>
          <a:solidFill>
            <a:srgbClr val="0061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199" y="3267074"/>
            <a:ext cx="28575" cy="514350"/>
          </a:xfrm>
          <a:custGeom>
            <a:avLst/>
            <a:gdLst/>
            <a:ahLst/>
            <a:cxnLst/>
            <a:rect l="l" t="t" r="r" b="b"/>
            <a:pathLst>
              <a:path w="28575" h="514350">
                <a:moveTo>
                  <a:pt x="28574" y="514349"/>
                </a:moveTo>
                <a:lnTo>
                  <a:pt x="0" y="514349"/>
                </a:lnTo>
                <a:lnTo>
                  <a:pt x="0" y="0"/>
                </a:lnTo>
                <a:lnTo>
                  <a:pt x="28574" y="0"/>
                </a:lnTo>
                <a:lnTo>
                  <a:pt x="28574" y="514349"/>
                </a:lnTo>
                <a:close/>
              </a:path>
            </a:pathLst>
          </a:custGeom>
          <a:solidFill>
            <a:srgbClr val="0061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199" y="4543424"/>
            <a:ext cx="28575" cy="514350"/>
          </a:xfrm>
          <a:custGeom>
            <a:avLst/>
            <a:gdLst/>
            <a:ahLst/>
            <a:cxnLst/>
            <a:rect l="l" t="t" r="r" b="b"/>
            <a:pathLst>
              <a:path w="28575" h="514350">
                <a:moveTo>
                  <a:pt x="28574" y="514349"/>
                </a:moveTo>
                <a:lnTo>
                  <a:pt x="0" y="514349"/>
                </a:lnTo>
                <a:lnTo>
                  <a:pt x="0" y="0"/>
                </a:lnTo>
                <a:lnTo>
                  <a:pt x="28574" y="0"/>
                </a:lnTo>
                <a:lnTo>
                  <a:pt x="28574" y="514349"/>
                </a:lnTo>
                <a:close/>
              </a:path>
            </a:pathLst>
          </a:custGeom>
          <a:solidFill>
            <a:srgbClr val="0061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199" y="5286375"/>
            <a:ext cx="6543675" cy="1104900"/>
          </a:xfrm>
          <a:custGeom>
            <a:avLst/>
            <a:gdLst/>
            <a:ahLst/>
            <a:cxnLst/>
            <a:rect l="l" t="t" r="r" b="b"/>
            <a:pathLst>
              <a:path w="6543675" h="1104900">
                <a:moveTo>
                  <a:pt x="6490276" y="1104898"/>
                </a:moveTo>
                <a:lnTo>
                  <a:pt x="53397" y="1104898"/>
                </a:lnTo>
                <a:lnTo>
                  <a:pt x="49680" y="1104532"/>
                </a:lnTo>
                <a:lnTo>
                  <a:pt x="14085" y="1085506"/>
                </a:lnTo>
                <a:lnTo>
                  <a:pt x="0" y="1051501"/>
                </a:lnTo>
                <a:lnTo>
                  <a:pt x="0" y="1047749"/>
                </a:lnTo>
                <a:lnTo>
                  <a:pt x="0" y="53396"/>
                </a:lnTo>
                <a:lnTo>
                  <a:pt x="19392" y="14084"/>
                </a:lnTo>
                <a:lnTo>
                  <a:pt x="53397" y="0"/>
                </a:lnTo>
                <a:lnTo>
                  <a:pt x="6490276" y="0"/>
                </a:lnTo>
                <a:lnTo>
                  <a:pt x="6529588" y="19391"/>
                </a:lnTo>
                <a:lnTo>
                  <a:pt x="6543673" y="53396"/>
                </a:lnTo>
                <a:lnTo>
                  <a:pt x="6543673" y="1051501"/>
                </a:lnTo>
                <a:lnTo>
                  <a:pt x="6524280" y="1090813"/>
                </a:lnTo>
                <a:lnTo>
                  <a:pt x="6493992" y="1104532"/>
                </a:lnTo>
                <a:lnTo>
                  <a:pt x="6490276" y="1104898"/>
                </a:lnTo>
                <a:close/>
              </a:path>
            </a:pathLst>
          </a:custGeom>
          <a:solidFill>
            <a:srgbClr val="006140">
              <a:alpha val="78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57199" y="1200150"/>
            <a:ext cx="457200" cy="457200"/>
            <a:chOff x="457199" y="1200150"/>
            <a:chExt cx="457200" cy="457200"/>
          </a:xfrm>
        </p:grpSpPr>
        <p:sp>
          <p:nvSpPr>
            <p:cNvPr id="8" name="object 8"/>
            <p:cNvSpPr/>
            <p:nvPr/>
          </p:nvSpPr>
          <p:spPr>
            <a:xfrm>
              <a:off x="457199" y="120015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2"/>
                  </a:lnTo>
                  <a:lnTo>
                    <a:pt x="169405" y="449529"/>
                  </a:lnTo>
                  <a:lnTo>
                    <a:pt x="127441" y="433736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3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3"/>
                  </a:lnTo>
                  <a:lnTo>
                    <a:pt x="5853" y="176659"/>
                  </a:lnTo>
                  <a:lnTo>
                    <a:pt x="20266" y="134201"/>
                  </a:lnTo>
                  <a:lnTo>
                    <a:pt x="42685" y="95371"/>
                  </a:lnTo>
                  <a:lnTo>
                    <a:pt x="72249" y="61661"/>
                  </a:lnTo>
                  <a:lnTo>
                    <a:pt x="107821" y="34366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3"/>
                  </a:lnTo>
                  <a:lnTo>
                    <a:pt x="322998" y="20266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5"/>
                  </a:lnTo>
                  <a:lnTo>
                    <a:pt x="454268" y="191345"/>
                  </a:lnTo>
                  <a:lnTo>
                    <a:pt x="457199" y="221113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40"/>
                  </a:lnTo>
                  <a:lnTo>
                    <a:pt x="436933" y="322998"/>
                  </a:lnTo>
                  <a:lnTo>
                    <a:pt x="414514" y="361828"/>
                  </a:lnTo>
                  <a:lnTo>
                    <a:pt x="384950" y="395538"/>
                  </a:lnTo>
                  <a:lnTo>
                    <a:pt x="349378" y="422833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43555" y="456832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2924" y="1328737"/>
              <a:ext cx="285750" cy="200025"/>
            </a:xfrm>
            <a:custGeom>
              <a:avLst/>
              <a:gdLst/>
              <a:ahLst/>
              <a:cxnLst/>
              <a:rect l="l" t="t" r="r" b="b"/>
              <a:pathLst>
                <a:path w="285750" h="200025">
                  <a:moveTo>
                    <a:pt x="171450" y="157162"/>
                  </a:moveTo>
                  <a:lnTo>
                    <a:pt x="85725" y="157162"/>
                  </a:lnTo>
                  <a:lnTo>
                    <a:pt x="69044" y="153792"/>
                  </a:lnTo>
                  <a:lnTo>
                    <a:pt x="55419" y="144605"/>
                  </a:lnTo>
                  <a:lnTo>
                    <a:pt x="46232" y="130980"/>
                  </a:lnTo>
                  <a:lnTo>
                    <a:pt x="42862" y="114300"/>
                  </a:lnTo>
                  <a:lnTo>
                    <a:pt x="42862" y="6384"/>
                  </a:lnTo>
                  <a:lnTo>
                    <a:pt x="49247" y="0"/>
                  </a:lnTo>
                  <a:lnTo>
                    <a:pt x="228600" y="0"/>
                  </a:lnTo>
                  <a:lnTo>
                    <a:pt x="250846" y="4490"/>
                  </a:lnTo>
                  <a:lnTo>
                    <a:pt x="269012" y="16737"/>
                  </a:lnTo>
                  <a:lnTo>
                    <a:pt x="276992" y="28575"/>
                  </a:lnTo>
                  <a:lnTo>
                    <a:pt x="214312" y="28575"/>
                  </a:lnTo>
                  <a:lnTo>
                    <a:pt x="214312" y="85725"/>
                  </a:lnTo>
                  <a:lnTo>
                    <a:pt x="276992" y="85725"/>
                  </a:lnTo>
                  <a:lnTo>
                    <a:pt x="269012" y="97562"/>
                  </a:lnTo>
                  <a:lnTo>
                    <a:pt x="250846" y="109809"/>
                  </a:lnTo>
                  <a:lnTo>
                    <a:pt x="228600" y="114300"/>
                  </a:lnTo>
                  <a:lnTo>
                    <a:pt x="214312" y="114300"/>
                  </a:lnTo>
                  <a:lnTo>
                    <a:pt x="210942" y="130980"/>
                  </a:lnTo>
                  <a:lnTo>
                    <a:pt x="201755" y="144605"/>
                  </a:lnTo>
                  <a:lnTo>
                    <a:pt x="188130" y="153792"/>
                  </a:lnTo>
                  <a:lnTo>
                    <a:pt x="171450" y="157162"/>
                  </a:lnTo>
                  <a:close/>
                </a:path>
                <a:path w="285750" h="200025">
                  <a:moveTo>
                    <a:pt x="276992" y="85725"/>
                  </a:moveTo>
                  <a:lnTo>
                    <a:pt x="228600" y="85725"/>
                  </a:lnTo>
                  <a:lnTo>
                    <a:pt x="239713" y="83476"/>
                  </a:lnTo>
                  <a:lnTo>
                    <a:pt x="248797" y="77347"/>
                  </a:lnTo>
                  <a:lnTo>
                    <a:pt x="254926" y="68263"/>
                  </a:lnTo>
                  <a:lnTo>
                    <a:pt x="257175" y="57150"/>
                  </a:lnTo>
                  <a:lnTo>
                    <a:pt x="254926" y="46036"/>
                  </a:lnTo>
                  <a:lnTo>
                    <a:pt x="248797" y="36952"/>
                  </a:lnTo>
                  <a:lnTo>
                    <a:pt x="239713" y="30823"/>
                  </a:lnTo>
                  <a:lnTo>
                    <a:pt x="228600" y="28575"/>
                  </a:lnTo>
                  <a:lnTo>
                    <a:pt x="276992" y="28575"/>
                  </a:lnTo>
                  <a:lnTo>
                    <a:pt x="281259" y="34903"/>
                  </a:lnTo>
                  <a:lnTo>
                    <a:pt x="285750" y="57150"/>
                  </a:lnTo>
                  <a:lnTo>
                    <a:pt x="281259" y="79396"/>
                  </a:lnTo>
                  <a:lnTo>
                    <a:pt x="276992" y="85725"/>
                  </a:lnTo>
                  <a:close/>
                </a:path>
                <a:path w="285750" h="200025">
                  <a:moveTo>
                    <a:pt x="250790" y="200025"/>
                  </a:moveTo>
                  <a:lnTo>
                    <a:pt x="6384" y="200025"/>
                  </a:lnTo>
                  <a:lnTo>
                    <a:pt x="0" y="193640"/>
                  </a:lnTo>
                  <a:lnTo>
                    <a:pt x="0" y="177834"/>
                  </a:lnTo>
                  <a:lnTo>
                    <a:pt x="6384" y="171450"/>
                  </a:lnTo>
                  <a:lnTo>
                    <a:pt x="250790" y="171450"/>
                  </a:lnTo>
                  <a:lnTo>
                    <a:pt x="257175" y="177834"/>
                  </a:lnTo>
                  <a:lnTo>
                    <a:pt x="257175" y="193640"/>
                  </a:lnTo>
                  <a:lnTo>
                    <a:pt x="250790" y="20002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16000" y="1215667"/>
            <a:ext cx="1882139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b="1" spc="-130" dirty="0">
                <a:solidFill>
                  <a:srgbClr val="006140"/>
                </a:solidFill>
                <a:latin typeface="Montserrat SemiBold"/>
                <a:cs typeface="Montserrat SemiBold"/>
              </a:rPr>
              <a:t>Highlands</a:t>
            </a:r>
            <a:r>
              <a:rPr sz="1850" b="1" spc="10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850" b="1" spc="-114" dirty="0">
                <a:solidFill>
                  <a:srgbClr val="006140"/>
                </a:solidFill>
                <a:latin typeface="Montserrat SemiBold"/>
                <a:cs typeface="Montserrat SemiBold"/>
              </a:rPr>
              <a:t>Coffee</a:t>
            </a:r>
            <a:endParaRPr sz="1850">
              <a:latin typeface="Montserrat SemiBold"/>
              <a:cs typeface="Montserrat SemiBold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474" y="1689177"/>
            <a:ext cx="5727065" cy="79057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14399"/>
              </a:lnSpc>
              <a:spcBef>
                <a:spcPts val="70"/>
              </a:spcBef>
            </a:pP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Leader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35" dirty="0">
                <a:solidFill>
                  <a:srgbClr val="333333"/>
                </a:solidFill>
                <a:latin typeface="Montserrat"/>
                <a:cs typeface="Montserrat"/>
              </a:rPr>
              <a:t>in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scale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and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ubiquity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through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prime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real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estate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locations. </a:t>
            </a:r>
            <a:r>
              <a:rPr sz="1450" spc="-80" dirty="0">
                <a:solidFill>
                  <a:srgbClr val="333333"/>
                </a:solidFill>
                <a:latin typeface="Montserrat"/>
                <a:cs typeface="Montserrat"/>
              </a:rPr>
              <a:t>Dominates</a:t>
            </a:r>
            <a:r>
              <a:rPr sz="1450" spc="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with</a:t>
            </a:r>
            <a:r>
              <a:rPr sz="1450" spc="2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b="1" spc="-95" dirty="0">
                <a:solidFill>
                  <a:srgbClr val="333333"/>
                </a:solidFill>
                <a:latin typeface="Montserrat SemiBold"/>
                <a:cs typeface="Montserrat SemiBold"/>
              </a:rPr>
              <a:t>35-</a:t>
            </a:r>
            <a:r>
              <a:rPr sz="1500" b="1" spc="-125" dirty="0">
                <a:solidFill>
                  <a:srgbClr val="333333"/>
                </a:solidFill>
                <a:latin typeface="Montserrat SemiBold"/>
                <a:cs typeface="Montserrat SemiBold"/>
              </a:rPr>
              <a:t>40%</a:t>
            </a:r>
            <a:r>
              <a:rPr sz="1500" b="1" spc="5" dirty="0">
                <a:solidFill>
                  <a:srgbClr val="333333"/>
                </a:solidFill>
                <a:latin typeface="Montserrat SemiBold"/>
                <a:cs typeface="Montserrat SemiBold"/>
              </a:rPr>
              <a:t> </a:t>
            </a:r>
            <a:r>
              <a:rPr sz="1500" b="1" spc="-114" dirty="0">
                <a:solidFill>
                  <a:srgbClr val="333333"/>
                </a:solidFill>
                <a:latin typeface="Montserrat SemiBold"/>
                <a:cs typeface="Montserrat SemiBold"/>
              </a:rPr>
              <a:t>market</a:t>
            </a:r>
            <a:r>
              <a:rPr sz="1500" b="1" spc="5" dirty="0">
                <a:solidFill>
                  <a:srgbClr val="333333"/>
                </a:solidFill>
                <a:latin typeface="Montserrat SemiBold"/>
                <a:cs typeface="Montserrat SemiBold"/>
              </a:rPr>
              <a:t> </a:t>
            </a:r>
            <a:r>
              <a:rPr sz="1500" b="1" spc="-90" dirty="0">
                <a:solidFill>
                  <a:srgbClr val="333333"/>
                </a:solidFill>
                <a:latin typeface="Montserrat SemiBold"/>
                <a:cs typeface="Montserrat SemiBold"/>
              </a:rPr>
              <a:t>share</a:t>
            </a:r>
            <a:r>
              <a:rPr sz="1450" spc="-90" dirty="0">
                <a:solidFill>
                  <a:srgbClr val="333333"/>
                </a:solidFill>
                <a:latin typeface="Montserrat"/>
                <a:cs typeface="Montserrat"/>
              </a:rPr>
              <a:t>,</a:t>
            </a:r>
            <a:r>
              <a:rPr sz="1450" spc="2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creating</a:t>
            </a:r>
            <a:r>
              <a:rPr sz="1450" spc="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strong</a:t>
            </a:r>
            <a:r>
              <a:rPr sz="1450" spc="2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35" dirty="0">
                <a:solidFill>
                  <a:srgbClr val="333333"/>
                </a:solidFill>
                <a:latin typeface="Montserrat"/>
                <a:cs typeface="Montserrat"/>
              </a:rPr>
              <a:t>nationwide 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presence.</a:t>
            </a:r>
            <a:endParaRPr sz="1450">
              <a:latin typeface="Montserrat"/>
              <a:cs typeface="Montserra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57199" y="2733675"/>
            <a:ext cx="457200" cy="457200"/>
            <a:chOff x="457199" y="2733675"/>
            <a:chExt cx="457200" cy="457200"/>
          </a:xfrm>
        </p:grpSpPr>
        <p:sp>
          <p:nvSpPr>
            <p:cNvPr id="13" name="object 13"/>
            <p:cNvSpPr/>
            <p:nvPr/>
          </p:nvSpPr>
          <p:spPr>
            <a:xfrm>
              <a:off x="457199" y="27336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2"/>
                  </a:lnTo>
                  <a:lnTo>
                    <a:pt x="169405" y="449528"/>
                  </a:lnTo>
                  <a:lnTo>
                    <a:pt x="127441" y="433735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3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3" y="176659"/>
                  </a:lnTo>
                  <a:lnTo>
                    <a:pt x="20266" y="134201"/>
                  </a:lnTo>
                  <a:lnTo>
                    <a:pt x="42685" y="95370"/>
                  </a:lnTo>
                  <a:lnTo>
                    <a:pt x="72249" y="61661"/>
                  </a:lnTo>
                  <a:lnTo>
                    <a:pt x="107821" y="34365"/>
                  </a:lnTo>
                  <a:lnTo>
                    <a:pt x="148035" y="14536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3"/>
                  </a:lnTo>
                  <a:lnTo>
                    <a:pt x="322998" y="20265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5"/>
                  </a:lnTo>
                  <a:lnTo>
                    <a:pt x="454268" y="191345"/>
                  </a:lnTo>
                  <a:lnTo>
                    <a:pt x="457199" y="221112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40"/>
                  </a:lnTo>
                  <a:lnTo>
                    <a:pt x="436933" y="322997"/>
                  </a:lnTo>
                  <a:lnTo>
                    <a:pt x="414514" y="361827"/>
                  </a:lnTo>
                  <a:lnTo>
                    <a:pt x="384950" y="395538"/>
                  </a:lnTo>
                  <a:lnTo>
                    <a:pt x="349378" y="422832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43555" y="456832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B453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9183" y="2847974"/>
              <a:ext cx="242766" cy="228600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1016000" y="2749192"/>
            <a:ext cx="157670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b="1" spc="-140" dirty="0">
                <a:solidFill>
                  <a:srgbClr val="006140"/>
                </a:solidFill>
                <a:latin typeface="Montserrat SemiBold"/>
                <a:cs typeface="Montserrat SemiBold"/>
              </a:rPr>
              <a:t>Trung</a:t>
            </a:r>
            <a:r>
              <a:rPr sz="1850" b="1" spc="-25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850" b="1" spc="-135" dirty="0">
                <a:solidFill>
                  <a:srgbClr val="006140"/>
                </a:solidFill>
                <a:latin typeface="Montserrat SemiBold"/>
                <a:cs typeface="Montserrat SemiBold"/>
              </a:rPr>
              <a:t>Nguyen</a:t>
            </a:r>
            <a:endParaRPr sz="1850">
              <a:latin typeface="Montserrat SemiBold"/>
              <a:cs typeface="Montserrat SemiBol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5474" y="3210332"/>
            <a:ext cx="6327140" cy="545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00"/>
              </a:lnSpc>
              <a:spcBef>
                <a:spcPts val="95"/>
              </a:spcBef>
            </a:pPr>
            <a:r>
              <a:rPr sz="1450" spc="-80" dirty="0">
                <a:solidFill>
                  <a:srgbClr val="333333"/>
                </a:solidFill>
                <a:latin typeface="Montserrat"/>
                <a:cs typeface="Montserrat"/>
              </a:rPr>
              <a:t>A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cultural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icon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leveraging</a:t>
            </a:r>
            <a:r>
              <a:rPr sz="1450" spc="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a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b="1" spc="-105" dirty="0">
                <a:solidFill>
                  <a:srgbClr val="333333"/>
                </a:solidFill>
                <a:latin typeface="Montserrat SemiBold"/>
                <a:cs typeface="Montserrat SemiBold"/>
              </a:rPr>
              <a:t>low-</a:t>
            </a:r>
            <a:r>
              <a:rPr sz="1500" b="1" spc="-100" dirty="0">
                <a:solidFill>
                  <a:srgbClr val="333333"/>
                </a:solidFill>
                <a:latin typeface="Montserrat SemiBold"/>
                <a:cs typeface="Montserrat SemiBold"/>
              </a:rPr>
              <a:t>cost</a:t>
            </a:r>
            <a:r>
              <a:rPr sz="1500" b="1" spc="-10" dirty="0">
                <a:solidFill>
                  <a:srgbClr val="333333"/>
                </a:solidFill>
                <a:latin typeface="Montserrat SemiBold"/>
                <a:cs typeface="Montserrat SemiBold"/>
              </a:rPr>
              <a:t> </a:t>
            </a:r>
            <a:r>
              <a:rPr sz="1500" b="1" spc="-95" dirty="0">
                <a:solidFill>
                  <a:srgbClr val="333333"/>
                </a:solidFill>
                <a:latin typeface="Montserrat SemiBold"/>
                <a:cs typeface="Montserrat SemiBold"/>
              </a:rPr>
              <a:t>franchise</a:t>
            </a:r>
            <a:r>
              <a:rPr sz="1500" b="1" spc="-15" dirty="0">
                <a:solidFill>
                  <a:srgbClr val="333333"/>
                </a:solidFill>
                <a:latin typeface="Montserrat SemiBold"/>
                <a:cs typeface="Montserrat SemiBold"/>
              </a:rPr>
              <a:t> </a:t>
            </a:r>
            <a:r>
              <a:rPr sz="1500" b="1" spc="-105" dirty="0">
                <a:solidFill>
                  <a:srgbClr val="333333"/>
                </a:solidFill>
                <a:latin typeface="Montserrat SemiBold"/>
                <a:cs typeface="Montserrat SemiBold"/>
              </a:rPr>
              <a:t>model</a:t>
            </a:r>
            <a:r>
              <a:rPr sz="1500" b="1" spc="-25" dirty="0">
                <a:solidFill>
                  <a:srgbClr val="333333"/>
                </a:solidFill>
                <a:latin typeface="Montserrat SemiBold"/>
                <a:cs typeface="Montserrat SemiBold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for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massive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reach.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Over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800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stores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with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"zero-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dong"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franchise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policy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driving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rapid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35" dirty="0">
                <a:solidFill>
                  <a:srgbClr val="333333"/>
                </a:solidFill>
                <a:latin typeface="Montserrat"/>
                <a:cs typeface="Montserrat"/>
              </a:rPr>
              <a:t>expansion.</a:t>
            </a:r>
            <a:endParaRPr sz="1450">
              <a:latin typeface="Montserrat"/>
              <a:cs typeface="Montserra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57199" y="4010025"/>
            <a:ext cx="457200" cy="457200"/>
            <a:chOff x="457199" y="4010025"/>
            <a:chExt cx="457200" cy="457200"/>
          </a:xfrm>
        </p:grpSpPr>
        <p:sp>
          <p:nvSpPr>
            <p:cNvPr id="18" name="object 18"/>
            <p:cNvSpPr/>
            <p:nvPr/>
          </p:nvSpPr>
          <p:spPr>
            <a:xfrm>
              <a:off x="457199" y="401002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2"/>
                  </a:lnTo>
                  <a:lnTo>
                    <a:pt x="169405" y="449529"/>
                  </a:lnTo>
                  <a:lnTo>
                    <a:pt x="127441" y="433735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3"/>
                  </a:lnTo>
                  <a:lnTo>
                    <a:pt x="12016" y="302122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3" y="176658"/>
                  </a:lnTo>
                  <a:lnTo>
                    <a:pt x="20266" y="134201"/>
                  </a:lnTo>
                  <a:lnTo>
                    <a:pt x="42685" y="95370"/>
                  </a:lnTo>
                  <a:lnTo>
                    <a:pt x="72249" y="61661"/>
                  </a:lnTo>
                  <a:lnTo>
                    <a:pt x="107821" y="34366"/>
                  </a:lnTo>
                  <a:lnTo>
                    <a:pt x="148035" y="14536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3"/>
                  </a:lnTo>
                  <a:lnTo>
                    <a:pt x="322998" y="20265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4"/>
                  </a:lnTo>
                  <a:lnTo>
                    <a:pt x="454268" y="191345"/>
                  </a:lnTo>
                  <a:lnTo>
                    <a:pt x="457199" y="221112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40"/>
                  </a:lnTo>
                  <a:lnTo>
                    <a:pt x="436933" y="322997"/>
                  </a:lnTo>
                  <a:lnTo>
                    <a:pt x="414514" y="361827"/>
                  </a:lnTo>
                  <a:lnTo>
                    <a:pt x="384950" y="395538"/>
                  </a:lnTo>
                  <a:lnTo>
                    <a:pt x="349378" y="422833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43555" y="456832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055E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499" y="4137764"/>
              <a:ext cx="228600" cy="200873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016000" y="4025542"/>
            <a:ext cx="1192530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b="1" spc="-145" dirty="0">
                <a:solidFill>
                  <a:srgbClr val="006140"/>
                </a:solidFill>
                <a:latin typeface="Montserrat SemiBold"/>
                <a:cs typeface="Montserrat SemiBold"/>
              </a:rPr>
              <a:t>Phuc</a:t>
            </a:r>
            <a:r>
              <a:rPr sz="1850" b="1" spc="-35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850" b="1" spc="-120" dirty="0">
                <a:solidFill>
                  <a:srgbClr val="006140"/>
                </a:solidFill>
                <a:latin typeface="Montserrat SemiBold"/>
                <a:cs typeface="Montserrat SemiBold"/>
              </a:rPr>
              <a:t>Long</a:t>
            </a:r>
            <a:endParaRPr sz="1850">
              <a:latin typeface="Montserrat SemiBold"/>
              <a:cs typeface="Montserrat SemiBol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25474" y="4486681"/>
            <a:ext cx="6085840" cy="545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00"/>
              </a:lnSpc>
              <a:spcBef>
                <a:spcPts val="95"/>
              </a:spcBef>
            </a:pPr>
            <a:r>
              <a:rPr sz="1450" spc="-80" dirty="0">
                <a:solidFill>
                  <a:srgbClr val="333333"/>
                </a:solidFill>
                <a:latin typeface="Montserrat"/>
                <a:cs typeface="Montserrat"/>
              </a:rPr>
              <a:t>A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retail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virtuoso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with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a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powerful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b="1" spc="-90" dirty="0">
                <a:solidFill>
                  <a:srgbClr val="333333"/>
                </a:solidFill>
                <a:latin typeface="Montserrat SemiBold"/>
                <a:cs typeface="Montserrat SemiBold"/>
              </a:rPr>
              <a:t>dual-</a:t>
            </a:r>
            <a:r>
              <a:rPr sz="1500" b="1" spc="-110" dirty="0">
                <a:solidFill>
                  <a:srgbClr val="333333"/>
                </a:solidFill>
                <a:latin typeface="Montserrat SemiBold"/>
                <a:cs typeface="Montserrat SemiBold"/>
              </a:rPr>
              <a:t>model</a:t>
            </a:r>
            <a:r>
              <a:rPr sz="1500" b="1" spc="-25" dirty="0">
                <a:solidFill>
                  <a:srgbClr val="333333"/>
                </a:solidFill>
                <a:latin typeface="Montserrat SemiBold"/>
                <a:cs typeface="Montserrat SemiBold"/>
              </a:rPr>
              <a:t> </a:t>
            </a:r>
            <a:r>
              <a:rPr sz="1500" b="1" spc="-100" dirty="0">
                <a:solidFill>
                  <a:srgbClr val="333333"/>
                </a:solidFill>
                <a:latin typeface="Montserrat SemiBold"/>
                <a:cs typeface="Montserrat SemiBold"/>
              </a:rPr>
              <a:t>strategy</a:t>
            </a:r>
            <a:r>
              <a:rPr sz="1500" b="1" spc="-40" dirty="0">
                <a:solidFill>
                  <a:srgbClr val="333333"/>
                </a:solidFill>
                <a:latin typeface="Montserrat SemiBold"/>
                <a:cs typeface="Montserrat SemiBold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(flagship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+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kiosk),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optimizing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for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both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Montserrat"/>
                <a:cs typeface="Montserrat"/>
              </a:rPr>
              <a:t>premium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experience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and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convenience.</a:t>
            </a:r>
            <a:endParaRPr sz="1450">
              <a:latin typeface="Montserrat"/>
              <a:cs typeface="Montserra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6899" y="5421452"/>
            <a:ext cx="101917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-120" dirty="0">
                <a:solidFill>
                  <a:srgbClr val="055E45"/>
                </a:solidFill>
                <a:latin typeface="Montserrat SemiBold"/>
                <a:cs typeface="Montserrat SemiBold"/>
              </a:rPr>
              <a:t>Key</a:t>
            </a:r>
            <a:r>
              <a:rPr sz="1500" b="1" spc="-20" dirty="0">
                <a:solidFill>
                  <a:srgbClr val="055E45"/>
                </a:solidFill>
                <a:latin typeface="Montserrat SemiBold"/>
                <a:cs typeface="Montserrat SemiBold"/>
              </a:rPr>
              <a:t> </a:t>
            </a:r>
            <a:r>
              <a:rPr sz="1500" b="1" spc="-75" dirty="0">
                <a:solidFill>
                  <a:srgbClr val="055E45"/>
                </a:solidFill>
                <a:latin typeface="Montserrat SemiBold"/>
                <a:cs typeface="Montserrat SemiBold"/>
              </a:rPr>
              <a:t>Insight</a:t>
            </a:r>
            <a:endParaRPr sz="1500">
              <a:latin typeface="Montserrat SemiBold"/>
              <a:cs typeface="Montserrat SemiBold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6899" y="5735929"/>
            <a:ext cx="574167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5399"/>
              </a:lnSpc>
              <a:spcBef>
                <a:spcPts val="95"/>
              </a:spcBef>
            </a:pPr>
            <a:r>
              <a:rPr sz="1300" spc="-75" dirty="0">
                <a:latin typeface="Montserrat"/>
                <a:cs typeface="Montserrat"/>
              </a:rPr>
              <a:t>Winners</a:t>
            </a:r>
            <a:r>
              <a:rPr sz="1300" spc="20" dirty="0">
                <a:latin typeface="Montserrat"/>
                <a:cs typeface="Montserrat"/>
              </a:rPr>
              <a:t> </a:t>
            </a:r>
            <a:r>
              <a:rPr sz="1300" spc="-70" dirty="0">
                <a:latin typeface="Montserrat"/>
                <a:cs typeface="Montserrat"/>
              </a:rPr>
              <a:t>blend</a:t>
            </a:r>
            <a:r>
              <a:rPr sz="1300" spc="20" dirty="0">
                <a:latin typeface="Montserrat"/>
                <a:cs typeface="Montserrat"/>
              </a:rPr>
              <a:t> </a:t>
            </a:r>
            <a:r>
              <a:rPr sz="1300" spc="-75" dirty="0">
                <a:latin typeface="Montserrat"/>
                <a:cs typeface="Montserrat"/>
              </a:rPr>
              <a:t>brand-</a:t>
            </a:r>
            <a:r>
              <a:rPr sz="1300" spc="-60" dirty="0">
                <a:latin typeface="Montserrat"/>
                <a:cs typeface="Montserrat"/>
              </a:rPr>
              <a:t>building</a:t>
            </a:r>
            <a:r>
              <a:rPr sz="1300" spc="20" dirty="0">
                <a:latin typeface="Montserrat"/>
                <a:cs typeface="Montserrat"/>
              </a:rPr>
              <a:t> </a:t>
            </a:r>
            <a:r>
              <a:rPr sz="1300" spc="-65" dirty="0">
                <a:latin typeface="Montserrat"/>
                <a:cs typeface="Montserrat"/>
              </a:rPr>
              <a:t>experiences</a:t>
            </a:r>
            <a:r>
              <a:rPr sz="1300" spc="25" dirty="0">
                <a:latin typeface="Montserrat"/>
                <a:cs typeface="Montserrat"/>
              </a:rPr>
              <a:t> </a:t>
            </a:r>
            <a:r>
              <a:rPr sz="1300" spc="-70" dirty="0">
                <a:latin typeface="Montserrat"/>
                <a:cs typeface="Montserrat"/>
              </a:rPr>
              <a:t>with</a:t>
            </a:r>
            <a:r>
              <a:rPr sz="1300" spc="20" dirty="0">
                <a:latin typeface="Montserrat"/>
                <a:cs typeface="Montserrat"/>
              </a:rPr>
              <a:t> </a:t>
            </a:r>
            <a:r>
              <a:rPr sz="1300" spc="-60" dirty="0">
                <a:latin typeface="Montserrat"/>
                <a:cs typeface="Montserrat"/>
              </a:rPr>
              <a:t>accessible</a:t>
            </a:r>
            <a:r>
              <a:rPr sz="1300" spc="20" dirty="0">
                <a:latin typeface="Montserrat"/>
                <a:cs typeface="Montserrat"/>
              </a:rPr>
              <a:t> </a:t>
            </a:r>
            <a:r>
              <a:rPr sz="1300" spc="-75" dirty="0">
                <a:latin typeface="Montserrat"/>
                <a:cs typeface="Montserrat"/>
              </a:rPr>
              <a:t>convenience—</a:t>
            </a:r>
            <a:r>
              <a:rPr sz="1300" spc="-50" dirty="0">
                <a:latin typeface="Montserrat"/>
                <a:cs typeface="Montserrat"/>
              </a:rPr>
              <a:t>a </a:t>
            </a:r>
            <a:r>
              <a:rPr sz="1300" spc="-65" dirty="0">
                <a:latin typeface="Montserrat"/>
                <a:cs typeface="Montserrat"/>
              </a:rPr>
              <a:t>combination</a:t>
            </a:r>
            <a:r>
              <a:rPr sz="1300" spc="-10" dirty="0">
                <a:latin typeface="Montserrat"/>
                <a:cs typeface="Montserrat"/>
              </a:rPr>
              <a:t> </a:t>
            </a:r>
            <a:r>
              <a:rPr sz="1300" spc="-70" dirty="0">
                <a:latin typeface="Montserrat"/>
                <a:cs typeface="Montserrat"/>
              </a:rPr>
              <a:t>Starbucks</a:t>
            </a:r>
            <a:r>
              <a:rPr sz="1300" spc="-10" dirty="0">
                <a:latin typeface="Montserrat"/>
                <a:cs typeface="Montserrat"/>
              </a:rPr>
              <a:t> </a:t>
            </a:r>
            <a:r>
              <a:rPr sz="1300" spc="-60" dirty="0">
                <a:latin typeface="Montserrat"/>
                <a:cs typeface="Montserrat"/>
              </a:rPr>
              <a:t>currently</a:t>
            </a:r>
            <a:r>
              <a:rPr sz="1300" spc="-10" dirty="0">
                <a:latin typeface="Montserrat"/>
                <a:cs typeface="Montserrat"/>
              </a:rPr>
              <a:t> </a:t>
            </a:r>
            <a:r>
              <a:rPr sz="1300" spc="-70" dirty="0">
                <a:latin typeface="Montserrat"/>
                <a:cs typeface="Montserrat"/>
              </a:rPr>
              <a:t>lacks</a:t>
            </a:r>
            <a:r>
              <a:rPr sz="1300" spc="-10" dirty="0">
                <a:latin typeface="Montserrat"/>
                <a:cs typeface="Montserrat"/>
              </a:rPr>
              <a:t> </a:t>
            </a:r>
            <a:r>
              <a:rPr sz="1300" spc="-50" dirty="0">
                <a:latin typeface="Montserrat"/>
                <a:cs typeface="Montserrat"/>
              </a:rPr>
              <a:t>in</a:t>
            </a:r>
            <a:r>
              <a:rPr sz="1300" spc="-5" dirty="0">
                <a:latin typeface="Montserrat"/>
                <a:cs typeface="Montserrat"/>
              </a:rPr>
              <a:t> </a:t>
            </a:r>
            <a:r>
              <a:rPr sz="1300" spc="-60" dirty="0">
                <a:latin typeface="Montserrat"/>
                <a:cs typeface="Montserrat"/>
              </a:rPr>
              <a:t>the</a:t>
            </a:r>
            <a:r>
              <a:rPr sz="1300" spc="-10" dirty="0">
                <a:latin typeface="Montserrat"/>
                <a:cs typeface="Montserrat"/>
              </a:rPr>
              <a:t> </a:t>
            </a:r>
            <a:r>
              <a:rPr sz="1300" spc="-70" dirty="0">
                <a:latin typeface="Montserrat"/>
                <a:cs typeface="Montserrat"/>
              </a:rPr>
              <a:t>Vietnamese</a:t>
            </a:r>
            <a:r>
              <a:rPr sz="1300" spc="-10" dirty="0">
                <a:latin typeface="Montserrat"/>
                <a:cs typeface="Montserrat"/>
              </a:rPr>
              <a:t> market.</a:t>
            </a:r>
            <a:endParaRPr sz="1300">
              <a:latin typeface="Montserrat"/>
              <a:cs typeface="Montserra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448548" y="1200149"/>
            <a:ext cx="4286250" cy="5095875"/>
            <a:chOff x="7448548" y="1200149"/>
            <a:chExt cx="4286250" cy="5095875"/>
          </a:xfrm>
        </p:grpSpPr>
        <p:sp>
          <p:nvSpPr>
            <p:cNvPr id="25" name="object 25"/>
            <p:cNvSpPr/>
            <p:nvPr/>
          </p:nvSpPr>
          <p:spPr>
            <a:xfrm>
              <a:off x="7453310" y="1204912"/>
              <a:ext cx="4276725" cy="5086350"/>
            </a:xfrm>
            <a:custGeom>
              <a:avLst/>
              <a:gdLst/>
              <a:ahLst/>
              <a:cxnLst/>
              <a:rect l="l" t="t" r="r" b="b"/>
              <a:pathLst>
                <a:path w="4276725" h="5086350">
                  <a:moveTo>
                    <a:pt x="0" y="5014912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1" y="57500"/>
                  </a:lnTo>
                  <a:lnTo>
                    <a:pt x="2287" y="52900"/>
                  </a:lnTo>
                  <a:lnTo>
                    <a:pt x="3642" y="48432"/>
                  </a:lnTo>
                  <a:lnTo>
                    <a:pt x="5438" y="44099"/>
                  </a:lnTo>
                  <a:lnTo>
                    <a:pt x="7232" y="39765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4205287" y="0"/>
                  </a:lnTo>
                  <a:lnTo>
                    <a:pt x="4209978" y="0"/>
                  </a:lnTo>
                  <a:lnTo>
                    <a:pt x="4214623" y="457"/>
                  </a:lnTo>
                  <a:lnTo>
                    <a:pt x="4219224" y="1372"/>
                  </a:lnTo>
                  <a:lnTo>
                    <a:pt x="4223825" y="2287"/>
                  </a:lnTo>
                  <a:lnTo>
                    <a:pt x="4259117" y="24240"/>
                  </a:lnTo>
                  <a:lnTo>
                    <a:pt x="4275352" y="57500"/>
                  </a:lnTo>
                  <a:lnTo>
                    <a:pt x="4276267" y="62101"/>
                  </a:lnTo>
                  <a:lnTo>
                    <a:pt x="4276724" y="66746"/>
                  </a:lnTo>
                  <a:lnTo>
                    <a:pt x="4276725" y="71437"/>
                  </a:lnTo>
                  <a:lnTo>
                    <a:pt x="4276725" y="5014912"/>
                  </a:lnTo>
                  <a:lnTo>
                    <a:pt x="4276724" y="5019601"/>
                  </a:lnTo>
                  <a:lnTo>
                    <a:pt x="4276267" y="5024247"/>
                  </a:lnTo>
                  <a:lnTo>
                    <a:pt x="4275352" y="5028847"/>
                  </a:lnTo>
                  <a:lnTo>
                    <a:pt x="4274437" y="5033448"/>
                  </a:lnTo>
                  <a:lnTo>
                    <a:pt x="4252483" y="5068741"/>
                  </a:lnTo>
                  <a:lnTo>
                    <a:pt x="4244974" y="5074309"/>
                  </a:lnTo>
                  <a:lnTo>
                    <a:pt x="4241073" y="5076915"/>
                  </a:lnTo>
                  <a:lnTo>
                    <a:pt x="4219224" y="5084976"/>
                  </a:lnTo>
                  <a:lnTo>
                    <a:pt x="4214623" y="5085891"/>
                  </a:lnTo>
                  <a:lnTo>
                    <a:pt x="4209978" y="5086349"/>
                  </a:lnTo>
                  <a:lnTo>
                    <a:pt x="4205287" y="5086349"/>
                  </a:lnTo>
                  <a:lnTo>
                    <a:pt x="71438" y="5086349"/>
                  </a:lnTo>
                  <a:lnTo>
                    <a:pt x="66747" y="5086349"/>
                  </a:lnTo>
                  <a:lnTo>
                    <a:pt x="62101" y="5085891"/>
                  </a:lnTo>
                  <a:lnTo>
                    <a:pt x="57501" y="5084976"/>
                  </a:lnTo>
                  <a:lnTo>
                    <a:pt x="52899" y="5084061"/>
                  </a:lnTo>
                  <a:lnTo>
                    <a:pt x="48432" y="5082706"/>
                  </a:lnTo>
                  <a:lnTo>
                    <a:pt x="44099" y="5080911"/>
                  </a:lnTo>
                  <a:lnTo>
                    <a:pt x="39764" y="5079115"/>
                  </a:lnTo>
                  <a:lnTo>
                    <a:pt x="35648" y="5076915"/>
                  </a:lnTo>
                  <a:lnTo>
                    <a:pt x="31748" y="5074309"/>
                  </a:lnTo>
                  <a:lnTo>
                    <a:pt x="27848" y="5071703"/>
                  </a:lnTo>
                  <a:lnTo>
                    <a:pt x="24240" y="5068741"/>
                  </a:lnTo>
                  <a:lnTo>
                    <a:pt x="20923" y="5065425"/>
                  </a:lnTo>
                  <a:lnTo>
                    <a:pt x="17606" y="5062108"/>
                  </a:lnTo>
                  <a:lnTo>
                    <a:pt x="14645" y="5058499"/>
                  </a:lnTo>
                  <a:lnTo>
                    <a:pt x="12039" y="5054599"/>
                  </a:lnTo>
                  <a:lnTo>
                    <a:pt x="9433" y="5050698"/>
                  </a:lnTo>
                  <a:lnTo>
                    <a:pt x="7232" y="5046582"/>
                  </a:lnTo>
                  <a:lnTo>
                    <a:pt x="5437" y="5042248"/>
                  </a:lnTo>
                  <a:lnTo>
                    <a:pt x="3642" y="5037915"/>
                  </a:lnTo>
                  <a:lnTo>
                    <a:pt x="2287" y="5033448"/>
                  </a:lnTo>
                  <a:lnTo>
                    <a:pt x="1371" y="5028847"/>
                  </a:lnTo>
                  <a:lnTo>
                    <a:pt x="457" y="5024247"/>
                  </a:lnTo>
                  <a:lnTo>
                    <a:pt x="0" y="5019601"/>
                  </a:lnTo>
                  <a:lnTo>
                    <a:pt x="0" y="5014912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10474" y="5781674"/>
              <a:ext cx="3962400" cy="9525"/>
            </a:xfrm>
            <a:custGeom>
              <a:avLst/>
              <a:gdLst/>
              <a:ahLst/>
              <a:cxnLst/>
              <a:rect l="l" t="t" r="r" b="b"/>
              <a:pathLst>
                <a:path w="3962400" h="9525">
                  <a:moveTo>
                    <a:pt x="39623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3962399" y="0"/>
                  </a:lnTo>
                  <a:lnTo>
                    <a:pt x="3962399" y="952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8202761" y="1337858"/>
            <a:ext cx="2778760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-105" dirty="0">
                <a:latin typeface="Montserrat SemiBold"/>
                <a:cs typeface="Montserrat SemiBold"/>
              </a:rPr>
              <a:t>Market</a:t>
            </a:r>
            <a:r>
              <a:rPr sz="1350" b="1" spc="-25" dirty="0">
                <a:latin typeface="Montserrat SemiBold"/>
                <a:cs typeface="Montserrat SemiBold"/>
              </a:rPr>
              <a:t> </a:t>
            </a:r>
            <a:r>
              <a:rPr sz="1350" b="1" spc="-100" dirty="0">
                <a:latin typeface="Montserrat SemiBold"/>
                <a:cs typeface="Montserrat SemiBold"/>
              </a:rPr>
              <a:t>Share</a:t>
            </a:r>
            <a:r>
              <a:rPr sz="1350" b="1" spc="-25" dirty="0">
                <a:latin typeface="Montserrat SemiBold"/>
                <a:cs typeface="Montserrat SemiBold"/>
              </a:rPr>
              <a:t> </a:t>
            </a:r>
            <a:r>
              <a:rPr sz="1350" b="1" spc="-120" dirty="0">
                <a:latin typeface="Montserrat SemiBold"/>
                <a:cs typeface="Montserrat SemiBold"/>
              </a:rPr>
              <a:t>&amp;</a:t>
            </a:r>
            <a:r>
              <a:rPr sz="1350" b="1" spc="-25" dirty="0">
                <a:latin typeface="Montserrat SemiBold"/>
                <a:cs typeface="Montserrat SemiBold"/>
              </a:rPr>
              <a:t> </a:t>
            </a:r>
            <a:r>
              <a:rPr sz="1350" b="1" spc="-95" dirty="0">
                <a:latin typeface="Montserrat SemiBold"/>
                <a:cs typeface="Montserrat SemiBold"/>
              </a:rPr>
              <a:t>Strategic</a:t>
            </a:r>
            <a:r>
              <a:rPr sz="1350" b="1" spc="-25" dirty="0">
                <a:latin typeface="Montserrat SemiBold"/>
                <a:cs typeface="Montserrat SemiBold"/>
              </a:rPr>
              <a:t> </a:t>
            </a:r>
            <a:r>
              <a:rPr sz="1350" b="1" spc="-90" dirty="0">
                <a:latin typeface="Montserrat SemiBold"/>
                <a:cs typeface="Montserrat SemiBold"/>
              </a:rPr>
              <a:t>Approach</a:t>
            </a:r>
            <a:endParaRPr sz="1350">
              <a:latin typeface="Montserrat SemiBold"/>
              <a:cs typeface="Montserrat SemiBold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598667" y="1726120"/>
            <a:ext cx="117221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65" dirty="0">
                <a:latin typeface="Montserrat"/>
                <a:cs typeface="Montserrat"/>
              </a:rPr>
              <a:t>Highlands</a:t>
            </a:r>
            <a:r>
              <a:rPr sz="1150" spc="-20" dirty="0">
                <a:latin typeface="Montserrat"/>
                <a:cs typeface="Montserrat"/>
              </a:rPr>
              <a:t> </a:t>
            </a:r>
            <a:r>
              <a:rPr sz="1150" spc="-50" dirty="0">
                <a:latin typeface="Montserrat"/>
                <a:cs typeface="Montserrat"/>
              </a:rPr>
              <a:t>Coffee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1071869" y="1726120"/>
            <a:ext cx="51371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65" dirty="0">
                <a:latin typeface="Montserrat"/>
                <a:cs typeface="Montserrat"/>
              </a:rPr>
              <a:t>35-</a:t>
            </a:r>
            <a:r>
              <a:rPr sz="1150" spc="-60" dirty="0">
                <a:latin typeface="Montserrat"/>
                <a:cs typeface="Montserrat"/>
              </a:rPr>
              <a:t>40%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610473" y="2276474"/>
            <a:ext cx="1076325" cy="228600"/>
          </a:xfrm>
          <a:custGeom>
            <a:avLst/>
            <a:gdLst/>
            <a:ahLst/>
            <a:cxnLst/>
            <a:rect l="l" t="t" r="r" b="b"/>
            <a:pathLst>
              <a:path w="1076325" h="228600">
                <a:moveTo>
                  <a:pt x="1043276" y="228599"/>
                </a:moveTo>
                <a:lnTo>
                  <a:pt x="33047" y="228599"/>
                </a:lnTo>
                <a:lnTo>
                  <a:pt x="28187" y="227633"/>
                </a:lnTo>
                <a:lnTo>
                  <a:pt x="966" y="200412"/>
                </a:lnTo>
                <a:lnTo>
                  <a:pt x="0" y="195552"/>
                </a:lnTo>
                <a:lnTo>
                  <a:pt x="0" y="1904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1043276" y="0"/>
                </a:lnTo>
                <a:lnTo>
                  <a:pt x="1075358" y="28187"/>
                </a:lnTo>
                <a:lnTo>
                  <a:pt x="1076324" y="33047"/>
                </a:lnTo>
                <a:lnTo>
                  <a:pt x="1076324" y="195552"/>
                </a:lnTo>
                <a:lnTo>
                  <a:pt x="1048137" y="227633"/>
                </a:lnTo>
                <a:lnTo>
                  <a:pt x="1043276" y="228599"/>
                </a:lnTo>
                <a:close/>
              </a:path>
            </a:pathLst>
          </a:custGeom>
          <a:solidFill>
            <a:srgbClr val="FE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674867" y="2290063"/>
            <a:ext cx="953135" cy="177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70" dirty="0">
                <a:solidFill>
                  <a:srgbClr val="991B1B"/>
                </a:solidFill>
                <a:latin typeface="Montserrat"/>
                <a:cs typeface="Montserrat"/>
              </a:rPr>
              <a:t>Prime</a:t>
            </a:r>
            <a:r>
              <a:rPr sz="1000" spc="-25" dirty="0">
                <a:solidFill>
                  <a:srgbClr val="991B1B"/>
                </a:solidFill>
                <a:latin typeface="Montserrat"/>
                <a:cs typeface="Montserrat"/>
              </a:rPr>
              <a:t> </a:t>
            </a:r>
            <a:r>
              <a:rPr sz="1000" spc="-55" dirty="0">
                <a:solidFill>
                  <a:srgbClr val="991B1B"/>
                </a:solidFill>
                <a:latin typeface="Montserrat"/>
                <a:cs typeface="Montserrat"/>
              </a:rPr>
              <a:t>Locations</a:t>
            </a:r>
            <a:endParaRPr sz="1000">
              <a:latin typeface="Montserrat"/>
              <a:cs typeface="Montserrat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762998" y="2276474"/>
            <a:ext cx="876300" cy="228600"/>
          </a:xfrm>
          <a:custGeom>
            <a:avLst/>
            <a:gdLst/>
            <a:ahLst/>
            <a:cxnLst/>
            <a:rect l="l" t="t" r="r" b="b"/>
            <a:pathLst>
              <a:path w="876300" h="228600">
                <a:moveTo>
                  <a:pt x="843251" y="228599"/>
                </a:moveTo>
                <a:lnTo>
                  <a:pt x="33047" y="228599"/>
                </a:lnTo>
                <a:lnTo>
                  <a:pt x="28187" y="227633"/>
                </a:lnTo>
                <a:lnTo>
                  <a:pt x="966" y="200412"/>
                </a:lnTo>
                <a:lnTo>
                  <a:pt x="0" y="195552"/>
                </a:lnTo>
                <a:lnTo>
                  <a:pt x="0" y="1904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843251" y="0"/>
                </a:lnTo>
                <a:lnTo>
                  <a:pt x="875332" y="28187"/>
                </a:lnTo>
                <a:lnTo>
                  <a:pt x="876299" y="33047"/>
                </a:lnTo>
                <a:lnTo>
                  <a:pt x="876299" y="195552"/>
                </a:lnTo>
                <a:lnTo>
                  <a:pt x="848112" y="227633"/>
                </a:lnTo>
                <a:lnTo>
                  <a:pt x="843251" y="228599"/>
                </a:lnTo>
                <a:close/>
              </a:path>
            </a:pathLst>
          </a:custGeom>
          <a:solidFill>
            <a:srgbClr val="FE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830667" y="2290063"/>
            <a:ext cx="746125" cy="177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70" dirty="0">
                <a:solidFill>
                  <a:srgbClr val="991B1B"/>
                </a:solidFill>
                <a:latin typeface="Montserrat"/>
                <a:cs typeface="Montserrat"/>
              </a:rPr>
              <a:t>Mass</a:t>
            </a:r>
            <a:r>
              <a:rPr sz="1000" spc="-5" dirty="0">
                <a:solidFill>
                  <a:srgbClr val="991B1B"/>
                </a:solidFill>
                <a:latin typeface="Montserrat"/>
                <a:cs typeface="Montserrat"/>
              </a:rPr>
              <a:t> </a:t>
            </a:r>
            <a:r>
              <a:rPr sz="1000" spc="-55" dirty="0">
                <a:solidFill>
                  <a:srgbClr val="991B1B"/>
                </a:solidFill>
                <a:latin typeface="Montserrat"/>
                <a:cs typeface="Montserrat"/>
              </a:rPr>
              <a:t>Appeal</a:t>
            </a:r>
            <a:endParaRPr sz="1000">
              <a:latin typeface="Montserrat"/>
              <a:cs typeface="Montserra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598667" y="2716720"/>
            <a:ext cx="98996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75" dirty="0">
                <a:latin typeface="Montserrat"/>
                <a:cs typeface="Montserrat"/>
              </a:rPr>
              <a:t>Trung</a:t>
            </a:r>
            <a:r>
              <a:rPr sz="1150" spc="5" dirty="0">
                <a:latin typeface="Montserrat"/>
                <a:cs typeface="Montserrat"/>
              </a:rPr>
              <a:t> </a:t>
            </a:r>
            <a:r>
              <a:rPr sz="1150" spc="-65" dirty="0">
                <a:latin typeface="Montserrat"/>
                <a:cs typeface="Montserrat"/>
              </a:rPr>
              <a:t>Nguyen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1252844" y="2716720"/>
            <a:ext cx="33274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60" dirty="0">
                <a:latin typeface="Montserrat"/>
                <a:cs typeface="Montserrat"/>
              </a:rPr>
              <a:t>~15%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610473" y="3267074"/>
            <a:ext cx="876300" cy="228600"/>
          </a:xfrm>
          <a:custGeom>
            <a:avLst/>
            <a:gdLst/>
            <a:ahLst/>
            <a:cxnLst/>
            <a:rect l="l" t="t" r="r" b="b"/>
            <a:pathLst>
              <a:path w="876300" h="228600">
                <a:moveTo>
                  <a:pt x="843251" y="228599"/>
                </a:moveTo>
                <a:lnTo>
                  <a:pt x="33047" y="228599"/>
                </a:lnTo>
                <a:lnTo>
                  <a:pt x="28187" y="227632"/>
                </a:lnTo>
                <a:lnTo>
                  <a:pt x="966" y="200412"/>
                </a:lnTo>
                <a:lnTo>
                  <a:pt x="0" y="195552"/>
                </a:lnTo>
                <a:lnTo>
                  <a:pt x="0" y="1904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843251" y="0"/>
                </a:lnTo>
                <a:lnTo>
                  <a:pt x="875333" y="28186"/>
                </a:lnTo>
                <a:lnTo>
                  <a:pt x="876299" y="33047"/>
                </a:lnTo>
                <a:lnTo>
                  <a:pt x="876299" y="195552"/>
                </a:lnTo>
                <a:lnTo>
                  <a:pt x="848112" y="227632"/>
                </a:lnTo>
                <a:lnTo>
                  <a:pt x="843251" y="228599"/>
                </a:lnTo>
                <a:close/>
              </a:path>
            </a:pathLst>
          </a:custGeom>
          <a:solidFill>
            <a:srgbClr val="FEF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674867" y="3280663"/>
            <a:ext cx="750570" cy="177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65" dirty="0">
                <a:solidFill>
                  <a:srgbClr val="91400D"/>
                </a:solidFill>
                <a:latin typeface="Montserrat"/>
                <a:cs typeface="Montserrat"/>
              </a:rPr>
              <a:t>Cultural</a:t>
            </a:r>
            <a:r>
              <a:rPr sz="1000" spc="10" dirty="0">
                <a:solidFill>
                  <a:srgbClr val="91400D"/>
                </a:solidFill>
                <a:latin typeface="Montserrat"/>
                <a:cs typeface="Montserrat"/>
              </a:rPr>
              <a:t> </a:t>
            </a:r>
            <a:r>
              <a:rPr sz="1000" spc="-50" dirty="0">
                <a:solidFill>
                  <a:srgbClr val="91400D"/>
                </a:solidFill>
                <a:latin typeface="Montserrat"/>
                <a:cs typeface="Montserrat"/>
              </a:rPr>
              <a:t>Icon</a:t>
            </a:r>
            <a:endParaRPr sz="1000">
              <a:latin typeface="Montserrat"/>
              <a:cs typeface="Montserra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8562973" y="3267074"/>
            <a:ext cx="1266825" cy="228600"/>
          </a:xfrm>
          <a:custGeom>
            <a:avLst/>
            <a:gdLst/>
            <a:ahLst/>
            <a:cxnLst/>
            <a:rect l="l" t="t" r="r" b="b"/>
            <a:pathLst>
              <a:path w="1266825" h="228600">
                <a:moveTo>
                  <a:pt x="1233777" y="228599"/>
                </a:moveTo>
                <a:lnTo>
                  <a:pt x="33047" y="228599"/>
                </a:lnTo>
                <a:lnTo>
                  <a:pt x="28186" y="227632"/>
                </a:lnTo>
                <a:lnTo>
                  <a:pt x="966" y="200412"/>
                </a:lnTo>
                <a:lnTo>
                  <a:pt x="0" y="195552"/>
                </a:lnTo>
                <a:lnTo>
                  <a:pt x="0" y="190499"/>
                </a:lnTo>
                <a:lnTo>
                  <a:pt x="0" y="33047"/>
                </a:lnTo>
                <a:lnTo>
                  <a:pt x="28186" y="966"/>
                </a:lnTo>
                <a:lnTo>
                  <a:pt x="33047" y="0"/>
                </a:lnTo>
                <a:lnTo>
                  <a:pt x="1233777" y="0"/>
                </a:lnTo>
                <a:lnTo>
                  <a:pt x="1265858" y="28186"/>
                </a:lnTo>
                <a:lnTo>
                  <a:pt x="1266824" y="33047"/>
                </a:lnTo>
                <a:lnTo>
                  <a:pt x="1266824" y="195552"/>
                </a:lnTo>
                <a:lnTo>
                  <a:pt x="1238636" y="227632"/>
                </a:lnTo>
                <a:lnTo>
                  <a:pt x="1233777" y="228599"/>
                </a:lnTo>
                <a:close/>
              </a:path>
            </a:pathLst>
          </a:custGeom>
          <a:solidFill>
            <a:srgbClr val="FEF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628409" y="3280663"/>
            <a:ext cx="1141095" cy="177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80" dirty="0">
                <a:solidFill>
                  <a:srgbClr val="91400D"/>
                </a:solidFill>
                <a:latin typeface="Montserrat"/>
                <a:cs typeface="Montserrat"/>
              </a:rPr>
              <a:t>Low-</a:t>
            </a:r>
            <a:r>
              <a:rPr sz="1000" spc="-75" dirty="0">
                <a:solidFill>
                  <a:srgbClr val="91400D"/>
                </a:solidFill>
                <a:latin typeface="Montserrat"/>
                <a:cs typeface="Montserrat"/>
              </a:rPr>
              <a:t>Cost</a:t>
            </a:r>
            <a:r>
              <a:rPr sz="1000" spc="35" dirty="0">
                <a:solidFill>
                  <a:srgbClr val="91400D"/>
                </a:solidFill>
                <a:latin typeface="Montserrat"/>
                <a:cs typeface="Montserrat"/>
              </a:rPr>
              <a:t> </a:t>
            </a:r>
            <a:r>
              <a:rPr sz="1000" spc="-60" dirty="0">
                <a:solidFill>
                  <a:srgbClr val="91400D"/>
                </a:solidFill>
                <a:latin typeface="Montserrat"/>
                <a:cs typeface="Montserrat"/>
              </a:rPr>
              <a:t>Franchise</a:t>
            </a:r>
            <a:endParaRPr sz="1000">
              <a:latin typeface="Montserrat"/>
              <a:cs typeface="Montserra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598667" y="3707319"/>
            <a:ext cx="75374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75" dirty="0">
                <a:latin typeface="Montserrat"/>
                <a:cs typeface="Montserrat"/>
              </a:rPr>
              <a:t>Phuc</a:t>
            </a:r>
            <a:r>
              <a:rPr sz="1150" spc="-5" dirty="0">
                <a:latin typeface="Montserrat"/>
                <a:cs typeface="Montserrat"/>
              </a:rPr>
              <a:t> </a:t>
            </a:r>
            <a:r>
              <a:rPr sz="1150" spc="-60" dirty="0">
                <a:latin typeface="Montserrat"/>
                <a:cs typeface="Montserrat"/>
              </a:rPr>
              <a:t>Long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238705" y="3707319"/>
            <a:ext cx="34734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60" dirty="0">
                <a:latin typeface="Montserrat"/>
                <a:cs typeface="Montserrat"/>
              </a:rPr>
              <a:t>~10%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610473" y="4257674"/>
            <a:ext cx="876300" cy="228600"/>
          </a:xfrm>
          <a:custGeom>
            <a:avLst/>
            <a:gdLst/>
            <a:ahLst/>
            <a:cxnLst/>
            <a:rect l="l" t="t" r="r" b="b"/>
            <a:pathLst>
              <a:path w="876300" h="228600">
                <a:moveTo>
                  <a:pt x="843251" y="228599"/>
                </a:moveTo>
                <a:lnTo>
                  <a:pt x="33047" y="228599"/>
                </a:lnTo>
                <a:lnTo>
                  <a:pt x="28187" y="227632"/>
                </a:lnTo>
                <a:lnTo>
                  <a:pt x="966" y="200411"/>
                </a:lnTo>
                <a:lnTo>
                  <a:pt x="0" y="195552"/>
                </a:lnTo>
                <a:lnTo>
                  <a:pt x="0" y="1904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843251" y="0"/>
                </a:lnTo>
                <a:lnTo>
                  <a:pt x="875333" y="28187"/>
                </a:lnTo>
                <a:lnTo>
                  <a:pt x="876299" y="33047"/>
                </a:lnTo>
                <a:lnTo>
                  <a:pt x="876299" y="195552"/>
                </a:lnTo>
                <a:lnTo>
                  <a:pt x="848112" y="227632"/>
                </a:lnTo>
                <a:lnTo>
                  <a:pt x="843251" y="228599"/>
                </a:lnTo>
                <a:close/>
              </a:path>
            </a:pathLst>
          </a:custGeom>
          <a:solidFill>
            <a:srgbClr val="D0FA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674867" y="4271267"/>
            <a:ext cx="747395" cy="177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65" dirty="0">
                <a:solidFill>
                  <a:srgbClr val="055E45"/>
                </a:solidFill>
                <a:latin typeface="Montserrat"/>
                <a:cs typeface="Montserrat"/>
              </a:rPr>
              <a:t>Dual</a:t>
            </a:r>
            <a:r>
              <a:rPr sz="1000" dirty="0">
                <a:solidFill>
                  <a:srgbClr val="055E45"/>
                </a:solidFill>
                <a:latin typeface="Montserrat"/>
                <a:cs typeface="Montserrat"/>
              </a:rPr>
              <a:t> </a:t>
            </a:r>
            <a:r>
              <a:rPr sz="1000" spc="-65" dirty="0">
                <a:solidFill>
                  <a:srgbClr val="055E45"/>
                </a:solidFill>
                <a:latin typeface="Montserrat"/>
                <a:cs typeface="Montserrat"/>
              </a:rPr>
              <a:t>Format</a:t>
            </a:r>
            <a:endParaRPr sz="1000">
              <a:latin typeface="Montserrat"/>
              <a:cs typeface="Montserrat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562973" y="4257674"/>
            <a:ext cx="885825" cy="228600"/>
          </a:xfrm>
          <a:custGeom>
            <a:avLst/>
            <a:gdLst/>
            <a:ahLst/>
            <a:cxnLst/>
            <a:rect l="l" t="t" r="r" b="b"/>
            <a:pathLst>
              <a:path w="885825" h="228600">
                <a:moveTo>
                  <a:pt x="852777" y="228599"/>
                </a:moveTo>
                <a:lnTo>
                  <a:pt x="33047" y="228599"/>
                </a:lnTo>
                <a:lnTo>
                  <a:pt x="28186" y="227632"/>
                </a:lnTo>
                <a:lnTo>
                  <a:pt x="966" y="200411"/>
                </a:lnTo>
                <a:lnTo>
                  <a:pt x="0" y="195552"/>
                </a:lnTo>
                <a:lnTo>
                  <a:pt x="0" y="190499"/>
                </a:lnTo>
                <a:lnTo>
                  <a:pt x="0" y="33047"/>
                </a:lnTo>
                <a:lnTo>
                  <a:pt x="28186" y="966"/>
                </a:lnTo>
                <a:lnTo>
                  <a:pt x="33047" y="0"/>
                </a:lnTo>
                <a:lnTo>
                  <a:pt x="852777" y="0"/>
                </a:lnTo>
                <a:lnTo>
                  <a:pt x="884858" y="28187"/>
                </a:lnTo>
                <a:lnTo>
                  <a:pt x="885824" y="33047"/>
                </a:lnTo>
                <a:lnTo>
                  <a:pt x="885824" y="195552"/>
                </a:lnTo>
                <a:lnTo>
                  <a:pt x="857637" y="227632"/>
                </a:lnTo>
                <a:lnTo>
                  <a:pt x="852777" y="228599"/>
                </a:lnTo>
                <a:close/>
              </a:path>
            </a:pathLst>
          </a:custGeom>
          <a:solidFill>
            <a:srgbClr val="D0FA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624986" y="4271267"/>
            <a:ext cx="758825" cy="177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65" dirty="0">
                <a:solidFill>
                  <a:srgbClr val="055E45"/>
                </a:solidFill>
                <a:latin typeface="Montserrat"/>
                <a:cs typeface="Montserrat"/>
              </a:rPr>
              <a:t>Local</a:t>
            </a:r>
            <a:r>
              <a:rPr sz="1000" spc="15" dirty="0">
                <a:solidFill>
                  <a:srgbClr val="055E45"/>
                </a:solidFill>
                <a:latin typeface="Montserrat"/>
                <a:cs typeface="Montserrat"/>
              </a:rPr>
              <a:t> </a:t>
            </a:r>
            <a:r>
              <a:rPr sz="1000" spc="-55" dirty="0">
                <a:solidFill>
                  <a:srgbClr val="055E45"/>
                </a:solidFill>
                <a:latin typeface="Montserrat"/>
                <a:cs typeface="Montserrat"/>
              </a:rPr>
              <a:t>Flavors</a:t>
            </a:r>
            <a:endParaRPr sz="1000">
              <a:latin typeface="Montserrat"/>
              <a:cs typeface="Montserra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598667" y="4697919"/>
            <a:ext cx="68707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65" dirty="0">
                <a:latin typeface="Montserrat"/>
                <a:cs typeface="Montserrat"/>
              </a:rPr>
              <a:t>Starbucks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298980" y="4697919"/>
            <a:ext cx="28702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60" dirty="0">
                <a:latin typeface="Montserrat"/>
                <a:cs typeface="Montserrat"/>
              </a:rPr>
              <a:t>&lt;3%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7610473" y="5248274"/>
            <a:ext cx="990600" cy="228600"/>
          </a:xfrm>
          <a:custGeom>
            <a:avLst/>
            <a:gdLst/>
            <a:ahLst/>
            <a:cxnLst/>
            <a:rect l="l" t="t" r="r" b="b"/>
            <a:pathLst>
              <a:path w="990600" h="228600">
                <a:moveTo>
                  <a:pt x="957551" y="228599"/>
                </a:moveTo>
                <a:lnTo>
                  <a:pt x="33047" y="228599"/>
                </a:lnTo>
                <a:lnTo>
                  <a:pt x="28187" y="227632"/>
                </a:lnTo>
                <a:lnTo>
                  <a:pt x="966" y="200412"/>
                </a:lnTo>
                <a:lnTo>
                  <a:pt x="0" y="195552"/>
                </a:lnTo>
                <a:lnTo>
                  <a:pt x="0" y="1904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957551" y="0"/>
                </a:lnTo>
                <a:lnTo>
                  <a:pt x="989632" y="28187"/>
                </a:lnTo>
                <a:lnTo>
                  <a:pt x="990599" y="33047"/>
                </a:lnTo>
                <a:lnTo>
                  <a:pt x="990599" y="195552"/>
                </a:lnTo>
                <a:lnTo>
                  <a:pt x="962411" y="227632"/>
                </a:lnTo>
                <a:lnTo>
                  <a:pt x="957551" y="2285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7674867" y="5261863"/>
            <a:ext cx="864235" cy="177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75" dirty="0">
                <a:solidFill>
                  <a:srgbClr val="1D40AF"/>
                </a:solidFill>
                <a:latin typeface="Montserrat"/>
                <a:cs typeface="Montserrat"/>
              </a:rPr>
              <a:t>Premium</a:t>
            </a:r>
            <a:r>
              <a:rPr sz="1000" spc="-30" dirty="0">
                <a:solidFill>
                  <a:srgbClr val="1D40AF"/>
                </a:solidFill>
                <a:latin typeface="Montserrat"/>
                <a:cs typeface="Montserrat"/>
              </a:rPr>
              <a:t> </a:t>
            </a:r>
            <a:r>
              <a:rPr sz="1000" spc="-50" dirty="0">
                <a:solidFill>
                  <a:srgbClr val="1D40AF"/>
                </a:solidFill>
                <a:latin typeface="Montserrat"/>
                <a:cs typeface="Montserrat"/>
              </a:rPr>
              <a:t>Only</a:t>
            </a:r>
            <a:endParaRPr sz="1000">
              <a:latin typeface="Montserrat"/>
              <a:cs typeface="Montserrat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8677273" y="5248274"/>
            <a:ext cx="1257300" cy="228600"/>
          </a:xfrm>
          <a:custGeom>
            <a:avLst/>
            <a:gdLst/>
            <a:ahLst/>
            <a:cxnLst/>
            <a:rect l="l" t="t" r="r" b="b"/>
            <a:pathLst>
              <a:path w="1257300" h="228600">
                <a:moveTo>
                  <a:pt x="1224252" y="228599"/>
                </a:moveTo>
                <a:lnTo>
                  <a:pt x="33047" y="228599"/>
                </a:lnTo>
                <a:lnTo>
                  <a:pt x="28187" y="227632"/>
                </a:lnTo>
                <a:lnTo>
                  <a:pt x="966" y="200412"/>
                </a:lnTo>
                <a:lnTo>
                  <a:pt x="0" y="195552"/>
                </a:lnTo>
                <a:lnTo>
                  <a:pt x="0" y="1904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1224252" y="0"/>
                </a:lnTo>
                <a:lnTo>
                  <a:pt x="1256333" y="28187"/>
                </a:lnTo>
                <a:lnTo>
                  <a:pt x="1257300" y="33047"/>
                </a:lnTo>
                <a:lnTo>
                  <a:pt x="1257300" y="195552"/>
                </a:lnTo>
                <a:lnTo>
                  <a:pt x="1229112" y="227632"/>
                </a:lnTo>
                <a:lnTo>
                  <a:pt x="1224252" y="2285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8741816" y="5261863"/>
            <a:ext cx="1134110" cy="177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65" dirty="0">
                <a:solidFill>
                  <a:srgbClr val="1D40AF"/>
                </a:solidFill>
                <a:latin typeface="Montserrat"/>
                <a:cs typeface="Montserrat"/>
              </a:rPr>
              <a:t>Foreign</a:t>
            </a:r>
            <a:r>
              <a:rPr sz="1000" spc="-10" dirty="0">
                <a:solidFill>
                  <a:srgbClr val="1D40AF"/>
                </a:solidFill>
                <a:latin typeface="Montserrat"/>
                <a:cs typeface="Montserrat"/>
              </a:rPr>
              <a:t> </a:t>
            </a:r>
            <a:r>
              <a:rPr sz="1000" spc="-60" dirty="0">
                <a:solidFill>
                  <a:srgbClr val="1D40AF"/>
                </a:solidFill>
                <a:latin typeface="Montserrat"/>
                <a:cs typeface="Montserrat"/>
              </a:rPr>
              <a:t>Experience</a:t>
            </a:r>
            <a:endParaRPr sz="1000">
              <a:latin typeface="Montserrat"/>
              <a:cs typeface="Montserra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895728" y="5926644"/>
            <a:ext cx="3392804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b="1" spc="-75" dirty="0">
                <a:latin typeface="Montserrat SemiBold"/>
                <a:cs typeface="Montserrat SemiBold"/>
              </a:rPr>
              <a:t>Success</a:t>
            </a:r>
            <a:r>
              <a:rPr sz="1150" b="1" spc="5" dirty="0">
                <a:latin typeface="Montserrat SemiBold"/>
                <a:cs typeface="Montserrat SemiBold"/>
              </a:rPr>
              <a:t> </a:t>
            </a:r>
            <a:r>
              <a:rPr sz="1150" b="1" spc="-65" dirty="0">
                <a:latin typeface="Montserrat SemiBold"/>
                <a:cs typeface="Montserrat SemiBold"/>
              </a:rPr>
              <a:t>Formula:</a:t>
            </a:r>
            <a:r>
              <a:rPr sz="1150" b="1" spc="-15" dirty="0">
                <a:latin typeface="Montserrat SemiBold"/>
                <a:cs typeface="Montserrat SemiBold"/>
              </a:rPr>
              <a:t> </a:t>
            </a:r>
            <a:r>
              <a:rPr sz="1150" spc="-85" dirty="0">
                <a:latin typeface="Montserrat"/>
                <a:cs typeface="Montserrat"/>
              </a:rPr>
              <a:t>Brand</a:t>
            </a:r>
            <a:r>
              <a:rPr sz="1150" spc="5" dirty="0">
                <a:latin typeface="Montserrat"/>
                <a:cs typeface="Montserrat"/>
              </a:rPr>
              <a:t> </a:t>
            </a:r>
            <a:r>
              <a:rPr sz="1150" spc="-70" dirty="0">
                <a:latin typeface="Montserrat"/>
                <a:cs typeface="Montserrat"/>
              </a:rPr>
              <a:t>Experience</a:t>
            </a:r>
            <a:r>
              <a:rPr sz="1150" spc="5" dirty="0">
                <a:latin typeface="Montserrat"/>
                <a:cs typeface="Montserrat"/>
              </a:rPr>
              <a:t> </a:t>
            </a:r>
            <a:r>
              <a:rPr sz="1150" spc="-60" dirty="0">
                <a:latin typeface="Montserrat"/>
                <a:cs typeface="Montserrat"/>
              </a:rPr>
              <a:t>+</a:t>
            </a:r>
            <a:r>
              <a:rPr sz="1150" dirty="0">
                <a:latin typeface="Montserrat"/>
                <a:cs typeface="Montserrat"/>
              </a:rPr>
              <a:t> </a:t>
            </a:r>
            <a:r>
              <a:rPr sz="1150" spc="-45" dirty="0">
                <a:latin typeface="Montserrat"/>
                <a:cs typeface="Montserrat"/>
              </a:rPr>
              <a:t>Accessibility</a:t>
            </a:r>
            <a:endParaRPr sz="1150">
              <a:latin typeface="Montserrat"/>
              <a:cs typeface="Montserrat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7610473" y="1971674"/>
            <a:ext cx="3962400" cy="3200400"/>
            <a:chOff x="7610473" y="1971674"/>
            <a:chExt cx="3962400" cy="3200400"/>
          </a:xfrm>
        </p:grpSpPr>
        <p:sp>
          <p:nvSpPr>
            <p:cNvPr id="54" name="object 54"/>
            <p:cNvSpPr/>
            <p:nvPr/>
          </p:nvSpPr>
          <p:spPr>
            <a:xfrm>
              <a:off x="7610473" y="1971674"/>
              <a:ext cx="3962400" cy="228600"/>
            </a:xfrm>
            <a:custGeom>
              <a:avLst/>
              <a:gdLst/>
              <a:ahLst/>
              <a:cxnLst/>
              <a:rect l="l" t="t" r="r" b="b"/>
              <a:pathLst>
                <a:path w="3962400" h="228600">
                  <a:moveTo>
                    <a:pt x="3855604" y="228599"/>
                  </a:moveTo>
                  <a:lnTo>
                    <a:pt x="106795" y="228599"/>
                  </a:lnTo>
                  <a:lnTo>
                    <a:pt x="99361" y="227867"/>
                  </a:lnTo>
                  <a:lnTo>
                    <a:pt x="57038" y="213506"/>
                  </a:lnTo>
                  <a:lnTo>
                    <a:pt x="23432" y="184041"/>
                  </a:lnTo>
                  <a:lnTo>
                    <a:pt x="3659" y="143959"/>
                  </a:lnTo>
                  <a:lnTo>
                    <a:pt x="0" y="121804"/>
                  </a:lnTo>
                  <a:lnTo>
                    <a:pt x="0" y="1142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3855604" y="0"/>
                  </a:lnTo>
                  <a:lnTo>
                    <a:pt x="3898772" y="11572"/>
                  </a:lnTo>
                  <a:lnTo>
                    <a:pt x="3934229" y="38784"/>
                  </a:lnTo>
                  <a:lnTo>
                    <a:pt x="3956571" y="77492"/>
                  </a:lnTo>
                  <a:lnTo>
                    <a:pt x="3962400" y="106794"/>
                  </a:lnTo>
                  <a:lnTo>
                    <a:pt x="3962400" y="121804"/>
                  </a:lnTo>
                  <a:lnTo>
                    <a:pt x="3950826" y="164974"/>
                  </a:lnTo>
                  <a:lnTo>
                    <a:pt x="3923614" y="200429"/>
                  </a:lnTo>
                  <a:lnTo>
                    <a:pt x="3884906" y="222771"/>
                  </a:lnTo>
                  <a:lnTo>
                    <a:pt x="3863036" y="227867"/>
                  </a:lnTo>
                  <a:lnTo>
                    <a:pt x="3855604" y="228599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610474" y="1971674"/>
              <a:ext cx="1504950" cy="228600"/>
            </a:xfrm>
            <a:custGeom>
              <a:avLst/>
              <a:gdLst/>
              <a:ahLst/>
              <a:cxnLst/>
              <a:rect l="l" t="t" r="r" b="b"/>
              <a:pathLst>
                <a:path w="1504950" h="228600">
                  <a:moveTo>
                    <a:pt x="1398154" y="228599"/>
                  </a:moveTo>
                  <a:lnTo>
                    <a:pt x="114299" y="228599"/>
                  </a:lnTo>
                  <a:lnTo>
                    <a:pt x="103040" y="228056"/>
                  </a:lnTo>
                  <a:lnTo>
                    <a:pt x="60363" y="215087"/>
                  </a:lnTo>
                  <a:lnTo>
                    <a:pt x="25899" y="186775"/>
                  </a:lnTo>
                  <a:lnTo>
                    <a:pt x="4893" y="147429"/>
                  </a:lnTo>
                  <a:lnTo>
                    <a:pt x="0" y="114299"/>
                  </a:lnTo>
                  <a:lnTo>
                    <a:pt x="543" y="103040"/>
                  </a:lnTo>
                  <a:lnTo>
                    <a:pt x="13511" y="60364"/>
                  </a:lnTo>
                  <a:lnTo>
                    <a:pt x="41823" y="25900"/>
                  </a:lnTo>
                  <a:lnTo>
                    <a:pt x="81169" y="4893"/>
                  </a:lnTo>
                  <a:lnTo>
                    <a:pt x="114299" y="0"/>
                  </a:lnTo>
                  <a:lnTo>
                    <a:pt x="1398154" y="0"/>
                  </a:lnTo>
                  <a:lnTo>
                    <a:pt x="1441322" y="11572"/>
                  </a:lnTo>
                  <a:lnTo>
                    <a:pt x="1476777" y="38784"/>
                  </a:lnTo>
                  <a:lnTo>
                    <a:pt x="1499120" y="77492"/>
                  </a:lnTo>
                  <a:lnTo>
                    <a:pt x="1504949" y="106794"/>
                  </a:lnTo>
                  <a:lnTo>
                    <a:pt x="1504949" y="121804"/>
                  </a:lnTo>
                  <a:lnTo>
                    <a:pt x="1493375" y="164974"/>
                  </a:lnTo>
                  <a:lnTo>
                    <a:pt x="1466164" y="200428"/>
                  </a:lnTo>
                  <a:lnTo>
                    <a:pt x="1427454" y="222771"/>
                  </a:lnTo>
                  <a:lnTo>
                    <a:pt x="1398154" y="2285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610473" y="2962274"/>
              <a:ext cx="3962400" cy="228600"/>
            </a:xfrm>
            <a:custGeom>
              <a:avLst/>
              <a:gdLst/>
              <a:ahLst/>
              <a:cxnLst/>
              <a:rect l="l" t="t" r="r" b="b"/>
              <a:pathLst>
                <a:path w="3962400" h="228600">
                  <a:moveTo>
                    <a:pt x="3855604" y="228599"/>
                  </a:moveTo>
                  <a:lnTo>
                    <a:pt x="106795" y="228599"/>
                  </a:lnTo>
                  <a:lnTo>
                    <a:pt x="99361" y="227867"/>
                  </a:lnTo>
                  <a:lnTo>
                    <a:pt x="57038" y="213505"/>
                  </a:lnTo>
                  <a:lnTo>
                    <a:pt x="23432" y="184041"/>
                  </a:lnTo>
                  <a:lnTo>
                    <a:pt x="3659" y="143959"/>
                  </a:lnTo>
                  <a:lnTo>
                    <a:pt x="0" y="121805"/>
                  </a:lnTo>
                  <a:lnTo>
                    <a:pt x="0" y="1142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3855604" y="0"/>
                  </a:lnTo>
                  <a:lnTo>
                    <a:pt x="3898772" y="11572"/>
                  </a:lnTo>
                  <a:lnTo>
                    <a:pt x="3934229" y="38784"/>
                  </a:lnTo>
                  <a:lnTo>
                    <a:pt x="3956571" y="77492"/>
                  </a:lnTo>
                  <a:lnTo>
                    <a:pt x="3962400" y="106794"/>
                  </a:lnTo>
                  <a:lnTo>
                    <a:pt x="3962400" y="121805"/>
                  </a:lnTo>
                  <a:lnTo>
                    <a:pt x="3950826" y="164973"/>
                  </a:lnTo>
                  <a:lnTo>
                    <a:pt x="3923614" y="200428"/>
                  </a:lnTo>
                  <a:lnTo>
                    <a:pt x="3884906" y="222770"/>
                  </a:lnTo>
                  <a:lnTo>
                    <a:pt x="3863036" y="227867"/>
                  </a:lnTo>
                  <a:lnTo>
                    <a:pt x="3855604" y="228599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610474" y="2962274"/>
              <a:ext cx="590550" cy="228600"/>
            </a:xfrm>
            <a:custGeom>
              <a:avLst/>
              <a:gdLst/>
              <a:ahLst/>
              <a:cxnLst/>
              <a:rect l="l" t="t" r="r" b="b"/>
              <a:pathLst>
                <a:path w="590550" h="228600">
                  <a:moveTo>
                    <a:pt x="483754" y="228599"/>
                  </a:moveTo>
                  <a:lnTo>
                    <a:pt x="114299" y="228599"/>
                  </a:lnTo>
                  <a:lnTo>
                    <a:pt x="103040" y="228055"/>
                  </a:lnTo>
                  <a:lnTo>
                    <a:pt x="60363" y="215087"/>
                  </a:lnTo>
                  <a:lnTo>
                    <a:pt x="25899" y="186775"/>
                  </a:lnTo>
                  <a:lnTo>
                    <a:pt x="4893" y="147429"/>
                  </a:lnTo>
                  <a:lnTo>
                    <a:pt x="0" y="114299"/>
                  </a:lnTo>
                  <a:lnTo>
                    <a:pt x="543" y="103040"/>
                  </a:lnTo>
                  <a:lnTo>
                    <a:pt x="13511" y="60364"/>
                  </a:lnTo>
                  <a:lnTo>
                    <a:pt x="41823" y="25900"/>
                  </a:lnTo>
                  <a:lnTo>
                    <a:pt x="81169" y="4893"/>
                  </a:lnTo>
                  <a:lnTo>
                    <a:pt x="114299" y="0"/>
                  </a:lnTo>
                  <a:lnTo>
                    <a:pt x="483754" y="0"/>
                  </a:lnTo>
                  <a:lnTo>
                    <a:pt x="526922" y="11572"/>
                  </a:lnTo>
                  <a:lnTo>
                    <a:pt x="562377" y="38784"/>
                  </a:lnTo>
                  <a:lnTo>
                    <a:pt x="584720" y="77492"/>
                  </a:lnTo>
                  <a:lnTo>
                    <a:pt x="590548" y="106794"/>
                  </a:lnTo>
                  <a:lnTo>
                    <a:pt x="590548" y="121804"/>
                  </a:lnTo>
                  <a:lnTo>
                    <a:pt x="578975" y="164973"/>
                  </a:lnTo>
                  <a:lnTo>
                    <a:pt x="551763" y="200428"/>
                  </a:lnTo>
                  <a:lnTo>
                    <a:pt x="513055" y="222770"/>
                  </a:lnTo>
                  <a:lnTo>
                    <a:pt x="483754" y="228599"/>
                  </a:lnTo>
                  <a:close/>
                </a:path>
              </a:pathLst>
            </a:custGeom>
            <a:solidFill>
              <a:srgbClr val="B4530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610473" y="3952874"/>
              <a:ext cx="3962400" cy="228600"/>
            </a:xfrm>
            <a:custGeom>
              <a:avLst/>
              <a:gdLst/>
              <a:ahLst/>
              <a:cxnLst/>
              <a:rect l="l" t="t" r="r" b="b"/>
              <a:pathLst>
                <a:path w="3962400" h="228600">
                  <a:moveTo>
                    <a:pt x="3855604" y="228599"/>
                  </a:moveTo>
                  <a:lnTo>
                    <a:pt x="106795" y="228599"/>
                  </a:lnTo>
                  <a:lnTo>
                    <a:pt x="99361" y="227867"/>
                  </a:lnTo>
                  <a:lnTo>
                    <a:pt x="57038" y="213506"/>
                  </a:lnTo>
                  <a:lnTo>
                    <a:pt x="23432" y="184041"/>
                  </a:lnTo>
                  <a:lnTo>
                    <a:pt x="3659" y="143959"/>
                  </a:lnTo>
                  <a:lnTo>
                    <a:pt x="0" y="121804"/>
                  </a:lnTo>
                  <a:lnTo>
                    <a:pt x="0" y="114299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3855604" y="0"/>
                  </a:lnTo>
                  <a:lnTo>
                    <a:pt x="3898772" y="11572"/>
                  </a:lnTo>
                  <a:lnTo>
                    <a:pt x="3934229" y="38784"/>
                  </a:lnTo>
                  <a:lnTo>
                    <a:pt x="3956571" y="77492"/>
                  </a:lnTo>
                  <a:lnTo>
                    <a:pt x="3962400" y="106794"/>
                  </a:lnTo>
                  <a:lnTo>
                    <a:pt x="3962400" y="121804"/>
                  </a:lnTo>
                  <a:lnTo>
                    <a:pt x="3950826" y="164973"/>
                  </a:lnTo>
                  <a:lnTo>
                    <a:pt x="3923614" y="200429"/>
                  </a:lnTo>
                  <a:lnTo>
                    <a:pt x="3884906" y="222771"/>
                  </a:lnTo>
                  <a:lnTo>
                    <a:pt x="3863036" y="227867"/>
                  </a:lnTo>
                  <a:lnTo>
                    <a:pt x="3855604" y="228599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610474" y="3952874"/>
              <a:ext cx="400050" cy="228600"/>
            </a:xfrm>
            <a:custGeom>
              <a:avLst/>
              <a:gdLst/>
              <a:ahLst/>
              <a:cxnLst/>
              <a:rect l="l" t="t" r="r" b="b"/>
              <a:pathLst>
                <a:path w="400050" h="228600">
                  <a:moveTo>
                    <a:pt x="293254" y="228599"/>
                  </a:moveTo>
                  <a:lnTo>
                    <a:pt x="114299" y="228599"/>
                  </a:lnTo>
                  <a:lnTo>
                    <a:pt x="103040" y="228055"/>
                  </a:lnTo>
                  <a:lnTo>
                    <a:pt x="60363" y="215087"/>
                  </a:lnTo>
                  <a:lnTo>
                    <a:pt x="25899" y="186775"/>
                  </a:lnTo>
                  <a:lnTo>
                    <a:pt x="4893" y="147429"/>
                  </a:lnTo>
                  <a:lnTo>
                    <a:pt x="0" y="114299"/>
                  </a:lnTo>
                  <a:lnTo>
                    <a:pt x="543" y="103040"/>
                  </a:lnTo>
                  <a:lnTo>
                    <a:pt x="13511" y="60364"/>
                  </a:lnTo>
                  <a:lnTo>
                    <a:pt x="41823" y="25899"/>
                  </a:lnTo>
                  <a:lnTo>
                    <a:pt x="81169" y="4893"/>
                  </a:lnTo>
                  <a:lnTo>
                    <a:pt x="114299" y="0"/>
                  </a:lnTo>
                  <a:lnTo>
                    <a:pt x="293254" y="0"/>
                  </a:lnTo>
                  <a:lnTo>
                    <a:pt x="336423" y="11572"/>
                  </a:lnTo>
                  <a:lnTo>
                    <a:pt x="371877" y="38784"/>
                  </a:lnTo>
                  <a:lnTo>
                    <a:pt x="394220" y="77492"/>
                  </a:lnTo>
                  <a:lnTo>
                    <a:pt x="400048" y="106794"/>
                  </a:lnTo>
                  <a:lnTo>
                    <a:pt x="400048" y="121804"/>
                  </a:lnTo>
                  <a:lnTo>
                    <a:pt x="388475" y="164973"/>
                  </a:lnTo>
                  <a:lnTo>
                    <a:pt x="361264" y="200428"/>
                  </a:lnTo>
                  <a:lnTo>
                    <a:pt x="322555" y="222771"/>
                  </a:lnTo>
                  <a:lnTo>
                    <a:pt x="293254" y="228599"/>
                  </a:lnTo>
                  <a:close/>
                </a:path>
              </a:pathLst>
            </a:custGeom>
            <a:solidFill>
              <a:srgbClr val="055E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610473" y="4943474"/>
              <a:ext cx="3962400" cy="228600"/>
            </a:xfrm>
            <a:custGeom>
              <a:avLst/>
              <a:gdLst/>
              <a:ahLst/>
              <a:cxnLst/>
              <a:rect l="l" t="t" r="r" b="b"/>
              <a:pathLst>
                <a:path w="3962400" h="228600">
                  <a:moveTo>
                    <a:pt x="3855604" y="228599"/>
                  </a:moveTo>
                  <a:lnTo>
                    <a:pt x="106795" y="228599"/>
                  </a:lnTo>
                  <a:lnTo>
                    <a:pt x="99361" y="227868"/>
                  </a:lnTo>
                  <a:lnTo>
                    <a:pt x="57038" y="213505"/>
                  </a:lnTo>
                  <a:lnTo>
                    <a:pt x="23432" y="184041"/>
                  </a:lnTo>
                  <a:lnTo>
                    <a:pt x="3659" y="143959"/>
                  </a:lnTo>
                  <a:lnTo>
                    <a:pt x="0" y="121804"/>
                  </a:lnTo>
                  <a:lnTo>
                    <a:pt x="0" y="114299"/>
                  </a:lnTo>
                  <a:lnTo>
                    <a:pt x="0" y="106794"/>
                  </a:lnTo>
                  <a:lnTo>
                    <a:pt x="11572" y="63624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3855604" y="0"/>
                  </a:lnTo>
                  <a:lnTo>
                    <a:pt x="3898772" y="11571"/>
                  </a:lnTo>
                  <a:lnTo>
                    <a:pt x="3934229" y="38784"/>
                  </a:lnTo>
                  <a:lnTo>
                    <a:pt x="3956571" y="77492"/>
                  </a:lnTo>
                  <a:lnTo>
                    <a:pt x="3962400" y="106794"/>
                  </a:lnTo>
                  <a:lnTo>
                    <a:pt x="3962400" y="121804"/>
                  </a:lnTo>
                  <a:lnTo>
                    <a:pt x="3950826" y="164973"/>
                  </a:lnTo>
                  <a:lnTo>
                    <a:pt x="3923614" y="200428"/>
                  </a:lnTo>
                  <a:lnTo>
                    <a:pt x="3884906" y="222770"/>
                  </a:lnTo>
                  <a:lnTo>
                    <a:pt x="3863036" y="227868"/>
                  </a:lnTo>
                  <a:lnTo>
                    <a:pt x="3855604" y="228599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1" name="object 6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0473" y="4947606"/>
              <a:ext cx="123824" cy="220334"/>
            </a:xfrm>
            <a:prstGeom prst="rect">
              <a:avLst/>
            </a:prstGeom>
          </p:spPr>
        </p:pic>
      </p:grpSp>
      <p:grpSp>
        <p:nvGrpSpPr>
          <p:cNvPr id="62" name="object 62"/>
          <p:cNvGrpSpPr/>
          <p:nvPr/>
        </p:nvGrpSpPr>
        <p:grpSpPr>
          <a:xfrm>
            <a:off x="10401299" y="6343649"/>
            <a:ext cx="1600200" cy="323850"/>
            <a:chOff x="10401299" y="6343649"/>
            <a:chExt cx="1600200" cy="323850"/>
          </a:xfrm>
        </p:grpSpPr>
        <p:sp>
          <p:nvSpPr>
            <p:cNvPr id="63" name="object 63"/>
            <p:cNvSpPr/>
            <p:nvPr/>
          </p:nvSpPr>
          <p:spPr>
            <a:xfrm>
              <a:off x="10401299" y="6343649"/>
              <a:ext cx="1600200" cy="323850"/>
            </a:xfrm>
            <a:custGeom>
              <a:avLst/>
              <a:gdLst/>
              <a:ahLst/>
              <a:cxnLst/>
              <a:rect l="l" t="t" r="r" b="b"/>
              <a:pathLst>
                <a:path w="1600200" h="323850">
                  <a:moveTo>
                    <a:pt x="15671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67152" y="0"/>
                  </a:lnTo>
                  <a:lnTo>
                    <a:pt x="1599233" y="28187"/>
                  </a:lnTo>
                  <a:lnTo>
                    <a:pt x="1600199" y="33047"/>
                  </a:lnTo>
                  <a:lnTo>
                    <a:pt x="1600199" y="290802"/>
                  </a:lnTo>
                  <a:lnTo>
                    <a:pt x="1572012" y="322883"/>
                  </a:lnTo>
                  <a:lnTo>
                    <a:pt x="15671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51559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65" name="object 65"/>
          <p:cNvSpPr txBox="1"/>
          <p:nvPr/>
        </p:nvSpPr>
        <p:spPr>
          <a:xfrm>
            <a:off x="9281021" y="6404863"/>
            <a:ext cx="2771775" cy="295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20495">
              <a:lnSpc>
                <a:spcPts val="975"/>
              </a:lnSpc>
              <a:spcBef>
                <a:spcPts val="90"/>
              </a:spcBef>
            </a:pPr>
            <a:r>
              <a:rPr sz="1000" spc="-80" dirty="0">
                <a:solidFill>
                  <a:srgbClr val="FFFFFF"/>
                </a:solidFill>
                <a:latin typeface="Montserrat"/>
                <a:cs typeface="Montserrat"/>
              </a:rPr>
              <a:t>Made</a:t>
            </a:r>
            <a:r>
              <a:rPr sz="10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Montserrat"/>
                <a:cs typeface="Montserrat"/>
              </a:rPr>
              <a:t>with</a:t>
            </a:r>
            <a:r>
              <a:rPr sz="1000" spc="-10" dirty="0">
                <a:solidFill>
                  <a:srgbClr val="FFFFFF"/>
                </a:solidFill>
                <a:latin typeface="Montserrat"/>
                <a:cs typeface="Montserrat"/>
              </a:rPr>
              <a:t> Genspark</a:t>
            </a:r>
            <a:endParaRPr sz="1000">
              <a:latin typeface="Montserrat"/>
              <a:cs typeface="Montserrat"/>
            </a:endParaRPr>
          </a:p>
          <a:p>
            <a:pPr marL="12700">
              <a:lnSpc>
                <a:spcPts val="1155"/>
              </a:lnSpc>
            </a:pPr>
            <a:r>
              <a:rPr sz="1150" spc="-65" dirty="0">
                <a:solidFill>
                  <a:srgbClr val="9CA2AF"/>
                </a:solidFill>
                <a:latin typeface="Montserrat"/>
                <a:cs typeface="Montserrat"/>
              </a:rPr>
              <a:t>Project</a:t>
            </a:r>
            <a:r>
              <a:rPr sz="1150" spc="-15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150" spc="-75" dirty="0">
                <a:solidFill>
                  <a:srgbClr val="9CA2AF"/>
                </a:solidFill>
                <a:latin typeface="Montserrat"/>
                <a:cs typeface="Montserrat"/>
              </a:rPr>
              <a:t>Phoenix</a:t>
            </a:r>
            <a:r>
              <a:rPr sz="1150" spc="-10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150" dirty="0">
                <a:solidFill>
                  <a:srgbClr val="9CA2AF"/>
                </a:solidFill>
                <a:latin typeface="Montserrat"/>
                <a:cs typeface="Montserrat"/>
              </a:rPr>
              <a:t>|</a:t>
            </a:r>
            <a:r>
              <a:rPr sz="1150" spc="-10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9CA2AF"/>
                </a:solidFill>
                <a:latin typeface="Montserrat"/>
                <a:cs typeface="Montserrat"/>
              </a:rPr>
              <a:t>Competitive</a:t>
            </a:r>
            <a:r>
              <a:rPr sz="1150" spc="-10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150" spc="-45" dirty="0">
                <a:solidFill>
                  <a:srgbClr val="9CA2AF"/>
                </a:solidFill>
                <a:latin typeface="Montserrat"/>
                <a:cs typeface="Montserrat"/>
              </a:rPr>
              <a:t>Landscape</a:t>
            </a:r>
            <a:endParaRPr sz="115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280" dirty="0"/>
              <a:t>Starbucks:</a:t>
            </a:r>
            <a:r>
              <a:rPr sz="3100" spc="-180" dirty="0"/>
              <a:t> </a:t>
            </a:r>
            <a:r>
              <a:rPr sz="3100" spc="-254" dirty="0"/>
              <a:t>Isolated</a:t>
            </a:r>
            <a:r>
              <a:rPr sz="3100" spc="-175" dirty="0"/>
              <a:t> </a:t>
            </a:r>
            <a:r>
              <a:rPr sz="3100" spc="-225" dirty="0"/>
              <a:t>in</a:t>
            </a:r>
            <a:r>
              <a:rPr sz="3100" spc="-175" dirty="0"/>
              <a:t> </a:t>
            </a:r>
            <a:r>
              <a:rPr sz="3100" spc="-285" dirty="0"/>
              <a:t>an</a:t>
            </a:r>
            <a:r>
              <a:rPr sz="3100" spc="-175" dirty="0"/>
              <a:t> </a:t>
            </a:r>
            <a:r>
              <a:rPr sz="3100" spc="-270" dirty="0"/>
              <a:t>Unprofitable</a:t>
            </a:r>
            <a:r>
              <a:rPr sz="3100" spc="-175" dirty="0"/>
              <a:t> </a:t>
            </a:r>
            <a:r>
              <a:rPr sz="3100" spc="-295" dirty="0"/>
              <a:t>Niche</a:t>
            </a:r>
            <a:endParaRPr sz="3100"/>
          </a:p>
        </p:txBody>
      </p:sp>
      <p:sp>
        <p:nvSpPr>
          <p:cNvPr id="3" name="object 3"/>
          <p:cNvSpPr/>
          <p:nvPr/>
        </p:nvSpPr>
        <p:spPr>
          <a:xfrm>
            <a:off x="457199" y="1590674"/>
            <a:ext cx="28575" cy="771525"/>
          </a:xfrm>
          <a:custGeom>
            <a:avLst/>
            <a:gdLst/>
            <a:ahLst/>
            <a:cxnLst/>
            <a:rect l="l" t="t" r="r" b="b"/>
            <a:pathLst>
              <a:path w="28575" h="771525">
                <a:moveTo>
                  <a:pt x="28574" y="771524"/>
                </a:moveTo>
                <a:lnTo>
                  <a:pt x="0" y="771524"/>
                </a:lnTo>
                <a:lnTo>
                  <a:pt x="0" y="0"/>
                </a:lnTo>
                <a:lnTo>
                  <a:pt x="28574" y="0"/>
                </a:lnTo>
                <a:lnTo>
                  <a:pt x="28574" y="771524"/>
                </a:lnTo>
                <a:close/>
              </a:path>
            </a:pathLst>
          </a:custGeom>
          <a:solidFill>
            <a:srgbClr val="0061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57199" y="5276849"/>
            <a:ext cx="4733925" cy="1333500"/>
            <a:chOff x="457199" y="5276849"/>
            <a:chExt cx="4733925" cy="1333500"/>
          </a:xfrm>
        </p:grpSpPr>
        <p:sp>
          <p:nvSpPr>
            <p:cNvPr id="5" name="object 5"/>
            <p:cNvSpPr/>
            <p:nvPr/>
          </p:nvSpPr>
          <p:spPr>
            <a:xfrm>
              <a:off x="471487" y="5276849"/>
              <a:ext cx="4719955" cy="1333500"/>
            </a:xfrm>
            <a:custGeom>
              <a:avLst/>
              <a:gdLst/>
              <a:ahLst/>
              <a:cxnLst/>
              <a:rect l="l" t="t" r="r" b="b"/>
              <a:pathLst>
                <a:path w="4719955" h="1333500">
                  <a:moveTo>
                    <a:pt x="4666239" y="1333499"/>
                  </a:moveTo>
                  <a:lnTo>
                    <a:pt x="40048" y="1333499"/>
                  </a:lnTo>
                  <a:lnTo>
                    <a:pt x="37260" y="1333133"/>
                  </a:lnTo>
                  <a:lnTo>
                    <a:pt x="5659" y="1304978"/>
                  </a:lnTo>
                  <a:lnTo>
                    <a:pt x="0" y="1280101"/>
                  </a:lnTo>
                  <a:lnTo>
                    <a:pt x="0" y="1276349"/>
                  </a:lnTo>
                  <a:lnTo>
                    <a:pt x="0" y="53397"/>
                  </a:lnTo>
                  <a:lnTo>
                    <a:pt x="14544" y="14085"/>
                  </a:lnTo>
                  <a:lnTo>
                    <a:pt x="40048" y="0"/>
                  </a:lnTo>
                  <a:lnTo>
                    <a:pt x="4666239" y="0"/>
                  </a:lnTo>
                  <a:lnTo>
                    <a:pt x="4705551" y="19391"/>
                  </a:lnTo>
                  <a:lnTo>
                    <a:pt x="4719637" y="53397"/>
                  </a:lnTo>
                  <a:lnTo>
                    <a:pt x="4719637" y="1280101"/>
                  </a:lnTo>
                  <a:lnTo>
                    <a:pt x="4700244" y="1319412"/>
                  </a:lnTo>
                  <a:lnTo>
                    <a:pt x="4669955" y="1333133"/>
                  </a:lnTo>
                  <a:lnTo>
                    <a:pt x="4666239" y="1333499"/>
                  </a:lnTo>
                  <a:close/>
                </a:path>
              </a:pathLst>
            </a:custGeom>
            <a:solidFill>
              <a:srgbClr val="006140">
                <a:alpha val="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199" y="5276849"/>
              <a:ext cx="57150" cy="1333500"/>
            </a:xfrm>
            <a:custGeom>
              <a:avLst/>
              <a:gdLst/>
              <a:ahLst/>
              <a:cxnLst/>
              <a:rect l="l" t="t" r="r" b="b"/>
              <a:pathLst>
                <a:path w="57150" h="1333500">
                  <a:moveTo>
                    <a:pt x="57150" y="1333499"/>
                  </a:moveTo>
                  <a:lnTo>
                    <a:pt x="49571" y="1333499"/>
                  </a:lnTo>
                  <a:lnTo>
                    <a:pt x="42281" y="1332049"/>
                  </a:lnTo>
                  <a:lnTo>
                    <a:pt x="7250" y="1305221"/>
                  </a:lnTo>
                  <a:lnTo>
                    <a:pt x="0" y="1283927"/>
                  </a:lnTo>
                  <a:lnTo>
                    <a:pt x="0" y="49571"/>
                  </a:lnTo>
                  <a:lnTo>
                    <a:pt x="22097" y="11380"/>
                  </a:lnTo>
                  <a:lnTo>
                    <a:pt x="49571" y="0"/>
                  </a:lnTo>
                  <a:lnTo>
                    <a:pt x="57150" y="0"/>
                  </a:lnTo>
                  <a:lnTo>
                    <a:pt x="51448" y="1046"/>
                  </a:lnTo>
                  <a:lnTo>
                    <a:pt x="46180" y="4185"/>
                  </a:lnTo>
                  <a:lnTo>
                    <a:pt x="29098" y="45747"/>
                  </a:lnTo>
                  <a:lnTo>
                    <a:pt x="28575" y="57150"/>
                  </a:lnTo>
                  <a:lnTo>
                    <a:pt x="28575" y="1276350"/>
                  </a:lnTo>
                  <a:lnTo>
                    <a:pt x="36944" y="1316760"/>
                  </a:lnTo>
                  <a:lnTo>
                    <a:pt x="51448" y="1332453"/>
                  </a:lnTo>
                  <a:lnTo>
                    <a:pt x="57150" y="1333499"/>
                  </a:lnTo>
                  <a:close/>
                </a:path>
              </a:pathLst>
            </a:custGeom>
            <a:solidFill>
              <a:srgbClr val="0061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799" y="3114674"/>
            <a:ext cx="114299" cy="1143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799" y="3648075"/>
            <a:ext cx="114299" cy="1143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799" y="4181474"/>
            <a:ext cx="114299" cy="1143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44500" y="1043887"/>
            <a:ext cx="4617720" cy="538861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50" b="1" spc="-130" dirty="0">
                <a:solidFill>
                  <a:srgbClr val="006140"/>
                </a:solidFill>
                <a:latin typeface="Montserrat SemiBold"/>
                <a:cs typeface="Montserrat SemiBold"/>
              </a:rPr>
              <a:t>Strategic</a:t>
            </a:r>
            <a:r>
              <a:rPr sz="1850" b="1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850" b="1" spc="-114" dirty="0">
                <a:solidFill>
                  <a:srgbClr val="006140"/>
                </a:solidFill>
                <a:latin typeface="Montserrat SemiBold"/>
                <a:cs typeface="Montserrat SemiBold"/>
              </a:rPr>
              <a:t>Positioning</a:t>
            </a:r>
            <a:r>
              <a:rPr sz="1850" b="1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850" b="1" spc="-10" dirty="0">
                <a:solidFill>
                  <a:srgbClr val="006140"/>
                </a:solidFill>
                <a:latin typeface="Montserrat SemiBold"/>
                <a:cs typeface="Montserrat SemiBold"/>
              </a:rPr>
              <a:t>Analysis</a:t>
            </a:r>
            <a:endParaRPr sz="1850">
              <a:latin typeface="Montserrat SemiBold"/>
              <a:cs typeface="Montserrat SemiBold"/>
            </a:endParaRPr>
          </a:p>
          <a:p>
            <a:pPr marL="193040" marR="216535">
              <a:lnSpc>
                <a:spcPct val="116399"/>
              </a:lnSpc>
              <a:spcBef>
                <a:spcPts val="595"/>
              </a:spcBef>
            </a:pP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After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a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decade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35" dirty="0">
                <a:solidFill>
                  <a:srgbClr val="333333"/>
                </a:solidFill>
                <a:latin typeface="Montserrat"/>
                <a:cs typeface="Montserrat"/>
              </a:rPr>
              <a:t>in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Vietnam,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Montserrat"/>
                <a:cs typeface="Montserrat"/>
              </a:rPr>
              <a:t>Starbucks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remains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isolated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35" dirty="0">
                <a:solidFill>
                  <a:srgbClr val="333333"/>
                </a:solidFill>
                <a:latin typeface="Montserrat"/>
                <a:cs typeface="Montserrat"/>
              </a:rPr>
              <a:t>in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a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high-cost,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Montserrat"/>
                <a:cs typeface="Montserrat"/>
              </a:rPr>
              <a:t>low-volume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segment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20" dirty="0">
                <a:solidFill>
                  <a:srgbClr val="333333"/>
                </a:solidFill>
                <a:latin typeface="Montserrat"/>
                <a:cs typeface="Montserrat"/>
              </a:rPr>
              <a:t>that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limits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Montserrat"/>
                <a:cs typeface="Montserrat"/>
              </a:rPr>
              <a:t>growth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potential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and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profitability.</a:t>
            </a:r>
            <a:endParaRPr sz="1450">
              <a:latin typeface="Montserrat"/>
              <a:cs typeface="Montserrat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350">
              <a:latin typeface="Montserrat"/>
              <a:cs typeface="Montserrat"/>
            </a:endParaRPr>
          </a:p>
          <a:p>
            <a:pPr marL="12700">
              <a:lnSpc>
                <a:spcPct val="100000"/>
              </a:lnSpc>
            </a:pPr>
            <a:r>
              <a:rPr sz="1850" b="1" spc="-150" dirty="0">
                <a:solidFill>
                  <a:srgbClr val="006140"/>
                </a:solidFill>
                <a:latin typeface="Montserrat SemiBold"/>
                <a:cs typeface="Montserrat SemiBold"/>
              </a:rPr>
              <a:t>Key</a:t>
            </a:r>
            <a:r>
              <a:rPr sz="1850" b="1" spc="-45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850" b="1" spc="-40" dirty="0">
                <a:solidFill>
                  <a:srgbClr val="006140"/>
                </a:solidFill>
                <a:latin typeface="Montserrat SemiBold"/>
                <a:cs typeface="Montserrat SemiBold"/>
              </a:rPr>
              <a:t>Observations</a:t>
            </a:r>
            <a:endParaRPr sz="1850">
              <a:latin typeface="Montserrat SemiBold"/>
              <a:cs typeface="Montserrat SemiBold"/>
            </a:endParaRPr>
          </a:p>
          <a:p>
            <a:pPr marL="431165" marR="5080">
              <a:lnSpc>
                <a:spcPct val="115399"/>
              </a:lnSpc>
              <a:spcBef>
                <a:spcPts val="640"/>
              </a:spcBef>
            </a:pPr>
            <a:r>
              <a:rPr sz="1300" spc="-75" dirty="0">
                <a:latin typeface="Montserrat"/>
                <a:cs typeface="Montserrat"/>
              </a:rPr>
              <a:t>High</a:t>
            </a:r>
            <a:r>
              <a:rPr sz="1300" spc="10" dirty="0">
                <a:latin typeface="Montserrat"/>
                <a:cs typeface="Montserrat"/>
              </a:rPr>
              <a:t> </a:t>
            </a:r>
            <a:r>
              <a:rPr sz="1300" spc="-65" dirty="0">
                <a:latin typeface="Montserrat"/>
                <a:cs typeface="Montserrat"/>
              </a:rPr>
              <a:t>price</a:t>
            </a:r>
            <a:r>
              <a:rPr sz="1300" spc="15" dirty="0">
                <a:latin typeface="Montserrat"/>
                <a:cs typeface="Montserrat"/>
              </a:rPr>
              <a:t> </a:t>
            </a:r>
            <a:r>
              <a:rPr sz="1300" spc="-65" dirty="0">
                <a:latin typeface="Montserrat"/>
                <a:cs typeface="Montserrat"/>
              </a:rPr>
              <a:t>point</a:t>
            </a:r>
            <a:r>
              <a:rPr sz="1300" spc="10" dirty="0">
                <a:latin typeface="Montserrat"/>
                <a:cs typeface="Montserrat"/>
              </a:rPr>
              <a:t> </a:t>
            </a:r>
            <a:r>
              <a:rPr sz="1300" spc="-60" dirty="0">
                <a:latin typeface="Montserrat"/>
                <a:cs typeface="Montserrat"/>
              </a:rPr>
              <a:t>alienates</a:t>
            </a:r>
            <a:r>
              <a:rPr sz="1300" spc="15" dirty="0">
                <a:latin typeface="Montserrat"/>
                <a:cs typeface="Montserrat"/>
              </a:rPr>
              <a:t> </a:t>
            </a:r>
            <a:r>
              <a:rPr sz="1300" spc="-65" dirty="0">
                <a:latin typeface="Montserrat"/>
                <a:cs typeface="Montserrat"/>
              </a:rPr>
              <a:t>value-conscious</a:t>
            </a:r>
            <a:r>
              <a:rPr sz="1300" spc="15" dirty="0">
                <a:latin typeface="Montserrat"/>
                <a:cs typeface="Montserrat"/>
              </a:rPr>
              <a:t> </a:t>
            </a:r>
            <a:r>
              <a:rPr sz="1300" spc="-55" dirty="0">
                <a:latin typeface="Montserrat"/>
                <a:cs typeface="Montserrat"/>
              </a:rPr>
              <a:t>Vietnamese </a:t>
            </a:r>
            <a:r>
              <a:rPr sz="1300" spc="-10" dirty="0">
                <a:latin typeface="Montserrat"/>
                <a:cs typeface="Montserrat"/>
              </a:rPr>
              <a:t>consumers</a:t>
            </a:r>
            <a:endParaRPr sz="1300">
              <a:latin typeface="Montserrat"/>
              <a:cs typeface="Montserrat"/>
            </a:endParaRPr>
          </a:p>
          <a:p>
            <a:pPr marL="431165" marR="196215">
              <a:lnSpc>
                <a:spcPct val="115399"/>
              </a:lnSpc>
              <a:spcBef>
                <a:spcPts val="600"/>
              </a:spcBef>
            </a:pPr>
            <a:r>
              <a:rPr sz="1300" spc="-75" dirty="0">
                <a:latin typeface="Montserrat"/>
                <a:cs typeface="Montserrat"/>
              </a:rPr>
              <a:t>Product</a:t>
            </a:r>
            <a:r>
              <a:rPr sz="1300" dirty="0">
                <a:latin typeface="Montserrat"/>
                <a:cs typeface="Montserrat"/>
              </a:rPr>
              <a:t> </a:t>
            </a:r>
            <a:r>
              <a:rPr sz="1300" spc="-70" dirty="0">
                <a:latin typeface="Montserrat"/>
                <a:cs typeface="Montserrat"/>
              </a:rPr>
              <a:t>focus</a:t>
            </a:r>
            <a:r>
              <a:rPr sz="1300" dirty="0">
                <a:latin typeface="Montserrat"/>
                <a:cs typeface="Montserrat"/>
              </a:rPr>
              <a:t> </a:t>
            </a:r>
            <a:r>
              <a:rPr sz="1300" spc="-70" dirty="0">
                <a:latin typeface="Montserrat"/>
                <a:cs typeface="Montserrat"/>
              </a:rPr>
              <a:t>on</a:t>
            </a:r>
            <a:r>
              <a:rPr sz="1300" spc="5" dirty="0">
                <a:latin typeface="Montserrat"/>
                <a:cs typeface="Montserrat"/>
              </a:rPr>
              <a:t> </a:t>
            </a:r>
            <a:r>
              <a:rPr sz="1300" spc="-75" dirty="0">
                <a:latin typeface="Montserrat"/>
                <a:cs typeface="Montserrat"/>
              </a:rPr>
              <a:t>Arabica</a:t>
            </a:r>
            <a:r>
              <a:rPr sz="1300" dirty="0">
                <a:latin typeface="Montserrat"/>
                <a:cs typeface="Montserrat"/>
              </a:rPr>
              <a:t> </a:t>
            </a:r>
            <a:r>
              <a:rPr sz="1300" spc="-60" dirty="0">
                <a:latin typeface="Montserrat"/>
                <a:cs typeface="Montserrat"/>
              </a:rPr>
              <a:t>misses</a:t>
            </a:r>
            <a:r>
              <a:rPr sz="1300" spc="5" dirty="0">
                <a:latin typeface="Montserrat"/>
                <a:cs typeface="Montserrat"/>
              </a:rPr>
              <a:t> </a:t>
            </a:r>
            <a:r>
              <a:rPr sz="1300" spc="-60" dirty="0">
                <a:latin typeface="Montserrat"/>
                <a:cs typeface="Montserrat"/>
              </a:rPr>
              <a:t>local</a:t>
            </a:r>
            <a:r>
              <a:rPr sz="1300" dirty="0">
                <a:latin typeface="Montserrat"/>
                <a:cs typeface="Montserrat"/>
              </a:rPr>
              <a:t> </a:t>
            </a:r>
            <a:r>
              <a:rPr sz="1300" spc="-65" dirty="0">
                <a:latin typeface="Montserrat"/>
                <a:cs typeface="Montserrat"/>
              </a:rPr>
              <a:t>preference</a:t>
            </a:r>
            <a:r>
              <a:rPr sz="1300" spc="5" dirty="0">
                <a:latin typeface="Montserrat"/>
                <a:cs typeface="Montserrat"/>
              </a:rPr>
              <a:t> </a:t>
            </a:r>
            <a:r>
              <a:rPr sz="1300" spc="-25" dirty="0">
                <a:latin typeface="Montserrat"/>
                <a:cs typeface="Montserrat"/>
              </a:rPr>
              <a:t>for </a:t>
            </a:r>
            <a:r>
              <a:rPr sz="1300" spc="-60" dirty="0">
                <a:latin typeface="Montserrat"/>
                <a:cs typeface="Montserrat"/>
              </a:rPr>
              <a:t>stronger</a:t>
            </a:r>
            <a:r>
              <a:rPr sz="1300" spc="-15" dirty="0">
                <a:latin typeface="Montserrat"/>
                <a:cs typeface="Montserrat"/>
              </a:rPr>
              <a:t> </a:t>
            </a:r>
            <a:r>
              <a:rPr sz="1300" spc="-10" dirty="0">
                <a:latin typeface="Montserrat"/>
                <a:cs typeface="Montserrat"/>
              </a:rPr>
              <a:t>Robusta</a:t>
            </a:r>
            <a:endParaRPr sz="1300">
              <a:latin typeface="Montserrat"/>
              <a:cs typeface="Montserrat"/>
            </a:endParaRPr>
          </a:p>
          <a:p>
            <a:pPr marL="431165" marR="339725">
              <a:lnSpc>
                <a:spcPct val="115399"/>
              </a:lnSpc>
              <a:spcBef>
                <a:spcPts val="600"/>
              </a:spcBef>
            </a:pPr>
            <a:r>
              <a:rPr sz="1300" spc="-75" dirty="0">
                <a:latin typeface="Montserrat"/>
                <a:cs typeface="Montserrat"/>
              </a:rPr>
              <a:t>Limited</a:t>
            </a:r>
            <a:r>
              <a:rPr sz="1300" dirty="0">
                <a:latin typeface="Montserrat"/>
                <a:cs typeface="Montserrat"/>
              </a:rPr>
              <a:t> </a:t>
            </a:r>
            <a:r>
              <a:rPr sz="1300" spc="-65" dirty="0">
                <a:latin typeface="Montserrat"/>
                <a:cs typeface="Montserrat"/>
              </a:rPr>
              <a:t>store</a:t>
            </a:r>
            <a:r>
              <a:rPr sz="1300" dirty="0">
                <a:latin typeface="Montserrat"/>
                <a:cs typeface="Montserrat"/>
              </a:rPr>
              <a:t> </a:t>
            </a:r>
            <a:r>
              <a:rPr sz="1300" spc="-55" dirty="0">
                <a:latin typeface="Montserrat"/>
                <a:cs typeface="Montserrat"/>
              </a:rPr>
              <a:t>footprint</a:t>
            </a:r>
            <a:r>
              <a:rPr sz="1300" dirty="0">
                <a:latin typeface="Montserrat"/>
                <a:cs typeface="Montserrat"/>
              </a:rPr>
              <a:t> </a:t>
            </a:r>
            <a:r>
              <a:rPr sz="1300" spc="-60" dirty="0">
                <a:latin typeface="Montserrat"/>
                <a:cs typeface="Montserrat"/>
              </a:rPr>
              <a:t>(108</a:t>
            </a:r>
            <a:r>
              <a:rPr sz="1300" dirty="0">
                <a:latin typeface="Montserrat"/>
                <a:cs typeface="Montserrat"/>
              </a:rPr>
              <a:t> </a:t>
            </a:r>
            <a:r>
              <a:rPr sz="1300" spc="-55" dirty="0">
                <a:latin typeface="Montserrat"/>
                <a:cs typeface="Montserrat"/>
              </a:rPr>
              <a:t>locations)</a:t>
            </a:r>
            <a:r>
              <a:rPr sz="1300" dirty="0">
                <a:latin typeface="Montserrat"/>
                <a:cs typeface="Montserrat"/>
              </a:rPr>
              <a:t> </a:t>
            </a:r>
            <a:r>
              <a:rPr sz="1300" spc="-70" dirty="0">
                <a:latin typeface="Montserrat"/>
                <a:cs typeface="Montserrat"/>
              </a:rPr>
              <a:t>with</a:t>
            </a:r>
            <a:r>
              <a:rPr sz="1300" dirty="0">
                <a:latin typeface="Montserrat"/>
                <a:cs typeface="Montserrat"/>
              </a:rPr>
              <a:t> </a:t>
            </a:r>
            <a:r>
              <a:rPr sz="1300" spc="-35" dirty="0">
                <a:latin typeface="Montserrat"/>
                <a:cs typeface="Montserrat"/>
              </a:rPr>
              <a:t>generic </a:t>
            </a:r>
            <a:r>
              <a:rPr sz="1300" spc="-65" dirty="0">
                <a:latin typeface="Montserrat"/>
                <a:cs typeface="Montserrat"/>
              </a:rPr>
              <a:t>global</a:t>
            </a:r>
            <a:r>
              <a:rPr sz="1300" spc="5" dirty="0">
                <a:latin typeface="Montserrat"/>
                <a:cs typeface="Montserrat"/>
              </a:rPr>
              <a:t> </a:t>
            </a:r>
            <a:r>
              <a:rPr sz="1300" spc="-10" dirty="0">
                <a:latin typeface="Montserrat"/>
                <a:cs typeface="Montserrat"/>
              </a:rPr>
              <a:t>design</a:t>
            </a:r>
            <a:endParaRPr sz="1300">
              <a:latin typeface="Montserrat"/>
              <a:cs typeface="Montserrat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endParaRPr sz="1200">
              <a:latin typeface="Montserrat"/>
              <a:cs typeface="Montserrat"/>
            </a:endParaRPr>
          </a:p>
          <a:p>
            <a:pPr marL="12700">
              <a:lnSpc>
                <a:spcPct val="100000"/>
              </a:lnSpc>
            </a:pPr>
            <a:r>
              <a:rPr sz="1850" b="1" spc="-135" dirty="0">
                <a:solidFill>
                  <a:srgbClr val="006140"/>
                </a:solidFill>
                <a:latin typeface="Montserrat SemiBold"/>
                <a:cs typeface="Montserrat SemiBold"/>
              </a:rPr>
              <a:t>The</a:t>
            </a:r>
            <a:r>
              <a:rPr sz="1850" b="1" spc="-45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850" b="1" spc="-10" dirty="0">
                <a:solidFill>
                  <a:srgbClr val="006140"/>
                </a:solidFill>
                <a:latin typeface="Montserrat SemiBold"/>
                <a:cs typeface="Montserrat SemiBold"/>
              </a:rPr>
              <a:t>Diagnosis</a:t>
            </a:r>
            <a:endParaRPr sz="1850">
              <a:latin typeface="Montserrat SemiBold"/>
              <a:cs typeface="Montserrat SemiBold"/>
            </a:endParaRPr>
          </a:p>
          <a:p>
            <a:pPr marL="193040" marR="384810">
              <a:lnSpc>
                <a:spcPct val="114700"/>
              </a:lnSpc>
              <a:spcBef>
                <a:spcPts val="1764"/>
              </a:spcBef>
            </a:pP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The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current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brand-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transplant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model</a:t>
            </a:r>
            <a:r>
              <a:rPr sz="1450" spc="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30" dirty="0">
                <a:solidFill>
                  <a:srgbClr val="333333"/>
                </a:solidFill>
                <a:latin typeface="Montserrat"/>
                <a:cs typeface="Montserrat"/>
              </a:rPr>
              <a:t>is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500" b="1" spc="-25" dirty="0">
                <a:solidFill>
                  <a:srgbClr val="333333"/>
                </a:solidFill>
                <a:latin typeface="Montserrat SemiBold"/>
                <a:cs typeface="Montserrat SemiBold"/>
              </a:rPr>
              <a:t>not </a:t>
            </a:r>
            <a:r>
              <a:rPr sz="1500" b="1" spc="-80" dirty="0">
                <a:solidFill>
                  <a:srgbClr val="333333"/>
                </a:solidFill>
                <a:latin typeface="Montserrat SemiBold"/>
                <a:cs typeface="Montserrat SemiBold"/>
              </a:rPr>
              <a:t>financially</a:t>
            </a:r>
            <a:r>
              <a:rPr sz="1500" b="1" spc="-15" dirty="0">
                <a:solidFill>
                  <a:srgbClr val="333333"/>
                </a:solidFill>
                <a:latin typeface="Montserrat SemiBold"/>
                <a:cs typeface="Montserrat SemiBold"/>
              </a:rPr>
              <a:t> </a:t>
            </a:r>
            <a:r>
              <a:rPr sz="1500" b="1" spc="-95" dirty="0">
                <a:solidFill>
                  <a:srgbClr val="333333"/>
                </a:solidFill>
                <a:latin typeface="Montserrat SemiBold"/>
                <a:cs typeface="Montserrat SemiBold"/>
              </a:rPr>
              <a:t>sustainable</a:t>
            </a:r>
            <a:r>
              <a:rPr sz="1500" b="1" spc="-40" dirty="0">
                <a:solidFill>
                  <a:srgbClr val="333333"/>
                </a:solidFill>
                <a:latin typeface="Montserrat SemiBold"/>
                <a:cs typeface="Montserrat SemiBold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for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Montserrat"/>
                <a:cs typeface="Montserrat"/>
              </a:rPr>
              <a:t>growth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due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Montserrat"/>
                <a:cs typeface="Montserrat"/>
              </a:rPr>
              <a:t>to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20" dirty="0">
                <a:solidFill>
                  <a:srgbClr val="333333"/>
                </a:solidFill>
                <a:latin typeface="Montserrat"/>
                <a:cs typeface="Montserrat"/>
              </a:rPr>
              <a:t>high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operating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costs</a:t>
            </a:r>
            <a:r>
              <a:rPr sz="1450" spc="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(rent,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imported</a:t>
            </a:r>
            <a:r>
              <a:rPr sz="1450" spc="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goods)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and</a:t>
            </a:r>
            <a:r>
              <a:rPr sz="1450" spc="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25" dirty="0">
                <a:solidFill>
                  <a:srgbClr val="333333"/>
                </a:solidFill>
                <a:latin typeface="Montserrat"/>
                <a:cs typeface="Montserrat"/>
              </a:rPr>
              <a:t>low </a:t>
            </a:r>
            <a:r>
              <a:rPr sz="1450" spc="-80" dirty="0">
                <a:solidFill>
                  <a:srgbClr val="333333"/>
                </a:solidFill>
                <a:latin typeface="Montserrat"/>
                <a:cs typeface="Montserrat"/>
              </a:rPr>
              <a:t>customer</a:t>
            </a:r>
            <a:r>
              <a:rPr sz="1450" spc="3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frequency.</a:t>
            </a:r>
            <a:endParaRPr sz="1450">
              <a:latin typeface="Montserrat"/>
              <a:cs typeface="Montserrat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48323" y="1590674"/>
            <a:ext cx="6086475" cy="3619500"/>
            <a:chOff x="5648323" y="1590674"/>
            <a:chExt cx="6086475" cy="3619500"/>
          </a:xfrm>
        </p:grpSpPr>
        <p:sp>
          <p:nvSpPr>
            <p:cNvPr id="12" name="object 12"/>
            <p:cNvSpPr/>
            <p:nvPr/>
          </p:nvSpPr>
          <p:spPr>
            <a:xfrm>
              <a:off x="5653086" y="1595437"/>
              <a:ext cx="6076950" cy="3609975"/>
            </a:xfrm>
            <a:custGeom>
              <a:avLst/>
              <a:gdLst/>
              <a:ahLst/>
              <a:cxnLst/>
              <a:rect l="l" t="t" r="r" b="b"/>
              <a:pathLst>
                <a:path w="6076950" h="3609975">
                  <a:moveTo>
                    <a:pt x="6010202" y="3609974"/>
                  </a:moveTo>
                  <a:lnTo>
                    <a:pt x="66747" y="3609974"/>
                  </a:lnTo>
                  <a:lnTo>
                    <a:pt x="62101" y="3609516"/>
                  </a:lnTo>
                  <a:lnTo>
                    <a:pt x="24240" y="3592367"/>
                  </a:lnTo>
                  <a:lnTo>
                    <a:pt x="2287" y="3557074"/>
                  </a:lnTo>
                  <a:lnTo>
                    <a:pt x="0" y="3543227"/>
                  </a:lnTo>
                  <a:lnTo>
                    <a:pt x="0" y="353853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7" y="0"/>
                  </a:lnTo>
                  <a:lnTo>
                    <a:pt x="6010202" y="0"/>
                  </a:lnTo>
                  <a:lnTo>
                    <a:pt x="6049100" y="14645"/>
                  </a:lnTo>
                  <a:lnTo>
                    <a:pt x="6073306" y="48432"/>
                  </a:lnTo>
                  <a:lnTo>
                    <a:pt x="6076948" y="66746"/>
                  </a:lnTo>
                  <a:lnTo>
                    <a:pt x="6076948" y="3543227"/>
                  </a:lnTo>
                  <a:lnTo>
                    <a:pt x="6062303" y="3582125"/>
                  </a:lnTo>
                  <a:lnTo>
                    <a:pt x="6028515" y="3606330"/>
                  </a:lnTo>
                  <a:lnTo>
                    <a:pt x="6014848" y="3609516"/>
                  </a:lnTo>
                  <a:lnTo>
                    <a:pt x="6010202" y="3609974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53086" y="1595437"/>
              <a:ext cx="6076950" cy="3609975"/>
            </a:xfrm>
            <a:custGeom>
              <a:avLst/>
              <a:gdLst/>
              <a:ahLst/>
              <a:cxnLst/>
              <a:rect l="l" t="t" r="r" b="b"/>
              <a:pathLst>
                <a:path w="6076950" h="3609975">
                  <a:moveTo>
                    <a:pt x="0" y="35385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9" y="12039"/>
                  </a:lnTo>
                  <a:lnTo>
                    <a:pt x="35648" y="9433"/>
                  </a:lnTo>
                  <a:lnTo>
                    <a:pt x="39765" y="7232"/>
                  </a:lnTo>
                  <a:lnTo>
                    <a:pt x="44099" y="5437"/>
                  </a:lnTo>
                  <a:lnTo>
                    <a:pt x="48433" y="3642"/>
                  </a:lnTo>
                  <a:lnTo>
                    <a:pt x="52900" y="2287"/>
                  </a:lnTo>
                  <a:lnTo>
                    <a:pt x="57501" y="1372"/>
                  </a:lnTo>
                  <a:lnTo>
                    <a:pt x="62101" y="457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6005512" y="0"/>
                  </a:lnTo>
                  <a:lnTo>
                    <a:pt x="6010202" y="0"/>
                  </a:lnTo>
                  <a:lnTo>
                    <a:pt x="6014848" y="457"/>
                  </a:lnTo>
                  <a:lnTo>
                    <a:pt x="6019448" y="1372"/>
                  </a:lnTo>
                  <a:lnTo>
                    <a:pt x="6024049" y="2287"/>
                  </a:lnTo>
                  <a:lnTo>
                    <a:pt x="6059341" y="24240"/>
                  </a:lnTo>
                  <a:lnTo>
                    <a:pt x="6075576" y="57500"/>
                  </a:lnTo>
                  <a:lnTo>
                    <a:pt x="6076491" y="62101"/>
                  </a:lnTo>
                  <a:lnTo>
                    <a:pt x="6076948" y="66746"/>
                  </a:lnTo>
                  <a:lnTo>
                    <a:pt x="6076950" y="71437"/>
                  </a:lnTo>
                  <a:lnTo>
                    <a:pt x="6076950" y="3538537"/>
                  </a:lnTo>
                  <a:lnTo>
                    <a:pt x="6071510" y="3565874"/>
                  </a:lnTo>
                  <a:lnTo>
                    <a:pt x="6069715" y="3570207"/>
                  </a:lnTo>
                  <a:lnTo>
                    <a:pt x="6041298" y="3600540"/>
                  </a:lnTo>
                  <a:lnTo>
                    <a:pt x="6005512" y="3609974"/>
                  </a:lnTo>
                  <a:lnTo>
                    <a:pt x="71438" y="3609974"/>
                  </a:lnTo>
                  <a:lnTo>
                    <a:pt x="31749" y="3597934"/>
                  </a:lnTo>
                  <a:lnTo>
                    <a:pt x="20923" y="3589050"/>
                  </a:lnTo>
                  <a:lnTo>
                    <a:pt x="17606" y="3585734"/>
                  </a:lnTo>
                  <a:lnTo>
                    <a:pt x="14645" y="3582125"/>
                  </a:lnTo>
                  <a:lnTo>
                    <a:pt x="12039" y="3578225"/>
                  </a:lnTo>
                  <a:lnTo>
                    <a:pt x="9433" y="3574325"/>
                  </a:lnTo>
                  <a:lnTo>
                    <a:pt x="7232" y="3570207"/>
                  </a:lnTo>
                  <a:lnTo>
                    <a:pt x="5437" y="3565874"/>
                  </a:lnTo>
                  <a:lnTo>
                    <a:pt x="3642" y="3561541"/>
                  </a:lnTo>
                  <a:lnTo>
                    <a:pt x="2287" y="3557074"/>
                  </a:lnTo>
                  <a:lnTo>
                    <a:pt x="1372" y="3552474"/>
                  </a:lnTo>
                  <a:lnTo>
                    <a:pt x="457" y="3547873"/>
                  </a:lnTo>
                  <a:lnTo>
                    <a:pt x="0" y="3543227"/>
                  </a:lnTo>
                  <a:lnTo>
                    <a:pt x="0" y="353853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283003" y="1146740"/>
            <a:ext cx="2813685" cy="54419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70"/>
              </a:spcBef>
            </a:pPr>
            <a:r>
              <a:rPr sz="1850" b="1" spc="-130" dirty="0">
                <a:solidFill>
                  <a:srgbClr val="006140"/>
                </a:solidFill>
                <a:latin typeface="Montserrat SemiBold"/>
                <a:cs typeface="Montserrat SemiBold"/>
              </a:rPr>
              <a:t>Strategic</a:t>
            </a:r>
            <a:r>
              <a:rPr sz="1850" b="1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850" b="1" spc="-114" dirty="0">
                <a:solidFill>
                  <a:srgbClr val="006140"/>
                </a:solidFill>
                <a:latin typeface="Montserrat SemiBold"/>
                <a:cs typeface="Montserrat SemiBold"/>
              </a:rPr>
              <a:t>Positioning</a:t>
            </a:r>
            <a:r>
              <a:rPr sz="1850" b="1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850" b="1" spc="-80" dirty="0">
                <a:solidFill>
                  <a:srgbClr val="006140"/>
                </a:solidFill>
                <a:latin typeface="Montserrat SemiBold"/>
                <a:cs typeface="Montserrat SemiBold"/>
              </a:rPr>
              <a:t>Map</a:t>
            </a:r>
            <a:endParaRPr sz="1850">
              <a:latin typeface="Montserrat SemiBold"/>
              <a:cs typeface="Montserrat SemiBold"/>
            </a:endParaRPr>
          </a:p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1200" b="1" spc="-105" dirty="0">
                <a:solidFill>
                  <a:srgbClr val="545454"/>
                </a:solidFill>
                <a:latin typeface="Montserrat SemiBold"/>
                <a:cs typeface="Montserrat SemiBold"/>
              </a:rPr>
              <a:t>High</a:t>
            </a:r>
            <a:r>
              <a:rPr sz="1200" b="1" spc="-20" dirty="0">
                <a:solidFill>
                  <a:srgbClr val="545454"/>
                </a:solidFill>
                <a:latin typeface="Montserrat SemiBold"/>
                <a:cs typeface="Montserrat SemiBold"/>
              </a:rPr>
              <a:t> </a:t>
            </a:r>
            <a:r>
              <a:rPr sz="1200" b="1" spc="-10" dirty="0">
                <a:solidFill>
                  <a:srgbClr val="545454"/>
                </a:solidFill>
                <a:latin typeface="Montserrat SemiBold"/>
                <a:cs typeface="Montserrat SemiBold"/>
              </a:rPr>
              <a:t>Price</a:t>
            </a:r>
            <a:endParaRPr sz="1200">
              <a:latin typeface="Montserrat SemiBold"/>
              <a:cs typeface="Montserrat SemiBold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030316" y="5074288"/>
            <a:ext cx="5319395" cy="7410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200" b="1" spc="-130" dirty="0">
                <a:solidFill>
                  <a:srgbClr val="545454"/>
                </a:solidFill>
                <a:latin typeface="Montserrat SemiBold"/>
                <a:cs typeface="Montserrat SemiBold"/>
              </a:rPr>
              <a:t>Low</a:t>
            </a:r>
            <a:r>
              <a:rPr sz="1200" b="1" spc="-30" dirty="0">
                <a:solidFill>
                  <a:srgbClr val="545454"/>
                </a:solidFill>
                <a:latin typeface="Montserrat SemiBold"/>
                <a:cs typeface="Montserrat SemiBold"/>
              </a:rPr>
              <a:t> </a:t>
            </a:r>
            <a:r>
              <a:rPr sz="1200" b="1" spc="-90" dirty="0">
                <a:solidFill>
                  <a:srgbClr val="545454"/>
                </a:solidFill>
                <a:latin typeface="Montserrat SemiBold"/>
                <a:cs typeface="Montserrat SemiBold"/>
              </a:rPr>
              <a:t>Price</a:t>
            </a:r>
            <a:r>
              <a:rPr sz="1200" b="1" spc="-30" dirty="0">
                <a:solidFill>
                  <a:srgbClr val="545454"/>
                </a:solidFill>
                <a:latin typeface="Montserrat SemiBold"/>
                <a:cs typeface="Montserrat SemiBold"/>
              </a:rPr>
              <a:t> </a:t>
            </a:r>
            <a:r>
              <a:rPr sz="1200" b="1" spc="-65" dirty="0">
                <a:solidFill>
                  <a:srgbClr val="545454"/>
                </a:solidFill>
                <a:latin typeface="Montserrat SemiBold"/>
                <a:cs typeface="Montserrat SemiBold"/>
              </a:rPr>
              <a:t>/</a:t>
            </a:r>
            <a:r>
              <a:rPr sz="1200" b="1" spc="-25" dirty="0">
                <a:solidFill>
                  <a:srgbClr val="545454"/>
                </a:solidFill>
                <a:latin typeface="Montserrat SemiBold"/>
                <a:cs typeface="Montserrat SemiBold"/>
              </a:rPr>
              <a:t> </a:t>
            </a:r>
            <a:r>
              <a:rPr sz="1200" b="1" spc="-105" dirty="0">
                <a:solidFill>
                  <a:srgbClr val="545454"/>
                </a:solidFill>
                <a:latin typeface="Montserrat SemiBold"/>
                <a:cs typeface="Montserrat SemiBold"/>
              </a:rPr>
              <a:t>High</a:t>
            </a:r>
            <a:r>
              <a:rPr sz="1200" b="1" spc="-30" dirty="0">
                <a:solidFill>
                  <a:srgbClr val="545454"/>
                </a:solidFill>
                <a:latin typeface="Montserrat SemiBold"/>
                <a:cs typeface="Montserrat SemiBold"/>
              </a:rPr>
              <a:t> </a:t>
            </a:r>
            <a:r>
              <a:rPr sz="1200" b="1" spc="-10" dirty="0">
                <a:solidFill>
                  <a:srgbClr val="545454"/>
                </a:solidFill>
                <a:latin typeface="Montserrat SemiBold"/>
                <a:cs typeface="Montserrat SemiBold"/>
              </a:rPr>
              <a:t>Accessibility</a:t>
            </a:r>
            <a:endParaRPr sz="1200">
              <a:latin typeface="Montserrat SemiBold"/>
              <a:cs typeface="Montserrat SemiBold"/>
            </a:endParaRPr>
          </a:p>
          <a:p>
            <a:pPr marL="12065" marR="5080" algn="ctr">
              <a:lnSpc>
                <a:spcPct val="104200"/>
              </a:lnSpc>
              <a:spcBef>
                <a:spcPts val="1200"/>
              </a:spcBef>
            </a:pPr>
            <a:r>
              <a:rPr sz="1150" spc="-75" dirty="0">
                <a:solidFill>
                  <a:srgbClr val="4A5462"/>
                </a:solidFill>
                <a:latin typeface="Montserrat"/>
                <a:cs typeface="Montserrat"/>
              </a:rPr>
              <a:t>The</a:t>
            </a:r>
            <a:r>
              <a:rPr sz="11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5" dirty="0">
                <a:solidFill>
                  <a:srgbClr val="4A5462"/>
                </a:solidFill>
                <a:latin typeface="Montserrat"/>
                <a:cs typeface="Montserrat"/>
              </a:rPr>
              <a:t>most</a:t>
            </a:r>
            <a:r>
              <a:rPr sz="11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Montserrat"/>
                <a:cs typeface="Montserrat"/>
              </a:rPr>
              <a:t>profitable</a:t>
            </a:r>
            <a:r>
              <a:rPr sz="11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80" dirty="0">
                <a:solidFill>
                  <a:srgbClr val="4A5462"/>
                </a:solidFill>
                <a:latin typeface="Montserrat"/>
                <a:cs typeface="Montserrat"/>
              </a:rPr>
              <a:t>segment</a:t>
            </a:r>
            <a:r>
              <a:rPr sz="11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40" dirty="0">
                <a:solidFill>
                  <a:srgbClr val="4A5462"/>
                </a:solidFill>
                <a:latin typeface="Montserrat"/>
                <a:cs typeface="Montserrat"/>
              </a:rPr>
              <a:t>is</a:t>
            </a:r>
            <a:r>
              <a:rPr sz="11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Montserrat"/>
                <a:cs typeface="Montserrat"/>
              </a:rPr>
              <a:t>the</a:t>
            </a:r>
            <a:r>
              <a:rPr sz="11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Montserrat"/>
                <a:cs typeface="Montserrat"/>
              </a:rPr>
              <a:t>intersection</a:t>
            </a:r>
            <a:r>
              <a:rPr sz="1150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Montserrat"/>
                <a:cs typeface="Montserrat"/>
              </a:rPr>
              <a:t>of</a:t>
            </a:r>
            <a:r>
              <a:rPr sz="11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200" b="1" spc="-105" dirty="0">
                <a:solidFill>
                  <a:srgbClr val="4A5462"/>
                </a:solidFill>
                <a:latin typeface="Montserrat SemiBold"/>
                <a:cs typeface="Montserrat SemiBold"/>
              </a:rPr>
              <a:t>mainstream</a:t>
            </a:r>
            <a:r>
              <a:rPr sz="1200" b="1" spc="-15" dirty="0">
                <a:solidFill>
                  <a:srgbClr val="4A5462"/>
                </a:solidFill>
                <a:latin typeface="Montserrat SemiBold"/>
                <a:cs typeface="Montserrat SemiBold"/>
              </a:rPr>
              <a:t> </a:t>
            </a:r>
            <a:r>
              <a:rPr sz="1200" b="1" spc="-100" dirty="0">
                <a:solidFill>
                  <a:srgbClr val="4A5462"/>
                </a:solidFill>
                <a:latin typeface="Montserrat SemiBold"/>
                <a:cs typeface="Montserrat SemiBold"/>
              </a:rPr>
              <a:t>experience</a:t>
            </a:r>
            <a:r>
              <a:rPr sz="1200" b="1" spc="-30" dirty="0">
                <a:solidFill>
                  <a:srgbClr val="4A5462"/>
                </a:solidFill>
                <a:latin typeface="Montserrat SemiBold"/>
                <a:cs typeface="Montserrat SemiBold"/>
              </a:rPr>
              <a:t> </a:t>
            </a:r>
            <a:r>
              <a:rPr sz="1150" spc="-25" dirty="0">
                <a:solidFill>
                  <a:srgbClr val="4A5462"/>
                </a:solidFill>
                <a:latin typeface="Montserrat"/>
                <a:cs typeface="Montserrat"/>
              </a:rPr>
              <a:t>and </a:t>
            </a:r>
            <a:r>
              <a:rPr sz="1200" b="1" spc="-85" dirty="0">
                <a:solidFill>
                  <a:srgbClr val="4A5462"/>
                </a:solidFill>
                <a:latin typeface="Montserrat SemiBold"/>
                <a:cs typeface="Montserrat SemiBold"/>
              </a:rPr>
              <a:t>accessibility</a:t>
            </a:r>
            <a:r>
              <a:rPr sz="1200" b="1" spc="-35" dirty="0">
                <a:solidFill>
                  <a:srgbClr val="4A5462"/>
                </a:solidFill>
                <a:latin typeface="Montserrat SemiBold"/>
                <a:cs typeface="Montserrat SemiBold"/>
              </a:rPr>
              <a:t> </a:t>
            </a:r>
            <a:r>
              <a:rPr sz="1150" dirty="0">
                <a:solidFill>
                  <a:srgbClr val="4A5462"/>
                </a:solidFill>
                <a:latin typeface="Montserrat"/>
                <a:cs typeface="Montserrat"/>
              </a:rPr>
              <a:t>-</a:t>
            </a:r>
            <a:r>
              <a:rPr sz="11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5" dirty="0">
                <a:solidFill>
                  <a:srgbClr val="4A5462"/>
                </a:solidFill>
                <a:latin typeface="Montserrat"/>
                <a:cs typeface="Montserrat"/>
              </a:rPr>
              <a:t>where</a:t>
            </a:r>
            <a:r>
              <a:rPr sz="11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60" dirty="0">
                <a:solidFill>
                  <a:srgbClr val="4A5462"/>
                </a:solidFill>
                <a:latin typeface="Montserrat"/>
                <a:cs typeface="Montserrat"/>
              </a:rPr>
              <a:t>local</a:t>
            </a:r>
            <a:r>
              <a:rPr sz="11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4A5462"/>
                </a:solidFill>
                <a:latin typeface="Montserrat"/>
                <a:cs typeface="Montserrat"/>
              </a:rPr>
              <a:t>competitors</a:t>
            </a:r>
            <a:r>
              <a:rPr sz="1150" spc="-5" dirty="0">
                <a:solidFill>
                  <a:srgbClr val="4A5462"/>
                </a:solidFill>
                <a:latin typeface="Montserrat"/>
                <a:cs typeface="Montserrat"/>
              </a:rPr>
              <a:t> </a:t>
            </a:r>
            <a:r>
              <a:rPr sz="1150" spc="-10" dirty="0">
                <a:solidFill>
                  <a:srgbClr val="4A5462"/>
                </a:solidFill>
                <a:latin typeface="Montserrat"/>
                <a:cs typeface="Montserrat"/>
              </a:rPr>
              <a:t>dominate.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146710" y="2721598"/>
            <a:ext cx="165100" cy="13582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z="1200" b="1" spc="-100" dirty="0">
                <a:solidFill>
                  <a:srgbClr val="545454"/>
                </a:solidFill>
                <a:latin typeface="Montserrat SemiBold"/>
                <a:cs typeface="Montserrat SemiBold"/>
              </a:rPr>
              <a:t>Foreign</a:t>
            </a:r>
            <a:r>
              <a:rPr sz="1200" b="1" spc="-15" dirty="0">
                <a:solidFill>
                  <a:srgbClr val="545454"/>
                </a:solidFill>
                <a:latin typeface="Montserrat SemiBold"/>
                <a:cs typeface="Montserrat SemiBold"/>
              </a:rPr>
              <a:t> </a:t>
            </a:r>
            <a:r>
              <a:rPr sz="1200" b="1" spc="-90" dirty="0">
                <a:solidFill>
                  <a:srgbClr val="545454"/>
                </a:solidFill>
                <a:latin typeface="Montserrat SemiBold"/>
                <a:cs typeface="Montserrat SemiBold"/>
              </a:rPr>
              <a:t>Experience</a:t>
            </a:r>
            <a:endParaRPr sz="1200">
              <a:latin typeface="Montserrat SemiBold"/>
              <a:cs typeface="Montserrat SemiBold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930840" y="2575792"/>
            <a:ext cx="165100" cy="164973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225"/>
              </a:lnSpc>
            </a:pPr>
            <a:r>
              <a:rPr sz="1200" b="1" spc="-105" dirty="0">
                <a:solidFill>
                  <a:srgbClr val="545454"/>
                </a:solidFill>
                <a:latin typeface="Montserrat SemiBold"/>
                <a:cs typeface="Montserrat SemiBold"/>
              </a:rPr>
              <a:t>Mainstream</a:t>
            </a:r>
            <a:r>
              <a:rPr sz="1200" b="1" spc="5" dirty="0">
                <a:solidFill>
                  <a:srgbClr val="545454"/>
                </a:solidFill>
                <a:latin typeface="Montserrat SemiBold"/>
                <a:cs typeface="Montserrat SemiBold"/>
              </a:rPr>
              <a:t> </a:t>
            </a:r>
            <a:r>
              <a:rPr sz="1200" b="1" spc="-85" dirty="0">
                <a:solidFill>
                  <a:srgbClr val="545454"/>
                </a:solidFill>
                <a:latin typeface="Montserrat SemiBold"/>
                <a:cs typeface="Montserrat SemiBold"/>
              </a:rPr>
              <a:t>Experience</a:t>
            </a:r>
            <a:endParaRPr sz="1200">
              <a:latin typeface="Montserrat SemiBold"/>
              <a:cs typeface="Montserrat SemiBold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57837" y="1600212"/>
            <a:ext cx="6067425" cy="3600450"/>
          </a:xfrm>
          <a:custGeom>
            <a:avLst/>
            <a:gdLst/>
            <a:ahLst/>
            <a:cxnLst/>
            <a:rect l="l" t="t" r="r" b="b"/>
            <a:pathLst>
              <a:path w="6067425" h="3600450">
                <a:moveTo>
                  <a:pt x="6067425" y="1800212"/>
                </a:moveTo>
                <a:lnTo>
                  <a:pt x="3038475" y="1800212"/>
                </a:lnTo>
                <a:lnTo>
                  <a:pt x="3038475" y="0"/>
                </a:lnTo>
                <a:lnTo>
                  <a:pt x="3028950" y="0"/>
                </a:lnTo>
                <a:lnTo>
                  <a:pt x="3028950" y="1800212"/>
                </a:lnTo>
                <a:lnTo>
                  <a:pt x="0" y="1800212"/>
                </a:lnTo>
                <a:lnTo>
                  <a:pt x="0" y="1809737"/>
                </a:lnTo>
                <a:lnTo>
                  <a:pt x="3028950" y="1809737"/>
                </a:lnTo>
                <a:lnTo>
                  <a:pt x="3028950" y="3600437"/>
                </a:lnTo>
                <a:lnTo>
                  <a:pt x="3038475" y="3600437"/>
                </a:lnTo>
                <a:lnTo>
                  <a:pt x="3038475" y="1809737"/>
                </a:lnTo>
                <a:lnTo>
                  <a:pt x="6067425" y="1809737"/>
                </a:lnTo>
                <a:lnTo>
                  <a:pt x="6067425" y="1800212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892925" y="4118863"/>
            <a:ext cx="1094105" cy="177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60" dirty="0">
                <a:solidFill>
                  <a:srgbClr val="777777"/>
                </a:solidFill>
                <a:latin typeface="Montserrat"/>
                <a:cs typeface="Montserrat"/>
              </a:rPr>
              <a:t>Affordable</a:t>
            </a:r>
            <a:r>
              <a:rPr sz="1000" spc="15" dirty="0">
                <a:solidFill>
                  <a:srgbClr val="777777"/>
                </a:solidFill>
                <a:latin typeface="Montserrat"/>
                <a:cs typeface="Montserrat"/>
              </a:rPr>
              <a:t> </a:t>
            </a:r>
            <a:r>
              <a:rPr sz="1000" spc="-55" dirty="0">
                <a:solidFill>
                  <a:srgbClr val="777777"/>
                </a:solidFill>
                <a:latin typeface="Montserrat"/>
                <a:cs typeface="Montserrat"/>
              </a:rPr>
              <a:t>Foreign</a:t>
            </a:r>
            <a:endParaRPr sz="1000">
              <a:latin typeface="Montserrat"/>
              <a:cs typeface="Montserra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172324" y="2143124"/>
            <a:ext cx="857250" cy="857250"/>
          </a:xfrm>
          <a:custGeom>
            <a:avLst/>
            <a:gdLst/>
            <a:ahLst/>
            <a:cxnLst/>
            <a:rect l="l" t="t" r="r" b="b"/>
            <a:pathLst>
              <a:path w="857250" h="857250">
                <a:moveTo>
                  <a:pt x="428624" y="857249"/>
                </a:moveTo>
                <a:lnTo>
                  <a:pt x="386612" y="855186"/>
                </a:lnTo>
                <a:lnTo>
                  <a:pt x="345003" y="849014"/>
                </a:lnTo>
                <a:lnTo>
                  <a:pt x="304201" y="838793"/>
                </a:lnTo>
                <a:lnTo>
                  <a:pt x="264596" y="824622"/>
                </a:lnTo>
                <a:lnTo>
                  <a:pt x="226572" y="806638"/>
                </a:lnTo>
                <a:lnTo>
                  <a:pt x="190493" y="785013"/>
                </a:lnTo>
                <a:lnTo>
                  <a:pt x="156708" y="759956"/>
                </a:lnTo>
                <a:lnTo>
                  <a:pt x="125541" y="731708"/>
                </a:lnTo>
                <a:lnTo>
                  <a:pt x="97293" y="700541"/>
                </a:lnTo>
                <a:lnTo>
                  <a:pt x="72235" y="666755"/>
                </a:lnTo>
                <a:lnTo>
                  <a:pt x="50610" y="630677"/>
                </a:lnTo>
                <a:lnTo>
                  <a:pt x="32626" y="592652"/>
                </a:lnTo>
                <a:lnTo>
                  <a:pt x="18455" y="553047"/>
                </a:lnTo>
                <a:lnTo>
                  <a:pt x="8234" y="512245"/>
                </a:lnTo>
                <a:lnTo>
                  <a:pt x="2063" y="470637"/>
                </a:lnTo>
                <a:lnTo>
                  <a:pt x="0" y="428624"/>
                </a:lnTo>
                <a:lnTo>
                  <a:pt x="128" y="418102"/>
                </a:lnTo>
                <a:lnTo>
                  <a:pt x="3223" y="376153"/>
                </a:lnTo>
                <a:lnTo>
                  <a:pt x="10414" y="334709"/>
                </a:lnTo>
                <a:lnTo>
                  <a:pt x="21633" y="294169"/>
                </a:lnTo>
                <a:lnTo>
                  <a:pt x="36772" y="254925"/>
                </a:lnTo>
                <a:lnTo>
                  <a:pt x="55684" y="217353"/>
                </a:lnTo>
                <a:lnTo>
                  <a:pt x="78189" y="181816"/>
                </a:lnTo>
                <a:lnTo>
                  <a:pt x="104068" y="148656"/>
                </a:lnTo>
                <a:lnTo>
                  <a:pt x="133072" y="118192"/>
                </a:lnTo>
                <a:lnTo>
                  <a:pt x="164923" y="90717"/>
                </a:lnTo>
                <a:lnTo>
                  <a:pt x="199314" y="66497"/>
                </a:lnTo>
                <a:lnTo>
                  <a:pt x="235912" y="45765"/>
                </a:lnTo>
                <a:lnTo>
                  <a:pt x="274367" y="28719"/>
                </a:lnTo>
                <a:lnTo>
                  <a:pt x="314308" y="15525"/>
                </a:lnTo>
                <a:lnTo>
                  <a:pt x="355349" y="6309"/>
                </a:lnTo>
                <a:lnTo>
                  <a:pt x="397096" y="1161"/>
                </a:lnTo>
                <a:lnTo>
                  <a:pt x="428624" y="0"/>
                </a:lnTo>
                <a:lnTo>
                  <a:pt x="439147" y="129"/>
                </a:lnTo>
                <a:lnTo>
                  <a:pt x="481095" y="3223"/>
                </a:lnTo>
                <a:lnTo>
                  <a:pt x="522539" y="10415"/>
                </a:lnTo>
                <a:lnTo>
                  <a:pt x="563079" y="21634"/>
                </a:lnTo>
                <a:lnTo>
                  <a:pt x="602323" y="36772"/>
                </a:lnTo>
                <a:lnTo>
                  <a:pt x="639895" y="55685"/>
                </a:lnTo>
                <a:lnTo>
                  <a:pt x="675433" y="78189"/>
                </a:lnTo>
                <a:lnTo>
                  <a:pt x="708593" y="104068"/>
                </a:lnTo>
                <a:lnTo>
                  <a:pt x="739057" y="133072"/>
                </a:lnTo>
                <a:lnTo>
                  <a:pt x="766531" y="164923"/>
                </a:lnTo>
                <a:lnTo>
                  <a:pt x="790751" y="199314"/>
                </a:lnTo>
                <a:lnTo>
                  <a:pt x="811484" y="235913"/>
                </a:lnTo>
                <a:lnTo>
                  <a:pt x="828529" y="274367"/>
                </a:lnTo>
                <a:lnTo>
                  <a:pt x="841724" y="314308"/>
                </a:lnTo>
                <a:lnTo>
                  <a:pt x="850940" y="355349"/>
                </a:lnTo>
                <a:lnTo>
                  <a:pt x="856089" y="397096"/>
                </a:lnTo>
                <a:lnTo>
                  <a:pt x="857249" y="428624"/>
                </a:lnTo>
                <a:lnTo>
                  <a:pt x="857120" y="439147"/>
                </a:lnTo>
                <a:lnTo>
                  <a:pt x="854026" y="481096"/>
                </a:lnTo>
                <a:lnTo>
                  <a:pt x="846834" y="522539"/>
                </a:lnTo>
                <a:lnTo>
                  <a:pt x="835615" y="563079"/>
                </a:lnTo>
                <a:lnTo>
                  <a:pt x="820476" y="602324"/>
                </a:lnTo>
                <a:lnTo>
                  <a:pt x="801564" y="639896"/>
                </a:lnTo>
                <a:lnTo>
                  <a:pt x="779060" y="675433"/>
                </a:lnTo>
                <a:lnTo>
                  <a:pt x="753181" y="708593"/>
                </a:lnTo>
                <a:lnTo>
                  <a:pt x="724177" y="739057"/>
                </a:lnTo>
                <a:lnTo>
                  <a:pt x="692326" y="766532"/>
                </a:lnTo>
                <a:lnTo>
                  <a:pt x="657935" y="790752"/>
                </a:lnTo>
                <a:lnTo>
                  <a:pt x="621336" y="811484"/>
                </a:lnTo>
                <a:lnTo>
                  <a:pt x="582881" y="828530"/>
                </a:lnTo>
                <a:lnTo>
                  <a:pt x="542941" y="841724"/>
                </a:lnTo>
                <a:lnTo>
                  <a:pt x="501899" y="850940"/>
                </a:lnTo>
                <a:lnTo>
                  <a:pt x="460153" y="856088"/>
                </a:lnTo>
                <a:lnTo>
                  <a:pt x="428624" y="857249"/>
                </a:lnTo>
                <a:close/>
              </a:path>
            </a:pathLst>
          </a:custGeom>
          <a:solidFill>
            <a:srgbClr val="0061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920011" y="2293460"/>
            <a:ext cx="1040130" cy="36512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000" spc="-75" dirty="0">
                <a:solidFill>
                  <a:srgbClr val="777777"/>
                </a:solidFill>
                <a:latin typeface="Montserrat"/>
                <a:cs typeface="Montserrat"/>
              </a:rPr>
              <a:t>Premium</a:t>
            </a:r>
            <a:r>
              <a:rPr sz="1000" spc="-30" dirty="0">
                <a:solidFill>
                  <a:srgbClr val="777777"/>
                </a:solidFill>
                <a:latin typeface="Montserrat"/>
                <a:cs typeface="Montserrat"/>
              </a:rPr>
              <a:t> </a:t>
            </a:r>
            <a:r>
              <a:rPr sz="1000" spc="-60" dirty="0">
                <a:solidFill>
                  <a:srgbClr val="777777"/>
                </a:solidFill>
                <a:latin typeface="Montserrat"/>
                <a:cs typeface="Montserrat"/>
              </a:rPr>
              <a:t>Foreign</a:t>
            </a:r>
            <a:endParaRPr sz="1000">
              <a:latin typeface="Montserrat"/>
              <a:cs typeface="Montserrat"/>
            </a:endParaRPr>
          </a:p>
          <a:p>
            <a:pPr marL="353060">
              <a:lnSpc>
                <a:spcPct val="100000"/>
              </a:lnSpc>
              <a:spcBef>
                <a:spcPts val="150"/>
              </a:spcBef>
            </a:pPr>
            <a:r>
              <a:rPr sz="1000" spc="-530" dirty="0">
                <a:solidFill>
                  <a:srgbClr val="777777"/>
                </a:solidFill>
                <a:latin typeface="Montserrat"/>
                <a:cs typeface="Montserrat"/>
              </a:rPr>
              <a:t>N</a:t>
            </a:r>
            <a:r>
              <a:rPr sz="1500" b="1" spc="-187" baseline="2777" dirty="0">
                <a:solidFill>
                  <a:srgbClr val="FFFFFF"/>
                </a:solidFill>
                <a:latin typeface="Montserrat SemiBold"/>
                <a:cs typeface="Montserrat SemiBold"/>
              </a:rPr>
              <a:t>S</a:t>
            </a:r>
            <a:r>
              <a:rPr sz="1000" spc="-160" dirty="0">
                <a:solidFill>
                  <a:srgbClr val="777777"/>
                </a:solidFill>
                <a:latin typeface="Montserrat"/>
                <a:cs typeface="Montserrat"/>
              </a:rPr>
              <a:t>i</a:t>
            </a:r>
            <a:r>
              <a:rPr sz="1500" b="1" spc="-427" baseline="2777" dirty="0">
                <a:solidFill>
                  <a:srgbClr val="FFFFFF"/>
                </a:solidFill>
                <a:latin typeface="Montserrat SemiBold"/>
                <a:cs typeface="Montserrat SemiBold"/>
              </a:rPr>
              <a:t>t</a:t>
            </a:r>
            <a:r>
              <a:rPr sz="1000" spc="-330" dirty="0">
                <a:solidFill>
                  <a:srgbClr val="777777"/>
                </a:solidFill>
                <a:latin typeface="Montserrat"/>
                <a:cs typeface="Montserrat"/>
              </a:rPr>
              <a:t>c</a:t>
            </a:r>
            <a:r>
              <a:rPr sz="1500" b="1" spc="-472" baseline="2777" dirty="0">
                <a:solidFill>
                  <a:srgbClr val="FFFFFF"/>
                </a:solidFill>
                <a:latin typeface="Montserrat SemiBold"/>
                <a:cs typeface="Montserrat SemiBold"/>
              </a:rPr>
              <a:t>a</a:t>
            </a:r>
            <a:r>
              <a:rPr sz="1000" spc="-390" dirty="0">
                <a:solidFill>
                  <a:srgbClr val="777777"/>
                </a:solidFill>
                <a:latin typeface="Montserrat"/>
                <a:cs typeface="Montserrat"/>
              </a:rPr>
              <a:t>h</a:t>
            </a:r>
            <a:r>
              <a:rPr sz="1500" b="1" spc="-82" baseline="2777" dirty="0">
                <a:solidFill>
                  <a:srgbClr val="FFFFFF"/>
                </a:solidFill>
                <a:latin typeface="Montserrat SemiBold"/>
                <a:cs typeface="Montserrat SemiBold"/>
              </a:rPr>
              <a:t>r</a:t>
            </a:r>
            <a:r>
              <a:rPr sz="1000" spc="-570" dirty="0">
                <a:solidFill>
                  <a:srgbClr val="777777"/>
                </a:solidFill>
                <a:latin typeface="Montserrat"/>
                <a:cs typeface="Montserrat"/>
              </a:rPr>
              <a:t>e</a:t>
            </a:r>
            <a:r>
              <a:rPr sz="1500" b="1" spc="-7" baseline="2777" dirty="0">
                <a:solidFill>
                  <a:srgbClr val="FFFFFF"/>
                </a:solidFill>
                <a:latin typeface="Montserrat SemiBold"/>
                <a:cs typeface="Montserrat SemiBold"/>
              </a:rPr>
              <a:t>bu</a:t>
            </a:r>
            <a:r>
              <a:rPr sz="1500" b="1" spc="-22" baseline="2777" dirty="0">
                <a:solidFill>
                  <a:srgbClr val="FFFFFF"/>
                </a:solidFill>
                <a:latin typeface="Montserrat SemiBold"/>
                <a:cs typeface="Montserrat SemiBold"/>
              </a:rPr>
              <a:t>c</a:t>
            </a:r>
            <a:r>
              <a:rPr sz="1500" b="1" spc="-44" baseline="2777" dirty="0">
                <a:solidFill>
                  <a:srgbClr val="FFFFFF"/>
                </a:solidFill>
                <a:latin typeface="Montserrat SemiBold"/>
                <a:cs typeface="Montserrat SemiBold"/>
              </a:rPr>
              <a:t>k</a:t>
            </a:r>
            <a:r>
              <a:rPr sz="1500" b="1" spc="-7" baseline="2777" dirty="0">
                <a:solidFill>
                  <a:srgbClr val="FFFFFF"/>
                </a:solidFill>
                <a:latin typeface="Montserrat SemiBold"/>
                <a:cs typeface="Montserrat SemiBold"/>
              </a:rPr>
              <a:t>s</a:t>
            </a:r>
            <a:endParaRPr sz="1500" baseline="2777">
              <a:latin typeface="Montserrat SemiBold"/>
              <a:cs typeface="Montserrat SemiBold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982074" y="2676524"/>
            <a:ext cx="1828800" cy="1628775"/>
            <a:chOff x="8982074" y="2676524"/>
            <a:chExt cx="1828800" cy="1628775"/>
          </a:xfrm>
        </p:grpSpPr>
        <p:sp>
          <p:nvSpPr>
            <p:cNvPr id="23" name="object 23"/>
            <p:cNvSpPr/>
            <p:nvPr/>
          </p:nvSpPr>
          <p:spPr>
            <a:xfrm>
              <a:off x="9448799" y="2676524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3" y="750582"/>
                  </a:lnTo>
                  <a:lnTo>
                    <a:pt x="243881" y="736471"/>
                  </a:lnTo>
                  <a:lnTo>
                    <a:pt x="201397" y="717012"/>
                  </a:lnTo>
                  <a:lnTo>
                    <a:pt x="161614" y="692498"/>
                  </a:lnTo>
                  <a:lnTo>
                    <a:pt x="125136" y="663302"/>
                  </a:lnTo>
                  <a:lnTo>
                    <a:pt x="92504" y="629860"/>
                  </a:lnTo>
                  <a:lnTo>
                    <a:pt x="64208" y="592672"/>
                  </a:lnTo>
                  <a:lnTo>
                    <a:pt x="40679" y="552299"/>
                  </a:lnTo>
                  <a:lnTo>
                    <a:pt x="22270" y="509354"/>
                  </a:lnTo>
                  <a:lnTo>
                    <a:pt x="9257" y="464480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6"/>
                  </a:lnTo>
                  <a:lnTo>
                    <a:pt x="4123" y="325095"/>
                  </a:lnTo>
                  <a:lnTo>
                    <a:pt x="13800" y="279384"/>
                  </a:lnTo>
                  <a:lnTo>
                    <a:pt x="29001" y="235197"/>
                  </a:lnTo>
                  <a:lnTo>
                    <a:pt x="49498" y="193202"/>
                  </a:lnTo>
                  <a:lnTo>
                    <a:pt x="74977" y="154038"/>
                  </a:lnTo>
                  <a:lnTo>
                    <a:pt x="105059" y="118287"/>
                  </a:lnTo>
                  <a:lnTo>
                    <a:pt x="139296" y="86483"/>
                  </a:lnTo>
                  <a:lnTo>
                    <a:pt x="177168" y="59109"/>
                  </a:lnTo>
                  <a:lnTo>
                    <a:pt x="218100" y="36579"/>
                  </a:lnTo>
                  <a:lnTo>
                    <a:pt x="261483" y="19230"/>
                  </a:lnTo>
                  <a:lnTo>
                    <a:pt x="306669" y="7320"/>
                  </a:lnTo>
                  <a:lnTo>
                    <a:pt x="352974" y="1032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1" y="29001"/>
                  </a:lnTo>
                  <a:lnTo>
                    <a:pt x="568796" y="49498"/>
                  </a:lnTo>
                  <a:lnTo>
                    <a:pt x="607961" y="74978"/>
                  </a:lnTo>
                  <a:lnTo>
                    <a:pt x="643712" y="105059"/>
                  </a:lnTo>
                  <a:lnTo>
                    <a:pt x="675516" y="139295"/>
                  </a:lnTo>
                  <a:lnTo>
                    <a:pt x="702890" y="177167"/>
                  </a:lnTo>
                  <a:lnTo>
                    <a:pt x="725420" y="218101"/>
                  </a:lnTo>
                  <a:lnTo>
                    <a:pt x="742769" y="261484"/>
                  </a:lnTo>
                  <a:lnTo>
                    <a:pt x="754678" y="306670"/>
                  </a:lnTo>
                  <a:lnTo>
                    <a:pt x="760967" y="352974"/>
                  </a:lnTo>
                  <a:lnTo>
                    <a:pt x="761999" y="380999"/>
                  </a:lnTo>
                  <a:lnTo>
                    <a:pt x="761885" y="390353"/>
                  </a:lnTo>
                  <a:lnTo>
                    <a:pt x="757876" y="436904"/>
                  </a:lnTo>
                  <a:lnTo>
                    <a:pt x="748199" y="482614"/>
                  </a:lnTo>
                  <a:lnTo>
                    <a:pt x="732997" y="526802"/>
                  </a:lnTo>
                  <a:lnTo>
                    <a:pt x="712501" y="568796"/>
                  </a:lnTo>
                  <a:lnTo>
                    <a:pt x="687021" y="607961"/>
                  </a:lnTo>
                  <a:lnTo>
                    <a:pt x="656939" y="643712"/>
                  </a:lnTo>
                  <a:lnTo>
                    <a:pt x="622703" y="675517"/>
                  </a:lnTo>
                  <a:lnTo>
                    <a:pt x="584831" y="702890"/>
                  </a:lnTo>
                  <a:lnTo>
                    <a:pt x="543898" y="725420"/>
                  </a:lnTo>
                  <a:lnTo>
                    <a:pt x="500515" y="742769"/>
                  </a:lnTo>
                  <a:lnTo>
                    <a:pt x="455329" y="754679"/>
                  </a:lnTo>
                  <a:lnTo>
                    <a:pt x="409026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8B45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144124" y="3638549"/>
              <a:ext cx="666750" cy="666750"/>
            </a:xfrm>
            <a:custGeom>
              <a:avLst/>
              <a:gdLst/>
              <a:ahLst/>
              <a:cxnLst/>
              <a:rect l="l" t="t" r="r" b="b"/>
              <a:pathLst>
                <a:path w="666750" h="666750">
                  <a:moveTo>
                    <a:pt x="333374" y="666749"/>
                  </a:moveTo>
                  <a:lnTo>
                    <a:pt x="292564" y="664242"/>
                  </a:lnTo>
                  <a:lnTo>
                    <a:pt x="252369" y="656759"/>
                  </a:lnTo>
                  <a:lnTo>
                    <a:pt x="213395" y="644412"/>
                  </a:lnTo>
                  <a:lnTo>
                    <a:pt x="176221" y="627385"/>
                  </a:lnTo>
                  <a:lnTo>
                    <a:pt x="141411" y="605936"/>
                  </a:lnTo>
                  <a:lnTo>
                    <a:pt x="109493" y="580390"/>
                  </a:lnTo>
                  <a:lnTo>
                    <a:pt x="80941" y="551128"/>
                  </a:lnTo>
                  <a:lnTo>
                    <a:pt x="56181" y="518588"/>
                  </a:lnTo>
                  <a:lnTo>
                    <a:pt x="35593" y="483262"/>
                  </a:lnTo>
                  <a:lnTo>
                    <a:pt x="19486" y="445685"/>
                  </a:lnTo>
                  <a:lnTo>
                    <a:pt x="8099" y="406420"/>
                  </a:lnTo>
                  <a:lnTo>
                    <a:pt x="1604" y="366051"/>
                  </a:lnTo>
                  <a:lnTo>
                    <a:pt x="0" y="333374"/>
                  </a:lnTo>
                  <a:lnTo>
                    <a:pt x="100" y="325191"/>
                  </a:lnTo>
                  <a:lnTo>
                    <a:pt x="3607" y="284458"/>
                  </a:lnTo>
                  <a:lnTo>
                    <a:pt x="12074" y="244461"/>
                  </a:lnTo>
                  <a:lnTo>
                    <a:pt x="25375" y="205797"/>
                  </a:lnTo>
                  <a:lnTo>
                    <a:pt x="43309" y="169052"/>
                  </a:lnTo>
                  <a:lnTo>
                    <a:pt x="65603" y="134783"/>
                  </a:lnTo>
                  <a:lnTo>
                    <a:pt x="91927" y="103500"/>
                  </a:lnTo>
                  <a:lnTo>
                    <a:pt x="121883" y="75672"/>
                  </a:lnTo>
                  <a:lnTo>
                    <a:pt x="155020" y="51720"/>
                  </a:lnTo>
                  <a:lnTo>
                    <a:pt x="190837" y="32007"/>
                  </a:lnTo>
                  <a:lnTo>
                    <a:pt x="228797" y="16826"/>
                  </a:lnTo>
                  <a:lnTo>
                    <a:pt x="268334" y="6405"/>
                  </a:lnTo>
                  <a:lnTo>
                    <a:pt x="308853" y="903"/>
                  </a:lnTo>
                  <a:lnTo>
                    <a:pt x="333374" y="0"/>
                  </a:lnTo>
                  <a:lnTo>
                    <a:pt x="341559" y="100"/>
                  </a:lnTo>
                  <a:lnTo>
                    <a:pt x="382291" y="3608"/>
                  </a:lnTo>
                  <a:lnTo>
                    <a:pt x="422287" y="12075"/>
                  </a:lnTo>
                  <a:lnTo>
                    <a:pt x="460950" y="25376"/>
                  </a:lnTo>
                  <a:lnTo>
                    <a:pt x="497697" y="43310"/>
                  </a:lnTo>
                  <a:lnTo>
                    <a:pt x="531965" y="65605"/>
                  </a:lnTo>
                  <a:lnTo>
                    <a:pt x="563248" y="91927"/>
                  </a:lnTo>
                  <a:lnTo>
                    <a:pt x="591077" y="121883"/>
                  </a:lnTo>
                  <a:lnTo>
                    <a:pt x="615028" y="155021"/>
                  </a:lnTo>
                  <a:lnTo>
                    <a:pt x="634742" y="190838"/>
                  </a:lnTo>
                  <a:lnTo>
                    <a:pt x="649922" y="228798"/>
                  </a:lnTo>
                  <a:lnTo>
                    <a:pt x="660342" y="268336"/>
                  </a:lnTo>
                  <a:lnTo>
                    <a:pt x="665845" y="308852"/>
                  </a:lnTo>
                  <a:lnTo>
                    <a:pt x="666749" y="333374"/>
                  </a:lnTo>
                  <a:lnTo>
                    <a:pt x="666649" y="341558"/>
                  </a:lnTo>
                  <a:lnTo>
                    <a:pt x="663140" y="382291"/>
                  </a:lnTo>
                  <a:lnTo>
                    <a:pt x="654673" y="422287"/>
                  </a:lnTo>
                  <a:lnTo>
                    <a:pt x="641372" y="460952"/>
                  </a:lnTo>
                  <a:lnTo>
                    <a:pt x="623438" y="497697"/>
                  </a:lnTo>
                  <a:lnTo>
                    <a:pt x="601143" y="531966"/>
                  </a:lnTo>
                  <a:lnTo>
                    <a:pt x="574821" y="563248"/>
                  </a:lnTo>
                  <a:lnTo>
                    <a:pt x="544865" y="591077"/>
                  </a:lnTo>
                  <a:lnTo>
                    <a:pt x="511727" y="615029"/>
                  </a:lnTo>
                  <a:lnTo>
                    <a:pt x="475910" y="634742"/>
                  </a:lnTo>
                  <a:lnTo>
                    <a:pt x="437950" y="649923"/>
                  </a:lnTo>
                  <a:lnTo>
                    <a:pt x="398411" y="660343"/>
                  </a:lnTo>
                  <a:lnTo>
                    <a:pt x="357897" y="665846"/>
                  </a:lnTo>
                  <a:lnTo>
                    <a:pt x="333374" y="666749"/>
                  </a:lnTo>
                  <a:close/>
                </a:path>
              </a:pathLst>
            </a:custGeom>
            <a:solidFill>
              <a:srgbClr val="D4A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982074" y="3324224"/>
              <a:ext cx="619125" cy="619125"/>
            </a:xfrm>
            <a:custGeom>
              <a:avLst/>
              <a:gdLst/>
              <a:ahLst/>
              <a:cxnLst/>
              <a:rect l="l" t="t" r="r" b="b"/>
              <a:pathLst>
                <a:path w="619125" h="619125">
                  <a:moveTo>
                    <a:pt x="309562" y="619124"/>
                  </a:moveTo>
                  <a:lnTo>
                    <a:pt x="264140" y="615774"/>
                  </a:lnTo>
                  <a:lnTo>
                    <a:pt x="219701" y="605794"/>
                  </a:lnTo>
                  <a:lnTo>
                    <a:pt x="177206" y="589403"/>
                  </a:lnTo>
                  <a:lnTo>
                    <a:pt x="137577" y="566953"/>
                  </a:lnTo>
                  <a:lnTo>
                    <a:pt x="101672" y="538933"/>
                  </a:lnTo>
                  <a:lnTo>
                    <a:pt x="70267" y="505946"/>
                  </a:lnTo>
                  <a:lnTo>
                    <a:pt x="44041" y="468709"/>
                  </a:lnTo>
                  <a:lnTo>
                    <a:pt x="23563" y="428026"/>
                  </a:lnTo>
                  <a:lnTo>
                    <a:pt x="9276" y="384779"/>
                  </a:lnTo>
                  <a:lnTo>
                    <a:pt x="1490" y="339904"/>
                  </a:lnTo>
                  <a:lnTo>
                    <a:pt x="0" y="309562"/>
                  </a:lnTo>
                  <a:lnTo>
                    <a:pt x="373" y="294373"/>
                  </a:lnTo>
                  <a:lnTo>
                    <a:pt x="5948" y="249169"/>
                  </a:lnTo>
                  <a:lnTo>
                    <a:pt x="18095" y="205273"/>
                  </a:lnTo>
                  <a:lnTo>
                    <a:pt x="36553" y="163635"/>
                  </a:lnTo>
                  <a:lnTo>
                    <a:pt x="60919" y="125156"/>
                  </a:lnTo>
                  <a:lnTo>
                    <a:pt x="90668" y="90668"/>
                  </a:lnTo>
                  <a:lnTo>
                    <a:pt x="125155" y="60919"/>
                  </a:lnTo>
                  <a:lnTo>
                    <a:pt x="163635" y="36552"/>
                  </a:lnTo>
                  <a:lnTo>
                    <a:pt x="205273" y="18095"/>
                  </a:lnTo>
                  <a:lnTo>
                    <a:pt x="249169" y="5947"/>
                  </a:lnTo>
                  <a:lnTo>
                    <a:pt x="294373" y="372"/>
                  </a:lnTo>
                  <a:lnTo>
                    <a:pt x="309562" y="0"/>
                  </a:lnTo>
                  <a:lnTo>
                    <a:pt x="324752" y="372"/>
                  </a:lnTo>
                  <a:lnTo>
                    <a:pt x="369954" y="5947"/>
                  </a:lnTo>
                  <a:lnTo>
                    <a:pt x="413850" y="18095"/>
                  </a:lnTo>
                  <a:lnTo>
                    <a:pt x="455488" y="36552"/>
                  </a:lnTo>
                  <a:lnTo>
                    <a:pt x="493968" y="60919"/>
                  </a:lnTo>
                  <a:lnTo>
                    <a:pt x="528456" y="90668"/>
                  </a:lnTo>
                  <a:lnTo>
                    <a:pt x="558205" y="125156"/>
                  </a:lnTo>
                  <a:lnTo>
                    <a:pt x="582571" y="163635"/>
                  </a:lnTo>
                  <a:lnTo>
                    <a:pt x="601028" y="205273"/>
                  </a:lnTo>
                  <a:lnTo>
                    <a:pt x="613175" y="249169"/>
                  </a:lnTo>
                  <a:lnTo>
                    <a:pt x="618752" y="294373"/>
                  </a:lnTo>
                  <a:lnTo>
                    <a:pt x="619124" y="309562"/>
                  </a:lnTo>
                  <a:lnTo>
                    <a:pt x="618752" y="324752"/>
                  </a:lnTo>
                  <a:lnTo>
                    <a:pt x="613175" y="369954"/>
                  </a:lnTo>
                  <a:lnTo>
                    <a:pt x="601028" y="413850"/>
                  </a:lnTo>
                  <a:lnTo>
                    <a:pt x="582571" y="455488"/>
                  </a:lnTo>
                  <a:lnTo>
                    <a:pt x="558205" y="493968"/>
                  </a:lnTo>
                  <a:lnTo>
                    <a:pt x="528456" y="528455"/>
                  </a:lnTo>
                  <a:lnTo>
                    <a:pt x="493968" y="558205"/>
                  </a:lnTo>
                  <a:lnTo>
                    <a:pt x="455488" y="582571"/>
                  </a:lnTo>
                  <a:lnTo>
                    <a:pt x="413850" y="601028"/>
                  </a:lnTo>
                  <a:lnTo>
                    <a:pt x="369954" y="613176"/>
                  </a:lnTo>
                  <a:lnTo>
                    <a:pt x="324752" y="618752"/>
                  </a:lnTo>
                  <a:lnTo>
                    <a:pt x="309562" y="619124"/>
                  </a:lnTo>
                  <a:close/>
                </a:path>
              </a:pathLst>
            </a:custGeom>
            <a:solidFill>
              <a:srgbClr val="2E4E4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968779" y="2288997"/>
            <a:ext cx="1655445" cy="2178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4035" marR="240029" algn="ctr">
              <a:lnSpc>
                <a:spcPct val="112500"/>
              </a:lnSpc>
              <a:spcBef>
                <a:spcPts val="100"/>
              </a:spcBef>
            </a:pPr>
            <a:r>
              <a:rPr sz="1000" spc="-75" dirty="0">
                <a:solidFill>
                  <a:srgbClr val="777777"/>
                </a:solidFill>
                <a:latin typeface="Montserrat"/>
                <a:cs typeface="Montserrat"/>
              </a:rPr>
              <a:t>Premium</a:t>
            </a:r>
            <a:r>
              <a:rPr sz="1000" spc="-30" dirty="0">
                <a:solidFill>
                  <a:srgbClr val="777777"/>
                </a:solidFill>
                <a:latin typeface="Montserrat"/>
                <a:cs typeface="Montserrat"/>
              </a:rPr>
              <a:t> </a:t>
            </a:r>
            <a:r>
              <a:rPr sz="1000" spc="-65" dirty="0">
                <a:solidFill>
                  <a:srgbClr val="777777"/>
                </a:solidFill>
                <a:latin typeface="Montserrat"/>
                <a:cs typeface="Montserrat"/>
              </a:rPr>
              <a:t>Local</a:t>
            </a:r>
            <a:r>
              <a:rPr sz="1000" spc="-10" dirty="0">
                <a:solidFill>
                  <a:srgbClr val="777777"/>
                </a:solidFill>
                <a:latin typeface="Montserrat"/>
                <a:cs typeface="Montserrat"/>
              </a:rPr>
              <a:t> Experience</a:t>
            </a:r>
            <a:endParaRPr sz="1000">
              <a:latin typeface="Montserrat"/>
              <a:cs typeface="Montserrat"/>
            </a:endParaRPr>
          </a:p>
          <a:p>
            <a:pPr>
              <a:lnSpc>
                <a:spcPct val="100000"/>
              </a:lnSpc>
            </a:pPr>
            <a:endParaRPr sz="900">
              <a:latin typeface="Montserrat"/>
              <a:cs typeface="Montserrat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900">
              <a:latin typeface="Montserrat"/>
              <a:cs typeface="Montserrat"/>
            </a:endParaRPr>
          </a:p>
          <a:p>
            <a:pPr marL="556895">
              <a:lnSpc>
                <a:spcPct val="100000"/>
              </a:lnSpc>
              <a:spcBef>
                <a:spcPts val="5"/>
              </a:spcBef>
            </a:pPr>
            <a:r>
              <a:rPr sz="1000" b="1" spc="-10" dirty="0">
                <a:solidFill>
                  <a:srgbClr val="FFFFFF"/>
                </a:solidFill>
                <a:latin typeface="Montserrat SemiBold"/>
                <a:cs typeface="Montserrat SemiBold"/>
              </a:rPr>
              <a:t>Highlands</a:t>
            </a:r>
            <a:endParaRPr sz="1000">
              <a:latin typeface="Montserrat SemiBold"/>
              <a:cs typeface="Montserrat SemiBold"/>
            </a:endParaRPr>
          </a:p>
          <a:p>
            <a:pPr>
              <a:lnSpc>
                <a:spcPct val="100000"/>
              </a:lnSpc>
              <a:spcBef>
                <a:spcPts val="1230"/>
              </a:spcBef>
            </a:pPr>
            <a:endParaRPr sz="900">
              <a:latin typeface="Montserrat SemiBold"/>
              <a:cs typeface="Montserrat SemiBold"/>
            </a:endParaRPr>
          </a:p>
          <a:p>
            <a:pPr marL="12700" marR="1329055">
              <a:lnSpc>
                <a:spcPct val="112500"/>
              </a:lnSpc>
            </a:pPr>
            <a:r>
              <a:rPr sz="1000" b="1" spc="-80" dirty="0">
                <a:solidFill>
                  <a:srgbClr val="FFFFFF"/>
                </a:solidFill>
                <a:latin typeface="Montserrat SemiBold"/>
                <a:cs typeface="Montserrat SemiBold"/>
              </a:rPr>
              <a:t>Phuc</a:t>
            </a:r>
            <a:r>
              <a:rPr sz="1000" b="1" spc="500" dirty="0">
                <a:solidFill>
                  <a:srgbClr val="FFFFFF"/>
                </a:solidFill>
                <a:latin typeface="Montserrat SemiBold"/>
                <a:cs typeface="Montserrat SemiBold"/>
              </a:rPr>
              <a:t> </a:t>
            </a:r>
            <a:r>
              <a:rPr sz="1000" b="1" spc="-75" dirty="0">
                <a:solidFill>
                  <a:srgbClr val="FFFFFF"/>
                </a:solidFill>
                <a:latin typeface="Montserrat SemiBold"/>
                <a:cs typeface="Montserrat SemiBold"/>
              </a:rPr>
              <a:t>Long</a:t>
            </a:r>
            <a:endParaRPr sz="1000">
              <a:latin typeface="Montserrat SemiBold"/>
              <a:cs typeface="Montserrat SemiBold"/>
            </a:endParaRPr>
          </a:p>
          <a:p>
            <a:pPr marL="1179195" marR="5080">
              <a:lnSpc>
                <a:spcPct val="112500"/>
              </a:lnSpc>
            </a:pPr>
            <a:r>
              <a:rPr sz="1000" b="1" spc="-10" dirty="0">
                <a:solidFill>
                  <a:srgbClr val="FFFFFF"/>
                </a:solidFill>
                <a:latin typeface="Montserrat SemiBold"/>
                <a:cs typeface="Montserrat SemiBold"/>
              </a:rPr>
              <a:t>Trung </a:t>
            </a:r>
            <a:r>
              <a:rPr sz="1000" b="1" spc="-85" dirty="0">
                <a:solidFill>
                  <a:srgbClr val="FFFFFF"/>
                </a:solidFill>
                <a:latin typeface="Montserrat SemiBold"/>
                <a:cs typeface="Montserrat SemiBold"/>
              </a:rPr>
              <a:t>Nguyen</a:t>
            </a:r>
            <a:endParaRPr sz="1000">
              <a:latin typeface="Montserrat SemiBold"/>
              <a:cs typeface="Montserrat SemiBold"/>
            </a:endParaRPr>
          </a:p>
          <a:p>
            <a:pPr marL="285750" algn="ctr">
              <a:lnSpc>
                <a:spcPct val="100000"/>
              </a:lnSpc>
              <a:spcBef>
                <a:spcPts val="75"/>
              </a:spcBef>
            </a:pPr>
            <a:r>
              <a:rPr sz="1000" spc="-10" dirty="0">
                <a:solidFill>
                  <a:srgbClr val="777777"/>
                </a:solidFill>
                <a:latin typeface="Montserrat"/>
                <a:cs typeface="Montserrat"/>
              </a:rPr>
              <a:t>Mainstream</a:t>
            </a:r>
            <a:endParaRPr sz="1000">
              <a:latin typeface="Montserrat"/>
              <a:cs typeface="Montserrat"/>
            </a:endParaRPr>
          </a:p>
          <a:p>
            <a:pPr marL="285750" algn="ctr">
              <a:lnSpc>
                <a:spcPct val="100000"/>
              </a:lnSpc>
              <a:spcBef>
                <a:spcPts val="150"/>
              </a:spcBef>
            </a:pPr>
            <a:r>
              <a:rPr sz="1000" spc="-10" dirty="0">
                <a:solidFill>
                  <a:srgbClr val="777777"/>
                </a:solidFill>
                <a:latin typeface="Montserrat"/>
                <a:cs typeface="Montserrat"/>
              </a:rPr>
              <a:t>Convenience</a:t>
            </a:r>
            <a:endParaRPr sz="1000">
              <a:latin typeface="Montserrat"/>
              <a:cs typeface="Montserrat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477124" y="3905249"/>
            <a:ext cx="571500" cy="571500"/>
          </a:xfrm>
          <a:custGeom>
            <a:avLst/>
            <a:gdLst/>
            <a:ahLst/>
            <a:cxnLst/>
            <a:rect l="l" t="t" r="r" b="b"/>
            <a:pathLst>
              <a:path w="571500" h="571500">
                <a:moveTo>
                  <a:pt x="285749" y="571499"/>
                </a:moveTo>
                <a:lnTo>
                  <a:pt x="243821" y="568407"/>
                </a:lnTo>
                <a:lnTo>
                  <a:pt x="202801" y="559195"/>
                </a:lnTo>
                <a:lnTo>
                  <a:pt x="163575" y="544064"/>
                </a:lnTo>
                <a:lnTo>
                  <a:pt x="126995" y="523342"/>
                </a:lnTo>
                <a:lnTo>
                  <a:pt x="93851" y="497477"/>
                </a:lnTo>
                <a:lnTo>
                  <a:pt x="64862" y="467028"/>
                </a:lnTo>
                <a:lnTo>
                  <a:pt x="40654" y="432654"/>
                </a:lnTo>
                <a:lnTo>
                  <a:pt x="21751" y="395101"/>
                </a:lnTo>
                <a:lnTo>
                  <a:pt x="8562" y="355181"/>
                </a:lnTo>
                <a:lnTo>
                  <a:pt x="1376" y="313758"/>
                </a:lnTo>
                <a:lnTo>
                  <a:pt x="0" y="285749"/>
                </a:lnTo>
                <a:lnTo>
                  <a:pt x="344" y="271728"/>
                </a:lnTo>
                <a:lnTo>
                  <a:pt x="5489" y="230002"/>
                </a:lnTo>
                <a:lnTo>
                  <a:pt x="16703" y="189483"/>
                </a:lnTo>
                <a:lnTo>
                  <a:pt x="33740" y="151048"/>
                </a:lnTo>
                <a:lnTo>
                  <a:pt x="56232" y="115528"/>
                </a:lnTo>
                <a:lnTo>
                  <a:pt x="83693" y="83694"/>
                </a:lnTo>
                <a:lnTo>
                  <a:pt x="115528" y="56233"/>
                </a:lnTo>
                <a:lnTo>
                  <a:pt x="151048" y="33740"/>
                </a:lnTo>
                <a:lnTo>
                  <a:pt x="189483" y="16703"/>
                </a:lnTo>
                <a:lnTo>
                  <a:pt x="230002" y="5490"/>
                </a:lnTo>
                <a:lnTo>
                  <a:pt x="271729" y="344"/>
                </a:lnTo>
                <a:lnTo>
                  <a:pt x="285749" y="0"/>
                </a:lnTo>
                <a:lnTo>
                  <a:pt x="299771" y="344"/>
                </a:lnTo>
                <a:lnTo>
                  <a:pt x="341496" y="5490"/>
                </a:lnTo>
                <a:lnTo>
                  <a:pt x="382015" y="16703"/>
                </a:lnTo>
                <a:lnTo>
                  <a:pt x="420451" y="33741"/>
                </a:lnTo>
                <a:lnTo>
                  <a:pt x="455971" y="56233"/>
                </a:lnTo>
                <a:lnTo>
                  <a:pt x="487805" y="83694"/>
                </a:lnTo>
                <a:lnTo>
                  <a:pt x="515266" y="115528"/>
                </a:lnTo>
                <a:lnTo>
                  <a:pt x="537758" y="151048"/>
                </a:lnTo>
                <a:lnTo>
                  <a:pt x="554795" y="189483"/>
                </a:lnTo>
                <a:lnTo>
                  <a:pt x="566008" y="230002"/>
                </a:lnTo>
                <a:lnTo>
                  <a:pt x="571156" y="271728"/>
                </a:lnTo>
                <a:lnTo>
                  <a:pt x="571499" y="285749"/>
                </a:lnTo>
                <a:lnTo>
                  <a:pt x="571156" y="299771"/>
                </a:lnTo>
                <a:lnTo>
                  <a:pt x="566008" y="341496"/>
                </a:lnTo>
                <a:lnTo>
                  <a:pt x="554796" y="382016"/>
                </a:lnTo>
                <a:lnTo>
                  <a:pt x="537757" y="420451"/>
                </a:lnTo>
                <a:lnTo>
                  <a:pt x="515266" y="455971"/>
                </a:lnTo>
                <a:lnTo>
                  <a:pt x="487805" y="487805"/>
                </a:lnTo>
                <a:lnTo>
                  <a:pt x="455970" y="515266"/>
                </a:lnTo>
                <a:lnTo>
                  <a:pt x="420451" y="537758"/>
                </a:lnTo>
                <a:lnTo>
                  <a:pt x="382015" y="554796"/>
                </a:lnTo>
                <a:lnTo>
                  <a:pt x="341496" y="566008"/>
                </a:lnTo>
                <a:lnTo>
                  <a:pt x="299771" y="571155"/>
                </a:lnTo>
                <a:lnTo>
                  <a:pt x="285749" y="571499"/>
                </a:lnTo>
                <a:close/>
              </a:path>
            </a:pathLst>
          </a:custGeom>
          <a:solidFill>
            <a:srgbClr val="936F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462936" y="4000593"/>
            <a:ext cx="405130" cy="1816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00" b="1" spc="-65" dirty="0">
                <a:solidFill>
                  <a:srgbClr val="FFFFFF"/>
                </a:solidFill>
                <a:latin typeface="Montserrat SemiBold"/>
                <a:cs typeface="Montserrat SemiBold"/>
              </a:rPr>
              <a:t>Coffee</a:t>
            </a:r>
            <a:endParaRPr sz="1000">
              <a:latin typeface="Montserrat SemiBold"/>
              <a:cs typeface="Montserrat SemiBold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99659" y="4172043"/>
            <a:ext cx="593090" cy="29527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indent="262890">
              <a:lnSpc>
                <a:spcPct val="75000"/>
              </a:lnSpc>
              <a:spcBef>
                <a:spcPts val="425"/>
              </a:spcBef>
            </a:pPr>
            <a:r>
              <a:rPr sz="1000" b="1" spc="-90" dirty="0">
                <a:solidFill>
                  <a:srgbClr val="FFFFFF"/>
                </a:solidFill>
                <a:latin typeface="Montserrat SemiBold"/>
                <a:cs typeface="Montserrat SemiBold"/>
              </a:rPr>
              <a:t>Bean</a:t>
            </a:r>
            <a:r>
              <a:rPr sz="1000" b="1" spc="-10" dirty="0">
                <a:solidFill>
                  <a:srgbClr val="FFFFFF"/>
                </a:solidFill>
                <a:latin typeface="Montserrat SemiBold"/>
                <a:cs typeface="Montserrat SemiBold"/>
              </a:rPr>
              <a:t> </a:t>
            </a:r>
            <a:r>
              <a:rPr sz="1000" spc="-10" dirty="0">
                <a:solidFill>
                  <a:srgbClr val="777777"/>
                </a:solidFill>
                <a:latin typeface="Montserrat"/>
                <a:cs typeface="Montserrat"/>
              </a:rPr>
              <a:t>Options</a:t>
            </a:r>
            <a:endParaRPr sz="1000">
              <a:latin typeface="Montserrat"/>
              <a:cs typeface="Montserra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10401299" y="6781800"/>
            <a:ext cx="1600200" cy="323850"/>
            <a:chOff x="10401299" y="6781800"/>
            <a:chExt cx="1600200" cy="323850"/>
          </a:xfrm>
        </p:grpSpPr>
        <p:sp>
          <p:nvSpPr>
            <p:cNvPr id="31" name="object 31"/>
            <p:cNvSpPr/>
            <p:nvPr/>
          </p:nvSpPr>
          <p:spPr>
            <a:xfrm>
              <a:off x="10401299" y="6781800"/>
              <a:ext cx="1600200" cy="323850"/>
            </a:xfrm>
            <a:custGeom>
              <a:avLst/>
              <a:gdLst/>
              <a:ahLst/>
              <a:cxnLst/>
              <a:rect l="l" t="t" r="r" b="b"/>
              <a:pathLst>
                <a:path w="1600200" h="323850">
                  <a:moveTo>
                    <a:pt x="15671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67152" y="0"/>
                  </a:lnTo>
                  <a:lnTo>
                    <a:pt x="1599233" y="28187"/>
                  </a:lnTo>
                  <a:lnTo>
                    <a:pt x="1600199" y="33047"/>
                  </a:lnTo>
                  <a:lnTo>
                    <a:pt x="1600199" y="290802"/>
                  </a:lnTo>
                  <a:lnTo>
                    <a:pt x="1572012" y="322883"/>
                  </a:lnTo>
                  <a:lnTo>
                    <a:pt x="15671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15599" y="6877049"/>
              <a:ext cx="133349" cy="133349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8897788" y="6843013"/>
            <a:ext cx="3154680" cy="295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04035">
              <a:lnSpc>
                <a:spcPts val="975"/>
              </a:lnSpc>
              <a:spcBef>
                <a:spcPts val="90"/>
              </a:spcBef>
            </a:pPr>
            <a:r>
              <a:rPr sz="1000" spc="-80" dirty="0">
                <a:solidFill>
                  <a:srgbClr val="FFFFFF"/>
                </a:solidFill>
                <a:latin typeface="Montserrat"/>
                <a:cs typeface="Montserrat"/>
              </a:rPr>
              <a:t>Made</a:t>
            </a:r>
            <a:r>
              <a:rPr sz="10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Montserrat"/>
                <a:cs typeface="Montserrat"/>
              </a:rPr>
              <a:t>with</a:t>
            </a:r>
            <a:r>
              <a:rPr sz="1000" spc="-10" dirty="0">
                <a:solidFill>
                  <a:srgbClr val="FFFFFF"/>
                </a:solidFill>
                <a:latin typeface="Montserrat"/>
                <a:cs typeface="Montserrat"/>
              </a:rPr>
              <a:t> Genspark</a:t>
            </a:r>
            <a:endParaRPr sz="1000">
              <a:latin typeface="Montserrat"/>
              <a:cs typeface="Montserrat"/>
            </a:endParaRPr>
          </a:p>
          <a:p>
            <a:pPr marL="12700">
              <a:lnSpc>
                <a:spcPts val="1155"/>
              </a:lnSpc>
            </a:pPr>
            <a:r>
              <a:rPr sz="1150" spc="-65" dirty="0">
                <a:solidFill>
                  <a:srgbClr val="9CA2AF"/>
                </a:solidFill>
                <a:latin typeface="Montserrat"/>
                <a:cs typeface="Montserrat"/>
              </a:rPr>
              <a:t>Project</a:t>
            </a:r>
            <a:r>
              <a:rPr sz="1150" spc="-10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150" spc="-75" dirty="0">
                <a:solidFill>
                  <a:srgbClr val="9CA2AF"/>
                </a:solidFill>
                <a:latin typeface="Montserrat"/>
                <a:cs typeface="Montserrat"/>
              </a:rPr>
              <a:t>Phoenix</a:t>
            </a:r>
            <a:r>
              <a:rPr sz="1150" spc="-10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150" dirty="0">
                <a:solidFill>
                  <a:srgbClr val="9CA2AF"/>
                </a:solidFill>
                <a:latin typeface="Montserrat"/>
                <a:cs typeface="Montserrat"/>
              </a:rPr>
              <a:t>|</a:t>
            </a:r>
            <a:r>
              <a:rPr sz="1150" spc="-10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9CA2AF"/>
                </a:solidFill>
                <a:latin typeface="Montserrat"/>
                <a:cs typeface="Montserrat"/>
              </a:rPr>
              <a:t>Strategic</a:t>
            </a:r>
            <a:r>
              <a:rPr sz="1150" spc="-10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9CA2AF"/>
                </a:solidFill>
                <a:latin typeface="Montserrat"/>
                <a:cs typeface="Montserrat"/>
              </a:rPr>
              <a:t>Positioning</a:t>
            </a:r>
            <a:r>
              <a:rPr sz="1150" spc="-5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150" spc="-25" dirty="0">
                <a:solidFill>
                  <a:srgbClr val="9CA2AF"/>
                </a:solidFill>
                <a:latin typeface="Montserrat"/>
                <a:cs typeface="Montserrat"/>
              </a:rPr>
              <a:t>Analysis</a:t>
            </a:r>
            <a:endParaRPr sz="115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295" dirty="0"/>
              <a:t>Project</a:t>
            </a:r>
            <a:r>
              <a:rPr spc="-185" dirty="0"/>
              <a:t> </a:t>
            </a:r>
            <a:r>
              <a:rPr spc="-310" dirty="0"/>
              <a:t>Phoenix:</a:t>
            </a:r>
            <a:r>
              <a:rPr spc="-180" dirty="0"/>
              <a:t> </a:t>
            </a:r>
            <a:r>
              <a:rPr spc="-370" dirty="0"/>
              <a:t>A</a:t>
            </a:r>
            <a:r>
              <a:rPr spc="-185" dirty="0"/>
              <a:t> </a:t>
            </a:r>
            <a:r>
              <a:rPr spc="-300" dirty="0"/>
              <a:t>Strategic</a:t>
            </a:r>
            <a:r>
              <a:rPr spc="-185" dirty="0"/>
              <a:t> </a:t>
            </a:r>
            <a:r>
              <a:rPr spc="-305" dirty="0"/>
              <a:t>Pivot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500" y="1134882"/>
            <a:ext cx="7211059" cy="882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3599"/>
              </a:lnSpc>
              <a:spcBef>
                <a:spcPts val="95"/>
              </a:spcBef>
            </a:pPr>
            <a:r>
              <a:rPr sz="1650" b="0" spc="-125" dirty="0">
                <a:solidFill>
                  <a:srgbClr val="545454"/>
                </a:solidFill>
                <a:latin typeface="Montserrat Medium"/>
                <a:cs typeface="Montserrat Medium"/>
              </a:rPr>
              <a:t>Move</a:t>
            </a:r>
            <a:r>
              <a:rPr sz="1650" b="0" spc="-5" dirty="0">
                <a:solidFill>
                  <a:srgbClr val="545454"/>
                </a:solidFill>
                <a:latin typeface="Montserrat Medium"/>
                <a:cs typeface="Montserrat Medium"/>
              </a:rPr>
              <a:t> </a:t>
            </a:r>
            <a:r>
              <a:rPr sz="1650" b="0" spc="-110" dirty="0">
                <a:solidFill>
                  <a:srgbClr val="545454"/>
                </a:solidFill>
                <a:latin typeface="Montserrat Medium"/>
                <a:cs typeface="Montserrat Medium"/>
              </a:rPr>
              <a:t>from</a:t>
            </a:r>
            <a:r>
              <a:rPr sz="1650" b="0" spc="-5" dirty="0">
                <a:solidFill>
                  <a:srgbClr val="545454"/>
                </a:solidFill>
                <a:latin typeface="Montserrat Medium"/>
                <a:cs typeface="Montserrat Medium"/>
              </a:rPr>
              <a:t> </a:t>
            </a:r>
            <a:r>
              <a:rPr sz="1650" b="0" spc="-100" dirty="0">
                <a:solidFill>
                  <a:srgbClr val="545454"/>
                </a:solidFill>
                <a:latin typeface="Montserrat Medium"/>
                <a:cs typeface="Montserrat Medium"/>
              </a:rPr>
              <a:t>a</a:t>
            </a:r>
            <a:r>
              <a:rPr sz="1650" b="0" spc="-5" dirty="0">
                <a:solidFill>
                  <a:srgbClr val="545454"/>
                </a:solidFill>
                <a:latin typeface="Montserrat Medium"/>
                <a:cs typeface="Montserrat Medium"/>
              </a:rPr>
              <a:t> </a:t>
            </a:r>
            <a:r>
              <a:rPr sz="1650" b="0" spc="-120" dirty="0">
                <a:solidFill>
                  <a:srgbClr val="545454"/>
                </a:solidFill>
                <a:latin typeface="Montserrat Medium"/>
                <a:cs typeface="Montserrat Medium"/>
              </a:rPr>
              <a:t>brand</a:t>
            </a:r>
            <a:r>
              <a:rPr sz="1650" b="0" dirty="0">
                <a:solidFill>
                  <a:srgbClr val="545454"/>
                </a:solidFill>
                <a:latin typeface="Montserrat Medium"/>
                <a:cs typeface="Montserrat Medium"/>
              </a:rPr>
              <a:t> </a:t>
            </a:r>
            <a:r>
              <a:rPr sz="1650" b="0" spc="-100" dirty="0">
                <a:solidFill>
                  <a:srgbClr val="545454"/>
                </a:solidFill>
                <a:latin typeface="Montserrat Medium"/>
                <a:cs typeface="Montserrat Medium"/>
              </a:rPr>
              <a:t>transplant</a:t>
            </a:r>
            <a:r>
              <a:rPr sz="1650" b="0" spc="-5" dirty="0">
                <a:solidFill>
                  <a:srgbClr val="545454"/>
                </a:solidFill>
                <a:latin typeface="Montserrat Medium"/>
                <a:cs typeface="Montserrat Medium"/>
              </a:rPr>
              <a:t> </a:t>
            </a:r>
            <a:r>
              <a:rPr sz="1650" b="0" spc="-100" dirty="0">
                <a:solidFill>
                  <a:srgbClr val="545454"/>
                </a:solidFill>
                <a:latin typeface="Montserrat Medium"/>
                <a:cs typeface="Montserrat Medium"/>
              </a:rPr>
              <a:t>to</a:t>
            </a:r>
            <a:r>
              <a:rPr sz="1650" b="0" spc="-5" dirty="0">
                <a:solidFill>
                  <a:srgbClr val="545454"/>
                </a:solidFill>
                <a:latin typeface="Montserrat Medium"/>
                <a:cs typeface="Montserrat Medium"/>
              </a:rPr>
              <a:t> </a:t>
            </a:r>
            <a:r>
              <a:rPr sz="1650" b="0" spc="-110" dirty="0">
                <a:solidFill>
                  <a:srgbClr val="545454"/>
                </a:solidFill>
                <a:latin typeface="Montserrat Medium"/>
                <a:cs typeface="Montserrat Medium"/>
              </a:rPr>
              <a:t>deep</a:t>
            </a:r>
            <a:r>
              <a:rPr sz="1650" b="0" dirty="0">
                <a:solidFill>
                  <a:srgbClr val="545454"/>
                </a:solidFill>
                <a:latin typeface="Montserrat Medium"/>
                <a:cs typeface="Montserrat Medium"/>
              </a:rPr>
              <a:t> </a:t>
            </a:r>
            <a:r>
              <a:rPr sz="1650" b="0" spc="-114" dirty="0">
                <a:solidFill>
                  <a:srgbClr val="545454"/>
                </a:solidFill>
                <a:latin typeface="Montserrat Medium"/>
                <a:cs typeface="Montserrat Medium"/>
              </a:rPr>
              <a:t>market</a:t>
            </a:r>
            <a:r>
              <a:rPr sz="1650" b="0" spc="-5" dirty="0">
                <a:solidFill>
                  <a:srgbClr val="545454"/>
                </a:solidFill>
                <a:latin typeface="Montserrat Medium"/>
                <a:cs typeface="Montserrat Medium"/>
              </a:rPr>
              <a:t> </a:t>
            </a:r>
            <a:r>
              <a:rPr sz="1650" b="0" spc="-100" dirty="0">
                <a:solidFill>
                  <a:srgbClr val="545454"/>
                </a:solidFill>
                <a:latin typeface="Montserrat Medium"/>
                <a:cs typeface="Montserrat Medium"/>
              </a:rPr>
              <a:t>integration</a:t>
            </a:r>
            <a:r>
              <a:rPr sz="1650" b="0" spc="-5" dirty="0">
                <a:solidFill>
                  <a:srgbClr val="545454"/>
                </a:solidFill>
                <a:latin typeface="Montserrat Medium"/>
                <a:cs typeface="Montserrat Medium"/>
              </a:rPr>
              <a:t> </a:t>
            </a:r>
            <a:r>
              <a:rPr sz="1650" b="0" spc="-100" dirty="0">
                <a:solidFill>
                  <a:srgbClr val="545454"/>
                </a:solidFill>
                <a:latin typeface="Montserrat Medium"/>
                <a:cs typeface="Montserrat Medium"/>
              </a:rPr>
              <a:t>with</a:t>
            </a:r>
            <a:r>
              <a:rPr sz="1650" b="0" dirty="0">
                <a:solidFill>
                  <a:srgbClr val="545454"/>
                </a:solidFill>
                <a:latin typeface="Montserrat Medium"/>
                <a:cs typeface="Montserrat Medium"/>
              </a:rPr>
              <a:t> </a:t>
            </a:r>
            <a:r>
              <a:rPr sz="1650" b="0" spc="-100" dirty="0">
                <a:solidFill>
                  <a:srgbClr val="545454"/>
                </a:solidFill>
                <a:latin typeface="Montserrat Medium"/>
                <a:cs typeface="Montserrat Medium"/>
              </a:rPr>
              <a:t>a</a:t>
            </a:r>
            <a:r>
              <a:rPr sz="1650" b="0" spc="-5" dirty="0">
                <a:solidFill>
                  <a:srgbClr val="545454"/>
                </a:solidFill>
                <a:latin typeface="Montserrat Medium"/>
                <a:cs typeface="Montserrat Medium"/>
              </a:rPr>
              <a:t> </a:t>
            </a:r>
            <a:r>
              <a:rPr sz="1650" b="0" spc="-90" dirty="0">
                <a:solidFill>
                  <a:srgbClr val="545454"/>
                </a:solidFill>
                <a:latin typeface="Montserrat Medium"/>
                <a:cs typeface="Montserrat Medium"/>
              </a:rPr>
              <a:t>four-</a:t>
            </a:r>
            <a:r>
              <a:rPr sz="1650" b="0" spc="-45" dirty="0">
                <a:solidFill>
                  <a:srgbClr val="545454"/>
                </a:solidFill>
                <a:latin typeface="Montserrat Medium"/>
                <a:cs typeface="Montserrat Medium"/>
              </a:rPr>
              <a:t>pillar </a:t>
            </a:r>
            <a:r>
              <a:rPr sz="1650" b="0" spc="-110" dirty="0">
                <a:solidFill>
                  <a:srgbClr val="545454"/>
                </a:solidFill>
                <a:latin typeface="Montserrat Medium"/>
                <a:cs typeface="Montserrat Medium"/>
              </a:rPr>
              <a:t>approach</a:t>
            </a:r>
            <a:r>
              <a:rPr sz="1650" b="0" spc="-10" dirty="0">
                <a:solidFill>
                  <a:srgbClr val="545454"/>
                </a:solidFill>
                <a:latin typeface="Montserrat Medium"/>
                <a:cs typeface="Montserrat Medium"/>
              </a:rPr>
              <a:t> </a:t>
            </a:r>
            <a:r>
              <a:rPr sz="1650" b="0" spc="-95" dirty="0">
                <a:solidFill>
                  <a:srgbClr val="545454"/>
                </a:solidFill>
                <a:latin typeface="Montserrat Medium"/>
                <a:cs typeface="Montserrat Medium"/>
              </a:rPr>
              <a:t>that</a:t>
            </a:r>
            <a:r>
              <a:rPr sz="1650" b="0" spc="-5" dirty="0">
                <a:solidFill>
                  <a:srgbClr val="545454"/>
                </a:solidFill>
                <a:latin typeface="Montserrat Medium"/>
                <a:cs typeface="Montserrat Medium"/>
              </a:rPr>
              <a:t> </a:t>
            </a:r>
            <a:r>
              <a:rPr sz="1650" b="0" spc="-85" dirty="0">
                <a:solidFill>
                  <a:srgbClr val="545454"/>
                </a:solidFill>
                <a:latin typeface="Montserrat Medium"/>
                <a:cs typeface="Montserrat Medium"/>
              </a:rPr>
              <a:t>aligns</a:t>
            </a:r>
            <a:r>
              <a:rPr sz="1650" b="0" spc="-5" dirty="0">
                <a:solidFill>
                  <a:srgbClr val="545454"/>
                </a:solidFill>
                <a:latin typeface="Montserrat Medium"/>
                <a:cs typeface="Montserrat Medium"/>
              </a:rPr>
              <a:t> </a:t>
            </a:r>
            <a:r>
              <a:rPr sz="1650" b="0" spc="-100" dirty="0">
                <a:solidFill>
                  <a:srgbClr val="545454"/>
                </a:solidFill>
                <a:latin typeface="Montserrat Medium"/>
                <a:cs typeface="Montserrat Medium"/>
              </a:rPr>
              <a:t>with</a:t>
            </a:r>
            <a:r>
              <a:rPr sz="1650" b="0" spc="-5" dirty="0">
                <a:solidFill>
                  <a:srgbClr val="545454"/>
                </a:solidFill>
                <a:latin typeface="Montserrat Medium"/>
                <a:cs typeface="Montserrat Medium"/>
              </a:rPr>
              <a:t> </a:t>
            </a:r>
            <a:r>
              <a:rPr sz="1650" b="0" spc="-100" dirty="0">
                <a:solidFill>
                  <a:srgbClr val="545454"/>
                </a:solidFill>
                <a:latin typeface="Montserrat Medium"/>
                <a:cs typeface="Montserrat Medium"/>
              </a:rPr>
              <a:t>Vietnamese</a:t>
            </a:r>
            <a:r>
              <a:rPr sz="1650" b="0" spc="-5" dirty="0">
                <a:solidFill>
                  <a:srgbClr val="545454"/>
                </a:solidFill>
                <a:latin typeface="Montserrat Medium"/>
                <a:cs typeface="Montserrat Medium"/>
              </a:rPr>
              <a:t> </a:t>
            </a:r>
            <a:r>
              <a:rPr sz="1650" b="0" spc="-90" dirty="0">
                <a:solidFill>
                  <a:srgbClr val="545454"/>
                </a:solidFill>
                <a:latin typeface="Montserrat Medium"/>
                <a:cs typeface="Montserrat Medium"/>
              </a:rPr>
              <a:t>coffee</a:t>
            </a:r>
            <a:r>
              <a:rPr sz="1650" b="0" spc="-5" dirty="0">
                <a:solidFill>
                  <a:srgbClr val="545454"/>
                </a:solidFill>
                <a:latin typeface="Montserrat Medium"/>
                <a:cs typeface="Montserrat Medium"/>
              </a:rPr>
              <a:t> </a:t>
            </a:r>
            <a:r>
              <a:rPr sz="1650" b="0" spc="-90" dirty="0">
                <a:solidFill>
                  <a:srgbClr val="545454"/>
                </a:solidFill>
                <a:latin typeface="Montserrat Medium"/>
                <a:cs typeface="Montserrat Medium"/>
              </a:rPr>
              <a:t>culture</a:t>
            </a:r>
            <a:r>
              <a:rPr sz="1650" b="0" spc="-5" dirty="0">
                <a:solidFill>
                  <a:srgbClr val="545454"/>
                </a:solidFill>
                <a:latin typeface="Montserrat Medium"/>
                <a:cs typeface="Montserrat Medium"/>
              </a:rPr>
              <a:t> </a:t>
            </a:r>
            <a:r>
              <a:rPr sz="1650" b="0" spc="-95" dirty="0">
                <a:solidFill>
                  <a:srgbClr val="545454"/>
                </a:solidFill>
                <a:latin typeface="Montserrat Medium"/>
                <a:cs typeface="Montserrat Medium"/>
              </a:rPr>
              <a:t>while</a:t>
            </a:r>
            <a:r>
              <a:rPr sz="1650" b="0" spc="-5" dirty="0">
                <a:solidFill>
                  <a:srgbClr val="545454"/>
                </a:solidFill>
                <a:latin typeface="Montserrat Medium"/>
                <a:cs typeface="Montserrat Medium"/>
              </a:rPr>
              <a:t> </a:t>
            </a:r>
            <a:r>
              <a:rPr sz="1650" b="0" spc="-10" dirty="0">
                <a:solidFill>
                  <a:srgbClr val="545454"/>
                </a:solidFill>
                <a:latin typeface="Montserrat Medium"/>
                <a:cs typeface="Montserrat Medium"/>
              </a:rPr>
              <a:t>maintaining </a:t>
            </a:r>
            <a:r>
              <a:rPr sz="1650" b="0" spc="-95" dirty="0">
                <a:solidFill>
                  <a:srgbClr val="545454"/>
                </a:solidFill>
                <a:latin typeface="Montserrat Medium"/>
                <a:cs typeface="Montserrat Medium"/>
              </a:rPr>
              <a:t>Starbucks'</a:t>
            </a:r>
            <a:r>
              <a:rPr sz="1650" b="0" spc="-15" dirty="0">
                <a:solidFill>
                  <a:srgbClr val="545454"/>
                </a:solidFill>
                <a:latin typeface="Montserrat Medium"/>
                <a:cs typeface="Montserrat Medium"/>
              </a:rPr>
              <a:t> </a:t>
            </a:r>
            <a:r>
              <a:rPr sz="1650" b="0" spc="-90" dirty="0">
                <a:solidFill>
                  <a:srgbClr val="545454"/>
                </a:solidFill>
                <a:latin typeface="Montserrat Medium"/>
                <a:cs typeface="Montserrat Medium"/>
              </a:rPr>
              <a:t>global</a:t>
            </a:r>
            <a:r>
              <a:rPr sz="1650" b="0" spc="-10" dirty="0">
                <a:solidFill>
                  <a:srgbClr val="545454"/>
                </a:solidFill>
                <a:latin typeface="Montserrat Medium"/>
                <a:cs typeface="Montserrat Medium"/>
              </a:rPr>
              <a:t> standards.</a:t>
            </a:r>
            <a:endParaRPr sz="1650">
              <a:latin typeface="Montserrat Medium"/>
              <a:cs typeface="Montserrat Medium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14799" y="5772149"/>
            <a:ext cx="1657350" cy="381000"/>
          </a:xfrm>
          <a:custGeom>
            <a:avLst/>
            <a:gdLst/>
            <a:ahLst/>
            <a:cxnLst/>
            <a:rect l="l" t="t" r="r" b="b"/>
            <a:pathLst>
              <a:path w="1657350" h="381000">
                <a:moveTo>
                  <a:pt x="1586153" y="380999"/>
                </a:moveTo>
                <a:lnTo>
                  <a:pt x="71196" y="380999"/>
                </a:lnTo>
                <a:lnTo>
                  <a:pt x="66241" y="380511"/>
                </a:lnTo>
                <a:lnTo>
                  <a:pt x="29704" y="365378"/>
                </a:lnTo>
                <a:lnTo>
                  <a:pt x="3885" y="329337"/>
                </a:lnTo>
                <a:lnTo>
                  <a:pt x="0" y="309803"/>
                </a:lnTo>
                <a:lnTo>
                  <a:pt x="0" y="3047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1586153" y="0"/>
                </a:lnTo>
                <a:lnTo>
                  <a:pt x="1627643" y="15621"/>
                </a:lnTo>
                <a:lnTo>
                  <a:pt x="1653463" y="51660"/>
                </a:lnTo>
                <a:lnTo>
                  <a:pt x="1657349" y="71196"/>
                </a:lnTo>
                <a:lnTo>
                  <a:pt x="1657349" y="309803"/>
                </a:lnTo>
                <a:lnTo>
                  <a:pt x="1641727" y="351294"/>
                </a:lnTo>
                <a:lnTo>
                  <a:pt x="1605687" y="377113"/>
                </a:lnTo>
                <a:lnTo>
                  <a:pt x="1591108" y="380511"/>
                </a:lnTo>
                <a:lnTo>
                  <a:pt x="1586153" y="380999"/>
                </a:lnTo>
                <a:close/>
              </a:path>
            </a:pathLst>
          </a:custGeom>
          <a:solidFill>
            <a:srgbClr val="FE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52565" y="5829431"/>
            <a:ext cx="1376045" cy="22732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300" b="1" spc="-85" dirty="0">
                <a:solidFill>
                  <a:srgbClr val="B91B1B"/>
                </a:solidFill>
                <a:latin typeface="Montserrat SemiBold"/>
                <a:cs typeface="Montserrat SemiBold"/>
              </a:rPr>
              <a:t>Brand</a:t>
            </a:r>
            <a:r>
              <a:rPr sz="1300" b="1" spc="5" dirty="0">
                <a:solidFill>
                  <a:srgbClr val="B91B1B"/>
                </a:solidFill>
                <a:latin typeface="Montserrat SemiBold"/>
                <a:cs typeface="Montserrat SemiBold"/>
              </a:rPr>
              <a:t> </a:t>
            </a:r>
            <a:r>
              <a:rPr sz="1300" b="1" spc="-60" dirty="0">
                <a:solidFill>
                  <a:srgbClr val="B91B1B"/>
                </a:solidFill>
                <a:latin typeface="Montserrat SemiBold"/>
                <a:cs typeface="Montserrat SemiBold"/>
              </a:rPr>
              <a:t>Transplant</a:t>
            </a:r>
            <a:endParaRPr sz="1300">
              <a:latin typeface="Montserrat SemiBold"/>
              <a:cs typeface="Montserrat SemiBold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4549" y="5871358"/>
            <a:ext cx="228600" cy="144482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6305548" y="5772149"/>
            <a:ext cx="1771650" cy="381000"/>
          </a:xfrm>
          <a:custGeom>
            <a:avLst/>
            <a:gdLst/>
            <a:ahLst/>
            <a:cxnLst/>
            <a:rect l="l" t="t" r="r" b="b"/>
            <a:pathLst>
              <a:path w="1771650" h="381000">
                <a:moveTo>
                  <a:pt x="1700453" y="380999"/>
                </a:moveTo>
                <a:lnTo>
                  <a:pt x="71196" y="380999"/>
                </a:lnTo>
                <a:lnTo>
                  <a:pt x="66241" y="380511"/>
                </a:lnTo>
                <a:lnTo>
                  <a:pt x="29705" y="365378"/>
                </a:lnTo>
                <a:lnTo>
                  <a:pt x="3885" y="329337"/>
                </a:lnTo>
                <a:lnTo>
                  <a:pt x="0" y="309803"/>
                </a:lnTo>
                <a:lnTo>
                  <a:pt x="0" y="3047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1700453" y="0"/>
                </a:lnTo>
                <a:lnTo>
                  <a:pt x="1741942" y="15621"/>
                </a:lnTo>
                <a:lnTo>
                  <a:pt x="1767762" y="51660"/>
                </a:lnTo>
                <a:lnTo>
                  <a:pt x="1771649" y="71196"/>
                </a:lnTo>
                <a:lnTo>
                  <a:pt x="1771649" y="309803"/>
                </a:lnTo>
                <a:lnTo>
                  <a:pt x="1756027" y="351294"/>
                </a:lnTo>
                <a:lnTo>
                  <a:pt x="1719986" y="377113"/>
                </a:lnTo>
                <a:lnTo>
                  <a:pt x="1705407" y="380511"/>
                </a:lnTo>
                <a:lnTo>
                  <a:pt x="1700453" y="380999"/>
                </a:lnTo>
                <a:close/>
              </a:path>
            </a:pathLst>
          </a:custGeom>
          <a:solidFill>
            <a:srgbClr val="ECFD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40933" y="5824132"/>
            <a:ext cx="1498600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-105" dirty="0">
                <a:solidFill>
                  <a:srgbClr val="047857"/>
                </a:solidFill>
                <a:latin typeface="Montserrat SemiBold"/>
                <a:cs typeface="Montserrat SemiBold"/>
              </a:rPr>
              <a:t>Market</a:t>
            </a:r>
            <a:r>
              <a:rPr sz="1350" b="1" spc="-40" dirty="0">
                <a:solidFill>
                  <a:srgbClr val="047857"/>
                </a:solidFill>
                <a:latin typeface="Montserrat SemiBold"/>
                <a:cs typeface="Montserrat SemiBold"/>
              </a:rPr>
              <a:t> </a:t>
            </a:r>
            <a:r>
              <a:rPr sz="1350" b="1" spc="-85" dirty="0">
                <a:solidFill>
                  <a:srgbClr val="047857"/>
                </a:solidFill>
                <a:latin typeface="Montserrat SemiBold"/>
                <a:cs typeface="Montserrat SemiBold"/>
              </a:rPr>
              <a:t>Integration</a:t>
            </a:r>
            <a:endParaRPr sz="1350">
              <a:latin typeface="Montserrat SemiBold"/>
              <a:cs typeface="Montserrat SemiBold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457199" y="2495549"/>
            <a:ext cx="2590800" cy="2819400"/>
            <a:chOff x="457199" y="2495549"/>
            <a:chExt cx="2590800" cy="2819400"/>
          </a:xfrm>
        </p:grpSpPr>
        <p:sp>
          <p:nvSpPr>
            <p:cNvPr id="10" name="object 10"/>
            <p:cNvSpPr/>
            <p:nvPr/>
          </p:nvSpPr>
          <p:spPr>
            <a:xfrm>
              <a:off x="457199" y="2495549"/>
              <a:ext cx="2590800" cy="2819400"/>
            </a:xfrm>
            <a:custGeom>
              <a:avLst/>
              <a:gdLst/>
              <a:ahLst/>
              <a:cxnLst/>
              <a:rect l="l" t="t" r="r" b="b"/>
              <a:pathLst>
                <a:path w="2590800" h="2819400">
                  <a:moveTo>
                    <a:pt x="2519603" y="2819399"/>
                  </a:moveTo>
                  <a:lnTo>
                    <a:pt x="71196" y="2819399"/>
                  </a:lnTo>
                  <a:lnTo>
                    <a:pt x="66241" y="2818910"/>
                  </a:lnTo>
                  <a:lnTo>
                    <a:pt x="29705" y="2803777"/>
                  </a:lnTo>
                  <a:lnTo>
                    <a:pt x="3885" y="2767737"/>
                  </a:lnTo>
                  <a:lnTo>
                    <a:pt x="0" y="2748203"/>
                  </a:lnTo>
                  <a:lnTo>
                    <a:pt x="0" y="2743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519603" y="0"/>
                  </a:lnTo>
                  <a:lnTo>
                    <a:pt x="2561094" y="15621"/>
                  </a:lnTo>
                  <a:lnTo>
                    <a:pt x="2586913" y="51661"/>
                  </a:lnTo>
                  <a:lnTo>
                    <a:pt x="2590799" y="71196"/>
                  </a:lnTo>
                  <a:lnTo>
                    <a:pt x="2590799" y="2748203"/>
                  </a:lnTo>
                  <a:lnTo>
                    <a:pt x="2575177" y="2789693"/>
                  </a:lnTo>
                  <a:lnTo>
                    <a:pt x="2539137" y="2815512"/>
                  </a:lnTo>
                  <a:lnTo>
                    <a:pt x="2524558" y="2818910"/>
                  </a:lnTo>
                  <a:lnTo>
                    <a:pt x="2519603" y="2819399"/>
                  </a:lnTo>
                  <a:close/>
                </a:path>
              </a:pathLst>
            </a:custGeom>
            <a:solidFill>
              <a:srgbClr val="00614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14462" y="2876549"/>
              <a:ext cx="476250" cy="942975"/>
            </a:xfrm>
            <a:custGeom>
              <a:avLst/>
              <a:gdLst/>
              <a:ahLst/>
              <a:cxnLst/>
              <a:rect l="l" t="t" r="r" b="b"/>
              <a:pathLst>
                <a:path w="476250" h="942975">
                  <a:moveTo>
                    <a:pt x="390525" y="247650"/>
                  </a:moveTo>
                  <a:lnTo>
                    <a:pt x="389039" y="240233"/>
                  </a:lnTo>
                  <a:lnTo>
                    <a:pt x="384962" y="234175"/>
                  </a:lnTo>
                  <a:lnTo>
                    <a:pt x="378904" y="230098"/>
                  </a:lnTo>
                  <a:lnTo>
                    <a:pt x="371475" y="228600"/>
                  </a:lnTo>
                  <a:lnTo>
                    <a:pt x="66675" y="228600"/>
                  </a:lnTo>
                  <a:lnTo>
                    <a:pt x="59258" y="230098"/>
                  </a:lnTo>
                  <a:lnTo>
                    <a:pt x="53200" y="234175"/>
                  </a:lnTo>
                  <a:lnTo>
                    <a:pt x="49123" y="240233"/>
                  </a:lnTo>
                  <a:lnTo>
                    <a:pt x="47625" y="247650"/>
                  </a:lnTo>
                  <a:lnTo>
                    <a:pt x="49123" y="255079"/>
                  </a:lnTo>
                  <a:lnTo>
                    <a:pt x="53200" y="261137"/>
                  </a:lnTo>
                  <a:lnTo>
                    <a:pt x="59258" y="265214"/>
                  </a:lnTo>
                  <a:lnTo>
                    <a:pt x="66675" y="266700"/>
                  </a:lnTo>
                  <a:lnTo>
                    <a:pt x="371475" y="266700"/>
                  </a:lnTo>
                  <a:lnTo>
                    <a:pt x="378904" y="265214"/>
                  </a:lnTo>
                  <a:lnTo>
                    <a:pt x="384962" y="261137"/>
                  </a:lnTo>
                  <a:lnTo>
                    <a:pt x="389039" y="255079"/>
                  </a:lnTo>
                  <a:lnTo>
                    <a:pt x="390525" y="247650"/>
                  </a:lnTo>
                  <a:close/>
                </a:path>
                <a:path w="476250" h="942975">
                  <a:moveTo>
                    <a:pt x="428625" y="76200"/>
                  </a:moveTo>
                  <a:lnTo>
                    <a:pt x="422643" y="46545"/>
                  </a:lnTo>
                  <a:lnTo>
                    <a:pt x="416953" y="38100"/>
                  </a:lnTo>
                  <a:lnTo>
                    <a:pt x="406311" y="22326"/>
                  </a:lnTo>
                  <a:lnTo>
                    <a:pt x="390525" y="11684"/>
                  </a:lnTo>
                  <a:lnTo>
                    <a:pt x="390525" y="76200"/>
                  </a:lnTo>
                  <a:lnTo>
                    <a:pt x="387527" y="91020"/>
                  </a:lnTo>
                  <a:lnTo>
                    <a:pt x="379361" y="103136"/>
                  </a:lnTo>
                  <a:lnTo>
                    <a:pt x="367245" y="111302"/>
                  </a:lnTo>
                  <a:lnTo>
                    <a:pt x="352425" y="114300"/>
                  </a:lnTo>
                  <a:lnTo>
                    <a:pt x="333375" y="114300"/>
                  </a:lnTo>
                  <a:lnTo>
                    <a:pt x="333375" y="38100"/>
                  </a:lnTo>
                  <a:lnTo>
                    <a:pt x="352425" y="38100"/>
                  </a:lnTo>
                  <a:lnTo>
                    <a:pt x="367245" y="41109"/>
                  </a:lnTo>
                  <a:lnTo>
                    <a:pt x="379361" y="49276"/>
                  </a:lnTo>
                  <a:lnTo>
                    <a:pt x="387527" y="61391"/>
                  </a:lnTo>
                  <a:lnTo>
                    <a:pt x="390525" y="76200"/>
                  </a:lnTo>
                  <a:lnTo>
                    <a:pt x="390525" y="11684"/>
                  </a:lnTo>
                  <a:lnTo>
                    <a:pt x="382092" y="5994"/>
                  </a:lnTo>
                  <a:lnTo>
                    <a:pt x="352425" y="0"/>
                  </a:lnTo>
                  <a:lnTo>
                    <a:pt x="123825" y="0"/>
                  </a:lnTo>
                  <a:lnTo>
                    <a:pt x="116408" y="1498"/>
                  </a:lnTo>
                  <a:lnTo>
                    <a:pt x="110350" y="5575"/>
                  </a:lnTo>
                  <a:lnTo>
                    <a:pt x="106273" y="11633"/>
                  </a:lnTo>
                  <a:lnTo>
                    <a:pt x="104775" y="19050"/>
                  </a:lnTo>
                  <a:lnTo>
                    <a:pt x="104775" y="152400"/>
                  </a:lnTo>
                  <a:lnTo>
                    <a:pt x="109270" y="174650"/>
                  </a:lnTo>
                  <a:lnTo>
                    <a:pt x="121526" y="192811"/>
                  </a:lnTo>
                  <a:lnTo>
                    <a:pt x="139687" y="205066"/>
                  </a:lnTo>
                  <a:lnTo>
                    <a:pt x="161925" y="209550"/>
                  </a:lnTo>
                  <a:lnTo>
                    <a:pt x="276225" y="209550"/>
                  </a:lnTo>
                  <a:lnTo>
                    <a:pt x="298475" y="205066"/>
                  </a:lnTo>
                  <a:lnTo>
                    <a:pt x="316636" y="192811"/>
                  </a:lnTo>
                  <a:lnTo>
                    <a:pt x="328891" y="174650"/>
                  </a:lnTo>
                  <a:lnTo>
                    <a:pt x="333375" y="152400"/>
                  </a:lnTo>
                  <a:lnTo>
                    <a:pt x="352425" y="152400"/>
                  </a:lnTo>
                  <a:lnTo>
                    <a:pt x="382092" y="146418"/>
                  </a:lnTo>
                  <a:lnTo>
                    <a:pt x="406311" y="130086"/>
                  </a:lnTo>
                  <a:lnTo>
                    <a:pt x="416953" y="114300"/>
                  </a:lnTo>
                  <a:lnTo>
                    <a:pt x="422643" y="105867"/>
                  </a:lnTo>
                  <a:lnTo>
                    <a:pt x="428625" y="76200"/>
                  </a:lnTo>
                  <a:close/>
                </a:path>
                <a:path w="476250" h="942975">
                  <a:moveTo>
                    <a:pt x="476250" y="904875"/>
                  </a:moveTo>
                  <a:lnTo>
                    <a:pt x="0" y="904875"/>
                  </a:lnTo>
                  <a:lnTo>
                    <a:pt x="0" y="942975"/>
                  </a:lnTo>
                  <a:lnTo>
                    <a:pt x="476250" y="942975"/>
                  </a:lnTo>
                  <a:lnTo>
                    <a:pt x="476250" y="904875"/>
                  </a:lnTo>
                  <a:close/>
                </a:path>
              </a:pathLst>
            </a:custGeom>
            <a:solidFill>
              <a:srgbClr val="0061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04812" y="3345002"/>
            <a:ext cx="189865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-100" dirty="0">
                <a:solidFill>
                  <a:srgbClr val="006140"/>
                </a:solidFill>
                <a:latin typeface="Montserrat SemiBold"/>
                <a:cs typeface="Montserrat SemiBold"/>
              </a:rPr>
              <a:t>Dual-</a:t>
            </a:r>
            <a:r>
              <a:rPr sz="1500" b="1" spc="-114" dirty="0">
                <a:solidFill>
                  <a:srgbClr val="006140"/>
                </a:solidFill>
                <a:latin typeface="Montserrat SemiBold"/>
                <a:cs typeface="Montserrat SemiBold"/>
              </a:rPr>
              <a:t>Stream</a:t>
            </a:r>
            <a:r>
              <a:rPr sz="1500" b="1" spc="30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500" b="1" spc="-80" dirty="0">
                <a:solidFill>
                  <a:srgbClr val="006140"/>
                </a:solidFill>
                <a:latin typeface="Montserrat SemiBold"/>
                <a:cs typeface="Montserrat SemiBold"/>
              </a:rPr>
              <a:t>Product</a:t>
            </a:r>
            <a:endParaRPr sz="1500">
              <a:latin typeface="Montserrat SemiBold"/>
              <a:cs typeface="Montserrat SemiBold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8818" y="3943476"/>
            <a:ext cx="2090420" cy="108458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algn="ctr">
              <a:lnSpc>
                <a:spcPct val="105800"/>
              </a:lnSpc>
              <a:spcBef>
                <a:spcPts val="30"/>
              </a:spcBef>
            </a:pPr>
            <a:r>
              <a:rPr sz="1300" spc="-85" dirty="0">
                <a:solidFill>
                  <a:srgbClr val="333333"/>
                </a:solidFill>
                <a:latin typeface="Montserrat"/>
                <a:cs typeface="Montserrat"/>
              </a:rPr>
              <a:t>Embrace</a:t>
            </a:r>
            <a:r>
              <a:rPr sz="1300" spc="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Montserrat"/>
                <a:cs typeface="Montserrat"/>
              </a:rPr>
              <a:t>local</a:t>
            </a:r>
            <a:r>
              <a:rPr sz="1300" spc="2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300" spc="-20" dirty="0">
                <a:solidFill>
                  <a:srgbClr val="333333"/>
                </a:solidFill>
                <a:latin typeface="Montserrat"/>
                <a:cs typeface="Montserrat"/>
              </a:rPr>
              <a:t>taste </a:t>
            </a:r>
            <a:r>
              <a:rPr sz="1300" spc="-65" dirty="0">
                <a:solidFill>
                  <a:srgbClr val="333333"/>
                </a:solidFill>
                <a:latin typeface="Montserrat"/>
                <a:cs typeface="Montserrat"/>
              </a:rPr>
              <a:t>preferences</a:t>
            </a:r>
            <a:r>
              <a:rPr sz="130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333333"/>
                </a:solidFill>
                <a:latin typeface="Montserrat"/>
                <a:cs typeface="Montserrat"/>
              </a:rPr>
              <a:t>by</a:t>
            </a:r>
            <a:r>
              <a:rPr sz="130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333333"/>
                </a:solidFill>
                <a:latin typeface="Montserrat"/>
                <a:cs typeface="Montserrat"/>
              </a:rPr>
              <a:t>introducing</a:t>
            </a:r>
            <a:endParaRPr sz="1300">
              <a:latin typeface="Montserrat"/>
              <a:cs typeface="Montserrat"/>
            </a:endParaRPr>
          </a:p>
          <a:p>
            <a:pPr marL="111125" marR="103505" algn="ctr">
              <a:lnSpc>
                <a:spcPct val="108200"/>
              </a:lnSpc>
              <a:spcBef>
                <a:spcPts val="40"/>
              </a:spcBef>
            </a:pPr>
            <a:r>
              <a:rPr sz="1300" spc="-75" dirty="0">
                <a:solidFill>
                  <a:srgbClr val="333333"/>
                </a:solidFill>
                <a:latin typeface="Montserrat"/>
                <a:cs typeface="Montserrat"/>
              </a:rPr>
              <a:t>Robusta-based</a:t>
            </a:r>
            <a:r>
              <a:rPr sz="1300" spc="9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333333"/>
                </a:solidFill>
                <a:latin typeface="Montserrat"/>
                <a:cs typeface="Montserrat"/>
              </a:rPr>
              <a:t>offerings </a:t>
            </a:r>
            <a:r>
              <a:rPr sz="1300" spc="-60" dirty="0">
                <a:solidFill>
                  <a:srgbClr val="333333"/>
                </a:solidFill>
                <a:latin typeface="Montserrat"/>
                <a:cs typeface="Montserrat"/>
              </a:rPr>
              <a:t>alongside</a:t>
            </a:r>
            <a:r>
              <a:rPr sz="1300" spc="-2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Montserrat"/>
                <a:cs typeface="Montserrat"/>
              </a:rPr>
              <a:t>traditional </a:t>
            </a:r>
            <a:r>
              <a:rPr sz="1300" spc="-75" dirty="0">
                <a:solidFill>
                  <a:srgbClr val="333333"/>
                </a:solidFill>
                <a:latin typeface="Montserrat"/>
                <a:cs typeface="Montserrat"/>
              </a:rPr>
              <a:t>Arabica</a:t>
            </a:r>
            <a:r>
              <a:rPr sz="1300" spc="3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300" spc="-20" dirty="0">
                <a:solidFill>
                  <a:srgbClr val="333333"/>
                </a:solidFill>
                <a:latin typeface="Montserrat"/>
                <a:cs typeface="Montserrat"/>
              </a:rPr>
              <a:t>menu.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581149" y="2352674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60"/>
                </a:lnTo>
                <a:lnTo>
                  <a:pt x="90628" y="322657"/>
                </a:lnTo>
                <a:lnTo>
                  <a:pt x="56318" y="298493"/>
                </a:lnTo>
                <a:lnTo>
                  <a:pt x="28894" y="266702"/>
                </a:lnTo>
                <a:lnTo>
                  <a:pt x="10017" y="229200"/>
                </a:lnTo>
                <a:lnTo>
                  <a:pt x="823" y="188255"/>
                </a:lnTo>
                <a:lnTo>
                  <a:pt x="0" y="171449"/>
                </a:lnTo>
                <a:lnTo>
                  <a:pt x="205" y="163027"/>
                </a:lnTo>
                <a:lnTo>
                  <a:pt x="7380" y="121680"/>
                </a:lnTo>
                <a:lnTo>
                  <a:pt x="24386" y="83315"/>
                </a:lnTo>
                <a:lnTo>
                  <a:pt x="50216" y="50216"/>
                </a:lnTo>
                <a:lnTo>
                  <a:pt x="83315" y="24386"/>
                </a:lnTo>
                <a:lnTo>
                  <a:pt x="121680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6"/>
                </a:lnTo>
                <a:lnTo>
                  <a:pt x="292683" y="50216"/>
                </a:lnTo>
                <a:lnTo>
                  <a:pt x="318513" y="83315"/>
                </a:lnTo>
                <a:lnTo>
                  <a:pt x="335519" y="121680"/>
                </a:lnTo>
                <a:lnTo>
                  <a:pt x="342694" y="163027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9" y="221219"/>
                </a:lnTo>
                <a:lnTo>
                  <a:pt x="318513" y="259584"/>
                </a:lnTo>
                <a:lnTo>
                  <a:pt x="292683" y="292683"/>
                </a:lnTo>
                <a:lnTo>
                  <a:pt x="259584" y="318513"/>
                </a:lnTo>
                <a:lnTo>
                  <a:pt x="221219" y="335519"/>
                </a:lnTo>
                <a:lnTo>
                  <a:pt x="179872" y="342694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0061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08646" y="2385741"/>
            <a:ext cx="90805" cy="2451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00" b="1" spc="-50" dirty="0">
                <a:solidFill>
                  <a:srgbClr val="FFFFFF"/>
                </a:solidFill>
                <a:latin typeface="Montserrat SemiBold"/>
                <a:cs typeface="Montserrat SemiBold"/>
              </a:rPr>
              <a:t>1</a:t>
            </a:r>
            <a:endParaRPr sz="1400">
              <a:latin typeface="Montserrat SemiBold"/>
              <a:cs typeface="Montserrat SemiBold"/>
            </a:endParaRPr>
          </a:p>
        </p:txBody>
      </p:sp>
      <p:pic>
        <p:nvPicPr>
          <p:cNvPr id="16" name="object 1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27521" y="3794283"/>
            <a:ext cx="117112" cy="202882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3352799" y="2495549"/>
            <a:ext cx="2590800" cy="2819400"/>
            <a:chOff x="3352799" y="2495549"/>
            <a:chExt cx="2590800" cy="2819400"/>
          </a:xfrm>
        </p:grpSpPr>
        <p:sp>
          <p:nvSpPr>
            <p:cNvPr id="18" name="object 18"/>
            <p:cNvSpPr/>
            <p:nvPr/>
          </p:nvSpPr>
          <p:spPr>
            <a:xfrm>
              <a:off x="3352799" y="2495549"/>
              <a:ext cx="2590800" cy="2819400"/>
            </a:xfrm>
            <a:custGeom>
              <a:avLst/>
              <a:gdLst/>
              <a:ahLst/>
              <a:cxnLst/>
              <a:rect l="l" t="t" r="r" b="b"/>
              <a:pathLst>
                <a:path w="2590800" h="2819400">
                  <a:moveTo>
                    <a:pt x="2519603" y="2819399"/>
                  </a:moveTo>
                  <a:lnTo>
                    <a:pt x="71196" y="2819399"/>
                  </a:lnTo>
                  <a:lnTo>
                    <a:pt x="66241" y="2818910"/>
                  </a:lnTo>
                  <a:lnTo>
                    <a:pt x="29705" y="2803777"/>
                  </a:lnTo>
                  <a:lnTo>
                    <a:pt x="3885" y="2767737"/>
                  </a:lnTo>
                  <a:lnTo>
                    <a:pt x="0" y="2748203"/>
                  </a:lnTo>
                  <a:lnTo>
                    <a:pt x="0" y="2743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519603" y="0"/>
                  </a:lnTo>
                  <a:lnTo>
                    <a:pt x="2561093" y="15621"/>
                  </a:lnTo>
                  <a:lnTo>
                    <a:pt x="2586913" y="51661"/>
                  </a:lnTo>
                  <a:lnTo>
                    <a:pt x="2590799" y="71196"/>
                  </a:lnTo>
                  <a:lnTo>
                    <a:pt x="2590799" y="2748203"/>
                  </a:lnTo>
                  <a:lnTo>
                    <a:pt x="2575177" y="2789693"/>
                  </a:lnTo>
                  <a:lnTo>
                    <a:pt x="2539137" y="2815512"/>
                  </a:lnTo>
                  <a:lnTo>
                    <a:pt x="2524558" y="2818910"/>
                  </a:lnTo>
                  <a:lnTo>
                    <a:pt x="2519603" y="2819399"/>
                  </a:lnTo>
                  <a:close/>
                </a:path>
              </a:pathLst>
            </a:custGeom>
            <a:solidFill>
              <a:srgbClr val="00614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10062" y="2857499"/>
              <a:ext cx="476250" cy="1219200"/>
            </a:xfrm>
            <a:custGeom>
              <a:avLst/>
              <a:gdLst/>
              <a:ahLst/>
              <a:cxnLst/>
              <a:rect l="l" t="t" r="r" b="b"/>
              <a:pathLst>
                <a:path w="476250" h="1219200">
                  <a:moveTo>
                    <a:pt x="371475" y="150380"/>
                  </a:moveTo>
                  <a:lnTo>
                    <a:pt x="369100" y="150977"/>
                  </a:lnTo>
                  <a:lnTo>
                    <a:pt x="367614" y="151269"/>
                  </a:lnTo>
                  <a:lnTo>
                    <a:pt x="368249" y="151269"/>
                  </a:lnTo>
                  <a:lnTo>
                    <a:pt x="364159" y="151752"/>
                  </a:lnTo>
                  <a:lnTo>
                    <a:pt x="360946" y="152171"/>
                  </a:lnTo>
                  <a:lnTo>
                    <a:pt x="357733" y="152400"/>
                  </a:lnTo>
                  <a:lnTo>
                    <a:pt x="347078" y="152400"/>
                  </a:lnTo>
                  <a:lnTo>
                    <a:pt x="339991" y="151269"/>
                  </a:lnTo>
                  <a:lnTo>
                    <a:pt x="333375" y="149250"/>
                  </a:lnTo>
                  <a:lnTo>
                    <a:pt x="333375" y="228600"/>
                  </a:lnTo>
                  <a:lnTo>
                    <a:pt x="142875" y="228600"/>
                  </a:lnTo>
                  <a:lnTo>
                    <a:pt x="142875" y="152400"/>
                  </a:lnTo>
                  <a:lnTo>
                    <a:pt x="142875" y="149186"/>
                  </a:lnTo>
                  <a:lnTo>
                    <a:pt x="136207" y="151269"/>
                  </a:lnTo>
                  <a:lnTo>
                    <a:pt x="129070" y="152400"/>
                  </a:lnTo>
                  <a:lnTo>
                    <a:pt x="118414" y="152400"/>
                  </a:lnTo>
                  <a:lnTo>
                    <a:pt x="115138" y="152171"/>
                  </a:lnTo>
                  <a:lnTo>
                    <a:pt x="111988" y="151752"/>
                  </a:lnTo>
                  <a:lnTo>
                    <a:pt x="108648" y="151269"/>
                  </a:lnTo>
                  <a:lnTo>
                    <a:pt x="108800" y="151269"/>
                  </a:lnTo>
                  <a:lnTo>
                    <a:pt x="107099" y="150977"/>
                  </a:lnTo>
                  <a:lnTo>
                    <a:pt x="104775" y="150380"/>
                  </a:lnTo>
                  <a:lnTo>
                    <a:pt x="104775" y="266700"/>
                  </a:lnTo>
                  <a:lnTo>
                    <a:pt x="107784" y="281520"/>
                  </a:lnTo>
                  <a:lnTo>
                    <a:pt x="115951" y="293636"/>
                  </a:lnTo>
                  <a:lnTo>
                    <a:pt x="128066" y="301802"/>
                  </a:lnTo>
                  <a:lnTo>
                    <a:pt x="142875" y="304800"/>
                  </a:lnTo>
                  <a:lnTo>
                    <a:pt x="333375" y="304800"/>
                  </a:lnTo>
                  <a:lnTo>
                    <a:pt x="348195" y="301802"/>
                  </a:lnTo>
                  <a:lnTo>
                    <a:pt x="360311" y="293636"/>
                  </a:lnTo>
                  <a:lnTo>
                    <a:pt x="368477" y="281520"/>
                  </a:lnTo>
                  <a:lnTo>
                    <a:pt x="371475" y="266700"/>
                  </a:lnTo>
                  <a:lnTo>
                    <a:pt x="371475" y="228600"/>
                  </a:lnTo>
                  <a:lnTo>
                    <a:pt x="371475" y="152400"/>
                  </a:lnTo>
                  <a:lnTo>
                    <a:pt x="371475" y="150380"/>
                  </a:lnTo>
                  <a:close/>
                </a:path>
                <a:path w="476250" h="1219200">
                  <a:moveTo>
                    <a:pt x="399986" y="84035"/>
                  </a:moveTo>
                  <a:lnTo>
                    <a:pt x="392798" y="61988"/>
                  </a:lnTo>
                  <a:lnTo>
                    <a:pt x="355523" y="2984"/>
                  </a:lnTo>
                  <a:lnTo>
                    <a:pt x="350113" y="0"/>
                  </a:lnTo>
                  <a:lnTo>
                    <a:pt x="126149" y="0"/>
                  </a:lnTo>
                  <a:lnTo>
                    <a:pt x="120738" y="2984"/>
                  </a:lnTo>
                  <a:lnTo>
                    <a:pt x="83540" y="61785"/>
                  </a:lnTo>
                  <a:lnTo>
                    <a:pt x="83464" y="61988"/>
                  </a:lnTo>
                  <a:lnTo>
                    <a:pt x="76288" y="84035"/>
                  </a:lnTo>
                  <a:lnTo>
                    <a:pt x="80022" y="106108"/>
                  </a:lnTo>
                  <a:lnTo>
                    <a:pt x="93230" y="123812"/>
                  </a:lnTo>
                  <a:lnTo>
                    <a:pt x="114427" y="132880"/>
                  </a:lnTo>
                  <a:lnTo>
                    <a:pt x="116801" y="133172"/>
                  </a:lnTo>
                  <a:lnTo>
                    <a:pt x="119253" y="133350"/>
                  </a:lnTo>
                  <a:lnTo>
                    <a:pt x="121627" y="133350"/>
                  </a:lnTo>
                  <a:lnTo>
                    <a:pt x="132918" y="132130"/>
                  </a:lnTo>
                  <a:lnTo>
                    <a:pt x="143306" y="128651"/>
                  </a:lnTo>
                  <a:lnTo>
                    <a:pt x="152565" y="123215"/>
                  </a:lnTo>
                  <a:lnTo>
                    <a:pt x="160439" y="116090"/>
                  </a:lnTo>
                  <a:lnTo>
                    <a:pt x="168313" y="123215"/>
                  </a:lnTo>
                  <a:lnTo>
                    <a:pt x="177571" y="128651"/>
                  </a:lnTo>
                  <a:lnTo>
                    <a:pt x="187972" y="132130"/>
                  </a:lnTo>
                  <a:lnTo>
                    <a:pt x="199263" y="133350"/>
                  </a:lnTo>
                  <a:lnTo>
                    <a:pt x="210540" y="132130"/>
                  </a:lnTo>
                  <a:lnTo>
                    <a:pt x="220941" y="128651"/>
                  </a:lnTo>
                  <a:lnTo>
                    <a:pt x="230200" y="123215"/>
                  </a:lnTo>
                  <a:lnTo>
                    <a:pt x="238074" y="116090"/>
                  </a:lnTo>
                  <a:lnTo>
                    <a:pt x="245948" y="123215"/>
                  </a:lnTo>
                  <a:lnTo>
                    <a:pt x="255206" y="128651"/>
                  </a:lnTo>
                  <a:lnTo>
                    <a:pt x="265595" y="132130"/>
                  </a:lnTo>
                  <a:lnTo>
                    <a:pt x="276885" y="133350"/>
                  </a:lnTo>
                  <a:lnTo>
                    <a:pt x="288201" y="132130"/>
                  </a:lnTo>
                  <a:lnTo>
                    <a:pt x="298589" y="128651"/>
                  </a:lnTo>
                  <a:lnTo>
                    <a:pt x="307835" y="123215"/>
                  </a:lnTo>
                  <a:lnTo>
                    <a:pt x="315696" y="116090"/>
                  </a:lnTo>
                  <a:lnTo>
                    <a:pt x="323596" y="123215"/>
                  </a:lnTo>
                  <a:lnTo>
                    <a:pt x="332854" y="128651"/>
                  </a:lnTo>
                  <a:lnTo>
                    <a:pt x="343230" y="132130"/>
                  </a:lnTo>
                  <a:lnTo>
                    <a:pt x="354520" y="133350"/>
                  </a:lnTo>
                  <a:lnTo>
                    <a:pt x="356958" y="133350"/>
                  </a:lnTo>
                  <a:lnTo>
                    <a:pt x="396252" y="106108"/>
                  </a:lnTo>
                  <a:lnTo>
                    <a:pt x="399986" y="84035"/>
                  </a:lnTo>
                  <a:close/>
                </a:path>
                <a:path w="476250" h="1219200">
                  <a:moveTo>
                    <a:pt x="476250" y="1181100"/>
                  </a:moveTo>
                  <a:lnTo>
                    <a:pt x="0" y="1181100"/>
                  </a:lnTo>
                  <a:lnTo>
                    <a:pt x="0" y="1219200"/>
                  </a:lnTo>
                  <a:lnTo>
                    <a:pt x="476250" y="1219200"/>
                  </a:lnTo>
                  <a:lnTo>
                    <a:pt x="476250" y="1181100"/>
                  </a:lnTo>
                  <a:close/>
                </a:path>
              </a:pathLst>
            </a:custGeom>
            <a:solidFill>
              <a:srgbClr val="0061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102695" y="3345002"/>
            <a:ext cx="109220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-90" dirty="0">
                <a:solidFill>
                  <a:srgbClr val="006140"/>
                </a:solidFill>
                <a:latin typeface="Montserrat SemiBold"/>
                <a:cs typeface="Montserrat SemiBold"/>
              </a:rPr>
              <a:t>Tiered</a:t>
            </a:r>
            <a:r>
              <a:rPr sz="1500" b="1" spc="-10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500" b="1" spc="-85" dirty="0">
                <a:solidFill>
                  <a:srgbClr val="006140"/>
                </a:solidFill>
                <a:latin typeface="Montserrat SemiBold"/>
                <a:cs typeface="Montserrat SemiBold"/>
              </a:rPr>
              <a:t>Store</a:t>
            </a:r>
            <a:endParaRPr sz="1500">
              <a:latin typeface="Montserrat SemiBold"/>
              <a:cs typeface="Montserrat SemiBold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81859" y="3602177"/>
            <a:ext cx="113347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-90" dirty="0">
                <a:solidFill>
                  <a:srgbClr val="006140"/>
                </a:solidFill>
                <a:latin typeface="Montserrat SemiBold"/>
                <a:cs typeface="Montserrat SemiBold"/>
              </a:rPr>
              <a:t>Architecture</a:t>
            </a:r>
            <a:endParaRPr sz="1500">
              <a:latin typeface="Montserrat SemiBold"/>
              <a:cs typeface="Montserrat SemiBold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580010" y="4200651"/>
            <a:ext cx="2137410" cy="86550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 algn="ctr">
              <a:lnSpc>
                <a:spcPct val="105800"/>
              </a:lnSpc>
              <a:spcBef>
                <a:spcPts val="30"/>
              </a:spcBef>
            </a:pPr>
            <a:r>
              <a:rPr sz="1300" spc="-80" dirty="0">
                <a:solidFill>
                  <a:srgbClr val="333333"/>
                </a:solidFill>
                <a:latin typeface="Montserrat"/>
                <a:cs typeface="Montserrat"/>
              </a:rPr>
              <a:t>Compete</a:t>
            </a:r>
            <a:r>
              <a:rPr sz="1300" spc="-2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333333"/>
                </a:solidFill>
                <a:latin typeface="Montserrat"/>
                <a:cs typeface="Montserrat"/>
              </a:rPr>
              <a:t>on</a:t>
            </a:r>
            <a:r>
              <a:rPr sz="1300" spc="-2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333333"/>
                </a:solidFill>
                <a:latin typeface="Montserrat"/>
                <a:cs typeface="Montserrat"/>
              </a:rPr>
              <a:t>both</a:t>
            </a:r>
            <a:r>
              <a:rPr sz="1300" spc="-2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333333"/>
                </a:solidFill>
                <a:latin typeface="Montserrat"/>
                <a:cs typeface="Montserrat"/>
              </a:rPr>
              <a:t>premium </a:t>
            </a:r>
            <a:r>
              <a:rPr sz="1300" spc="-65" dirty="0">
                <a:solidFill>
                  <a:srgbClr val="333333"/>
                </a:solidFill>
                <a:latin typeface="Montserrat"/>
                <a:cs typeface="Montserrat"/>
              </a:rPr>
              <a:t>experience</a:t>
            </a:r>
            <a:r>
              <a:rPr sz="130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333333"/>
                </a:solidFill>
                <a:latin typeface="Montserrat"/>
                <a:cs typeface="Montserrat"/>
              </a:rPr>
              <a:t>and</a:t>
            </a:r>
            <a:r>
              <a:rPr sz="1300" spc="-10" dirty="0">
                <a:solidFill>
                  <a:srgbClr val="333333"/>
                </a:solidFill>
                <a:latin typeface="Montserrat"/>
                <a:cs typeface="Montserrat"/>
              </a:rPr>
              <a:t> everyday</a:t>
            </a:r>
            <a:endParaRPr sz="1300">
              <a:latin typeface="Montserrat"/>
              <a:cs typeface="Montserrat"/>
            </a:endParaRPr>
          </a:p>
          <a:p>
            <a:pPr marL="69850" marR="62230" algn="ctr">
              <a:lnSpc>
                <a:spcPct val="105800"/>
              </a:lnSpc>
              <a:spcBef>
                <a:spcPts val="75"/>
              </a:spcBef>
            </a:pPr>
            <a:r>
              <a:rPr sz="1300" spc="-70" dirty="0">
                <a:solidFill>
                  <a:srgbClr val="333333"/>
                </a:solidFill>
                <a:latin typeface="Montserrat"/>
                <a:cs typeface="Montserrat"/>
              </a:rPr>
              <a:t>convenience</a:t>
            </a:r>
            <a:r>
              <a:rPr sz="130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300" spc="-70" dirty="0">
                <a:solidFill>
                  <a:srgbClr val="333333"/>
                </a:solidFill>
                <a:latin typeface="Montserrat"/>
                <a:cs typeface="Montserrat"/>
              </a:rPr>
              <a:t>with</a:t>
            </a:r>
            <a:r>
              <a:rPr sz="1300" spc="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300" spc="-50" dirty="0">
                <a:solidFill>
                  <a:srgbClr val="333333"/>
                </a:solidFill>
                <a:latin typeface="Montserrat"/>
                <a:cs typeface="Montserrat"/>
              </a:rPr>
              <a:t>flagship </a:t>
            </a:r>
            <a:r>
              <a:rPr sz="1300" spc="-75" dirty="0">
                <a:solidFill>
                  <a:srgbClr val="333333"/>
                </a:solidFill>
                <a:latin typeface="Montserrat"/>
                <a:cs typeface="Montserrat"/>
              </a:rPr>
              <a:t>and</a:t>
            </a:r>
            <a:r>
              <a:rPr sz="130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333333"/>
                </a:solidFill>
                <a:latin typeface="Montserrat"/>
                <a:cs typeface="Montserrat"/>
              </a:rPr>
              <a:t>kiosk</a:t>
            </a:r>
            <a:r>
              <a:rPr sz="130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Montserrat"/>
                <a:cs typeface="Montserrat"/>
              </a:rPr>
              <a:t>formats.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76750" y="2352674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60"/>
                </a:lnTo>
                <a:lnTo>
                  <a:pt x="90628" y="322657"/>
                </a:lnTo>
                <a:lnTo>
                  <a:pt x="56318" y="298493"/>
                </a:lnTo>
                <a:lnTo>
                  <a:pt x="28894" y="266702"/>
                </a:lnTo>
                <a:lnTo>
                  <a:pt x="10017" y="229200"/>
                </a:lnTo>
                <a:lnTo>
                  <a:pt x="823" y="188255"/>
                </a:lnTo>
                <a:lnTo>
                  <a:pt x="0" y="171449"/>
                </a:lnTo>
                <a:lnTo>
                  <a:pt x="205" y="163027"/>
                </a:lnTo>
                <a:lnTo>
                  <a:pt x="7380" y="121680"/>
                </a:lnTo>
                <a:lnTo>
                  <a:pt x="24386" y="83315"/>
                </a:lnTo>
                <a:lnTo>
                  <a:pt x="50216" y="50216"/>
                </a:lnTo>
                <a:lnTo>
                  <a:pt x="83315" y="24386"/>
                </a:lnTo>
                <a:lnTo>
                  <a:pt x="121680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6"/>
                </a:lnTo>
                <a:lnTo>
                  <a:pt x="292683" y="50216"/>
                </a:lnTo>
                <a:lnTo>
                  <a:pt x="318513" y="83315"/>
                </a:lnTo>
                <a:lnTo>
                  <a:pt x="335519" y="121680"/>
                </a:lnTo>
                <a:lnTo>
                  <a:pt x="342694" y="163027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9" y="221219"/>
                </a:lnTo>
                <a:lnTo>
                  <a:pt x="318513" y="259584"/>
                </a:lnTo>
                <a:lnTo>
                  <a:pt x="292683" y="292683"/>
                </a:lnTo>
                <a:lnTo>
                  <a:pt x="259584" y="318513"/>
                </a:lnTo>
                <a:lnTo>
                  <a:pt x="221219" y="335519"/>
                </a:lnTo>
                <a:lnTo>
                  <a:pt x="179872" y="342694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0061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585940" y="2385741"/>
            <a:ext cx="125730" cy="2451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00" b="1" spc="-50" dirty="0">
                <a:solidFill>
                  <a:srgbClr val="FFFFFF"/>
                </a:solidFill>
                <a:latin typeface="Montserrat SemiBold"/>
                <a:cs typeface="Montserrat SemiBold"/>
              </a:rPr>
              <a:t>2</a:t>
            </a:r>
            <a:endParaRPr sz="1400">
              <a:latin typeface="Montserrat SemiBold"/>
              <a:cs typeface="Montserrat SemiBold"/>
            </a:endParaRPr>
          </a:p>
        </p:txBody>
      </p:sp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23121" y="3794283"/>
            <a:ext cx="117112" cy="202882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6248398" y="2495549"/>
            <a:ext cx="2590800" cy="2819400"/>
            <a:chOff x="6248398" y="2495549"/>
            <a:chExt cx="2590800" cy="2819400"/>
          </a:xfrm>
        </p:grpSpPr>
        <p:sp>
          <p:nvSpPr>
            <p:cNvPr id="27" name="object 27"/>
            <p:cNvSpPr/>
            <p:nvPr/>
          </p:nvSpPr>
          <p:spPr>
            <a:xfrm>
              <a:off x="6248398" y="2495549"/>
              <a:ext cx="2590800" cy="2819400"/>
            </a:xfrm>
            <a:custGeom>
              <a:avLst/>
              <a:gdLst/>
              <a:ahLst/>
              <a:cxnLst/>
              <a:rect l="l" t="t" r="r" b="b"/>
              <a:pathLst>
                <a:path w="2590800" h="2819400">
                  <a:moveTo>
                    <a:pt x="2519603" y="2819399"/>
                  </a:moveTo>
                  <a:lnTo>
                    <a:pt x="71196" y="2819399"/>
                  </a:lnTo>
                  <a:lnTo>
                    <a:pt x="66241" y="2818910"/>
                  </a:lnTo>
                  <a:lnTo>
                    <a:pt x="29705" y="2803777"/>
                  </a:lnTo>
                  <a:lnTo>
                    <a:pt x="3885" y="2767737"/>
                  </a:lnTo>
                  <a:lnTo>
                    <a:pt x="0" y="2748203"/>
                  </a:lnTo>
                  <a:lnTo>
                    <a:pt x="0" y="2743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519603" y="0"/>
                  </a:lnTo>
                  <a:lnTo>
                    <a:pt x="2561094" y="15621"/>
                  </a:lnTo>
                  <a:lnTo>
                    <a:pt x="2586913" y="51661"/>
                  </a:lnTo>
                  <a:lnTo>
                    <a:pt x="2590799" y="71196"/>
                  </a:lnTo>
                  <a:lnTo>
                    <a:pt x="2590799" y="2748203"/>
                  </a:lnTo>
                  <a:lnTo>
                    <a:pt x="2575177" y="2789693"/>
                  </a:lnTo>
                  <a:lnTo>
                    <a:pt x="2539137" y="2815512"/>
                  </a:lnTo>
                  <a:lnTo>
                    <a:pt x="2524558" y="2818910"/>
                  </a:lnTo>
                  <a:lnTo>
                    <a:pt x="2519603" y="2819399"/>
                  </a:lnTo>
                  <a:close/>
                </a:path>
              </a:pathLst>
            </a:custGeom>
            <a:solidFill>
              <a:srgbClr val="00614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305662" y="2857499"/>
              <a:ext cx="476250" cy="962025"/>
            </a:xfrm>
            <a:custGeom>
              <a:avLst/>
              <a:gdLst/>
              <a:ahLst/>
              <a:cxnLst/>
              <a:rect l="l" t="t" r="r" b="b"/>
              <a:pathLst>
                <a:path w="476250" h="962025">
                  <a:moveTo>
                    <a:pt x="180975" y="41313"/>
                  </a:moveTo>
                  <a:lnTo>
                    <a:pt x="157416" y="6045"/>
                  </a:lnTo>
                  <a:lnTo>
                    <a:pt x="139674" y="0"/>
                  </a:lnTo>
                  <a:lnTo>
                    <a:pt x="127038" y="0"/>
                  </a:lnTo>
                  <a:lnTo>
                    <a:pt x="91770" y="23571"/>
                  </a:lnTo>
                  <a:lnTo>
                    <a:pt x="85725" y="41313"/>
                  </a:lnTo>
                  <a:lnTo>
                    <a:pt x="85725" y="53949"/>
                  </a:lnTo>
                  <a:lnTo>
                    <a:pt x="109296" y="89217"/>
                  </a:lnTo>
                  <a:lnTo>
                    <a:pt x="127038" y="95250"/>
                  </a:lnTo>
                  <a:lnTo>
                    <a:pt x="139674" y="95250"/>
                  </a:lnTo>
                  <a:lnTo>
                    <a:pt x="174942" y="71691"/>
                  </a:lnTo>
                  <a:lnTo>
                    <a:pt x="180975" y="53949"/>
                  </a:lnTo>
                  <a:lnTo>
                    <a:pt x="180975" y="41313"/>
                  </a:lnTo>
                  <a:close/>
                </a:path>
                <a:path w="476250" h="962025">
                  <a:moveTo>
                    <a:pt x="187769" y="190500"/>
                  </a:moveTo>
                  <a:lnTo>
                    <a:pt x="177038" y="178790"/>
                  </a:lnTo>
                  <a:lnTo>
                    <a:pt x="168960" y="165214"/>
                  </a:lnTo>
                  <a:lnTo>
                    <a:pt x="163804" y="149910"/>
                  </a:lnTo>
                  <a:lnTo>
                    <a:pt x="161988" y="133350"/>
                  </a:lnTo>
                  <a:lnTo>
                    <a:pt x="161988" y="128828"/>
                  </a:lnTo>
                  <a:lnTo>
                    <a:pt x="162344" y="124371"/>
                  </a:lnTo>
                  <a:lnTo>
                    <a:pt x="163118" y="120078"/>
                  </a:lnTo>
                  <a:lnTo>
                    <a:pt x="156794" y="117602"/>
                  </a:lnTo>
                  <a:lnTo>
                    <a:pt x="150228" y="115785"/>
                  </a:lnTo>
                  <a:lnTo>
                    <a:pt x="143421" y="114681"/>
                  </a:lnTo>
                  <a:lnTo>
                    <a:pt x="136575" y="114300"/>
                  </a:lnTo>
                  <a:lnTo>
                    <a:pt x="111150" y="114300"/>
                  </a:lnTo>
                  <a:lnTo>
                    <a:pt x="86436" y="119303"/>
                  </a:lnTo>
                  <a:lnTo>
                    <a:pt x="66243" y="132918"/>
                  </a:lnTo>
                  <a:lnTo>
                    <a:pt x="52628" y="153111"/>
                  </a:lnTo>
                  <a:lnTo>
                    <a:pt x="47625" y="177825"/>
                  </a:lnTo>
                  <a:lnTo>
                    <a:pt x="47625" y="184721"/>
                  </a:lnTo>
                  <a:lnTo>
                    <a:pt x="50431" y="187591"/>
                  </a:lnTo>
                  <a:lnTo>
                    <a:pt x="53340" y="190500"/>
                  </a:lnTo>
                  <a:lnTo>
                    <a:pt x="187769" y="190500"/>
                  </a:lnTo>
                  <a:close/>
                </a:path>
                <a:path w="476250" h="962025">
                  <a:moveTo>
                    <a:pt x="295275" y="137109"/>
                  </a:moveTo>
                  <a:lnTo>
                    <a:pt x="292252" y="114681"/>
                  </a:lnTo>
                  <a:lnTo>
                    <a:pt x="289496" y="108013"/>
                  </a:lnTo>
                  <a:lnTo>
                    <a:pt x="256540" y="79121"/>
                  </a:lnTo>
                  <a:lnTo>
                    <a:pt x="241884" y="76200"/>
                  </a:lnTo>
                  <a:lnTo>
                    <a:pt x="234378" y="76200"/>
                  </a:lnTo>
                  <a:lnTo>
                    <a:pt x="195072" y="95592"/>
                  </a:lnTo>
                  <a:lnTo>
                    <a:pt x="180975" y="137109"/>
                  </a:lnTo>
                  <a:lnTo>
                    <a:pt x="181343" y="140830"/>
                  </a:lnTo>
                  <a:lnTo>
                    <a:pt x="200367" y="176415"/>
                  </a:lnTo>
                  <a:lnTo>
                    <a:pt x="234378" y="190500"/>
                  </a:lnTo>
                  <a:lnTo>
                    <a:pt x="241884" y="190500"/>
                  </a:lnTo>
                  <a:lnTo>
                    <a:pt x="281190" y="171119"/>
                  </a:lnTo>
                  <a:lnTo>
                    <a:pt x="294919" y="140830"/>
                  </a:lnTo>
                  <a:lnTo>
                    <a:pt x="295275" y="137109"/>
                  </a:lnTo>
                  <a:close/>
                </a:path>
                <a:path w="476250" h="962025">
                  <a:moveTo>
                    <a:pt x="352425" y="288912"/>
                  </a:moveTo>
                  <a:lnTo>
                    <a:pt x="346189" y="258025"/>
                  </a:lnTo>
                  <a:lnTo>
                    <a:pt x="329184" y="232803"/>
                  </a:lnTo>
                  <a:lnTo>
                    <a:pt x="303961" y="215798"/>
                  </a:lnTo>
                  <a:lnTo>
                    <a:pt x="273075" y="209550"/>
                  </a:lnTo>
                  <a:lnTo>
                    <a:pt x="203187" y="209550"/>
                  </a:lnTo>
                  <a:lnTo>
                    <a:pt x="172300" y="215798"/>
                  </a:lnTo>
                  <a:lnTo>
                    <a:pt x="147078" y="232803"/>
                  </a:lnTo>
                  <a:lnTo>
                    <a:pt x="130073" y="258025"/>
                  </a:lnTo>
                  <a:lnTo>
                    <a:pt x="123825" y="288912"/>
                  </a:lnTo>
                  <a:lnTo>
                    <a:pt x="123825" y="297662"/>
                  </a:lnTo>
                  <a:lnTo>
                    <a:pt x="130975" y="304800"/>
                  </a:lnTo>
                  <a:lnTo>
                    <a:pt x="345351" y="304800"/>
                  </a:lnTo>
                  <a:lnTo>
                    <a:pt x="352425" y="297662"/>
                  </a:lnTo>
                  <a:lnTo>
                    <a:pt x="352425" y="288912"/>
                  </a:lnTo>
                  <a:close/>
                </a:path>
                <a:path w="476250" h="962025">
                  <a:moveTo>
                    <a:pt x="400050" y="41313"/>
                  </a:moveTo>
                  <a:lnTo>
                    <a:pt x="376491" y="6045"/>
                  </a:lnTo>
                  <a:lnTo>
                    <a:pt x="358749" y="0"/>
                  </a:lnTo>
                  <a:lnTo>
                    <a:pt x="346113" y="0"/>
                  </a:lnTo>
                  <a:lnTo>
                    <a:pt x="310845" y="23571"/>
                  </a:lnTo>
                  <a:lnTo>
                    <a:pt x="304800" y="41313"/>
                  </a:lnTo>
                  <a:lnTo>
                    <a:pt x="304800" y="53949"/>
                  </a:lnTo>
                  <a:lnTo>
                    <a:pt x="328371" y="89217"/>
                  </a:lnTo>
                  <a:lnTo>
                    <a:pt x="346113" y="95250"/>
                  </a:lnTo>
                  <a:lnTo>
                    <a:pt x="358749" y="95250"/>
                  </a:lnTo>
                  <a:lnTo>
                    <a:pt x="394017" y="71691"/>
                  </a:lnTo>
                  <a:lnTo>
                    <a:pt x="400050" y="53949"/>
                  </a:lnTo>
                  <a:lnTo>
                    <a:pt x="400050" y="41313"/>
                  </a:lnTo>
                  <a:close/>
                </a:path>
                <a:path w="476250" h="962025">
                  <a:moveTo>
                    <a:pt x="428764" y="184721"/>
                  </a:moveTo>
                  <a:lnTo>
                    <a:pt x="428625" y="184721"/>
                  </a:lnTo>
                  <a:lnTo>
                    <a:pt x="428625" y="177825"/>
                  </a:lnTo>
                  <a:lnTo>
                    <a:pt x="423633" y="153111"/>
                  </a:lnTo>
                  <a:lnTo>
                    <a:pt x="410019" y="132918"/>
                  </a:lnTo>
                  <a:lnTo>
                    <a:pt x="389826" y="119303"/>
                  </a:lnTo>
                  <a:lnTo>
                    <a:pt x="365112" y="114300"/>
                  </a:lnTo>
                  <a:lnTo>
                    <a:pt x="339686" y="114300"/>
                  </a:lnTo>
                  <a:lnTo>
                    <a:pt x="332689" y="114681"/>
                  </a:lnTo>
                  <a:lnTo>
                    <a:pt x="325907" y="115785"/>
                  </a:lnTo>
                  <a:lnTo>
                    <a:pt x="319379" y="117602"/>
                  </a:lnTo>
                  <a:lnTo>
                    <a:pt x="313143" y="120078"/>
                  </a:lnTo>
                  <a:lnTo>
                    <a:pt x="313842" y="124371"/>
                  </a:lnTo>
                  <a:lnTo>
                    <a:pt x="314274" y="128828"/>
                  </a:lnTo>
                  <a:lnTo>
                    <a:pt x="314274" y="133350"/>
                  </a:lnTo>
                  <a:lnTo>
                    <a:pt x="312470" y="149910"/>
                  </a:lnTo>
                  <a:lnTo>
                    <a:pt x="307327" y="165214"/>
                  </a:lnTo>
                  <a:lnTo>
                    <a:pt x="299250" y="178790"/>
                  </a:lnTo>
                  <a:lnTo>
                    <a:pt x="288493" y="190500"/>
                  </a:lnTo>
                  <a:lnTo>
                    <a:pt x="422910" y="190500"/>
                  </a:lnTo>
                  <a:lnTo>
                    <a:pt x="428764" y="184721"/>
                  </a:lnTo>
                  <a:close/>
                </a:path>
                <a:path w="476250" h="962025">
                  <a:moveTo>
                    <a:pt x="476250" y="923925"/>
                  </a:moveTo>
                  <a:lnTo>
                    <a:pt x="0" y="923925"/>
                  </a:lnTo>
                  <a:lnTo>
                    <a:pt x="0" y="962025"/>
                  </a:lnTo>
                  <a:lnTo>
                    <a:pt x="476250" y="962025"/>
                  </a:lnTo>
                  <a:lnTo>
                    <a:pt x="476250" y="923925"/>
                  </a:lnTo>
                  <a:close/>
                </a:path>
              </a:pathLst>
            </a:custGeom>
            <a:solidFill>
              <a:srgbClr val="0061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655097" y="3345002"/>
            <a:ext cx="177609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-105" dirty="0">
                <a:solidFill>
                  <a:srgbClr val="006140"/>
                </a:solidFill>
                <a:latin typeface="Montserrat SemiBold"/>
                <a:cs typeface="Montserrat SemiBold"/>
              </a:rPr>
              <a:t>Reclaim</a:t>
            </a:r>
            <a:r>
              <a:rPr sz="1500" b="1" spc="5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500" b="1" spc="-95" dirty="0">
                <a:solidFill>
                  <a:srgbClr val="006140"/>
                </a:solidFill>
                <a:latin typeface="Montserrat SemiBold"/>
                <a:cs typeface="Montserrat SemiBold"/>
              </a:rPr>
              <a:t>Third</a:t>
            </a:r>
            <a:r>
              <a:rPr sz="1500" b="1" spc="5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500" b="1" spc="-75" dirty="0">
                <a:solidFill>
                  <a:srgbClr val="006140"/>
                </a:solidFill>
                <a:latin typeface="Montserrat SemiBold"/>
                <a:cs typeface="Montserrat SemiBold"/>
              </a:rPr>
              <a:t>Place</a:t>
            </a:r>
            <a:endParaRPr sz="1500">
              <a:latin typeface="Montserrat SemiBold"/>
              <a:cs typeface="Montserrat SemiBold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539607" y="3943476"/>
            <a:ext cx="2007235" cy="108458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45085" marR="37465" algn="ctr">
              <a:lnSpc>
                <a:spcPct val="105800"/>
              </a:lnSpc>
              <a:spcBef>
                <a:spcPts val="30"/>
              </a:spcBef>
            </a:pPr>
            <a:r>
              <a:rPr sz="1300" spc="-95" dirty="0">
                <a:solidFill>
                  <a:srgbClr val="333333"/>
                </a:solidFill>
                <a:latin typeface="Montserrat"/>
                <a:cs typeface="Montserrat"/>
              </a:rPr>
              <a:t>Make</a:t>
            </a:r>
            <a:r>
              <a:rPr sz="1300" spc="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333333"/>
                </a:solidFill>
                <a:latin typeface="Montserrat"/>
                <a:cs typeface="Montserrat"/>
              </a:rPr>
              <a:t>in-</a:t>
            </a:r>
            <a:r>
              <a:rPr sz="1300" spc="-65" dirty="0">
                <a:solidFill>
                  <a:srgbClr val="333333"/>
                </a:solidFill>
                <a:latin typeface="Montserrat"/>
                <a:cs typeface="Montserrat"/>
              </a:rPr>
              <a:t>store</a:t>
            </a:r>
            <a:r>
              <a:rPr sz="1300" spc="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300" spc="-65" dirty="0">
                <a:solidFill>
                  <a:srgbClr val="333333"/>
                </a:solidFill>
                <a:latin typeface="Montserrat"/>
                <a:cs typeface="Montserrat"/>
              </a:rPr>
              <a:t>experience </a:t>
            </a:r>
            <a:r>
              <a:rPr sz="1300" spc="-60" dirty="0">
                <a:solidFill>
                  <a:srgbClr val="333333"/>
                </a:solidFill>
                <a:latin typeface="Montserrat"/>
                <a:cs typeface="Montserrat"/>
              </a:rPr>
              <a:t>authentically</a:t>
            </a:r>
            <a:r>
              <a:rPr sz="1300" spc="2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Montserrat"/>
                <a:cs typeface="Montserrat"/>
              </a:rPr>
              <a:t>local</a:t>
            </a:r>
            <a:r>
              <a:rPr sz="1300" spc="2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300" spc="-20" dirty="0">
                <a:solidFill>
                  <a:srgbClr val="333333"/>
                </a:solidFill>
                <a:latin typeface="Montserrat"/>
                <a:cs typeface="Montserrat"/>
              </a:rPr>
              <a:t>with</a:t>
            </a:r>
            <a:endParaRPr sz="1300">
              <a:latin typeface="Montserrat"/>
              <a:cs typeface="Montserrat"/>
            </a:endParaRPr>
          </a:p>
          <a:p>
            <a:pPr marL="12700" marR="5080" indent="-635" algn="ctr">
              <a:lnSpc>
                <a:spcPct val="108200"/>
              </a:lnSpc>
              <a:spcBef>
                <a:spcPts val="40"/>
              </a:spcBef>
            </a:pPr>
            <a:r>
              <a:rPr sz="1300" spc="-70" dirty="0">
                <a:solidFill>
                  <a:srgbClr val="333333"/>
                </a:solidFill>
                <a:latin typeface="Montserrat"/>
                <a:cs typeface="Montserrat"/>
              </a:rPr>
              <a:t>Vietnamese</a:t>
            </a:r>
            <a:r>
              <a:rPr sz="1300" spc="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Montserrat"/>
                <a:cs typeface="Montserrat"/>
              </a:rPr>
              <a:t>design </a:t>
            </a:r>
            <a:r>
              <a:rPr sz="1300" spc="-70" dirty="0">
                <a:solidFill>
                  <a:srgbClr val="333333"/>
                </a:solidFill>
                <a:latin typeface="Montserrat"/>
                <a:cs typeface="Montserrat"/>
              </a:rPr>
              <a:t>elements</a:t>
            </a:r>
            <a:r>
              <a:rPr sz="1300" spc="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333333"/>
                </a:solidFill>
                <a:latin typeface="Montserrat"/>
                <a:cs typeface="Montserrat"/>
              </a:rPr>
              <a:t>and</a:t>
            </a:r>
            <a:r>
              <a:rPr sz="1300" spc="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300" spc="-75" dirty="0">
                <a:solidFill>
                  <a:srgbClr val="333333"/>
                </a:solidFill>
                <a:latin typeface="Montserrat"/>
                <a:cs typeface="Montserrat"/>
              </a:rPr>
              <a:t>community </a:t>
            </a:r>
            <a:r>
              <a:rPr sz="1300" spc="-10" dirty="0">
                <a:solidFill>
                  <a:srgbClr val="333333"/>
                </a:solidFill>
                <a:latin typeface="Montserrat"/>
                <a:cs typeface="Montserrat"/>
              </a:rPr>
              <a:t>engagement.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7372350" y="2352674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60"/>
                </a:lnTo>
                <a:lnTo>
                  <a:pt x="90628" y="322657"/>
                </a:lnTo>
                <a:lnTo>
                  <a:pt x="56318" y="298493"/>
                </a:lnTo>
                <a:lnTo>
                  <a:pt x="28894" y="266702"/>
                </a:lnTo>
                <a:lnTo>
                  <a:pt x="10017" y="229200"/>
                </a:lnTo>
                <a:lnTo>
                  <a:pt x="823" y="188255"/>
                </a:lnTo>
                <a:lnTo>
                  <a:pt x="0" y="171449"/>
                </a:lnTo>
                <a:lnTo>
                  <a:pt x="205" y="163027"/>
                </a:lnTo>
                <a:lnTo>
                  <a:pt x="7380" y="121680"/>
                </a:lnTo>
                <a:lnTo>
                  <a:pt x="24386" y="83315"/>
                </a:lnTo>
                <a:lnTo>
                  <a:pt x="50216" y="50216"/>
                </a:lnTo>
                <a:lnTo>
                  <a:pt x="83315" y="24386"/>
                </a:lnTo>
                <a:lnTo>
                  <a:pt x="121680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6"/>
                </a:lnTo>
                <a:lnTo>
                  <a:pt x="292683" y="50216"/>
                </a:lnTo>
                <a:lnTo>
                  <a:pt x="318513" y="83315"/>
                </a:lnTo>
                <a:lnTo>
                  <a:pt x="335519" y="121680"/>
                </a:lnTo>
                <a:lnTo>
                  <a:pt x="342694" y="163027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9" y="221219"/>
                </a:lnTo>
                <a:lnTo>
                  <a:pt x="318513" y="259584"/>
                </a:lnTo>
                <a:lnTo>
                  <a:pt x="292683" y="292683"/>
                </a:lnTo>
                <a:lnTo>
                  <a:pt x="259584" y="318513"/>
                </a:lnTo>
                <a:lnTo>
                  <a:pt x="221219" y="335519"/>
                </a:lnTo>
                <a:lnTo>
                  <a:pt x="179872" y="342694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0061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7480498" y="2385741"/>
            <a:ext cx="125730" cy="2451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00" b="1" spc="-50" dirty="0">
                <a:solidFill>
                  <a:srgbClr val="FFFFFF"/>
                </a:solidFill>
                <a:latin typeface="Montserrat SemiBold"/>
                <a:cs typeface="Montserrat SemiBold"/>
              </a:rPr>
              <a:t>3</a:t>
            </a:r>
            <a:endParaRPr sz="1400">
              <a:latin typeface="Montserrat SemiBold"/>
              <a:cs typeface="Montserrat SemiBold"/>
            </a:endParaRPr>
          </a:p>
        </p:txBody>
      </p:sp>
      <p:pic>
        <p:nvPicPr>
          <p:cNvPr id="33" name="object 3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18720" y="3794283"/>
            <a:ext cx="117112" cy="202882"/>
          </a:xfrm>
          <a:prstGeom prst="rect">
            <a:avLst/>
          </a:prstGeom>
        </p:spPr>
      </p:pic>
      <p:grpSp>
        <p:nvGrpSpPr>
          <p:cNvPr id="34" name="object 34"/>
          <p:cNvGrpSpPr/>
          <p:nvPr/>
        </p:nvGrpSpPr>
        <p:grpSpPr>
          <a:xfrm>
            <a:off x="9143998" y="2495549"/>
            <a:ext cx="2590800" cy="2819400"/>
            <a:chOff x="9143998" y="2495549"/>
            <a:chExt cx="2590800" cy="2819400"/>
          </a:xfrm>
        </p:grpSpPr>
        <p:sp>
          <p:nvSpPr>
            <p:cNvPr id="35" name="object 35"/>
            <p:cNvSpPr/>
            <p:nvPr/>
          </p:nvSpPr>
          <p:spPr>
            <a:xfrm>
              <a:off x="9143998" y="2495549"/>
              <a:ext cx="2590800" cy="2819400"/>
            </a:xfrm>
            <a:custGeom>
              <a:avLst/>
              <a:gdLst/>
              <a:ahLst/>
              <a:cxnLst/>
              <a:rect l="l" t="t" r="r" b="b"/>
              <a:pathLst>
                <a:path w="2590800" h="2819400">
                  <a:moveTo>
                    <a:pt x="2519603" y="2819399"/>
                  </a:moveTo>
                  <a:lnTo>
                    <a:pt x="71196" y="2819399"/>
                  </a:lnTo>
                  <a:lnTo>
                    <a:pt x="66241" y="2818910"/>
                  </a:lnTo>
                  <a:lnTo>
                    <a:pt x="29705" y="2803777"/>
                  </a:lnTo>
                  <a:lnTo>
                    <a:pt x="3885" y="2767737"/>
                  </a:lnTo>
                  <a:lnTo>
                    <a:pt x="0" y="2748203"/>
                  </a:lnTo>
                  <a:lnTo>
                    <a:pt x="0" y="2743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519603" y="0"/>
                  </a:lnTo>
                  <a:lnTo>
                    <a:pt x="2561092" y="15621"/>
                  </a:lnTo>
                  <a:lnTo>
                    <a:pt x="2586913" y="51661"/>
                  </a:lnTo>
                  <a:lnTo>
                    <a:pt x="2590800" y="71196"/>
                  </a:lnTo>
                  <a:lnTo>
                    <a:pt x="2590800" y="2748203"/>
                  </a:lnTo>
                  <a:lnTo>
                    <a:pt x="2575176" y="2789693"/>
                  </a:lnTo>
                  <a:lnTo>
                    <a:pt x="2539137" y="2815512"/>
                  </a:lnTo>
                  <a:lnTo>
                    <a:pt x="2524559" y="2818910"/>
                  </a:lnTo>
                  <a:lnTo>
                    <a:pt x="2519603" y="2819399"/>
                  </a:lnTo>
                  <a:close/>
                </a:path>
              </a:pathLst>
            </a:custGeom>
            <a:solidFill>
              <a:srgbClr val="00614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0201262" y="2857499"/>
              <a:ext cx="476250" cy="962025"/>
            </a:xfrm>
            <a:custGeom>
              <a:avLst/>
              <a:gdLst/>
              <a:ahLst/>
              <a:cxnLst/>
              <a:rect l="l" t="t" r="r" b="b"/>
              <a:pathLst>
                <a:path w="476250" h="962025">
                  <a:moveTo>
                    <a:pt x="295275" y="104736"/>
                  </a:moveTo>
                  <a:lnTo>
                    <a:pt x="285546" y="63995"/>
                  </a:lnTo>
                  <a:lnTo>
                    <a:pt x="259016" y="30695"/>
                  </a:lnTo>
                  <a:lnTo>
                    <a:pt x="219659" y="8242"/>
                  </a:lnTo>
                  <a:lnTo>
                    <a:pt x="171450" y="0"/>
                  </a:lnTo>
                  <a:lnTo>
                    <a:pt x="123253" y="8242"/>
                  </a:lnTo>
                  <a:lnTo>
                    <a:pt x="83896" y="30695"/>
                  </a:lnTo>
                  <a:lnTo>
                    <a:pt x="57365" y="63995"/>
                  </a:lnTo>
                  <a:lnTo>
                    <a:pt x="47637" y="104736"/>
                  </a:lnTo>
                  <a:lnTo>
                    <a:pt x="47713" y="105702"/>
                  </a:lnTo>
                  <a:lnTo>
                    <a:pt x="49225" y="121653"/>
                  </a:lnTo>
                  <a:lnTo>
                    <a:pt x="53860" y="137680"/>
                  </a:lnTo>
                  <a:lnTo>
                    <a:pt x="61264" y="152641"/>
                  </a:lnTo>
                  <a:lnTo>
                    <a:pt x="71208" y="166331"/>
                  </a:lnTo>
                  <a:lnTo>
                    <a:pt x="69126" y="171932"/>
                  </a:lnTo>
                  <a:lnTo>
                    <a:pt x="66027" y="176872"/>
                  </a:lnTo>
                  <a:lnTo>
                    <a:pt x="62750" y="181038"/>
                  </a:lnTo>
                  <a:lnTo>
                    <a:pt x="59893" y="184734"/>
                  </a:lnTo>
                  <a:lnTo>
                    <a:pt x="48221" y="194792"/>
                  </a:lnTo>
                  <a:lnTo>
                    <a:pt x="46799" y="199072"/>
                  </a:lnTo>
                  <a:lnTo>
                    <a:pt x="49415" y="206819"/>
                  </a:lnTo>
                  <a:lnTo>
                    <a:pt x="53047" y="209550"/>
                  </a:lnTo>
                  <a:lnTo>
                    <a:pt x="57150" y="209550"/>
                  </a:lnTo>
                  <a:lnTo>
                    <a:pt x="99733" y="199974"/>
                  </a:lnTo>
                  <a:lnTo>
                    <a:pt x="109181" y="195326"/>
                  </a:lnTo>
                  <a:lnTo>
                    <a:pt x="123317" y="201320"/>
                  </a:lnTo>
                  <a:lnTo>
                    <a:pt x="138645" y="205841"/>
                  </a:lnTo>
                  <a:lnTo>
                    <a:pt x="154698" y="208610"/>
                  </a:lnTo>
                  <a:lnTo>
                    <a:pt x="171450" y="209550"/>
                  </a:lnTo>
                  <a:lnTo>
                    <a:pt x="219659" y="201320"/>
                  </a:lnTo>
                  <a:lnTo>
                    <a:pt x="230162" y="195326"/>
                  </a:lnTo>
                  <a:lnTo>
                    <a:pt x="259016" y="178866"/>
                  </a:lnTo>
                  <a:lnTo>
                    <a:pt x="285546" y="145567"/>
                  </a:lnTo>
                  <a:lnTo>
                    <a:pt x="295224" y="105029"/>
                  </a:lnTo>
                  <a:lnTo>
                    <a:pt x="295275" y="104736"/>
                  </a:lnTo>
                  <a:close/>
                </a:path>
                <a:path w="476250" h="962025">
                  <a:moveTo>
                    <a:pt x="429399" y="294271"/>
                  </a:moveTo>
                  <a:lnTo>
                    <a:pt x="428231" y="290576"/>
                  </a:lnTo>
                  <a:lnTo>
                    <a:pt x="428040" y="289979"/>
                  </a:lnTo>
                  <a:lnTo>
                    <a:pt x="424230" y="287185"/>
                  </a:lnTo>
                  <a:lnTo>
                    <a:pt x="422440" y="285750"/>
                  </a:lnTo>
                  <a:lnTo>
                    <a:pt x="421373" y="284746"/>
                  </a:lnTo>
                  <a:lnTo>
                    <a:pt x="419227" y="282778"/>
                  </a:lnTo>
                  <a:lnTo>
                    <a:pt x="416306" y="279920"/>
                  </a:lnTo>
                  <a:lnTo>
                    <a:pt x="413448" y="276225"/>
                  </a:lnTo>
                  <a:lnTo>
                    <a:pt x="410171" y="272059"/>
                  </a:lnTo>
                  <a:lnTo>
                    <a:pt x="407085" y="267068"/>
                  </a:lnTo>
                  <a:lnTo>
                    <a:pt x="405003" y="261531"/>
                  </a:lnTo>
                  <a:lnTo>
                    <a:pt x="414934" y="247865"/>
                  </a:lnTo>
                  <a:lnTo>
                    <a:pt x="422338" y="232918"/>
                  </a:lnTo>
                  <a:lnTo>
                    <a:pt x="426974" y="216877"/>
                  </a:lnTo>
                  <a:lnTo>
                    <a:pt x="427088" y="215620"/>
                  </a:lnTo>
                  <a:lnTo>
                    <a:pt x="428574" y="199974"/>
                  </a:lnTo>
                  <a:lnTo>
                    <a:pt x="419671" y="160896"/>
                  </a:lnTo>
                  <a:lnTo>
                    <a:pt x="395287" y="128485"/>
                  </a:lnTo>
                  <a:lnTo>
                    <a:pt x="358876" y="105702"/>
                  </a:lnTo>
                  <a:lnTo>
                    <a:pt x="313918" y="95491"/>
                  </a:lnTo>
                  <a:lnTo>
                    <a:pt x="314147" y="98526"/>
                  </a:lnTo>
                  <a:lnTo>
                    <a:pt x="314121" y="105702"/>
                  </a:lnTo>
                  <a:lnTo>
                    <a:pt x="304025" y="151396"/>
                  </a:lnTo>
                  <a:lnTo>
                    <a:pt x="276098" y="189217"/>
                  </a:lnTo>
                  <a:lnTo>
                    <a:pt x="235064" y="215620"/>
                  </a:lnTo>
                  <a:lnTo>
                    <a:pt x="185445" y="228015"/>
                  </a:lnTo>
                  <a:lnTo>
                    <a:pt x="202196" y="258699"/>
                  </a:lnTo>
                  <a:lnTo>
                    <a:pt x="229209" y="283019"/>
                  </a:lnTo>
                  <a:lnTo>
                    <a:pt x="264185" y="299034"/>
                  </a:lnTo>
                  <a:lnTo>
                    <a:pt x="304800" y="304800"/>
                  </a:lnTo>
                  <a:lnTo>
                    <a:pt x="321564" y="303860"/>
                  </a:lnTo>
                  <a:lnTo>
                    <a:pt x="337616" y="301091"/>
                  </a:lnTo>
                  <a:lnTo>
                    <a:pt x="352856" y="296621"/>
                  </a:lnTo>
                  <a:lnTo>
                    <a:pt x="367131" y="290576"/>
                  </a:lnTo>
                  <a:lnTo>
                    <a:pt x="371602" y="292963"/>
                  </a:lnTo>
                  <a:lnTo>
                    <a:pt x="409384" y="304215"/>
                  </a:lnTo>
                  <a:lnTo>
                    <a:pt x="419100" y="304800"/>
                  </a:lnTo>
                  <a:lnTo>
                    <a:pt x="423214" y="304800"/>
                  </a:lnTo>
                  <a:lnTo>
                    <a:pt x="426910" y="302133"/>
                  </a:lnTo>
                  <a:lnTo>
                    <a:pt x="429399" y="294271"/>
                  </a:lnTo>
                  <a:close/>
                </a:path>
                <a:path w="476250" h="962025">
                  <a:moveTo>
                    <a:pt x="476250" y="923925"/>
                  </a:moveTo>
                  <a:lnTo>
                    <a:pt x="0" y="923925"/>
                  </a:lnTo>
                  <a:lnTo>
                    <a:pt x="0" y="962025"/>
                  </a:lnTo>
                  <a:lnTo>
                    <a:pt x="476250" y="962025"/>
                  </a:lnTo>
                  <a:lnTo>
                    <a:pt x="476250" y="923925"/>
                  </a:lnTo>
                  <a:close/>
                </a:path>
              </a:pathLst>
            </a:custGeom>
            <a:solidFill>
              <a:srgbClr val="0061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9796560" y="3345002"/>
            <a:ext cx="128270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-130" dirty="0">
                <a:solidFill>
                  <a:srgbClr val="006140"/>
                </a:solidFill>
                <a:latin typeface="Montserrat SemiBold"/>
                <a:cs typeface="Montserrat SemiBold"/>
              </a:rPr>
              <a:t>New</a:t>
            </a:r>
            <a:r>
              <a:rPr sz="1500" b="1" spc="-25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500" b="1" spc="-90" dirty="0">
                <a:solidFill>
                  <a:srgbClr val="006140"/>
                </a:solidFill>
                <a:latin typeface="Montserrat SemiBold"/>
                <a:cs typeface="Montserrat SemiBold"/>
              </a:rPr>
              <a:t>Narrative</a:t>
            </a:r>
            <a:endParaRPr sz="1500">
              <a:latin typeface="Montserrat SemiBold"/>
              <a:cs typeface="Montserrat SemiBold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540576" y="3943476"/>
            <a:ext cx="1794510" cy="108458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22225" marR="15240" algn="ctr">
              <a:lnSpc>
                <a:spcPct val="105800"/>
              </a:lnSpc>
              <a:spcBef>
                <a:spcPts val="30"/>
              </a:spcBef>
            </a:pPr>
            <a:r>
              <a:rPr sz="1300" spc="-55" dirty="0">
                <a:solidFill>
                  <a:srgbClr val="333333"/>
                </a:solidFill>
                <a:latin typeface="Montserrat"/>
                <a:cs typeface="Montserrat"/>
              </a:rPr>
              <a:t>Shift</a:t>
            </a:r>
            <a:r>
              <a:rPr sz="130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300" spc="-80" dirty="0">
                <a:solidFill>
                  <a:srgbClr val="333333"/>
                </a:solidFill>
                <a:latin typeface="Montserrat"/>
                <a:cs typeface="Montserrat"/>
              </a:rPr>
              <a:t>brand</a:t>
            </a:r>
            <a:r>
              <a:rPr sz="130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Montserrat"/>
                <a:cs typeface="Montserrat"/>
              </a:rPr>
              <a:t>positioning </a:t>
            </a:r>
            <a:r>
              <a:rPr sz="1300" spc="-75" dirty="0">
                <a:solidFill>
                  <a:srgbClr val="333333"/>
                </a:solidFill>
                <a:latin typeface="Montserrat"/>
                <a:cs typeface="Montserrat"/>
              </a:rPr>
              <a:t>from</a:t>
            </a:r>
            <a:r>
              <a:rPr sz="1300" spc="-2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Montserrat"/>
                <a:cs typeface="Montserrat"/>
              </a:rPr>
              <a:t>coffee</a:t>
            </a:r>
            <a:r>
              <a:rPr sz="1300" spc="-2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333333"/>
                </a:solidFill>
                <a:latin typeface="Montserrat"/>
                <a:cs typeface="Montserrat"/>
              </a:rPr>
              <a:t>outsider</a:t>
            </a:r>
            <a:r>
              <a:rPr sz="1300" spc="-2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300" spc="-25" dirty="0">
                <a:solidFill>
                  <a:srgbClr val="333333"/>
                </a:solidFill>
                <a:latin typeface="Montserrat"/>
                <a:cs typeface="Montserrat"/>
              </a:rPr>
              <a:t>to</a:t>
            </a:r>
            <a:endParaRPr sz="1300">
              <a:latin typeface="Montserrat"/>
              <a:cs typeface="Montserrat"/>
            </a:endParaRPr>
          </a:p>
          <a:p>
            <a:pPr marL="12700" marR="5080" algn="ctr">
              <a:lnSpc>
                <a:spcPct val="108200"/>
              </a:lnSpc>
              <a:spcBef>
                <a:spcPts val="40"/>
              </a:spcBef>
            </a:pPr>
            <a:r>
              <a:rPr sz="1300" spc="-65" dirty="0">
                <a:solidFill>
                  <a:srgbClr val="333333"/>
                </a:solidFill>
                <a:latin typeface="Montserrat"/>
                <a:cs typeface="Montserrat"/>
              </a:rPr>
              <a:t>collaborative</a:t>
            </a:r>
            <a:r>
              <a:rPr sz="1300" spc="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300" spc="-55" dirty="0">
                <a:solidFill>
                  <a:srgbClr val="333333"/>
                </a:solidFill>
                <a:latin typeface="Montserrat"/>
                <a:cs typeface="Montserrat"/>
              </a:rPr>
              <a:t>partner</a:t>
            </a:r>
            <a:r>
              <a:rPr sz="1300" spc="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300" spc="-25" dirty="0">
                <a:solidFill>
                  <a:srgbClr val="333333"/>
                </a:solidFill>
                <a:latin typeface="Montserrat"/>
                <a:cs typeface="Montserrat"/>
              </a:rPr>
              <a:t>in </a:t>
            </a:r>
            <a:r>
              <a:rPr sz="1300" spc="-65" dirty="0">
                <a:solidFill>
                  <a:srgbClr val="333333"/>
                </a:solidFill>
                <a:latin typeface="Montserrat"/>
                <a:cs typeface="Montserrat"/>
              </a:rPr>
              <a:t>Vietnam's</a:t>
            </a:r>
            <a:r>
              <a:rPr sz="130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300" spc="-60" dirty="0">
                <a:solidFill>
                  <a:srgbClr val="333333"/>
                </a:solidFill>
                <a:latin typeface="Montserrat"/>
                <a:cs typeface="Montserrat"/>
              </a:rPr>
              <a:t>rich</a:t>
            </a:r>
            <a:r>
              <a:rPr sz="130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300" spc="-10" dirty="0">
                <a:solidFill>
                  <a:srgbClr val="333333"/>
                </a:solidFill>
                <a:latin typeface="Montserrat"/>
                <a:cs typeface="Montserrat"/>
              </a:rPr>
              <a:t>coffee heritage.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0267949" y="2352674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60"/>
                </a:lnTo>
                <a:lnTo>
                  <a:pt x="90628" y="322657"/>
                </a:lnTo>
                <a:lnTo>
                  <a:pt x="56318" y="298493"/>
                </a:lnTo>
                <a:lnTo>
                  <a:pt x="28894" y="266702"/>
                </a:lnTo>
                <a:lnTo>
                  <a:pt x="10017" y="229200"/>
                </a:lnTo>
                <a:lnTo>
                  <a:pt x="823" y="188255"/>
                </a:lnTo>
                <a:lnTo>
                  <a:pt x="0" y="171449"/>
                </a:lnTo>
                <a:lnTo>
                  <a:pt x="205" y="163027"/>
                </a:lnTo>
                <a:lnTo>
                  <a:pt x="7380" y="121680"/>
                </a:lnTo>
                <a:lnTo>
                  <a:pt x="24386" y="83315"/>
                </a:lnTo>
                <a:lnTo>
                  <a:pt x="50216" y="50216"/>
                </a:lnTo>
                <a:lnTo>
                  <a:pt x="83315" y="24386"/>
                </a:lnTo>
                <a:lnTo>
                  <a:pt x="121680" y="7380"/>
                </a:lnTo>
                <a:lnTo>
                  <a:pt x="163027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4" y="24386"/>
                </a:lnTo>
                <a:lnTo>
                  <a:pt x="292683" y="50216"/>
                </a:lnTo>
                <a:lnTo>
                  <a:pt x="318513" y="83315"/>
                </a:lnTo>
                <a:lnTo>
                  <a:pt x="335519" y="121680"/>
                </a:lnTo>
                <a:lnTo>
                  <a:pt x="342694" y="163027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9" y="221219"/>
                </a:lnTo>
                <a:lnTo>
                  <a:pt x="318513" y="259584"/>
                </a:lnTo>
                <a:lnTo>
                  <a:pt x="292683" y="292683"/>
                </a:lnTo>
                <a:lnTo>
                  <a:pt x="259584" y="318513"/>
                </a:lnTo>
                <a:lnTo>
                  <a:pt x="221219" y="335519"/>
                </a:lnTo>
                <a:lnTo>
                  <a:pt x="179872" y="342694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0061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0366721" y="2385741"/>
            <a:ext cx="142240" cy="24511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00" b="1" spc="-50" dirty="0">
                <a:solidFill>
                  <a:srgbClr val="FFFFFF"/>
                </a:solidFill>
                <a:latin typeface="Montserrat SemiBold"/>
                <a:cs typeface="Montserrat SemiBold"/>
              </a:rPr>
              <a:t>4</a:t>
            </a:r>
            <a:endParaRPr sz="1400">
              <a:latin typeface="Montserrat SemiBold"/>
              <a:cs typeface="Montserrat SemiBold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10401299" y="6343649"/>
            <a:ext cx="1600200" cy="323850"/>
            <a:chOff x="10401299" y="6343649"/>
            <a:chExt cx="1600200" cy="323850"/>
          </a:xfrm>
        </p:grpSpPr>
        <p:sp>
          <p:nvSpPr>
            <p:cNvPr id="42" name="object 42"/>
            <p:cNvSpPr/>
            <p:nvPr/>
          </p:nvSpPr>
          <p:spPr>
            <a:xfrm>
              <a:off x="10401299" y="6343649"/>
              <a:ext cx="1600200" cy="323850"/>
            </a:xfrm>
            <a:custGeom>
              <a:avLst/>
              <a:gdLst/>
              <a:ahLst/>
              <a:cxnLst/>
              <a:rect l="l" t="t" r="r" b="b"/>
              <a:pathLst>
                <a:path w="1600200" h="323850">
                  <a:moveTo>
                    <a:pt x="15671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67152" y="0"/>
                  </a:lnTo>
                  <a:lnTo>
                    <a:pt x="1599233" y="28187"/>
                  </a:lnTo>
                  <a:lnTo>
                    <a:pt x="1600199" y="33047"/>
                  </a:lnTo>
                  <a:lnTo>
                    <a:pt x="1600199" y="290802"/>
                  </a:lnTo>
                  <a:lnTo>
                    <a:pt x="1572012" y="322883"/>
                  </a:lnTo>
                  <a:lnTo>
                    <a:pt x="15671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1559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9466907" y="6404863"/>
            <a:ext cx="2585720" cy="295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34440">
              <a:lnSpc>
                <a:spcPts val="975"/>
              </a:lnSpc>
              <a:spcBef>
                <a:spcPts val="90"/>
              </a:spcBef>
            </a:pPr>
            <a:r>
              <a:rPr sz="1000" spc="-80" dirty="0">
                <a:solidFill>
                  <a:srgbClr val="FFFFFF"/>
                </a:solidFill>
                <a:latin typeface="Montserrat"/>
                <a:cs typeface="Montserrat"/>
              </a:rPr>
              <a:t>Made</a:t>
            </a:r>
            <a:r>
              <a:rPr sz="10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Montserrat"/>
                <a:cs typeface="Montserrat"/>
              </a:rPr>
              <a:t>with</a:t>
            </a:r>
            <a:r>
              <a:rPr sz="1000" spc="-10" dirty="0">
                <a:solidFill>
                  <a:srgbClr val="FFFFFF"/>
                </a:solidFill>
                <a:latin typeface="Montserrat"/>
                <a:cs typeface="Montserrat"/>
              </a:rPr>
              <a:t> Genspark</a:t>
            </a:r>
            <a:endParaRPr sz="1000">
              <a:latin typeface="Montserrat"/>
              <a:cs typeface="Montserrat"/>
            </a:endParaRPr>
          </a:p>
          <a:p>
            <a:pPr marL="12700">
              <a:lnSpc>
                <a:spcPts val="1155"/>
              </a:lnSpc>
            </a:pPr>
            <a:r>
              <a:rPr sz="1150" spc="-65" dirty="0">
                <a:solidFill>
                  <a:srgbClr val="9CA2AF"/>
                </a:solidFill>
                <a:latin typeface="Montserrat"/>
                <a:cs typeface="Montserrat"/>
              </a:rPr>
              <a:t>Project</a:t>
            </a:r>
            <a:r>
              <a:rPr sz="1150" spc="-15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150" spc="-75" dirty="0">
                <a:solidFill>
                  <a:srgbClr val="9CA2AF"/>
                </a:solidFill>
                <a:latin typeface="Montserrat"/>
                <a:cs typeface="Montserrat"/>
              </a:rPr>
              <a:t>Phoenix</a:t>
            </a:r>
            <a:r>
              <a:rPr sz="1150" spc="-15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150" dirty="0">
                <a:solidFill>
                  <a:srgbClr val="9CA2AF"/>
                </a:solidFill>
                <a:latin typeface="Montserrat"/>
                <a:cs typeface="Montserrat"/>
              </a:rPr>
              <a:t>|</a:t>
            </a:r>
            <a:r>
              <a:rPr sz="1150" spc="-15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9CA2AF"/>
                </a:solidFill>
                <a:latin typeface="Montserrat"/>
                <a:cs typeface="Montserrat"/>
              </a:rPr>
              <a:t>Strategic</a:t>
            </a:r>
            <a:r>
              <a:rPr sz="1150" spc="-15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150" spc="-60" dirty="0">
                <a:solidFill>
                  <a:srgbClr val="9CA2AF"/>
                </a:solidFill>
                <a:latin typeface="Montserrat"/>
                <a:cs typeface="Montserrat"/>
              </a:rPr>
              <a:t>Framework</a:t>
            </a:r>
            <a:endParaRPr sz="115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spc="-200" dirty="0"/>
              <a:t>Product</a:t>
            </a:r>
            <a:r>
              <a:rPr sz="2950" spc="-135" dirty="0"/>
              <a:t> </a:t>
            </a:r>
            <a:r>
              <a:rPr sz="2950" spc="-200" dirty="0"/>
              <a:t>&amp;</a:t>
            </a:r>
            <a:r>
              <a:rPr sz="2950" spc="-130" dirty="0"/>
              <a:t> </a:t>
            </a:r>
            <a:r>
              <a:rPr sz="2950" spc="-195" dirty="0"/>
              <a:t>Place</a:t>
            </a:r>
            <a:r>
              <a:rPr sz="2950" spc="-135" dirty="0"/>
              <a:t> </a:t>
            </a:r>
            <a:r>
              <a:rPr sz="2950" spc="-175" dirty="0"/>
              <a:t>Strategy</a:t>
            </a:r>
            <a:endParaRPr sz="2950"/>
          </a:p>
        </p:txBody>
      </p:sp>
      <p:sp>
        <p:nvSpPr>
          <p:cNvPr id="3" name="object 3"/>
          <p:cNvSpPr/>
          <p:nvPr/>
        </p:nvSpPr>
        <p:spPr>
          <a:xfrm>
            <a:off x="457199" y="1590674"/>
            <a:ext cx="28575" cy="1876425"/>
          </a:xfrm>
          <a:custGeom>
            <a:avLst/>
            <a:gdLst/>
            <a:ahLst/>
            <a:cxnLst/>
            <a:rect l="l" t="t" r="r" b="b"/>
            <a:pathLst>
              <a:path w="28575" h="1876425">
                <a:moveTo>
                  <a:pt x="28574" y="1876424"/>
                </a:moveTo>
                <a:lnTo>
                  <a:pt x="0" y="1876424"/>
                </a:lnTo>
                <a:lnTo>
                  <a:pt x="0" y="0"/>
                </a:lnTo>
                <a:lnTo>
                  <a:pt x="28574" y="0"/>
                </a:lnTo>
                <a:lnTo>
                  <a:pt x="28574" y="1876424"/>
                </a:lnTo>
                <a:close/>
              </a:path>
            </a:pathLst>
          </a:custGeom>
          <a:solidFill>
            <a:srgbClr val="0061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57199" y="4162424"/>
            <a:ext cx="28575" cy="1876425"/>
          </a:xfrm>
          <a:custGeom>
            <a:avLst/>
            <a:gdLst/>
            <a:ahLst/>
            <a:cxnLst/>
            <a:rect l="l" t="t" r="r" b="b"/>
            <a:pathLst>
              <a:path w="28575" h="1876425">
                <a:moveTo>
                  <a:pt x="28574" y="1876424"/>
                </a:moveTo>
                <a:lnTo>
                  <a:pt x="0" y="1876424"/>
                </a:lnTo>
                <a:lnTo>
                  <a:pt x="0" y="0"/>
                </a:lnTo>
                <a:lnTo>
                  <a:pt x="28574" y="0"/>
                </a:lnTo>
                <a:lnTo>
                  <a:pt x="28574" y="1876424"/>
                </a:lnTo>
                <a:close/>
              </a:path>
            </a:pathLst>
          </a:custGeom>
          <a:solidFill>
            <a:srgbClr val="0061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4500" y="1177567"/>
            <a:ext cx="89471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b="1" spc="-114" dirty="0">
                <a:solidFill>
                  <a:srgbClr val="006140"/>
                </a:solidFill>
                <a:latin typeface="Montserrat SemiBold"/>
                <a:cs typeface="Montserrat SemiBold"/>
              </a:rPr>
              <a:t>Product</a:t>
            </a:r>
            <a:endParaRPr sz="1850">
              <a:latin typeface="Montserrat SemiBold"/>
              <a:cs typeface="Montserrat SemiBold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5474" y="1533931"/>
            <a:ext cx="6224270" cy="10598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80"/>
              </a:spcBef>
            </a:pPr>
            <a:r>
              <a:rPr sz="1500" b="1" spc="-85" dirty="0">
                <a:solidFill>
                  <a:srgbClr val="006140"/>
                </a:solidFill>
                <a:latin typeface="Montserrat SemiBold"/>
                <a:cs typeface="Montserrat SemiBold"/>
              </a:rPr>
              <a:t>'Reserve</a:t>
            </a:r>
            <a:r>
              <a:rPr sz="1500" b="1" spc="-25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500" b="1" spc="-105" dirty="0">
                <a:solidFill>
                  <a:srgbClr val="006140"/>
                </a:solidFill>
                <a:latin typeface="Montserrat SemiBold"/>
                <a:cs typeface="Montserrat SemiBold"/>
              </a:rPr>
              <a:t>Vietnam</a:t>
            </a:r>
            <a:r>
              <a:rPr sz="1500" b="1" spc="-25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500" b="1" spc="-90" dirty="0">
                <a:solidFill>
                  <a:srgbClr val="006140"/>
                </a:solidFill>
                <a:latin typeface="Montserrat SemiBold"/>
                <a:cs typeface="Montserrat SemiBold"/>
              </a:rPr>
              <a:t>Robusta':</a:t>
            </a:r>
            <a:r>
              <a:rPr sz="1500" b="1" spc="-40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Montserrat"/>
                <a:cs typeface="Montserrat"/>
              </a:rPr>
              <a:t>A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Montserrat"/>
                <a:cs typeface="Montserrat"/>
              </a:rPr>
              <a:t>premium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40" dirty="0">
                <a:solidFill>
                  <a:srgbClr val="333333"/>
                </a:solidFill>
                <a:latin typeface="Montserrat"/>
                <a:cs typeface="Montserrat"/>
              </a:rPr>
              <a:t>line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celebrating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local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terroir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25" dirty="0">
                <a:solidFill>
                  <a:srgbClr val="333333"/>
                </a:solidFill>
                <a:latin typeface="Montserrat"/>
                <a:cs typeface="Montserrat"/>
              </a:rPr>
              <a:t>and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Vietnamese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coffee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heritage.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Sourced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Montserrat"/>
                <a:cs typeface="Montserrat"/>
              </a:rPr>
              <a:t>from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selected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highlands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regions,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roasted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Montserrat"/>
                <a:cs typeface="Montserrat"/>
              </a:rPr>
              <a:t>to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highlight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the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rich,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bold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characteristics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0" dirty="0">
                <a:solidFill>
                  <a:srgbClr val="333333"/>
                </a:solidFill>
                <a:latin typeface="Montserrat"/>
                <a:cs typeface="Montserrat"/>
              </a:rPr>
              <a:t>of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Vietnam's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signature bean.</a:t>
            </a:r>
            <a:endParaRPr sz="1450">
              <a:latin typeface="Montserrat"/>
              <a:cs typeface="Montserra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5474" y="2668727"/>
            <a:ext cx="618299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-120" dirty="0">
                <a:solidFill>
                  <a:srgbClr val="006140"/>
                </a:solidFill>
                <a:latin typeface="Montserrat SemiBold"/>
                <a:cs typeface="Montserrat SemiBold"/>
              </a:rPr>
              <a:t>Curated</a:t>
            </a:r>
            <a:r>
              <a:rPr sz="1500" b="1" spc="5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500" b="1" spc="-95" dirty="0">
                <a:solidFill>
                  <a:srgbClr val="006140"/>
                </a:solidFill>
                <a:latin typeface="Montserrat SemiBold"/>
                <a:cs typeface="Montserrat SemiBold"/>
              </a:rPr>
              <a:t>Global</a:t>
            </a:r>
            <a:r>
              <a:rPr sz="1500" b="1" spc="5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500" b="1" spc="-100" dirty="0">
                <a:solidFill>
                  <a:srgbClr val="006140"/>
                </a:solidFill>
                <a:latin typeface="Montserrat SemiBold"/>
                <a:cs typeface="Montserrat SemiBold"/>
              </a:rPr>
              <a:t>Menu:</a:t>
            </a:r>
            <a:r>
              <a:rPr sz="1500" b="1" spc="-10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Classic</a:t>
            </a:r>
            <a:r>
              <a:rPr sz="1450" spc="2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Arabica-based</a:t>
            </a:r>
            <a:r>
              <a:rPr sz="1450" spc="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offerings</a:t>
            </a:r>
            <a:r>
              <a:rPr sz="1450" spc="2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infused</a:t>
            </a:r>
            <a:r>
              <a:rPr sz="1450" spc="2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with</a:t>
            </a:r>
            <a:r>
              <a:rPr sz="1450" spc="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local</a:t>
            </a:r>
            <a:endParaRPr sz="1450">
              <a:latin typeface="Montserrat"/>
              <a:cs typeface="Montserra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5474" y="2901683"/>
            <a:ext cx="6344920" cy="539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90"/>
              </a:spcBef>
            </a:pP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Vietnamese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flavors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and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ingredients,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creating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a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bridge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Montserrat"/>
                <a:cs typeface="Montserrat"/>
              </a:rPr>
              <a:t>between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40" dirty="0">
                <a:solidFill>
                  <a:srgbClr val="333333"/>
                </a:solidFill>
                <a:latin typeface="Montserrat"/>
                <a:cs typeface="Montserrat"/>
              </a:rPr>
              <a:t>Starbucks'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global</a:t>
            </a:r>
            <a:r>
              <a:rPr sz="1450" spc="-3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identity</a:t>
            </a:r>
            <a:r>
              <a:rPr sz="1450" spc="-2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and</a:t>
            </a:r>
            <a:r>
              <a:rPr sz="1450" spc="-2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local</a:t>
            </a:r>
            <a:r>
              <a:rPr sz="1450" spc="-2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tastes.</a:t>
            </a:r>
            <a:endParaRPr sz="1450">
              <a:latin typeface="Montserrat"/>
              <a:cs typeface="Montserra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4500" y="3749317"/>
            <a:ext cx="142684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b="1" spc="-130" dirty="0">
                <a:solidFill>
                  <a:srgbClr val="006140"/>
                </a:solidFill>
                <a:latin typeface="Montserrat SemiBold"/>
                <a:cs typeface="Montserrat SemiBold"/>
              </a:rPr>
              <a:t>Place</a:t>
            </a:r>
            <a:r>
              <a:rPr sz="1850" b="1" spc="-35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850" b="1" spc="-150" dirty="0">
                <a:solidFill>
                  <a:srgbClr val="006140"/>
                </a:solidFill>
                <a:latin typeface="Montserrat SemiBold"/>
                <a:cs typeface="Montserrat SemiBold"/>
              </a:rPr>
              <a:t>&amp;</a:t>
            </a:r>
            <a:r>
              <a:rPr sz="1850" b="1" spc="-30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850" b="1" spc="-105" dirty="0">
                <a:solidFill>
                  <a:srgbClr val="006140"/>
                </a:solidFill>
                <a:latin typeface="Montserrat SemiBold"/>
                <a:cs typeface="Montserrat SemiBold"/>
              </a:rPr>
              <a:t>Price</a:t>
            </a:r>
            <a:endParaRPr sz="1850">
              <a:latin typeface="Montserrat SemiBold"/>
              <a:cs typeface="Montserrat SemiBold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5474" y="4105681"/>
            <a:ext cx="6299200" cy="105981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15999"/>
              </a:lnSpc>
              <a:spcBef>
                <a:spcPts val="80"/>
              </a:spcBef>
            </a:pPr>
            <a:r>
              <a:rPr sz="1500" b="1" spc="-90" dirty="0">
                <a:solidFill>
                  <a:srgbClr val="006140"/>
                </a:solidFill>
                <a:latin typeface="Montserrat SemiBold"/>
                <a:cs typeface="Montserrat SemiBold"/>
              </a:rPr>
              <a:t>Flagship</a:t>
            </a:r>
            <a:r>
              <a:rPr sz="1500" b="1" spc="-30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500" b="1" spc="-85" dirty="0">
                <a:solidFill>
                  <a:srgbClr val="006140"/>
                </a:solidFill>
                <a:latin typeface="Montserrat SemiBold"/>
                <a:cs typeface="Montserrat SemiBold"/>
              </a:rPr>
              <a:t>'Reserve'</a:t>
            </a:r>
            <a:r>
              <a:rPr sz="1500" b="1" spc="-30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500" b="1" spc="-85" dirty="0">
                <a:solidFill>
                  <a:srgbClr val="006140"/>
                </a:solidFill>
                <a:latin typeface="Montserrat SemiBold"/>
                <a:cs typeface="Montserrat SemiBold"/>
              </a:rPr>
              <a:t>Stores:</a:t>
            </a:r>
            <a:r>
              <a:rPr sz="1500" b="1" spc="-40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Montserrat"/>
                <a:cs typeface="Montserrat"/>
              </a:rPr>
              <a:t>Premium,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experiential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hubs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located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35" dirty="0">
                <a:solidFill>
                  <a:srgbClr val="333333"/>
                </a:solidFill>
                <a:latin typeface="Montserrat"/>
                <a:cs typeface="Montserrat"/>
              </a:rPr>
              <a:t>in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high-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end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0" dirty="0">
                <a:solidFill>
                  <a:srgbClr val="333333"/>
                </a:solidFill>
                <a:latin typeface="Montserrat"/>
                <a:cs typeface="Montserrat"/>
              </a:rPr>
              <a:t>districts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and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cultural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centers.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These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showcase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Vietnam's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coffee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excellence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through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immersive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design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and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specialty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offerings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at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30" dirty="0">
                <a:solidFill>
                  <a:srgbClr val="333333"/>
                </a:solidFill>
                <a:latin typeface="Montserrat"/>
                <a:cs typeface="Montserrat"/>
              </a:rPr>
              <a:t>premium 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prices.</a:t>
            </a:r>
            <a:endParaRPr sz="1450">
              <a:latin typeface="Montserrat"/>
              <a:cs typeface="Montserra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5474" y="5210581"/>
            <a:ext cx="6061710" cy="8026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15799"/>
              </a:lnSpc>
              <a:spcBef>
                <a:spcPts val="85"/>
              </a:spcBef>
            </a:pPr>
            <a:r>
              <a:rPr sz="1500" b="1" spc="-95" dirty="0">
                <a:solidFill>
                  <a:srgbClr val="006140"/>
                </a:solidFill>
                <a:latin typeface="Montserrat SemiBold"/>
                <a:cs typeface="Montserrat SemiBold"/>
              </a:rPr>
              <a:t>'Starbucks</a:t>
            </a:r>
            <a:r>
              <a:rPr sz="1500" b="1" spc="-10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500" b="1" spc="-100" dirty="0">
                <a:solidFill>
                  <a:srgbClr val="006140"/>
                </a:solidFill>
                <a:latin typeface="Montserrat SemiBold"/>
                <a:cs typeface="Montserrat SemiBold"/>
              </a:rPr>
              <a:t>Connect'</a:t>
            </a:r>
            <a:r>
              <a:rPr sz="1500" b="1" spc="-5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500" b="1" spc="-95" dirty="0">
                <a:solidFill>
                  <a:srgbClr val="006140"/>
                </a:solidFill>
                <a:latin typeface="Montserrat SemiBold"/>
                <a:cs typeface="Montserrat SemiBold"/>
              </a:rPr>
              <a:t>Kiosks:</a:t>
            </a:r>
            <a:r>
              <a:rPr sz="1500" b="1" spc="-25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Accessible,</a:t>
            </a:r>
            <a:r>
              <a:rPr sz="1450" spc="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convenient,</a:t>
            </a:r>
            <a:r>
              <a:rPr sz="1450" spc="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and</a:t>
            </a:r>
            <a:r>
              <a:rPr sz="1450" spc="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lower-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priced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format</a:t>
            </a:r>
            <a:r>
              <a:rPr sz="1450" spc="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targeting</a:t>
            </a:r>
            <a:r>
              <a:rPr sz="1450" spc="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high-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traffic</a:t>
            </a:r>
            <a:r>
              <a:rPr sz="1450" spc="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areas</a:t>
            </a:r>
            <a:r>
              <a:rPr sz="1450" spc="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Montserrat"/>
                <a:cs typeface="Montserrat"/>
              </a:rPr>
              <a:t>to</a:t>
            </a:r>
            <a:r>
              <a:rPr sz="1450" spc="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build</a:t>
            </a:r>
            <a:r>
              <a:rPr sz="1450" spc="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daily</a:t>
            </a:r>
            <a:r>
              <a:rPr sz="1450" spc="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coffee</a:t>
            </a:r>
            <a:r>
              <a:rPr sz="1450" spc="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habits.</a:t>
            </a:r>
            <a:r>
              <a:rPr sz="1450" spc="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Focused </a:t>
            </a:r>
            <a:r>
              <a:rPr sz="1450" spc="-90" dirty="0">
                <a:solidFill>
                  <a:srgbClr val="333333"/>
                </a:solidFill>
                <a:latin typeface="Montserrat"/>
                <a:cs typeface="Montserrat"/>
              </a:rPr>
              <a:t>menu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with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core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offerings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and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local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favorites.</a:t>
            </a:r>
            <a:endParaRPr sz="1450">
              <a:latin typeface="Montserrat"/>
              <a:cs typeface="Montserra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48549" y="1200149"/>
            <a:ext cx="4286250" cy="457200"/>
          </a:xfrm>
          <a:custGeom>
            <a:avLst/>
            <a:gdLst/>
            <a:ahLst/>
            <a:cxnLst/>
            <a:rect l="l" t="t" r="r" b="b"/>
            <a:pathLst>
              <a:path w="4286250" h="457200">
                <a:moveTo>
                  <a:pt x="4286249" y="457199"/>
                </a:moveTo>
                <a:lnTo>
                  <a:pt x="0" y="457199"/>
                </a:lnTo>
                <a:lnTo>
                  <a:pt x="0" y="76200"/>
                </a:lnTo>
                <a:lnTo>
                  <a:pt x="12829" y="33857"/>
                </a:lnTo>
                <a:lnTo>
                  <a:pt x="47039" y="5800"/>
                </a:lnTo>
                <a:lnTo>
                  <a:pt x="76200" y="0"/>
                </a:lnTo>
                <a:lnTo>
                  <a:pt x="4210050" y="0"/>
                </a:lnTo>
                <a:lnTo>
                  <a:pt x="4252391" y="12830"/>
                </a:lnTo>
                <a:lnTo>
                  <a:pt x="4280448" y="47039"/>
                </a:lnTo>
                <a:lnTo>
                  <a:pt x="4286249" y="457199"/>
                </a:lnTo>
                <a:close/>
              </a:path>
            </a:pathLst>
          </a:custGeom>
          <a:solidFill>
            <a:srgbClr val="054E3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48549" y="2952749"/>
            <a:ext cx="4286250" cy="457200"/>
          </a:xfrm>
          <a:custGeom>
            <a:avLst/>
            <a:gdLst/>
            <a:ahLst/>
            <a:cxnLst/>
            <a:rect l="l" t="t" r="r" b="b"/>
            <a:pathLst>
              <a:path w="4286250" h="457200">
                <a:moveTo>
                  <a:pt x="4286249" y="457199"/>
                </a:moveTo>
                <a:lnTo>
                  <a:pt x="0" y="457199"/>
                </a:lnTo>
                <a:lnTo>
                  <a:pt x="0" y="76200"/>
                </a:lnTo>
                <a:lnTo>
                  <a:pt x="12829" y="33857"/>
                </a:lnTo>
                <a:lnTo>
                  <a:pt x="47039" y="5800"/>
                </a:lnTo>
                <a:lnTo>
                  <a:pt x="76200" y="0"/>
                </a:lnTo>
                <a:lnTo>
                  <a:pt x="4210050" y="0"/>
                </a:lnTo>
                <a:lnTo>
                  <a:pt x="4252391" y="12829"/>
                </a:lnTo>
                <a:lnTo>
                  <a:pt x="4280448" y="47039"/>
                </a:lnTo>
                <a:lnTo>
                  <a:pt x="4286249" y="457199"/>
                </a:lnTo>
                <a:close/>
              </a:path>
            </a:pathLst>
          </a:custGeom>
          <a:solidFill>
            <a:srgbClr val="0478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51042" y="1290233"/>
            <a:ext cx="2057400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-100" dirty="0">
                <a:solidFill>
                  <a:srgbClr val="FFFFFF"/>
                </a:solidFill>
                <a:latin typeface="Montserrat SemiBold"/>
                <a:cs typeface="Montserrat SemiBold"/>
              </a:rPr>
              <a:t>Reserve</a:t>
            </a:r>
            <a:r>
              <a:rPr sz="1350" b="1" spc="-10" dirty="0">
                <a:solidFill>
                  <a:srgbClr val="FFFFFF"/>
                </a:solidFill>
                <a:latin typeface="Montserrat SemiBold"/>
                <a:cs typeface="Montserrat SemiBold"/>
              </a:rPr>
              <a:t> </a:t>
            </a:r>
            <a:r>
              <a:rPr sz="1350" b="1" spc="-105" dirty="0">
                <a:solidFill>
                  <a:srgbClr val="FFFFFF"/>
                </a:solidFill>
                <a:latin typeface="Montserrat SemiBold"/>
                <a:cs typeface="Montserrat SemiBold"/>
              </a:rPr>
              <a:t>Vietnam</a:t>
            </a:r>
            <a:r>
              <a:rPr sz="1350" b="1" spc="-10" dirty="0">
                <a:solidFill>
                  <a:srgbClr val="FFFFFF"/>
                </a:solidFill>
                <a:latin typeface="Montserrat SemiBold"/>
                <a:cs typeface="Montserrat SemiBold"/>
              </a:rPr>
              <a:t> </a:t>
            </a:r>
            <a:r>
              <a:rPr sz="1350" b="1" spc="-90" dirty="0">
                <a:solidFill>
                  <a:srgbClr val="FFFFFF"/>
                </a:solidFill>
                <a:latin typeface="Montserrat SemiBold"/>
                <a:cs typeface="Montserrat SemiBold"/>
              </a:rPr>
              <a:t>Robusta</a:t>
            </a:r>
            <a:endParaRPr sz="1350">
              <a:latin typeface="Montserrat SemiBold"/>
              <a:cs typeface="Montserrat SemiBold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07497" y="1847849"/>
            <a:ext cx="158472" cy="15299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836792" y="1790826"/>
            <a:ext cx="2549525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80" dirty="0">
                <a:latin typeface="Montserrat"/>
                <a:cs typeface="Montserrat"/>
              </a:rPr>
              <a:t>Premium</a:t>
            </a:r>
            <a:r>
              <a:rPr sz="1300" dirty="0">
                <a:latin typeface="Montserrat"/>
                <a:cs typeface="Montserrat"/>
              </a:rPr>
              <a:t> </a:t>
            </a:r>
            <a:r>
              <a:rPr sz="1300" spc="-60" dirty="0">
                <a:latin typeface="Montserrat"/>
                <a:cs typeface="Montserrat"/>
              </a:rPr>
              <a:t>local</a:t>
            </a:r>
            <a:r>
              <a:rPr sz="1300" spc="5" dirty="0">
                <a:latin typeface="Montserrat"/>
                <a:cs typeface="Montserrat"/>
              </a:rPr>
              <a:t> </a:t>
            </a:r>
            <a:r>
              <a:rPr sz="1300" spc="-60" dirty="0">
                <a:latin typeface="Montserrat"/>
                <a:cs typeface="Montserrat"/>
              </a:rPr>
              <a:t>terroir</a:t>
            </a:r>
            <a:r>
              <a:rPr sz="1300" spc="5" dirty="0">
                <a:latin typeface="Montserrat"/>
                <a:cs typeface="Montserrat"/>
              </a:rPr>
              <a:t> </a:t>
            </a:r>
            <a:r>
              <a:rPr sz="1300" spc="-55" dirty="0">
                <a:latin typeface="Montserrat"/>
                <a:cs typeface="Montserrat"/>
              </a:rPr>
              <a:t>celebration</a:t>
            </a:r>
            <a:endParaRPr sz="1300">
              <a:latin typeface="Montserrat"/>
              <a:cs typeface="Montserrat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00949" y="2162174"/>
            <a:ext cx="190499" cy="13334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7855842" y="2095626"/>
            <a:ext cx="2553970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60" dirty="0">
                <a:latin typeface="Montserrat"/>
                <a:cs typeface="Montserrat"/>
              </a:rPr>
              <a:t>Bold,</a:t>
            </a:r>
            <a:r>
              <a:rPr sz="1300" spc="-10" dirty="0">
                <a:latin typeface="Montserrat"/>
                <a:cs typeface="Montserrat"/>
              </a:rPr>
              <a:t> </a:t>
            </a:r>
            <a:r>
              <a:rPr sz="1300" spc="-60" dirty="0">
                <a:latin typeface="Montserrat"/>
                <a:cs typeface="Montserrat"/>
              </a:rPr>
              <a:t>rich</a:t>
            </a:r>
            <a:r>
              <a:rPr sz="1300" spc="-5" dirty="0">
                <a:latin typeface="Montserrat"/>
                <a:cs typeface="Montserrat"/>
              </a:rPr>
              <a:t> </a:t>
            </a:r>
            <a:r>
              <a:rPr sz="1300" spc="-70" dirty="0">
                <a:latin typeface="Montserrat"/>
                <a:cs typeface="Montserrat"/>
              </a:rPr>
              <a:t>Robusta</a:t>
            </a:r>
            <a:r>
              <a:rPr sz="1300" spc="-5" dirty="0">
                <a:latin typeface="Montserrat"/>
                <a:cs typeface="Montserrat"/>
              </a:rPr>
              <a:t> </a:t>
            </a:r>
            <a:r>
              <a:rPr sz="1300" spc="-55" dirty="0">
                <a:latin typeface="Montserrat"/>
                <a:cs typeface="Montserrat"/>
              </a:rPr>
              <a:t>characteristics</a:t>
            </a:r>
            <a:endParaRPr sz="1300">
              <a:latin typeface="Montserrat"/>
              <a:cs typeface="Montserrat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00949" y="2466409"/>
            <a:ext cx="152399" cy="133915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7817742" y="2400426"/>
            <a:ext cx="2722880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65" dirty="0">
                <a:latin typeface="Montserrat"/>
                <a:cs typeface="Montserrat"/>
              </a:rPr>
              <a:t>Locally</a:t>
            </a:r>
            <a:r>
              <a:rPr sz="1300" spc="10" dirty="0">
                <a:latin typeface="Montserrat"/>
                <a:cs typeface="Montserrat"/>
              </a:rPr>
              <a:t> </a:t>
            </a:r>
            <a:r>
              <a:rPr sz="1300" spc="-60" dirty="0">
                <a:latin typeface="Montserrat"/>
                <a:cs typeface="Montserrat"/>
              </a:rPr>
              <a:t>sourced,</a:t>
            </a:r>
            <a:r>
              <a:rPr sz="1300" spc="10" dirty="0">
                <a:latin typeface="Montserrat"/>
                <a:cs typeface="Montserrat"/>
              </a:rPr>
              <a:t> </a:t>
            </a:r>
            <a:r>
              <a:rPr sz="1300" spc="-65" dirty="0">
                <a:latin typeface="Montserrat"/>
                <a:cs typeface="Montserrat"/>
              </a:rPr>
              <a:t>globally</a:t>
            </a:r>
            <a:r>
              <a:rPr sz="1300" spc="15" dirty="0">
                <a:latin typeface="Montserrat"/>
                <a:cs typeface="Montserrat"/>
              </a:rPr>
              <a:t> </a:t>
            </a:r>
            <a:r>
              <a:rPr sz="1300" spc="-55" dirty="0">
                <a:latin typeface="Montserrat"/>
                <a:cs typeface="Montserrat"/>
              </a:rPr>
              <a:t>celebrated</a:t>
            </a:r>
            <a:endParaRPr sz="1300">
              <a:latin typeface="Montserrat"/>
              <a:cs typeface="Montserra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51042" y="3042833"/>
            <a:ext cx="1680845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-110" dirty="0">
                <a:solidFill>
                  <a:srgbClr val="FFFFFF"/>
                </a:solidFill>
                <a:latin typeface="Montserrat SemiBold"/>
                <a:cs typeface="Montserrat SemiBold"/>
              </a:rPr>
              <a:t>Curated</a:t>
            </a:r>
            <a:r>
              <a:rPr sz="1350" b="1" spc="-20" dirty="0">
                <a:solidFill>
                  <a:srgbClr val="FFFFFF"/>
                </a:solidFill>
                <a:latin typeface="Montserrat SemiBold"/>
                <a:cs typeface="Montserrat SemiBold"/>
              </a:rPr>
              <a:t> </a:t>
            </a:r>
            <a:r>
              <a:rPr sz="1350" b="1" spc="-95" dirty="0">
                <a:solidFill>
                  <a:srgbClr val="FFFFFF"/>
                </a:solidFill>
                <a:latin typeface="Montserrat SemiBold"/>
                <a:cs typeface="Montserrat SemiBold"/>
              </a:rPr>
              <a:t>Global</a:t>
            </a:r>
            <a:r>
              <a:rPr sz="1350" b="1" spc="-20" dirty="0">
                <a:solidFill>
                  <a:srgbClr val="FFFFFF"/>
                </a:solidFill>
                <a:latin typeface="Montserrat SemiBold"/>
                <a:cs typeface="Montserrat SemiBold"/>
              </a:rPr>
              <a:t> </a:t>
            </a:r>
            <a:r>
              <a:rPr sz="1350" b="1" spc="-90" dirty="0">
                <a:solidFill>
                  <a:srgbClr val="FFFFFF"/>
                </a:solidFill>
                <a:latin typeface="Montserrat SemiBold"/>
                <a:cs typeface="Montserrat SemiBold"/>
              </a:rPr>
              <a:t>Menu</a:t>
            </a:r>
            <a:endParaRPr sz="1350">
              <a:latin typeface="Montserrat SemiBold"/>
              <a:cs typeface="Montserrat SemiBold"/>
            </a:endParaRPr>
          </a:p>
        </p:txBody>
      </p:sp>
      <p:pic>
        <p:nvPicPr>
          <p:cNvPr id="22" name="object 2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00949" y="3600449"/>
            <a:ext cx="152399" cy="152399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7817742" y="3543426"/>
            <a:ext cx="2048510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55" dirty="0">
                <a:latin typeface="Montserrat"/>
                <a:cs typeface="Montserrat"/>
              </a:rPr>
              <a:t>Classic</a:t>
            </a:r>
            <a:r>
              <a:rPr sz="1300" spc="-15" dirty="0">
                <a:latin typeface="Montserrat"/>
                <a:cs typeface="Montserrat"/>
              </a:rPr>
              <a:t> </a:t>
            </a:r>
            <a:r>
              <a:rPr sz="1300" spc="-70" dirty="0">
                <a:latin typeface="Montserrat"/>
                <a:cs typeface="Montserrat"/>
              </a:rPr>
              <a:t>Starbucks</a:t>
            </a:r>
            <a:r>
              <a:rPr sz="1300" spc="-15" dirty="0">
                <a:latin typeface="Montserrat"/>
                <a:cs typeface="Montserrat"/>
              </a:rPr>
              <a:t> </a:t>
            </a:r>
            <a:r>
              <a:rPr sz="1300" spc="-45" dirty="0">
                <a:latin typeface="Montserrat"/>
                <a:cs typeface="Montserrat"/>
              </a:rPr>
              <a:t>offerings</a:t>
            </a:r>
            <a:endParaRPr sz="1300">
              <a:latin typeface="Montserrat"/>
              <a:cs typeface="Montserrat"/>
            </a:endParaRPr>
          </a:p>
        </p:txBody>
      </p:sp>
      <p:pic>
        <p:nvPicPr>
          <p:cNvPr id="24" name="object 2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00949" y="3904148"/>
            <a:ext cx="153352" cy="153501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7817742" y="3848226"/>
            <a:ext cx="1610995" cy="2273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-65" dirty="0">
                <a:latin typeface="Montserrat"/>
                <a:cs typeface="Montserrat"/>
              </a:rPr>
              <a:t>Local</a:t>
            </a:r>
            <a:r>
              <a:rPr sz="1300" dirty="0">
                <a:latin typeface="Montserrat"/>
                <a:cs typeface="Montserrat"/>
              </a:rPr>
              <a:t> </a:t>
            </a:r>
            <a:r>
              <a:rPr sz="1300" spc="-65" dirty="0">
                <a:latin typeface="Montserrat"/>
                <a:cs typeface="Montserrat"/>
              </a:rPr>
              <a:t>flavor</a:t>
            </a:r>
            <a:r>
              <a:rPr sz="1300" spc="10" dirty="0">
                <a:latin typeface="Montserrat"/>
                <a:cs typeface="Montserrat"/>
              </a:rPr>
              <a:t> </a:t>
            </a:r>
            <a:r>
              <a:rPr sz="1300" spc="-40" dirty="0">
                <a:latin typeface="Montserrat"/>
                <a:cs typeface="Montserrat"/>
              </a:rPr>
              <a:t>infusions</a:t>
            </a:r>
            <a:endParaRPr sz="1300">
              <a:latin typeface="Montserrat"/>
              <a:cs typeface="Montserrat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039099" y="4629149"/>
            <a:ext cx="609600" cy="609600"/>
            <a:chOff x="8039099" y="4629149"/>
            <a:chExt cx="609600" cy="609600"/>
          </a:xfrm>
        </p:grpSpPr>
        <p:sp>
          <p:nvSpPr>
            <p:cNvPr id="27" name="object 27"/>
            <p:cNvSpPr/>
            <p:nvPr/>
          </p:nvSpPr>
          <p:spPr>
            <a:xfrm>
              <a:off x="8039099" y="462914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799" y="609599"/>
                  </a:moveTo>
                  <a:lnTo>
                    <a:pt x="260076" y="606301"/>
                  </a:lnTo>
                  <a:lnTo>
                    <a:pt x="216320" y="596475"/>
                  </a:lnTo>
                  <a:lnTo>
                    <a:pt x="174480" y="580335"/>
                  </a:lnTo>
                  <a:lnTo>
                    <a:pt x="135461" y="558231"/>
                  </a:lnTo>
                  <a:lnTo>
                    <a:pt x="100108" y="530641"/>
                  </a:lnTo>
                  <a:lnTo>
                    <a:pt x="69185" y="498163"/>
                  </a:lnTo>
                  <a:lnTo>
                    <a:pt x="43363" y="461498"/>
                  </a:lnTo>
                  <a:lnTo>
                    <a:pt x="23200" y="421441"/>
                  </a:lnTo>
                  <a:lnTo>
                    <a:pt x="9133" y="378860"/>
                  </a:lnTo>
                  <a:lnTo>
                    <a:pt x="1467" y="334675"/>
                  </a:lnTo>
                  <a:lnTo>
                    <a:pt x="0" y="304799"/>
                  </a:lnTo>
                  <a:lnTo>
                    <a:pt x="366" y="289844"/>
                  </a:lnTo>
                  <a:lnTo>
                    <a:pt x="5856" y="245336"/>
                  </a:lnTo>
                  <a:lnTo>
                    <a:pt x="17816" y="202115"/>
                  </a:lnTo>
                  <a:lnTo>
                    <a:pt x="35989" y="161118"/>
                  </a:lnTo>
                  <a:lnTo>
                    <a:pt x="59981" y="123230"/>
                  </a:lnTo>
                  <a:lnTo>
                    <a:pt x="89273" y="89273"/>
                  </a:lnTo>
                  <a:lnTo>
                    <a:pt x="123230" y="59981"/>
                  </a:lnTo>
                  <a:lnTo>
                    <a:pt x="161117" y="35990"/>
                  </a:lnTo>
                  <a:lnTo>
                    <a:pt x="202115" y="17816"/>
                  </a:lnTo>
                  <a:lnTo>
                    <a:pt x="245336" y="5856"/>
                  </a:lnTo>
                  <a:lnTo>
                    <a:pt x="289844" y="367"/>
                  </a:lnTo>
                  <a:lnTo>
                    <a:pt x="304799" y="0"/>
                  </a:lnTo>
                  <a:lnTo>
                    <a:pt x="319755" y="367"/>
                  </a:lnTo>
                  <a:lnTo>
                    <a:pt x="364263" y="5856"/>
                  </a:lnTo>
                  <a:lnTo>
                    <a:pt x="407483" y="17816"/>
                  </a:lnTo>
                  <a:lnTo>
                    <a:pt x="448481" y="35990"/>
                  </a:lnTo>
                  <a:lnTo>
                    <a:pt x="486369" y="59982"/>
                  </a:lnTo>
                  <a:lnTo>
                    <a:pt x="520325" y="89273"/>
                  </a:lnTo>
                  <a:lnTo>
                    <a:pt x="549617" y="123230"/>
                  </a:lnTo>
                  <a:lnTo>
                    <a:pt x="573609" y="161118"/>
                  </a:lnTo>
                  <a:lnTo>
                    <a:pt x="591781" y="202115"/>
                  </a:lnTo>
                  <a:lnTo>
                    <a:pt x="603742" y="245336"/>
                  </a:lnTo>
                  <a:lnTo>
                    <a:pt x="609233" y="289844"/>
                  </a:lnTo>
                  <a:lnTo>
                    <a:pt x="609599" y="304799"/>
                  </a:lnTo>
                  <a:lnTo>
                    <a:pt x="609233" y="319755"/>
                  </a:lnTo>
                  <a:lnTo>
                    <a:pt x="603742" y="364262"/>
                  </a:lnTo>
                  <a:lnTo>
                    <a:pt x="591781" y="407483"/>
                  </a:lnTo>
                  <a:lnTo>
                    <a:pt x="573609" y="448481"/>
                  </a:lnTo>
                  <a:lnTo>
                    <a:pt x="549617" y="486369"/>
                  </a:lnTo>
                  <a:lnTo>
                    <a:pt x="520325" y="520325"/>
                  </a:lnTo>
                  <a:lnTo>
                    <a:pt x="486369" y="549617"/>
                  </a:lnTo>
                  <a:lnTo>
                    <a:pt x="448481" y="573608"/>
                  </a:lnTo>
                  <a:lnTo>
                    <a:pt x="407483" y="591782"/>
                  </a:lnTo>
                  <a:lnTo>
                    <a:pt x="364263" y="603742"/>
                  </a:lnTo>
                  <a:lnTo>
                    <a:pt x="319755" y="609233"/>
                  </a:lnTo>
                  <a:lnTo>
                    <a:pt x="304799" y="609599"/>
                  </a:lnTo>
                  <a:close/>
                </a:path>
              </a:pathLst>
            </a:custGeom>
            <a:solidFill>
              <a:srgbClr val="054E3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58174" y="4819649"/>
              <a:ext cx="171450" cy="228600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7749282" y="5290732"/>
            <a:ext cx="1186180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-100" dirty="0">
                <a:latin typeface="Montserrat SemiBold"/>
                <a:cs typeface="Montserrat SemiBold"/>
              </a:rPr>
              <a:t>Reserve</a:t>
            </a:r>
            <a:r>
              <a:rPr sz="1350" b="1" spc="15" dirty="0">
                <a:latin typeface="Montserrat SemiBold"/>
                <a:cs typeface="Montserrat SemiBold"/>
              </a:rPr>
              <a:t> </a:t>
            </a:r>
            <a:r>
              <a:rPr sz="1350" b="1" spc="-80" dirty="0">
                <a:latin typeface="Montserrat SemiBold"/>
                <a:cs typeface="Montserrat SemiBold"/>
              </a:rPr>
              <a:t>Stores</a:t>
            </a:r>
            <a:endParaRPr sz="1350">
              <a:latin typeface="Montserrat SemiBold"/>
              <a:cs typeface="Montserrat SemiBold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23819" y="5564694"/>
            <a:ext cx="143700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80" dirty="0">
                <a:latin typeface="Montserrat"/>
                <a:cs typeface="Montserrat"/>
              </a:rPr>
              <a:t>Premium</a:t>
            </a:r>
            <a:r>
              <a:rPr sz="1150" spc="-20" dirty="0">
                <a:latin typeface="Montserrat"/>
                <a:cs typeface="Montserrat"/>
              </a:rPr>
              <a:t> </a:t>
            </a:r>
            <a:r>
              <a:rPr sz="1150" spc="-60" dirty="0">
                <a:latin typeface="Montserrat"/>
                <a:cs typeface="Montserrat"/>
              </a:rPr>
              <a:t>Experience</a:t>
            </a:r>
            <a:endParaRPr sz="1150">
              <a:latin typeface="Montserrat"/>
              <a:cs typeface="Montserrat"/>
            </a:endParaRPr>
          </a:p>
        </p:txBody>
      </p:sp>
      <p:pic>
        <p:nvPicPr>
          <p:cNvPr id="31" name="object 3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223095" y="5848349"/>
            <a:ext cx="238575" cy="133350"/>
          </a:xfrm>
          <a:prstGeom prst="rect">
            <a:avLst/>
          </a:prstGeom>
        </p:spPr>
      </p:pic>
      <p:grpSp>
        <p:nvGrpSpPr>
          <p:cNvPr id="32" name="object 32"/>
          <p:cNvGrpSpPr/>
          <p:nvPr/>
        </p:nvGrpSpPr>
        <p:grpSpPr>
          <a:xfrm>
            <a:off x="10534649" y="4629149"/>
            <a:ext cx="609600" cy="609600"/>
            <a:chOff x="10534649" y="4629149"/>
            <a:chExt cx="609600" cy="609600"/>
          </a:xfrm>
        </p:grpSpPr>
        <p:sp>
          <p:nvSpPr>
            <p:cNvPr id="33" name="object 33"/>
            <p:cNvSpPr/>
            <p:nvPr/>
          </p:nvSpPr>
          <p:spPr>
            <a:xfrm>
              <a:off x="10534649" y="462914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799" y="609599"/>
                  </a:moveTo>
                  <a:lnTo>
                    <a:pt x="260075" y="606301"/>
                  </a:lnTo>
                  <a:lnTo>
                    <a:pt x="216320" y="596475"/>
                  </a:lnTo>
                  <a:lnTo>
                    <a:pt x="174479" y="580335"/>
                  </a:lnTo>
                  <a:lnTo>
                    <a:pt x="135460" y="558231"/>
                  </a:lnTo>
                  <a:lnTo>
                    <a:pt x="100106" y="530641"/>
                  </a:lnTo>
                  <a:lnTo>
                    <a:pt x="69185" y="498163"/>
                  </a:lnTo>
                  <a:lnTo>
                    <a:pt x="43361" y="461498"/>
                  </a:lnTo>
                  <a:lnTo>
                    <a:pt x="23199" y="421441"/>
                  </a:lnTo>
                  <a:lnTo>
                    <a:pt x="9133" y="378860"/>
                  </a:lnTo>
                  <a:lnTo>
                    <a:pt x="1467" y="334675"/>
                  </a:lnTo>
                  <a:lnTo>
                    <a:pt x="0" y="304799"/>
                  </a:lnTo>
                  <a:lnTo>
                    <a:pt x="367" y="289844"/>
                  </a:lnTo>
                  <a:lnTo>
                    <a:pt x="5854" y="245336"/>
                  </a:lnTo>
                  <a:lnTo>
                    <a:pt x="17815" y="202115"/>
                  </a:lnTo>
                  <a:lnTo>
                    <a:pt x="35987" y="161118"/>
                  </a:lnTo>
                  <a:lnTo>
                    <a:pt x="59980" y="123230"/>
                  </a:lnTo>
                  <a:lnTo>
                    <a:pt x="89272" y="89273"/>
                  </a:lnTo>
                  <a:lnTo>
                    <a:pt x="123228" y="59981"/>
                  </a:lnTo>
                  <a:lnTo>
                    <a:pt x="161116" y="35990"/>
                  </a:lnTo>
                  <a:lnTo>
                    <a:pt x="202114" y="17816"/>
                  </a:lnTo>
                  <a:lnTo>
                    <a:pt x="245335" y="5856"/>
                  </a:lnTo>
                  <a:lnTo>
                    <a:pt x="289844" y="367"/>
                  </a:lnTo>
                  <a:lnTo>
                    <a:pt x="304799" y="0"/>
                  </a:lnTo>
                  <a:lnTo>
                    <a:pt x="319756" y="367"/>
                  </a:lnTo>
                  <a:lnTo>
                    <a:pt x="364262" y="5856"/>
                  </a:lnTo>
                  <a:lnTo>
                    <a:pt x="407482" y="17816"/>
                  </a:lnTo>
                  <a:lnTo>
                    <a:pt x="448480" y="35990"/>
                  </a:lnTo>
                  <a:lnTo>
                    <a:pt x="486368" y="59982"/>
                  </a:lnTo>
                  <a:lnTo>
                    <a:pt x="520325" y="89273"/>
                  </a:lnTo>
                  <a:lnTo>
                    <a:pt x="549616" y="123230"/>
                  </a:lnTo>
                  <a:lnTo>
                    <a:pt x="573607" y="161118"/>
                  </a:lnTo>
                  <a:lnTo>
                    <a:pt x="591781" y="202115"/>
                  </a:lnTo>
                  <a:lnTo>
                    <a:pt x="603743" y="245336"/>
                  </a:lnTo>
                  <a:lnTo>
                    <a:pt x="609232" y="289844"/>
                  </a:lnTo>
                  <a:lnTo>
                    <a:pt x="609599" y="304799"/>
                  </a:lnTo>
                  <a:lnTo>
                    <a:pt x="609232" y="319755"/>
                  </a:lnTo>
                  <a:lnTo>
                    <a:pt x="603743" y="364262"/>
                  </a:lnTo>
                  <a:lnTo>
                    <a:pt x="591781" y="407483"/>
                  </a:lnTo>
                  <a:lnTo>
                    <a:pt x="573607" y="448481"/>
                  </a:lnTo>
                  <a:lnTo>
                    <a:pt x="549616" y="486369"/>
                  </a:lnTo>
                  <a:lnTo>
                    <a:pt x="520325" y="520325"/>
                  </a:lnTo>
                  <a:lnTo>
                    <a:pt x="486368" y="549617"/>
                  </a:lnTo>
                  <a:lnTo>
                    <a:pt x="448480" y="573608"/>
                  </a:lnTo>
                  <a:lnTo>
                    <a:pt x="407482" y="591782"/>
                  </a:lnTo>
                  <a:lnTo>
                    <a:pt x="364262" y="603742"/>
                  </a:lnTo>
                  <a:lnTo>
                    <a:pt x="319756" y="609233"/>
                  </a:lnTo>
                  <a:lnTo>
                    <a:pt x="304799" y="609599"/>
                  </a:lnTo>
                  <a:close/>
                </a:path>
              </a:pathLst>
            </a:custGeom>
            <a:solidFill>
              <a:srgbClr val="0478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722833" y="4819649"/>
              <a:ext cx="242766" cy="228600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10224590" y="5290732"/>
            <a:ext cx="1235075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b="1" spc="-114" dirty="0">
                <a:latin typeface="Montserrat SemiBold"/>
                <a:cs typeface="Montserrat SemiBold"/>
              </a:rPr>
              <a:t>Connect</a:t>
            </a:r>
            <a:r>
              <a:rPr sz="1350" b="1" spc="20" dirty="0">
                <a:latin typeface="Montserrat SemiBold"/>
                <a:cs typeface="Montserrat SemiBold"/>
              </a:rPr>
              <a:t> </a:t>
            </a:r>
            <a:r>
              <a:rPr sz="1350" b="1" spc="-80" dirty="0">
                <a:latin typeface="Montserrat SemiBold"/>
                <a:cs typeface="Montserrat SemiBold"/>
              </a:rPr>
              <a:t>Kiosks</a:t>
            </a:r>
            <a:endParaRPr sz="1350">
              <a:latin typeface="Montserrat SemiBold"/>
              <a:cs typeface="Montserrat SemiBold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202266" y="5564694"/>
            <a:ext cx="127952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75" dirty="0">
                <a:latin typeface="Montserrat"/>
                <a:cs typeface="Montserrat"/>
              </a:rPr>
              <a:t>Convenient</a:t>
            </a:r>
            <a:r>
              <a:rPr sz="1150" spc="-10" dirty="0">
                <a:latin typeface="Montserrat"/>
                <a:cs typeface="Montserrat"/>
              </a:rPr>
              <a:t> </a:t>
            </a:r>
            <a:r>
              <a:rPr sz="1150" spc="-50" dirty="0">
                <a:latin typeface="Montserrat"/>
                <a:cs typeface="Montserrat"/>
              </a:rPr>
              <a:t>Access</a:t>
            </a:r>
            <a:endParaRPr sz="1150">
              <a:latin typeface="Montserrat"/>
              <a:cs typeface="Montserrat"/>
            </a:endParaRPr>
          </a:p>
        </p:txBody>
      </p:sp>
      <p:pic>
        <p:nvPicPr>
          <p:cNvPr id="37" name="object 3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718645" y="5848349"/>
            <a:ext cx="248100" cy="133350"/>
          </a:xfrm>
          <a:prstGeom prst="rect">
            <a:avLst/>
          </a:prstGeom>
        </p:spPr>
      </p:pic>
      <p:grpSp>
        <p:nvGrpSpPr>
          <p:cNvPr id="38" name="object 38"/>
          <p:cNvGrpSpPr/>
          <p:nvPr/>
        </p:nvGrpSpPr>
        <p:grpSpPr>
          <a:xfrm>
            <a:off x="10401299" y="6343649"/>
            <a:ext cx="1600200" cy="323850"/>
            <a:chOff x="10401299" y="6343649"/>
            <a:chExt cx="1600200" cy="323850"/>
          </a:xfrm>
        </p:grpSpPr>
        <p:sp>
          <p:nvSpPr>
            <p:cNvPr id="39" name="object 39"/>
            <p:cNvSpPr/>
            <p:nvPr/>
          </p:nvSpPr>
          <p:spPr>
            <a:xfrm>
              <a:off x="10401299" y="6343649"/>
              <a:ext cx="1600200" cy="323850"/>
            </a:xfrm>
            <a:custGeom>
              <a:avLst/>
              <a:gdLst/>
              <a:ahLst/>
              <a:cxnLst/>
              <a:rect l="l" t="t" r="r" b="b"/>
              <a:pathLst>
                <a:path w="1600200" h="323850">
                  <a:moveTo>
                    <a:pt x="15671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67152" y="0"/>
                  </a:lnTo>
                  <a:lnTo>
                    <a:pt x="1599233" y="28187"/>
                  </a:lnTo>
                  <a:lnTo>
                    <a:pt x="1600199" y="33047"/>
                  </a:lnTo>
                  <a:lnTo>
                    <a:pt x="1600199" y="290802"/>
                  </a:lnTo>
                  <a:lnTo>
                    <a:pt x="1572012" y="322883"/>
                  </a:lnTo>
                  <a:lnTo>
                    <a:pt x="15671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51559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9205714" y="6404863"/>
            <a:ext cx="2846705" cy="295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96060">
              <a:lnSpc>
                <a:spcPts val="975"/>
              </a:lnSpc>
              <a:spcBef>
                <a:spcPts val="90"/>
              </a:spcBef>
            </a:pPr>
            <a:r>
              <a:rPr sz="1000" spc="-80" dirty="0">
                <a:solidFill>
                  <a:srgbClr val="FFFFFF"/>
                </a:solidFill>
                <a:latin typeface="Montserrat"/>
                <a:cs typeface="Montserrat"/>
              </a:rPr>
              <a:t>Made</a:t>
            </a:r>
            <a:r>
              <a:rPr sz="10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Montserrat"/>
                <a:cs typeface="Montserrat"/>
              </a:rPr>
              <a:t>with</a:t>
            </a:r>
            <a:r>
              <a:rPr sz="1000" spc="-10" dirty="0">
                <a:solidFill>
                  <a:srgbClr val="FFFFFF"/>
                </a:solidFill>
                <a:latin typeface="Montserrat"/>
                <a:cs typeface="Montserrat"/>
              </a:rPr>
              <a:t> Genspark</a:t>
            </a:r>
            <a:endParaRPr sz="1000">
              <a:latin typeface="Montserrat"/>
              <a:cs typeface="Montserrat"/>
            </a:endParaRPr>
          </a:p>
          <a:p>
            <a:pPr marL="12700">
              <a:lnSpc>
                <a:spcPts val="1155"/>
              </a:lnSpc>
            </a:pPr>
            <a:r>
              <a:rPr sz="1150" spc="-65" dirty="0">
                <a:solidFill>
                  <a:srgbClr val="9CA2AF"/>
                </a:solidFill>
                <a:latin typeface="Montserrat"/>
                <a:cs typeface="Montserrat"/>
              </a:rPr>
              <a:t>Project</a:t>
            </a:r>
            <a:r>
              <a:rPr sz="1150" spc="-5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150" spc="-75" dirty="0">
                <a:solidFill>
                  <a:srgbClr val="9CA2AF"/>
                </a:solidFill>
                <a:latin typeface="Montserrat"/>
                <a:cs typeface="Montserrat"/>
              </a:rPr>
              <a:t>Phoenix</a:t>
            </a:r>
            <a:r>
              <a:rPr sz="1150" spc="-5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150" dirty="0">
                <a:solidFill>
                  <a:srgbClr val="9CA2AF"/>
                </a:solidFill>
                <a:latin typeface="Montserrat"/>
                <a:cs typeface="Montserrat"/>
              </a:rPr>
              <a:t>|</a:t>
            </a:r>
            <a:r>
              <a:rPr sz="1150" spc="-5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150" spc="-75" dirty="0">
                <a:solidFill>
                  <a:srgbClr val="9CA2AF"/>
                </a:solidFill>
                <a:latin typeface="Montserrat"/>
                <a:cs typeface="Montserrat"/>
              </a:rPr>
              <a:t>Product</a:t>
            </a:r>
            <a:r>
              <a:rPr sz="1150" spc="-5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9CA2AF"/>
                </a:solidFill>
                <a:latin typeface="Montserrat"/>
                <a:cs typeface="Montserrat"/>
              </a:rPr>
              <a:t>&amp;</a:t>
            </a:r>
            <a:r>
              <a:rPr sz="1150" spc="-5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9CA2AF"/>
                </a:solidFill>
                <a:latin typeface="Montserrat"/>
                <a:cs typeface="Montserrat"/>
              </a:rPr>
              <a:t>Place</a:t>
            </a:r>
            <a:r>
              <a:rPr sz="1150" spc="-5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150" spc="-45" dirty="0">
                <a:solidFill>
                  <a:srgbClr val="9CA2AF"/>
                </a:solidFill>
                <a:latin typeface="Montserrat"/>
                <a:cs typeface="Montserrat"/>
              </a:rPr>
              <a:t>Strategy</a:t>
            </a:r>
            <a:endParaRPr sz="115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280" dirty="0"/>
              <a:t>Experience</a:t>
            </a:r>
            <a:r>
              <a:rPr sz="3100" spc="-185" dirty="0"/>
              <a:t> </a:t>
            </a:r>
            <a:r>
              <a:rPr sz="3100" spc="-295" dirty="0"/>
              <a:t>&amp;</a:t>
            </a:r>
            <a:r>
              <a:rPr sz="3100" spc="-185" dirty="0"/>
              <a:t> </a:t>
            </a:r>
            <a:r>
              <a:rPr sz="3100" spc="-290" dirty="0"/>
              <a:t>Marketing</a:t>
            </a:r>
            <a:r>
              <a:rPr sz="3100" spc="-180" dirty="0"/>
              <a:t> </a:t>
            </a:r>
            <a:r>
              <a:rPr sz="3100" spc="-295" dirty="0"/>
              <a:t>Strategy</a:t>
            </a:r>
            <a:endParaRPr sz="3100"/>
          </a:p>
        </p:txBody>
      </p:sp>
      <p:sp>
        <p:nvSpPr>
          <p:cNvPr id="3" name="object 3"/>
          <p:cNvSpPr/>
          <p:nvPr/>
        </p:nvSpPr>
        <p:spPr>
          <a:xfrm>
            <a:off x="457199" y="1590674"/>
            <a:ext cx="28575" cy="1695450"/>
          </a:xfrm>
          <a:custGeom>
            <a:avLst/>
            <a:gdLst/>
            <a:ahLst/>
            <a:cxnLst/>
            <a:rect l="l" t="t" r="r" b="b"/>
            <a:pathLst>
              <a:path w="28575" h="1695450">
                <a:moveTo>
                  <a:pt x="28574" y="1695449"/>
                </a:moveTo>
                <a:lnTo>
                  <a:pt x="0" y="1695449"/>
                </a:lnTo>
                <a:lnTo>
                  <a:pt x="0" y="0"/>
                </a:lnTo>
                <a:lnTo>
                  <a:pt x="28574" y="0"/>
                </a:lnTo>
                <a:lnTo>
                  <a:pt x="28574" y="1695449"/>
                </a:lnTo>
                <a:close/>
              </a:path>
            </a:pathLst>
          </a:custGeom>
          <a:solidFill>
            <a:srgbClr val="0061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457199" y="3981449"/>
            <a:ext cx="6543675" cy="1657350"/>
            <a:chOff x="457199" y="3981449"/>
            <a:chExt cx="6543675" cy="1657350"/>
          </a:xfrm>
        </p:grpSpPr>
        <p:sp>
          <p:nvSpPr>
            <p:cNvPr id="5" name="object 5"/>
            <p:cNvSpPr/>
            <p:nvPr/>
          </p:nvSpPr>
          <p:spPr>
            <a:xfrm>
              <a:off x="471487" y="3981449"/>
              <a:ext cx="6529705" cy="1657350"/>
            </a:xfrm>
            <a:custGeom>
              <a:avLst/>
              <a:gdLst/>
              <a:ahLst/>
              <a:cxnLst/>
              <a:rect l="l" t="t" r="r" b="b"/>
              <a:pathLst>
                <a:path w="6529705" h="1657350">
                  <a:moveTo>
                    <a:pt x="6475988" y="1657349"/>
                  </a:moveTo>
                  <a:lnTo>
                    <a:pt x="40048" y="1657349"/>
                  </a:lnTo>
                  <a:lnTo>
                    <a:pt x="37260" y="1656983"/>
                  </a:lnTo>
                  <a:lnTo>
                    <a:pt x="5659" y="1628829"/>
                  </a:lnTo>
                  <a:lnTo>
                    <a:pt x="0" y="1603951"/>
                  </a:lnTo>
                  <a:lnTo>
                    <a:pt x="0" y="1600199"/>
                  </a:lnTo>
                  <a:lnTo>
                    <a:pt x="0" y="53397"/>
                  </a:lnTo>
                  <a:lnTo>
                    <a:pt x="14544" y="14085"/>
                  </a:lnTo>
                  <a:lnTo>
                    <a:pt x="40048" y="0"/>
                  </a:lnTo>
                  <a:lnTo>
                    <a:pt x="6475988" y="0"/>
                  </a:lnTo>
                  <a:lnTo>
                    <a:pt x="6515300" y="19392"/>
                  </a:lnTo>
                  <a:lnTo>
                    <a:pt x="6529386" y="53397"/>
                  </a:lnTo>
                  <a:lnTo>
                    <a:pt x="6529386" y="1603951"/>
                  </a:lnTo>
                  <a:lnTo>
                    <a:pt x="6509993" y="1643263"/>
                  </a:lnTo>
                  <a:lnTo>
                    <a:pt x="6479705" y="1656983"/>
                  </a:lnTo>
                  <a:lnTo>
                    <a:pt x="6475988" y="1657349"/>
                  </a:lnTo>
                  <a:close/>
                </a:path>
              </a:pathLst>
            </a:custGeom>
            <a:solidFill>
              <a:srgbClr val="006140">
                <a:alpha val="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57199" y="3981449"/>
              <a:ext cx="57150" cy="1657350"/>
            </a:xfrm>
            <a:custGeom>
              <a:avLst/>
              <a:gdLst/>
              <a:ahLst/>
              <a:cxnLst/>
              <a:rect l="l" t="t" r="r" b="b"/>
              <a:pathLst>
                <a:path w="57150" h="1657350">
                  <a:moveTo>
                    <a:pt x="57150" y="1657349"/>
                  </a:moveTo>
                  <a:lnTo>
                    <a:pt x="49571" y="1657349"/>
                  </a:lnTo>
                  <a:lnTo>
                    <a:pt x="42281" y="1655899"/>
                  </a:lnTo>
                  <a:lnTo>
                    <a:pt x="7250" y="1629071"/>
                  </a:lnTo>
                  <a:lnTo>
                    <a:pt x="0" y="1607778"/>
                  </a:lnTo>
                  <a:lnTo>
                    <a:pt x="0" y="49571"/>
                  </a:lnTo>
                  <a:lnTo>
                    <a:pt x="22097" y="11379"/>
                  </a:lnTo>
                  <a:lnTo>
                    <a:pt x="49571" y="0"/>
                  </a:lnTo>
                  <a:lnTo>
                    <a:pt x="57150" y="0"/>
                  </a:lnTo>
                  <a:lnTo>
                    <a:pt x="51448" y="1046"/>
                  </a:lnTo>
                  <a:lnTo>
                    <a:pt x="46180" y="4184"/>
                  </a:lnTo>
                  <a:lnTo>
                    <a:pt x="29098" y="45747"/>
                  </a:lnTo>
                  <a:lnTo>
                    <a:pt x="28575" y="57150"/>
                  </a:lnTo>
                  <a:lnTo>
                    <a:pt x="28575" y="1600200"/>
                  </a:lnTo>
                  <a:lnTo>
                    <a:pt x="36944" y="1640610"/>
                  </a:lnTo>
                  <a:lnTo>
                    <a:pt x="51448" y="1656303"/>
                  </a:lnTo>
                  <a:lnTo>
                    <a:pt x="57150" y="1657349"/>
                  </a:lnTo>
                  <a:close/>
                </a:path>
              </a:pathLst>
            </a:custGeom>
            <a:solidFill>
              <a:srgbClr val="0061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8174" y="4133849"/>
              <a:ext cx="771525" cy="333375"/>
            </a:xfrm>
            <a:custGeom>
              <a:avLst/>
              <a:gdLst/>
              <a:ahLst/>
              <a:cxnLst/>
              <a:rect l="l" t="t" r="r" b="b"/>
              <a:pathLst>
                <a:path w="771525" h="333375">
                  <a:moveTo>
                    <a:pt x="718127" y="333374"/>
                  </a:moveTo>
                  <a:lnTo>
                    <a:pt x="53397" y="333374"/>
                  </a:lnTo>
                  <a:lnTo>
                    <a:pt x="49680" y="333008"/>
                  </a:lnTo>
                  <a:lnTo>
                    <a:pt x="14085" y="313981"/>
                  </a:lnTo>
                  <a:lnTo>
                    <a:pt x="0" y="279977"/>
                  </a:lnTo>
                  <a:lnTo>
                    <a:pt x="0" y="276224"/>
                  </a:lnTo>
                  <a:lnTo>
                    <a:pt x="0" y="53397"/>
                  </a:lnTo>
                  <a:lnTo>
                    <a:pt x="19392" y="14084"/>
                  </a:lnTo>
                  <a:lnTo>
                    <a:pt x="53397" y="0"/>
                  </a:lnTo>
                  <a:lnTo>
                    <a:pt x="718127" y="0"/>
                  </a:lnTo>
                  <a:lnTo>
                    <a:pt x="757439" y="19391"/>
                  </a:lnTo>
                  <a:lnTo>
                    <a:pt x="771524" y="53397"/>
                  </a:lnTo>
                  <a:lnTo>
                    <a:pt x="771524" y="279977"/>
                  </a:lnTo>
                  <a:lnTo>
                    <a:pt x="752132" y="319289"/>
                  </a:lnTo>
                  <a:lnTo>
                    <a:pt x="721843" y="333008"/>
                  </a:lnTo>
                  <a:lnTo>
                    <a:pt x="718127" y="333374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44500" y="1177567"/>
            <a:ext cx="310705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b="1" spc="-125" dirty="0">
                <a:solidFill>
                  <a:srgbClr val="006140"/>
                </a:solidFill>
                <a:latin typeface="Montserrat SemiBold"/>
                <a:cs typeface="Montserrat SemiBold"/>
              </a:rPr>
              <a:t>Reclaiming</a:t>
            </a:r>
            <a:r>
              <a:rPr sz="1850" b="1" spc="-35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850" b="1" spc="-125" dirty="0">
                <a:solidFill>
                  <a:srgbClr val="006140"/>
                </a:solidFill>
                <a:latin typeface="Montserrat SemiBold"/>
                <a:cs typeface="Montserrat SemiBold"/>
              </a:rPr>
              <a:t>the</a:t>
            </a:r>
            <a:r>
              <a:rPr sz="1850" b="1" spc="-30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850" b="1" spc="-114" dirty="0">
                <a:solidFill>
                  <a:srgbClr val="006140"/>
                </a:solidFill>
                <a:latin typeface="Montserrat SemiBold"/>
                <a:cs typeface="Montserrat SemiBold"/>
              </a:rPr>
              <a:t>"Third</a:t>
            </a:r>
            <a:r>
              <a:rPr sz="1850" b="1" spc="-35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850" b="1" spc="-95" dirty="0">
                <a:solidFill>
                  <a:srgbClr val="006140"/>
                </a:solidFill>
                <a:latin typeface="Montserrat SemiBold"/>
                <a:cs typeface="Montserrat SemiBold"/>
              </a:rPr>
              <a:t>Place"</a:t>
            </a:r>
            <a:endParaRPr sz="1850">
              <a:latin typeface="Montserrat SemiBold"/>
              <a:cs typeface="Montserrat SemiBold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57224" y="169544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15975" y="1539608"/>
            <a:ext cx="5847715" cy="539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90"/>
              </a:spcBef>
            </a:pP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Incorporate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local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30" dirty="0">
                <a:solidFill>
                  <a:srgbClr val="333333"/>
                </a:solidFill>
                <a:latin typeface="Montserrat"/>
                <a:cs typeface="Montserrat"/>
              </a:rPr>
              <a:t>art,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design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motifs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and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materials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that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resonate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20" dirty="0">
                <a:solidFill>
                  <a:srgbClr val="333333"/>
                </a:solidFill>
                <a:latin typeface="Montserrat"/>
                <a:cs typeface="Montserrat"/>
              </a:rPr>
              <a:t>with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Vietnamese</a:t>
            </a:r>
            <a:r>
              <a:rPr sz="1450" spc="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cultural</a:t>
            </a:r>
            <a:r>
              <a:rPr sz="1450" spc="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heritage</a:t>
            </a:r>
            <a:endParaRPr sz="1450">
              <a:latin typeface="Montserrat"/>
              <a:cs typeface="Montserra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57224" y="228599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15975" y="2130158"/>
            <a:ext cx="5737225" cy="539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90"/>
              </a:spcBef>
            </a:pP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Host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Montserrat"/>
                <a:cs typeface="Montserrat"/>
              </a:rPr>
              <a:t>community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events,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workshops,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and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cultural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partnerships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20" dirty="0">
                <a:solidFill>
                  <a:srgbClr val="333333"/>
                </a:solidFill>
                <a:latin typeface="Montserrat"/>
                <a:cs typeface="Montserrat"/>
              </a:rPr>
              <a:t>that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celebrate</a:t>
            </a:r>
            <a:r>
              <a:rPr sz="1450" spc="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local</a:t>
            </a:r>
            <a:r>
              <a:rPr sz="1450" spc="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coffee</a:t>
            </a:r>
            <a:r>
              <a:rPr sz="1450" spc="2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traditions</a:t>
            </a:r>
            <a:endParaRPr sz="1450">
              <a:latin typeface="Montserrat"/>
              <a:cs typeface="Montserra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7224" y="287654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15975" y="2720708"/>
            <a:ext cx="5810250" cy="539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90"/>
              </a:spcBef>
            </a:pPr>
            <a:r>
              <a:rPr sz="1450" spc="-80" dirty="0">
                <a:solidFill>
                  <a:srgbClr val="333333"/>
                </a:solidFill>
                <a:latin typeface="Montserrat"/>
                <a:cs typeface="Montserrat"/>
              </a:rPr>
              <a:t>Create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spaces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that</a:t>
            </a:r>
            <a:r>
              <a:rPr sz="1450" spc="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feel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authentically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Vietnamese</a:t>
            </a:r>
            <a:r>
              <a:rPr sz="1450" spc="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while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30" dirty="0">
                <a:solidFill>
                  <a:srgbClr val="333333"/>
                </a:solidFill>
                <a:latin typeface="Montserrat"/>
                <a:cs typeface="Montserrat"/>
              </a:rPr>
              <a:t>maintaining </a:t>
            </a:r>
            <a:r>
              <a:rPr sz="1450" spc="-80" dirty="0">
                <a:solidFill>
                  <a:srgbClr val="333333"/>
                </a:solidFill>
                <a:latin typeface="Montserrat"/>
                <a:cs typeface="Montserrat"/>
              </a:rPr>
              <a:t>Starbucks</a:t>
            </a:r>
            <a:r>
              <a:rPr sz="1450" spc="3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quality</a:t>
            </a:r>
            <a:r>
              <a:rPr sz="1450" spc="3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standards</a:t>
            </a:r>
            <a:endParaRPr sz="1450">
              <a:latin typeface="Montserrat"/>
              <a:cs typeface="Montserra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4500" y="3568342"/>
            <a:ext cx="2946400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b="1" spc="-160" dirty="0">
                <a:solidFill>
                  <a:srgbClr val="006140"/>
                </a:solidFill>
                <a:latin typeface="Montserrat SemiBold"/>
                <a:cs typeface="Montserrat SemiBold"/>
              </a:rPr>
              <a:t>A</a:t>
            </a:r>
            <a:r>
              <a:rPr sz="1850" b="1" spc="-50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850" b="1" spc="-175" dirty="0">
                <a:solidFill>
                  <a:srgbClr val="006140"/>
                </a:solidFill>
                <a:latin typeface="Montserrat SemiBold"/>
                <a:cs typeface="Montserrat SemiBold"/>
              </a:rPr>
              <a:t>New</a:t>
            </a:r>
            <a:r>
              <a:rPr sz="1850" b="1" spc="-45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850" b="1" spc="-130" dirty="0">
                <a:solidFill>
                  <a:srgbClr val="006140"/>
                </a:solidFill>
                <a:latin typeface="Montserrat SemiBold"/>
                <a:cs typeface="Montserrat SemiBold"/>
              </a:rPr>
              <a:t>Marketing</a:t>
            </a:r>
            <a:r>
              <a:rPr sz="1850" b="1" spc="-45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850" b="1" spc="-114" dirty="0">
                <a:solidFill>
                  <a:srgbClr val="006140"/>
                </a:solidFill>
                <a:latin typeface="Montserrat SemiBold"/>
                <a:cs typeface="Montserrat SemiBold"/>
              </a:rPr>
              <a:t>Narrative</a:t>
            </a:r>
            <a:endParaRPr sz="1850">
              <a:latin typeface="Montserrat SemiBold"/>
              <a:cs typeface="Montserrat SemiBold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9774" y="4139097"/>
            <a:ext cx="305752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819150" algn="l"/>
              </a:tabLst>
            </a:pPr>
            <a:r>
              <a:rPr sz="1400" spc="-20" dirty="0">
                <a:solidFill>
                  <a:srgbClr val="B91B1B"/>
                </a:solidFill>
                <a:latin typeface="Montserrat"/>
                <a:cs typeface="Montserrat"/>
              </a:rPr>
              <a:t>FROM</a:t>
            </a:r>
            <a:r>
              <a:rPr sz="1400" dirty="0">
                <a:solidFill>
                  <a:srgbClr val="B91B1B"/>
                </a:solidFill>
                <a:latin typeface="Montserrat"/>
                <a:cs typeface="Montserrat"/>
              </a:rPr>
              <a:t>	</a:t>
            </a:r>
            <a:r>
              <a:rPr sz="1550" b="1" i="1" spc="-100" dirty="0">
                <a:solidFill>
                  <a:srgbClr val="333333"/>
                </a:solidFill>
                <a:latin typeface="Lucida Sans"/>
                <a:cs typeface="Lucida Sans"/>
              </a:rPr>
              <a:t>"Bringing</a:t>
            </a:r>
            <a:r>
              <a:rPr sz="1550" b="1" i="1" spc="-114" dirty="0">
                <a:solidFill>
                  <a:srgbClr val="333333"/>
                </a:solidFill>
                <a:latin typeface="Lucida Sans"/>
                <a:cs typeface="Lucida Sans"/>
              </a:rPr>
              <a:t> </a:t>
            </a:r>
            <a:r>
              <a:rPr sz="1550" b="1" i="1" spc="-120" dirty="0">
                <a:solidFill>
                  <a:srgbClr val="333333"/>
                </a:solidFill>
                <a:latin typeface="Lucida Sans"/>
                <a:cs typeface="Lucida Sans"/>
              </a:rPr>
              <a:t>you</a:t>
            </a:r>
            <a:r>
              <a:rPr sz="1550" b="1" i="1" spc="-110" dirty="0">
                <a:solidFill>
                  <a:srgbClr val="333333"/>
                </a:solidFill>
                <a:latin typeface="Lucida Sans"/>
                <a:cs typeface="Lucida Sans"/>
              </a:rPr>
              <a:t> </a:t>
            </a:r>
            <a:r>
              <a:rPr sz="1550" b="1" i="1" spc="-140" dirty="0">
                <a:solidFill>
                  <a:srgbClr val="333333"/>
                </a:solidFill>
                <a:latin typeface="Lucida Sans"/>
                <a:cs typeface="Lucida Sans"/>
              </a:rPr>
              <a:t>our</a:t>
            </a:r>
            <a:r>
              <a:rPr sz="1550" b="1" i="1" spc="-110" dirty="0">
                <a:solidFill>
                  <a:srgbClr val="333333"/>
                </a:solidFill>
                <a:latin typeface="Lucida Sans"/>
                <a:cs typeface="Lucida Sans"/>
              </a:rPr>
              <a:t> </a:t>
            </a:r>
            <a:r>
              <a:rPr sz="1550" b="1" i="1" spc="-90" dirty="0">
                <a:solidFill>
                  <a:srgbClr val="333333"/>
                </a:solidFill>
                <a:latin typeface="Lucida Sans"/>
                <a:cs typeface="Lucida Sans"/>
              </a:rPr>
              <a:t>coffee"</a:t>
            </a:r>
            <a:endParaRPr sz="1550">
              <a:latin typeface="Lucida Sans"/>
              <a:cs typeface="Lucida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38174" y="4619624"/>
            <a:ext cx="466725" cy="333375"/>
          </a:xfrm>
          <a:custGeom>
            <a:avLst/>
            <a:gdLst/>
            <a:ahLst/>
            <a:cxnLst/>
            <a:rect l="l" t="t" r="r" b="b"/>
            <a:pathLst>
              <a:path w="466725" h="333375">
                <a:moveTo>
                  <a:pt x="413327" y="333374"/>
                </a:moveTo>
                <a:lnTo>
                  <a:pt x="53397" y="333374"/>
                </a:lnTo>
                <a:lnTo>
                  <a:pt x="49680" y="333008"/>
                </a:lnTo>
                <a:lnTo>
                  <a:pt x="14085" y="313982"/>
                </a:lnTo>
                <a:lnTo>
                  <a:pt x="0" y="279977"/>
                </a:lnTo>
                <a:lnTo>
                  <a:pt x="0" y="276224"/>
                </a:lnTo>
                <a:lnTo>
                  <a:pt x="0" y="53397"/>
                </a:lnTo>
                <a:lnTo>
                  <a:pt x="19392" y="14084"/>
                </a:lnTo>
                <a:lnTo>
                  <a:pt x="53397" y="0"/>
                </a:lnTo>
                <a:lnTo>
                  <a:pt x="413327" y="0"/>
                </a:lnTo>
                <a:lnTo>
                  <a:pt x="452639" y="19391"/>
                </a:lnTo>
                <a:lnTo>
                  <a:pt x="466724" y="53397"/>
                </a:lnTo>
                <a:lnTo>
                  <a:pt x="466724" y="279977"/>
                </a:lnTo>
                <a:lnTo>
                  <a:pt x="447332" y="319289"/>
                </a:lnTo>
                <a:lnTo>
                  <a:pt x="417043" y="333008"/>
                </a:lnTo>
                <a:lnTo>
                  <a:pt x="413327" y="333374"/>
                </a:lnTo>
                <a:close/>
              </a:path>
            </a:pathLst>
          </a:custGeom>
          <a:solidFill>
            <a:srgbClr val="D0FA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739774" y="4624872"/>
            <a:ext cx="3988435" cy="2673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519430" algn="l"/>
              </a:tabLst>
            </a:pPr>
            <a:r>
              <a:rPr sz="1400" spc="-25" dirty="0">
                <a:solidFill>
                  <a:srgbClr val="047857"/>
                </a:solidFill>
                <a:latin typeface="Avenir"/>
                <a:cs typeface="Avenir"/>
              </a:rPr>
              <a:t>TO</a:t>
            </a:r>
            <a:r>
              <a:rPr sz="1400" dirty="0">
                <a:solidFill>
                  <a:srgbClr val="047857"/>
                </a:solidFill>
                <a:latin typeface="Avenir"/>
                <a:cs typeface="Avenir"/>
              </a:rPr>
              <a:t>	</a:t>
            </a:r>
            <a:r>
              <a:rPr sz="1550" b="1" i="1" spc="-125" dirty="0">
                <a:solidFill>
                  <a:srgbClr val="333333"/>
                </a:solidFill>
                <a:latin typeface="Lucida Sans"/>
                <a:cs typeface="Lucida Sans"/>
              </a:rPr>
              <a:t>"Celebrating</a:t>
            </a:r>
            <a:r>
              <a:rPr sz="1550" b="1" i="1" spc="-95" dirty="0">
                <a:solidFill>
                  <a:srgbClr val="333333"/>
                </a:solidFill>
                <a:latin typeface="Lucida Sans"/>
                <a:cs typeface="Lucida Sans"/>
              </a:rPr>
              <a:t> </a:t>
            </a:r>
            <a:r>
              <a:rPr sz="1550" b="1" i="1" spc="-120" dirty="0">
                <a:solidFill>
                  <a:srgbClr val="333333"/>
                </a:solidFill>
                <a:latin typeface="Lucida Sans"/>
                <a:cs typeface="Lucida Sans"/>
              </a:rPr>
              <a:t>and</a:t>
            </a:r>
            <a:r>
              <a:rPr sz="1550" b="1" i="1" spc="-95" dirty="0">
                <a:solidFill>
                  <a:srgbClr val="333333"/>
                </a:solidFill>
                <a:latin typeface="Lucida Sans"/>
                <a:cs typeface="Lucida Sans"/>
              </a:rPr>
              <a:t> </a:t>
            </a:r>
            <a:r>
              <a:rPr sz="1550" b="1" i="1" spc="-105" dirty="0">
                <a:solidFill>
                  <a:srgbClr val="333333"/>
                </a:solidFill>
                <a:latin typeface="Lucida Sans"/>
                <a:cs typeface="Lucida Sans"/>
              </a:rPr>
              <a:t>elevating</a:t>
            </a:r>
            <a:r>
              <a:rPr sz="1550" b="1" i="1" spc="-95" dirty="0">
                <a:solidFill>
                  <a:srgbClr val="333333"/>
                </a:solidFill>
                <a:latin typeface="Lucida Sans"/>
                <a:cs typeface="Lucida Sans"/>
              </a:rPr>
              <a:t> </a:t>
            </a:r>
            <a:r>
              <a:rPr sz="1550" b="1" i="1" spc="-150" dirty="0">
                <a:solidFill>
                  <a:srgbClr val="333333"/>
                </a:solidFill>
                <a:latin typeface="Lucida Sans"/>
                <a:cs typeface="Lucida Sans"/>
              </a:rPr>
              <a:t>your</a:t>
            </a:r>
            <a:r>
              <a:rPr sz="1550" b="1" i="1" spc="-90" dirty="0">
                <a:solidFill>
                  <a:srgbClr val="333333"/>
                </a:solidFill>
                <a:latin typeface="Lucida Sans"/>
                <a:cs typeface="Lucida Sans"/>
              </a:rPr>
              <a:t> </a:t>
            </a:r>
            <a:r>
              <a:rPr sz="1550" b="1" i="1" spc="-85" dirty="0">
                <a:solidFill>
                  <a:srgbClr val="333333"/>
                </a:solidFill>
                <a:latin typeface="Lucida Sans"/>
                <a:cs typeface="Lucida Sans"/>
              </a:rPr>
              <a:t>coffee"</a:t>
            </a:r>
            <a:endParaRPr sz="1550">
              <a:latin typeface="Lucida Sans"/>
              <a:cs typeface="Lucida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5474" y="5074500"/>
            <a:ext cx="577151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5"/>
              </a:spcBef>
            </a:pPr>
            <a:r>
              <a:rPr sz="1150" spc="-70" dirty="0">
                <a:solidFill>
                  <a:srgbClr val="333333"/>
                </a:solidFill>
                <a:latin typeface="Montserrat"/>
                <a:cs typeface="Montserrat"/>
              </a:rPr>
              <a:t>Position</a:t>
            </a:r>
            <a:r>
              <a:rPr sz="11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ontserrat"/>
                <a:cs typeface="Montserrat"/>
              </a:rPr>
              <a:t>Starbucks</a:t>
            </a:r>
            <a:r>
              <a:rPr sz="11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150" spc="-60" dirty="0">
                <a:solidFill>
                  <a:srgbClr val="333333"/>
                </a:solidFill>
                <a:latin typeface="Montserrat"/>
                <a:cs typeface="Montserrat"/>
              </a:rPr>
              <a:t>as</a:t>
            </a:r>
            <a:r>
              <a:rPr sz="11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ontserrat"/>
                <a:cs typeface="Montserrat"/>
              </a:rPr>
              <a:t>a</a:t>
            </a:r>
            <a:r>
              <a:rPr sz="11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150" spc="-55" dirty="0">
                <a:solidFill>
                  <a:srgbClr val="333333"/>
                </a:solidFill>
                <a:latin typeface="Montserrat"/>
                <a:cs typeface="Montserrat"/>
              </a:rPr>
              <a:t>respectful</a:t>
            </a:r>
            <a:r>
              <a:rPr sz="11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333333"/>
                </a:solidFill>
                <a:latin typeface="Montserrat"/>
                <a:cs typeface="Montserrat"/>
              </a:rPr>
              <a:t>collaborator</a:t>
            </a:r>
            <a:r>
              <a:rPr sz="11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333333"/>
                </a:solidFill>
                <a:latin typeface="Montserrat"/>
                <a:cs typeface="Montserrat"/>
              </a:rPr>
              <a:t>in</a:t>
            </a:r>
            <a:r>
              <a:rPr sz="11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333333"/>
                </a:solidFill>
                <a:latin typeface="Montserrat"/>
                <a:cs typeface="Montserrat"/>
              </a:rPr>
              <a:t>Vietnam's</a:t>
            </a:r>
            <a:r>
              <a:rPr sz="11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333333"/>
                </a:solidFill>
                <a:latin typeface="Montserrat"/>
                <a:cs typeface="Montserrat"/>
              </a:rPr>
              <a:t>rich</a:t>
            </a:r>
            <a:r>
              <a:rPr sz="11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150" spc="-60" dirty="0">
                <a:solidFill>
                  <a:srgbClr val="333333"/>
                </a:solidFill>
                <a:latin typeface="Montserrat"/>
                <a:cs typeface="Montserrat"/>
              </a:rPr>
              <a:t>coffee</a:t>
            </a:r>
            <a:r>
              <a:rPr sz="11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333333"/>
                </a:solidFill>
                <a:latin typeface="Montserrat"/>
                <a:cs typeface="Montserrat"/>
              </a:rPr>
              <a:t>heritage,</a:t>
            </a:r>
            <a:r>
              <a:rPr sz="11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ontserrat"/>
                <a:cs typeface="Montserrat"/>
              </a:rPr>
              <a:t>not</a:t>
            </a:r>
            <a:r>
              <a:rPr sz="11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150" spc="-25" dirty="0">
                <a:solidFill>
                  <a:srgbClr val="333333"/>
                </a:solidFill>
                <a:latin typeface="Montserrat"/>
                <a:cs typeface="Montserrat"/>
              </a:rPr>
              <a:t>an </a:t>
            </a:r>
            <a:r>
              <a:rPr sz="1150" spc="-60" dirty="0">
                <a:solidFill>
                  <a:srgbClr val="333333"/>
                </a:solidFill>
                <a:latin typeface="Montserrat"/>
                <a:cs typeface="Montserrat"/>
              </a:rPr>
              <a:t>outsider</a:t>
            </a:r>
            <a:r>
              <a:rPr sz="11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333333"/>
                </a:solidFill>
                <a:latin typeface="Montserrat"/>
                <a:cs typeface="Montserrat"/>
              </a:rPr>
              <a:t>bringing</a:t>
            </a:r>
            <a:r>
              <a:rPr sz="11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333333"/>
                </a:solidFill>
                <a:latin typeface="Montserrat"/>
                <a:cs typeface="Montserrat"/>
              </a:rPr>
              <a:t>something</a:t>
            </a:r>
            <a:r>
              <a:rPr sz="11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150" spc="-20" dirty="0">
                <a:solidFill>
                  <a:srgbClr val="333333"/>
                </a:solidFill>
                <a:latin typeface="Montserrat"/>
                <a:cs typeface="Montserrat"/>
              </a:rPr>
              <a:t>new.</a:t>
            </a:r>
            <a:endParaRPr sz="1150">
              <a:latin typeface="Montserrat"/>
              <a:cs typeface="Montserra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448549" y="1200149"/>
            <a:ext cx="4286250" cy="3238500"/>
            <a:chOff x="7448549" y="1200149"/>
            <a:chExt cx="4286250" cy="3238500"/>
          </a:xfrm>
        </p:grpSpPr>
        <p:sp>
          <p:nvSpPr>
            <p:cNvPr id="21" name="object 21"/>
            <p:cNvSpPr/>
            <p:nvPr/>
          </p:nvSpPr>
          <p:spPr>
            <a:xfrm>
              <a:off x="7448549" y="1200149"/>
              <a:ext cx="4286250" cy="3238500"/>
            </a:xfrm>
            <a:custGeom>
              <a:avLst/>
              <a:gdLst/>
              <a:ahLst/>
              <a:cxnLst/>
              <a:rect l="l" t="t" r="r" b="b"/>
              <a:pathLst>
                <a:path w="4286250" h="3238500">
                  <a:moveTo>
                    <a:pt x="4215052" y="3238499"/>
                  </a:moveTo>
                  <a:lnTo>
                    <a:pt x="71196" y="3238499"/>
                  </a:lnTo>
                  <a:lnTo>
                    <a:pt x="66241" y="3238011"/>
                  </a:lnTo>
                  <a:lnTo>
                    <a:pt x="29704" y="3222877"/>
                  </a:lnTo>
                  <a:lnTo>
                    <a:pt x="3884" y="3186837"/>
                  </a:lnTo>
                  <a:lnTo>
                    <a:pt x="0" y="3167303"/>
                  </a:lnTo>
                  <a:lnTo>
                    <a:pt x="0" y="3162299"/>
                  </a:lnTo>
                  <a:lnTo>
                    <a:pt x="0" y="71196"/>
                  </a:lnTo>
                  <a:lnTo>
                    <a:pt x="15620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4215052" y="0"/>
                  </a:lnTo>
                  <a:lnTo>
                    <a:pt x="4256542" y="15621"/>
                  </a:lnTo>
                  <a:lnTo>
                    <a:pt x="4282362" y="51661"/>
                  </a:lnTo>
                  <a:lnTo>
                    <a:pt x="4286249" y="71196"/>
                  </a:lnTo>
                  <a:lnTo>
                    <a:pt x="4286249" y="3167303"/>
                  </a:lnTo>
                  <a:lnTo>
                    <a:pt x="4270626" y="3208794"/>
                  </a:lnTo>
                  <a:lnTo>
                    <a:pt x="4234586" y="3234613"/>
                  </a:lnTo>
                  <a:lnTo>
                    <a:pt x="4220008" y="3238011"/>
                  </a:lnTo>
                  <a:lnTo>
                    <a:pt x="4215052" y="3238499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9363844" y="1200149"/>
              <a:ext cx="455930" cy="209550"/>
            </a:xfrm>
            <a:custGeom>
              <a:avLst/>
              <a:gdLst/>
              <a:ahLst/>
              <a:cxnLst/>
              <a:rect l="l" t="t" r="r" b="b"/>
              <a:pathLst>
                <a:path w="455929" h="209550">
                  <a:moveTo>
                    <a:pt x="235316" y="209549"/>
                  </a:moveTo>
                  <a:lnTo>
                    <a:pt x="220342" y="209549"/>
                  </a:lnTo>
                  <a:lnTo>
                    <a:pt x="212873" y="209182"/>
                  </a:lnTo>
                  <a:lnTo>
                    <a:pt x="168634" y="201879"/>
                  </a:lnTo>
                  <a:lnTo>
                    <a:pt x="126670" y="186086"/>
                  </a:lnTo>
                  <a:lnTo>
                    <a:pt x="88593" y="162409"/>
                  </a:lnTo>
                  <a:lnTo>
                    <a:pt x="55868" y="131759"/>
                  </a:lnTo>
                  <a:lnTo>
                    <a:pt x="29750" y="95313"/>
                  </a:lnTo>
                  <a:lnTo>
                    <a:pt x="11246" y="54473"/>
                  </a:lnTo>
                  <a:lnTo>
                    <a:pt x="1063" y="10807"/>
                  </a:lnTo>
                  <a:lnTo>
                    <a:pt x="0" y="0"/>
                  </a:lnTo>
                  <a:lnTo>
                    <a:pt x="455658" y="0"/>
                  </a:lnTo>
                  <a:lnTo>
                    <a:pt x="448758" y="40144"/>
                  </a:lnTo>
                  <a:lnTo>
                    <a:pt x="432964" y="82107"/>
                  </a:lnTo>
                  <a:lnTo>
                    <a:pt x="409288" y="120184"/>
                  </a:lnTo>
                  <a:lnTo>
                    <a:pt x="378638" y="152910"/>
                  </a:lnTo>
                  <a:lnTo>
                    <a:pt x="342192" y="179027"/>
                  </a:lnTo>
                  <a:lnTo>
                    <a:pt x="301352" y="197533"/>
                  </a:lnTo>
                  <a:lnTo>
                    <a:pt x="257687" y="207715"/>
                  </a:lnTo>
                  <a:lnTo>
                    <a:pt x="235316" y="209549"/>
                  </a:lnTo>
                  <a:close/>
                </a:path>
              </a:pathLst>
            </a:custGeom>
            <a:solidFill>
              <a:srgbClr val="0061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677148" y="3848099"/>
              <a:ext cx="3829050" cy="9525"/>
            </a:xfrm>
            <a:custGeom>
              <a:avLst/>
              <a:gdLst/>
              <a:ahLst/>
              <a:cxnLst/>
              <a:rect l="l" t="t" r="r" b="b"/>
              <a:pathLst>
                <a:path w="3829050" h="9525">
                  <a:moveTo>
                    <a:pt x="382904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3829049" y="0"/>
                  </a:lnTo>
                  <a:lnTo>
                    <a:pt x="3829049" y="9524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77374" y="1200149"/>
              <a:ext cx="228600" cy="95249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9582148" y="1981199"/>
              <a:ext cx="9525" cy="1638300"/>
            </a:xfrm>
            <a:custGeom>
              <a:avLst/>
              <a:gdLst/>
              <a:ahLst/>
              <a:cxnLst/>
              <a:rect l="l" t="t" r="r" b="b"/>
              <a:pathLst>
                <a:path w="9525" h="1638300">
                  <a:moveTo>
                    <a:pt x="9524" y="1638299"/>
                  </a:moveTo>
                  <a:lnTo>
                    <a:pt x="0" y="1638299"/>
                  </a:lnTo>
                  <a:lnTo>
                    <a:pt x="0" y="0"/>
                  </a:lnTo>
                  <a:lnTo>
                    <a:pt x="9524" y="0"/>
                  </a:lnTo>
                  <a:lnTo>
                    <a:pt x="9524" y="1638299"/>
                  </a:lnTo>
                  <a:close/>
                </a:path>
              </a:pathLst>
            </a:custGeom>
            <a:solidFill>
              <a:srgbClr val="D0D5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677148" y="2705099"/>
              <a:ext cx="1752600" cy="914400"/>
            </a:xfrm>
            <a:custGeom>
              <a:avLst/>
              <a:gdLst/>
              <a:ahLst/>
              <a:cxnLst/>
              <a:rect l="l" t="t" r="r" b="b"/>
              <a:pathLst>
                <a:path w="1752600" h="914400">
                  <a:moveTo>
                    <a:pt x="1699202" y="914399"/>
                  </a:moveTo>
                  <a:lnTo>
                    <a:pt x="53397" y="914399"/>
                  </a:lnTo>
                  <a:lnTo>
                    <a:pt x="49681" y="914033"/>
                  </a:lnTo>
                  <a:lnTo>
                    <a:pt x="14085" y="895007"/>
                  </a:lnTo>
                  <a:lnTo>
                    <a:pt x="0" y="861002"/>
                  </a:lnTo>
                  <a:lnTo>
                    <a:pt x="0" y="857249"/>
                  </a:lnTo>
                  <a:lnTo>
                    <a:pt x="0" y="53397"/>
                  </a:lnTo>
                  <a:lnTo>
                    <a:pt x="19391" y="14085"/>
                  </a:lnTo>
                  <a:lnTo>
                    <a:pt x="53397" y="0"/>
                  </a:lnTo>
                  <a:lnTo>
                    <a:pt x="1699202" y="0"/>
                  </a:lnTo>
                  <a:lnTo>
                    <a:pt x="1738514" y="19392"/>
                  </a:lnTo>
                  <a:lnTo>
                    <a:pt x="1752599" y="53397"/>
                  </a:lnTo>
                  <a:lnTo>
                    <a:pt x="1752599" y="861002"/>
                  </a:lnTo>
                  <a:lnTo>
                    <a:pt x="1733206" y="900314"/>
                  </a:lnTo>
                  <a:lnTo>
                    <a:pt x="1702918" y="914033"/>
                  </a:lnTo>
                  <a:lnTo>
                    <a:pt x="1699202" y="9143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362948" y="22478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199" y="375288"/>
                  </a:lnTo>
                  <a:lnTo>
                    <a:pt x="100696" y="358507"/>
                  </a:lnTo>
                  <a:lnTo>
                    <a:pt x="62574" y="331659"/>
                  </a:lnTo>
                  <a:lnTo>
                    <a:pt x="32103" y="296335"/>
                  </a:lnTo>
                  <a:lnTo>
                    <a:pt x="11129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4" y="92572"/>
                  </a:lnTo>
                  <a:lnTo>
                    <a:pt x="55795" y="55796"/>
                  </a:lnTo>
                  <a:lnTo>
                    <a:pt x="92571" y="27095"/>
                  </a:lnTo>
                  <a:lnTo>
                    <a:pt x="135198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3" y="55796"/>
                  </a:lnTo>
                  <a:lnTo>
                    <a:pt x="353903" y="92572"/>
                  </a:lnTo>
                  <a:lnTo>
                    <a:pt x="372797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7" y="245799"/>
                  </a:lnTo>
                  <a:lnTo>
                    <a:pt x="353902" y="288427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8" y="372798"/>
                  </a:lnTo>
                  <a:lnTo>
                    <a:pt x="199858" y="380770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0061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67724" y="2352674"/>
              <a:ext cx="171450" cy="171450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7908825" y="2750400"/>
            <a:ext cx="129095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8700"/>
              </a:lnSpc>
              <a:spcBef>
                <a:spcPts val="95"/>
              </a:spcBef>
            </a:pPr>
            <a:r>
              <a:rPr sz="1150" spc="-65" dirty="0">
                <a:latin typeface="Montserrat"/>
                <a:cs typeface="Montserrat"/>
              </a:rPr>
              <a:t>Generic</a:t>
            </a:r>
            <a:r>
              <a:rPr sz="1150" spc="-25" dirty="0">
                <a:latin typeface="Montserrat"/>
                <a:cs typeface="Montserrat"/>
              </a:rPr>
              <a:t> </a:t>
            </a:r>
            <a:r>
              <a:rPr sz="1150" spc="-10" dirty="0">
                <a:latin typeface="Montserrat"/>
                <a:cs typeface="Montserrat"/>
              </a:rPr>
              <a:t>global experience </a:t>
            </a:r>
            <a:r>
              <a:rPr sz="1150" spc="-70" dirty="0">
                <a:latin typeface="Montserrat"/>
                <a:cs typeface="Montserrat"/>
              </a:rPr>
              <a:t>disconnected</a:t>
            </a:r>
            <a:r>
              <a:rPr sz="1150" spc="30" dirty="0">
                <a:latin typeface="Montserrat"/>
                <a:cs typeface="Montserrat"/>
              </a:rPr>
              <a:t> </a:t>
            </a:r>
            <a:r>
              <a:rPr sz="1150" spc="-65" dirty="0">
                <a:latin typeface="Montserrat"/>
                <a:cs typeface="Montserrat"/>
              </a:rPr>
              <a:t>from </a:t>
            </a:r>
            <a:r>
              <a:rPr sz="1150" spc="-60" dirty="0">
                <a:latin typeface="Montserrat"/>
                <a:cs typeface="Montserrat"/>
              </a:rPr>
              <a:t>local</a:t>
            </a:r>
            <a:r>
              <a:rPr sz="1150" dirty="0">
                <a:latin typeface="Montserrat"/>
                <a:cs typeface="Montserrat"/>
              </a:rPr>
              <a:t> </a:t>
            </a:r>
            <a:r>
              <a:rPr sz="1150" spc="-10" dirty="0">
                <a:latin typeface="Montserrat"/>
                <a:cs typeface="Montserrat"/>
              </a:rPr>
              <a:t>context</a:t>
            </a:r>
            <a:endParaRPr sz="1150">
              <a:latin typeface="Montserrat"/>
              <a:cs typeface="Montserrat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9744073" y="2247899"/>
            <a:ext cx="1762125" cy="1371600"/>
            <a:chOff x="9744073" y="2247899"/>
            <a:chExt cx="1762125" cy="1371600"/>
          </a:xfrm>
        </p:grpSpPr>
        <p:sp>
          <p:nvSpPr>
            <p:cNvPr id="31" name="object 31"/>
            <p:cNvSpPr/>
            <p:nvPr/>
          </p:nvSpPr>
          <p:spPr>
            <a:xfrm>
              <a:off x="9744073" y="2705099"/>
              <a:ext cx="1762125" cy="914400"/>
            </a:xfrm>
            <a:custGeom>
              <a:avLst/>
              <a:gdLst/>
              <a:ahLst/>
              <a:cxnLst/>
              <a:rect l="l" t="t" r="r" b="b"/>
              <a:pathLst>
                <a:path w="1762125" h="914400">
                  <a:moveTo>
                    <a:pt x="1708727" y="914399"/>
                  </a:moveTo>
                  <a:lnTo>
                    <a:pt x="53397" y="914399"/>
                  </a:lnTo>
                  <a:lnTo>
                    <a:pt x="49680" y="914033"/>
                  </a:lnTo>
                  <a:lnTo>
                    <a:pt x="14084" y="895007"/>
                  </a:lnTo>
                  <a:lnTo>
                    <a:pt x="0" y="861002"/>
                  </a:lnTo>
                  <a:lnTo>
                    <a:pt x="0" y="857249"/>
                  </a:lnTo>
                  <a:lnTo>
                    <a:pt x="0" y="53397"/>
                  </a:lnTo>
                  <a:lnTo>
                    <a:pt x="19392" y="14085"/>
                  </a:lnTo>
                  <a:lnTo>
                    <a:pt x="53397" y="0"/>
                  </a:lnTo>
                  <a:lnTo>
                    <a:pt x="1708727" y="0"/>
                  </a:lnTo>
                  <a:lnTo>
                    <a:pt x="1748039" y="19392"/>
                  </a:lnTo>
                  <a:lnTo>
                    <a:pt x="1762125" y="53397"/>
                  </a:lnTo>
                  <a:lnTo>
                    <a:pt x="1762125" y="861002"/>
                  </a:lnTo>
                  <a:lnTo>
                    <a:pt x="1742732" y="900314"/>
                  </a:lnTo>
                  <a:lnTo>
                    <a:pt x="1712443" y="914033"/>
                  </a:lnTo>
                  <a:lnTo>
                    <a:pt x="1708727" y="914399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0439398" y="22478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6" y="358507"/>
                  </a:lnTo>
                  <a:lnTo>
                    <a:pt x="62574" y="331659"/>
                  </a:lnTo>
                  <a:lnTo>
                    <a:pt x="32102" y="296335"/>
                  </a:lnTo>
                  <a:lnTo>
                    <a:pt x="11128" y="254666"/>
                  </a:lnTo>
                  <a:lnTo>
                    <a:pt x="913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198" y="135199"/>
                  </a:lnTo>
                  <a:lnTo>
                    <a:pt x="27094" y="92572"/>
                  </a:lnTo>
                  <a:lnTo>
                    <a:pt x="55795" y="55796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3" y="55796"/>
                  </a:lnTo>
                  <a:lnTo>
                    <a:pt x="353903" y="92572"/>
                  </a:lnTo>
                  <a:lnTo>
                    <a:pt x="372797" y="135199"/>
                  </a:lnTo>
                  <a:lnTo>
                    <a:pt x="380770" y="181141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7" y="245799"/>
                  </a:lnTo>
                  <a:lnTo>
                    <a:pt x="353903" y="288427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8" y="372798"/>
                  </a:lnTo>
                  <a:lnTo>
                    <a:pt x="199858" y="380770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0061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15600" y="2374105"/>
              <a:ext cx="214312" cy="128558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7887543" y="1468577"/>
            <a:ext cx="3287395" cy="6985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79755">
              <a:lnSpc>
                <a:spcPct val="100000"/>
              </a:lnSpc>
              <a:spcBef>
                <a:spcPts val="135"/>
              </a:spcBef>
            </a:pPr>
            <a:r>
              <a:rPr sz="1500" b="1" spc="-105" dirty="0">
                <a:latin typeface="Montserrat SemiBold"/>
                <a:cs typeface="Montserrat SemiBold"/>
              </a:rPr>
              <a:t>The</a:t>
            </a:r>
            <a:r>
              <a:rPr sz="1500" b="1" spc="-10" dirty="0">
                <a:latin typeface="Montserrat SemiBold"/>
                <a:cs typeface="Montserrat SemiBold"/>
              </a:rPr>
              <a:t> </a:t>
            </a:r>
            <a:r>
              <a:rPr sz="1500" b="1" spc="-95" dirty="0">
                <a:latin typeface="Montserrat SemiBold"/>
                <a:cs typeface="Montserrat SemiBold"/>
              </a:rPr>
              <a:t>Third</a:t>
            </a:r>
            <a:r>
              <a:rPr sz="1500" b="1" spc="-10" dirty="0">
                <a:latin typeface="Montserrat SemiBold"/>
                <a:cs typeface="Montserrat SemiBold"/>
              </a:rPr>
              <a:t> </a:t>
            </a:r>
            <a:r>
              <a:rPr sz="1500" b="1" spc="-100" dirty="0">
                <a:latin typeface="Montserrat SemiBold"/>
                <a:cs typeface="Montserrat SemiBold"/>
              </a:rPr>
              <a:t>Place</a:t>
            </a:r>
            <a:r>
              <a:rPr sz="1500" b="1" spc="-10" dirty="0">
                <a:latin typeface="Montserrat SemiBold"/>
                <a:cs typeface="Montserrat SemiBold"/>
              </a:rPr>
              <a:t> Evolution</a:t>
            </a:r>
            <a:endParaRPr sz="1500">
              <a:latin typeface="Montserrat SemiBold"/>
              <a:cs typeface="Montserrat SemiBold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1350">
              <a:latin typeface="Montserrat SemiBold"/>
              <a:cs typeface="Montserrat SemiBold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2200275" algn="l"/>
              </a:tabLst>
            </a:pPr>
            <a:r>
              <a:rPr sz="1150" b="0" spc="-75" dirty="0">
                <a:solidFill>
                  <a:srgbClr val="DB2525"/>
                </a:solidFill>
                <a:latin typeface="Montserrat Medium"/>
                <a:cs typeface="Montserrat Medium"/>
              </a:rPr>
              <a:t>Current</a:t>
            </a:r>
            <a:r>
              <a:rPr sz="1150" b="0" spc="35" dirty="0">
                <a:solidFill>
                  <a:srgbClr val="DB2525"/>
                </a:solidFill>
                <a:latin typeface="Montserrat Medium"/>
                <a:cs typeface="Montserrat Medium"/>
              </a:rPr>
              <a:t> </a:t>
            </a:r>
            <a:r>
              <a:rPr sz="1150" b="0" spc="-10" dirty="0">
                <a:solidFill>
                  <a:srgbClr val="DB2525"/>
                </a:solidFill>
                <a:latin typeface="Montserrat Medium"/>
                <a:cs typeface="Montserrat Medium"/>
              </a:rPr>
              <a:t>Experience</a:t>
            </a:r>
            <a:r>
              <a:rPr sz="1150" b="0" dirty="0">
                <a:solidFill>
                  <a:srgbClr val="DB2525"/>
                </a:solidFill>
                <a:latin typeface="Montserrat Medium"/>
                <a:cs typeface="Montserrat Medium"/>
              </a:rPr>
              <a:t>	</a:t>
            </a:r>
            <a:r>
              <a:rPr sz="1150" b="0" spc="-60" dirty="0">
                <a:solidFill>
                  <a:srgbClr val="049569"/>
                </a:solidFill>
                <a:latin typeface="Montserrat Medium"/>
                <a:cs typeface="Montserrat Medium"/>
              </a:rPr>
              <a:t>Project</a:t>
            </a:r>
            <a:r>
              <a:rPr sz="1150" b="0" spc="-30" dirty="0">
                <a:solidFill>
                  <a:srgbClr val="049569"/>
                </a:solidFill>
                <a:latin typeface="Montserrat Medium"/>
                <a:cs typeface="Montserrat Medium"/>
              </a:rPr>
              <a:t> </a:t>
            </a:r>
            <a:r>
              <a:rPr sz="1150" b="0" spc="-55" dirty="0">
                <a:solidFill>
                  <a:srgbClr val="049569"/>
                </a:solidFill>
                <a:latin typeface="Montserrat Medium"/>
                <a:cs typeface="Montserrat Medium"/>
              </a:rPr>
              <a:t>Phoenix</a:t>
            </a:r>
            <a:endParaRPr sz="1150">
              <a:latin typeface="Montserrat Medium"/>
              <a:cs typeface="Montserrat Medium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963398" y="2750400"/>
            <a:ext cx="1323975" cy="787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ctr">
              <a:lnSpc>
                <a:spcPct val="108700"/>
              </a:lnSpc>
              <a:spcBef>
                <a:spcPts val="95"/>
              </a:spcBef>
            </a:pPr>
            <a:r>
              <a:rPr sz="1150" spc="-60" dirty="0">
                <a:latin typeface="Montserrat"/>
                <a:cs typeface="Montserrat"/>
              </a:rPr>
              <a:t>Authentically</a:t>
            </a:r>
            <a:r>
              <a:rPr sz="1150" spc="-10" dirty="0">
                <a:latin typeface="Montserrat"/>
                <a:cs typeface="Montserrat"/>
              </a:rPr>
              <a:t> </a:t>
            </a:r>
            <a:r>
              <a:rPr sz="1150" spc="-20" dirty="0">
                <a:latin typeface="Montserrat"/>
                <a:cs typeface="Montserrat"/>
              </a:rPr>
              <a:t>local </a:t>
            </a:r>
            <a:r>
              <a:rPr sz="1150" spc="-70" dirty="0">
                <a:latin typeface="Montserrat"/>
                <a:cs typeface="Montserrat"/>
              </a:rPr>
              <a:t>experience</a:t>
            </a:r>
            <a:r>
              <a:rPr sz="1150" spc="5" dirty="0">
                <a:latin typeface="Montserrat"/>
                <a:cs typeface="Montserrat"/>
              </a:rPr>
              <a:t> </a:t>
            </a:r>
            <a:r>
              <a:rPr sz="1150" spc="-20" dirty="0">
                <a:latin typeface="Montserrat"/>
                <a:cs typeface="Montserrat"/>
              </a:rPr>
              <a:t>that </a:t>
            </a:r>
            <a:r>
              <a:rPr sz="1150" spc="-75" dirty="0">
                <a:latin typeface="Montserrat"/>
                <a:cs typeface="Montserrat"/>
              </a:rPr>
              <a:t>honors</a:t>
            </a:r>
            <a:r>
              <a:rPr sz="1150" spc="15" dirty="0">
                <a:latin typeface="Montserrat"/>
                <a:cs typeface="Montserrat"/>
              </a:rPr>
              <a:t> </a:t>
            </a:r>
            <a:r>
              <a:rPr sz="1150" spc="-70" dirty="0">
                <a:latin typeface="Montserrat"/>
                <a:cs typeface="Montserrat"/>
              </a:rPr>
              <a:t>Vietnamese </a:t>
            </a:r>
            <a:r>
              <a:rPr sz="1150" spc="-60" dirty="0">
                <a:latin typeface="Montserrat"/>
                <a:cs typeface="Montserrat"/>
              </a:rPr>
              <a:t>coffee</a:t>
            </a:r>
            <a:r>
              <a:rPr sz="1150" spc="-25" dirty="0">
                <a:latin typeface="Montserrat"/>
                <a:cs typeface="Montserrat"/>
              </a:rPr>
              <a:t> </a:t>
            </a:r>
            <a:r>
              <a:rPr sz="1150" spc="-10" dirty="0">
                <a:latin typeface="Montserrat"/>
                <a:cs typeface="Montserrat"/>
              </a:rPr>
              <a:t>traditions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7718438" y="4429125"/>
            <a:ext cx="2806700" cy="9525"/>
          </a:xfrm>
          <a:custGeom>
            <a:avLst/>
            <a:gdLst/>
            <a:ahLst/>
            <a:cxnLst/>
            <a:rect l="l" t="t" r="r" b="b"/>
            <a:pathLst>
              <a:path w="2806700" h="9525">
                <a:moveTo>
                  <a:pt x="69811" y="9525"/>
                </a:moveTo>
                <a:lnTo>
                  <a:pt x="64566" y="5994"/>
                </a:lnTo>
                <a:lnTo>
                  <a:pt x="34899" y="0"/>
                </a:lnTo>
                <a:lnTo>
                  <a:pt x="5245" y="5994"/>
                </a:lnTo>
                <a:lnTo>
                  <a:pt x="0" y="9525"/>
                </a:lnTo>
                <a:lnTo>
                  <a:pt x="69811" y="9525"/>
                </a:lnTo>
                <a:close/>
              </a:path>
              <a:path w="2806700" h="9525">
                <a:moveTo>
                  <a:pt x="1363878" y="9525"/>
                </a:moveTo>
                <a:lnTo>
                  <a:pt x="1347749" y="0"/>
                </a:lnTo>
                <a:lnTo>
                  <a:pt x="1341437" y="0"/>
                </a:lnTo>
                <a:lnTo>
                  <a:pt x="1325308" y="9525"/>
                </a:lnTo>
                <a:lnTo>
                  <a:pt x="1363878" y="9525"/>
                </a:lnTo>
                <a:close/>
              </a:path>
              <a:path w="2806700" h="9525">
                <a:moveTo>
                  <a:pt x="1473415" y="9525"/>
                </a:moveTo>
                <a:lnTo>
                  <a:pt x="1457286" y="0"/>
                </a:lnTo>
                <a:lnTo>
                  <a:pt x="1450975" y="0"/>
                </a:lnTo>
                <a:lnTo>
                  <a:pt x="1434846" y="9525"/>
                </a:lnTo>
                <a:lnTo>
                  <a:pt x="1473415" y="9525"/>
                </a:lnTo>
                <a:close/>
              </a:path>
              <a:path w="2806700" h="9525">
                <a:moveTo>
                  <a:pt x="2806687" y="4267"/>
                </a:moveTo>
                <a:lnTo>
                  <a:pt x="2802420" y="0"/>
                </a:lnTo>
                <a:lnTo>
                  <a:pt x="2701912" y="0"/>
                </a:lnTo>
                <a:lnTo>
                  <a:pt x="2690787" y="2247"/>
                </a:lnTo>
                <a:lnTo>
                  <a:pt x="2681706" y="8382"/>
                </a:lnTo>
                <a:lnTo>
                  <a:pt x="2680919" y="9525"/>
                </a:lnTo>
                <a:lnTo>
                  <a:pt x="2806687" y="9525"/>
                </a:lnTo>
                <a:lnTo>
                  <a:pt x="2806687" y="4267"/>
                </a:lnTo>
                <a:close/>
              </a:path>
            </a:pathLst>
          </a:custGeom>
          <a:solidFill>
            <a:srgbClr val="04956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7827826" y="3990810"/>
            <a:ext cx="3528695" cy="7854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927735">
              <a:lnSpc>
                <a:spcPct val="100000"/>
              </a:lnSpc>
              <a:spcBef>
                <a:spcPts val="125"/>
              </a:spcBef>
            </a:pPr>
            <a:r>
              <a:rPr sz="1150" b="0" spc="-80" dirty="0">
                <a:latin typeface="Montserrat Medium"/>
                <a:cs typeface="Montserrat Medium"/>
              </a:rPr>
              <a:t>Key</a:t>
            </a:r>
            <a:r>
              <a:rPr sz="1150" b="0" spc="-15" dirty="0">
                <a:latin typeface="Montserrat Medium"/>
                <a:cs typeface="Montserrat Medium"/>
              </a:rPr>
              <a:t> </a:t>
            </a:r>
            <a:r>
              <a:rPr sz="1150" b="0" spc="-65" dirty="0">
                <a:latin typeface="Montserrat Medium"/>
                <a:cs typeface="Montserrat Medium"/>
              </a:rPr>
              <a:t>Marketing</a:t>
            </a:r>
            <a:r>
              <a:rPr sz="1150" b="0" spc="-15" dirty="0">
                <a:latin typeface="Montserrat Medium"/>
                <a:cs typeface="Montserrat Medium"/>
              </a:rPr>
              <a:t> </a:t>
            </a:r>
            <a:r>
              <a:rPr sz="1150" b="0" spc="-10" dirty="0">
                <a:latin typeface="Montserrat Medium"/>
                <a:cs typeface="Montserrat Medium"/>
              </a:rPr>
              <a:t>Initiatives</a:t>
            </a:r>
            <a:endParaRPr sz="1150">
              <a:latin typeface="Montserrat Medium"/>
              <a:cs typeface="Montserrat Medium"/>
            </a:endParaRPr>
          </a:p>
          <a:p>
            <a:pPr marL="12700" marR="5080" indent="66040">
              <a:lnSpc>
                <a:spcPct val="157600"/>
              </a:lnSpc>
              <a:spcBef>
                <a:spcPts val="225"/>
              </a:spcBef>
              <a:tabLst>
                <a:tab pos="1458595" algn="l"/>
                <a:tab pos="2776220" algn="l"/>
              </a:tabLst>
            </a:pPr>
            <a:r>
              <a:rPr sz="1150" spc="-60" dirty="0">
                <a:latin typeface="Montserrat"/>
                <a:cs typeface="Montserrat"/>
              </a:rPr>
              <a:t>Local</a:t>
            </a:r>
            <a:r>
              <a:rPr sz="1150" spc="-30" dirty="0">
                <a:latin typeface="Montserrat"/>
                <a:cs typeface="Montserrat"/>
              </a:rPr>
              <a:t> </a:t>
            </a:r>
            <a:r>
              <a:rPr sz="1150" spc="-20" dirty="0">
                <a:latin typeface="Montserrat"/>
                <a:cs typeface="Montserrat"/>
              </a:rPr>
              <a:t>Arts</a:t>
            </a:r>
            <a:r>
              <a:rPr sz="1150" dirty="0">
                <a:latin typeface="Montserrat"/>
                <a:cs typeface="Montserrat"/>
              </a:rPr>
              <a:t>	</a:t>
            </a:r>
            <a:r>
              <a:rPr sz="1150" spc="-10" dirty="0">
                <a:latin typeface="Montserrat"/>
                <a:cs typeface="Montserrat"/>
              </a:rPr>
              <a:t>Community</a:t>
            </a:r>
            <a:r>
              <a:rPr sz="1150" dirty="0">
                <a:latin typeface="Montserrat"/>
                <a:cs typeface="Montserrat"/>
              </a:rPr>
              <a:t>	</a:t>
            </a:r>
            <a:r>
              <a:rPr sz="1150" spc="-10" dirty="0">
                <a:latin typeface="Montserrat"/>
                <a:cs typeface="Montserrat"/>
              </a:rPr>
              <a:t>Coffee </a:t>
            </a:r>
            <a:r>
              <a:rPr sz="1150" spc="-90" dirty="0">
                <a:solidFill>
                  <a:srgbClr val="6A7280"/>
                </a:solidFill>
                <a:latin typeface="Montserrat"/>
                <a:cs typeface="Montserrat"/>
              </a:rPr>
              <a:t>From</a:t>
            </a:r>
            <a:r>
              <a:rPr sz="1150" spc="-5" dirty="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6A7280"/>
                </a:solidFill>
                <a:latin typeface="Montserrat"/>
                <a:cs typeface="Montserrat"/>
              </a:rPr>
              <a:t>global</a:t>
            </a:r>
            <a:r>
              <a:rPr sz="1150" dirty="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sz="1150" spc="-65" dirty="0">
                <a:solidFill>
                  <a:srgbClr val="6A7280"/>
                </a:solidFill>
                <a:latin typeface="Montserrat"/>
                <a:cs typeface="Montserrat"/>
              </a:rPr>
              <a:t>transplant</a:t>
            </a:r>
            <a:r>
              <a:rPr sz="1150" dirty="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6A7280"/>
                </a:solidFill>
                <a:latin typeface="Montserrat"/>
                <a:cs typeface="Montserrat"/>
              </a:rPr>
              <a:t>to</a:t>
            </a:r>
            <a:r>
              <a:rPr sz="1150" spc="-5" dirty="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sz="1150" spc="-60" dirty="0">
                <a:solidFill>
                  <a:srgbClr val="6A7280"/>
                </a:solidFill>
                <a:latin typeface="Montserrat"/>
                <a:cs typeface="Montserrat"/>
              </a:rPr>
              <a:t>authentic</a:t>
            </a:r>
            <a:r>
              <a:rPr sz="1150" dirty="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sz="1150" spc="-60" dirty="0">
                <a:solidFill>
                  <a:srgbClr val="6A7280"/>
                </a:solidFill>
                <a:latin typeface="Montserrat"/>
                <a:cs typeface="Montserrat"/>
              </a:rPr>
              <a:t>local</a:t>
            </a:r>
            <a:r>
              <a:rPr sz="1150" dirty="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sz="1150" spc="-45" dirty="0">
                <a:solidFill>
                  <a:srgbClr val="6A7280"/>
                </a:solidFill>
                <a:latin typeface="Montserrat"/>
                <a:cs typeface="Montserrat"/>
              </a:rPr>
              <a:t>integration</a:t>
            </a:r>
            <a:endParaRPr sz="1150">
              <a:latin typeface="Montserrat"/>
              <a:cs typeface="Montserrat"/>
            </a:endParaRPr>
          </a:p>
        </p:txBody>
      </p:sp>
      <p:pic>
        <p:nvPicPr>
          <p:cNvPr id="38" name="object 3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10475" y="4644628"/>
            <a:ext cx="116681" cy="83343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58574" y="4644628"/>
            <a:ext cx="116681" cy="83343"/>
          </a:xfrm>
          <a:prstGeom prst="rect">
            <a:avLst/>
          </a:prstGeom>
        </p:spPr>
      </p:pic>
      <p:grpSp>
        <p:nvGrpSpPr>
          <p:cNvPr id="40" name="object 40"/>
          <p:cNvGrpSpPr/>
          <p:nvPr/>
        </p:nvGrpSpPr>
        <p:grpSpPr>
          <a:xfrm>
            <a:off x="10401299" y="6343649"/>
            <a:ext cx="1600200" cy="323850"/>
            <a:chOff x="10401299" y="6343649"/>
            <a:chExt cx="1600200" cy="323850"/>
          </a:xfrm>
        </p:grpSpPr>
        <p:sp>
          <p:nvSpPr>
            <p:cNvPr id="41" name="object 41"/>
            <p:cNvSpPr/>
            <p:nvPr/>
          </p:nvSpPr>
          <p:spPr>
            <a:xfrm>
              <a:off x="10401299" y="6343649"/>
              <a:ext cx="1600200" cy="323850"/>
            </a:xfrm>
            <a:custGeom>
              <a:avLst/>
              <a:gdLst/>
              <a:ahLst/>
              <a:cxnLst/>
              <a:rect l="l" t="t" r="r" b="b"/>
              <a:pathLst>
                <a:path w="1600200" h="323850">
                  <a:moveTo>
                    <a:pt x="15671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67152" y="0"/>
                  </a:lnTo>
                  <a:lnTo>
                    <a:pt x="1599233" y="28187"/>
                  </a:lnTo>
                  <a:lnTo>
                    <a:pt x="1600199" y="33047"/>
                  </a:lnTo>
                  <a:lnTo>
                    <a:pt x="1600199" y="290802"/>
                  </a:lnTo>
                  <a:lnTo>
                    <a:pt x="1572012" y="322883"/>
                  </a:lnTo>
                  <a:lnTo>
                    <a:pt x="15671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1559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8678267" y="6404863"/>
            <a:ext cx="3374390" cy="295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23110">
              <a:lnSpc>
                <a:spcPts val="975"/>
              </a:lnSpc>
              <a:spcBef>
                <a:spcPts val="90"/>
              </a:spcBef>
            </a:pPr>
            <a:r>
              <a:rPr sz="1000" spc="-80" dirty="0">
                <a:solidFill>
                  <a:srgbClr val="FFFFFF"/>
                </a:solidFill>
                <a:latin typeface="Montserrat"/>
                <a:cs typeface="Montserrat"/>
              </a:rPr>
              <a:t>Made</a:t>
            </a:r>
            <a:r>
              <a:rPr sz="10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Montserrat"/>
                <a:cs typeface="Montserrat"/>
              </a:rPr>
              <a:t>with</a:t>
            </a:r>
            <a:r>
              <a:rPr sz="1000" spc="-10" dirty="0">
                <a:solidFill>
                  <a:srgbClr val="FFFFFF"/>
                </a:solidFill>
                <a:latin typeface="Montserrat"/>
                <a:cs typeface="Montserrat"/>
              </a:rPr>
              <a:t> Genspark</a:t>
            </a:r>
            <a:endParaRPr sz="1000">
              <a:latin typeface="Montserrat"/>
              <a:cs typeface="Montserrat"/>
            </a:endParaRPr>
          </a:p>
          <a:p>
            <a:pPr marL="12700">
              <a:lnSpc>
                <a:spcPts val="1155"/>
              </a:lnSpc>
            </a:pPr>
            <a:r>
              <a:rPr sz="1150" spc="-65" dirty="0">
                <a:solidFill>
                  <a:srgbClr val="9CA2AF"/>
                </a:solidFill>
                <a:latin typeface="Montserrat"/>
                <a:cs typeface="Montserrat"/>
              </a:rPr>
              <a:t>Project</a:t>
            </a:r>
            <a:r>
              <a:rPr sz="1150" spc="-15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150" spc="-75" dirty="0">
                <a:solidFill>
                  <a:srgbClr val="9CA2AF"/>
                </a:solidFill>
                <a:latin typeface="Montserrat"/>
                <a:cs typeface="Montserrat"/>
              </a:rPr>
              <a:t>Phoenix</a:t>
            </a:r>
            <a:r>
              <a:rPr sz="1150" spc="-10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150" dirty="0">
                <a:solidFill>
                  <a:srgbClr val="9CA2AF"/>
                </a:solidFill>
                <a:latin typeface="Montserrat"/>
                <a:cs typeface="Montserrat"/>
              </a:rPr>
              <a:t>|</a:t>
            </a:r>
            <a:r>
              <a:rPr sz="1150" spc="-10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9CA2AF"/>
                </a:solidFill>
                <a:latin typeface="Montserrat"/>
                <a:cs typeface="Montserrat"/>
              </a:rPr>
              <a:t>Experience</a:t>
            </a:r>
            <a:r>
              <a:rPr sz="1150" spc="-15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9CA2AF"/>
                </a:solidFill>
                <a:latin typeface="Montserrat"/>
                <a:cs typeface="Montserrat"/>
              </a:rPr>
              <a:t>&amp;</a:t>
            </a:r>
            <a:r>
              <a:rPr sz="1150" spc="-10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9CA2AF"/>
                </a:solidFill>
                <a:latin typeface="Montserrat"/>
                <a:cs typeface="Montserrat"/>
              </a:rPr>
              <a:t>Marketing</a:t>
            </a:r>
            <a:r>
              <a:rPr sz="1150" spc="-10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150" spc="-35" dirty="0">
                <a:solidFill>
                  <a:srgbClr val="9CA2AF"/>
                </a:solidFill>
                <a:latin typeface="Montserrat"/>
                <a:cs typeface="Montserrat"/>
              </a:rPr>
              <a:t>Strategy</a:t>
            </a:r>
            <a:endParaRPr sz="115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100" spc="-285" dirty="0"/>
              <a:t>3-</a:t>
            </a:r>
            <a:r>
              <a:rPr sz="3100" spc="-320" dirty="0"/>
              <a:t>Year</a:t>
            </a:r>
            <a:r>
              <a:rPr sz="3100" spc="-185" dirty="0"/>
              <a:t> </a:t>
            </a:r>
            <a:r>
              <a:rPr sz="3100" spc="-290" dirty="0"/>
              <a:t>Implementation</a:t>
            </a:r>
            <a:r>
              <a:rPr sz="3100" spc="-180" dirty="0"/>
              <a:t> </a:t>
            </a:r>
            <a:r>
              <a:rPr sz="3100" spc="-350" dirty="0"/>
              <a:t>Roadmap</a:t>
            </a:r>
            <a:endParaRPr sz="3100"/>
          </a:p>
        </p:txBody>
      </p:sp>
      <p:sp>
        <p:nvSpPr>
          <p:cNvPr id="3" name="object 3"/>
          <p:cNvSpPr/>
          <p:nvPr/>
        </p:nvSpPr>
        <p:spPr>
          <a:xfrm>
            <a:off x="7972423" y="1200149"/>
            <a:ext cx="3762375" cy="2667000"/>
          </a:xfrm>
          <a:custGeom>
            <a:avLst/>
            <a:gdLst/>
            <a:ahLst/>
            <a:cxnLst/>
            <a:rect l="l" t="t" r="r" b="b"/>
            <a:pathLst>
              <a:path w="3762375" h="2667000">
                <a:moveTo>
                  <a:pt x="3691178" y="2666999"/>
                </a:moveTo>
                <a:lnTo>
                  <a:pt x="71197" y="2666999"/>
                </a:lnTo>
                <a:lnTo>
                  <a:pt x="66241" y="2666511"/>
                </a:lnTo>
                <a:lnTo>
                  <a:pt x="29704" y="2651377"/>
                </a:lnTo>
                <a:lnTo>
                  <a:pt x="3885" y="2615337"/>
                </a:lnTo>
                <a:lnTo>
                  <a:pt x="0" y="2595802"/>
                </a:lnTo>
                <a:lnTo>
                  <a:pt x="0" y="25907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7" y="0"/>
                </a:lnTo>
                <a:lnTo>
                  <a:pt x="3691178" y="0"/>
                </a:lnTo>
                <a:lnTo>
                  <a:pt x="3732667" y="15621"/>
                </a:lnTo>
                <a:lnTo>
                  <a:pt x="3758488" y="51661"/>
                </a:lnTo>
                <a:lnTo>
                  <a:pt x="3762375" y="71196"/>
                </a:lnTo>
                <a:lnTo>
                  <a:pt x="3762375" y="2595802"/>
                </a:lnTo>
                <a:lnTo>
                  <a:pt x="3746751" y="2637293"/>
                </a:lnTo>
                <a:lnTo>
                  <a:pt x="3710712" y="2663113"/>
                </a:lnTo>
                <a:lnTo>
                  <a:pt x="3696133" y="2666511"/>
                </a:lnTo>
                <a:lnTo>
                  <a:pt x="3691178" y="2666999"/>
                </a:lnTo>
                <a:close/>
              </a:path>
            </a:pathLst>
          </a:custGeom>
          <a:solidFill>
            <a:srgbClr val="006140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972423" y="4095749"/>
            <a:ext cx="3762375" cy="1390650"/>
            <a:chOff x="7972423" y="4095749"/>
            <a:chExt cx="3762375" cy="1390650"/>
          </a:xfrm>
        </p:grpSpPr>
        <p:sp>
          <p:nvSpPr>
            <p:cNvPr id="5" name="object 5"/>
            <p:cNvSpPr/>
            <p:nvPr/>
          </p:nvSpPr>
          <p:spPr>
            <a:xfrm>
              <a:off x="7977185" y="4100512"/>
              <a:ext cx="3752850" cy="1381125"/>
            </a:xfrm>
            <a:custGeom>
              <a:avLst/>
              <a:gdLst/>
              <a:ahLst/>
              <a:cxnLst/>
              <a:rect l="l" t="t" r="r" b="b"/>
              <a:pathLst>
                <a:path w="3752850" h="1381125">
                  <a:moveTo>
                    <a:pt x="3686103" y="1381124"/>
                  </a:moveTo>
                  <a:lnTo>
                    <a:pt x="66747" y="1381124"/>
                  </a:lnTo>
                  <a:lnTo>
                    <a:pt x="62100" y="1380667"/>
                  </a:lnTo>
                  <a:lnTo>
                    <a:pt x="24240" y="1363517"/>
                  </a:lnTo>
                  <a:lnTo>
                    <a:pt x="2287" y="1328223"/>
                  </a:lnTo>
                  <a:lnTo>
                    <a:pt x="0" y="1314377"/>
                  </a:lnTo>
                  <a:lnTo>
                    <a:pt x="0" y="13096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7" y="0"/>
                  </a:lnTo>
                  <a:lnTo>
                    <a:pt x="3686103" y="0"/>
                  </a:lnTo>
                  <a:lnTo>
                    <a:pt x="3725000" y="14644"/>
                  </a:lnTo>
                  <a:lnTo>
                    <a:pt x="3749206" y="48432"/>
                  </a:lnTo>
                  <a:lnTo>
                    <a:pt x="3752849" y="66746"/>
                  </a:lnTo>
                  <a:lnTo>
                    <a:pt x="3752849" y="1314377"/>
                  </a:lnTo>
                  <a:lnTo>
                    <a:pt x="3738203" y="1353275"/>
                  </a:lnTo>
                  <a:lnTo>
                    <a:pt x="3704416" y="1377480"/>
                  </a:lnTo>
                  <a:lnTo>
                    <a:pt x="3690748" y="1380667"/>
                  </a:lnTo>
                  <a:lnTo>
                    <a:pt x="3686103" y="13811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77185" y="4100512"/>
              <a:ext cx="3752850" cy="1381125"/>
            </a:xfrm>
            <a:custGeom>
              <a:avLst/>
              <a:gdLst/>
              <a:ahLst/>
              <a:cxnLst/>
              <a:rect l="l" t="t" r="r" b="b"/>
              <a:pathLst>
                <a:path w="3752850" h="1381125">
                  <a:moveTo>
                    <a:pt x="0" y="13096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8"/>
                  </a:lnTo>
                  <a:lnTo>
                    <a:pt x="7232" y="39764"/>
                  </a:lnTo>
                  <a:lnTo>
                    <a:pt x="9432" y="35648"/>
                  </a:lnTo>
                  <a:lnTo>
                    <a:pt x="12038" y="31748"/>
                  </a:lnTo>
                  <a:lnTo>
                    <a:pt x="14645" y="27848"/>
                  </a:lnTo>
                  <a:lnTo>
                    <a:pt x="17607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9" y="12039"/>
                  </a:lnTo>
                  <a:lnTo>
                    <a:pt x="35648" y="9433"/>
                  </a:lnTo>
                  <a:lnTo>
                    <a:pt x="57500" y="1372"/>
                  </a:lnTo>
                  <a:lnTo>
                    <a:pt x="62100" y="457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3681412" y="0"/>
                  </a:lnTo>
                  <a:lnTo>
                    <a:pt x="3686103" y="0"/>
                  </a:lnTo>
                  <a:lnTo>
                    <a:pt x="3690748" y="457"/>
                  </a:lnTo>
                  <a:lnTo>
                    <a:pt x="3695349" y="1372"/>
                  </a:lnTo>
                  <a:lnTo>
                    <a:pt x="3699950" y="2287"/>
                  </a:lnTo>
                  <a:lnTo>
                    <a:pt x="3735242" y="24239"/>
                  </a:lnTo>
                  <a:lnTo>
                    <a:pt x="3751477" y="57500"/>
                  </a:lnTo>
                  <a:lnTo>
                    <a:pt x="3752392" y="62100"/>
                  </a:lnTo>
                  <a:lnTo>
                    <a:pt x="3752849" y="66746"/>
                  </a:lnTo>
                  <a:lnTo>
                    <a:pt x="3752850" y="71437"/>
                  </a:lnTo>
                  <a:lnTo>
                    <a:pt x="3752850" y="1309687"/>
                  </a:lnTo>
                  <a:lnTo>
                    <a:pt x="3752849" y="1314377"/>
                  </a:lnTo>
                  <a:lnTo>
                    <a:pt x="3752392" y="1319022"/>
                  </a:lnTo>
                  <a:lnTo>
                    <a:pt x="3751477" y="1323623"/>
                  </a:lnTo>
                  <a:lnTo>
                    <a:pt x="3750562" y="1328223"/>
                  </a:lnTo>
                  <a:lnTo>
                    <a:pt x="3728608" y="1363517"/>
                  </a:lnTo>
                  <a:lnTo>
                    <a:pt x="3695349" y="1379751"/>
                  </a:lnTo>
                  <a:lnTo>
                    <a:pt x="3690748" y="1380667"/>
                  </a:lnTo>
                  <a:lnTo>
                    <a:pt x="3686103" y="1381124"/>
                  </a:lnTo>
                  <a:lnTo>
                    <a:pt x="3681412" y="1381124"/>
                  </a:lnTo>
                  <a:lnTo>
                    <a:pt x="71438" y="1381124"/>
                  </a:lnTo>
                  <a:lnTo>
                    <a:pt x="66747" y="1381124"/>
                  </a:lnTo>
                  <a:lnTo>
                    <a:pt x="62100" y="1380667"/>
                  </a:lnTo>
                  <a:lnTo>
                    <a:pt x="57500" y="1379751"/>
                  </a:lnTo>
                  <a:lnTo>
                    <a:pt x="52900" y="1378836"/>
                  </a:lnTo>
                  <a:lnTo>
                    <a:pt x="20923" y="1360201"/>
                  </a:lnTo>
                  <a:lnTo>
                    <a:pt x="17607" y="1356884"/>
                  </a:lnTo>
                  <a:lnTo>
                    <a:pt x="5437" y="1337024"/>
                  </a:lnTo>
                  <a:lnTo>
                    <a:pt x="3642" y="1332690"/>
                  </a:lnTo>
                  <a:lnTo>
                    <a:pt x="2287" y="1328223"/>
                  </a:lnTo>
                  <a:lnTo>
                    <a:pt x="1372" y="1323623"/>
                  </a:lnTo>
                  <a:lnTo>
                    <a:pt x="457" y="1319022"/>
                  </a:lnTo>
                  <a:lnTo>
                    <a:pt x="0" y="1314377"/>
                  </a:lnTo>
                  <a:lnTo>
                    <a:pt x="0" y="13096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669932" y="1294987"/>
            <a:ext cx="2370455" cy="50927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1700" b="1" spc="-125" dirty="0">
                <a:solidFill>
                  <a:srgbClr val="374050"/>
                </a:solidFill>
                <a:latin typeface="Montserrat SemiBold"/>
                <a:cs typeface="Montserrat SemiBold"/>
              </a:rPr>
              <a:t>Project</a:t>
            </a:r>
            <a:r>
              <a:rPr sz="1700" b="1" spc="-5" dirty="0">
                <a:solidFill>
                  <a:srgbClr val="374050"/>
                </a:solidFill>
                <a:latin typeface="Montserrat SemiBold"/>
                <a:cs typeface="Montserrat SemiBold"/>
              </a:rPr>
              <a:t> </a:t>
            </a:r>
            <a:r>
              <a:rPr sz="1700" b="1" spc="-135" dirty="0">
                <a:solidFill>
                  <a:srgbClr val="374050"/>
                </a:solidFill>
                <a:latin typeface="Montserrat SemiBold"/>
                <a:cs typeface="Montserrat SemiBold"/>
              </a:rPr>
              <a:t>Phoenix</a:t>
            </a:r>
            <a:r>
              <a:rPr sz="1700" b="1" spc="-5" dirty="0">
                <a:solidFill>
                  <a:srgbClr val="374050"/>
                </a:solidFill>
                <a:latin typeface="Montserrat SemiBold"/>
                <a:cs typeface="Montserrat SemiBold"/>
              </a:rPr>
              <a:t> </a:t>
            </a:r>
            <a:r>
              <a:rPr sz="1700" b="1" spc="-105" dirty="0">
                <a:solidFill>
                  <a:srgbClr val="374050"/>
                </a:solidFill>
                <a:latin typeface="Montserrat SemiBold"/>
                <a:cs typeface="Montserrat SemiBold"/>
              </a:rPr>
              <a:t>Growth</a:t>
            </a:r>
            <a:endParaRPr sz="1700">
              <a:latin typeface="Montserrat SemiBold"/>
              <a:cs typeface="Montserrat SemiBold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1150" spc="-75" dirty="0">
                <a:solidFill>
                  <a:srgbClr val="6A7280"/>
                </a:solidFill>
                <a:latin typeface="Montserrat"/>
                <a:cs typeface="Montserrat"/>
              </a:rPr>
              <a:t>Store</a:t>
            </a:r>
            <a:r>
              <a:rPr sz="1150" spc="5" dirty="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sz="1150" spc="-80" dirty="0">
                <a:solidFill>
                  <a:srgbClr val="6A7280"/>
                </a:solidFill>
                <a:latin typeface="Montserrat"/>
                <a:cs typeface="Montserrat"/>
              </a:rPr>
              <a:t>Count</a:t>
            </a:r>
            <a:r>
              <a:rPr sz="1150" spc="10" dirty="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sz="1150" spc="-10" dirty="0">
                <a:solidFill>
                  <a:srgbClr val="6A7280"/>
                </a:solidFill>
                <a:latin typeface="Montserrat"/>
                <a:cs typeface="Montserrat"/>
              </a:rPr>
              <a:t>Projection</a:t>
            </a:r>
            <a:endParaRPr sz="1150">
              <a:latin typeface="Montserrat"/>
              <a:cs typeface="Montserra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124823" y="1771649"/>
            <a:ext cx="2190750" cy="1219200"/>
            <a:chOff x="8124823" y="1771649"/>
            <a:chExt cx="2190750" cy="1219200"/>
          </a:xfrm>
        </p:grpSpPr>
        <p:sp>
          <p:nvSpPr>
            <p:cNvPr id="9" name="object 9"/>
            <p:cNvSpPr/>
            <p:nvPr/>
          </p:nvSpPr>
          <p:spPr>
            <a:xfrm>
              <a:off x="8124823" y="2228849"/>
              <a:ext cx="304800" cy="762000"/>
            </a:xfrm>
            <a:custGeom>
              <a:avLst/>
              <a:gdLst/>
              <a:ahLst/>
              <a:cxnLst/>
              <a:rect l="l" t="t" r="r" b="b"/>
              <a:pathLst>
                <a:path w="304800" h="762000">
                  <a:moveTo>
                    <a:pt x="304800" y="761999"/>
                  </a:moveTo>
                  <a:lnTo>
                    <a:pt x="0" y="761999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288276" y="0"/>
                  </a:lnTo>
                  <a:lnTo>
                    <a:pt x="304800" y="761999"/>
                  </a:lnTo>
                  <a:close/>
                </a:path>
              </a:pathLst>
            </a:custGeom>
            <a:solidFill>
              <a:srgbClr val="0478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429623" y="2228849"/>
              <a:ext cx="609600" cy="762000"/>
            </a:xfrm>
            <a:custGeom>
              <a:avLst/>
              <a:gdLst/>
              <a:ahLst/>
              <a:cxnLst/>
              <a:rect l="l" t="t" r="r" b="b"/>
              <a:pathLst>
                <a:path w="609600" h="762000">
                  <a:moveTo>
                    <a:pt x="609600" y="761999"/>
                  </a:moveTo>
                  <a:lnTo>
                    <a:pt x="0" y="761999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593075" y="0"/>
                  </a:lnTo>
                  <a:lnTo>
                    <a:pt x="609600" y="7619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401173" y="1771649"/>
              <a:ext cx="180975" cy="1219200"/>
            </a:xfrm>
            <a:custGeom>
              <a:avLst/>
              <a:gdLst/>
              <a:ahLst/>
              <a:cxnLst/>
              <a:rect l="l" t="t" r="r" b="b"/>
              <a:pathLst>
                <a:path w="180975" h="1219200">
                  <a:moveTo>
                    <a:pt x="180975" y="1219199"/>
                  </a:moveTo>
                  <a:lnTo>
                    <a:pt x="0" y="1219199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164451" y="0"/>
                  </a:lnTo>
                  <a:lnTo>
                    <a:pt x="180975" y="1219199"/>
                  </a:lnTo>
                  <a:close/>
                </a:path>
              </a:pathLst>
            </a:custGeom>
            <a:solidFill>
              <a:srgbClr val="0478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582148" y="1771649"/>
              <a:ext cx="733425" cy="1219200"/>
            </a:xfrm>
            <a:custGeom>
              <a:avLst/>
              <a:gdLst/>
              <a:ahLst/>
              <a:cxnLst/>
              <a:rect l="l" t="t" r="r" b="b"/>
              <a:pathLst>
                <a:path w="733425" h="1219200">
                  <a:moveTo>
                    <a:pt x="733425" y="1219199"/>
                  </a:moveTo>
                  <a:lnTo>
                    <a:pt x="0" y="1219199"/>
                  </a:lnTo>
                  <a:lnTo>
                    <a:pt x="0" y="16523"/>
                  </a:lnTo>
                  <a:lnTo>
                    <a:pt x="16523" y="0"/>
                  </a:lnTo>
                  <a:lnTo>
                    <a:pt x="716900" y="0"/>
                  </a:lnTo>
                  <a:lnTo>
                    <a:pt x="733425" y="12191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379717" y="3040903"/>
            <a:ext cx="411480" cy="36830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b="1" spc="-55" dirty="0">
                <a:latin typeface="Montserrat SemiBold"/>
                <a:cs typeface="Montserrat SemiBold"/>
              </a:rPr>
              <a:t>Year</a:t>
            </a:r>
            <a:r>
              <a:rPr sz="1100" b="1" spc="-10" dirty="0">
                <a:latin typeface="Montserrat SemiBold"/>
                <a:cs typeface="Montserrat SemiBold"/>
              </a:rPr>
              <a:t> </a:t>
            </a:r>
            <a:r>
              <a:rPr sz="1100" b="1" spc="-50" dirty="0">
                <a:latin typeface="Montserrat SemiBold"/>
                <a:cs typeface="Montserrat SemiBold"/>
              </a:rPr>
              <a:t>1</a:t>
            </a:r>
            <a:endParaRPr sz="1100">
              <a:latin typeface="Montserrat SemiBold"/>
              <a:cs typeface="Montserrat SemiBold"/>
            </a:endParaRPr>
          </a:p>
          <a:p>
            <a:pPr marL="635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solidFill>
                  <a:srgbClr val="6A7280"/>
                </a:solidFill>
                <a:latin typeface="Montserrat"/>
                <a:cs typeface="Montserrat"/>
              </a:rPr>
              <a:t>1</a:t>
            </a:r>
            <a:r>
              <a:rPr sz="950" spc="-40" dirty="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sz="950" dirty="0">
                <a:solidFill>
                  <a:srgbClr val="6A7280"/>
                </a:solidFill>
                <a:latin typeface="Montserrat"/>
                <a:cs typeface="Montserrat"/>
              </a:rPr>
              <a:t>+</a:t>
            </a:r>
            <a:r>
              <a:rPr sz="950" spc="-40" dirty="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sz="950" spc="-25" dirty="0">
                <a:solidFill>
                  <a:srgbClr val="6A7280"/>
                </a:solidFill>
                <a:latin typeface="Montserrat"/>
                <a:cs typeface="Montserrat"/>
              </a:rPr>
              <a:t>10</a:t>
            </a:r>
            <a:endParaRPr sz="950">
              <a:latin typeface="Montserrat"/>
              <a:cs typeface="Montserra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36273" y="3040903"/>
            <a:ext cx="438150" cy="36830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00" b="1" spc="-55" dirty="0">
                <a:latin typeface="Montserrat SemiBold"/>
                <a:cs typeface="Montserrat SemiBold"/>
              </a:rPr>
              <a:t>Year</a:t>
            </a:r>
            <a:r>
              <a:rPr sz="1100" b="1" spc="-10" dirty="0">
                <a:latin typeface="Montserrat SemiBold"/>
                <a:cs typeface="Montserrat SemiBold"/>
              </a:rPr>
              <a:t> </a:t>
            </a:r>
            <a:r>
              <a:rPr sz="1100" b="1" spc="-50" dirty="0">
                <a:latin typeface="Montserrat SemiBold"/>
                <a:cs typeface="Montserrat SemiBold"/>
              </a:rPr>
              <a:t>2</a:t>
            </a:r>
            <a:endParaRPr sz="1100">
              <a:latin typeface="Montserrat SemiBold"/>
              <a:cs typeface="Montserrat SemiBold"/>
            </a:endParaRPr>
          </a:p>
          <a:p>
            <a:pPr marL="50800">
              <a:lnSpc>
                <a:spcPct val="100000"/>
              </a:lnSpc>
              <a:spcBef>
                <a:spcPts val="105"/>
              </a:spcBef>
            </a:pPr>
            <a:r>
              <a:rPr sz="950" dirty="0">
                <a:solidFill>
                  <a:srgbClr val="6A7280"/>
                </a:solidFill>
                <a:latin typeface="Montserrat"/>
                <a:cs typeface="Montserrat"/>
              </a:rPr>
              <a:t>6</a:t>
            </a:r>
            <a:r>
              <a:rPr sz="950" spc="-50" dirty="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sz="950" dirty="0">
                <a:solidFill>
                  <a:srgbClr val="6A7280"/>
                </a:solidFill>
                <a:latin typeface="Montserrat"/>
                <a:cs typeface="Montserrat"/>
              </a:rPr>
              <a:t>+</a:t>
            </a:r>
            <a:r>
              <a:rPr sz="950" spc="-45" dirty="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sz="950" spc="-35" dirty="0">
                <a:solidFill>
                  <a:srgbClr val="6A7280"/>
                </a:solidFill>
                <a:latin typeface="Montserrat"/>
                <a:cs typeface="Montserrat"/>
              </a:rPr>
              <a:t>50</a:t>
            </a:r>
            <a:endParaRPr sz="950">
              <a:latin typeface="Montserrat"/>
              <a:cs typeface="Montserra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00270" y="3040903"/>
            <a:ext cx="450215" cy="36830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229"/>
              </a:spcBef>
            </a:pPr>
            <a:r>
              <a:rPr sz="1100" b="1" spc="-55" dirty="0">
                <a:latin typeface="Montserrat SemiBold"/>
                <a:cs typeface="Montserrat SemiBold"/>
              </a:rPr>
              <a:t>Year</a:t>
            </a:r>
            <a:r>
              <a:rPr sz="1100" b="1" spc="-10" dirty="0">
                <a:latin typeface="Montserrat SemiBold"/>
                <a:cs typeface="Montserrat SemiBold"/>
              </a:rPr>
              <a:t> </a:t>
            </a:r>
            <a:r>
              <a:rPr sz="1100" b="1" spc="-50" dirty="0">
                <a:latin typeface="Montserrat SemiBold"/>
                <a:cs typeface="Montserrat SemiBold"/>
              </a:rPr>
              <a:t>3</a:t>
            </a:r>
            <a:endParaRPr sz="1100">
              <a:latin typeface="Montserrat SemiBold"/>
              <a:cs typeface="Montserrat SemiBold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0" spc="-10" dirty="0">
                <a:solidFill>
                  <a:srgbClr val="6A7280"/>
                </a:solidFill>
                <a:latin typeface="Montserrat"/>
                <a:cs typeface="Montserrat"/>
              </a:rPr>
              <a:t>12</a:t>
            </a:r>
            <a:r>
              <a:rPr sz="950" spc="-45" dirty="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sz="950" dirty="0">
                <a:solidFill>
                  <a:srgbClr val="6A7280"/>
                </a:solidFill>
                <a:latin typeface="Montserrat"/>
                <a:cs typeface="Montserrat"/>
              </a:rPr>
              <a:t>+</a:t>
            </a:r>
            <a:r>
              <a:rPr sz="950" spc="-45" dirty="0">
                <a:solidFill>
                  <a:srgbClr val="6A7280"/>
                </a:solidFill>
                <a:latin typeface="Montserrat"/>
                <a:cs typeface="Montserrat"/>
              </a:rPr>
              <a:t> </a:t>
            </a:r>
            <a:r>
              <a:rPr sz="950" spc="-25" dirty="0">
                <a:solidFill>
                  <a:srgbClr val="6A7280"/>
                </a:solidFill>
                <a:latin typeface="Montserrat"/>
                <a:cs typeface="Montserrat"/>
              </a:rPr>
              <a:t>100</a:t>
            </a:r>
            <a:endParaRPr sz="950">
              <a:latin typeface="Montserrat"/>
              <a:cs typeface="Montserra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772524" y="358139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2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14299" y="0"/>
                </a:lnTo>
                <a:lnTo>
                  <a:pt x="114299" y="114299"/>
                </a:lnTo>
                <a:close/>
              </a:path>
            </a:pathLst>
          </a:custGeom>
          <a:solidFill>
            <a:srgbClr val="04785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8908504" y="3537838"/>
            <a:ext cx="864235" cy="177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60" dirty="0">
                <a:latin typeface="Montserrat"/>
                <a:cs typeface="Montserrat"/>
              </a:rPr>
              <a:t>Reserve</a:t>
            </a:r>
            <a:r>
              <a:rPr sz="1000" dirty="0">
                <a:latin typeface="Montserrat"/>
                <a:cs typeface="Montserrat"/>
              </a:rPr>
              <a:t> </a:t>
            </a:r>
            <a:r>
              <a:rPr sz="1000" spc="-50" dirty="0">
                <a:latin typeface="Montserrat"/>
                <a:cs typeface="Montserrat"/>
              </a:rPr>
              <a:t>Stores</a:t>
            </a:r>
            <a:endParaRPr sz="1000">
              <a:latin typeface="Montserrat"/>
              <a:cs typeface="Montserra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915524" y="3581399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2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14299" y="0"/>
                </a:lnTo>
                <a:lnTo>
                  <a:pt x="114299" y="114299"/>
                </a:lnTo>
                <a:close/>
              </a:path>
            </a:pathLst>
          </a:custGeom>
          <a:solidFill>
            <a:srgbClr val="0FB9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052099" y="3537838"/>
            <a:ext cx="902335" cy="177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70" dirty="0">
                <a:latin typeface="Montserrat"/>
                <a:cs typeface="Montserrat"/>
              </a:rPr>
              <a:t>Connect</a:t>
            </a:r>
            <a:r>
              <a:rPr sz="1000" spc="-20" dirty="0">
                <a:latin typeface="Montserrat"/>
                <a:cs typeface="Montserrat"/>
              </a:rPr>
              <a:t> </a:t>
            </a:r>
            <a:r>
              <a:rPr sz="1000" spc="-50" dirty="0">
                <a:latin typeface="Montserrat"/>
                <a:cs typeface="Montserrat"/>
              </a:rPr>
              <a:t>Kiosks</a:t>
            </a:r>
            <a:endParaRPr sz="1000">
              <a:latin typeface="Montserrat"/>
              <a:cs typeface="Montserra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124924" y="4240352"/>
            <a:ext cx="1350645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b="1" spc="-120" dirty="0">
                <a:solidFill>
                  <a:srgbClr val="374050"/>
                </a:solidFill>
                <a:latin typeface="Montserrat SemiBold"/>
                <a:cs typeface="Montserrat SemiBold"/>
              </a:rPr>
              <a:t>Key</a:t>
            </a:r>
            <a:r>
              <a:rPr sz="1500" b="1" spc="-20" dirty="0">
                <a:solidFill>
                  <a:srgbClr val="374050"/>
                </a:solidFill>
                <a:latin typeface="Montserrat SemiBold"/>
                <a:cs typeface="Montserrat SemiBold"/>
              </a:rPr>
              <a:t> </a:t>
            </a:r>
            <a:r>
              <a:rPr sz="1500" b="1" spc="-85" dirty="0">
                <a:solidFill>
                  <a:srgbClr val="374050"/>
                </a:solidFill>
                <a:latin typeface="Montserrat SemiBold"/>
                <a:cs typeface="Montserrat SemiBold"/>
              </a:rPr>
              <a:t>Milestones</a:t>
            </a:r>
            <a:endParaRPr sz="1500">
              <a:latin typeface="Montserrat SemiBold"/>
              <a:cs typeface="Montserrat SemiBold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134350" y="4619625"/>
            <a:ext cx="133350" cy="685800"/>
            <a:chOff x="8134350" y="4619625"/>
            <a:chExt cx="133350" cy="685800"/>
          </a:xfrm>
        </p:grpSpPr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4350" y="4619625"/>
              <a:ext cx="133349" cy="15239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4350" y="4886325"/>
              <a:ext cx="133349" cy="15239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34350" y="5153025"/>
              <a:ext cx="133349" cy="152399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8334474" y="4583619"/>
            <a:ext cx="239458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90" dirty="0">
                <a:latin typeface="Montserrat"/>
                <a:cs typeface="Montserrat"/>
              </a:rPr>
              <a:t>Q2</a:t>
            </a:r>
            <a:r>
              <a:rPr sz="1150" spc="-5" dirty="0">
                <a:latin typeface="Montserrat"/>
                <a:cs typeface="Montserrat"/>
              </a:rPr>
              <a:t> </a:t>
            </a:r>
            <a:r>
              <a:rPr sz="1150" spc="-90" dirty="0">
                <a:latin typeface="Montserrat"/>
                <a:cs typeface="Montserrat"/>
              </a:rPr>
              <a:t>Year</a:t>
            </a:r>
            <a:r>
              <a:rPr sz="1150" spc="-5" dirty="0">
                <a:latin typeface="Montserrat"/>
                <a:cs typeface="Montserrat"/>
              </a:rPr>
              <a:t> </a:t>
            </a:r>
            <a:r>
              <a:rPr sz="1150" spc="-20" dirty="0">
                <a:latin typeface="Montserrat"/>
                <a:cs typeface="Montserrat"/>
              </a:rPr>
              <a:t>1:</a:t>
            </a:r>
            <a:r>
              <a:rPr sz="1150" spc="-5" dirty="0">
                <a:latin typeface="Montserrat"/>
                <a:cs typeface="Montserrat"/>
              </a:rPr>
              <a:t> </a:t>
            </a:r>
            <a:r>
              <a:rPr sz="1150" spc="-55" dirty="0">
                <a:latin typeface="Montserrat"/>
                <a:cs typeface="Montserrat"/>
              </a:rPr>
              <a:t>First</a:t>
            </a:r>
            <a:r>
              <a:rPr sz="1150" dirty="0">
                <a:latin typeface="Montserrat"/>
                <a:cs typeface="Montserrat"/>
              </a:rPr>
              <a:t> </a:t>
            </a:r>
            <a:r>
              <a:rPr sz="1150" spc="-75" dirty="0">
                <a:latin typeface="Montserrat"/>
                <a:cs typeface="Montserrat"/>
              </a:rPr>
              <a:t>Reserve</a:t>
            </a:r>
            <a:r>
              <a:rPr sz="1150" spc="-5" dirty="0">
                <a:latin typeface="Montserrat"/>
                <a:cs typeface="Montserrat"/>
              </a:rPr>
              <a:t> </a:t>
            </a:r>
            <a:r>
              <a:rPr sz="1150" spc="-75" dirty="0">
                <a:latin typeface="Montserrat"/>
                <a:cs typeface="Montserrat"/>
              </a:rPr>
              <a:t>Store</a:t>
            </a:r>
            <a:r>
              <a:rPr sz="1150" spc="-5" dirty="0">
                <a:latin typeface="Montserrat"/>
                <a:cs typeface="Montserrat"/>
              </a:rPr>
              <a:t> </a:t>
            </a:r>
            <a:r>
              <a:rPr sz="1150" spc="-30" dirty="0">
                <a:latin typeface="Montserrat"/>
                <a:cs typeface="Montserrat"/>
              </a:rPr>
              <a:t>Opens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334474" y="4850319"/>
            <a:ext cx="2642870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70" dirty="0">
                <a:latin typeface="Montserrat"/>
                <a:cs typeface="Montserrat"/>
              </a:rPr>
              <a:t>Q1</a:t>
            </a:r>
            <a:r>
              <a:rPr sz="1150" spc="-15" dirty="0">
                <a:latin typeface="Montserrat"/>
                <a:cs typeface="Montserrat"/>
              </a:rPr>
              <a:t> </a:t>
            </a:r>
            <a:r>
              <a:rPr sz="1150" spc="-90" dirty="0">
                <a:latin typeface="Montserrat"/>
                <a:cs typeface="Montserrat"/>
              </a:rPr>
              <a:t>Year</a:t>
            </a:r>
            <a:r>
              <a:rPr sz="1150" spc="-10" dirty="0">
                <a:latin typeface="Montserrat"/>
                <a:cs typeface="Montserrat"/>
              </a:rPr>
              <a:t> </a:t>
            </a:r>
            <a:r>
              <a:rPr sz="1150" spc="-50" dirty="0">
                <a:latin typeface="Montserrat"/>
                <a:cs typeface="Montserrat"/>
              </a:rPr>
              <a:t>2:</a:t>
            </a:r>
            <a:r>
              <a:rPr sz="1150" spc="-15" dirty="0">
                <a:latin typeface="Montserrat"/>
                <a:cs typeface="Montserrat"/>
              </a:rPr>
              <a:t> </a:t>
            </a:r>
            <a:r>
              <a:rPr sz="1150" spc="-95" dirty="0">
                <a:latin typeface="Montserrat"/>
                <a:cs typeface="Montserrat"/>
              </a:rPr>
              <a:t>New</a:t>
            </a:r>
            <a:r>
              <a:rPr sz="1150" spc="-10" dirty="0">
                <a:latin typeface="Montserrat"/>
                <a:cs typeface="Montserrat"/>
              </a:rPr>
              <a:t> </a:t>
            </a:r>
            <a:r>
              <a:rPr sz="1150" spc="-75" dirty="0">
                <a:latin typeface="Montserrat"/>
                <a:cs typeface="Montserrat"/>
              </a:rPr>
              <a:t>Loyalty</a:t>
            </a:r>
            <a:r>
              <a:rPr sz="1150" spc="-15" dirty="0">
                <a:latin typeface="Montserrat"/>
                <a:cs typeface="Montserrat"/>
              </a:rPr>
              <a:t> </a:t>
            </a:r>
            <a:r>
              <a:rPr sz="1150" spc="-85" dirty="0">
                <a:latin typeface="Montserrat"/>
                <a:cs typeface="Montserrat"/>
              </a:rPr>
              <a:t>Program</a:t>
            </a:r>
            <a:r>
              <a:rPr sz="1150" spc="-10" dirty="0">
                <a:latin typeface="Montserrat"/>
                <a:cs typeface="Montserrat"/>
              </a:rPr>
              <a:t> </a:t>
            </a:r>
            <a:r>
              <a:rPr sz="1150" spc="-30" dirty="0">
                <a:latin typeface="Montserrat"/>
                <a:cs typeface="Montserrat"/>
              </a:rPr>
              <a:t>Launch</a:t>
            </a:r>
            <a:endParaRPr sz="1150">
              <a:latin typeface="Montserrat"/>
              <a:cs typeface="Montserra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34474" y="5117019"/>
            <a:ext cx="2634615" cy="2025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50" spc="-85" dirty="0">
                <a:latin typeface="Montserrat"/>
                <a:cs typeface="Montserrat"/>
              </a:rPr>
              <a:t>Q3</a:t>
            </a:r>
            <a:r>
              <a:rPr sz="1150" spc="-10" dirty="0">
                <a:latin typeface="Montserrat"/>
                <a:cs typeface="Montserrat"/>
              </a:rPr>
              <a:t> </a:t>
            </a:r>
            <a:r>
              <a:rPr sz="1150" spc="-90" dirty="0">
                <a:latin typeface="Montserrat"/>
                <a:cs typeface="Montserrat"/>
              </a:rPr>
              <a:t>Year</a:t>
            </a:r>
            <a:r>
              <a:rPr sz="1150" spc="-5" dirty="0">
                <a:latin typeface="Montserrat"/>
                <a:cs typeface="Montserrat"/>
              </a:rPr>
              <a:t> </a:t>
            </a:r>
            <a:r>
              <a:rPr sz="1150" spc="-35" dirty="0">
                <a:latin typeface="Montserrat"/>
                <a:cs typeface="Montserrat"/>
              </a:rPr>
              <a:t>3:</a:t>
            </a:r>
            <a:r>
              <a:rPr sz="1150" spc="-5" dirty="0">
                <a:latin typeface="Montserrat"/>
                <a:cs typeface="Montserrat"/>
              </a:rPr>
              <a:t> </a:t>
            </a:r>
            <a:r>
              <a:rPr sz="1150" spc="-75" dirty="0">
                <a:latin typeface="Montserrat"/>
                <a:cs typeface="Montserrat"/>
              </a:rPr>
              <a:t>Begin</a:t>
            </a:r>
            <a:r>
              <a:rPr sz="1150" spc="-5" dirty="0">
                <a:latin typeface="Montserrat"/>
                <a:cs typeface="Montserrat"/>
              </a:rPr>
              <a:t> </a:t>
            </a:r>
            <a:r>
              <a:rPr sz="1150" spc="-70" dirty="0">
                <a:latin typeface="Montserrat"/>
                <a:cs typeface="Montserrat"/>
              </a:rPr>
              <a:t>Global</a:t>
            </a:r>
            <a:r>
              <a:rPr sz="1150" spc="-5" dirty="0">
                <a:latin typeface="Montserrat"/>
                <a:cs typeface="Montserrat"/>
              </a:rPr>
              <a:t> </a:t>
            </a:r>
            <a:r>
              <a:rPr sz="1150" spc="-70" dirty="0">
                <a:latin typeface="Montserrat"/>
                <a:cs typeface="Montserrat"/>
              </a:rPr>
              <a:t>Robusta</a:t>
            </a:r>
            <a:r>
              <a:rPr sz="1150" spc="-5" dirty="0">
                <a:latin typeface="Montserrat"/>
                <a:cs typeface="Montserrat"/>
              </a:rPr>
              <a:t> </a:t>
            </a:r>
            <a:r>
              <a:rPr sz="1150" spc="-25" dirty="0">
                <a:latin typeface="Montserrat"/>
                <a:cs typeface="Montserrat"/>
              </a:rPr>
              <a:t>Export</a:t>
            </a:r>
            <a:endParaRPr sz="1150">
              <a:latin typeface="Montserrat"/>
              <a:cs typeface="Montserra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933449" y="1200149"/>
            <a:ext cx="228600" cy="1647825"/>
            <a:chOff x="933449" y="1200149"/>
            <a:chExt cx="228600" cy="1647825"/>
          </a:xfrm>
        </p:grpSpPr>
        <p:sp>
          <p:nvSpPr>
            <p:cNvPr id="29" name="object 29"/>
            <p:cNvSpPr/>
            <p:nvPr/>
          </p:nvSpPr>
          <p:spPr>
            <a:xfrm>
              <a:off x="1028699" y="1200149"/>
              <a:ext cx="38100" cy="1647825"/>
            </a:xfrm>
            <a:custGeom>
              <a:avLst/>
              <a:gdLst/>
              <a:ahLst/>
              <a:cxnLst/>
              <a:rect l="l" t="t" r="r" b="b"/>
              <a:pathLst>
                <a:path w="38100" h="1647825">
                  <a:moveTo>
                    <a:pt x="38099" y="1647824"/>
                  </a:moveTo>
                  <a:lnTo>
                    <a:pt x="0" y="164782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647824"/>
                  </a:lnTo>
                  <a:close/>
                </a:path>
              </a:pathLst>
            </a:custGeom>
            <a:solidFill>
              <a:srgbClr val="0061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449" y="1200149"/>
              <a:ext cx="228600" cy="228599"/>
            </a:xfrm>
            <a:prstGeom prst="rect">
              <a:avLst/>
            </a:prstGeom>
          </p:spPr>
        </p:pic>
      </p:grpSp>
      <p:pic>
        <p:nvPicPr>
          <p:cNvPr id="31" name="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7299" y="1638300"/>
            <a:ext cx="171449" cy="171449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1244599" y="1043887"/>
            <a:ext cx="3998595" cy="77851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850" b="1" spc="-135" dirty="0">
                <a:solidFill>
                  <a:srgbClr val="006140"/>
                </a:solidFill>
                <a:latin typeface="Montserrat SemiBold"/>
                <a:cs typeface="Montserrat SemiBold"/>
              </a:rPr>
              <a:t>Foundation</a:t>
            </a:r>
            <a:r>
              <a:rPr sz="1850" b="1" spc="-15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850" b="1" spc="-150" dirty="0">
                <a:solidFill>
                  <a:srgbClr val="006140"/>
                </a:solidFill>
                <a:latin typeface="Montserrat SemiBold"/>
                <a:cs typeface="Montserrat SemiBold"/>
              </a:rPr>
              <a:t>&amp;</a:t>
            </a:r>
            <a:r>
              <a:rPr sz="1850" b="1" spc="-10" dirty="0">
                <a:solidFill>
                  <a:srgbClr val="006140"/>
                </a:solidFill>
                <a:latin typeface="Montserrat SemiBold"/>
                <a:cs typeface="Montserrat SemiBold"/>
              </a:rPr>
              <a:t> Pilot</a:t>
            </a:r>
            <a:endParaRPr sz="1850">
              <a:latin typeface="Montserrat SemiBold"/>
              <a:cs typeface="Montserrat SemiBold"/>
            </a:endParaRPr>
          </a:p>
          <a:p>
            <a:pPr marL="183515">
              <a:lnSpc>
                <a:spcPct val="100000"/>
              </a:lnSpc>
              <a:spcBef>
                <a:spcPts val="880"/>
              </a:spcBef>
            </a:pP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Establish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Montserrat"/>
                <a:cs typeface="Montserrat"/>
              </a:rPr>
              <a:t>Robusta</a:t>
            </a:r>
            <a:r>
              <a:rPr sz="1450" spc="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supply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chain</a:t>
            </a:r>
            <a:r>
              <a:rPr sz="1450" spc="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40" dirty="0">
                <a:solidFill>
                  <a:srgbClr val="333333"/>
                </a:solidFill>
                <a:latin typeface="Montserrat"/>
                <a:cs typeface="Montserrat"/>
              </a:rPr>
              <a:t>partnerships</a:t>
            </a:r>
            <a:endParaRPr sz="1450">
              <a:latin typeface="Montserrat"/>
              <a:cs typeface="Montserrat"/>
            </a:endParaRPr>
          </a:p>
        </p:txBody>
      </p:sp>
      <p:pic>
        <p:nvPicPr>
          <p:cNvPr id="33" name="object 3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7299" y="1971675"/>
            <a:ext cx="171449" cy="171449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7299" y="2305050"/>
            <a:ext cx="171449" cy="171449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7299" y="2638424"/>
            <a:ext cx="171449" cy="171449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1416049" y="1796783"/>
            <a:ext cx="4919980" cy="102552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450" spc="-80" dirty="0">
                <a:solidFill>
                  <a:srgbClr val="333333"/>
                </a:solidFill>
                <a:latin typeface="Montserrat"/>
                <a:cs typeface="Montserrat"/>
              </a:rPr>
              <a:t>Launch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40" dirty="0">
                <a:solidFill>
                  <a:srgbClr val="333333"/>
                </a:solidFill>
                <a:latin typeface="Montserrat"/>
                <a:cs typeface="Montserrat"/>
              </a:rPr>
              <a:t>first</a:t>
            </a:r>
            <a:r>
              <a:rPr sz="1450" spc="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"Reserve</a:t>
            </a:r>
            <a:r>
              <a:rPr sz="1450" spc="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Vietnam"</a:t>
            </a:r>
            <a:r>
              <a:rPr sz="1450" spc="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flagship</a:t>
            </a:r>
            <a:r>
              <a:rPr sz="1450" spc="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store</a:t>
            </a:r>
            <a:endParaRPr sz="1450">
              <a:latin typeface="Montserrat"/>
              <a:cs typeface="Montserrat"/>
            </a:endParaRPr>
          </a:p>
          <a:p>
            <a:pPr marL="12700" marR="5080">
              <a:lnSpc>
                <a:spcPct val="150900"/>
              </a:lnSpc>
            </a:pP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Deploy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0" dirty="0">
                <a:solidFill>
                  <a:srgbClr val="333333"/>
                </a:solidFill>
                <a:latin typeface="Montserrat"/>
                <a:cs typeface="Montserrat"/>
              </a:rPr>
              <a:t>10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"Starbucks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Connect"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kiosks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35" dirty="0">
                <a:solidFill>
                  <a:srgbClr val="333333"/>
                </a:solidFill>
                <a:latin typeface="Montserrat"/>
                <a:cs typeface="Montserrat"/>
              </a:rPr>
              <a:t>in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high-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traffic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areas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Develop</a:t>
            </a:r>
            <a:r>
              <a:rPr sz="1450" spc="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localized</a:t>
            </a:r>
            <a:r>
              <a:rPr sz="1450" spc="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product</a:t>
            </a:r>
            <a:r>
              <a:rPr sz="1450" spc="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portfolio</a:t>
            </a:r>
            <a:endParaRPr sz="1450">
              <a:latin typeface="Montserrat"/>
              <a:cs typeface="Montserrat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04799" y="1152524"/>
            <a:ext cx="571500" cy="323850"/>
          </a:xfrm>
          <a:custGeom>
            <a:avLst/>
            <a:gdLst/>
            <a:ahLst/>
            <a:cxnLst/>
            <a:rect l="l" t="t" r="r" b="b"/>
            <a:pathLst>
              <a:path w="571500" h="323850">
                <a:moveTo>
                  <a:pt x="409574" y="323849"/>
                </a:moveTo>
                <a:lnTo>
                  <a:pt x="161924" y="323849"/>
                </a:lnTo>
                <a:lnTo>
                  <a:pt x="153970" y="323655"/>
                </a:lnTo>
                <a:lnTo>
                  <a:pt x="114920" y="316879"/>
                </a:lnTo>
                <a:lnTo>
                  <a:pt x="78686" y="300818"/>
                </a:lnTo>
                <a:lnTo>
                  <a:pt x="47426" y="276423"/>
                </a:lnTo>
                <a:lnTo>
                  <a:pt x="23031" y="245163"/>
                </a:lnTo>
                <a:lnTo>
                  <a:pt x="6970" y="208929"/>
                </a:lnTo>
                <a:lnTo>
                  <a:pt x="194" y="169879"/>
                </a:lnTo>
                <a:lnTo>
                  <a:pt x="0" y="161924"/>
                </a:lnTo>
                <a:lnTo>
                  <a:pt x="194" y="153969"/>
                </a:lnTo>
                <a:lnTo>
                  <a:pt x="6970" y="114919"/>
                </a:lnTo>
                <a:lnTo>
                  <a:pt x="23031" y="78686"/>
                </a:lnTo>
                <a:lnTo>
                  <a:pt x="47426" y="47426"/>
                </a:lnTo>
                <a:lnTo>
                  <a:pt x="78686" y="23031"/>
                </a:lnTo>
                <a:lnTo>
                  <a:pt x="114920" y="6970"/>
                </a:lnTo>
                <a:lnTo>
                  <a:pt x="153970" y="194"/>
                </a:lnTo>
                <a:lnTo>
                  <a:pt x="161924" y="0"/>
                </a:lnTo>
                <a:lnTo>
                  <a:pt x="409574" y="0"/>
                </a:lnTo>
                <a:lnTo>
                  <a:pt x="448929" y="4853"/>
                </a:lnTo>
                <a:lnTo>
                  <a:pt x="485906" y="19118"/>
                </a:lnTo>
                <a:lnTo>
                  <a:pt x="518310" y="41939"/>
                </a:lnTo>
                <a:lnTo>
                  <a:pt x="544210" y="71964"/>
                </a:lnTo>
                <a:lnTo>
                  <a:pt x="562038" y="107382"/>
                </a:lnTo>
                <a:lnTo>
                  <a:pt x="570722" y="146053"/>
                </a:lnTo>
                <a:lnTo>
                  <a:pt x="571499" y="161924"/>
                </a:lnTo>
                <a:lnTo>
                  <a:pt x="571305" y="169879"/>
                </a:lnTo>
                <a:lnTo>
                  <a:pt x="564529" y="208929"/>
                </a:lnTo>
                <a:lnTo>
                  <a:pt x="548468" y="245163"/>
                </a:lnTo>
                <a:lnTo>
                  <a:pt x="524073" y="276423"/>
                </a:lnTo>
                <a:lnTo>
                  <a:pt x="492813" y="300818"/>
                </a:lnTo>
                <a:lnTo>
                  <a:pt x="456579" y="316879"/>
                </a:lnTo>
                <a:lnTo>
                  <a:pt x="417529" y="323655"/>
                </a:lnTo>
                <a:lnTo>
                  <a:pt x="409574" y="323849"/>
                </a:lnTo>
                <a:close/>
              </a:path>
            </a:pathLst>
          </a:custGeom>
          <a:solidFill>
            <a:srgbClr val="0061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57435" y="1186856"/>
            <a:ext cx="46672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-55" dirty="0">
                <a:solidFill>
                  <a:srgbClr val="FFFFFF"/>
                </a:solidFill>
                <a:latin typeface="Montserrat SemiBold"/>
                <a:cs typeface="Montserrat SemiBold"/>
              </a:rPr>
              <a:t>Year</a:t>
            </a:r>
            <a:r>
              <a:rPr sz="1250" b="1" spc="-15" dirty="0">
                <a:solidFill>
                  <a:srgbClr val="FFFFFF"/>
                </a:solidFill>
                <a:latin typeface="Montserrat SemiBold"/>
                <a:cs typeface="Montserrat SemiBold"/>
              </a:rPr>
              <a:t> </a:t>
            </a:r>
            <a:r>
              <a:rPr sz="1250" b="1" spc="-50" dirty="0">
                <a:solidFill>
                  <a:srgbClr val="FFFFFF"/>
                </a:solidFill>
                <a:latin typeface="Montserrat SemiBold"/>
                <a:cs typeface="Montserrat SemiBold"/>
              </a:rPr>
              <a:t>1</a:t>
            </a:r>
            <a:endParaRPr sz="1250">
              <a:latin typeface="Montserrat SemiBold"/>
              <a:cs typeface="Montserrat SemiBold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933449" y="3133724"/>
            <a:ext cx="228600" cy="1647825"/>
            <a:chOff x="933449" y="3133724"/>
            <a:chExt cx="228600" cy="1647825"/>
          </a:xfrm>
        </p:grpSpPr>
        <p:sp>
          <p:nvSpPr>
            <p:cNvPr id="40" name="object 40"/>
            <p:cNvSpPr/>
            <p:nvPr/>
          </p:nvSpPr>
          <p:spPr>
            <a:xfrm>
              <a:off x="1028699" y="3133724"/>
              <a:ext cx="38100" cy="1647825"/>
            </a:xfrm>
            <a:custGeom>
              <a:avLst/>
              <a:gdLst/>
              <a:ahLst/>
              <a:cxnLst/>
              <a:rect l="l" t="t" r="r" b="b"/>
              <a:pathLst>
                <a:path w="38100" h="1647825">
                  <a:moveTo>
                    <a:pt x="38099" y="1647824"/>
                  </a:moveTo>
                  <a:lnTo>
                    <a:pt x="0" y="164782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647824"/>
                  </a:lnTo>
                  <a:close/>
                </a:path>
              </a:pathLst>
            </a:custGeom>
            <a:solidFill>
              <a:srgbClr val="0061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449" y="3133724"/>
              <a:ext cx="228600" cy="228599"/>
            </a:xfrm>
            <a:prstGeom prst="rect">
              <a:avLst/>
            </a:prstGeom>
          </p:spPr>
        </p:pic>
      </p:grpSp>
      <p:sp>
        <p:nvSpPr>
          <p:cNvPr id="42" name="object 42"/>
          <p:cNvSpPr txBox="1"/>
          <p:nvPr/>
        </p:nvSpPr>
        <p:spPr>
          <a:xfrm>
            <a:off x="1244599" y="3111142"/>
            <a:ext cx="2825750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b="1" spc="-135" dirty="0">
                <a:solidFill>
                  <a:srgbClr val="006140"/>
                </a:solidFill>
                <a:latin typeface="Montserrat SemiBold"/>
                <a:cs typeface="Montserrat SemiBold"/>
              </a:rPr>
              <a:t>Expansion</a:t>
            </a:r>
            <a:r>
              <a:rPr sz="1850" b="1" spc="-25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850" b="1" spc="-150" dirty="0">
                <a:solidFill>
                  <a:srgbClr val="006140"/>
                </a:solidFill>
                <a:latin typeface="Montserrat SemiBold"/>
                <a:cs typeface="Montserrat SemiBold"/>
              </a:rPr>
              <a:t>&amp;</a:t>
            </a:r>
            <a:r>
              <a:rPr sz="1850" b="1" spc="-25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850" b="1" spc="-110" dirty="0">
                <a:solidFill>
                  <a:srgbClr val="006140"/>
                </a:solidFill>
                <a:latin typeface="Montserrat SemiBold"/>
                <a:cs typeface="Montserrat SemiBold"/>
              </a:rPr>
              <a:t>Optimization</a:t>
            </a:r>
            <a:endParaRPr sz="1850">
              <a:latin typeface="Montserrat SemiBold"/>
              <a:cs typeface="Montserrat SemiBold"/>
            </a:endParaRPr>
          </a:p>
        </p:txBody>
      </p:sp>
      <p:pic>
        <p:nvPicPr>
          <p:cNvPr id="43" name="object 4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57299" y="3571875"/>
            <a:ext cx="171449" cy="171449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1416049" y="3503357"/>
            <a:ext cx="4555490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Scale</a:t>
            </a:r>
            <a:r>
              <a:rPr sz="1450" spc="-2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Montserrat"/>
                <a:cs typeface="Montserrat"/>
              </a:rPr>
              <a:t>to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5-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7</a:t>
            </a:r>
            <a:r>
              <a:rPr sz="1450" spc="-2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"Reserve"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stores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35" dirty="0">
                <a:solidFill>
                  <a:srgbClr val="333333"/>
                </a:solidFill>
                <a:latin typeface="Montserrat"/>
                <a:cs typeface="Montserrat"/>
              </a:rPr>
              <a:t>in</a:t>
            </a:r>
            <a:r>
              <a:rPr sz="1450" spc="-2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prime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urban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25" dirty="0">
                <a:solidFill>
                  <a:srgbClr val="333333"/>
                </a:solidFill>
                <a:latin typeface="Montserrat"/>
                <a:cs typeface="Montserrat"/>
              </a:rPr>
              <a:t>locations</a:t>
            </a:r>
            <a:endParaRPr sz="1450">
              <a:latin typeface="Montserrat"/>
              <a:cs typeface="Montserrat"/>
            </a:endParaRPr>
          </a:p>
        </p:txBody>
      </p:sp>
      <p:pic>
        <p:nvPicPr>
          <p:cNvPr id="45" name="object 4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57299" y="3905250"/>
            <a:ext cx="171449" cy="171449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1416049" y="3836732"/>
            <a:ext cx="4214495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50" spc="-80" dirty="0">
                <a:solidFill>
                  <a:srgbClr val="333333"/>
                </a:solidFill>
                <a:latin typeface="Montserrat"/>
                <a:cs typeface="Montserrat"/>
              </a:rPr>
              <a:t>Expand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kiosk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Montserrat"/>
                <a:cs typeface="Montserrat"/>
              </a:rPr>
              <a:t>network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Montserrat"/>
                <a:cs typeface="Montserrat"/>
              </a:rPr>
              <a:t>to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50+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"Connect"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30" dirty="0">
                <a:solidFill>
                  <a:srgbClr val="333333"/>
                </a:solidFill>
                <a:latin typeface="Montserrat"/>
                <a:cs typeface="Montserrat"/>
              </a:rPr>
              <a:t>locations</a:t>
            </a:r>
            <a:endParaRPr sz="1450">
              <a:latin typeface="Montserrat"/>
              <a:cs typeface="Montserrat"/>
            </a:endParaRPr>
          </a:p>
        </p:txBody>
      </p:sp>
      <p:pic>
        <p:nvPicPr>
          <p:cNvPr id="47" name="object 4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7299" y="4238625"/>
            <a:ext cx="171449" cy="171449"/>
          </a:xfrm>
          <a:prstGeom prst="rect">
            <a:avLst/>
          </a:prstGeom>
        </p:spPr>
      </p:pic>
      <p:sp>
        <p:nvSpPr>
          <p:cNvPr id="48" name="object 48"/>
          <p:cNvSpPr txBox="1"/>
          <p:nvPr/>
        </p:nvSpPr>
        <p:spPr>
          <a:xfrm>
            <a:off x="1416049" y="4170107"/>
            <a:ext cx="4923790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50" spc="-80" dirty="0">
                <a:solidFill>
                  <a:srgbClr val="333333"/>
                </a:solidFill>
                <a:latin typeface="Montserrat"/>
                <a:cs typeface="Montserrat"/>
              </a:rPr>
              <a:t>Launch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Montserrat"/>
                <a:cs typeface="Montserrat"/>
              </a:rPr>
              <a:t>revamped</a:t>
            </a:r>
            <a:r>
              <a:rPr sz="1450" spc="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loyalty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Montserrat"/>
                <a:cs typeface="Montserrat"/>
              </a:rPr>
              <a:t>program</a:t>
            </a:r>
            <a:r>
              <a:rPr sz="1450" spc="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with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dual-</a:t>
            </a:r>
            <a:r>
              <a:rPr sz="1450" spc="-45" dirty="0">
                <a:solidFill>
                  <a:srgbClr val="333333"/>
                </a:solidFill>
                <a:latin typeface="Montserrat"/>
                <a:cs typeface="Montserrat"/>
              </a:rPr>
              <a:t>tier</a:t>
            </a:r>
            <a:r>
              <a:rPr sz="1450" spc="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benefits</a:t>
            </a:r>
            <a:endParaRPr sz="1450">
              <a:latin typeface="Montserrat"/>
              <a:cs typeface="Montserrat"/>
            </a:endParaRPr>
          </a:p>
        </p:txBody>
      </p:sp>
      <p:pic>
        <p:nvPicPr>
          <p:cNvPr id="49" name="object 4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7299" y="4572000"/>
            <a:ext cx="171449" cy="171449"/>
          </a:xfrm>
          <a:prstGeom prst="rect">
            <a:avLst/>
          </a:prstGeom>
        </p:spPr>
      </p:pic>
      <p:sp>
        <p:nvSpPr>
          <p:cNvPr id="50" name="object 50"/>
          <p:cNvSpPr txBox="1"/>
          <p:nvPr/>
        </p:nvSpPr>
        <p:spPr>
          <a:xfrm>
            <a:off x="1416049" y="4503482"/>
            <a:ext cx="4488815" cy="252729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Optimize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supply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chain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and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localized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90" dirty="0">
                <a:solidFill>
                  <a:srgbClr val="333333"/>
                </a:solidFill>
                <a:latin typeface="Montserrat"/>
                <a:cs typeface="Montserrat"/>
              </a:rPr>
              <a:t>menu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20" dirty="0">
                <a:solidFill>
                  <a:srgbClr val="333333"/>
                </a:solidFill>
                <a:latin typeface="Montserrat"/>
                <a:cs typeface="Montserrat"/>
              </a:rPr>
              <a:t>offerings</a:t>
            </a:r>
            <a:endParaRPr sz="1450">
              <a:latin typeface="Montserrat"/>
              <a:cs typeface="Montserrat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04799" y="3086099"/>
            <a:ext cx="571500" cy="323850"/>
          </a:xfrm>
          <a:custGeom>
            <a:avLst/>
            <a:gdLst/>
            <a:ahLst/>
            <a:cxnLst/>
            <a:rect l="l" t="t" r="r" b="b"/>
            <a:pathLst>
              <a:path w="571500" h="323850">
                <a:moveTo>
                  <a:pt x="409574" y="323849"/>
                </a:moveTo>
                <a:lnTo>
                  <a:pt x="161924" y="323849"/>
                </a:lnTo>
                <a:lnTo>
                  <a:pt x="153970" y="323655"/>
                </a:lnTo>
                <a:lnTo>
                  <a:pt x="114920" y="316879"/>
                </a:lnTo>
                <a:lnTo>
                  <a:pt x="78686" y="300818"/>
                </a:lnTo>
                <a:lnTo>
                  <a:pt x="47426" y="276422"/>
                </a:lnTo>
                <a:lnTo>
                  <a:pt x="23031" y="245163"/>
                </a:lnTo>
                <a:lnTo>
                  <a:pt x="6970" y="208929"/>
                </a:lnTo>
                <a:lnTo>
                  <a:pt x="194" y="169879"/>
                </a:lnTo>
                <a:lnTo>
                  <a:pt x="0" y="161924"/>
                </a:lnTo>
                <a:lnTo>
                  <a:pt x="194" y="153969"/>
                </a:lnTo>
                <a:lnTo>
                  <a:pt x="6970" y="114919"/>
                </a:lnTo>
                <a:lnTo>
                  <a:pt x="23031" y="78686"/>
                </a:lnTo>
                <a:lnTo>
                  <a:pt x="47426" y="47426"/>
                </a:lnTo>
                <a:lnTo>
                  <a:pt x="78686" y="23031"/>
                </a:lnTo>
                <a:lnTo>
                  <a:pt x="114920" y="6970"/>
                </a:lnTo>
                <a:lnTo>
                  <a:pt x="153970" y="194"/>
                </a:lnTo>
                <a:lnTo>
                  <a:pt x="161924" y="0"/>
                </a:lnTo>
                <a:lnTo>
                  <a:pt x="409574" y="0"/>
                </a:lnTo>
                <a:lnTo>
                  <a:pt x="448929" y="4853"/>
                </a:lnTo>
                <a:lnTo>
                  <a:pt x="485906" y="19117"/>
                </a:lnTo>
                <a:lnTo>
                  <a:pt x="518310" y="41938"/>
                </a:lnTo>
                <a:lnTo>
                  <a:pt x="544210" y="71963"/>
                </a:lnTo>
                <a:lnTo>
                  <a:pt x="562038" y="107382"/>
                </a:lnTo>
                <a:lnTo>
                  <a:pt x="570722" y="146053"/>
                </a:lnTo>
                <a:lnTo>
                  <a:pt x="571499" y="161924"/>
                </a:lnTo>
                <a:lnTo>
                  <a:pt x="571305" y="169879"/>
                </a:lnTo>
                <a:lnTo>
                  <a:pt x="564529" y="208929"/>
                </a:lnTo>
                <a:lnTo>
                  <a:pt x="548468" y="245163"/>
                </a:lnTo>
                <a:lnTo>
                  <a:pt x="524073" y="276422"/>
                </a:lnTo>
                <a:lnTo>
                  <a:pt x="492813" y="300818"/>
                </a:lnTo>
                <a:lnTo>
                  <a:pt x="456579" y="316879"/>
                </a:lnTo>
                <a:lnTo>
                  <a:pt x="417529" y="323655"/>
                </a:lnTo>
                <a:lnTo>
                  <a:pt x="409574" y="323849"/>
                </a:lnTo>
                <a:close/>
              </a:path>
            </a:pathLst>
          </a:custGeom>
          <a:solidFill>
            <a:srgbClr val="0061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42106" y="3120431"/>
            <a:ext cx="49720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-55" dirty="0">
                <a:solidFill>
                  <a:srgbClr val="FFFFFF"/>
                </a:solidFill>
                <a:latin typeface="Montserrat SemiBold"/>
                <a:cs typeface="Montserrat SemiBold"/>
              </a:rPr>
              <a:t>Year</a:t>
            </a:r>
            <a:r>
              <a:rPr sz="1250" b="1" spc="-15" dirty="0">
                <a:solidFill>
                  <a:srgbClr val="FFFFFF"/>
                </a:solidFill>
                <a:latin typeface="Montserrat SemiBold"/>
                <a:cs typeface="Montserrat SemiBold"/>
              </a:rPr>
              <a:t> </a:t>
            </a:r>
            <a:r>
              <a:rPr sz="1250" b="1" spc="-50" dirty="0">
                <a:solidFill>
                  <a:srgbClr val="FFFFFF"/>
                </a:solidFill>
                <a:latin typeface="Montserrat SemiBold"/>
                <a:cs typeface="Montserrat SemiBold"/>
              </a:rPr>
              <a:t>2</a:t>
            </a:r>
            <a:endParaRPr sz="1250">
              <a:latin typeface="Montserrat SemiBold"/>
              <a:cs typeface="Montserrat SemiBold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933449" y="5067299"/>
            <a:ext cx="228600" cy="1647825"/>
            <a:chOff x="933449" y="5067299"/>
            <a:chExt cx="228600" cy="1647825"/>
          </a:xfrm>
        </p:grpSpPr>
        <p:sp>
          <p:nvSpPr>
            <p:cNvPr id="54" name="object 54"/>
            <p:cNvSpPr/>
            <p:nvPr/>
          </p:nvSpPr>
          <p:spPr>
            <a:xfrm>
              <a:off x="1028699" y="5067299"/>
              <a:ext cx="38100" cy="1647825"/>
            </a:xfrm>
            <a:custGeom>
              <a:avLst/>
              <a:gdLst/>
              <a:ahLst/>
              <a:cxnLst/>
              <a:rect l="l" t="t" r="r" b="b"/>
              <a:pathLst>
                <a:path w="38100" h="1647825">
                  <a:moveTo>
                    <a:pt x="38099" y="1647824"/>
                  </a:moveTo>
                  <a:lnTo>
                    <a:pt x="0" y="1647824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647824"/>
                  </a:lnTo>
                  <a:close/>
                </a:path>
              </a:pathLst>
            </a:custGeom>
            <a:solidFill>
              <a:srgbClr val="0061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3449" y="5067299"/>
              <a:ext cx="228600" cy="228599"/>
            </a:xfrm>
            <a:prstGeom prst="rect">
              <a:avLst/>
            </a:prstGeom>
          </p:spPr>
        </p:pic>
      </p:grpSp>
      <p:sp>
        <p:nvSpPr>
          <p:cNvPr id="56" name="object 56"/>
          <p:cNvSpPr txBox="1"/>
          <p:nvPr/>
        </p:nvSpPr>
        <p:spPr>
          <a:xfrm>
            <a:off x="1244599" y="5044717"/>
            <a:ext cx="2122805" cy="3117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850" b="1" spc="-140" dirty="0">
                <a:solidFill>
                  <a:srgbClr val="006140"/>
                </a:solidFill>
                <a:latin typeface="Montserrat SemiBold"/>
                <a:cs typeface="Montserrat SemiBold"/>
              </a:rPr>
              <a:t>Market</a:t>
            </a:r>
            <a:r>
              <a:rPr sz="1850" b="1" spc="-30" dirty="0">
                <a:solidFill>
                  <a:srgbClr val="006140"/>
                </a:solidFill>
                <a:latin typeface="Montserrat SemiBold"/>
                <a:cs typeface="Montserrat SemiBold"/>
              </a:rPr>
              <a:t> </a:t>
            </a:r>
            <a:r>
              <a:rPr sz="1850" b="1" spc="-120" dirty="0">
                <a:solidFill>
                  <a:srgbClr val="006140"/>
                </a:solidFill>
                <a:latin typeface="Montserrat SemiBold"/>
                <a:cs typeface="Montserrat SemiBold"/>
              </a:rPr>
              <a:t>Penetration</a:t>
            </a:r>
            <a:endParaRPr sz="1850">
              <a:latin typeface="Montserrat SemiBold"/>
              <a:cs typeface="Montserrat SemiBold"/>
            </a:endParaRPr>
          </a:p>
        </p:txBody>
      </p:sp>
      <p:pic>
        <p:nvPicPr>
          <p:cNvPr id="57" name="object 5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7299" y="5505449"/>
            <a:ext cx="171449" cy="171449"/>
          </a:xfrm>
          <a:prstGeom prst="rect">
            <a:avLst/>
          </a:prstGeom>
        </p:spPr>
      </p:pic>
      <p:pic>
        <p:nvPicPr>
          <p:cNvPr id="58" name="object 5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7299" y="5838824"/>
            <a:ext cx="171449" cy="171449"/>
          </a:xfrm>
          <a:prstGeom prst="rect">
            <a:avLst/>
          </a:prstGeom>
        </p:spPr>
      </p:pic>
      <p:pic>
        <p:nvPicPr>
          <p:cNvPr id="59" name="object 5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7299" y="6172199"/>
            <a:ext cx="171449" cy="171449"/>
          </a:xfrm>
          <a:prstGeom prst="rect">
            <a:avLst/>
          </a:prstGeom>
        </p:spPr>
      </p:pic>
      <p:pic>
        <p:nvPicPr>
          <p:cNvPr id="60" name="object 6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57299" y="6505575"/>
            <a:ext cx="171449" cy="171449"/>
          </a:xfrm>
          <a:prstGeom prst="rect">
            <a:avLst/>
          </a:prstGeom>
        </p:spPr>
      </p:pic>
      <p:sp>
        <p:nvSpPr>
          <p:cNvPr id="61" name="object 61"/>
          <p:cNvSpPr txBox="1"/>
          <p:nvPr/>
        </p:nvSpPr>
        <p:spPr>
          <a:xfrm>
            <a:off x="1416049" y="5330558"/>
            <a:ext cx="4979670" cy="1358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50900"/>
              </a:lnSpc>
              <a:spcBef>
                <a:spcPts val="90"/>
              </a:spcBef>
            </a:pPr>
            <a:r>
              <a:rPr sz="1450" spc="-90" dirty="0">
                <a:solidFill>
                  <a:srgbClr val="333333"/>
                </a:solidFill>
                <a:latin typeface="Montserrat"/>
                <a:cs typeface="Montserrat"/>
              </a:rPr>
              <a:t>Grow</a:t>
            </a:r>
            <a:r>
              <a:rPr sz="1450" spc="-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Montserrat"/>
                <a:cs typeface="Montserrat"/>
              </a:rPr>
              <a:t>network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Montserrat"/>
                <a:cs typeface="Montserrat"/>
              </a:rPr>
              <a:t>to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100+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"Connect"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kiosks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across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major</a:t>
            </a:r>
            <a:r>
              <a:rPr sz="145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cities </a:t>
            </a:r>
            <a:r>
              <a:rPr sz="1450" spc="-80" dirty="0">
                <a:solidFill>
                  <a:srgbClr val="333333"/>
                </a:solidFill>
                <a:latin typeface="Montserrat"/>
                <a:cs typeface="Montserrat"/>
              </a:rPr>
              <a:t>Reach</a:t>
            </a:r>
            <a:r>
              <a:rPr sz="1450" spc="-2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10-</a:t>
            </a:r>
            <a:r>
              <a:rPr sz="1450" spc="-35" dirty="0">
                <a:solidFill>
                  <a:srgbClr val="333333"/>
                </a:solidFill>
                <a:latin typeface="Montserrat"/>
                <a:cs typeface="Montserrat"/>
              </a:rPr>
              <a:t>12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5" dirty="0">
                <a:solidFill>
                  <a:srgbClr val="333333"/>
                </a:solidFill>
                <a:latin typeface="Montserrat"/>
                <a:cs typeface="Montserrat"/>
              </a:rPr>
              <a:t>flagship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"Reserve"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stores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nationwide</a:t>
            </a:r>
            <a:endParaRPr sz="1450">
              <a:latin typeface="Montserrat"/>
              <a:cs typeface="Montserrat"/>
            </a:endParaRPr>
          </a:p>
          <a:p>
            <a:pPr marL="12700" marR="372745">
              <a:lnSpc>
                <a:spcPct val="150900"/>
              </a:lnSpc>
            </a:pP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Begin</a:t>
            </a:r>
            <a:r>
              <a:rPr sz="1450" spc="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exporting</a:t>
            </a:r>
            <a:r>
              <a:rPr sz="1450" spc="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5" dirty="0">
                <a:solidFill>
                  <a:srgbClr val="333333"/>
                </a:solidFill>
                <a:latin typeface="Montserrat"/>
                <a:cs typeface="Montserrat"/>
              </a:rPr>
              <a:t>"Reserve</a:t>
            </a:r>
            <a:r>
              <a:rPr sz="1450" spc="2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0" dirty="0">
                <a:solidFill>
                  <a:srgbClr val="333333"/>
                </a:solidFill>
                <a:latin typeface="Montserrat"/>
                <a:cs typeface="Montserrat"/>
              </a:rPr>
              <a:t>Vietnam</a:t>
            </a:r>
            <a:r>
              <a:rPr sz="1450" spc="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75" dirty="0">
                <a:solidFill>
                  <a:srgbClr val="333333"/>
                </a:solidFill>
                <a:latin typeface="Montserrat"/>
                <a:cs typeface="Montserrat"/>
              </a:rPr>
              <a:t>Robusta"</a:t>
            </a:r>
            <a:r>
              <a:rPr sz="1450" spc="2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globally </a:t>
            </a:r>
            <a:r>
              <a:rPr sz="1450" spc="-70" dirty="0">
                <a:solidFill>
                  <a:srgbClr val="333333"/>
                </a:solidFill>
                <a:latin typeface="Montserrat"/>
                <a:cs typeface="Montserrat"/>
              </a:rPr>
              <a:t>Achieve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50" dirty="0">
                <a:solidFill>
                  <a:srgbClr val="333333"/>
                </a:solidFill>
                <a:latin typeface="Montserrat"/>
                <a:cs typeface="Montserrat"/>
              </a:rPr>
              <a:t>critical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Montserrat"/>
                <a:cs typeface="Montserrat"/>
              </a:rPr>
              <a:t>mass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for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60" dirty="0">
                <a:solidFill>
                  <a:srgbClr val="333333"/>
                </a:solidFill>
                <a:latin typeface="Montserrat"/>
                <a:cs typeface="Montserrat"/>
              </a:rPr>
              <a:t>sustainable</a:t>
            </a:r>
            <a:r>
              <a:rPr sz="1450" spc="-15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85" dirty="0">
                <a:solidFill>
                  <a:srgbClr val="333333"/>
                </a:solidFill>
                <a:latin typeface="Montserrat"/>
                <a:cs typeface="Montserrat"/>
              </a:rPr>
              <a:t>market</a:t>
            </a:r>
            <a:r>
              <a:rPr sz="1450" spc="-10" dirty="0">
                <a:solidFill>
                  <a:srgbClr val="333333"/>
                </a:solidFill>
                <a:latin typeface="Montserrat"/>
                <a:cs typeface="Montserrat"/>
              </a:rPr>
              <a:t> </a:t>
            </a:r>
            <a:r>
              <a:rPr sz="1450" spc="-35" dirty="0">
                <a:solidFill>
                  <a:srgbClr val="333333"/>
                </a:solidFill>
                <a:latin typeface="Montserrat"/>
                <a:cs typeface="Montserrat"/>
              </a:rPr>
              <a:t>presence</a:t>
            </a:r>
            <a:endParaRPr sz="1450">
              <a:latin typeface="Montserrat"/>
              <a:cs typeface="Montserrat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04799" y="5019674"/>
            <a:ext cx="571500" cy="323850"/>
          </a:xfrm>
          <a:custGeom>
            <a:avLst/>
            <a:gdLst/>
            <a:ahLst/>
            <a:cxnLst/>
            <a:rect l="l" t="t" r="r" b="b"/>
            <a:pathLst>
              <a:path w="571500" h="323850">
                <a:moveTo>
                  <a:pt x="409574" y="323849"/>
                </a:moveTo>
                <a:lnTo>
                  <a:pt x="161924" y="323849"/>
                </a:lnTo>
                <a:lnTo>
                  <a:pt x="153970" y="323655"/>
                </a:lnTo>
                <a:lnTo>
                  <a:pt x="114920" y="316878"/>
                </a:lnTo>
                <a:lnTo>
                  <a:pt x="78686" y="300817"/>
                </a:lnTo>
                <a:lnTo>
                  <a:pt x="47426" y="276422"/>
                </a:lnTo>
                <a:lnTo>
                  <a:pt x="23031" y="245162"/>
                </a:lnTo>
                <a:lnTo>
                  <a:pt x="6970" y="208929"/>
                </a:lnTo>
                <a:lnTo>
                  <a:pt x="194" y="169880"/>
                </a:lnTo>
                <a:lnTo>
                  <a:pt x="0" y="161924"/>
                </a:lnTo>
                <a:lnTo>
                  <a:pt x="194" y="153969"/>
                </a:lnTo>
                <a:lnTo>
                  <a:pt x="6970" y="114919"/>
                </a:lnTo>
                <a:lnTo>
                  <a:pt x="23031" y="78685"/>
                </a:lnTo>
                <a:lnTo>
                  <a:pt x="47426" y="47426"/>
                </a:lnTo>
                <a:lnTo>
                  <a:pt x="78686" y="23030"/>
                </a:lnTo>
                <a:lnTo>
                  <a:pt x="114920" y="6970"/>
                </a:lnTo>
                <a:lnTo>
                  <a:pt x="153970" y="194"/>
                </a:lnTo>
                <a:lnTo>
                  <a:pt x="161924" y="0"/>
                </a:lnTo>
                <a:lnTo>
                  <a:pt x="409574" y="0"/>
                </a:lnTo>
                <a:lnTo>
                  <a:pt x="448929" y="4853"/>
                </a:lnTo>
                <a:lnTo>
                  <a:pt x="485906" y="19117"/>
                </a:lnTo>
                <a:lnTo>
                  <a:pt x="518310" y="41938"/>
                </a:lnTo>
                <a:lnTo>
                  <a:pt x="544210" y="71963"/>
                </a:lnTo>
                <a:lnTo>
                  <a:pt x="562038" y="107381"/>
                </a:lnTo>
                <a:lnTo>
                  <a:pt x="570722" y="146053"/>
                </a:lnTo>
                <a:lnTo>
                  <a:pt x="571499" y="161924"/>
                </a:lnTo>
                <a:lnTo>
                  <a:pt x="571305" y="169880"/>
                </a:lnTo>
                <a:lnTo>
                  <a:pt x="564529" y="208929"/>
                </a:lnTo>
                <a:lnTo>
                  <a:pt x="548468" y="245162"/>
                </a:lnTo>
                <a:lnTo>
                  <a:pt x="524073" y="276422"/>
                </a:lnTo>
                <a:lnTo>
                  <a:pt x="492813" y="300817"/>
                </a:lnTo>
                <a:lnTo>
                  <a:pt x="456579" y="316878"/>
                </a:lnTo>
                <a:lnTo>
                  <a:pt x="417529" y="323655"/>
                </a:lnTo>
                <a:lnTo>
                  <a:pt x="409574" y="323849"/>
                </a:lnTo>
                <a:close/>
              </a:path>
            </a:pathLst>
          </a:custGeom>
          <a:solidFill>
            <a:srgbClr val="0061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342106" y="5054006"/>
            <a:ext cx="497205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b="1" spc="-55" dirty="0">
                <a:solidFill>
                  <a:srgbClr val="FFFFFF"/>
                </a:solidFill>
                <a:latin typeface="Montserrat SemiBold"/>
                <a:cs typeface="Montserrat SemiBold"/>
              </a:rPr>
              <a:t>Year</a:t>
            </a:r>
            <a:r>
              <a:rPr sz="1250" b="1" spc="-15" dirty="0">
                <a:solidFill>
                  <a:srgbClr val="FFFFFF"/>
                </a:solidFill>
                <a:latin typeface="Montserrat SemiBold"/>
                <a:cs typeface="Montserrat SemiBold"/>
              </a:rPr>
              <a:t> </a:t>
            </a:r>
            <a:r>
              <a:rPr sz="1250" b="1" spc="-50" dirty="0">
                <a:solidFill>
                  <a:srgbClr val="FFFFFF"/>
                </a:solidFill>
                <a:latin typeface="Montserrat SemiBold"/>
                <a:cs typeface="Montserrat SemiBold"/>
              </a:rPr>
              <a:t>3</a:t>
            </a:r>
            <a:endParaRPr sz="1250">
              <a:latin typeface="Montserrat SemiBold"/>
              <a:cs typeface="Montserrat SemiBold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10401299" y="6953250"/>
            <a:ext cx="1600200" cy="323850"/>
            <a:chOff x="10401299" y="6953250"/>
            <a:chExt cx="1600200" cy="323850"/>
          </a:xfrm>
        </p:grpSpPr>
        <p:sp>
          <p:nvSpPr>
            <p:cNvPr id="65" name="object 65"/>
            <p:cNvSpPr/>
            <p:nvPr/>
          </p:nvSpPr>
          <p:spPr>
            <a:xfrm>
              <a:off x="10401299" y="6953250"/>
              <a:ext cx="1600200" cy="323850"/>
            </a:xfrm>
            <a:custGeom>
              <a:avLst/>
              <a:gdLst/>
              <a:ahLst/>
              <a:cxnLst/>
              <a:rect l="l" t="t" r="r" b="b"/>
              <a:pathLst>
                <a:path w="1600200" h="323850">
                  <a:moveTo>
                    <a:pt x="156715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67152" y="0"/>
                  </a:lnTo>
                  <a:lnTo>
                    <a:pt x="1599233" y="28187"/>
                  </a:lnTo>
                  <a:lnTo>
                    <a:pt x="1600199" y="33047"/>
                  </a:lnTo>
                  <a:lnTo>
                    <a:pt x="1600199" y="290802"/>
                  </a:lnTo>
                  <a:lnTo>
                    <a:pt x="1572012" y="322883"/>
                  </a:lnTo>
                  <a:lnTo>
                    <a:pt x="156715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6" name="object 6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15599" y="7048499"/>
              <a:ext cx="133349" cy="133349"/>
            </a:xfrm>
            <a:prstGeom prst="rect">
              <a:avLst/>
            </a:prstGeom>
          </p:spPr>
        </p:pic>
      </p:grpSp>
      <p:sp>
        <p:nvSpPr>
          <p:cNvPr id="67" name="object 67"/>
          <p:cNvSpPr txBox="1"/>
          <p:nvPr/>
        </p:nvSpPr>
        <p:spPr>
          <a:xfrm>
            <a:off x="9071917" y="7014463"/>
            <a:ext cx="2980690" cy="285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29410">
              <a:lnSpc>
                <a:spcPts val="940"/>
              </a:lnSpc>
              <a:spcBef>
                <a:spcPts val="90"/>
              </a:spcBef>
            </a:pPr>
            <a:r>
              <a:rPr sz="1000" spc="-80" dirty="0">
                <a:solidFill>
                  <a:srgbClr val="FFFFFF"/>
                </a:solidFill>
                <a:latin typeface="Montserrat"/>
                <a:cs typeface="Montserrat"/>
              </a:rPr>
              <a:t>Made</a:t>
            </a:r>
            <a:r>
              <a:rPr sz="1000" spc="-1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60" dirty="0">
                <a:solidFill>
                  <a:srgbClr val="FFFFFF"/>
                </a:solidFill>
                <a:latin typeface="Montserrat"/>
                <a:cs typeface="Montserrat"/>
              </a:rPr>
              <a:t>with</a:t>
            </a:r>
            <a:r>
              <a:rPr sz="1000" spc="-10" dirty="0">
                <a:solidFill>
                  <a:srgbClr val="FFFFFF"/>
                </a:solidFill>
                <a:latin typeface="Montserrat"/>
                <a:cs typeface="Montserrat"/>
              </a:rPr>
              <a:t> Genspark</a:t>
            </a:r>
            <a:endParaRPr sz="1000">
              <a:latin typeface="Montserrat"/>
              <a:cs typeface="Montserrat"/>
            </a:endParaRPr>
          </a:p>
          <a:p>
            <a:pPr marL="12700">
              <a:lnSpc>
                <a:spcPts val="1120"/>
              </a:lnSpc>
            </a:pPr>
            <a:r>
              <a:rPr sz="1150" spc="-65" dirty="0">
                <a:solidFill>
                  <a:srgbClr val="9CA2AF"/>
                </a:solidFill>
                <a:latin typeface="Montserrat"/>
                <a:cs typeface="Montserrat"/>
              </a:rPr>
              <a:t>Project</a:t>
            </a:r>
            <a:r>
              <a:rPr sz="1150" spc="-5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150" spc="-75" dirty="0">
                <a:solidFill>
                  <a:srgbClr val="9CA2AF"/>
                </a:solidFill>
                <a:latin typeface="Montserrat"/>
                <a:cs typeface="Montserrat"/>
              </a:rPr>
              <a:t>Phoenix</a:t>
            </a:r>
            <a:r>
              <a:rPr sz="1150" spc="-5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150" dirty="0">
                <a:solidFill>
                  <a:srgbClr val="9CA2AF"/>
                </a:solidFill>
                <a:latin typeface="Montserrat"/>
                <a:cs typeface="Montserrat"/>
              </a:rPr>
              <a:t>|</a:t>
            </a:r>
            <a:r>
              <a:rPr sz="1150" spc="-5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150" spc="-70" dirty="0">
                <a:solidFill>
                  <a:srgbClr val="9CA2AF"/>
                </a:solidFill>
                <a:latin typeface="Montserrat"/>
                <a:cs typeface="Montserrat"/>
              </a:rPr>
              <a:t>Implementation</a:t>
            </a:r>
            <a:r>
              <a:rPr sz="1150" spc="-5" dirty="0">
                <a:solidFill>
                  <a:srgbClr val="9CA2AF"/>
                </a:solidFill>
                <a:latin typeface="Montserrat"/>
                <a:cs typeface="Montserrat"/>
              </a:rPr>
              <a:t> </a:t>
            </a:r>
            <a:r>
              <a:rPr sz="1150" spc="-45" dirty="0">
                <a:solidFill>
                  <a:srgbClr val="9CA2AF"/>
                </a:solidFill>
                <a:latin typeface="Montserrat"/>
                <a:cs typeface="Montserrat"/>
              </a:rPr>
              <a:t>Roadmap</a:t>
            </a:r>
            <a:endParaRPr sz="115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1494</Words>
  <Application>Microsoft Office PowerPoint</Application>
  <PresentationFormat>Custom</PresentationFormat>
  <Paragraphs>236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Avenir</vt:lpstr>
      <vt:lpstr>Comfortaa SemiBold</vt:lpstr>
      <vt:lpstr>Liberation Sans</vt:lpstr>
      <vt:lpstr>Lucida Sans</vt:lpstr>
      <vt:lpstr>Montserrat</vt:lpstr>
      <vt:lpstr>Montserrat Medium</vt:lpstr>
      <vt:lpstr>Montserrat SemiBold</vt:lpstr>
      <vt:lpstr>Office Theme</vt:lpstr>
      <vt:lpstr>Project Phoenix</vt:lpstr>
      <vt:lpstr>Executive Summary</vt:lpstr>
      <vt:lpstr>Vietnamese Coffee Market: ~$3.5B Arena of Tradition &amp; Transformation</vt:lpstr>
      <vt:lpstr>Competitive Landscape: Agile Local Giants Dominate</vt:lpstr>
      <vt:lpstr>Starbucks: Isolated in an Unprofitable Niche</vt:lpstr>
      <vt:lpstr>Project Phoenix: A Strategic Pivot</vt:lpstr>
      <vt:lpstr>Product &amp; Place Strategy</vt:lpstr>
      <vt:lpstr>Experience &amp; Marketing Strategy</vt:lpstr>
      <vt:lpstr>3-Year Implementation Roadmap</vt:lpstr>
      <vt:lpstr>Financial Outlook &amp; KPIs</vt:lpstr>
      <vt:lpstr>Conclusion &amp;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goelanishprasad@gmail.com</cp:lastModifiedBy>
  <cp:revision>1</cp:revision>
  <dcterms:created xsi:type="dcterms:W3CDTF">2025-08-05T19:30:38Z</dcterms:created>
  <dcterms:modified xsi:type="dcterms:W3CDTF">2025-08-05T19:40:06Z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2025-08-05T00:00:00Z</vt:filetime>
  </property>
  <property fmtid="{D5CDD505-2E9C-101B-9397-08002B2CF9AE}" pid="3" name="Producer">
    <vt:lpwstr>pypdf</vt:lpwstr>
  </property>
  <property fmtid="{D5CDD505-2E9C-101B-9397-08002B2CF9AE}" pid="4" name="LastSaved">
    <vt:filetime>2025-08-05T00:00:00Z</vt:filetime>
  </property>
</Properties>
</file>