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560" r:id="rId2"/>
    <p:sldId id="681" r:id="rId3"/>
    <p:sldId id="682" r:id="rId4"/>
    <p:sldId id="686" r:id="rId5"/>
    <p:sldId id="689" r:id="rId6"/>
    <p:sldId id="688" r:id="rId7"/>
    <p:sldId id="690" r:id="rId8"/>
    <p:sldId id="693" r:id="rId9"/>
    <p:sldId id="691" r:id="rId10"/>
  </p:sldIdLst>
  <p:sldSz cx="24323675" cy="13716000"/>
  <p:notesSz cx="6858000" cy="9144000"/>
  <p:defaultTextStyle>
    <a:defPPr>
      <a:defRPr lang="th-TH"/>
    </a:defPPr>
    <a:lvl1pPr marL="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08660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2173204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325980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4346406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5433009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651961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760621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869281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B7F"/>
    <a:srgbClr val="DBA467"/>
    <a:srgbClr val="FCF3D8"/>
    <a:srgbClr val="60DEAB"/>
    <a:srgbClr val="2FD2E3"/>
    <a:srgbClr val="FF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5" autoAdjust="0"/>
    <p:restoredTop sz="86636" autoAdjust="0"/>
  </p:normalViewPr>
  <p:slideViewPr>
    <p:cSldViewPr>
      <p:cViewPr varScale="1">
        <p:scale>
          <a:sx n="39" d="100"/>
          <a:sy n="39" d="100"/>
        </p:scale>
        <p:origin x="979" y="29"/>
      </p:cViewPr>
      <p:guideLst>
        <p:guide orient="horz" pos="4320"/>
        <p:guide pos="7661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4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sng" strike="noStrike" kern="1200" spc="0" baseline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Action Taken on</a:t>
            </a:r>
            <a:r>
              <a:rPr lang="en-US" sz="2800" b="1" u="sng" baseline="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 Loans | Counts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c:rich>
      </c:tx>
      <c:layout>
        <c:manualLayout>
          <c:xMode val="edge"/>
          <c:yMode val="edge"/>
          <c:x val="4.7468786027914746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sng" strike="noStrike" kern="1200" spc="0" baseline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3853815586135841"/>
          <c:y val="9.5438575276763929E-2"/>
          <c:w val="0.51309735815733315"/>
          <c:h val="0.799556466100382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Application approved Not Accepted</c:v>
                </c:pt>
                <c:pt idx="1">
                  <c:v>Application denied</c:v>
                </c:pt>
                <c:pt idx="2">
                  <c:v>Application withdrawn </c:v>
                </c:pt>
                <c:pt idx="3">
                  <c:v>File closed for incompleteness</c:v>
                </c:pt>
                <c:pt idx="4">
                  <c:v>Loan originated</c:v>
                </c:pt>
                <c:pt idx="5">
                  <c:v>Loan purchased </c:v>
                </c:pt>
                <c:pt idx="6">
                  <c:v>Preapproval request denied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14180</c:v>
                </c:pt>
                <c:pt idx="1">
                  <c:v>79697</c:v>
                </c:pt>
                <c:pt idx="2">
                  <c:v>39496</c:v>
                </c:pt>
                <c:pt idx="3">
                  <c:v>16733</c:v>
                </c:pt>
                <c:pt idx="4">
                  <c:v>228054</c:v>
                </c:pt>
                <c:pt idx="5">
                  <c:v>61490</c:v>
                </c:pt>
                <c:pt idx="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9-4D5F-BF50-30B5A35E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20850832"/>
        <c:axId val="120852008"/>
      </c:barChart>
      <c:catAx>
        <c:axId val="12085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20852008"/>
        <c:crosses val="autoZero"/>
        <c:auto val="0"/>
        <c:lblAlgn val="ctr"/>
        <c:lblOffset val="100"/>
        <c:noMultiLvlLbl val="0"/>
      </c:catAx>
      <c:valAx>
        <c:axId val="12085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2085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sng" strike="noStrike" kern="1200" spc="0" baseline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Cases By Agencies| Counts 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c:rich>
      </c:tx>
      <c:layout>
        <c:manualLayout>
          <c:xMode val="edge"/>
          <c:yMode val="edge"/>
          <c:x val="4.9330752559455168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sng" strike="noStrike" kern="1200" spc="0" baseline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384004022271833E-2"/>
          <c:y val="0.18917585314828164"/>
          <c:w val="0.88599432238982834"/>
          <c:h val="0.65696037574755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CFPB</c:v>
                </c:pt>
                <c:pt idx="1">
                  <c:v>FDIC</c:v>
                </c:pt>
                <c:pt idx="2">
                  <c:v>FRS</c:v>
                </c:pt>
                <c:pt idx="3">
                  <c:v>HUD</c:v>
                </c:pt>
                <c:pt idx="4">
                  <c:v>NCUA</c:v>
                </c:pt>
                <c:pt idx="5">
                  <c:v>OCC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177762</c:v>
                </c:pt>
                <c:pt idx="1">
                  <c:v>15555</c:v>
                </c:pt>
                <c:pt idx="2">
                  <c:v>10211</c:v>
                </c:pt>
                <c:pt idx="3">
                  <c:v>150441</c:v>
                </c:pt>
                <c:pt idx="4">
                  <c:v>50944</c:v>
                </c:pt>
                <c:pt idx="5">
                  <c:v>34741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9-4D5F-BF50-30B5A35E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02696952"/>
        <c:axId val="178384032"/>
      </c:barChart>
      <c:catAx>
        <c:axId val="10269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78384032"/>
        <c:crosses val="autoZero"/>
        <c:auto val="0"/>
        <c:lblAlgn val="ctr"/>
        <c:lblOffset val="100"/>
        <c:noMultiLvlLbl val="0"/>
      </c:catAx>
      <c:valAx>
        <c:axId val="17838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0269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sng" strike="noStrike" kern="1200" spc="0" baseline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en-US" sz="2800" b="1" i="0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Ethnicity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| Counts 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c:rich>
      </c:tx>
      <c:layout>
        <c:manualLayout>
          <c:xMode val="edge"/>
          <c:yMode val="edge"/>
          <c:x val="3.6820257781207603E-3"/>
          <c:y val="2.75697563680167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sng" strike="noStrike" kern="1200" spc="0" baseline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384004022271833E-2"/>
          <c:y val="0.18917585314828164"/>
          <c:w val="0.88599432238982834"/>
          <c:h val="0.65696037574755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Hispanic or Latino</c:v>
                </c:pt>
                <c:pt idx="1">
                  <c:v>Information not provided </c:v>
                </c:pt>
                <c:pt idx="2">
                  <c:v>Not applicable</c:v>
                </c:pt>
                <c:pt idx="3">
                  <c:v>Not Hispanic or Latino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25073</c:v>
                </c:pt>
                <c:pt idx="1">
                  <c:v>43358</c:v>
                </c:pt>
                <c:pt idx="2">
                  <c:v>50708</c:v>
                </c:pt>
                <c:pt idx="3">
                  <c:v>320515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9-4D5F-BF50-30B5A35E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78386384"/>
        <c:axId val="178389912"/>
      </c:barChart>
      <c:catAx>
        <c:axId val="17838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78389912"/>
        <c:crosses val="autoZero"/>
        <c:auto val="0"/>
        <c:lblAlgn val="ctr"/>
        <c:lblOffset val="100"/>
        <c:noMultiLvlLbl val="0"/>
      </c:catAx>
      <c:valAx>
        <c:axId val="178389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7838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sng" strike="noStrike" kern="1200" spc="0" baseline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Race | Counts 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c:rich>
      </c:tx>
      <c:layout>
        <c:manualLayout>
          <c:xMode val="edge"/>
          <c:yMode val="edge"/>
          <c:x val="4.9330752559455168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sng" strike="noStrike" kern="1200" spc="0" baseline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848840758789788"/>
          <c:y val="6.8093224458053839E-2"/>
          <c:w val="0.53975203500016278"/>
          <c:h val="0.778043049106041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46886507546709583"/>
                  <c:y val="-1.707924864092843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FFC000"/>
                      </a:solidFill>
                      <a:latin typeface="Candara" panose="020E0502030303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Native Hawaiian or Other Pacific Islander</c:v>
                </c:pt>
                <c:pt idx="1">
                  <c:v>American Indian or Alaska Native</c:v>
                </c:pt>
                <c:pt idx="2">
                  <c:v>Asian</c:v>
                </c:pt>
                <c:pt idx="3">
                  <c:v>Black or African American</c:v>
                </c:pt>
                <c:pt idx="4">
                  <c:v>Information not provided by applicant in mail, Internet, or telephone application</c:v>
                </c:pt>
                <c:pt idx="5">
                  <c:v>Not applicable</c:v>
                </c:pt>
                <c:pt idx="6">
                  <c:v>White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1260</c:v>
                </c:pt>
                <c:pt idx="1">
                  <c:v>1712</c:v>
                </c:pt>
                <c:pt idx="2">
                  <c:v>27890</c:v>
                </c:pt>
                <c:pt idx="3">
                  <c:v>28687</c:v>
                </c:pt>
                <c:pt idx="4">
                  <c:v>46279</c:v>
                </c:pt>
                <c:pt idx="5">
                  <c:v>50491</c:v>
                </c:pt>
                <c:pt idx="6">
                  <c:v>283335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9-4D5F-BF50-30B5A35E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78388736"/>
        <c:axId val="178384816"/>
      </c:barChart>
      <c:catAx>
        <c:axId val="178388736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78384816"/>
        <c:crosses val="autoZero"/>
        <c:auto val="0"/>
        <c:lblAlgn val="ctr"/>
        <c:lblOffset val="100"/>
        <c:noMultiLvlLbl val="0"/>
      </c:catAx>
      <c:valAx>
        <c:axId val="17838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1783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E2F-AE6E-4FD8-BECB-DC8C512CD42F}" type="datetimeFigureOut">
              <a:rPr lang="th-TH" smtClean="0"/>
              <a:t>03/03/62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AE7EA-B5BD-4D93-8E46-73D2BC611ACE}" type="slidenum">
              <a:rPr lang="th-TH" smtClean="0"/>
              <a:t>‹#›</a:t>
            </a:fld>
            <a:endParaRPr lang="th-TH"/>
          </a:p>
        </p:txBody>
      </p:sp>
      <p:sp>
        <p:nvSpPr>
          <p:cNvPr id="6" name="ตัวแทนหัวกระดาษ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0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E8A8-1621-45EB-AF69-A1465D0E4D1A}" type="datetimeFigureOut">
              <a:rPr lang="th-TH" smtClean="0"/>
              <a:t>03/03/62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D501-6BB7-45B6-B183-6435F0E381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1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437" y="11945835"/>
            <a:ext cx="1780553" cy="1742287"/>
          </a:xfrm>
          <a:prstGeom prst="rect">
            <a:avLst/>
          </a:prstGeom>
          <a:ln w="88900">
            <a:noFill/>
          </a:ln>
        </p:spPr>
      </p:pic>
    </p:spTree>
    <p:extLst>
      <p:ext uri="{BB962C8B-B14F-4D97-AF65-F5344CB8AC3E}">
        <p14:creationId xmlns:p14="http://schemas.microsoft.com/office/powerpoint/2010/main" val="374187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55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0"/>
          <p:cNvSpPr/>
          <p:nvPr userDrawn="1"/>
        </p:nvSpPr>
        <p:spPr>
          <a:xfrm>
            <a:off x="23019761" y="473373"/>
            <a:ext cx="959011" cy="95901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85742" y="607069"/>
            <a:ext cx="656054" cy="630837"/>
          </a:xfrm>
          <a:prstGeom prst="rect">
            <a:avLst/>
          </a:prstGeom>
          <a:noFill/>
        </p:spPr>
        <p:txBody>
          <a:bodyPr wrap="none" lIns="182773" tIns="91388" rIns="182773" bIns="91388" rtlCol="0">
            <a:spAutoFit/>
          </a:bodyPr>
          <a:lstStyle/>
          <a:p>
            <a:pPr algn="ctr"/>
            <a:fld id="{260E2A6B-A809-4840-BF14-8648BC0BDF87}" type="slidenum">
              <a:rPr lang="id-ID" sz="29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9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437" y="11945835"/>
            <a:ext cx="1780553" cy="1742287"/>
          </a:xfrm>
          <a:prstGeom prst="rect">
            <a:avLst/>
          </a:prstGeom>
          <a:ln w="88900">
            <a:noFill/>
          </a:ln>
        </p:spPr>
      </p:pic>
    </p:spTree>
    <p:extLst>
      <p:ext uri="{BB962C8B-B14F-4D97-AF65-F5344CB8AC3E}">
        <p14:creationId xmlns:p14="http://schemas.microsoft.com/office/powerpoint/2010/main" val="29974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6"/>
          <a:stretch/>
        </p:blipFill>
        <p:spPr>
          <a:xfrm>
            <a:off x="19455" y="-58365"/>
            <a:ext cx="24323675" cy="13944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8437" y="5402770"/>
            <a:ext cx="16246302" cy="2903030"/>
          </a:xfrm>
          <a:prstGeom prst="rect">
            <a:avLst/>
          </a:prstGeom>
          <a:solidFill>
            <a:schemeClr val="bg1">
              <a:alpha val="74000"/>
            </a:schemeClr>
          </a:solidFill>
          <a:ln w="66675">
            <a:solidFill>
              <a:srgbClr val="002060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กลุ่ม 269"/>
          <p:cNvGrpSpPr/>
          <p:nvPr/>
        </p:nvGrpSpPr>
        <p:grpSpPr>
          <a:xfrm>
            <a:off x="7970837" y="5334000"/>
            <a:ext cx="15716125" cy="2718771"/>
            <a:chOff x="4714034" y="-517382"/>
            <a:chExt cx="14841790" cy="2567518"/>
          </a:xfrm>
        </p:grpSpPr>
        <p:grpSp>
          <p:nvGrpSpPr>
            <p:cNvPr id="216" name="Group 66"/>
            <p:cNvGrpSpPr/>
            <p:nvPr/>
          </p:nvGrpSpPr>
          <p:grpSpPr>
            <a:xfrm>
              <a:off x="4714034" y="-517382"/>
              <a:ext cx="14841790" cy="2567518"/>
              <a:chOff x="4693447" y="-517382"/>
              <a:chExt cx="14841790" cy="2567518"/>
            </a:xfrm>
          </p:grpSpPr>
          <p:sp>
            <p:nvSpPr>
              <p:cNvPr id="224" name="TextBox 223"/>
              <p:cNvSpPr txBox="1"/>
              <p:nvPr/>
            </p:nvSpPr>
            <p:spPr>
              <a:xfrm>
                <a:off x="4693447" y="-517382"/>
                <a:ext cx="14841790" cy="1366057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 rtlCol="0">
                <a:spAutoFit/>
              </a:bodyPr>
              <a:lstStyle/>
              <a:p>
                <a:pPr algn="ctr"/>
                <a:r>
                  <a:rPr lang="en-US" sz="8800" b="1" u="sng" dirty="0">
                    <a:solidFill>
                      <a:schemeClr val="accent3">
                        <a:lumMod val="50000"/>
                      </a:schemeClr>
                    </a:solidFill>
                    <a:latin typeface="Candara" panose="020E0502030303020204" pitchFamily="34" charset="0"/>
                    <a:ea typeface="Lato" pitchFamily="34" charset="0"/>
                    <a:cs typeface="Lato" pitchFamily="34" charset="0"/>
                  </a:rPr>
                  <a:t>Home Mortgage Decisions in NY</a:t>
                </a:r>
                <a:endParaRPr lang="id-ID" sz="8800" b="1" u="sng" dirty="0" smtClean="0">
                  <a:solidFill>
                    <a:schemeClr val="accent3">
                      <a:lumMod val="50000"/>
                    </a:schemeClr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sp>
            <p:nvSpPr>
              <p:cNvPr id="225" name="Subtitle 2"/>
              <p:cNvSpPr txBox="1">
                <a:spLocks/>
              </p:cNvSpPr>
              <p:nvPr/>
            </p:nvSpPr>
            <p:spPr>
              <a:xfrm>
                <a:off x="7127244" y="1387018"/>
                <a:ext cx="10224366" cy="663118"/>
              </a:xfrm>
              <a:prstGeom prst="rect">
                <a:avLst/>
              </a:prstGeom>
            </p:spPr>
            <p:txBody>
              <a:bodyPr vert="horz" wrap="non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u="sng" dirty="0" smtClean="0">
                    <a:solidFill>
                      <a:schemeClr val="accent3">
                        <a:lumMod val="50000"/>
                      </a:schemeClr>
                    </a:solidFill>
                    <a:latin typeface="Candara" panose="020E0502030303020204" pitchFamily="34" charset="0"/>
                    <a:cs typeface="Lato Light"/>
                  </a:rPr>
                  <a:t>An Analytical Approach towards Understanding Mortgage Decision </a:t>
                </a:r>
                <a:endParaRPr lang="en-US" sz="2800" b="1" u="sng" dirty="0">
                  <a:solidFill>
                    <a:schemeClr val="accent3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endParaRPr>
              </a:p>
            </p:txBody>
          </p:sp>
        </p:grpSp>
        <p:grpSp>
          <p:nvGrpSpPr>
            <p:cNvPr id="217" name="Group 1"/>
            <p:cNvGrpSpPr/>
            <p:nvPr/>
          </p:nvGrpSpPr>
          <p:grpSpPr>
            <a:xfrm>
              <a:off x="10409237" y="958910"/>
              <a:ext cx="3657601" cy="240970"/>
              <a:chOff x="10866255" y="8257956"/>
              <a:chExt cx="2738812" cy="73150"/>
            </a:xfrm>
          </p:grpSpPr>
          <p:sp>
            <p:nvSpPr>
              <p:cNvPr id="218" name="Rectangle 11"/>
              <p:cNvSpPr/>
              <p:nvPr/>
            </p:nvSpPr>
            <p:spPr>
              <a:xfrm flipV="1">
                <a:off x="10866255" y="8257956"/>
                <a:ext cx="407521" cy="731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12"/>
              <p:cNvSpPr/>
              <p:nvPr/>
            </p:nvSpPr>
            <p:spPr>
              <a:xfrm flipV="1">
                <a:off x="11330497" y="8257956"/>
                <a:ext cx="407521" cy="731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13"/>
              <p:cNvSpPr/>
              <p:nvPr/>
            </p:nvSpPr>
            <p:spPr>
              <a:xfrm flipV="1">
                <a:off x="11809200" y="8257956"/>
                <a:ext cx="407521" cy="731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tangle 14"/>
              <p:cNvSpPr/>
              <p:nvPr/>
            </p:nvSpPr>
            <p:spPr>
              <a:xfrm flipV="1">
                <a:off x="12273541" y="8257956"/>
                <a:ext cx="407521" cy="731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tangle 15"/>
              <p:cNvSpPr/>
              <p:nvPr/>
            </p:nvSpPr>
            <p:spPr>
              <a:xfrm flipV="1">
                <a:off x="12737783" y="8257956"/>
                <a:ext cx="407521" cy="731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16"/>
              <p:cNvSpPr/>
              <p:nvPr/>
            </p:nvSpPr>
            <p:spPr>
              <a:xfrm flipV="1">
                <a:off x="13197546" y="8257956"/>
                <a:ext cx="407521" cy="73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84" y="5402770"/>
            <a:ext cx="2923553" cy="2860723"/>
          </a:xfrm>
          <a:prstGeom prst="rect">
            <a:avLst/>
          </a:prstGeom>
          <a:ln w="889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G:\ \z\1\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7" y="2669414"/>
            <a:ext cx="4306950" cy="1081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กลุ่ม 40"/>
          <p:cNvGrpSpPr/>
          <p:nvPr/>
        </p:nvGrpSpPr>
        <p:grpSpPr>
          <a:xfrm>
            <a:off x="1896889" y="3886200"/>
            <a:ext cx="1501948" cy="1329648"/>
            <a:chOff x="8022698" y="10553700"/>
            <a:chExt cx="733425" cy="649288"/>
          </a:xfrm>
          <a:solidFill>
            <a:schemeClr val="accent6"/>
          </a:solidFill>
        </p:grpSpPr>
        <p:sp>
          <p:nvSpPr>
            <p:cNvPr id="8" name="Freeform 198"/>
            <p:cNvSpPr>
              <a:spLocks noEditPoints="1"/>
            </p:cNvSpPr>
            <p:nvPr/>
          </p:nvSpPr>
          <p:spPr bwMode="auto">
            <a:xfrm>
              <a:off x="8022698" y="10553700"/>
              <a:ext cx="733425" cy="649288"/>
            </a:xfrm>
            <a:custGeom>
              <a:avLst/>
              <a:gdLst>
                <a:gd name="T0" fmla="*/ 66 w 77"/>
                <a:gd name="T1" fmla="*/ 0 h 68"/>
                <a:gd name="T2" fmla="*/ 11 w 77"/>
                <a:gd name="T3" fmla="*/ 0 h 68"/>
                <a:gd name="T4" fmla="*/ 0 w 77"/>
                <a:gd name="T5" fmla="*/ 11 h 68"/>
                <a:gd name="T6" fmla="*/ 0 w 77"/>
                <a:gd name="T7" fmla="*/ 46 h 68"/>
                <a:gd name="T8" fmla="*/ 11 w 77"/>
                <a:gd name="T9" fmla="*/ 57 h 68"/>
                <a:gd name="T10" fmla="*/ 29 w 77"/>
                <a:gd name="T11" fmla="*/ 57 h 68"/>
                <a:gd name="T12" fmla="*/ 28 w 77"/>
                <a:gd name="T13" fmla="*/ 65 h 68"/>
                <a:gd name="T14" fmla="*/ 26 w 77"/>
                <a:gd name="T15" fmla="*/ 65 h 68"/>
                <a:gd name="T16" fmla="*/ 21 w 77"/>
                <a:gd name="T17" fmla="*/ 65 h 68"/>
                <a:gd name="T18" fmla="*/ 20 w 77"/>
                <a:gd name="T19" fmla="*/ 67 h 68"/>
                <a:gd name="T20" fmla="*/ 21 w 77"/>
                <a:gd name="T21" fmla="*/ 68 h 68"/>
                <a:gd name="T22" fmla="*/ 56 w 77"/>
                <a:gd name="T23" fmla="*/ 68 h 68"/>
                <a:gd name="T24" fmla="*/ 57 w 77"/>
                <a:gd name="T25" fmla="*/ 67 h 68"/>
                <a:gd name="T26" fmla="*/ 56 w 77"/>
                <a:gd name="T27" fmla="*/ 65 h 68"/>
                <a:gd name="T28" fmla="*/ 51 w 77"/>
                <a:gd name="T29" fmla="*/ 65 h 68"/>
                <a:gd name="T30" fmla="*/ 49 w 77"/>
                <a:gd name="T31" fmla="*/ 65 h 68"/>
                <a:gd name="T32" fmla="*/ 48 w 77"/>
                <a:gd name="T33" fmla="*/ 57 h 68"/>
                <a:gd name="T34" fmla="*/ 66 w 77"/>
                <a:gd name="T35" fmla="*/ 57 h 68"/>
                <a:gd name="T36" fmla="*/ 77 w 77"/>
                <a:gd name="T37" fmla="*/ 46 h 68"/>
                <a:gd name="T38" fmla="*/ 77 w 77"/>
                <a:gd name="T39" fmla="*/ 11 h 68"/>
                <a:gd name="T40" fmla="*/ 66 w 77"/>
                <a:gd name="T41" fmla="*/ 0 h 68"/>
                <a:gd name="T42" fmla="*/ 11 w 77"/>
                <a:gd name="T43" fmla="*/ 3 h 68"/>
                <a:gd name="T44" fmla="*/ 66 w 77"/>
                <a:gd name="T45" fmla="*/ 3 h 68"/>
                <a:gd name="T46" fmla="*/ 73 w 77"/>
                <a:gd name="T47" fmla="*/ 11 h 68"/>
                <a:gd name="T48" fmla="*/ 73 w 77"/>
                <a:gd name="T49" fmla="*/ 41 h 68"/>
                <a:gd name="T50" fmla="*/ 3 w 77"/>
                <a:gd name="T51" fmla="*/ 41 h 68"/>
                <a:gd name="T52" fmla="*/ 3 w 77"/>
                <a:gd name="T53" fmla="*/ 11 h 68"/>
                <a:gd name="T54" fmla="*/ 11 w 77"/>
                <a:gd name="T55" fmla="*/ 3 h 68"/>
                <a:gd name="T56" fmla="*/ 46 w 77"/>
                <a:gd name="T57" fmla="*/ 65 h 68"/>
                <a:gd name="T58" fmla="*/ 31 w 77"/>
                <a:gd name="T59" fmla="*/ 65 h 68"/>
                <a:gd name="T60" fmla="*/ 32 w 77"/>
                <a:gd name="T61" fmla="*/ 57 h 68"/>
                <a:gd name="T62" fmla="*/ 45 w 77"/>
                <a:gd name="T63" fmla="*/ 57 h 68"/>
                <a:gd name="T64" fmla="*/ 46 w 77"/>
                <a:gd name="T65" fmla="*/ 65 h 68"/>
                <a:gd name="T66" fmla="*/ 66 w 77"/>
                <a:gd name="T67" fmla="*/ 53 h 68"/>
                <a:gd name="T68" fmla="*/ 11 w 77"/>
                <a:gd name="T69" fmla="*/ 53 h 68"/>
                <a:gd name="T70" fmla="*/ 3 w 77"/>
                <a:gd name="T71" fmla="*/ 46 h 68"/>
                <a:gd name="T72" fmla="*/ 3 w 77"/>
                <a:gd name="T73" fmla="*/ 44 h 68"/>
                <a:gd name="T74" fmla="*/ 73 w 77"/>
                <a:gd name="T75" fmla="*/ 44 h 68"/>
                <a:gd name="T76" fmla="*/ 73 w 77"/>
                <a:gd name="T77" fmla="*/ 46 h 68"/>
                <a:gd name="T78" fmla="*/ 66 w 77"/>
                <a:gd name="T7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68">
                  <a:moveTo>
                    <a:pt x="6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0"/>
                    <a:pt x="29" y="64"/>
                    <a:pt x="28" y="65"/>
                  </a:cubicBezTo>
                  <a:cubicBezTo>
                    <a:pt x="27" y="65"/>
                    <a:pt x="27" y="65"/>
                    <a:pt x="26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20" y="66"/>
                    <a:pt x="20" y="67"/>
                  </a:cubicBezTo>
                  <a:cubicBezTo>
                    <a:pt x="20" y="68"/>
                    <a:pt x="20" y="68"/>
                    <a:pt x="21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8"/>
                    <a:pt x="57" y="68"/>
                    <a:pt x="57" y="67"/>
                  </a:cubicBezTo>
                  <a:cubicBezTo>
                    <a:pt x="57" y="66"/>
                    <a:pt x="57" y="65"/>
                    <a:pt x="56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50" y="65"/>
                    <a:pt x="49" y="65"/>
                  </a:cubicBezTo>
                  <a:cubicBezTo>
                    <a:pt x="48" y="64"/>
                    <a:pt x="48" y="60"/>
                    <a:pt x="48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2" y="57"/>
                    <a:pt x="77" y="52"/>
                    <a:pt x="77" y="4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lose/>
                  <a:moveTo>
                    <a:pt x="11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70" y="3"/>
                    <a:pt x="73" y="7"/>
                    <a:pt x="73" y="1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1" y="3"/>
                  </a:cubicBezTo>
                  <a:close/>
                  <a:moveTo>
                    <a:pt x="46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2" y="63"/>
                    <a:pt x="32" y="60"/>
                    <a:pt x="3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60"/>
                    <a:pt x="45" y="63"/>
                    <a:pt x="46" y="65"/>
                  </a:cubicBezTo>
                  <a:close/>
                  <a:moveTo>
                    <a:pt x="66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7" y="53"/>
                    <a:pt x="3" y="50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50"/>
                    <a:pt x="70" y="53"/>
                    <a:pt x="6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Oval 199"/>
            <p:cNvSpPr>
              <a:spLocks noChangeArrowheads="1"/>
            </p:cNvSpPr>
            <p:nvPr/>
          </p:nvSpPr>
          <p:spPr bwMode="auto">
            <a:xfrm>
              <a:off x="8365598" y="10983912"/>
              <a:ext cx="47625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" name="Round Same Side Corner Rectangle 58"/>
          <p:cNvSpPr/>
          <p:nvPr/>
        </p:nvSpPr>
        <p:spPr>
          <a:xfrm rot="10800000" flipH="1">
            <a:off x="3584760" y="3716869"/>
            <a:ext cx="192174" cy="16004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4229" y="4023816"/>
            <a:ext cx="5351793" cy="960227"/>
          </a:xfrm>
          <a:prstGeom prst="rect">
            <a:avLst/>
          </a:prstGeom>
          <a:noFill/>
          <a:ln>
            <a:noFill/>
          </a:ln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https://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www.consumerfinance.gov/data-research/hmda/explore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" name="ตัวเชื่อมต่อตรง 237"/>
          <p:cNvCxnSpPr/>
          <p:nvPr/>
        </p:nvCxnSpPr>
        <p:spPr>
          <a:xfrm>
            <a:off x="9266237" y="4287976"/>
            <a:ext cx="1934574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6"/>
          <p:cNvGrpSpPr/>
          <p:nvPr/>
        </p:nvGrpSpPr>
        <p:grpSpPr>
          <a:xfrm>
            <a:off x="5513751" y="561631"/>
            <a:ext cx="12801601" cy="2107783"/>
            <a:chOff x="8375719" y="483017"/>
            <a:chExt cx="7687955" cy="2107783"/>
          </a:xfrm>
        </p:grpSpPr>
        <p:sp>
          <p:nvSpPr>
            <p:cNvPr id="16" name="TextBox 15"/>
            <p:cNvSpPr txBox="1"/>
            <p:nvPr/>
          </p:nvSpPr>
          <p:spPr>
            <a:xfrm>
              <a:off x="8375719" y="483017"/>
              <a:ext cx="7687955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Setting the Scene</a:t>
              </a:r>
              <a:endParaRPr lang="id-ID" sz="6000" b="1" u="sng" dirty="0" smtClean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9980545" y="1854121"/>
              <a:ext cx="4744079" cy="736679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 smtClean="0">
                  <a:latin typeface="Candara" panose="020E0502030303020204" pitchFamily="34" charset="0"/>
                  <a:cs typeface="Lato Light"/>
                </a:rPr>
                <a:t>Basics and Starting off with the Analytic Journey</a:t>
              </a:r>
              <a:endParaRPr lang="en-US" sz="2800" b="1" dirty="0">
                <a:solidFill>
                  <a:schemeClr val="accent1"/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18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9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716302" y="2701206"/>
            <a:ext cx="416492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6000" b="1" u="sng" dirty="0">
                <a:solidFill>
                  <a:schemeClr val="accent6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Data </a:t>
            </a:r>
            <a:r>
              <a:rPr lang="en-US" sz="6000" b="1" u="sng" dirty="0" smtClean="0">
                <a:solidFill>
                  <a:schemeClr val="accent6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Source</a:t>
            </a:r>
            <a:endParaRPr lang="id-ID" sz="6000" b="1" u="sng" dirty="0">
              <a:solidFill>
                <a:schemeClr val="accent6"/>
              </a:solidFill>
              <a:latin typeface="Candara" panose="020E0502030303020204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4444" y="7646719"/>
            <a:ext cx="5501157" cy="2375999"/>
          </a:xfrm>
          <a:prstGeom prst="rect">
            <a:avLst/>
          </a:prstGeom>
          <a:noFill/>
          <a:ln>
            <a:noFill/>
          </a:ln>
        </p:spPr>
        <p:txBody>
          <a:bodyPr wrap="square" lIns="219419" tIns="109710" rIns="219419" bIns="109710" rtlCol="0">
            <a:spAutoFit/>
          </a:bodyPr>
          <a:lstStyle/>
          <a:p>
            <a:pPr fontAlgn="base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Where are mortgages most likely to be approved?</a:t>
            </a:r>
          </a:p>
          <a:p>
            <a:pPr fontAlgn="base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Can you predict mortgage decisions based on the criteria provided here?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57963" y="6552617"/>
            <a:ext cx="6194324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u="sng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Business Question</a:t>
            </a:r>
            <a:endParaRPr lang="id-ID" sz="6000" b="1" u="sng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  <a:ea typeface="Lato" pitchFamily="34" charset="0"/>
              <a:cs typeface="Lato" pitchFamily="34" charset="0"/>
            </a:endParaRPr>
          </a:p>
        </p:txBody>
      </p:sp>
      <p:cxnSp>
        <p:nvCxnSpPr>
          <p:cNvPr id="47" name="ตัวเชื่อมต่อตรง 237"/>
          <p:cNvCxnSpPr/>
          <p:nvPr/>
        </p:nvCxnSpPr>
        <p:spPr>
          <a:xfrm flipH="1">
            <a:off x="13224238" y="4114800"/>
            <a:ext cx="1892012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 Same Side Corner Rectangle 58"/>
          <p:cNvSpPr/>
          <p:nvPr/>
        </p:nvSpPr>
        <p:spPr>
          <a:xfrm rot="10800000" flipH="1">
            <a:off x="20463502" y="3716870"/>
            <a:ext cx="192174" cy="16004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Lato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49930" y="3810000"/>
            <a:ext cx="5378039" cy="132955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This dataset covers all mortgage decisions made in 2015 for the state of New York. 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894591" y="2701206"/>
            <a:ext cx="315983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u="sng" dirty="0" smtClean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Contents</a:t>
            </a:r>
            <a:endParaRPr lang="id-ID" sz="6000" b="1" u="sng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2" name="Round Same Side Corner Rectangle 58"/>
          <p:cNvSpPr/>
          <p:nvPr/>
        </p:nvSpPr>
        <p:spPr>
          <a:xfrm rot="10800000" flipH="1">
            <a:off x="3584759" y="7568990"/>
            <a:ext cx="192174" cy="16004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Lato Light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26" y="7620000"/>
            <a:ext cx="1371600" cy="1371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628" y="3704413"/>
            <a:ext cx="1625397" cy="1625397"/>
          </a:xfrm>
          <a:prstGeom prst="rect">
            <a:avLst/>
          </a:prstGeom>
        </p:spPr>
      </p:pic>
      <p:sp>
        <p:nvSpPr>
          <p:cNvPr id="56" name="Round Same Side Corner Rectangle 58"/>
          <p:cNvSpPr/>
          <p:nvPr/>
        </p:nvSpPr>
        <p:spPr>
          <a:xfrm rot="10800000" flipH="1">
            <a:off x="20592672" y="7711313"/>
            <a:ext cx="192174" cy="16004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Lato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979100" y="7804443"/>
            <a:ext cx="5378039" cy="59089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/>
            <a:endParaRPr lang="en-US" sz="24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727013" y="6631056"/>
            <a:ext cx="4908716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rPr>
              <a:t>Data Features </a:t>
            </a:r>
            <a:endParaRPr lang="id-ID" sz="6000" b="1" u="sng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  <a:ea typeface="Lato" pitchFamily="34" charset="0"/>
              <a:cs typeface="Lato" pitchFamily="34" charset="0"/>
            </a:endParaRPr>
          </a:p>
        </p:txBody>
      </p:sp>
      <p:cxnSp>
        <p:nvCxnSpPr>
          <p:cNvPr id="60" name="ตัวเชื่อมต่อตรง 237"/>
          <p:cNvCxnSpPr/>
          <p:nvPr/>
        </p:nvCxnSpPr>
        <p:spPr>
          <a:xfrm flipH="1">
            <a:off x="13728673" y="7239000"/>
            <a:ext cx="1892012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ตัวเชื่อมต่อตรง 237"/>
          <p:cNvCxnSpPr/>
          <p:nvPr/>
        </p:nvCxnSpPr>
        <p:spPr>
          <a:xfrm>
            <a:off x="8984750" y="8382000"/>
            <a:ext cx="1934574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406" y="7725802"/>
            <a:ext cx="1625397" cy="162539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6085633" y="7550082"/>
            <a:ext cx="4457468" cy="1237225"/>
          </a:xfrm>
          <a:prstGeom prst="rect">
            <a:avLst/>
          </a:prstGeom>
          <a:noFill/>
          <a:ln>
            <a:noFill/>
          </a:ln>
        </p:spPr>
        <p:txBody>
          <a:bodyPr wrap="square" lIns="219419" tIns="109710" rIns="219419" bIns="109710" rtlCol="0">
            <a:spAutoFit/>
          </a:bodyPr>
          <a:lstStyle/>
          <a:p>
            <a:pPr fontAlgn="base"/>
            <a:r>
              <a:rPr lang="en-US" sz="66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0.4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Million Records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663784" y="8175588"/>
            <a:ext cx="3622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Variables </a:t>
            </a:r>
            <a:r>
              <a:rPr lang="en-US" sz="96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6073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1" grpId="0"/>
      <p:bldP spid="49" grpId="0" animBg="1"/>
      <p:bldP spid="50" grpId="0"/>
      <p:bldP spid="52" grpId="0" animBg="1"/>
      <p:bldP spid="56" grpId="0" animBg="1"/>
      <p:bldP spid="57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34" y="2773349"/>
            <a:ext cx="19888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What </a:t>
            </a:r>
            <a: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is HMDA </a:t>
            </a:r>
            <a:r>
              <a:rPr lang="en-US" sz="3200" b="1" u="sng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Each year thousands of banks and other financial institutions report data about mortgages to the public, thanks to the 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Home Mortgage Disclosure Act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, or 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“HMDA”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 for short. These public data are important because:</a:t>
            </a:r>
          </a:p>
          <a:p>
            <a:endParaRPr lang="en-US" sz="32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15438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Help show whether lenders are serving the housing needs of their communities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;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15438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Give public officials information that helps them make decisions and policies;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and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15438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Shed light on lending patterns that could be discriminatory</a:t>
            </a:r>
            <a:endParaRPr lang="en-US" sz="3200" b="0" i="0" dirty="0">
              <a:solidFill>
                <a:schemeClr val="accent3">
                  <a:lumMod val="50000"/>
                </a:schemeClr>
              </a:solidFill>
              <a:effectLst/>
              <a:latin typeface="Candara" panose="020E0502030303020204" pitchFamily="34" charset="0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5513751" y="561631"/>
            <a:ext cx="12801601" cy="2073286"/>
            <a:chOff x="8375719" y="483017"/>
            <a:chExt cx="7687955" cy="2073286"/>
          </a:xfrm>
        </p:grpSpPr>
        <p:sp>
          <p:nvSpPr>
            <p:cNvPr id="7" name="TextBox 6"/>
            <p:cNvSpPr txBox="1"/>
            <p:nvPr/>
          </p:nvSpPr>
          <p:spPr>
            <a:xfrm>
              <a:off x="8375719" y="483017"/>
              <a:ext cx="7687955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The Basics | Concepts</a:t>
              </a:r>
              <a:endParaRPr lang="id-ID" sz="6000" b="1" u="sng" dirty="0" smtClean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561035" y="1854121"/>
              <a:ext cx="3583089" cy="702182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Understanding the Business Context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9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0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79437" y="2527815"/>
            <a:ext cx="153988" cy="40233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1245433" y="2527815"/>
            <a:ext cx="153988" cy="40233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7620000"/>
            <a:ext cx="13889038" cy="0"/>
          </a:xfrm>
          <a:prstGeom prst="line">
            <a:avLst/>
          </a:prstGeom>
          <a:noFill/>
          <a:ln w="762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3475037" y="7803837"/>
            <a:ext cx="18211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Meet Alex. 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wants to buy a home but doesn’t have the money to pay for it in cash, so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applies for a loan at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his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bank. H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tells the bank about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his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finances, the house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wants to buy, and other information the bank needs to make a decision about whether or not to lend to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him,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and the terms of the loan.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just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bank reviews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Alex’s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application, decides that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meets their criteria, and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gets approved. Once all the papers are signed,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Alex closes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the loan… or in mortgage-speak, 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the loan is “originated.”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Therefore the last stage of the loan is 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Loan Origination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.</a:t>
            </a:r>
            <a:endParaRPr lang="en-US" sz="2800" b="0" i="0" dirty="0">
              <a:solidFill>
                <a:schemeClr val="accent3">
                  <a:lumMod val="50000"/>
                </a:schemeClr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0837" y="7154910"/>
            <a:ext cx="574869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/>
            <a:r>
              <a:rPr lang="en-US" sz="4000" b="1" u="sng" dirty="0">
                <a:solidFill>
                  <a:srgbClr val="000000"/>
                </a:solidFill>
                <a:latin typeface="Candara" panose="020E0502030303020204" pitchFamily="34" charset="0"/>
              </a:rPr>
              <a:t>Loan Origination Journey</a:t>
            </a:r>
          </a:p>
        </p:txBody>
      </p:sp>
    </p:spTree>
    <p:extLst>
      <p:ext uri="{BB962C8B-B14F-4D97-AF65-F5344CB8AC3E}">
        <p14:creationId xmlns:p14="http://schemas.microsoft.com/office/powerpoint/2010/main" val="244164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>
          <a:xfrm>
            <a:off x="10561637" y="4876800"/>
            <a:ext cx="12801601" cy="2107783"/>
            <a:chOff x="8375719" y="483017"/>
            <a:chExt cx="7687955" cy="2107783"/>
          </a:xfrm>
        </p:grpSpPr>
        <p:sp>
          <p:nvSpPr>
            <p:cNvPr id="3" name="TextBox 2"/>
            <p:cNvSpPr txBox="1"/>
            <p:nvPr/>
          </p:nvSpPr>
          <p:spPr>
            <a:xfrm>
              <a:off x="8375719" y="483017"/>
              <a:ext cx="7687955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Section 1 : The Variables </a:t>
              </a:r>
              <a:endParaRPr lang="id-ID" sz="6000" b="1" u="sng" dirty="0" smtClean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11225403" y="1854121"/>
              <a:ext cx="2254363" cy="736679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Telling the Data Story 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89037" y="7772400"/>
            <a:ext cx="2072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The </a:t>
            </a:r>
            <a:r>
              <a:rPr lang="en-US" sz="2400" b="1" dirty="0">
                <a:latin typeface="Candara" panose="020E0502030303020204" pitchFamily="34" charset="0"/>
              </a:rPr>
              <a:t>data provided can be grouped into the following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Location</a:t>
            </a:r>
            <a:r>
              <a:rPr lang="en-US" sz="2400" dirty="0">
                <a:latin typeface="Candara" panose="020E0502030303020204" pitchFamily="34" charset="0"/>
              </a:rPr>
              <a:t> describes the State, metro area and census tract of the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Property Type</a:t>
            </a:r>
            <a:r>
              <a:rPr lang="en-US" sz="2400" dirty="0">
                <a:latin typeface="Candara" panose="020E0502030303020204" pitchFamily="34" charset="0"/>
              </a:rPr>
              <a:t> describes the </a:t>
            </a:r>
            <a:r>
              <a:rPr lang="en-US" sz="2400" b="1" dirty="0">
                <a:latin typeface="Candara" panose="020E0502030303020204" pitchFamily="34" charset="0"/>
              </a:rPr>
              <a:t>Property Type and Occupancy of the property</a:t>
            </a:r>
            <a:r>
              <a:rPr lang="en-US" sz="2400" dirty="0" smtClean="0">
                <a:latin typeface="Candara" panose="020E0502030303020204" pitchFamily="34" charset="0"/>
              </a:rPr>
              <a:t>. Property </a:t>
            </a:r>
            <a:r>
              <a:rPr lang="en-US" sz="2400" dirty="0">
                <a:latin typeface="Candara" panose="020E0502030303020204" pitchFamily="34" charset="0"/>
              </a:rPr>
              <a:t>type values include One-to-four family </a:t>
            </a:r>
            <a:r>
              <a:rPr lang="en-US" sz="2400" dirty="0" smtClean="0">
                <a:latin typeface="Candara" panose="020E0502030303020204" pitchFamily="34" charset="0"/>
              </a:rPr>
              <a:t>dwelling, Manufactured </a:t>
            </a:r>
            <a:r>
              <a:rPr lang="en-US" sz="2400" dirty="0">
                <a:latin typeface="Candara" panose="020E0502030303020204" pitchFamily="34" charset="0"/>
              </a:rPr>
              <a:t>housing and Multifamily dwelling. This also answers the question “Will the owner use the property as their primary residence ?” . The values include Owner occupied as principal dwelling , Not owner occupied as principal dwelling and Not Applicable.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Loan</a:t>
            </a:r>
            <a:r>
              <a:rPr lang="en-US" sz="2400" dirty="0">
                <a:latin typeface="Candara" panose="020E0502030303020204" pitchFamily="34" charset="0"/>
              </a:rPr>
              <a:t> describes the action taken on the Loan, purpose of the Loan , Type of the loan ,Loan’s lien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Lender</a:t>
            </a:r>
            <a:r>
              <a:rPr lang="en-US" sz="2400" dirty="0">
                <a:latin typeface="Candara" panose="020E0502030303020204" pitchFamily="34" charset="0"/>
              </a:rPr>
              <a:t> describes the lender associated with the loan and the Federal agency associated with the loan.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Applicant</a:t>
            </a:r>
            <a:r>
              <a:rPr lang="en-US" sz="2400" dirty="0">
                <a:latin typeface="Candara" panose="020E0502030303020204" pitchFamily="34" charset="0"/>
              </a:rPr>
              <a:t> describes the demographic information for the applicants and the co-applicants</a:t>
            </a:r>
            <a:r>
              <a:rPr lang="en-US" sz="2400" dirty="0" smtClean="0">
                <a:latin typeface="Candara" panose="020E0502030303020204" pitchFamily="34" charset="0"/>
              </a:rPr>
              <a:t>. This </a:t>
            </a:r>
            <a:r>
              <a:rPr lang="en-US" sz="2400" dirty="0">
                <a:latin typeface="Candara" panose="020E0502030303020204" pitchFamily="34" charset="0"/>
              </a:rPr>
              <a:t>has the applicant sex , co- applicant sex , applicant race and ethnicity, co- applicant race and ethnicity.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837" y="7130452"/>
            <a:ext cx="1216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ndara" panose="020E0502030303020204" pitchFamily="34" charset="0"/>
              </a:rPr>
              <a:t>Understanding the problem - Data Perspective</a:t>
            </a:r>
          </a:p>
        </p:txBody>
      </p:sp>
    </p:spTree>
    <p:extLst>
      <p:ext uri="{BB962C8B-B14F-4D97-AF65-F5344CB8AC3E}">
        <p14:creationId xmlns:p14="http://schemas.microsoft.com/office/powerpoint/2010/main" val="12440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6"/>
          <p:cNvGrpSpPr/>
          <p:nvPr/>
        </p:nvGrpSpPr>
        <p:grpSpPr>
          <a:xfrm>
            <a:off x="7346165" y="483246"/>
            <a:ext cx="9956781" cy="2073057"/>
            <a:chOff x="7325578" y="483246"/>
            <a:chExt cx="9956781" cy="2073057"/>
          </a:xfrm>
        </p:grpSpPr>
        <p:sp>
          <p:nvSpPr>
            <p:cNvPr id="8" name="TextBox 7"/>
            <p:cNvSpPr txBox="1"/>
            <p:nvPr/>
          </p:nvSpPr>
          <p:spPr>
            <a:xfrm>
              <a:off x="7325578" y="483246"/>
              <a:ext cx="9956781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A Look Into the Data EDA </a:t>
              </a:r>
              <a:endParaRPr lang="id-ID" sz="6000" b="1" u="sng" dirty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0514927" y="1854121"/>
              <a:ext cx="3675307" cy="702182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Telling the Data Story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1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065134849"/>
              </p:ext>
            </p:extLst>
          </p:nvPr>
        </p:nvGraphicFramePr>
        <p:xfrm>
          <a:off x="884237" y="2556303"/>
          <a:ext cx="8153400" cy="747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7236474"/>
              </p:ext>
            </p:extLst>
          </p:nvPr>
        </p:nvGraphicFramePr>
        <p:xfrm>
          <a:off x="12212744" y="2556303"/>
          <a:ext cx="10151477" cy="46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/>
          <p:cNvSpPr/>
          <p:nvPr/>
        </p:nvSpPr>
        <p:spPr>
          <a:xfrm>
            <a:off x="731837" y="11201400"/>
            <a:ext cx="7154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Agency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Abb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Agency Name</a:t>
            </a:r>
            <a:endParaRPr lang="en-US" sz="1800" b="1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CFPB	Consumer Financial Protection Bureau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HUD	Department of Housing and Urban Development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NCUA	National Credit Union Administration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FDIC	Federal Deposit Insurance Corporation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OCC	Office of the Comptroller of the Currency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FRS	Federal Reserve System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10744201"/>
            <a:ext cx="7886221" cy="0"/>
          </a:xfrm>
          <a:prstGeom prst="line">
            <a:avLst/>
          </a:prstGeom>
          <a:noFill/>
          <a:ln w="762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-2285" y="10515601"/>
            <a:ext cx="318592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Notes:-</a:t>
            </a:r>
            <a:endParaRPr lang="en-US" sz="2400" b="1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853812483"/>
              </p:ext>
            </p:extLst>
          </p:nvPr>
        </p:nvGraphicFramePr>
        <p:xfrm>
          <a:off x="12373167" y="8440952"/>
          <a:ext cx="10151477" cy="46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52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6"/>
          <p:cNvGrpSpPr/>
          <p:nvPr/>
        </p:nvGrpSpPr>
        <p:grpSpPr>
          <a:xfrm>
            <a:off x="7346165" y="483246"/>
            <a:ext cx="9956781" cy="2073057"/>
            <a:chOff x="7325578" y="483246"/>
            <a:chExt cx="9956781" cy="2073057"/>
          </a:xfrm>
        </p:grpSpPr>
        <p:sp>
          <p:nvSpPr>
            <p:cNvPr id="8" name="TextBox 7"/>
            <p:cNvSpPr txBox="1"/>
            <p:nvPr/>
          </p:nvSpPr>
          <p:spPr>
            <a:xfrm>
              <a:off x="7325578" y="483246"/>
              <a:ext cx="9956781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EDA Continued </a:t>
              </a:r>
              <a:endParaRPr lang="id-ID" sz="6000" b="1" u="sng" dirty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0514927" y="1854121"/>
              <a:ext cx="3675307" cy="702182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Telling the Data Story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1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p1"/>
          <p:cNvGrpSpPr/>
          <p:nvPr/>
        </p:nvGrpSpPr>
        <p:grpSpPr>
          <a:xfrm>
            <a:off x="530766" y="2683051"/>
            <a:ext cx="16753168" cy="10194866"/>
            <a:chOff x="738981" y="1181100"/>
            <a:chExt cx="9220199" cy="5200650"/>
          </a:xfrm>
        </p:grpSpPr>
        <p:sp>
          <p:nvSpPr>
            <p:cNvPr id="19" name="rc3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0" name="rc4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1" name="rc5"/>
            <p:cNvSpPr/>
            <p:nvPr/>
          </p:nvSpPr>
          <p:spPr>
            <a:xfrm>
              <a:off x="3625382" y="1702289"/>
              <a:ext cx="3097310" cy="19776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2" name="pl6"/>
            <p:cNvSpPr/>
            <p:nvPr/>
          </p:nvSpPr>
          <p:spPr>
            <a:xfrm>
              <a:off x="4098301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3" name="pl7"/>
            <p:cNvSpPr/>
            <p:nvPr/>
          </p:nvSpPr>
          <p:spPr>
            <a:xfrm>
              <a:off x="4762566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4" name="pl8"/>
            <p:cNvSpPr/>
            <p:nvPr/>
          </p:nvSpPr>
          <p:spPr>
            <a:xfrm>
              <a:off x="5426831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5" name="pl9"/>
            <p:cNvSpPr/>
            <p:nvPr/>
          </p:nvSpPr>
          <p:spPr>
            <a:xfrm>
              <a:off x="6091095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6" name="pl10"/>
            <p:cNvSpPr/>
            <p:nvPr/>
          </p:nvSpPr>
          <p:spPr>
            <a:xfrm>
              <a:off x="3625382" y="3515125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7" name="pl11"/>
            <p:cNvSpPr/>
            <p:nvPr/>
          </p:nvSpPr>
          <p:spPr>
            <a:xfrm>
              <a:off x="3625382" y="324045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8" name="pl12"/>
            <p:cNvSpPr/>
            <p:nvPr/>
          </p:nvSpPr>
          <p:spPr>
            <a:xfrm>
              <a:off x="3625382" y="296578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29" name="pl13"/>
            <p:cNvSpPr/>
            <p:nvPr/>
          </p:nvSpPr>
          <p:spPr>
            <a:xfrm>
              <a:off x="3625382" y="269110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0" name="pl14"/>
            <p:cNvSpPr/>
            <p:nvPr/>
          </p:nvSpPr>
          <p:spPr>
            <a:xfrm>
              <a:off x="3625382" y="2416436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1" name="pl15"/>
            <p:cNvSpPr/>
            <p:nvPr/>
          </p:nvSpPr>
          <p:spPr>
            <a:xfrm>
              <a:off x="3625382" y="2141764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2" name="pl16"/>
            <p:cNvSpPr/>
            <p:nvPr/>
          </p:nvSpPr>
          <p:spPr>
            <a:xfrm>
              <a:off x="3625382" y="186709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3" name="pl17"/>
            <p:cNvSpPr/>
            <p:nvPr/>
          </p:nvSpPr>
          <p:spPr>
            <a:xfrm>
              <a:off x="3766169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4" name="pl18"/>
            <p:cNvSpPr/>
            <p:nvPr/>
          </p:nvSpPr>
          <p:spPr>
            <a:xfrm>
              <a:off x="4430434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5" name="pl19"/>
            <p:cNvSpPr/>
            <p:nvPr/>
          </p:nvSpPr>
          <p:spPr>
            <a:xfrm>
              <a:off x="5094698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6" name="pl20"/>
            <p:cNvSpPr/>
            <p:nvPr/>
          </p:nvSpPr>
          <p:spPr>
            <a:xfrm>
              <a:off x="5758963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7" name="pl21"/>
            <p:cNvSpPr/>
            <p:nvPr/>
          </p:nvSpPr>
          <p:spPr>
            <a:xfrm>
              <a:off x="6423228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8" name="rc22"/>
            <p:cNvSpPr/>
            <p:nvPr/>
          </p:nvSpPr>
          <p:spPr>
            <a:xfrm>
              <a:off x="3766169" y="3116850"/>
              <a:ext cx="126107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39" name="rc23"/>
            <p:cNvSpPr/>
            <p:nvPr/>
          </p:nvSpPr>
          <p:spPr>
            <a:xfrm>
              <a:off x="3766169" y="2842178"/>
              <a:ext cx="16598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40" name="rc24"/>
            <p:cNvSpPr/>
            <p:nvPr/>
          </p:nvSpPr>
          <p:spPr>
            <a:xfrm>
              <a:off x="3766169" y="2567506"/>
              <a:ext cx="375541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41" name="rc25"/>
            <p:cNvSpPr/>
            <p:nvPr/>
          </p:nvSpPr>
          <p:spPr>
            <a:xfrm>
              <a:off x="3766169" y="2292834"/>
              <a:ext cx="836391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42" name="rc26"/>
            <p:cNvSpPr/>
            <p:nvPr/>
          </p:nvSpPr>
          <p:spPr>
            <a:xfrm>
              <a:off x="3766169" y="2018162"/>
              <a:ext cx="197109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43" name="rc27"/>
            <p:cNvSpPr/>
            <p:nvPr/>
          </p:nvSpPr>
          <p:spPr>
            <a:xfrm>
              <a:off x="3766169" y="1743490"/>
              <a:ext cx="1620193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44" name="tx28"/>
            <p:cNvSpPr/>
            <p:nvPr/>
          </p:nvSpPr>
          <p:spPr>
            <a:xfrm>
              <a:off x="3799382" y="17859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(49%)</a:t>
              </a:r>
            </a:p>
          </p:txBody>
        </p:sp>
        <p:sp>
          <p:nvSpPr>
            <p:cNvPr id="45" name="tx29"/>
            <p:cNvSpPr/>
            <p:nvPr/>
          </p:nvSpPr>
          <p:spPr>
            <a:xfrm>
              <a:off x="3799382" y="2335275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(25%)</a:t>
              </a:r>
            </a:p>
          </p:txBody>
        </p:sp>
        <p:sp>
          <p:nvSpPr>
            <p:cNvPr id="46" name="tx30"/>
            <p:cNvSpPr/>
            <p:nvPr/>
          </p:nvSpPr>
          <p:spPr>
            <a:xfrm>
              <a:off x="3799382" y="260994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47" name="tx31"/>
            <p:cNvSpPr/>
            <p:nvPr/>
          </p:nvSpPr>
          <p:spPr>
            <a:xfrm>
              <a:off x="3799382" y="2060603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(6%)</a:t>
              </a:r>
            </a:p>
          </p:txBody>
        </p:sp>
        <p:sp>
          <p:nvSpPr>
            <p:cNvPr id="48" name="tx32"/>
            <p:cNvSpPr/>
            <p:nvPr/>
          </p:nvSpPr>
          <p:spPr>
            <a:xfrm>
              <a:off x="3799382" y="288461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49" name="tx33"/>
            <p:cNvSpPr/>
            <p:nvPr/>
          </p:nvSpPr>
          <p:spPr>
            <a:xfrm>
              <a:off x="3799382" y="315929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50" name="rc34"/>
            <p:cNvSpPr/>
            <p:nvPr/>
          </p:nvSpPr>
          <p:spPr>
            <a:xfrm>
              <a:off x="3625382" y="1702289"/>
              <a:ext cx="3097310" cy="197763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1" name="rc35"/>
            <p:cNvSpPr/>
            <p:nvPr/>
          </p:nvSpPr>
          <p:spPr>
            <a:xfrm>
              <a:off x="3625382" y="3984684"/>
              <a:ext cx="3097310" cy="19776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2" name="pl36"/>
            <p:cNvSpPr/>
            <p:nvPr/>
          </p:nvSpPr>
          <p:spPr>
            <a:xfrm>
              <a:off x="4098301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3" name="pl37"/>
            <p:cNvSpPr/>
            <p:nvPr/>
          </p:nvSpPr>
          <p:spPr>
            <a:xfrm>
              <a:off x="4762566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4" name="pl38"/>
            <p:cNvSpPr/>
            <p:nvPr/>
          </p:nvSpPr>
          <p:spPr>
            <a:xfrm>
              <a:off x="5426831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5" name="pl39"/>
            <p:cNvSpPr/>
            <p:nvPr/>
          </p:nvSpPr>
          <p:spPr>
            <a:xfrm>
              <a:off x="6091095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6" name="pl40"/>
            <p:cNvSpPr/>
            <p:nvPr/>
          </p:nvSpPr>
          <p:spPr>
            <a:xfrm>
              <a:off x="3625382" y="579752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7" name="pl41"/>
            <p:cNvSpPr/>
            <p:nvPr/>
          </p:nvSpPr>
          <p:spPr>
            <a:xfrm>
              <a:off x="3625382" y="552284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8" name="pl42"/>
            <p:cNvSpPr/>
            <p:nvPr/>
          </p:nvSpPr>
          <p:spPr>
            <a:xfrm>
              <a:off x="3625382" y="5248176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59" name="pl43"/>
            <p:cNvSpPr/>
            <p:nvPr/>
          </p:nvSpPr>
          <p:spPr>
            <a:xfrm>
              <a:off x="3625382" y="4973504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0" name="pl44"/>
            <p:cNvSpPr/>
            <p:nvPr/>
          </p:nvSpPr>
          <p:spPr>
            <a:xfrm>
              <a:off x="3625382" y="469883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1" name="pl45"/>
            <p:cNvSpPr/>
            <p:nvPr/>
          </p:nvSpPr>
          <p:spPr>
            <a:xfrm>
              <a:off x="3625382" y="442416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2" name="pl46"/>
            <p:cNvSpPr/>
            <p:nvPr/>
          </p:nvSpPr>
          <p:spPr>
            <a:xfrm>
              <a:off x="3625382" y="414948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3" name="pl47"/>
            <p:cNvSpPr/>
            <p:nvPr/>
          </p:nvSpPr>
          <p:spPr>
            <a:xfrm>
              <a:off x="3766169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4" name="pl48"/>
            <p:cNvSpPr/>
            <p:nvPr/>
          </p:nvSpPr>
          <p:spPr>
            <a:xfrm>
              <a:off x="4430434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5" name="pl49"/>
            <p:cNvSpPr/>
            <p:nvPr/>
          </p:nvSpPr>
          <p:spPr>
            <a:xfrm>
              <a:off x="5094698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6" name="pl50"/>
            <p:cNvSpPr/>
            <p:nvPr/>
          </p:nvSpPr>
          <p:spPr>
            <a:xfrm>
              <a:off x="5758963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7" name="pl51"/>
            <p:cNvSpPr/>
            <p:nvPr/>
          </p:nvSpPr>
          <p:spPr>
            <a:xfrm>
              <a:off x="6423228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8" name="rc52"/>
            <p:cNvSpPr/>
            <p:nvPr/>
          </p:nvSpPr>
          <p:spPr>
            <a:xfrm>
              <a:off x="3766169" y="5399246"/>
              <a:ext cx="20501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69" name="rc53"/>
            <p:cNvSpPr/>
            <p:nvPr/>
          </p:nvSpPr>
          <p:spPr>
            <a:xfrm>
              <a:off x="3766169" y="5124573"/>
              <a:ext cx="8318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70" name="rc54"/>
            <p:cNvSpPr/>
            <p:nvPr/>
          </p:nvSpPr>
          <p:spPr>
            <a:xfrm>
              <a:off x="3766169" y="4849901"/>
              <a:ext cx="40805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71" name="rc55"/>
            <p:cNvSpPr/>
            <p:nvPr/>
          </p:nvSpPr>
          <p:spPr>
            <a:xfrm>
              <a:off x="3766169" y="4575229"/>
              <a:ext cx="58949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72" name="rc56"/>
            <p:cNvSpPr/>
            <p:nvPr/>
          </p:nvSpPr>
          <p:spPr>
            <a:xfrm>
              <a:off x="3766169" y="4300557"/>
              <a:ext cx="2815736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73" name="rc57"/>
            <p:cNvSpPr/>
            <p:nvPr/>
          </p:nvSpPr>
          <p:spPr>
            <a:xfrm>
              <a:off x="3766169" y="4025885"/>
              <a:ext cx="377012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74" name="tx58"/>
            <p:cNvSpPr/>
            <p:nvPr/>
          </p:nvSpPr>
          <p:spPr>
            <a:xfrm>
              <a:off x="3799382" y="4342999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(85%)</a:t>
              </a:r>
            </a:p>
          </p:txBody>
        </p:sp>
        <p:sp>
          <p:nvSpPr>
            <p:cNvPr id="75" name="tx59"/>
            <p:cNvSpPr/>
            <p:nvPr/>
          </p:nvSpPr>
          <p:spPr>
            <a:xfrm>
              <a:off x="3799382" y="406832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76" name="tx60"/>
            <p:cNvSpPr/>
            <p:nvPr/>
          </p:nvSpPr>
          <p:spPr>
            <a:xfrm>
              <a:off x="3799382" y="4617671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(2%)</a:t>
              </a:r>
            </a:p>
          </p:txBody>
        </p:sp>
        <p:sp>
          <p:nvSpPr>
            <p:cNvPr id="77" name="tx61"/>
            <p:cNvSpPr/>
            <p:nvPr/>
          </p:nvSpPr>
          <p:spPr>
            <a:xfrm>
              <a:off x="3799382" y="4892343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(1%)</a:t>
              </a:r>
            </a:p>
          </p:txBody>
        </p:sp>
        <p:sp>
          <p:nvSpPr>
            <p:cNvPr id="78" name="tx62"/>
            <p:cNvSpPr/>
            <p:nvPr/>
          </p:nvSpPr>
          <p:spPr>
            <a:xfrm>
              <a:off x="3799382" y="5441687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(1%)</a:t>
              </a:r>
            </a:p>
          </p:txBody>
        </p:sp>
        <p:sp>
          <p:nvSpPr>
            <p:cNvPr id="79" name="tx63"/>
            <p:cNvSpPr/>
            <p:nvPr/>
          </p:nvSpPr>
          <p:spPr>
            <a:xfrm>
              <a:off x="3799382" y="5167015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(0%)</a:t>
              </a:r>
            </a:p>
          </p:txBody>
        </p:sp>
        <p:sp>
          <p:nvSpPr>
            <p:cNvPr id="80" name="rc64"/>
            <p:cNvSpPr/>
            <p:nvPr/>
          </p:nvSpPr>
          <p:spPr>
            <a:xfrm>
              <a:off x="3625382" y="3984684"/>
              <a:ext cx="3097310" cy="197763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1" name="rc65"/>
            <p:cNvSpPr/>
            <p:nvPr/>
          </p:nvSpPr>
          <p:spPr>
            <a:xfrm>
              <a:off x="6792282" y="1702289"/>
              <a:ext cx="3097310" cy="19776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2" name="pl66"/>
            <p:cNvSpPr/>
            <p:nvPr/>
          </p:nvSpPr>
          <p:spPr>
            <a:xfrm>
              <a:off x="7265201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3" name="pl67"/>
            <p:cNvSpPr/>
            <p:nvPr/>
          </p:nvSpPr>
          <p:spPr>
            <a:xfrm>
              <a:off x="7929465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4" name="pl68"/>
            <p:cNvSpPr/>
            <p:nvPr/>
          </p:nvSpPr>
          <p:spPr>
            <a:xfrm>
              <a:off x="8593730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5" name="pl69"/>
            <p:cNvSpPr/>
            <p:nvPr/>
          </p:nvSpPr>
          <p:spPr>
            <a:xfrm>
              <a:off x="9257995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6" name="pl70"/>
            <p:cNvSpPr/>
            <p:nvPr/>
          </p:nvSpPr>
          <p:spPr>
            <a:xfrm>
              <a:off x="6792282" y="3515125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7" name="pl71"/>
            <p:cNvSpPr/>
            <p:nvPr/>
          </p:nvSpPr>
          <p:spPr>
            <a:xfrm>
              <a:off x="6792282" y="324045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8" name="pl72"/>
            <p:cNvSpPr/>
            <p:nvPr/>
          </p:nvSpPr>
          <p:spPr>
            <a:xfrm>
              <a:off x="6792282" y="296578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89" name="pl73"/>
            <p:cNvSpPr/>
            <p:nvPr/>
          </p:nvSpPr>
          <p:spPr>
            <a:xfrm>
              <a:off x="6792282" y="269110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0" name="pl74"/>
            <p:cNvSpPr/>
            <p:nvPr/>
          </p:nvSpPr>
          <p:spPr>
            <a:xfrm>
              <a:off x="6792282" y="2416436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1" name="pl75"/>
            <p:cNvSpPr/>
            <p:nvPr/>
          </p:nvSpPr>
          <p:spPr>
            <a:xfrm>
              <a:off x="6792282" y="2141764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2" name="pl76"/>
            <p:cNvSpPr/>
            <p:nvPr/>
          </p:nvSpPr>
          <p:spPr>
            <a:xfrm>
              <a:off x="6792282" y="186709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3" name="pl77"/>
            <p:cNvSpPr/>
            <p:nvPr/>
          </p:nvSpPr>
          <p:spPr>
            <a:xfrm>
              <a:off x="6933068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4" name="pl78"/>
            <p:cNvSpPr/>
            <p:nvPr/>
          </p:nvSpPr>
          <p:spPr>
            <a:xfrm>
              <a:off x="7597333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5" name="pl79"/>
            <p:cNvSpPr/>
            <p:nvPr/>
          </p:nvSpPr>
          <p:spPr>
            <a:xfrm>
              <a:off x="8261598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6" name="pl80"/>
            <p:cNvSpPr/>
            <p:nvPr/>
          </p:nvSpPr>
          <p:spPr>
            <a:xfrm>
              <a:off x="8925863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7" name="pl81"/>
            <p:cNvSpPr/>
            <p:nvPr/>
          </p:nvSpPr>
          <p:spPr>
            <a:xfrm>
              <a:off x="9590127" y="1702289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8" name="rc82"/>
            <p:cNvSpPr/>
            <p:nvPr/>
          </p:nvSpPr>
          <p:spPr>
            <a:xfrm>
              <a:off x="6933068" y="3116850"/>
              <a:ext cx="118656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99" name="rc83"/>
            <p:cNvSpPr/>
            <p:nvPr/>
          </p:nvSpPr>
          <p:spPr>
            <a:xfrm>
              <a:off x="6933068" y="2842178"/>
              <a:ext cx="24597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00" name="rc84"/>
            <p:cNvSpPr/>
            <p:nvPr/>
          </p:nvSpPr>
          <p:spPr>
            <a:xfrm>
              <a:off x="6933068" y="2567506"/>
              <a:ext cx="41664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01" name="rc85"/>
            <p:cNvSpPr/>
            <p:nvPr/>
          </p:nvSpPr>
          <p:spPr>
            <a:xfrm>
              <a:off x="6933068" y="2292834"/>
              <a:ext cx="882688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02" name="rc86"/>
            <p:cNvSpPr/>
            <p:nvPr/>
          </p:nvSpPr>
          <p:spPr>
            <a:xfrm>
              <a:off x="6933068" y="2018162"/>
              <a:ext cx="5477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03" name="rc87"/>
            <p:cNvSpPr/>
            <p:nvPr/>
          </p:nvSpPr>
          <p:spPr>
            <a:xfrm>
              <a:off x="6933068" y="1743490"/>
              <a:ext cx="1602597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04" name="tx88"/>
            <p:cNvSpPr/>
            <p:nvPr/>
          </p:nvSpPr>
          <p:spPr>
            <a:xfrm>
              <a:off x="6966282" y="17859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(48%)</a:t>
              </a:r>
            </a:p>
          </p:txBody>
        </p:sp>
        <p:sp>
          <p:nvSpPr>
            <p:cNvPr id="105" name="tx89"/>
            <p:cNvSpPr/>
            <p:nvPr/>
          </p:nvSpPr>
          <p:spPr>
            <a:xfrm>
              <a:off x="6966282" y="2335275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(27%)</a:t>
              </a:r>
            </a:p>
          </p:txBody>
        </p:sp>
        <p:sp>
          <p:nvSpPr>
            <p:cNvPr id="106" name="tx90"/>
            <p:cNvSpPr/>
            <p:nvPr/>
          </p:nvSpPr>
          <p:spPr>
            <a:xfrm>
              <a:off x="6966282" y="260994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(13%)</a:t>
              </a:r>
            </a:p>
          </p:txBody>
        </p:sp>
        <p:sp>
          <p:nvSpPr>
            <p:cNvPr id="107" name="tx91"/>
            <p:cNvSpPr/>
            <p:nvPr/>
          </p:nvSpPr>
          <p:spPr>
            <a:xfrm>
              <a:off x="6966282" y="288461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(7%)</a:t>
              </a:r>
            </a:p>
          </p:txBody>
        </p:sp>
        <p:sp>
          <p:nvSpPr>
            <p:cNvPr id="108" name="tx92"/>
            <p:cNvSpPr/>
            <p:nvPr/>
          </p:nvSpPr>
          <p:spPr>
            <a:xfrm>
              <a:off x="6966282" y="315929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109" name="tx93"/>
            <p:cNvSpPr/>
            <p:nvPr/>
          </p:nvSpPr>
          <p:spPr>
            <a:xfrm>
              <a:off x="6966282" y="2060603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(2%)</a:t>
              </a:r>
            </a:p>
          </p:txBody>
        </p:sp>
        <p:sp>
          <p:nvSpPr>
            <p:cNvPr id="110" name="rc94"/>
            <p:cNvSpPr/>
            <p:nvPr/>
          </p:nvSpPr>
          <p:spPr>
            <a:xfrm>
              <a:off x="6792282" y="1702289"/>
              <a:ext cx="3097310" cy="197763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1" name="rc95"/>
            <p:cNvSpPr/>
            <p:nvPr/>
          </p:nvSpPr>
          <p:spPr>
            <a:xfrm>
              <a:off x="6792282" y="3984684"/>
              <a:ext cx="3097310" cy="19776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2" name="pl96"/>
            <p:cNvSpPr/>
            <p:nvPr/>
          </p:nvSpPr>
          <p:spPr>
            <a:xfrm>
              <a:off x="7265201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3" name="pl97"/>
            <p:cNvSpPr/>
            <p:nvPr/>
          </p:nvSpPr>
          <p:spPr>
            <a:xfrm>
              <a:off x="7929465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4" name="pl98"/>
            <p:cNvSpPr/>
            <p:nvPr/>
          </p:nvSpPr>
          <p:spPr>
            <a:xfrm>
              <a:off x="8593730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5" name="pl99"/>
            <p:cNvSpPr/>
            <p:nvPr/>
          </p:nvSpPr>
          <p:spPr>
            <a:xfrm>
              <a:off x="9257995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6" name="pl100"/>
            <p:cNvSpPr/>
            <p:nvPr/>
          </p:nvSpPr>
          <p:spPr>
            <a:xfrm>
              <a:off x="6792282" y="579752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7" name="pl101"/>
            <p:cNvSpPr/>
            <p:nvPr/>
          </p:nvSpPr>
          <p:spPr>
            <a:xfrm>
              <a:off x="6792282" y="552284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8" name="pl102"/>
            <p:cNvSpPr/>
            <p:nvPr/>
          </p:nvSpPr>
          <p:spPr>
            <a:xfrm>
              <a:off x="6792282" y="5248176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19" name="pl103"/>
            <p:cNvSpPr/>
            <p:nvPr/>
          </p:nvSpPr>
          <p:spPr>
            <a:xfrm>
              <a:off x="6792282" y="4973504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0" name="pl104"/>
            <p:cNvSpPr/>
            <p:nvPr/>
          </p:nvSpPr>
          <p:spPr>
            <a:xfrm>
              <a:off x="6792282" y="4698832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1" name="pl105"/>
            <p:cNvSpPr/>
            <p:nvPr/>
          </p:nvSpPr>
          <p:spPr>
            <a:xfrm>
              <a:off x="6792282" y="4424160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2" name="pl106"/>
            <p:cNvSpPr/>
            <p:nvPr/>
          </p:nvSpPr>
          <p:spPr>
            <a:xfrm>
              <a:off x="6792282" y="4149488"/>
              <a:ext cx="3097310" cy="0"/>
            </a:xfrm>
            <a:custGeom>
              <a:avLst/>
              <a:gdLst/>
              <a:ahLst/>
              <a:cxnLst/>
              <a:rect l="0" t="0" r="0" b="0"/>
              <a:pathLst>
                <a:path w="3097310">
                  <a:moveTo>
                    <a:pt x="0" y="0"/>
                  </a:moveTo>
                  <a:lnTo>
                    <a:pt x="3097310" y="0"/>
                  </a:lnTo>
                  <a:lnTo>
                    <a:pt x="30973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3" name="pl107"/>
            <p:cNvSpPr/>
            <p:nvPr/>
          </p:nvSpPr>
          <p:spPr>
            <a:xfrm>
              <a:off x="6933068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4" name="pl108"/>
            <p:cNvSpPr/>
            <p:nvPr/>
          </p:nvSpPr>
          <p:spPr>
            <a:xfrm>
              <a:off x="7597333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5" name="pl109"/>
            <p:cNvSpPr/>
            <p:nvPr/>
          </p:nvSpPr>
          <p:spPr>
            <a:xfrm>
              <a:off x="8261598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6" name="pl110"/>
            <p:cNvSpPr/>
            <p:nvPr/>
          </p:nvSpPr>
          <p:spPr>
            <a:xfrm>
              <a:off x="8925863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7" name="pl111"/>
            <p:cNvSpPr/>
            <p:nvPr/>
          </p:nvSpPr>
          <p:spPr>
            <a:xfrm>
              <a:off x="9590127" y="3984684"/>
              <a:ext cx="0" cy="1977638"/>
            </a:xfrm>
            <a:custGeom>
              <a:avLst/>
              <a:gdLst/>
              <a:ahLst/>
              <a:cxnLst/>
              <a:rect l="0" t="0" r="0" b="0"/>
              <a:pathLst>
                <a:path h="1977638">
                  <a:moveTo>
                    <a:pt x="0" y="19776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8" name="rc112"/>
            <p:cNvSpPr/>
            <p:nvPr/>
          </p:nvSpPr>
          <p:spPr>
            <a:xfrm>
              <a:off x="6933068" y="5673918"/>
              <a:ext cx="41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9" name="rc113"/>
            <p:cNvSpPr/>
            <p:nvPr/>
          </p:nvSpPr>
          <p:spPr>
            <a:xfrm>
              <a:off x="6933068" y="5399246"/>
              <a:ext cx="117779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0" name="rc114"/>
            <p:cNvSpPr/>
            <p:nvPr/>
          </p:nvSpPr>
          <p:spPr>
            <a:xfrm>
              <a:off x="6933068" y="5124573"/>
              <a:ext cx="12582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1" name="rc115"/>
            <p:cNvSpPr/>
            <p:nvPr/>
          </p:nvSpPr>
          <p:spPr>
            <a:xfrm>
              <a:off x="6933068" y="4849901"/>
              <a:ext cx="317080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2" name="rc116"/>
            <p:cNvSpPr/>
            <p:nvPr/>
          </p:nvSpPr>
          <p:spPr>
            <a:xfrm>
              <a:off x="6933068" y="4575229"/>
              <a:ext cx="631695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3" name="rc117"/>
            <p:cNvSpPr/>
            <p:nvPr/>
          </p:nvSpPr>
          <p:spPr>
            <a:xfrm>
              <a:off x="6933068" y="4300557"/>
              <a:ext cx="168887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4" name="rc118"/>
            <p:cNvSpPr/>
            <p:nvPr/>
          </p:nvSpPr>
          <p:spPr>
            <a:xfrm>
              <a:off x="6933068" y="4025885"/>
              <a:ext cx="1960017" cy="24720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5" name="tx119"/>
            <p:cNvSpPr/>
            <p:nvPr/>
          </p:nvSpPr>
          <p:spPr>
            <a:xfrm>
              <a:off x="6966282" y="406832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(59%)</a:t>
              </a:r>
            </a:p>
          </p:txBody>
        </p:sp>
        <p:sp>
          <p:nvSpPr>
            <p:cNvPr id="136" name="tx120"/>
            <p:cNvSpPr/>
            <p:nvPr/>
          </p:nvSpPr>
          <p:spPr>
            <a:xfrm>
              <a:off x="6966282" y="461767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(19%)</a:t>
              </a:r>
            </a:p>
          </p:txBody>
        </p:sp>
        <p:sp>
          <p:nvSpPr>
            <p:cNvPr id="137" name="tx121"/>
            <p:cNvSpPr/>
            <p:nvPr/>
          </p:nvSpPr>
          <p:spPr>
            <a:xfrm>
              <a:off x="6966282" y="4892343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(10%)</a:t>
              </a:r>
            </a:p>
          </p:txBody>
        </p:sp>
        <p:sp>
          <p:nvSpPr>
            <p:cNvPr id="138" name="tx122"/>
            <p:cNvSpPr/>
            <p:nvPr/>
          </p:nvSpPr>
          <p:spPr>
            <a:xfrm>
              <a:off x="6966282" y="434299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139" name="tx123"/>
            <p:cNvSpPr/>
            <p:nvPr/>
          </p:nvSpPr>
          <p:spPr>
            <a:xfrm>
              <a:off x="6966282" y="5167015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140" name="tx124"/>
            <p:cNvSpPr/>
            <p:nvPr/>
          </p:nvSpPr>
          <p:spPr>
            <a:xfrm>
              <a:off x="6966282" y="5441687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141" name="tx125"/>
            <p:cNvSpPr/>
            <p:nvPr/>
          </p:nvSpPr>
          <p:spPr>
            <a:xfrm>
              <a:off x="6966282" y="571635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(0%)</a:t>
              </a:r>
            </a:p>
          </p:txBody>
        </p:sp>
        <p:sp>
          <p:nvSpPr>
            <p:cNvPr id="142" name="rc126"/>
            <p:cNvSpPr/>
            <p:nvPr/>
          </p:nvSpPr>
          <p:spPr>
            <a:xfrm>
              <a:off x="6792282" y="3984684"/>
              <a:ext cx="3097310" cy="197763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3" name="rc127"/>
            <p:cNvSpPr/>
            <p:nvPr/>
          </p:nvSpPr>
          <p:spPr>
            <a:xfrm>
              <a:off x="3625382" y="3749517"/>
              <a:ext cx="3097310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4" name="tx128"/>
            <p:cNvSpPr/>
            <p:nvPr/>
          </p:nvSpPr>
          <p:spPr>
            <a:xfrm>
              <a:off x="4811855" y="3803601"/>
              <a:ext cx="72436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Not </a:t>
              </a:r>
              <a:r>
                <a:rPr sz="1400" dirty="0" smtClean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applicable</a:t>
              </a:r>
              <a:endParaRPr sz="1400" dirty="0">
                <a:solidFill>
                  <a:srgbClr val="1A1A1A">
                    <a:alpha val="100000"/>
                  </a:srgbClr>
                </a:solidFill>
                <a:latin typeface="Candara" panose="020E0502030303020204" pitchFamily="34" charset="0"/>
                <a:cs typeface="Arial"/>
              </a:endParaRPr>
            </a:p>
          </p:txBody>
        </p:sp>
        <p:sp>
          <p:nvSpPr>
            <p:cNvPr id="145" name="rc129"/>
            <p:cNvSpPr/>
            <p:nvPr/>
          </p:nvSpPr>
          <p:spPr>
            <a:xfrm>
              <a:off x="6792282" y="3749517"/>
              <a:ext cx="3097310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6" name="tx130"/>
            <p:cNvSpPr/>
            <p:nvPr/>
          </p:nvSpPr>
          <p:spPr>
            <a:xfrm>
              <a:off x="7778673" y="3803601"/>
              <a:ext cx="1124526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Not Hispanic or Latino</a:t>
              </a:r>
            </a:p>
          </p:txBody>
        </p:sp>
        <p:sp>
          <p:nvSpPr>
            <p:cNvPr id="147" name="rc131"/>
            <p:cNvSpPr/>
            <p:nvPr/>
          </p:nvSpPr>
          <p:spPr>
            <a:xfrm>
              <a:off x="3625382" y="1467121"/>
              <a:ext cx="3097310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8" name="tx132"/>
            <p:cNvSpPr/>
            <p:nvPr/>
          </p:nvSpPr>
          <p:spPr>
            <a:xfrm>
              <a:off x="4716586" y="1521205"/>
              <a:ext cx="914902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Hispanic or Latino</a:t>
              </a:r>
            </a:p>
          </p:txBody>
        </p:sp>
        <p:sp>
          <p:nvSpPr>
            <p:cNvPr id="149" name="rc133"/>
            <p:cNvSpPr/>
            <p:nvPr/>
          </p:nvSpPr>
          <p:spPr>
            <a:xfrm>
              <a:off x="6792282" y="1467121"/>
              <a:ext cx="3097310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0" name="tx134"/>
            <p:cNvSpPr/>
            <p:nvPr/>
          </p:nvSpPr>
          <p:spPr>
            <a:xfrm>
              <a:off x="6792282" y="1500162"/>
              <a:ext cx="3096682" cy="1933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Information not provided by applicant in mail, Internet, or telephone application</a:t>
              </a:r>
            </a:p>
          </p:txBody>
        </p:sp>
        <p:sp>
          <p:nvSpPr>
            <p:cNvPr id="151" name="pl135"/>
            <p:cNvSpPr/>
            <p:nvPr/>
          </p:nvSpPr>
          <p:spPr>
            <a:xfrm>
              <a:off x="3766169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2" name="pl136"/>
            <p:cNvSpPr/>
            <p:nvPr/>
          </p:nvSpPr>
          <p:spPr>
            <a:xfrm>
              <a:off x="4430434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3" name="pl137"/>
            <p:cNvSpPr/>
            <p:nvPr/>
          </p:nvSpPr>
          <p:spPr>
            <a:xfrm>
              <a:off x="5094698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4" name="pl138"/>
            <p:cNvSpPr/>
            <p:nvPr/>
          </p:nvSpPr>
          <p:spPr>
            <a:xfrm>
              <a:off x="5758963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5" name="pl139"/>
            <p:cNvSpPr/>
            <p:nvPr/>
          </p:nvSpPr>
          <p:spPr>
            <a:xfrm>
              <a:off x="6423228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6" name="tx140"/>
            <p:cNvSpPr/>
            <p:nvPr/>
          </p:nvSpPr>
          <p:spPr>
            <a:xfrm>
              <a:off x="3734385" y="60231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157" name="tx141"/>
            <p:cNvSpPr/>
            <p:nvPr/>
          </p:nvSpPr>
          <p:spPr>
            <a:xfrm>
              <a:off x="4366866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158" name="tx142"/>
            <p:cNvSpPr/>
            <p:nvPr/>
          </p:nvSpPr>
          <p:spPr>
            <a:xfrm>
              <a:off x="5031130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159" name="tx143"/>
            <p:cNvSpPr/>
            <p:nvPr/>
          </p:nvSpPr>
          <p:spPr>
            <a:xfrm>
              <a:off x="5695395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60</a:t>
              </a:r>
            </a:p>
          </p:txBody>
        </p:sp>
        <p:sp>
          <p:nvSpPr>
            <p:cNvPr id="160" name="tx144"/>
            <p:cNvSpPr/>
            <p:nvPr/>
          </p:nvSpPr>
          <p:spPr>
            <a:xfrm>
              <a:off x="6359660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80</a:t>
              </a:r>
            </a:p>
          </p:txBody>
        </p:sp>
        <p:sp>
          <p:nvSpPr>
            <p:cNvPr id="161" name="pl145"/>
            <p:cNvSpPr/>
            <p:nvPr/>
          </p:nvSpPr>
          <p:spPr>
            <a:xfrm>
              <a:off x="6933068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2" name="pl146"/>
            <p:cNvSpPr/>
            <p:nvPr/>
          </p:nvSpPr>
          <p:spPr>
            <a:xfrm>
              <a:off x="7597333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3" name="pl147"/>
            <p:cNvSpPr/>
            <p:nvPr/>
          </p:nvSpPr>
          <p:spPr>
            <a:xfrm>
              <a:off x="8261598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4" name="pl148"/>
            <p:cNvSpPr/>
            <p:nvPr/>
          </p:nvSpPr>
          <p:spPr>
            <a:xfrm>
              <a:off x="8925863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5" name="pl149"/>
            <p:cNvSpPr/>
            <p:nvPr/>
          </p:nvSpPr>
          <p:spPr>
            <a:xfrm>
              <a:off x="9590127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6" name="tx150"/>
            <p:cNvSpPr/>
            <p:nvPr/>
          </p:nvSpPr>
          <p:spPr>
            <a:xfrm>
              <a:off x="6901284" y="60231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167" name="tx151"/>
            <p:cNvSpPr/>
            <p:nvPr/>
          </p:nvSpPr>
          <p:spPr>
            <a:xfrm>
              <a:off x="7533765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168" name="tx152"/>
            <p:cNvSpPr/>
            <p:nvPr/>
          </p:nvSpPr>
          <p:spPr>
            <a:xfrm>
              <a:off x="8198030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169" name="tx153"/>
            <p:cNvSpPr/>
            <p:nvPr/>
          </p:nvSpPr>
          <p:spPr>
            <a:xfrm>
              <a:off x="8862294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60</a:t>
              </a:r>
            </a:p>
          </p:txBody>
        </p:sp>
        <p:sp>
          <p:nvSpPr>
            <p:cNvPr id="170" name="tx154"/>
            <p:cNvSpPr/>
            <p:nvPr/>
          </p:nvSpPr>
          <p:spPr>
            <a:xfrm>
              <a:off x="9526559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80</a:t>
              </a:r>
            </a:p>
          </p:txBody>
        </p:sp>
        <p:sp>
          <p:nvSpPr>
            <p:cNvPr id="171" name="tx155"/>
            <p:cNvSpPr/>
            <p:nvPr/>
          </p:nvSpPr>
          <p:spPr>
            <a:xfrm>
              <a:off x="1040227" y="3448846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172" name="tx156"/>
            <p:cNvSpPr/>
            <p:nvPr/>
          </p:nvSpPr>
          <p:spPr>
            <a:xfrm>
              <a:off x="1618257" y="3176952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173" name="tx157"/>
            <p:cNvSpPr/>
            <p:nvPr/>
          </p:nvSpPr>
          <p:spPr>
            <a:xfrm>
              <a:off x="2025339" y="2900891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174" name="tx158"/>
            <p:cNvSpPr/>
            <p:nvPr/>
          </p:nvSpPr>
          <p:spPr>
            <a:xfrm>
              <a:off x="1815491" y="2626219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175" name="tx159"/>
            <p:cNvSpPr/>
            <p:nvPr/>
          </p:nvSpPr>
          <p:spPr>
            <a:xfrm>
              <a:off x="1510375" y="2350158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176" name="tx160"/>
            <p:cNvSpPr/>
            <p:nvPr/>
          </p:nvSpPr>
          <p:spPr>
            <a:xfrm>
              <a:off x="1885199" y="2076875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177" name="tx161"/>
            <p:cNvSpPr/>
            <p:nvPr/>
          </p:nvSpPr>
          <p:spPr>
            <a:xfrm>
              <a:off x="2774707" y="1802203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178" name="pl162"/>
            <p:cNvSpPr/>
            <p:nvPr/>
          </p:nvSpPr>
          <p:spPr>
            <a:xfrm>
              <a:off x="3590588" y="35151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79" name="pl163"/>
            <p:cNvSpPr/>
            <p:nvPr/>
          </p:nvSpPr>
          <p:spPr>
            <a:xfrm>
              <a:off x="3590588" y="32404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0" name="pl164"/>
            <p:cNvSpPr/>
            <p:nvPr/>
          </p:nvSpPr>
          <p:spPr>
            <a:xfrm>
              <a:off x="3590588" y="29657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1" name="pl165"/>
            <p:cNvSpPr/>
            <p:nvPr/>
          </p:nvSpPr>
          <p:spPr>
            <a:xfrm>
              <a:off x="3590588" y="26911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2" name="pl166"/>
            <p:cNvSpPr/>
            <p:nvPr/>
          </p:nvSpPr>
          <p:spPr>
            <a:xfrm>
              <a:off x="3590588" y="24164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3" name="pl167"/>
            <p:cNvSpPr/>
            <p:nvPr/>
          </p:nvSpPr>
          <p:spPr>
            <a:xfrm>
              <a:off x="3590588" y="21417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4" name="pl168"/>
            <p:cNvSpPr/>
            <p:nvPr/>
          </p:nvSpPr>
          <p:spPr>
            <a:xfrm>
              <a:off x="3590588" y="1867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85" name="tx169"/>
            <p:cNvSpPr/>
            <p:nvPr/>
          </p:nvSpPr>
          <p:spPr>
            <a:xfrm>
              <a:off x="1040227" y="5731242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186" name="tx170"/>
            <p:cNvSpPr/>
            <p:nvPr/>
          </p:nvSpPr>
          <p:spPr>
            <a:xfrm>
              <a:off x="1618257" y="5459348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187" name="tx171"/>
            <p:cNvSpPr/>
            <p:nvPr/>
          </p:nvSpPr>
          <p:spPr>
            <a:xfrm>
              <a:off x="2025339" y="5183287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188" name="tx172"/>
            <p:cNvSpPr/>
            <p:nvPr/>
          </p:nvSpPr>
          <p:spPr>
            <a:xfrm>
              <a:off x="1815491" y="4908615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189" name="tx173"/>
            <p:cNvSpPr/>
            <p:nvPr/>
          </p:nvSpPr>
          <p:spPr>
            <a:xfrm>
              <a:off x="1510375" y="4632554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190" name="tx174"/>
            <p:cNvSpPr/>
            <p:nvPr/>
          </p:nvSpPr>
          <p:spPr>
            <a:xfrm>
              <a:off x="1885199" y="4359271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191" name="tx175"/>
            <p:cNvSpPr/>
            <p:nvPr/>
          </p:nvSpPr>
          <p:spPr>
            <a:xfrm>
              <a:off x="2774707" y="4084598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192" name="pl176"/>
            <p:cNvSpPr/>
            <p:nvPr/>
          </p:nvSpPr>
          <p:spPr>
            <a:xfrm>
              <a:off x="3590588" y="5797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3" name="pl177"/>
            <p:cNvSpPr/>
            <p:nvPr/>
          </p:nvSpPr>
          <p:spPr>
            <a:xfrm>
              <a:off x="3590588" y="55228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4" name="pl178"/>
            <p:cNvSpPr/>
            <p:nvPr/>
          </p:nvSpPr>
          <p:spPr>
            <a:xfrm>
              <a:off x="3590588" y="52481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5" name="pl179"/>
            <p:cNvSpPr/>
            <p:nvPr/>
          </p:nvSpPr>
          <p:spPr>
            <a:xfrm>
              <a:off x="3590588" y="49735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6" name="pl180"/>
            <p:cNvSpPr/>
            <p:nvPr/>
          </p:nvSpPr>
          <p:spPr>
            <a:xfrm>
              <a:off x="3590588" y="46988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7" name="pl181"/>
            <p:cNvSpPr/>
            <p:nvPr/>
          </p:nvSpPr>
          <p:spPr>
            <a:xfrm>
              <a:off x="3590588" y="44241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8" name="pl182"/>
            <p:cNvSpPr/>
            <p:nvPr/>
          </p:nvSpPr>
          <p:spPr>
            <a:xfrm>
              <a:off x="3590588" y="4149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99" name="tx183"/>
            <p:cNvSpPr/>
            <p:nvPr/>
          </p:nvSpPr>
          <p:spPr>
            <a:xfrm>
              <a:off x="5852814" y="6152418"/>
              <a:ext cx="1809346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%age Count Of Action Taken</a:t>
              </a:r>
            </a:p>
          </p:txBody>
        </p:sp>
        <p:sp>
          <p:nvSpPr>
            <p:cNvPr id="200" name="tx184"/>
            <p:cNvSpPr/>
            <p:nvPr/>
          </p:nvSpPr>
          <p:spPr>
            <a:xfrm rot="-5400000">
              <a:off x="234999" y="3768409"/>
              <a:ext cx="1219373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</a:t>
              </a:r>
              <a:r>
                <a:rPr sz="2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ction</a:t>
              </a:r>
              <a:r>
                <a:rPr lang="en-US" sz="2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 T</a:t>
              </a:r>
              <a:r>
                <a:rPr sz="2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aken</a:t>
              </a:r>
              <a:r>
                <a:rPr lang="en-US" sz="2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 </a:t>
              </a:r>
              <a:r>
                <a:rPr lang="en-US" sz="2400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N</a:t>
              </a:r>
              <a:r>
                <a:rPr sz="2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ame</a:t>
              </a:r>
              <a:endParaRPr sz="2400" dirty="0">
                <a:solidFill>
                  <a:srgbClr val="000000">
                    <a:alpha val="100000"/>
                  </a:srgbClr>
                </a:solidFill>
                <a:latin typeface="Candara" panose="020E0502030303020204" pitchFamily="34" charset="0"/>
                <a:cs typeface="Arial"/>
              </a:endParaRPr>
            </a:p>
          </p:txBody>
        </p:sp>
        <p:sp>
          <p:nvSpPr>
            <p:cNvPr id="201" name="tx185"/>
            <p:cNvSpPr/>
            <p:nvPr/>
          </p:nvSpPr>
          <p:spPr>
            <a:xfrm>
              <a:off x="3625382" y="1248704"/>
              <a:ext cx="1211485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Actions in Loans</a:t>
              </a:r>
            </a:p>
          </p:txBody>
        </p:sp>
      </p:grpSp>
      <p:sp>
        <p:nvSpPr>
          <p:cNvPr id="202" name="Rectangle 201"/>
          <p:cNvSpPr/>
          <p:nvPr/>
        </p:nvSpPr>
        <p:spPr>
          <a:xfrm>
            <a:off x="17957643" y="3349761"/>
            <a:ext cx="43495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Insights 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7597497" y="4125832"/>
            <a:ext cx="6326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Not Hispanic or Latino</a:t>
            </a:r>
            <a:r>
              <a:rPr lang="en-US" sz="2400" dirty="0"/>
              <a:t> ethnic community has a </a:t>
            </a:r>
            <a:r>
              <a:rPr lang="en-US" sz="2400" b="1" dirty="0"/>
              <a:t>greater percentage (59%) </a:t>
            </a:r>
            <a:r>
              <a:rPr lang="en-US" sz="2400" dirty="0"/>
              <a:t>of the </a:t>
            </a:r>
            <a:r>
              <a:rPr lang="en-US" sz="2400" b="1" dirty="0"/>
              <a:t>Loans originated</a:t>
            </a:r>
            <a:r>
              <a:rPr lang="en-US" sz="2400" dirty="0"/>
              <a:t> compared to the </a:t>
            </a:r>
            <a:r>
              <a:rPr lang="en-US" sz="2400" b="1" dirty="0"/>
              <a:t>Hispanic or Latino</a:t>
            </a:r>
            <a:r>
              <a:rPr lang="en-US" sz="2400" dirty="0"/>
              <a:t> community which has around </a:t>
            </a:r>
            <a:r>
              <a:rPr lang="en-US" sz="2400" b="1" dirty="0"/>
              <a:t>(49%)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Not Hispanic or Latino</a:t>
            </a:r>
            <a:r>
              <a:rPr lang="en-US" sz="2400" dirty="0"/>
              <a:t> ethnic community has a </a:t>
            </a:r>
            <a:r>
              <a:rPr lang="en-US" sz="2400" b="1" dirty="0"/>
              <a:t>Lesser percentage (19%) </a:t>
            </a:r>
            <a:r>
              <a:rPr lang="en-US" sz="2400" dirty="0"/>
              <a:t>of the </a:t>
            </a:r>
            <a:r>
              <a:rPr lang="en-US" sz="2400" b="1" dirty="0"/>
              <a:t>Application denied by the Financial </a:t>
            </a:r>
            <a:r>
              <a:rPr lang="en-US" sz="2400" b="1" dirty="0" smtClean="0"/>
              <a:t>institution </a:t>
            </a:r>
            <a:r>
              <a:rPr lang="en-US" sz="2400" dirty="0" smtClean="0"/>
              <a:t>compared </a:t>
            </a:r>
            <a:r>
              <a:rPr lang="en-US" sz="2400" dirty="0"/>
              <a:t>to the </a:t>
            </a:r>
            <a:r>
              <a:rPr lang="en-US" sz="2400" b="1" dirty="0"/>
              <a:t>Hispanic or Latino</a:t>
            </a:r>
            <a:r>
              <a:rPr lang="en-US" sz="2400" dirty="0"/>
              <a:t> community which has around </a:t>
            </a:r>
            <a:r>
              <a:rPr lang="en-US" sz="2400" b="1" dirty="0"/>
              <a:t>(25%)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6"/>
          <p:cNvGrpSpPr/>
          <p:nvPr/>
        </p:nvGrpSpPr>
        <p:grpSpPr>
          <a:xfrm>
            <a:off x="7346165" y="483246"/>
            <a:ext cx="9956781" cy="2073057"/>
            <a:chOff x="7325578" y="483246"/>
            <a:chExt cx="9956781" cy="2073057"/>
          </a:xfrm>
        </p:grpSpPr>
        <p:sp>
          <p:nvSpPr>
            <p:cNvPr id="8" name="TextBox 7"/>
            <p:cNvSpPr txBox="1"/>
            <p:nvPr/>
          </p:nvSpPr>
          <p:spPr>
            <a:xfrm>
              <a:off x="7325578" y="483246"/>
              <a:ext cx="9956781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EDA Continued </a:t>
              </a:r>
              <a:endParaRPr lang="id-ID" sz="6000" b="1" u="sng" dirty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0514927" y="1854121"/>
              <a:ext cx="3675307" cy="702182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Telling the Data Story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1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4" name="Chart 203"/>
          <p:cNvGraphicFramePr/>
          <p:nvPr>
            <p:extLst>
              <p:ext uri="{D42A27DB-BD31-4B8C-83A1-F6EECF244321}">
                <p14:modId xmlns:p14="http://schemas.microsoft.com/office/powerpoint/2010/main" val="4240165169"/>
              </p:ext>
            </p:extLst>
          </p:nvPr>
        </p:nvGraphicFramePr>
        <p:xfrm>
          <a:off x="640080" y="2194560"/>
          <a:ext cx="8478132" cy="534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5" name="grp1"/>
          <p:cNvGrpSpPr/>
          <p:nvPr/>
        </p:nvGrpSpPr>
        <p:grpSpPr>
          <a:xfrm>
            <a:off x="8961437" y="2556302"/>
            <a:ext cx="14498893" cy="9635697"/>
            <a:chOff x="738981" y="1181100"/>
            <a:chExt cx="9220199" cy="5200650"/>
          </a:xfrm>
        </p:grpSpPr>
        <p:sp>
          <p:nvSpPr>
            <p:cNvPr id="206" name="rc3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07" name="rc4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8" name="rc5"/>
            <p:cNvSpPr/>
            <p:nvPr/>
          </p:nvSpPr>
          <p:spPr>
            <a:xfrm>
              <a:off x="3625382" y="1702289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09" name="pl6"/>
            <p:cNvSpPr/>
            <p:nvPr/>
          </p:nvSpPr>
          <p:spPr>
            <a:xfrm>
              <a:off x="3936224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0" name="pl7"/>
            <p:cNvSpPr/>
            <p:nvPr/>
          </p:nvSpPr>
          <p:spPr>
            <a:xfrm>
              <a:off x="4372299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1" name="pl8"/>
            <p:cNvSpPr/>
            <p:nvPr/>
          </p:nvSpPr>
          <p:spPr>
            <a:xfrm>
              <a:off x="4808375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2" name="pl9"/>
            <p:cNvSpPr/>
            <p:nvPr/>
          </p:nvSpPr>
          <p:spPr>
            <a:xfrm>
              <a:off x="5244451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3" name="pl10"/>
            <p:cNvSpPr/>
            <p:nvPr/>
          </p:nvSpPr>
          <p:spPr>
            <a:xfrm>
              <a:off x="3625382" y="281772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4" name="pl11"/>
            <p:cNvSpPr/>
            <p:nvPr/>
          </p:nvSpPr>
          <p:spPr>
            <a:xfrm>
              <a:off x="3625382" y="264872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5" name="pl12"/>
            <p:cNvSpPr/>
            <p:nvPr/>
          </p:nvSpPr>
          <p:spPr>
            <a:xfrm>
              <a:off x="3625382" y="247971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6" name="pl13"/>
            <p:cNvSpPr/>
            <p:nvPr/>
          </p:nvSpPr>
          <p:spPr>
            <a:xfrm>
              <a:off x="3625382" y="231070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7" name="pl14"/>
            <p:cNvSpPr/>
            <p:nvPr/>
          </p:nvSpPr>
          <p:spPr>
            <a:xfrm>
              <a:off x="3625382" y="214170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8" name="pl15"/>
            <p:cNvSpPr/>
            <p:nvPr/>
          </p:nvSpPr>
          <p:spPr>
            <a:xfrm>
              <a:off x="3625382" y="1972698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19" name="pl16"/>
            <p:cNvSpPr/>
            <p:nvPr/>
          </p:nvSpPr>
          <p:spPr>
            <a:xfrm>
              <a:off x="3625382" y="180369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0" name="pl17"/>
            <p:cNvSpPr/>
            <p:nvPr/>
          </p:nvSpPr>
          <p:spPr>
            <a:xfrm>
              <a:off x="3718186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1" name="pl18"/>
            <p:cNvSpPr/>
            <p:nvPr/>
          </p:nvSpPr>
          <p:spPr>
            <a:xfrm>
              <a:off x="4154261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2" name="pl19"/>
            <p:cNvSpPr/>
            <p:nvPr/>
          </p:nvSpPr>
          <p:spPr>
            <a:xfrm>
              <a:off x="4590337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3" name="pl20"/>
            <p:cNvSpPr/>
            <p:nvPr/>
          </p:nvSpPr>
          <p:spPr>
            <a:xfrm>
              <a:off x="5026413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4" name="pl21"/>
            <p:cNvSpPr/>
            <p:nvPr/>
          </p:nvSpPr>
          <p:spPr>
            <a:xfrm>
              <a:off x="5462488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5" name="rc22"/>
            <p:cNvSpPr/>
            <p:nvPr/>
          </p:nvSpPr>
          <p:spPr>
            <a:xfrm>
              <a:off x="3718186" y="2572668"/>
              <a:ext cx="7132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6" name="rc23"/>
            <p:cNvSpPr/>
            <p:nvPr/>
          </p:nvSpPr>
          <p:spPr>
            <a:xfrm>
              <a:off x="3718186" y="2403662"/>
              <a:ext cx="13500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7" name="rc24"/>
            <p:cNvSpPr/>
            <p:nvPr/>
          </p:nvSpPr>
          <p:spPr>
            <a:xfrm>
              <a:off x="3718186" y="2234657"/>
              <a:ext cx="22033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8" name="rc25"/>
            <p:cNvSpPr/>
            <p:nvPr/>
          </p:nvSpPr>
          <p:spPr>
            <a:xfrm>
              <a:off x="3718186" y="2065651"/>
              <a:ext cx="6113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29" name="rc26"/>
            <p:cNvSpPr/>
            <p:nvPr/>
          </p:nvSpPr>
          <p:spPr>
            <a:xfrm>
              <a:off x="3718186" y="1896645"/>
              <a:ext cx="83929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30" name="rc27"/>
            <p:cNvSpPr/>
            <p:nvPr/>
          </p:nvSpPr>
          <p:spPr>
            <a:xfrm>
              <a:off x="3718186" y="1727640"/>
              <a:ext cx="85330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31" name="tx28"/>
            <p:cNvSpPr/>
            <p:nvPr/>
          </p:nvSpPr>
          <p:spPr>
            <a:xfrm>
              <a:off x="3739989" y="17225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(39%)</a:t>
              </a:r>
            </a:p>
          </p:txBody>
        </p:sp>
        <p:sp>
          <p:nvSpPr>
            <p:cNvPr id="232" name="tx29"/>
            <p:cNvSpPr/>
            <p:nvPr/>
          </p:nvSpPr>
          <p:spPr>
            <a:xfrm>
              <a:off x="3739989" y="189153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(38%)</a:t>
              </a:r>
            </a:p>
          </p:txBody>
        </p:sp>
        <p:sp>
          <p:nvSpPr>
            <p:cNvPr id="233" name="tx30"/>
            <p:cNvSpPr/>
            <p:nvPr/>
          </p:nvSpPr>
          <p:spPr>
            <a:xfrm>
              <a:off x="3739989" y="222954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(10%)</a:t>
              </a:r>
            </a:p>
          </p:txBody>
        </p:sp>
        <p:sp>
          <p:nvSpPr>
            <p:cNvPr id="234" name="tx31"/>
            <p:cNvSpPr/>
            <p:nvPr/>
          </p:nvSpPr>
          <p:spPr>
            <a:xfrm>
              <a:off x="3739989" y="2398554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(6%)</a:t>
              </a:r>
            </a:p>
          </p:txBody>
        </p:sp>
        <p:sp>
          <p:nvSpPr>
            <p:cNvPr id="235" name="tx32"/>
            <p:cNvSpPr/>
            <p:nvPr/>
          </p:nvSpPr>
          <p:spPr>
            <a:xfrm>
              <a:off x="3739989" y="256755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(3%)</a:t>
              </a:r>
            </a:p>
          </p:txBody>
        </p:sp>
        <p:sp>
          <p:nvSpPr>
            <p:cNvPr id="236" name="tx33"/>
            <p:cNvSpPr/>
            <p:nvPr/>
          </p:nvSpPr>
          <p:spPr>
            <a:xfrm>
              <a:off x="3739989" y="206054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(3%)</a:t>
              </a:r>
            </a:p>
          </p:txBody>
        </p:sp>
        <p:sp>
          <p:nvSpPr>
            <p:cNvPr id="237" name="rc34"/>
            <p:cNvSpPr/>
            <p:nvPr/>
          </p:nvSpPr>
          <p:spPr>
            <a:xfrm>
              <a:off x="3625382" y="1702289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38" name="rc35"/>
            <p:cNvSpPr/>
            <p:nvPr/>
          </p:nvSpPr>
          <p:spPr>
            <a:xfrm>
              <a:off x="3625382" y="3223886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39" name="pl36"/>
            <p:cNvSpPr/>
            <p:nvPr/>
          </p:nvSpPr>
          <p:spPr>
            <a:xfrm>
              <a:off x="3936224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0" name="pl37"/>
            <p:cNvSpPr/>
            <p:nvPr/>
          </p:nvSpPr>
          <p:spPr>
            <a:xfrm>
              <a:off x="4372299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1" name="pl38"/>
            <p:cNvSpPr/>
            <p:nvPr/>
          </p:nvSpPr>
          <p:spPr>
            <a:xfrm>
              <a:off x="4808375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2" name="pl39"/>
            <p:cNvSpPr/>
            <p:nvPr/>
          </p:nvSpPr>
          <p:spPr>
            <a:xfrm>
              <a:off x="5244451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3" name="pl40"/>
            <p:cNvSpPr/>
            <p:nvPr/>
          </p:nvSpPr>
          <p:spPr>
            <a:xfrm>
              <a:off x="3625382" y="433932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4" name="pl41"/>
            <p:cNvSpPr/>
            <p:nvPr/>
          </p:nvSpPr>
          <p:spPr>
            <a:xfrm>
              <a:off x="3625382" y="4170317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5" name="pl42"/>
            <p:cNvSpPr/>
            <p:nvPr/>
          </p:nvSpPr>
          <p:spPr>
            <a:xfrm>
              <a:off x="3625382" y="400131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6" name="pl43"/>
            <p:cNvSpPr/>
            <p:nvPr/>
          </p:nvSpPr>
          <p:spPr>
            <a:xfrm>
              <a:off x="3625382" y="383230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7" name="pl44"/>
            <p:cNvSpPr/>
            <p:nvPr/>
          </p:nvSpPr>
          <p:spPr>
            <a:xfrm>
              <a:off x="3625382" y="366330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8" name="pl45"/>
            <p:cNvSpPr/>
            <p:nvPr/>
          </p:nvSpPr>
          <p:spPr>
            <a:xfrm>
              <a:off x="3625382" y="349429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49" name="pl46"/>
            <p:cNvSpPr/>
            <p:nvPr/>
          </p:nvSpPr>
          <p:spPr>
            <a:xfrm>
              <a:off x="3625382" y="332528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0" name="pl47"/>
            <p:cNvSpPr/>
            <p:nvPr/>
          </p:nvSpPr>
          <p:spPr>
            <a:xfrm>
              <a:off x="3718186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1" name="pl48"/>
            <p:cNvSpPr/>
            <p:nvPr/>
          </p:nvSpPr>
          <p:spPr>
            <a:xfrm>
              <a:off x="4154261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2" name="pl49"/>
            <p:cNvSpPr/>
            <p:nvPr/>
          </p:nvSpPr>
          <p:spPr>
            <a:xfrm>
              <a:off x="4590337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3" name="pl50"/>
            <p:cNvSpPr/>
            <p:nvPr/>
          </p:nvSpPr>
          <p:spPr>
            <a:xfrm>
              <a:off x="5026413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4" name="pl51"/>
            <p:cNvSpPr/>
            <p:nvPr/>
          </p:nvSpPr>
          <p:spPr>
            <a:xfrm>
              <a:off x="5462488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5" name="rc52"/>
            <p:cNvSpPr/>
            <p:nvPr/>
          </p:nvSpPr>
          <p:spPr>
            <a:xfrm>
              <a:off x="3718186" y="4094265"/>
              <a:ext cx="75523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6" name="rc53"/>
            <p:cNvSpPr/>
            <p:nvPr/>
          </p:nvSpPr>
          <p:spPr>
            <a:xfrm>
              <a:off x="3718186" y="3925259"/>
              <a:ext cx="162448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7" name="rc54"/>
            <p:cNvSpPr/>
            <p:nvPr/>
          </p:nvSpPr>
          <p:spPr>
            <a:xfrm>
              <a:off x="3718186" y="3756254"/>
              <a:ext cx="274013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8" name="rc55"/>
            <p:cNvSpPr/>
            <p:nvPr/>
          </p:nvSpPr>
          <p:spPr>
            <a:xfrm>
              <a:off x="3718186" y="3587248"/>
              <a:ext cx="3604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59" name="rc56"/>
            <p:cNvSpPr/>
            <p:nvPr/>
          </p:nvSpPr>
          <p:spPr>
            <a:xfrm>
              <a:off x="3718186" y="3418242"/>
              <a:ext cx="596884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60" name="rc57"/>
            <p:cNvSpPr/>
            <p:nvPr/>
          </p:nvSpPr>
          <p:spPr>
            <a:xfrm>
              <a:off x="3718186" y="3249237"/>
              <a:ext cx="1035466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61" name="tx58"/>
            <p:cNvSpPr/>
            <p:nvPr/>
          </p:nvSpPr>
          <p:spPr>
            <a:xfrm>
              <a:off x="3739989" y="324412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(47%)</a:t>
              </a:r>
            </a:p>
          </p:txBody>
        </p:sp>
        <p:sp>
          <p:nvSpPr>
            <p:cNvPr id="262" name="tx59"/>
            <p:cNvSpPr/>
            <p:nvPr/>
          </p:nvSpPr>
          <p:spPr>
            <a:xfrm>
              <a:off x="3739989" y="3413134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(27%)</a:t>
              </a:r>
            </a:p>
          </p:txBody>
        </p:sp>
        <p:sp>
          <p:nvSpPr>
            <p:cNvPr id="263" name="tx60"/>
            <p:cNvSpPr/>
            <p:nvPr/>
          </p:nvSpPr>
          <p:spPr>
            <a:xfrm>
              <a:off x="3739989" y="3751145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(13%)</a:t>
              </a:r>
            </a:p>
          </p:txBody>
        </p:sp>
        <p:sp>
          <p:nvSpPr>
            <p:cNvPr id="264" name="tx61"/>
            <p:cNvSpPr/>
            <p:nvPr/>
          </p:nvSpPr>
          <p:spPr>
            <a:xfrm>
              <a:off x="3739989" y="3920151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(7%)</a:t>
              </a:r>
            </a:p>
          </p:txBody>
        </p:sp>
        <p:sp>
          <p:nvSpPr>
            <p:cNvPr id="265" name="tx62"/>
            <p:cNvSpPr/>
            <p:nvPr/>
          </p:nvSpPr>
          <p:spPr>
            <a:xfrm>
              <a:off x="3739989" y="4089156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(3%)</a:t>
              </a:r>
            </a:p>
          </p:txBody>
        </p:sp>
        <p:sp>
          <p:nvSpPr>
            <p:cNvPr id="266" name="tx63"/>
            <p:cNvSpPr/>
            <p:nvPr/>
          </p:nvSpPr>
          <p:spPr>
            <a:xfrm>
              <a:off x="3739989" y="358213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(2%)</a:t>
              </a:r>
            </a:p>
          </p:txBody>
        </p:sp>
        <p:sp>
          <p:nvSpPr>
            <p:cNvPr id="267" name="rc64"/>
            <p:cNvSpPr/>
            <p:nvPr/>
          </p:nvSpPr>
          <p:spPr>
            <a:xfrm>
              <a:off x="3625382" y="3223886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68" name="rc65"/>
            <p:cNvSpPr/>
            <p:nvPr/>
          </p:nvSpPr>
          <p:spPr>
            <a:xfrm>
              <a:off x="3625382" y="4745483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69" name="pl66"/>
            <p:cNvSpPr/>
            <p:nvPr/>
          </p:nvSpPr>
          <p:spPr>
            <a:xfrm>
              <a:off x="3936224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0" name="pl67"/>
            <p:cNvSpPr/>
            <p:nvPr/>
          </p:nvSpPr>
          <p:spPr>
            <a:xfrm>
              <a:off x="4372299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1" name="pl68"/>
            <p:cNvSpPr/>
            <p:nvPr/>
          </p:nvSpPr>
          <p:spPr>
            <a:xfrm>
              <a:off x="4808375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2" name="pl69"/>
            <p:cNvSpPr/>
            <p:nvPr/>
          </p:nvSpPr>
          <p:spPr>
            <a:xfrm>
              <a:off x="5244451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3" name="pl70"/>
            <p:cNvSpPr/>
            <p:nvPr/>
          </p:nvSpPr>
          <p:spPr>
            <a:xfrm>
              <a:off x="3625382" y="586092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4" name="pl71"/>
            <p:cNvSpPr/>
            <p:nvPr/>
          </p:nvSpPr>
          <p:spPr>
            <a:xfrm>
              <a:off x="3625382" y="5691914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5" name="pl72"/>
            <p:cNvSpPr/>
            <p:nvPr/>
          </p:nvSpPr>
          <p:spPr>
            <a:xfrm>
              <a:off x="3625382" y="552290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6" name="pl73"/>
            <p:cNvSpPr/>
            <p:nvPr/>
          </p:nvSpPr>
          <p:spPr>
            <a:xfrm>
              <a:off x="3625382" y="535390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7" name="pl74"/>
            <p:cNvSpPr/>
            <p:nvPr/>
          </p:nvSpPr>
          <p:spPr>
            <a:xfrm>
              <a:off x="3625382" y="5184897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8" name="pl75"/>
            <p:cNvSpPr/>
            <p:nvPr/>
          </p:nvSpPr>
          <p:spPr>
            <a:xfrm>
              <a:off x="3625382" y="501589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79" name="pl76"/>
            <p:cNvSpPr/>
            <p:nvPr/>
          </p:nvSpPr>
          <p:spPr>
            <a:xfrm>
              <a:off x="3625382" y="484688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0" name="pl77"/>
            <p:cNvSpPr/>
            <p:nvPr/>
          </p:nvSpPr>
          <p:spPr>
            <a:xfrm>
              <a:off x="3718186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1" name="pl78"/>
            <p:cNvSpPr/>
            <p:nvPr/>
          </p:nvSpPr>
          <p:spPr>
            <a:xfrm>
              <a:off x="4154261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2" name="pl79"/>
            <p:cNvSpPr/>
            <p:nvPr/>
          </p:nvSpPr>
          <p:spPr>
            <a:xfrm>
              <a:off x="4590337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3" name="pl80"/>
            <p:cNvSpPr/>
            <p:nvPr/>
          </p:nvSpPr>
          <p:spPr>
            <a:xfrm>
              <a:off x="5026413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4" name="pl81"/>
            <p:cNvSpPr/>
            <p:nvPr/>
          </p:nvSpPr>
          <p:spPr>
            <a:xfrm>
              <a:off x="5462488" y="4745483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5" name="rc82"/>
            <p:cNvSpPr/>
            <p:nvPr/>
          </p:nvSpPr>
          <p:spPr>
            <a:xfrm>
              <a:off x="3718186" y="5784867"/>
              <a:ext cx="1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6" name="rc83"/>
            <p:cNvSpPr/>
            <p:nvPr/>
          </p:nvSpPr>
          <p:spPr>
            <a:xfrm>
              <a:off x="3718186" y="5615862"/>
              <a:ext cx="7639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7" name="rc84"/>
            <p:cNvSpPr/>
            <p:nvPr/>
          </p:nvSpPr>
          <p:spPr>
            <a:xfrm>
              <a:off x="3718186" y="5446856"/>
              <a:ext cx="77477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8" name="rc85"/>
            <p:cNvSpPr/>
            <p:nvPr/>
          </p:nvSpPr>
          <p:spPr>
            <a:xfrm>
              <a:off x="3718186" y="5277851"/>
              <a:ext cx="20432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89" name="rc86"/>
            <p:cNvSpPr/>
            <p:nvPr/>
          </p:nvSpPr>
          <p:spPr>
            <a:xfrm>
              <a:off x="3718186" y="5108845"/>
              <a:ext cx="11262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90" name="rc87"/>
            <p:cNvSpPr/>
            <p:nvPr/>
          </p:nvSpPr>
          <p:spPr>
            <a:xfrm>
              <a:off x="3718186" y="4939839"/>
              <a:ext cx="39403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91" name="rc88"/>
            <p:cNvSpPr/>
            <p:nvPr/>
          </p:nvSpPr>
          <p:spPr>
            <a:xfrm>
              <a:off x="3718186" y="4770834"/>
              <a:ext cx="1315514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292" name="tx89"/>
            <p:cNvSpPr/>
            <p:nvPr/>
          </p:nvSpPr>
          <p:spPr>
            <a:xfrm>
              <a:off x="3739989" y="4765725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(60%)</a:t>
              </a:r>
            </a:p>
          </p:txBody>
        </p:sp>
        <p:sp>
          <p:nvSpPr>
            <p:cNvPr id="293" name="tx90"/>
            <p:cNvSpPr/>
            <p:nvPr/>
          </p:nvSpPr>
          <p:spPr>
            <a:xfrm>
              <a:off x="3739989" y="49347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(18%)</a:t>
              </a:r>
            </a:p>
          </p:txBody>
        </p:sp>
        <p:sp>
          <p:nvSpPr>
            <p:cNvPr id="294" name="tx91"/>
            <p:cNvSpPr/>
            <p:nvPr/>
          </p:nvSpPr>
          <p:spPr>
            <a:xfrm>
              <a:off x="3739989" y="527274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(9%)</a:t>
              </a:r>
            </a:p>
          </p:txBody>
        </p:sp>
        <p:sp>
          <p:nvSpPr>
            <p:cNvPr id="295" name="tx92"/>
            <p:cNvSpPr/>
            <p:nvPr/>
          </p:nvSpPr>
          <p:spPr>
            <a:xfrm>
              <a:off x="3739989" y="5103736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296" name="tx93"/>
            <p:cNvSpPr/>
            <p:nvPr/>
          </p:nvSpPr>
          <p:spPr>
            <a:xfrm>
              <a:off x="3739989" y="5441748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297" name="tx94"/>
            <p:cNvSpPr/>
            <p:nvPr/>
          </p:nvSpPr>
          <p:spPr>
            <a:xfrm>
              <a:off x="3739989" y="5610753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298" name="tx95"/>
            <p:cNvSpPr/>
            <p:nvPr/>
          </p:nvSpPr>
          <p:spPr>
            <a:xfrm>
              <a:off x="3739989" y="577975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(0%)</a:t>
              </a:r>
            </a:p>
          </p:txBody>
        </p:sp>
        <p:sp>
          <p:nvSpPr>
            <p:cNvPr id="299" name="rc96"/>
            <p:cNvSpPr/>
            <p:nvPr/>
          </p:nvSpPr>
          <p:spPr>
            <a:xfrm>
              <a:off x="3625382" y="4745483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0" name="rc97"/>
            <p:cNvSpPr/>
            <p:nvPr/>
          </p:nvSpPr>
          <p:spPr>
            <a:xfrm>
              <a:off x="5736648" y="1702289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1" name="pl98"/>
            <p:cNvSpPr/>
            <p:nvPr/>
          </p:nvSpPr>
          <p:spPr>
            <a:xfrm>
              <a:off x="6047490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2" name="pl99"/>
            <p:cNvSpPr/>
            <p:nvPr/>
          </p:nvSpPr>
          <p:spPr>
            <a:xfrm>
              <a:off x="6483565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3" name="pl100"/>
            <p:cNvSpPr/>
            <p:nvPr/>
          </p:nvSpPr>
          <p:spPr>
            <a:xfrm>
              <a:off x="6919641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4" name="pl101"/>
            <p:cNvSpPr/>
            <p:nvPr/>
          </p:nvSpPr>
          <p:spPr>
            <a:xfrm>
              <a:off x="7355717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5" name="pl102"/>
            <p:cNvSpPr/>
            <p:nvPr/>
          </p:nvSpPr>
          <p:spPr>
            <a:xfrm>
              <a:off x="5736648" y="281772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6" name="pl103"/>
            <p:cNvSpPr/>
            <p:nvPr/>
          </p:nvSpPr>
          <p:spPr>
            <a:xfrm>
              <a:off x="5736648" y="264872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7" name="pl104"/>
            <p:cNvSpPr/>
            <p:nvPr/>
          </p:nvSpPr>
          <p:spPr>
            <a:xfrm>
              <a:off x="5736648" y="247971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8" name="pl105"/>
            <p:cNvSpPr/>
            <p:nvPr/>
          </p:nvSpPr>
          <p:spPr>
            <a:xfrm>
              <a:off x="5736648" y="231070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09" name="pl106"/>
            <p:cNvSpPr/>
            <p:nvPr/>
          </p:nvSpPr>
          <p:spPr>
            <a:xfrm>
              <a:off x="5736648" y="214170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0" name="pl107"/>
            <p:cNvSpPr/>
            <p:nvPr/>
          </p:nvSpPr>
          <p:spPr>
            <a:xfrm>
              <a:off x="5736648" y="1972698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1" name="pl108"/>
            <p:cNvSpPr/>
            <p:nvPr/>
          </p:nvSpPr>
          <p:spPr>
            <a:xfrm>
              <a:off x="5736648" y="180369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2" name="pl109"/>
            <p:cNvSpPr/>
            <p:nvPr/>
          </p:nvSpPr>
          <p:spPr>
            <a:xfrm>
              <a:off x="5829452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3" name="pl110"/>
            <p:cNvSpPr/>
            <p:nvPr/>
          </p:nvSpPr>
          <p:spPr>
            <a:xfrm>
              <a:off x="6265528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4" name="pl111"/>
            <p:cNvSpPr/>
            <p:nvPr/>
          </p:nvSpPr>
          <p:spPr>
            <a:xfrm>
              <a:off x="6701603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5" name="pl112"/>
            <p:cNvSpPr/>
            <p:nvPr/>
          </p:nvSpPr>
          <p:spPr>
            <a:xfrm>
              <a:off x="7137679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6" name="pl113"/>
            <p:cNvSpPr/>
            <p:nvPr/>
          </p:nvSpPr>
          <p:spPr>
            <a:xfrm>
              <a:off x="7573755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7" name="rc114"/>
            <p:cNvSpPr/>
            <p:nvPr/>
          </p:nvSpPr>
          <p:spPr>
            <a:xfrm>
              <a:off x="5829452" y="2741673"/>
              <a:ext cx="156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8" name="rc115"/>
            <p:cNvSpPr/>
            <p:nvPr/>
          </p:nvSpPr>
          <p:spPr>
            <a:xfrm>
              <a:off x="5829452" y="2572668"/>
              <a:ext cx="8795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19" name="rc116"/>
            <p:cNvSpPr/>
            <p:nvPr/>
          </p:nvSpPr>
          <p:spPr>
            <a:xfrm>
              <a:off x="5829452" y="2403662"/>
              <a:ext cx="10444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20" name="rc117"/>
            <p:cNvSpPr/>
            <p:nvPr/>
          </p:nvSpPr>
          <p:spPr>
            <a:xfrm>
              <a:off x="5829452" y="2234657"/>
              <a:ext cx="23680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21" name="rc118"/>
            <p:cNvSpPr/>
            <p:nvPr/>
          </p:nvSpPr>
          <p:spPr>
            <a:xfrm>
              <a:off x="5829452" y="2065651"/>
              <a:ext cx="88106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22" name="rc119"/>
            <p:cNvSpPr/>
            <p:nvPr/>
          </p:nvSpPr>
          <p:spPr>
            <a:xfrm>
              <a:off x="5829452" y="1896645"/>
              <a:ext cx="422394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23" name="rc120"/>
            <p:cNvSpPr/>
            <p:nvPr/>
          </p:nvSpPr>
          <p:spPr>
            <a:xfrm>
              <a:off x="5829452" y="1727640"/>
              <a:ext cx="124052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24" name="tx121"/>
            <p:cNvSpPr/>
            <p:nvPr/>
          </p:nvSpPr>
          <p:spPr>
            <a:xfrm>
              <a:off x="5851256" y="17225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(57%)</a:t>
              </a:r>
            </a:p>
          </p:txBody>
        </p:sp>
        <p:sp>
          <p:nvSpPr>
            <p:cNvPr id="325" name="tx122"/>
            <p:cNvSpPr/>
            <p:nvPr/>
          </p:nvSpPr>
          <p:spPr>
            <a:xfrm>
              <a:off x="5851256" y="189153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(19%)</a:t>
              </a:r>
            </a:p>
          </p:txBody>
        </p:sp>
        <p:sp>
          <p:nvSpPr>
            <p:cNvPr id="326" name="tx123"/>
            <p:cNvSpPr/>
            <p:nvPr/>
          </p:nvSpPr>
          <p:spPr>
            <a:xfrm>
              <a:off x="5851256" y="222954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327" name="tx124"/>
            <p:cNvSpPr/>
            <p:nvPr/>
          </p:nvSpPr>
          <p:spPr>
            <a:xfrm>
              <a:off x="5851256" y="2398554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328" name="tx125"/>
            <p:cNvSpPr/>
            <p:nvPr/>
          </p:nvSpPr>
          <p:spPr>
            <a:xfrm>
              <a:off x="5851256" y="206054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329" name="tx126"/>
            <p:cNvSpPr/>
            <p:nvPr/>
          </p:nvSpPr>
          <p:spPr>
            <a:xfrm>
              <a:off x="5851256" y="256755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330" name="tx127"/>
            <p:cNvSpPr/>
            <p:nvPr/>
          </p:nvSpPr>
          <p:spPr>
            <a:xfrm>
              <a:off x="5851256" y="2736565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(0%)</a:t>
              </a:r>
            </a:p>
          </p:txBody>
        </p:sp>
        <p:sp>
          <p:nvSpPr>
            <p:cNvPr id="331" name="rc128"/>
            <p:cNvSpPr/>
            <p:nvPr/>
          </p:nvSpPr>
          <p:spPr>
            <a:xfrm>
              <a:off x="5736648" y="1702289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2" name="rc129"/>
            <p:cNvSpPr/>
            <p:nvPr/>
          </p:nvSpPr>
          <p:spPr>
            <a:xfrm>
              <a:off x="5736648" y="3223886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3" name="pl130"/>
            <p:cNvSpPr/>
            <p:nvPr/>
          </p:nvSpPr>
          <p:spPr>
            <a:xfrm>
              <a:off x="6047490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4" name="pl131"/>
            <p:cNvSpPr/>
            <p:nvPr/>
          </p:nvSpPr>
          <p:spPr>
            <a:xfrm>
              <a:off x="6483565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5" name="pl132"/>
            <p:cNvSpPr/>
            <p:nvPr/>
          </p:nvSpPr>
          <p:spPr>
            <a:xfrm>
              <a:off x="6919641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6" name="pl133"/>
            <p:cNvSpPr/>
            <p:nvPr/>
          </p:nvSpPr>
          <p:spPr>
            <a:xfrm>
              <a:off x="7355717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7" name="pl134"/>
            <p:cNvSpPr/>
            <p:nvPr/>
          </p:nvSpPr>
          <p:spPr>
            <a:xfrm>
              <a:off x="5736648" y="433932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8" name="pl135"/>
            <p:cNvSpPr/>
            <p:nvPr/>
          </p:nvSpPr>
          <p:spPr>
            <a:xfrm>
              <a:off x="5736648" y="4170317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39" name="pl136"/>
            <p:cNvSpPr/>
            <p:nvPr/>
          </p:nvSpPr>
          <p:spPr>
            <a:xfrm>
              <a:off x="5736648" y="400131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0" name="pl137"/>
            <p:cNvSpPr/>
            <p:nvPr/>
          </p:nvSpPr>
          <p:spPr>
            <a:xfrm>
              <a:off x="5736648" y="383230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1" name="pl138"/>
            <p:cNvSpPr/>
            <p:nvPr/>
          </p:nvSpPr>
          <p:spPr>
            <a:xfrm>
              <a:off x="5736648" y="366330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2" name="pl139"/>
            <p:cNvSpPr/>
            <p:nvPr/>
          </p:nvSpPr>
          <p:spPr>
            <a:xfrm>
              <a:off x="5736648" y="349429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3" name="pl140"/>
            <p:cNvSpPr/>
            <p:nvPr/>
          </p:nvSpPr>
          <p:spPr>
            <a:xfrm>
              <a:off x="5736648" y="332528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4" name="pl141"/>
            <p:cNvSpPr/>
            <p:nvPr/>
          </p:nvSpPr>
          <p:spPr>
            <a:xfrm>
              <a:off x="5829452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5" name="pl142"/>
            <p:cNvSpPr/>
            <p:nvPr/>
          </p:nvSpPr>
          <p:spPr>
            <a:xfrm>
              <a:off x="6265528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6" name="pl143"/>
            <p:cNvSpPr/>
            <p:nvPr/>
          </p:nvSpPr>
          <p:spPr>
            <a:xfrm>
              <a:off x="6701603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7" name="pl144"/>
            <p:cNvSpPr/>
            <p:nvPr/>
          </p:nvSpPr>
          <p:spPr>
            <a:xfrm>
              <a:off x="7137679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8" name="pl145"/>
            <p:cNvSpPr/>
            <p:nvPr/>
          </p:nvSpPr>
          <p:spPr>
            <a:xfrm>
              <a:off x="7573755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49" name="rc146"/>
            <p:cNvSpPr/>
            <p:nvPr/>
          </p:nvSpPr>
          <p:spPr>
            <a:xfrm>
              <a:off x="5829452" y="4094265"/>
              <a:ext cx="50183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0" name="rc147"/>
            <p:cNvSpPr/>
            <p:nvPr/>
          </p:nvSpPr>
          <p:spPr>
            <a:xfrm>
              <a:off x="5829452" y="3925259"/>
              <a:ext cx="11421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1" name="rc148"/>
            <p:cNvSpPr/>
            <p:nvPr/>
          </p:nvSpPr>
          <p:spPr>
            <a:xfrm>
              <a:off x="5829452" y="3756254"/>
              <a:ext cx="240533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2" name="rc149"/>
            <p:cNvSpPr/>
            <p:nvPr/>
          </p:nvSpPr>
          <p:spPr>
            <a:xfrm>
              <a:off x="5829452" y="3587248"/>
              <a:ext cx="102097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3" name="rc150"/>
            <p:cNvSpPr/>
            <p:nvPr/>
          </p:nvSpPr>
          <p:spPr>
            <a:xfrm>
              <a:off x="5829452" y="3418242"/>
              <a:ext cx="655843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4" name="rc151"/>
            <p:cNvSpPr/>
            <p:nvPr/>
          </p:nvSpPr>
          <p:spPr>
            <a:xfrm>
              <a:off x="5829452" y="3249237"/>
              <a:ext cx="1017509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55" name="tx152"/>
            <p:cNvSpPr/>
            <p:nvPr/>
          </p:nvSpPr>
          <p:spPr>
            <a:xfrm>
              <a:off x="5851256" y="324412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(47%)</a:t>
              </a:r>
            </a:p>
          </p:txBody>
        </p:sp>
        <p:sp>
          <p:nvSpPr>
            <p:cNvPr id="356" name="tx153"/>
            <p:cNvSpPr/>
            <p:nvPr/>
          </p:nvSpPr>
          <p:spPr>
            <a:xfrm>
              <a:off x="5851256" y="3413134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(30%)</a:t>
              </a:r>
            </a:p>
          </p:txBody>
        </p:sp>
        <p:sp>
          <p:nvSpPr>
            <p:cNvPr id="357" name="tx154"/>
            <p:cNvSpPr/>
            <p:nvPr/>
          </p:nvSpPr>
          <p:spPr>
            <a:xfrm>
              <a:off x="5851256" y="3751145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358" name="tx155"/>
            <p:cNvSpPr/>
            <p:nvPr/>
          </p:nvSpPr>
          <p:spPr>
            <a:xfrm>
              <a:off x="5851256" y="3920151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359" name="tx156"/>
            <p:cNvSpPr/>
            <p:nvPr/>
          </p:nvSpPr>
          <p:spPr>
            <a:xfrm>
              <a:off x="5851256" y="358213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(5%)</a:t>
              </a:r>
            </a:p>
          </p:txBody>
        </p:sp>
        <p:sp>
          <p:nvSpPr>
            <p:cNvPr id="360" name="tx157"/>
            <p:cNvSpPr/>
            <p:nvPr/>
          </p:nvSpPr>
          <p:spPr>
            <a:xfrm>
              <a:off x="5851256" y="4089156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(2%)</a:t>
              </a:r>
            </a:p>
          </p:txBody>
        </p:sp>
        <p:sp>
          <p:nvSpPr>
            <p:cNvPr id="361" name="rc158"/>
            <p:cNvSpPr/>
            <p:nvPr/>
          </p:nvSpPr>
          <p:spPr>
            <a:xfrm>
              <a:off x="5736648" y="3223886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2" name="rc159"/>
            <p:cNvSpPr/>
            <p:nvPr/>
          </p:nvSpPr>
          <p:spPr>
            <a:xfrm>
              <a:off x="7847915" y="1702289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3" name="pl160"/>
            <p:cNvSpPr/>
            <p:nvPr/>
          </p:nvSpPr>
          <p:spPr>
            <a:xfrm>
              <a:off x="8158756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4" name="pl161"/>
            <p:cNvSpPr/>
            <p:nvPr/>
          </p:nvSpPr>
          <p:spPr>
            <a:xfrm>
              <a:off x="8594832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5" name="pl162"/>
            <p:cNvSpPr/>
            <p:nvPr/>
          </p:nvSpPr>
          <p:spPr>
            <a:xfrm>
              <a:off x="9030907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6" name="pl163"/>
            <p:cNvSpPr/>
            <p:nvPr/>
          </p:nvSpPr>
          <p:spPr>
            <a:xfrm>
              <a:off x="9466983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7" name="pl164"/>
            <p:cNvSpPr/>
            <p:nvPr/>
          </p:nvSpPr>
          <p:spPr>
            <a:xfrm>
              <a:off x="7847915" y="281772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8" name="pl165"/>
            <p:cNvSpPr/>
            <p:nvPr/>
          </p:nvSpPr>
          <p:spPr>
            <a:xfrm>
              <a:off x="7847915" y="264872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69" name="pl166"/>
            <p:cNvSpPr/>
            <p:nvPr/>
          </p:nvSpPr>
          <p:spPr>
            <a:xfrm>
              <a:off x="7847915" y="247971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0" name="pl167"/>
            <p:cNvSpPr/>
            <p:nvPr/>
          </p:nvSpPr>
          <p:spPr>
            <a:xfrm>
              <a:off x="7847915" y="231070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1" name="pl168"/>
            <p:cNvSpPr/>
            <p:nvPr/>
          </p:nvSpPr>
          <p:spPr>
            <a:xfrm>
              <a:off x="7847915" y="214170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2" name="pl169"/>
            <p:cNvSpPr/>
            <p:nvPr/>
          </p:nvSpPr>
          <p:spPr>
            <a:xfrm>
              <a:off x="7847915" y="1972698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3" name="pl170"/>
            <p:cNvSpPr/>
            <p:nvPr/>
          </p:nvSpPr>
          <p:spPr>
            <a:xfrm>
              <a:off x="7847915" y="180369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4" name="pl171"/>
            <p:cNvSpPr/>
            <p:nvPr/>
          </p:nvSpPr>
          <p:spPr>
            <a:xfrm>
              <a:off x="7940718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5" name="pl172"/>
            <p:cNvSpPr/>
            <p:nvPr/>
          </p:nvSpPr>
          <p:spPr>
            <a:xfrm>
              <a:off x="8376794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6" name="pl173"/>
            <p:cNvSpPr/>
            <p:nvPr/>
          </p:nvSpPr>
          <p:spPr>
            <a:xfrm>
              <a:off x="8812870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7" name="pl174"/>
            <p:cNvSpPr/>
            <p:nvPr/>
          </p:nvSpPr>
          <p:spPr>
            <a:xfrm>
              <a:off x="9248945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8" name="pl175"/>
            <p:cNvSpPr/>
            <p:nvPr/>
          </p:nvSpPr>
          <p:spPr>
            <a:xfrm>
              <a:off x="9685021" y="1702289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79" name="rc176"/>
            <p:cNvSpPr/>
            <p:nvPr/>
          </p:nvSpPr>
          <p:spPr>
            <a:xfrm>
              <a:off x="7940718" y="2572668"/>
              <a:ext cx="86342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0" name="rc177"/>
            <p:cNvSpPr/>
            <p:nvPr/>
          </p:nvSpPr>
          <p:spPr>
            <a:xfrm>
              <a:off x="7940718" y="2403662"/>
              <a:ext cx="122369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1" name="rc178"/>
            <p:cNvSpPr/>
            <p:nvPr/>
          </p:nvSpPr>
          <p:spPr>
            <a:xfrm>
              <a:off x="7940718" y="2234657"/>
              <a:ext cx="24451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2" name="rc179"/>
            <p:cNvSpPr/>
            <p:nvPr/>
          </p:nvSpPr>
          <p:spPr>
            <a:xfrm>
              <a:off x="7940718" y="2065651"/>
              <a:ext cx="14251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3" name="rc180"/>
            <p:cNvSpPr/>
            <p:nvPr/>
          </p:nvSpPr>
          <p:spPr>
            <a:xfrm>
              <a:off x="7940718" y="1896645"/>
              <a:ext cx="646049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4" name="rc181"/>
            <p:cNvSpPr/>
            <p:nvPr/>
          </p:nvSpPr>
          <p:spPr>
            <a:xfrm>
              <a:off x="7940718" y="1727640"/>
              <a:ext cx="93859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85" name="tx182"/>
            <p:cNvSpPr/>
            <p:nvPr/>
          </p:nvSpPr>
          <p:spPr>
            <a:xfrm>
              <a:off x="7962522" y="1722531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(43%)</a:t>
              </a:r>
            </a:p>
          </p:txBody>
        </p:sp>
        <p:sp>
          <p:nvSpPr>
            <p:cNvPr id="386" name="tx183"/>
            <p:cNvSpPr/>
            <p:nvPr/>
          </p:nvSpPr>
          <p:spPr>
            <a:xfrm>
              <a:off x="7962522" y="1891537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(30%)</a:t>
              </a:r>
            </a:p>
          </p:txBody>
        </p:sp>
        <p:sp>
          <p:nvSpPr>
            <p:cNvPr id="387" name="tx184"/>
            <p:cNvSpPr/>
            <p:nvPr/>
          </p:nvSpPr>
          <p:spPr>
            <a:xfrm>
              <a:off x="7962522" y="222954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388" name="tx185"/>
            <p:cNvSpPr/>
            <p:nvPr/>
          </p:nvSpPr>
          <p:spPr>
            <a:xfrm>
              <a:off x="7962522" y="2060542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(7%)</a:t>
              </a:r>
            </a:p>
          </p:txBody>
        </p:sp>
        <p:sp>
          <p:nvSpPr>
            <p:cNvPr id="389" name="tx186"/>
            <p:cNvSpPr/>
            <p:nvPr/>
          </p:nvSpPr>
          <p:spPr>
            <a:xfrm>
              <a:off x="7962522" y="2398554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(6%)</a:t>
              </a:r>
            </a:p>
          </p:txBody>
        </p:sp>
        <p:sp>
          <p:nvSpPr>
            <p:cNvPr id="390" name="tx187"/>
            <p:cNvSpPr/>
            <p:nvPr/>
          </p:nvSpPr>
          <p:spPr>
            <a:xfrm>
              <a:off x="7962522" y="2567559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(4%)</a:t>
              </a:r>
            </a:p>
          </p:txBody>
        </p:sp>
        <p:sp>
          <p:nvSpPr>
            <p:cNvPr id="391" name="rc188"/>
            <p:cNvSpPr/>
            <p:nvPr/>
          </p:nvSpPr>
          <p:spPr>
            <a:xfrm>
              <a:off x="7847915" y="1702289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2" name="rc189"/>
            <p:cNvSpPr/>
            <p:nvPr/>
          </p:nvSpPr>
          <p:spPr>
            <a:xfrm>
              <a:off x="7847915" y="3223886"/>
              <a:ext cx="2041677" cy="12168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3" name="pl190"/>
            <p:cNvSpPr/>
            <p:nvPr/>
          </p:nvSpPr>
          <p:spPr>
            <a:xfrm>
              <a:off x="8158756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4" name="pl191"/>
            <p:cNvSpPr/>
            <p:nvPr/>
          </p:nvSpPr>
          <p:spPr>
            <a:xfrm>
              <a:off x="8594832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5" name="pl192"/>
            <p:cNvSpPr/>
            <p:nvPr/>
          </p:nvSpPr>
          <p:spPr>
            <a:xfrm>
              <a:off x="9030907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6" name="pl193"/>
            <p:cNvSpPr/>
            <p:nvPr/>
          </p:nvSpPr>
          <p:spPr>
            <a:xfrm>
              <a:off x="9466983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7" name="pl194"/>
            <p:cNvSpPr/>
            <p:nvPr/>
          </p:nvSpPr>
          <p:spPr>
            <a:xfrm>
              <a:off x="7847915" y="4339323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8" name="pl195"/>
            <p:cNvSpPr/>
            <p:nvPr/>
          </p:nvSpPr>
          <p:spPr>
            <a:xfrm>
              <a:off x="7847915" y="4170317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399" name="pl196"/>
            <p:cNvSpPr/>
            <p:nvPr/>
          </p:nvSpPr>
          <p:spPr>
            <a:xfrm>
              <a:off x="7847915" y="4001312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0" name="pl197"/>
            <p:cNvSpPr/>
            <p:nvPr/>
          </p:nvSpPr>
          <p:spPr>
            <a:xfrm>
              <a:off x="7847915" y="3832306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1" name="pl198"/>
            <p:cNvSpPr/>
            <p:nvPr/>
          </p:nvSpPr>
          <p:spPr>
            <a:xfrm>
              <a:off x="7847915" y="3663300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2" name="pl199"/>
            <p:cNvSpPr/>
            <p:nvPr/>
          </p:nvSpPr>
          <p:spPr>
            <a:xfrm>
              <a:off x="7847915" y="3494295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3" name="pl200"/>
            <p:cNvSpPr/>
            <p:nvPr/>
          </p:nvSpPr>
          <p:spPr>
            <a:xfrm>
              <a:off x="7847915" y="3325289"/>
              <a:ext cx="2041677" cy="0"/>
            </a:xfrm>
            <a:custGeom>
              <a:avLst/>
              <a:gdLst/>
              <a:ahLst/>
              <a:cxnLst/>
              <a:rect l="0" t="0" r="0" b="0"/>
              <a:pathLst>
                <a:path w="2041677">
                  <a:moveTo>
                    <a:pt x="0" y="0"/>
                  </a:moveTo>
                  <a:lnTo>
                    <a:pt x="2041677" y="0"/>
                  </a:lnTo>
                  <a:lnTo>
                    <a:pt x="20416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4" name="pl201"/>
            <p:cNvSpPr/>
            <p:nvPr/>
          </p:nvSpPr>
          <p:spPr>
            <a:xfrm>
              <a:off x="7940718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5" name="pl202"/>
            <p:cNvSpPr/>
            <p:nvPr/>
          </p:nvSpPr>
          <p:spPr>
            <a:xfrm>
              <a:off x="8376794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6" name="pl203"/>
            <p:cNvSpPr/>
            <p:nvPr/>
          </p:nvSpPr>
          <p:spPr>
            <a:xfrm>
              <a:off x="8812870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7" name="pl204"/>
            <p:cNvSpPr/>
            <p:nvPr/>
          </p:nvSpPr>
          <p:spPr>
            <a:xfrm>
              <a:off x="9248945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8" name="pl205"/>
            <p:cNvSpPr/>
            <p:nvPr/>
          </p:nvSpPr>
          <p:spPr>
            <a:xfrm>
              <a:off x="9685021" y="3223886"/>
              <a:ext cx="0" cy="1216840"/>
            </a:xfrm>
            <a:custGeom>
              <a:avLst/>
              <a:gdLst/>
              <a:ahLst/>
              <a:cxnLst/>
              <a:rect l="0" t="0" r="0" b="0"/>
              <a:pathLst>
                <a:path h="1216840">
                  <a:moveTo>
                    <a:pt x="0" y="12168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09" name="rc206"/>
            <p:cNvSpPr/>
            <p:nvPr/>
          </p:nvSpPr>
          <p:spPr>
            <a:xfrm>
              <a:off x="7940718" y="4094265"/>
              <a:ext cx="13127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0" name="rc207"/>
            <p:cNvSpPr/>
            <p:nvPr/>
          </p:nvSpPr>
          <p:spPr>
            <a:xfrm>
              <a:off x="7940718" y="3925259"/>
              <a:ext cx="4275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1" name="rc208"/>
            <p:cNvSpPr/>
            <p:nvPr/>
          </p:nvSpPr>
          <p:spPr>
            <a:xfrm>
              <a:off x="7940718" y="3756254"/>
              <a:ext cx="24657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2" name="rc209"/>
            <p:cNvSpPr/>
            <p:nvPr/>
          </p:nvSpPr>
          <p:spPr>
            <a:xfrm>
              <a:off x="7940718" y="3587248"/>
              <a:ext cx="1856070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3" name="rc210"/>
            <p:cNvSpPr/>
            <p:nvPr/>
          </p:nvSpPr>
          <p:spPr>
            <a:xfrm>
              <a:off x="7940718" y="3418242"/>
              <a:ext cx="38131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4" name="rc211"/>
            <p:cNvSpPr/>
            <p:nvPr/>
          </p:nvSpPr>
          <p:spPr>
            <a:xfrm>
              <a:off x="7940718" y="3249237"/>
              <a:ext cx="244116" cy="152105"/>
            </a:xfrm>
            <a:prstGeom prst="rect">
              <a:avLst/>
            </a:prstGeom>
            <a:solidFill>
              <a:srgbClr val="FFA0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15" name="tx212"/>
            <p:cNvSpPr/>
            <p:nvPr/>
          </p:nvSpPr>
          <p:spPr>
            <a:xfrm>
              <a:off x="7962522" y="3582139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(85%)</a:t>
              </a:r>
            </a:p>
          </p:txBody>
        </p:sp>
        <p:sp>
          <p:nvSpPr>
            <p:cNvPr id="416" name="tx213"/>
            <p:cNvSpPr/>
            <p:nvPr/>
          </p:nvSpPr>
          <p:spPr>
            <a:xfrm>
              <a:off x="7962522" y="3244128"/>
              <a:ext cx="372647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(11%)</a:t>
              </a:r>
            </a:p>
          </p:txBody>
        </p:sp>
        <p:sp>
          <p:nvSpPr>
            <p:cNvPr id="417" name="tx214"/>
            <p:cNvSpPr/>
            <p:nvPr/>
          </p:nvSpPr>
          <p:spPr>
            <a:xfrm>
              <a:off x="7962522" y="3413134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(2%)</a:t>
              </a:r>
            </a:p>
          </p:txBody>
        </p:sp>
        <p:sp>
          <p:nvSpPr>
            <p:cNvPr id="418" name="tx215"/>
            <p:cNvSpPr/>
            <p:nvPr/>
          </p:nvSpPr>
          <p:spPr>
            <a:xfrm>
              <a:off x="7962522" y="3751145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(1%)</a:t>
              </a:r>
            </a:p>
          </p:txBody>
        </p:sp>
        <p:sp>
          <p:nvSpPr>
            <p:cNvPr id="419" name="tx216"/>
            <p:cNvSpPr/>
            <p:nvPr/>
          </p:nvSpPr>
          <p:spPr>
            <a:xfrm>
              <a:off x="7962522" y="4089156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(1%)</a:t>
              </a:r>
            </a:p>
          </p:txBody>
        </p:sp>
        <p:sp>
          <p:nvSpPr>
            <p:cNvPr id="420" name="tx217"/>
            <p:cNvSpPr/>
            <p:nvPr/>
          </p:nvSpPr>
          <p:spPr>
            <a:xfrm>
              <a:off x="7962522" y="3920151"/>
              <a:ext cx="294952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(0%)</a:t>
              </a:r>
            </a:p>
          </p:txBody>
        </p:sp>
        <p:sp>
          <p:nvSpPr>
            <p:cNvPr id="421" name="rc218"/>
            <p:cNvSpPr/>
            <p:nvPr/>
          </p:nvSpPr>
          <p:spPr>
            <a:xfrm>
              <a:off x="7847915" y="3223886"/>
              <a:ext cx="2041677" cy="121684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22" name="rc219"/>
            <p:cNvSpPr/>
            <p:nvPr/>
          </p:nvSpPr>
          <p:spPr>
            <a:xfrm>
              <a:off x="3625382" y="4510315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23" name="tx220"/>
            <p:cNvSpPr/>
            <p:nvPr/>
          </p:nvSpPr>
          <p:spPr>
            <a:xfrm>
              <a:off x="4500137" y="4585632"/>
              <a:ext cx="292168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White</a:t>
              </a:r>
            </a:p>
          </p:txBody>
        </p:sp>
        <p:sp>
          <p:nvSpPr>
            <p:cNvPr id="424" name="rc221"/>
            <p:cNvSpPr/>
            <p:nvPr/>
          </p:nvSpPr>
          <p:spPr>
            <a:xfrm>
              <a:off x="3625382" y="2988718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25" name="tx222"/>
            <p:cNvSpPr/>
            <p:nvPr/>
          </p:nvSpPr>
          <p:spPr>
            <a:xfrm>
              <a:off x="2663802" y="3040024"/>
              <a:ext cx="396483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Information not provided by applicant in mail, Internet, or telephone application</a:t>
              </a:r>
            </a:p>
          </p:txBody>
        </p:sp>
        <p:sp>
          <p:nvSpPr>
            <p:cNvPr id="426" name="rc223"/>
            <p:cNvSpPr/>
            <p:nvPr/>
          </p:nvSpPr>
          <p:spPr>
            <a:xfrm>
              <a:off x="5736648" y="2988718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27" name="tx224"/>
            <p:cNvSpPr/>
            <p:nvPr/>
          </p:nvSpPr>
          <p:spPr>
            <a:xfrm>
              <a:off x="5715644" y="3062447"/>
              <a:ext cx="2083686" cy="847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Native Hawaiian or Other Pacific Islander</a:t>
              </a:r>
            </a:p>
          </p:txBody>
        </p:sp>
        <p:sp>
          <p:nvSpPr>
            <p:cNvPr id="428" name="rc225"/>
            <p:cNvSpPr/>
            <p:nvPr/>
          </p:nvSpPr>
          <p:spPr>
            <a:xfrm>
              <a:off x="7847915" y="2988718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29" name="tx226"/>
            <p:cNvSpPr/>
            <p:nvPr/>
          </p:nvSpPr>
          <p:spPr>
            <a:xfrm>
              <a:off x="8506571" y="3042802"/>
              <a:ext cx="72436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Not applicable</a:t>
              </a:r>
            </a:p>
          </p:txBody>
        </p:sp>
        <p:sp>
          <p:nvSpPr>
            <p:cNvPr id="430" name="rc227"/>
            <p:cNvSpPr/>
            <p:nvPr/>
          </p:nvSpPr>
          <p:spPr>
            <a:xfrm>
              <a:off x="3625382" y="1467121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1" name="tx228"/>
            <p:cNvSpPr/>
            <p:nvPr/>
          </p:nvSpPr>
          <p:spPr>
            <a:xfrm>
              <a:off x="3801277" y="1542438"/>
              <a:ext cx="168988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American Indian or Alaska Native</a:t>
              </a:r>
            </a:p>
          </p:txBody>
        </p:sp>
        <p:sp>
          <p:nvSpPr>
            <p:cNvPr id="432" name="rc229"/>
            <p:cNvSpPr/>
            <p:nvPr/>
          </p:nvSpPr>
          <p:spPr>
            <a:xfrm>
              <a:off x="5736648" y="1467121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3" name="tx230"/>
            <p:cNvSpPr/>
            <p:nvPr/>
          </p:nvSpPr>
          <p:spPr>
            <a:xfrm>
              <a:off x="6614528" y="1542438"/>
              <a:ext cx="285917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Asian</a:t>
              </a:r>
            </a:p>
          </p:txBody>
        </p:sp>
        <p:sp>
          <p:nvSpPr>
            <p:cNvPr id="434" name="rc231"/>
            <p:cNvSpPr/>
            <p:nvPr/>
          </p:nvSpPr>
          <p:spPr>
            <a:xfrm>
              <a:off x="7847915" y="1467121"/>
              <a:ext cx="2041677" cy="23516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5" name="tx232"/>
            <p:cNvSpPr/>
            <p:nvPr/>
          </p:nvSpPr>
          <p:spPr>
            <a:xfrm>
              <a:off x="8211305" y="1541049"/>
              <a:ext cx="1314896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1A1A1A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Black or African American</a:t>
              </a:r>
            </a:p>
          </p:txBody>
        </p:sp>
        <p:sp>
          <p:nvSpPr>
            <p:cNvPr id="436" name="pl233"/>
            <p:cNvSpPr/>
            <p:nvPr/>
          </p:nvSpPr>
          <p:spPr>
            <a:xfrm>
              <a:off x="3718186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7" name="pl234"/>
            <p:cNvSpPr/>
            <p:nvPr/>
          </p:nvSpPr>
          <p:spPr>
            <a:xfrm>
              <a:off x="4154261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8" name="pl235"/>
            <p:cNvSpPr/>
            <p:nvPr/>
          </p:nvSpPr>
          <p:spPr>
            <a:xfrm>
              <a:off x="4590337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39" name="pl236"/>
            <p:cNvSpPr/>
            <p:nvPr/>
          </p:nvSpPr>
          <p:spPr>
            <a:xfrm>
              <a:off x="5026413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40" name="pl237"/>
            <p:cNvSpPr/>
            <p:nvPr/>
          </p:nvSpPr>
          <p:spPr>
            <a:xfrm>
              <a:off x="5462488" y="59623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41" name="tx238"/>
            <p:cNvSpPr/>
            <p:nvPr/>
          </p:nvSpPr>
          <p:spPr>
            <a:xfrm>
              <a:off x="3686402" y="60231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442" name="tx239"/>
            <p:cNvSpPr/>
            <p:nvPr/>
          </p:nvSpPr>
          <p:spPr>
            <a:xfrm>
              <a:off x="4090693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443" name="tx240"/>
            <p:cNvSpPr/>
            <p:nvPr/>
          </p:nvSpPr>
          <p:spPr>
            <a:xfrm>
              <a:off x="4526769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444" name="tx241"/>
            <p:cNvSpPr/>
            <p:nvPr/>
          </p:nvSpPr>
          <p:spPr>
            <a:xfrm>
              <a:off x="4962844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60</a:t>
              </a:r>
            </a:p>
          </p:txBody>
        </p:sp>
        <p:sp>
          <p:nvSpPr>
            <p:cNvPr id="445" name="tx242"/>
            <p:cNvSpPr/>
            <p:nvPr/>
          </p:nvSpPr>
          <p:spPr>
            <a:xfrm>
              <a:off x="5398920" y="60231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80</a:t>
              </a:r>
            </a:p>
          </p:txBody>
        </p:sp>
        <p:sp>
          <p:nvSpPr>
            <p:cNvPr id="446" name="pl243"/>
            <p:cNvSpPr/>
            <p:nvPr/>
          </p:nvSpPr>
          <p:spPr>
            <a:xfrm>
              <a:off x="5829452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47" name="pl244"/>
            <p:cNvSpPr/>
            <p:nvPr/>
          </p:nvSpPr>
          <p:spPr>
            <a:xfrm>
              <a:off x="6265528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48" name="pl245"/>
            <p:cNvSpPr/>
            <p:nvPr/>
          </p:nvSpPr>
          <p:spPr>
            <a:xfrm>
              <a:off x="6701603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49" name="pl246"/>
            <p:cNvSpPr/>
            <p:nvPr/>
          </p:nvSpPr>
          <p:spPr>
            <a:xfrm>
              <a:off x="7137679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50" name="pl247"/>
            <p:cNvSpPr/>
            <p:nvPr/>
          </p:nvSpPr>
          <p:spPr>
            <a:xfrm>
              <a:off x="7573755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51" name="tx248"/>
            <p:cNvSpPr/>
            <p:nvPr/>
          </p:nvSpPr>
          <p:spPr>
            <a:xfrm>
              <a:off x="5797668" y="450157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452" name="tx249"/>
            <p:cNvSpPr/>
            <p:nvPr/>
          </p:nvSpPr>
          <p:spPr>
            <a:xfrm>
              <a:off x="6201959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453" name="tx250"/>
            <p:cNvSpPr/>
            <p:nvPr/>
          </p:nvSpPr>
          <p:spPr>
            <a:xfrm>
              <a:off x="6638035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454" name="tx251"/>
            <p:cNvSpPr/>
            <p:nvPr/>
          </p:nvSpPr>
          <p:spPr>
            <a:xfrm>
              <a:off x="7074111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60</a:t>
              </a:r>
            </a:p>
          </p:txBody>
        </p:sp>
        <p:sp>
          <p:nvSpPr>
            <p:cNvPr id="455" name="tx252"/>
            <p:cNvSpPr/>
            <p:nvPr/>
          </p:nvSpPr>
          <p:spPr>
            <a:xfrm>
              <a:off x="7510186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80</a:t>
              </a:r>
            </a:p>
          </p:txBody>
        </p:sp>
        <p:sp>
          <p:nvSpPr>
            <p:cNvPr id="456" name="pl253"/>
            <p:cNvSpPr/>
            <p:nvPr/>
          </p:nvSpPr>
          <p:spPr>
            <a:xfrm>
              <a:off x="7940718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57" name="pl254"/>
            <p:cNvSpPr/>
            <p:nvPr/>
          </p:nvSpPr>
          <p:spPr>
            <a:xfrm>
              <a:off x="8376794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58" name="pl255"/>
            <p:cNvSpPr/>
            <p:nvPr/>
          </p:nvSpPr>
          <p:spPr>
            <a:xfrm>
              <a:off x="8812870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59" name="pl256"/>
            <p:cNvSpPr/>
            <p:nvPr/>
          </p:nvSpPr>
          <p:spPr>
            <a:xfrm>
              <a:off x="9248945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60" name="pl257"/>
            <p:cNvSpPr/>
            <p:nvPr/>
          </p:nvSpPr>
          <p:spPr>
            <a:xfrm>
              <a:off x="9685021" y="444072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61" name="tx258"/>
            <p:cNvSpPr/>
            <p:nvPr/>
          </p:nvSpPr>
          <p:spPr>
            <a:xfrm>
              <a:off x="7908934" y="450157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462" name="tx259"/>
            <p:cNvSpPr/>
            <p:nvPr/>
          </p:nvSpPr>
          <p:spPr>
            <a:xfrm>
              <a:off x="8313226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463" name="tx260"/>
            <p:cNvSpPr/>
            <p:nvPr/>
          </p:nvSpPr>
          <p:spPr>
            <a:xfrm>
              <a:off x="8749301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464" name="tx261"/>
            <p:cNvSpPr/>
            <p:nvPr/>
          </p:nvSpPr>
          <p:spPr>
            <a:xfrm>
              <a:off x="9185377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60</a:t>
              </a:r>
            </a:p>
          </p:txBody>
        </p:sp>
        <p:sp>
          <p:nvSpPr>
            <p:cNvPr id="465" name="tx262"/>
            <p:cNvSpPr/>
            <p:nvPr/>
          </p:nvSpPr>
          <p:spPr>
            <a:xfrm>
              <a:off x="9621453" y="450157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80</a:t>
              </a:r>
            </a:p>
          </p:txBody>
        </p:sp>
        <p:sp>
          <p:nvSpPr>
            <p:cNvPr id="466" name="tx263"/>
            <p:cNvSpPr/>
            <p:nvPr/>
          </p:nvSpPr>
          <p:spPr>
            <a:xfrm>
              <a:off x="1040227" y="2751448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467" name="tx264"/>
            <p:cNvSpPr/>
            <p:nvPr/>
          </p:nvSpPr>
          <p:spPr>
            <a:xfrm>
              <a:off x="1618257" y="2585220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468" name="tx265"/>
            <p:cNvSpPr/>
            <p:nvPr/>
          </p:nvSpPr>
          <p:spPr>
            <a:xfrm>
              <a:off x="2025339" y="2414826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469" name="tx266"/>
            <p:cNvSpPr/>
            <p:nvPr/>
          </p:nvSpPr>
          <p:spPr>
            <a:xfrm>
              <a:off x="1815491" y="2245820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470" name="tx267"/>
            <p:cNvSpPr/>
            <p:nvPr/>
          </p:nvSpPr>
          <p:spPr>
            <a:xfrm>
              <a:off x="1885199" y="2076814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471" name="tx268"/>
            <p:cNvSpPr/>
            <p:nvPr/>
          </p:nvSpPr>
          <p:spPr>
            <a:xfrm>
              <a:off x="1510375" y="1906420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472" name="tx269"/>
            <p:cNvSpPr/>
            <p:nvPr/>
          </p:nvSpPr>
          <p:spPr>
            <a:xfrm>
              <a:off x="2774707" y="1738803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473" name="pl270"/>
            <p:cNvSpPr/>
            <p:nvPr/>
          </p:nvSpPr>
          <p:spPr>
            <a:xfrm>
              <a:off x="3590588" y="28177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4" name="pl271"/>
            <p:cNvSpPr/>
            <p:nvPr/>
          </p:nvSpPr>
          <p:spPr>
            <a:xfrm>
              <a:off x="3590588" y="26487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5" name="pl272"/>
            <p:cNvSpPr/>
            <p:nvPr/>
          </p:nvSpPr>
          <p:spPr>
            <a:xfrm>
              <a:off x="3590588" y="2479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6" name="pl273"/>
            <p:cNvSpPr/>
            <p:nvPr/>
          </p:nvSpPr>
          <p:spPr>
            <a:xfrm>
              <a:off x="3590588" y="23107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7" name="pl274"/>
            <p:cNvSpPr/>
            <p:nvPr/>
          </p:nvSpPr>
          <p:spPr>
            <a:xfrm>
              <a:off x="3590588" y="214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8" name="pl275"/>
            <p:cNvSpPr/>
            <p:nvPr/>
          </p:nvSpPr>
          <p:spPr>
            <a:xfrm>
              <a:off x="3590588" y="19726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79" name="pl276"/>
            <p:cNvSpPr/>
            <p:nvPr/>
          </p:nvSpPr>
          <p:spPr>
            <a:xfrm>
              <a:off x="3590588" y="18036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80" name="tx277"/>
            <p:cNvSpPr/>
            <p:nvPr/>
          </p:nvSpPr>
          <p:spPr>
            <a:xfrm>
              <a:off x="1040227" y="4273045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481" name="tx278"/>
            <p:cNvSpPr/>
            <p:nvPr/>
          </p:nvSpPr>
          <p:spPr>
            <a:xfrm>
              <a:off x="1618257" y="4106817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482" name="tx279"/>
            <p:cNvSpPr/>
            <p:nvPr/>
          </p:nvSpPr>
          <p:spPr>
            <a:xfrm>
              <a:off x="2025339" y="3936423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483" name="tx280"/>
            <p:cNvSpPr/>
            <p:nvPr/>
          </p:nvSpPr>
          <p:spPr>
            <a:xfrm>
              <a:off x="1815491" y="3767417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484" name="tx281"/>
            <p:cNvSpPr/>
            <p:nvPr/>
          </p:nvSpPr>
          <p:spPr>
            <a:xfrm>
              <a:off x="1885199" y="3598411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485" name="tx282"/>
            <p:cNvSpPr/>
            <p:nvPr/>
          </p:nvSpPr>
          <p:spPr>
            <a:xfrm>
              <a:off x="1510375" y="3428017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486" name="tx283"/>
            <p:cNvSpPr/>
            <p:nvPr/>
          </p:nvSpPr>
          <p:spPr>
            <a:xfrm>
              <a:off x="2774707" y="3260400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487" name="pl284"/>
            <p:cNvSpPr/>
            <p:nvPr/>
          </p:nvSpPr>
          <p:spPr>
            <a:xfrm>
              <a:off x="3590588" y="43393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88" name="pl285"/>
            <p:cNvSpPr/>
            <p:nvPr/>
          </p:nvSpPr>
          <p:spPr>
            <a:xfrm>
              <a:off x="3590588" y="41703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89" name="pl286"/>
            <p:cNvSpPr/>
            <p:nvPr/>
          </p:nvSpPr>
          <p:spPr>
            <a:xfrm>
              <a:off x="3590588" y="40013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90" name="pl287"/>
            <p:cNvSpPr/>
            <p:nvPr/>
          </p:nvSpPr>
          <p:spPr>
            <a:xfrm>
              <a:off x="3590588" y="3832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91" name="pl288"/>
            <p:cNvSpPr/>
            <p:nvPr/>
          </p:nvSpPr>
          <p:spPr>
            <a:xfrm>
              <a:off x="3590588" y="3663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92" name="pl289"/>
            <p:cNvSpPr/>
            <p:nvPr/>
          </p:nvSpPr>
          <p:spPr>
            <a:xfrm>
              <a:off x="3590588" y="34942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93" name="pl290"/>
            <p:cNvSpPr/>
            <p:nvPr/>
          </p:nvSpPr>
          <p:spPr>
            <a:xfrm>
              <a:off x="3590588" y="33252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494" name="tx291"/>
            <p:cNvSpPr/>
            <p:nvPr/>
          </p:nvSpPr>
          <p:spPr>
            <a:xfrm>
              <a:off x="1040227" y="5794642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495" name="tx292"/>
            <p:cNvSpPr/>
            <p:nvPr/>
          </p:nvSpPr>
          <p:spPr>
            <a:xfrm>
              <a:off x="1618257" y="5628414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496" name="tx293"/>
            <p:cNvSpPr/>
            <p:nvPr/>
          </p:nvSpPr>
          <p:spPr>
            <a:xfrm>
              <a:off x="2025339" y="5458020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497" name="tx294"/>
            <p:cNvSpPr/>
            <p:nvPr/>
          </p:nvSpPr>
          <p:spPr>
            <a:xfrm>
              <a:off x="1815491" y="5289014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498" name="tx295"/>
            <p:cNvSpPr/>
            <p:nvPr/>
          </p:nvSpPr>
          <p:spPr>
            <a:xfrm>
              <a:off x="1885199" y="5120008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499" name="tx296"/>
            <p:cNvSpPr/>
            <p:nvPr/>
          </p:nvSpPr>
          <p:spPr>
            <a:xfrm>
              <a:off x="1510375" y="4949614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500" name="tx297"/>
            <p:cNvSpPr/>
            <p:nvPr/>
          </p:nvSpPr>
          <p:spPr>
            <a:xfrm>
              <a:off x="2774707" y="4781997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501" name="pl298"/>
            <p:cNvSpPr/>
            <p:nvPr/>
          </p:nvSpPr>
          <p:spPr>
            <a:xfrm>
              <a:off x="3590588" y="58609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2" name="pl299"/>
            <p:cNvSpPr/>
            <p:nvPr/>
          </p:nvSpPr>
          <p:spPr>
            <a:xfrm>
              <a:off x="3590588" y="56919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3" name="pl300"/>
            <p:cNvSpPr/>
            <p:nvPr/>
          </p:nvSpPr>
          <p:spPr>
            <a:xfrm>
              <a:off x="3590588" y="55229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4" name="pl301"/>
            <p:cNvSpPr/>
            <p:nvPr/>
          </p:nvSpPr>
          <p:spPr>
            <a:xfrm>
              <a:off x="3590588" y="5353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5" name="pl302"/>
            <p:cNvSpPr/>
            <p:nvPr/>
          </p:nvSpPr>
          <p:spPr>
            <a:xfrm>
              <a:off x="3590588" y="51848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6" name="pl303"/>
            <p:cNvSpPr/>
            <p:nvPr/>
          </p:nvSpPr>
          <p:spPr>
            <a:xfrm>
              <a:off x="3590588" y="50158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7" name="pl304"/>
            <p:cNvSpPr/>
            <p:nvPr/>
          </p:nvSpPr>
          <p:spPr>
            <a:xfrm>
              <a:off x="3590588" y="4846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 b="1">
                <a:latin typeface="Candara" panose="020E0502030303020204" pitchFamily="34" charset="0"/>
              </a:endParaRPr>
            </a:p>
          </p:txBody>
        </p:sp>
        <p:sp>
          <p:nvSpPr>
            <p:cNvPr id="508" name="tx305"/>
            <p:cNvSpPr/>
            <p:nvPr/>
          </p:nvSpPr>
          <p:spPr>
            <a:xfrm>
              <a:off x="5852814" y="6152418"/>
              <a:ext cx="1809346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%age Count Of Action Taken</a:t>
              </a:r>
            </a:p>
          </p:txBody>
        </p:sp>
        <p:sp>
          <p:nvSpPr>
            <p:cNvPr id="509" name="tx306"/>
            <p:cNvSpPr/>
            <p:nvPr/>
          </p:nvSpPr>
          <p:spPr>
            <a:xfrm rot="-5400000">
              <a:off x="663649" y="3781506"/>
              <a:ext cx="388267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Action</a:t>
              </a:r>
            </a:p>
          </p:txBody>
        </p:sp>
        <p:sp>
          <p:nvSpPr>
            <p:cNvPr id="510" name="tx307"/>
            <p:cNvSpPr/>
            <p:nvPr/>
          </p:nvSpPr>
          <p:spPr>
            <a:xfrm>
              <a:off x="3625382" y="1215962"/>
              <a:ext cx="1863018" cy="1529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Actions in Loans by Race</a:t>
              </a:r>
            </a:p>
          </p:txBody>
        </p:sp>
      </p:grpSp>
      <p:sp>
        <p:nvSpPr>
          <p:cNvPr id="512" name="Rectangle 511"/>
          <p:cNvSpPr/>
          <p:nvPr/>
        </p:nvSpPr>
        <p:spPr>
          <a:xfrm>
            <a:off x="832385" y="9094017"/>
            <a:ext cx="43495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Insights 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820314" y="9976157"/>
            <a:ext cx="8851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data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was split across race and analyzed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Whites dominated loan applications  however, a significant chunk didn’t mention race on the application with also cases where race was missing in the dataset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Loan Origination percentage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for the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White and Asian community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is higher than the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Black or Asian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community.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6"/>
          <p:cNvGrpSpPr/>
          <p:nvPr/>
        </p:nvGrpSpPr>
        <p:grpSpPr>
          <a:xfrm>
            <a:off x="7346165" y="483246"/>
            <a:ext cx="9956781" cy="2073057"/>
            <a:chOff x="7325578" y="483246"/>
            <a:chExt cx="9956781" cy="2073057"/>
          </a:xfrm>
        </p:grpSpPr>
        <p:sp>
          <p:nvSpPr>
            <p:cNvPr id="8" name="TextBox 7"/>
            <p:cNvSpPr txBox="1"/>
            <p:nvPr/>
          </p:nvSpPr>
          <p:spPr>
            <a:xfrm>
              <a:off x="7325578" y="483246"/>
              <a:ext cx="9956781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EDA Continued </a:t>
              </a:r>
              <a:endParaRPr lang="id-ID" sz="6000" b="1" u="sng" dirty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0514927" y="1854121"/>
              <a:ext cx="3675307" cy="702182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Telling the Data Story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10409237" y="1587830"/>
            <a:ext cx="3657601" cy="240970"/>
            <a:chOff x="10866255" y="8448874"/>
            <a:chExt cx="2738812" cy="73150"/>
          </a:xfrm>
        </p:grpSpPr>
        <p:sp>
          <p:nvSpPr>
            <p:cNvPr id="11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p1"/>
          <p:cNvGrpSpPr/>
          <p:nvPr/>
        </p:nvGrpSpPr>
        <p:grpSpPr>
          <a:xfrm>
            <a:off x="56115" y="2357569"/>
            <a:ext cx="12176769" cy="5657084"/>
            <a:chOff x="738981" y="1181100"/>
            <a:chExt cx="9220199" cy="5200650"/>
          </a:xfrm>
        </p:grpSpPr>
        <p:sp>
          <p:nvSpPr>
            <p:cNvPr id="21" name="rc3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5" name="rc4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noFill/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6" name="rc5"/>
            <p:cNvSpPr/>
            <p:nvPr/>
          </p:nvSpPr>
          <p:spPr>
            <a:xfrm>
              <a:off x="1352423" y="1467121"/>
              <a:ext cx="8537168" cy="4508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7" name="pl6"/>
            <p:cNvSpPr/>
            <p:nvPr/>
          </p:nvSpPr>
          <p:spPr>
            <a:xfrm>
              <a:off x="1352423" y="5170511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8" name="pl7"/>
            <p:cNvSpPr/>
            <p:nvPr/>
          </p:nvSpPr>
          <p:spPr>
            <a:xfrm>
              <a:off x="1352423" y="3969780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9" name="pl8"/>
            <p:cNvSpPr/>
            <p:nvPr/>
          </p:nvSpPr>
          <p:spPr>
            <a:xfrm>
              <a:off x="1352423" y="2769050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" name="pl9"/>
            <p:cNvSpPr/>
            <p:nvPr/>
          </p:nvSpPr>
          <p:spPr>
            <a:xfrm>
              <a:off x="1352423" y="1568319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1" name="pl10"/>
            <p:cNvSpPr/>
            <p:nvPr/>
          </p:nvSpPr>
          <p:spPr>
            <a:xfrm>
              <a:off x="2225543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2" name="pl11"/>
            <p:cNvSpPr/>
            <p:nvPr/>
          </p:nvSpPr>
          <p:spPr>
            <a:xfrm>
              <a:off x="3195676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pl12"/>
            <p:cNvSpPr/>
            <p:nvPr/>
          </p:nvSpPr>
          <p:spPr>
            <a:xfrm>
              <a:off x="4165808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pl13"/>
            <p:cNvSpPr/>
            <p:nvPr/>
          </p:nvSpPr>
          <p:spPr>
            <a:xfrm>
              <a:off x="5135941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pl14"/>
            <p:cNvSpPr/>
            <p:nvPr/>
          </p:nvSpPr>
          <p:spPr>
            <a:xfrm>
              <a:off x="6106074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pl15"/>
            <p:cNvSpPr/>
            <p:nvPr/>
          </p:nvSpPr>
          <p:spPr>
            <a:xfrm>
              <a:off x="7076207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7" name="pl16"/>
            <p:cNvSpPr/>
            <p:nvPr/>
          </p:nvSpPr>
          <p:spPr>
            <a:xfrm>
              <a:off x="8046340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8" name="pl17"/>
            <p:cNvSpPr/>
            <p:nvPr/>
          </p:nvSpPr>
          <p:spPr>
            <a:xfrm>
              <a:off x="9016472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9" name="pl18"/>
            <p:cNvSpPr/>
            <p:nvPr/>
          </p:nvSpPr>
          <p:spPr>
            <a:xfrm>
              <a:off x="1352423" y="5770876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0" name="pl19"/>
            <p:cNvSpPr/>
            <p:nvPr/>
          </p:nvSpPr>
          <p:spPr>
            <a:xfrm>
              <a:off x="1352423" y="4570146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1" name="pl20"/>
            <p:cNvSpPr/>
            <p:nvPr/>
          </p:nvSpPr>
          <p:spPr>
            <a:xfrm>
              <a:off x="1352423" y="3369415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2" name="pl21"/>
            <p:cNvSpPr/>
            <p:nvPr/>
          </p:nvSpPr>
          <p:spPr>
            <a:xfrm>
              <a:off x="1352423" y="2168684"/>
              <a:ext cx="8537168" cy="0"/>
            </a:xfrm>
            <a:custGeom>
              <a:avLst/>
              <a:gdLst/>
              <a:ahLst/>
              <a:cxnLst/>
              <a:rect l="0" t="0" r="0" b="0"/>
              <a:pathLst>
                <a:path w="8537168">
                  <a:moveTo>
                    <a:pt x="0" y="0"/>
                  </a:moveTo>
                  <a:lnTo>
                    <a:pt x="8537168" y="0"/>
                  </a:lnTo>
                  <a:lnTo>
                    <a:pt x="85371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3" name="pl22"/>
            <p:cNvSpPr/>
            <p:nvPr/>
          </p:nvSpPr>
          <p:spPr>
            <a:xfrm>
              <a:off x="1740476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4" name="pl23"/>
            <p:cNvSpPr/>
            <p:nvPr/>
          </p:nvSpPr>
          <p:spPr>
            <a:xfrm>
              <a:off x="2710609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5" name="pl24"/>
            <p:cNvSpPr/>
            <p:nvPr/>
          </p:nvSpPr>
          <p:spPr>
            <a:xfrm>
              <a:off x="3680742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6" name="pl25"/>
            <p:cNvSpPr/>
            <p:nvPr/>
          </p:nvSpPr>
          <p:spPr>
            <a:xfrm>
              <a:off x="4650875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7" name="pl26"/>
            <p:cNvSpPr/>
            <p:nvPr/>
          </p:nvSpPr>
          <p:spPr>
            <a:xfrm>
              <a:off x="5621008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8" name="pl27"/>
            <p:cNvSpPr/>
            <p:nvPr/>
          </p:nvSpPr>
          <p:spPr>
            <a:xfrm>
              <a:off x="6591140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49" name="pl28"/>
            <p:cNvSpPr/>
            <p:nvPr/>
          </p:nvSpPr>
          <p:spPr>
            <a:xfrm>
              <a:off x="7561273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0" name="pl29"/>
            <p:cNvSpPr/>
            <p:nvPr/>
          </p:nvSpPr>
          <p:spPr>
            <a:xfrm>
              <a:off x="8531406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1" name="pl30"/>
            <p:cNvSpPr/>
            <p:nvPr/>
          </p:nvSpPr>
          <p:spPr>
            <a:xfrm>
              <a:off x="9501539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2" name="rc31"/>
            <p:cNvSpPr/>
            <p:nvPr/>
          </p:nvSpPr>
          <p:spPr>
            <a:xfrm>
              <a:off x="1837490" y="5567953"/>
              <a:ext cx="194026" cy="2029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3" name="rc32"/>
            <p:cNvSpPr/>
            <p:nvPr/>
          </p:nvSpPr>
          <p:spPr>
            <a:xfrm>
              <a:off x="2031516" y="4931806"/>
              <a:ext cx="194026" cy="839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4" name="rc33"/>
            <p:cNvSpPr/>
            <p:nvPr/>
          </p:nvSpPr>
          <p:spPr>
            <a:xfrm>
              <a:off x="2225543" y="3601876"/>
              <a:ext cx="194026" cy="2168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5" name="rc34"/>
            <p:cNvSpPr/>
            <p:nvPr/>
          </p:nvSpPr>
          <p:spPr>
            <a:xfrm>
              <a:off x="2419569" y="2371127"/>
              <a:ext cx="194026" cy="33997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6" name="rc35"/>
            <p:cNvSpPr/>
            <p:nvPr/>
          </p:nvSpPr>
          <p:spPr>
            <a:xfrm>
              <a:off x="2613596" y="1850971"/>
              <a:ext cx="194026" cy="39199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7" name="rc36"/>
            <p:cNvSpPr/>
            <p:nvPr/>
          </p:nvSpPr>
          <p:spPr>
            <a:xfrm>
              <a:off x="2807622" y="1688152"/>
              <a:ext cx="194026" cy="40827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8" name="rc37"/>
            <p:cNvSpPr/>
            <p:nvPr/>
          </p:nvSpPr>
          <p:spPr>
            <a:xfrm>
              <a:off x="3001649" y="1672062"/>
              <a:ext cx="194026" cy="40988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59" name="rc38"/>
            <p:cNvSpPr/>
            <p:nvPr/>
          </p:nvSpPr>
          <p:spPr>
            <a:xfrm>
              <a:off x="3195676" y="1822153"/>
              <a:ext cx="194026" cy="39487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0" name="rc39"/>
            <p:cNvSpPr/>
            <p:nvPr/>
          </p:nvSpPr>
          <p:spPr>
            <a:xfrm>
              <a:off x="3389702" y="2227040"/>
              <a:ext cx="194026" cy="3543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1" name="rc40"/>
            <p:cNvSpPr/>
            <p:nvPr/>
          </p:nvSpPr>
          <p:spPr>
            <a:xfrm>
              <a:off x="3583729" y="2618238"/>
              <a:ext cx="194026" cy="31526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2" name="rc41"/>
            <p:cNvSpPr/>
            <p:nvPr/>
          </p:nvSpPr>
          <p:spPr>
            <a:xfrm>
              <a:off x="3777755" y="3084361"/>
              <a:ext cx="194026" cy="26865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3" name="rc42"/>
            <p:cNvSpPr/>
            <p:nvPr/>
          </p:nvSpPr>
          <p:spPr>
            <a:xfrm>
              <a:off x="3971782" y="3465473"/>
              <a:ext cx="194026" cy="23054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4" name="rc43"/>
            <p:cNvSpPr/>
            <p:nvPr/>
          </p:nvSpPr>
          <p:spPr>
            <a:xfrm>
              <a:off x="4165808" y="3809123"/>
              <a:ext cx="194026" cy="1961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5" name="rc44"/>
            <p:cNvSpPr/>
            <p:nvPr/>
          </p:nvSpPr>
          <p:spPr>
            <a:xfrm>
              <a:off x="4359835" y="4131159"/>
              <a:ext cx="194026" cy="16397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6" name="rc45"/>
            <p:cNvSpPr/>
            <p:nvPr/>
          </p:nvSpPr>
          <p:spPr>
            <a:xfrm>
              <a:off x="4553862" y="4346329"/>
              <a:ext cx="194026" cy="1424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7" name="rc46"/>
            <p:cNvSpPr/>
            <p:nvPr/>
          </p:nvSpPr>
          <p:spPr>
            <a:xfrm>
              <a:off x="4747888" y="4603046"/>
              <a:ext cx="194026" cy="11678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8" name="rc47"/>
            <p:cNvSpPr/>
            <p:nvPr/>
          </p:nvSpPr>
          <p:spPr>
            <a:xfrm>
              <a:off x="4941915" y="4752417"/>
              <a:ext cx="194026" cy="10184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69" name="rc48"/>
            <p:cNvSpPr/>
            <p:nvPr/>
          </p:nvSpPr>
          <p:spPr>
            <a:xfrm>
              <a:off x="5135941" y="4916677"/>
              <a:ext cx="194026" cy="854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0" name="rc49"/>
            <p:cNvSpPr/>
            <p:nvPr/>
          </p:nvSpPr>
          <p:spPr>
            <a:xfrm>
              <a:off x="5329968" y="5058123"/>
              <a:ext cx="194026" cy="712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1" name="rc50"/>
            <p:cNvSpPr/>
            <p:nvPr/>
          </p:nvSpPr>
          <p:spPr>
            <a:xfrm>
              <a:off x="5523994" y="5094385"/>
              <a:ext cx="194026" cy="6764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2" name="rc51"/>
            <p:cNvSpPr/>
            <p:nvPr/>
          </p:nvSpPr>
          <p:spPr>
            <a:xfrm>
              <a:off x="5718021" y="5221902"/>
              <a:ext cx="194026" cy="548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3" name="rc52"/>
            <p:cNvSpPr/>
            <p:nvPr/>
          </p:nvSpPr>
          <p:spPr>
            <a:xfrm>
              <a:off x="5912047" y="5276415"/>
              <a:ext cx="194026" cy="4944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4" name="rc53"/>
            <p:cNvSpPr/>
            <p:nvPr/>
          </p:nvSpPr>
          <p:spPr>
            <a:xfrm>
              <a:off x="6106074" y="5358305"/>
              <a:ext cx="194026" cy="412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5" name="rc54"/>
            <p:cNvSpPr/>
            <p:nvPr/>
          </p:nvSpPr>
          <p:spPr>
            <a:xfrm>
              <a:off x="6300101" y="5406815"/>
              <a:ext cx="194026" cy="3640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6" name="rc55"/>
            <p:cNvSpPr/>
            <p:nvPr/>
          </p:nvSpPr>
          <p:spPr>
            <a:xfrm>
              <a:off x="6494127" y="5400811"/>
              <a:ext cx="194026" cy="3700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7" name="rc56"/>
            <p:cNvSpPr/>
            <p:nvPr/>
          </p:nvSpPr>
          <p:spPr>
            <a:xfrm>
              <a:off x="6688154" y="5477658"/>
              <a:ext cx="194026" cy="2932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8" name="rc57"/>
            <p:cNvSpPr/>
            <p:nvPr/>
          </p:nvSpPr>
          <p:spPr>
            <a:xfrm>
              <a:off x="6882180" y="5500712"/>
              <a:ext cx="194026" cy="2701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79" name="rc58"/>
            <p:cNvSpPr/>
            <p:nvPr/>
          </p:nvSpPr>
          <p:spPr>
            <a:xfrm>
              <a:off x="7076207" y="5546580"/>
              <a:ext cx="194026" cy="224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0" name="rc59"/>
            <p:cNvSpPr/>
            <p:nvPr/>
          </p:nvSpPr>
          <p:spPr>
            <a:xfrm>
              <a:off x="7270233" y="5578759"/>
              <a:ext cx="194026" cy="1921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1" name="rc60"/>
            <p:cNvSpPr/>
            <p:nvPr/>
          </p:nvSpPr>
          <p:spPr>
            <a:xfrm>
              <a:off x="7464260" y="5537214"/>
              <a:ext cx="194026" cy="233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2" name="rc61"/>
            <p:cNvSpPr/>
            <p:nvPr/>
          </p:nvSpPr>
          <p:spPr>
            <a:xfrm>
              <a:off x="7658287" y="5591007"/>
              <a:ext cx="194026" cy="179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3" name="rc62"/>
            <p:cNvSpPr/>
            <p:nvPr/>
          </p:nvSpPr>
          <p:spPr>
            <a:xfrm>
              <a:off x="7852313" y="5598211"/>
              <a:ext cx="194026" cy="172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4" name="rc63"/>
            <p:cNvSpPr/>
            <p:nvPr/>
          </p:nvSpPr>
          <p:spPr>
            <a:xfrm>
              <a:off x="8046340" y="5620545"/>
              <a:ext cx="194026" cy="150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5" name="rc64"/>
            <p:cNvSpPr/>
            <p:nvPr/>
          </p:nvSpPr>
          <p:spPr>
            <a:xfrm>
              <a:off x="8240366" y="5638076"/>
              <a:ext cx="194026" cy="132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6" name="rc65"/>
            <p:cNvSpPr/>
            <p:nvPr/>
          </p:nvSpPr>
          <p:spPr>
            <a:xfrm>
              <a:off x="8434393" y="5611419"/>
              <a:ext cx="194026" cy="1594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7" name="rc66"/>
            <p:cNvSpPr/>
            <p:nvPr/>
          </p:nvSpPr>
          <p:spPr>
            <a:xfrm>
              <a:off x="8628419" y="5650803"/>
              <a:ext cx="194026" cy="120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8" name="rc67"/>
            <p:cNvSpPr/>
            <p:nvPr/>
          </p:nvSpPr>
          <p:spPr>
            <a:xfrm>
              <a:off x="8822446" y="5658008"/>
              <a:ext cx="194026" cy="1128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89" name="rc68"/>
            <p:cNvSpPr/>
            <p:nvPr/>
          </p:nvSpPr>
          <p:spPr>
            <a:xfrm>
              <a:off x="9016472" y="5670495"/>
              <a:ext cx="194026" cy="1003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0" name="rc69"/>
            <p:cNvSpPr/>
            <p:nvPr/>
          </p:nvSpPr>
          <p:spPr>
            <a:xfrm>
              <a:off x="9210499" y="5681062"/>
              <a:ext cx="194026" cy="898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1" name="rc70"/>
            <p:cNvSpPr/>
            <p:nvPr/>
          </p:nvSpPr>
          <p:spPr>
            <a:xfrm>
              <a:off x="1352423" y="1467121"/>
              <a:ext cx="8537168" cy="45086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2" name="tx71"/>
            <p:cNvSpPr/>
            <p:nvPr/>
          </p:nvSpPr>
          <p:spPr>
            <a:xfrm>
              <a:off x="1226225" y="5728212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93" name="tx72"/>
            <p:cNvSpPr/>
            <p:nvPr/>
          </p:nvSpPr>
          <p:spPr>
            <a:xfrm>
              <a:off x="1035520" y="4527482"/>
              <a:ext cx="25427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5000</a:t>
              </a:r>
            </a:p>
          </p:txBody>
        </p:sp>
        <p:sp>
          <p:nvSpPr>
            <p:cNvPr id="94" name="tx73"/>
            <p:cNvSpPr/>
            <p:nvPr/>
          </p:nvSpPr>
          <p:spPr>
            <a:xfrm>
              <a:off x="971952" y="3326751"/>
              <a:ext cx="317841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10000</a:t>
              </a:r>
            </a:p>
          </p:txBody>
        </p:sp>
        <p:sp>
          <p:nvSpPr>
            <p:cNvPr id="95" name="tx74"/>
            <p:cNvSpPr/>
            <p:nvPr/>
          </p:nvSpPr>
          <p:spPr>
            <a:xfrm>
              <a:off x="971952" y="2126020"/>
              <a:ext cx="317841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15000</a:t>
              </a:r>
            </a:p>
          </p:txBody>
        </p:sp>
        <p:sp>
          <p:nvSpPr>
            <p:cNvPr id="96" name="pl75"/>
            <p:cNvSpPr/>
            <p:nvPr/>
          </p:nvSpPr>
          <p:spPr>
            <a:xfrm>
              <a:off x="1317629" y="57708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7" name="pl76"/>
            <p:cNvSpPr/>
            <p:nvPr/>
          </p:nvSpPr>
          <p:spPr>
            <a:xfrm>
              <a:off x="1317629" y="45701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8" name="pl77"/>
            <p:cNvSpPr/>
            <p:nvPr/>
          </p:nvSpPr>
          <p:spPr>
            <a:xfrm>
              <a:off x="1317629" y="33694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99" name="pl78"/>
            <p:cNvSpPr/>
            <p:nvPr/>
          </p:nvSpPr>
          <p:spPr>
            <a:xfrm>
              <a:off x="1317629" y="21686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0" name="pl79"/>
            <p:cNvSpPr/>
            <p:nvPr/>
          </p:nvSpPr>
          <p:spPr>
            <a:xfrm>
              <a:off x="1740476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1" name="pl80"/>
            <p:cNvSpPr/>
            <p:nvPr/>
          </p:nvSpPr>
          <p:spPr>
            <a:xfrm>
              <a:off x="2710609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2" name="pl81"/>
            <p:cNvSpPr/>
            <p:nvPr/>
          </p:nvSpPr>
          <p:spPr>
            <a:xfrm>
              <a:off x="3680742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3" name="pl82"/>
            <p:cNvSpPr/>
            <p:nvPr/>
          </p:nvSpPr>
          <p:spPr>
            <a:xfrm>
              <a:off x="4650875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4" name="pl83"/>
            <p:cNvSpPr/>
            <p:nvPr/>
          </p:nvSpPr>
          <p:spPr>
            <a:xfrm>
              <a:off x="5621008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5" name="pl84"/>
            <p:cNvSpPr/>
            <p:nvPr/>
          </p:nvSpPr>
          <p:spPr>
            <a:xfrm>
              <a:off x="6591140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6" name="pl85"/>
            <p:cNvSpPr/>
            <p:nvPr/>
          </p:nvSpPr>
          <p:spPr>
            <a:xfrm>
              <a:off x="7561273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7" name="pl86"/>
            <p:cNvSpPr/>
            <p:nvPr/>
          </p:nvSpPr>
          <p:spPr>
            <a:xfrm>
              <a:off x="8531406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8" name="pl87"/>
            <p:cNvSpPr/>
            <p:nvPr/>
          </p:nvSpPr>
          <p:spPr>
            <a:xfrm>
              <a:off x="9501539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109" name="tx88"/>
            <p:cNvSpPr/>
            <p:nvPr/>
          </p:nvSpPr>
          <p:spPr>
            <a:xfrm>
              <a:off x="1708692" y="603666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110" name="tx89"/>
            <p:cNvSpPr/>
            <p:nvPr/>
          </p:nvSpPr>
          <p:spPr>
            <a:xfrm>
              <a:off x="2647041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50</a:t>
              </a:r>
            </a:p>
          </p:txBody>
        </p:sp>
        <p:sp>
          <p:nvSpPr>
            <p:cNvPr id="111" name="tx90"/>
            <p:cNvSpPr/>
            <p:nvPr/>
          </p:nvSpPr>
          <p:spPr>
            <a:xfrm>
              <a:off x="3585390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100</a:t>
              </a:r>
            </a:p>
          </p:txBody>
        </p:sp>
        <p:sp>
          <p:nvSpPr>
            <p:cNvPr id="112" name="tx91"/>
            <p:cNvSpPr/>
            <p:nvPr/>
          </p:nvSpPr>
          <p:spPr>
            <a:xfrm>
              <a:off x="4555522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150</a:t>
              </a:r>
            </a:p>
          </p:txBody>
        </p:sp>
        <p:sp>
          <p:nvSpPr>
            <p:cNvPr id="113" name="tx92"/>
            <p:cNvSpPr/>
            <p:nvPr/>
          </p:nvSpPr>
          <p:spPr>
            <a:xfrm>
              <a:off x="5525655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200</a:t>
              </a:r>
            </a:p>
          </p:txBody>
        </p:sp>
        <p:sp>
          <p:nvSpPr>
            <p:cNvPr id="114" name="tx93"/>
            <p:cNvSpPr/>
            <p:nvPr/>
          </p:nvSpPr>
          <p:spPr>
            <a:xfrm>
              <a:off x="6495788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250</a:t>
              </a:r>
            </a:p>
          </p:txBody>
        </p:sp>
        <p:sp>
          <p:nvSpPr>
            <p:cNvPr id="115" name="tx94"/>
            <p:cNvSpPr/>
            <p:nvPr/>
          </p:nvSpPr>
          <p:spPr>
            <a:xfrm>
              <a:off x="7465921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300</a:t>
              </a:r>
            </a:p>
          </p:txBody>
        </p:sp>
        <p:sp>
          <p:nvSpPr>
            <p:cNvPr id="116" name="tx95"/>
            <p:cNvSpPr/>
            <p:nvPr/>
          </p:nvSpPr>
          <p:spPr>
            <a:xfrm>
              <a:off x="8436054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350</a:t>
              </a:r>
            </a:p>
          </p:txBody>
        </p:sp>
        <p:sp>
          <p:nvSpPr>
            <p:cNvPr id="117" name="tx96"/>
            <p:cNvSpPr/>
            <p:nvPr/>
          </p:nvSpPr>
          <p:spPr>
            <a:xfrm>
              <a:off x="9406187" y="6036661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400</a:t>
              </a:r>
            </a:p>
          </p:txBody>
        </p:sp>
        <p:sp>
          <p:nvSpPr>
            <p:cNvPr id="118" name="tx97"/>
            <p:cNvSpPr/>
            <p:nvPr/>
          </p:nvSpPr>
          <p:spPr>
            <a:xfrm>
              <a:off x="4953169" y="6181985"/>
              <a:ext cx="1335676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Income in Thousands</a:t>
              </a:r>
            </a:p>
          </p:txBody>
        </p:sp>
        <p:sp>
          <p:nvSpPr>
            <p:cNvPr id="119" name="tx98"/>
            <p:cNvSpPr/>
            <p:nvPr/>
          </p:nvSpPr>
          <p:spPr>
            <a:xfrm rot="-5400000">
              <a:off x="670399" y="3669677"/>
              <a:ext cx="372783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Count</a:t>
              </a:r>
            </a:p>
          </p:txBody>
        </p:sp>
        <p:sp>
          <p:nvSpPr>
            <p:cNvPr id="120" name="tx99"/>
            <p:cNvSpPr/>
            <p:nvPr/>
          </p:nvSpPr>
          <p:spPr>
            <a:xfrm>
              <a:off x="1352423" y="1213978"/>
              <a:ext cx="3331505" cy="154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u="sng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 Applicant Income distribution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832385" y="9094017"/>
            <a:ext cx="43495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Insights 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20314" y="9976157"/>
            <a:ext cx="88519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Moving On …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We observe that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of the loans which are originated have applicants with income around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Sixty Thousand to Seventy Five thousand dollars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Home Purchase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and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Refinancing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are the major Loan Purpose types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25" name="grp1"/>
          <p:cNvGrpSpPr/>
          <p:nvPr/>
        </p:nvGrpSpPr>
        <p:grpSpPr>
          <a:xfrm>
            <a:off x="13180722" y="8325749"/>
            <a:ext cx="8762999" cy="5200650"/>
            <a:chOff x="738981" y="1181100"/>
            <a:chExt cx="9220199" cy="5200650"/>
          </a:xfrm>
        </p:grpSpPr>
        <p:sp>
          <p:nvSpPr>
            <p:cNvPr id="126" name="rc3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7" name="rc4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8" name="rc5"/>
            <p:cNvSpPr/>
            <p:nvPr/>
          </p:nvSpPr>
          <p:spPr>
            <a:xfrm>
              <a:off x="2031861" y="1467121"/>
              <a:ext cx="7857731" cy="4508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29" name="pl6"/>
            <p:cNvSpPr/>
            <p:nvPr/>
          </p:nvSpPr>
          <p:spPr>
            <a:xfrm>
              <a:off x="3105498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0" name="pl7"/>
            <p:cNvSpPr/>
            <p:nvPr/>
          </p:nvSpPr>
          <p:spPr>
            <a:xfrm>
              <a:off x="4538433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1" name="pl8"/>
            <p:cNvSpPr/>
            <p:nvPr/>
          </p:nvSpPr>
          <p:spPr>
            <a:xfrm>
              <a:off x="5971368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2" name="pl9"/>
            <p:cNvSpPr/>
            <p:nvPr/>
          </p:nvSpPr>
          <p:spPr>
            <a:xfrm>
              <a:off x="7404303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3" name="pl10"/>
            <p:cNvSpPr/>
            <p:nvPr/>
          </p:nvSpPr>
          <p:spPr>
            <a:xfrm>
              <a:off x="8837238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4" name="pl11"/>
            <p:cNvSpPr/>
            <p:nvPr/>
          </p:nvSpPr>
          <p:spPr>
            <a:xfrm>
              <a:off x="2031861" y="5130437"/>
              <a:ext cx="7857731" cy="0"/>
            </a:xfrm>
            <a:custGeom>
              <a:avLst/>
              <a:gdLst/>
              <a:ahLst/>
              <a:cxnLst/>
              <a:rect l="0" t="0" r="0" b="0"/>
              <a:pathLst>
                <a:path w="7857731">
                  <a:moveTo>
                    <a:pt x="0" y="0"/>
                  </a:moveTo>
                  <a:lnTo>
                    <a:pt x="7857731" y="0"/>
                  </a:lnTo>
                  <a:lnTo>
                    <a:pt x="785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5" name="pl12"/>
            <p:cNvSpPr/>
            <p:nvPr/>
          </p:nvSpPr>
          <p:spPr>
            <a:xfrm>
              <a:off x="2031861" y="3721469"/>
              <a:ext cx="7857731" cy="0"/>
            </a:xfrm>
            <a:custGeom>
              <a:avLst/>
              <a:gdLst/>
              <a:ahLst/>
              <a:cxnLst/>
              <a:rect l="0" t="0" r="0" b="0"/>
              <a:pathLst>
                <a:path w="7857731">
                  <a:moveTo>
                    <a:pt x="0" y="0"/>
                  </a:moveTo>
                  <a:lnTo>
                    <a:pt x="7857731" y="0"/>
                  </a:lnTo>
                  <a:lnTo>
                    <a:pt x="785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6" name="pl13"/>
            <p:cNvSpPr/>
            <p:nvPr/>
          </p:nvSpPr>
          <p:spPr>
            <a:xfrm>
              <a:off x="2031861" y="2312502"/>
              <a:ext cx="7857731" cy="0"/>
            </a:xfrm>
            <a:custGeom>
              <a:avLst/>
              <a:gdLst/>
              <a:ahLst/>
              <a:cxnLst/>
              <a:rect l="0" t="0" r="0" b="0"/>
              <a:pathLst>
                <a:path w="7857731">
                  <a:moveTo>
                    <a:pt x="0" y="0"/>
                  </a:moveTo>
                  <a:lnTo>
                    <a:pt x="7857731" y="0"/>
                  </a:lnTo>
                  <a:lnTo>
                    <a:pt x="785773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7" name="pl14"/>
            <p:cNvSpPr/>
            <p:nvPr/>
          </p:nvSpPr>
          <p:spPr>
            <a:xfrm>
              <a:off x="2389030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8" name="pl15"/>
            <p:cNvSpPr/>
            <p:nvPr/>
          </p:nvSpPr>
          <p:spPr>
            <a:xfrm>
              <a:off x="3821965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39" name="pl16"/>
            <p:cNvSpPr/>
            <p:nvPr/>
          </p:nvSpPr>
          <p:spPr>
            <a:xfrm>
              <a:off x="5254900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0" name="pl17"/>
            <p:cNvSpPr/>
            <p:nvPr/>
          </p:nvSpPr>
          <p:spPr>
            <a:xfrm>
              <a:off x="6687835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1" name="pl18"/>
            <p:cNvSpPr/>
            <p:nvPr/>
          </p:nvSpPr>
          <p:spPr>
            <a:xfrm>
              <a:off x="8120770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2" name="pl19"/>
            <p:cNvSpPr/>
            <p:nvPr/>
          </p:nvSpPr>
          <p:spPr>
            <a:xfrm>
              <a:off x="9553705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3" name="rc20"/>
            <p:cNvSpPr/>
            <p:nvPr/>
          </p:nvSpPr>
          <p:spPr>
            <a:xfrm>
              <a:off x="2389030" y="4496401"/>
              <a:ext cx="1501952" cy="12680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4" name="rc21"/>
            <p:cNvSpPr/>
            <p:nvPr/>
          </p:nvSpPr>
          <p:spPr>
            <a:xfrm>
              <a:off x="2389030" y="3087434"/>
              <a:ext cx="5684005" cy="12680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5" name="rc22"/>
            <p:cNvSpPr/>
            <p:nvPr/>
          </p:nvSpPr>
          <p:spPr>
            <a:xfrm>
              <a:off x="2389030" y="1678466"/>
              <a:ext cx="7143391" cy="12680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46" name="tx23"/>
            <p:cNvSpPr/>
            <p:nvPr/>
          </p:nvSpPr>
          <p:spPr>
            <a:xfrm>
              <a:off x="2532324" y="5049276"/>
              <a:ext cx="450273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( 10% )</a:t>
              </a:r>
            </a:p>
          </p:txBody>
        </p:sp>
        <p:sp>
          <p:nvSpPr>
            <p:cNvPr id="147" name="tx24"/>
            <p:cNvSpPr/>
            <p:nvPr/>
          </p:nvSpPr>
          <p:spPr>
            <a:xfrm>
              <a:off x="2532324" y="2231341"/>
              <a:ext cx="450273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( 50% )</a:t>
              </a:r>
            </a:p>
          </p:txBody>
        </p:sp>
        <p:sp>
          <p:nvSpPr>
            <p:cNvPr id="148" name="tx25"/>
            <p:cNvSpPr/>
            <p:nvPr/>
          </p:nvSpPr>
          <p:spPr>
            <a:xfrm>
              <a:off x="2532324" y="3640308"/>
              <a:ext cx="450273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( 40% )</a:t>
              </a:r>
            </a:p>
          </p:txBody>
        </p:sp>
        <p:sp>
          <p:nvSpPr>
            <p:cNvPr id="149" name="rc26"/>
            <p:cNvSpPr/>
            <p:nvPr/>
          </p:nvSpPr>
          <p:spPr>
            <a:xfrm>
              <a:off x="2031861" y="1467121"/>
              <a:ext cx="7857731" cy="45086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0" name="tx27"/>
            <p:cNvSpPr/>
            <p:nvPr/>
          </p:nvSpPr>
          <p:spPr>
            <a:xfrm>
              <a:off x="971952" y="5066937"/>
              <a:ext cx="997278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Home improvement</a:t>
              </a:r>
            </a:p>
          </p:txBody>
        </p:sp>
        <p:sp>
          <p:nvSpPr>
            <p:cNvPr id="151" name="tx28"/>
            <p:cNvSpPr/>
            <p:nvPr/>
          </p:nvSpPr>
          <p:spPr>
            <a:xfrm>
              <a:off x="1365584" y="3655191"/>
              <a:ext cx="603646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Refinancing</a:t>
              </a:r>
            </a:p>
          </p:txBody>
        </p:sp>
        <p:sp>
          <p:nvSpPr>
            <p:cNvPr id="152" name="tx29"/>
            <p:cNvSpPr/>
            <p:nvPr/>
          </p:nvSpPr>
          <p:spPr>
            <a:xfrm>
              <a:off x="1162378" y="2249002"/>
              <a:ext cx="806853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Home purchase</a:t>
              </a:r>
            </a:p>
          </p:txBody>
        </p:sp>
        <p:sp>
          <p:nvSpPr>
            <p:cNvPr id="153" name="pl30"/>
            <p:cNvSpPr/>
            <p:nvPr/>
          </p:nvSpPr>
          <p:spPr>
            <a:xfrm>
              <a:off x="1997066" y="5130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4" name="pl31"/>
            <p:cNvSpPr/>
            <p:nvPr/>
          </p:nvSpPr>
          <p:spPr>
            <a:xfrm>
              <a:off x="1997066" y="37214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5" name="pl32"/>
            <p:cNvSpPr/>
            <p:nvPr/>
          </p:nvSpPr>
          <p:spPr>
            <a:xfrm>
              <a:off x="1997066" y="2312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6" name="pl33"/>
            <p:cNvSpPr/>
            <p:nvPr/>
          </p:nvSpPr>
          <p:spPr>
            <a:xfrm>
              <a:off x="2389030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7" name="pl34"/>
            <p:cNvSpPr/>
            <p:nvPr/>
          </p:nvSpPr>
          <p:spPr>
            <a:xfrm>
              <a:off x="3821965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8" name="pl35"/>
            <p:cNvSpPr/>
            <p:nvPr/>
          </p:nvSpPr>
          <p:spPr>
            <a:xfrm>
              <a:off x="5254900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59" name="pl36"/>
            <p:cNvSpPr/>
            <p:nvPr/>
          </p:nvSpPr>
          <p:spPr>
            <a:xfrm>
              <a:off x="6687835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0" name="pl37"/>
            <p:cNvSpPr/>
            <p:nvPr/>
          </p:nvSpPr>
          <p:spPr>
            <a:xfrm>
              <a:off x="8120770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1" name="pl38"/>
            <p:cNvSpPr/>
            <p:nvPr/>
          </p:nvSpPr>
          <p:spPr>
            <a:xfrm>
              <a:off x="9553705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800">
                <a:latin typeface="Candara" panose="020E0502030303020204" pitchFamily="34" charset="0"/>
              </a:endParaRPr>
            </a:p>
          </p:txBody>
        </p:sp>
        <p:sp>
          <p:nvSpPr>
            <p:cNvPr id="162" name="tx39"/>
            <p:cNvSpPr/>
            <p:nvPr/>
          </p:nvSpPr>
          <p:spPr>
            <a:xfrm>
              <a:off x="2357246" y="603666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163" name="tx40"/>
            <p:cNvSpPr/>
            <p:nvPr/>
          </p:nvSpPr>
          <p:spPr>
            <a:xfrm>
              <a:off x="3758397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10</a:t>
              </a:r>
            </a:p>
          </p:txBody>
        </p:sp>
        <p:sp>
          <p:nvSpPr>
            <p:cNvPr id="164" name="tx41"/>
            <p:cNvSpPr/>
            <p:nvPr/>
          </p:nvSpPr>
          <p:spPr>
            <a:xfrm>
              <a:off x="5191332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</a:t>
              </a:r>
            </a:p>
          </p:txBody>
        </p:sp>
        <p:sp>
          <p:nvSpPr>
            <p:cNvPr id="165" name="tx42"/>
            <p:cNvSpPr/>
            <p:nvPr/>
          </p:nvSpPr>
          <p:spPr>
            <a:xfrm>
              <a:off x="6624267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30</a:t>
              </a:r>
            </a:p>
          </p:txBody>
        </p:sp>
        <p:sp>
          <p:nvSpPr>
            <p:cNvPr id="166" name="tx43"/>
            <p:cNvSpPr/>
            <p:nvPr/>
          </p:nvSpPr>
          <p:spPr>
            <a:xfrm>
              <a:off x="8057202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40</a:t>
              </a:r>
            </a:p>
          </p:txBody>
        </p:sp>
        <p:sp>
          <p:nvSpPr>
            <p:cNvPr id="167" name="tx44"/>
            <p:cNvSpPr/>
            <p:nvPr/>
          </p:nvSpPr>
          <p:spPr>
            <a:xfrm>
              <a:off x="9490137" y="603666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50</a:t>
              </a:r>
            </a:p>
          </p:txBody>
        </p:sp>
        <p:sp>
          <p:nvSpPr>
            <p:cNvPr id="168" name="tx45"/>
            <p:cNvSpPr/>
            <p:nvPr/>
          </p:nvSpPr>
          <p:spPr>
            <a:xfrm>
              <a:off x="5774335" y="6180001"/>
              <a:ext cx="372783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Count</a:t>
              </a:r>
            </a:p>
          </p:txBody>
        </p:sp>
        <p:sp>
          <p:nvSpPr>
            <p:cNvPr id="169" name="tx46"/>
            <p:cNvSpPr/>
            <p:nvPr/>
          </p:nvSpPr>
          <p:spPr>
            <a:xfrm rot="-5400000">
              <a:off x="409726" y="3657572"/>
              <a:ext cx="869918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Purpose</a:t>
              </a:r>
            </a:p>
          </p:txBody>
        </p:sp>
        <p:sp>
          <p:nvSpPr>
            <p:cNvPr id="170" name="tx47"/>
            <p:cNvSpPr/>
            <p:nvPr/>
          </p:nvSpPr>
          <p:spPr>
            <a:xfrm>
              <a:off x="2031861" y="1215962"/>
              <a:ext cx="1606097" cy="1529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Loans Purpose Types</a:t>
              </a:r>
            </a:p>
          </p:txBody>
        </p:sp>
      </p:grpSp>
      <p:grpSp>
        <p:nvGrpSpPr>
          <p:cNvPr id="251" name="grp1"/>
          <p:cNvGrpSpPr/>
          <p:nvPr/>
        </p:nvGrpSpPr>
        <p:grpSpPr>
          <a:xfrm>
            <a:off x="13691644" y="2532264"/>
            <a:ext cx="9220199" cy="5200650"/>
            <a:chOff x="738981" y="1181100"/>
            <a:chExt cx="9220199" cy="5200650"/>
          </a:xfrm>
        </p:grpSpPr>
        <p:sp>
          <p:nvSpPr>
            <p:cNvPr id="252" name="rc3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3" name="rc4"/>
            <p:cNvSpPr/>
            <p:nvPr/>
          </p:nvSpPr>
          <p:spPr>
            <a:xfrm>
              <a:off x="738981" y="1181100"/>
              <a:ext cx="9220199" cy="5200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4" name="rc5"/>
            <p:cNvSpPr/>
            <p:nvPr/>
          </p:nvSpPr>
          <p:spPr>
            <a:xfrm>
              <a:off x="1415991" y="1467121"/>
              <a:ext cx="5315399" cy="4508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5" name="pl6"/>
            <p:cNvSpPr/>
            <p:nvPr/>
          </p:nvSpPr>
          <p:spPr>
            <a:xfrm>
              <a:off x="1415991" y="5303347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6" name="pl7"/>
            <p:cNvSpPr/>
            <p:nvPr/>
          </p:nvSpPr>
          <p:spPr>
            <a:xfrm>
              <a:off x="1415991" y="4368287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7" name="pl8"/>
            <p:cNvSpPr/>
            <p:nvPr/>
          </p:nvSpPr>
          <p:spPr>
            <a:xfrm>
              <a:off x="1415991" y="3433228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8" name="pl9"/>
            <p:cNvSpPr/>
            <p:nvPr/>
          </p:nvSpPr>
          <p:spPr>
            <a:xfrm>
              <a:off x="1415991" y="2498168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59" name="pl10"/>
            <p:cNvSpPr/>
            <p:nvPr/>
          </p:nvSpPr>
          <p:spPr>
            <a:xfrm>
              <a:off x="1415991" y="1563109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0" name="pl11"/>
            <p:cNvSpPr/>
            <p:nvPr/>
          </p:nvSpPr>
          <p:spPr>
            <a:xfrm>
              <a:off x="1415991" y="5770876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1" name="pl12"/>
            <p:cNvSpPr/>
            <p:nvPr/>
          </p:nvSpPr>
          <p:spPr>
            <a:xfrm>
              <a:off x="1415991" y="4835817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2" name="pl13"/>
            <p:cNvSpPr/>
            <p:nvPr/>
          </p:nvSpPr>
          <p:spPr>
            <a:xfrm>
              <a:off x="1415991" y="3900757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3" name="pl14"/>
            <p:cNvSpPr/>
            <p:nvPr/>
          </p:nvSpPr>
          <p:spPr>
            <a:xfrm>
              <a:off x="1415991" y="2965698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4" name="pl15"/>
            <p:cNvSpPr/>
            <p:nvPr/>
          </p:nvSpPr>
          <p:spPr>
            <a:xfrm>
              <a:off x="1415991" y="2030639"/>
              <a:ext cx="5315399" cy="0"/>
            </a:xfrm>
            <a:custGeom>
              <a:avLst/>
              <a:gdLst/>
              <a:ahLst/>
              <a:cxnLst/>
              <a:rect l="0" t="0" r="0" b="0"/>
              <a:pathLst>
                <a:path w="5315399">
                  <a:moveTo>
                    <a:pt x="0" y="0"/>
                  </a:moveTo>
                  <a:lnTo>
                    <a:pt x="5315399" y="0"/>
                  </a:lnTo>
                  <a:lnTo>
                    <a:pt x="53153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5" name="pl16"/>
            <p:cNvSpPr/>
            <p:nvPr/>
          </p:nvSpPr>
          <p:spPr>
            <a:xfrm>
              <a:off x="2412629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6" name="pl17"/>
            <p:cNvSpPr/>
            <p:nvPr/>
          </p:nvSpPr>
          <p:spPr>
            <a:xfrm>
              <a:off x="4073691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7" name="pl18"/>
            <p:cNvSpPr/>
            <p:nvPr/>
          </p:nvSpPr>
          <p:spPr>
            <a:xfrm>
              <a:off x="5734753" y="1467121"/>
              <a:ext cx="0" cy="4508695"/>
            </a:xfrm>
            <a:custGeom>
              <a:avLst/>
              <a:gdLst/>
              <a:ahLst/>
              <a:cxnLst/>
              <a:rect l="0" t="0" r="0" b="0"/>
              <a:pathLst>
                <a:path h="4508695">
                  <a:moveTo>
                    <a:pt x="0" y="45086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8" name="rc19"/>
            <p:cNvSpPr/>
            <p:nvPr/>
          </p:nvSpPr>
          <p:spPr>
            <a:xfrm>
              <a:off x="1665151" y="5752156"/>
              <a:ext cx="1494956" cy="18719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69" name="rc20"/>
            <p:cNvSpPr/>
            <p:nvPr/>
          </p:nvSpPr>
          <p:spPr>
            <a:xfrm>
              <a:off x="1665151" y="5307330"/>
              <a:ext cx="1494956" cy="44482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0" name="rc21"/>
            <p:cNvSpPr/>
            <p:nvPr/>
          </p:nvSpPr>
          <p:spPr>
            <a:xfrm>
              <a:off x="1665151" y="5288217"/>
              <a:ext cx="1494956" cy="19112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1" name="rc22"/>
            <p:cNvSpPr/>
            <p:nvPr/>
          </p:nvSpPr>
          <p:spPr>
            <a:xfrm>
              <a:off x="1665151" y="5243222"/>
              <a:ext cx="1494956" cy="44995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2" name="rc23"/>
            <p:cNvSpPr/>
            <p:nvPr/>
          </p:nvSpPr>
          <p:spPr>
            <a:xfrm>
              <a:off x="1665151" y="4929884"/>
              <a:ext cx="1494956" cy="313338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3" name="rc24"/>
            <p:cNvSpPr/>
            <p:nvPr/>
          </p:nvSpPr>
          <p:spPr>
            <a:xfrm>
              <a:off x="1665151" y="4909069"/>
              <a:ext cx="1494956" cy="208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4" name="rc25"/>
            <p:cNvSpPr/>
            <p:nvPr/>
          </p:nvSpPr>
          <p:spPr>
            <a:xfrm>
              <a:off x="3326213" y="5770802"/>
              <a:ext cx="1494956" cy="7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5" name="rc26"/>
            <p:cNvSpPr/>
            <p:nvPr/>
          </p:nvSpPr>
          <p:spPr>
            <a:xfrm>
              <a:off x="3326213" y="4959750"/>
              <a:ext cx="1494956" cy="811051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6" name="rc27"/>
            <p:cNvSpPr/>
            <p:nvPr/>
          </p:nvSpPr>
          <p:spPr>
            <a:xfrm>
              <a:off x="3326213" y="2584381"/>
              <a:ext cx="1494956" cy="2375368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7" name="rc28"/>
            <p:cNvSpPr/>
            <p:nvPr/>
          </p:nvSpPr>
          <p:spPr>
            <a:xfrm>
              <a:off x="3326213" y="2486050"/>
              <a:ext cx="1494956" cy="9833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8" name="rc29"/>
            <p:cNvSpPr/>
            <p:nvPr/>
          </p:nvSpPr>
          <p:spPr>
            <a:xfrm>
              <a:off x="3326213" y="2198706"/>
              <a:ext cx="1494956" cy="28734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79" name="rc30"/>
            <p:cNvSpPr/>
            <p:nvPr/>
          </p:nvSpPr>
          <p:spPr>
            <a:xfrm>
              <a:off x="3326213" y="1783540"/>
              <a:ext cx="1494956" cy="41516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0" name="rc31"/>
            <p:cNvSpPr/>
            <p:nvPr/>
          </p:nvSpPr>
          <p:spPr>
            <a:xfrm>
              <a:off x="3326213" y="1672062"/>
              <a:ext cx="1494956" cy="1114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1" name="rc32"/>
            <p:cNvSpPr/>
            <p:nvPr/>
          </p:nvSpPr>
          <p:spPr>
            <a:xfrm>
              <a:off x="4987275" y="5450712"/>
              <a:ext cx="1494956" cy="320164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2" name="rc33"/>
            <p:cNvSpPr/>
            <p:nvPr/>
          </p:nvSpPr>
          <p:spPr>
            <a:xfrm>
              <a:off x="4987275" y="4006026"/>
              <a:ext cx="1494956" cy="1444685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3" name="rc34"/>
            <p:cNvSpPr/>
            <p:nvPr/>
          </p:nvSpPr>
          <p:spPr>
            <a:xfrm>
              <a:off x="4987275" y="3810543"/>
              <a:ext cx="1494956" cy="19548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4" name="rc35"/>
            <p:cNvSpPr/>
            <p:nvPr/>
          </p:nvSpPr>
          <p:spPr>
            <a:xfrm>
              <a:off x="4987275" y="3404260"/>
              <a:ext cx="1494956" cy="40628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5" name="rc36"/>
            <p:cNvSpPr/>
            <p:nvPr/>
          </p:nvSpPr>
          <p:spPr>
            <a:xfrm>
              <a:off x="4987275" y="2642336"/>
              <a:ext cx="1494956" cy="761923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6" name="rc37"/>
            <p:cNvSpPr/>
            <p:nvPr/>
          </p:nvSpPr>
          <p:spPr>
            <a:xfrm>
              <a:off x="4987275" y="2509445"/>
              <a:ext cx="1494956" cy="1328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7" name="rc38"/>
            <p:cNvSpPr/>
            <p:nvPr/>
          </p:nvSpPr>
          <p:spPr>
            <a:xfrm>
              <a:off x="1415991" y="1467121"/>
              <a:ext cx="5315399" cy="45086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88" name="tx39"/>
            <p:cNvSpPr/>
            <p:nvPr/>
          </p:nvSpPr>
          <p:spPr>
            <a:xfrm>
              <a:off x="1289793" y="5728212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0</a:t>
              </a:r>
            </a:p>
          </p:txBody>
        </p:sp>
        <p:sp>
          <p:nvSpPr>
            <p:cNvPr id="289" name="tx40"/>
            <p:cNvSpPr/>
            <p:nvPr/>
          </p:nvSpPr>
          <p:spPr>
            <a:xfrm>
              <a:off x="1035520" y="4793153"/>
              <a:ext cx="317841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50000</a:t>
              </a:r>
            </a:p>
          </p:txBody>
        </p:sp>
        <p:sp>
          <p:nvSpPr>
            <p:cNvPr id="290" name="tx41"/>
            <p:cNvSpPr/>
            <p:nvPr/>
          </p:nvSpPr>
          <p:spPr>
            <a:xfrm>
              <a:off x="971952" y="3858093"/>
              <a:ext cx="38140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100000</a:t>
              </a:r>
            </a:p>
          </p:txBody>
        </p:sp>
        <p:sp>
          <p:nvSpPr>
            <p:cNvPr id="291" name="tx42"/>
            <p:cNvSpPr/>
            <p:nvPr/>
          </p:nvSpPr>
          <p:spPr>
            <a:xfrm>
              <a:off x="971952" y="2923034"/>
              <a:ext cx="38140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150000</a:t>
              </a:r>
            </a:p>
          </p:txBody>
        </p:sp>
        <p:sp>
          <p:nvSpPr>
            <p:cNvPr id="292" name="tx43"/>
            <p:cNvSpPr/>
            <p:nvPr/>
          </p:nvSpPr>
          <p:spPr>
            <a:xfrm>
              <a:off x="971952" y="1987975"/>
              <a:ext cx="38140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200000</a:t>
              </a:r>
            </a:p>
          </p:txBody>
        </p:sp>
        <p:sp>
          <p:nvSpPr>
            <p:cNvPr id="293" name="pl44"/>
            <p:cNvSpPr/>
            <p:nvPr/>
          </p:nvSpPr>
          <p:spPr>
            <a:xfrm>
              <a:off x="1381197" y="57708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4" name="pl45"/>
            <p:cNvSpPr/>
            <p:nvPr/>
          </p:nvSpPr>
          <p:spPr>
            <a:xfrm>
              <a:off x="1381197" y="48358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5" name="pl46"/>
            <p:cNvSpPr/>
            <p:nvPr/>
          </p:nvSpPr>
          <p:spPr>
            <a:xfrm>
              <a:off x="1381197" y="3900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6" name="pl47"/>
            <p:cNvSpPr/>
            <p:nvPr/>
          </p:nvSpPr>
          <p:spPr>
            <a:xfrm>
              <a:off x="1381197" y="29656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7" name="pl48"/>
            <p:cNvSpPr/>
            <p:nvPr/>
          </p:nvSpPr>
          <p:spPr>
            <a:xfrm>
              <a:off x="1381197" y="20306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8" name="pl49"/>
            <p:cNvSpPr/>
            <p:nvPr/>
          </p:nvSpPr>
          <p:spPr>
            <a:xfrm>
              <a:off x="2412629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299" name="pl50"/>
            <p:cNvSpPr/>
            <p:nvPr/>
          </p:nvSpPr>
          <p:spPr>
            <a:xfrm>
              <a:off x="4073691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00" name="pl51"/>
            <p:cNvSpPr/>
            <p:nvPr/>
          </p:nvSpPr>
          <p:spPr>
            <a:xfrm>
              <a:off x="5734753" y="59758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01" name="tx52"/>
            <p:cNvSpPr/>
            <p:nvPr/>
          </p:nvSpPr>
          <p:spPr>
            <a:xfrm>
              <a:off x="1913990" y="6015825"/>
              <a:ext cx="997278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Home improvement</a:t>
              </a:r>
            </a:p>
          </p:txBody>
        </p:sp>
        <p:sp>
          <p:nvSpPr>
            <p:cNvPr id="302" name="tx53"/>
            <p:cNvSpPr/>
            <p:nvPr/>
          </p:nvSpPr>
          <p:spPr>
            <a:xfrm>
              <a:off x="3670265" y="6015825"/>
              <a:ext cx="806853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Home purchase</a:t>
              </a:r>
            </a:p>
          </p:txBody>
        </p:sp>
        <p:sp>
          <p:nvSpPr>
            <p:cNvPr id="303" name="tx54"/>
            <p:cNvSpPr/>
            <p:nvPr/>
          </p:nvSpPr>
          <p:spPr>
            <a:xfrm>
              <a:off x="5432930" y="6013047"/>
              <a:ext cx="603646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Refinancing</a:t>
              </a:r>
            </a:p>
          </p:txBody>
        </p:sp>
        <p:sp>
          <p:nvSpPr>
            <p:cNvPr id="304" name="tx55"/>
            <p:cNvSpPr/>
            <p:nvPr/>
          </p:nvSpPr>
          <p:spPr>
            <a:xfrm>
              <a:off x="3638732" y="6155792"/>
              <a:ext cx="869918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Purpose</a:t>
              </a:r>
            </a:p>
          </p:txBody>
        </p:sp>
        <p:sp>
          <p:nvSpPr>
            <p:cNvPr id="305" name="tx56"/>
            <p:cNvSpPr/>
            <p:nvPr/>
          </p:nvSpPr>
          <p:spPr>
            <a:xfrm rot="-5400000">
              <a:off x="670399" y="3669677"/>
              <a:ext cx="372783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Count</a:t>
              </a:r>
            </a:p>
          </p:txBody>
        </p:sp>
        <p:sp>
          <p:nvSpPr>
            <p:cNvPr id="306" name="rc57"/>
            <p:cNvSpPr/>
            <p:nvPr/>
          </p:nvSpPr>
          <p:spPr>
            <a:xfrm>
              <a:off x="6870569" y="2777552"/>
              <a:ext cx="3019023" cy="18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07" name="tx58"/>
            <p:cNvSpPr/>
            <p:nvPr/>
          </p:nvSpPr>
          <p:spPr>
            <a:xfrm>
              <a:off x="6940158" y="2837418"/>
              <a:ext cx="1312416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Action Taken Name</a:t>
              </a:r>
              <a:endParaRPr sz="1400" dirty="0">
                <a:solidFill>
                  <a:srgbClr val="000000">
                    <a:alpha val="100000"/>
                  </a:srgbClr>
                </a:solidFill>
                <a:latin typeface="Candara" panose="020E0502030303020204" pitchFamily="34" charset="0"/>
                <a:cs typeface="Arial"/>
              </a:endParaRPr>
            </a:p>
          </p:txBody>
        </p:sp>
        <p:sp>
          <p:nvSpPr>
            <p:cNvPr id="308" name="rc59"/>
            <p:cNvSpPr/>
            <p:nvPr/>
          </p:nvSpPr>
          <p:spPr>
            <a:xfrm>
              <a:off x="6940158" y="30596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09" name="rc60"/>
            <p:cNvSpPr/>
            <p:nvPr/>
          </p:nvSpPr>
          <p:spPr>
            <a:xfrm>
              <a:off x="6949158" y="306860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0" name="rc61"/>
            <p:cNvSpPr/>
            <p:nvPr/>
          </p:nvSpPr>
          <p:spPr>
            <a:xfrm>
              <a:off x="6940158" y="32790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1" name="rc62"/>
            <p:cNvSpPr/>
            <p:nvPr/>
          </p:nvSpPr>
          <p:spPr>
            <a:xfrm>
              <a:off x="6949158" y="3288061"/>
              <a:ext cx="201456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2" name="rc63"/>
            <p:cNvSpPr/>
            <p:nvPr/>
          </p:nvSpPr>
          <p:spPr>
            <a:xfrm>
              <a:off x="6940158" y="34985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3" name="rc64"/>
            <p:cNvSpPr/>
            <p:nvPr/>
          </p:nvSpPr>
          <p:spPr>
            <a:xfrm>
              <a:off x="6949158" y="3507517"/>
              <a:ext cx="201456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4" name="rc65"/>
            <p:cNvSpPr/>
            <p:nvPr/>
          </p:nvSpPr>
          <p:spPr>
            <a:xfrm>
              <a:off x="6940158" y="37179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5" name="rc66"/>
            <p:cNvSpPr/>
            <p:nvPr/>
          </p:nvSpPr>
          <p:spPr>
            <a:xfrm>
              <a:off x="6949158" y="3726973"/>
              <a:ext cx="201456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6" name="rc67"/>
            <p:cNvSpPr/>
            <p:nvPr/>
          </p:nvSpPr>
          <p:spPr>
            <a:xfrm>
              <a:off x="6940158" y="39374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7" name="rc68"/>
            <p:cNvSpPr/>
            <p:nvPr/>
          </p:nvSpPr>
          <p:spPr>
            <a:xfrm>
              <a:off x="6949158" y="3946429"/>
              <a:ext cx="201456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8" name="rc69"/>
            <p:cNvSpPr/>
            <p:nvPr/>
          </p:nvSpPr>
          <p:spPr>
            <a:xfrm>
              <a:off x="6940158" y="41568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19" name="rc70"/>
            <p:cNvSpPr/>
            <p:nvPr/>
          </p:nvSpPr>
          <p:spPr>
            <a:xfrm>
              <a:off x="6949158" y="4165885"/>
              <a:ext cx="201456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20" name="rc71"/>
            <p:cNvSpPr/>
            <p:nvPr/>
          </p:nvSpPr>
          <p:spPr>
            <a:xfrm>
              <a:off x="6940158" y="437634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21" name="rc72"/>
            <p:cNvSpPr/>
            <p:nvPr/>
          </p:nvSpPr>
          <p:spPr>
            <a:xfrm>
              <a:off x="6949158" y="4385341"/>
              <a:ext cx="201456" cy="201455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8000">
                <a:latin typeface="Candara" panose="020E0502030303020204" pitchFamily="34" charset="0"/>
              </a:endParaRPr>
            </a:p>
          </p:txBody>
        </p:sp>
        <p:sp>
          <p:nvSpPr>
            <p:cNvPr id="322" name="tx73"/>
            <p:cNvSpPr/>
            <p:nvPr/>
          </p:nvSpPr>
          <p:spPr>
            <a:xfrm>
              <a:off x="7229203" y="3105833"/>
              <a:ext cx="1944495" cy="1043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approved but not accepted</a:t>
              </a:r>
            </a:p>
          </p:txBody>
        </p:sp>
        <p:sp>
          <p:nvSpPr>
            <p:cNvPr id="323" name="tx74"/>
            <p:cNvSpPr/>
            <p:nvPr/>
          </p:nvSpPr>
          <p:spPr>
            <a:xfrm>
              <a:off x="7229203" y="3322511"/>
              <a:ext cx="2052377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denied by financial institution</a:t>
              </a:r>
            </a:p>
          </p:txBody>
        </p:sp>
        <p:sp>
          <p:nvSpPr>
            <p:cNvPr id="324" name="tx75"/>
            <p:cNvSpPr/>
            <p:nvPr/>
          </p:nvSpPr>
          <p:spPr>
            <a:xfrm>
              <a:off x="7229203" y="3543356"/>
              <a:ext cx="1747260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Application withdrawn by applicant</a:t>
              </a:r>
            </a:p>
          </p:txBody>
        </p:sp>
        <p:sp>
          <p:nvSpPr>
            <p:cNvPr id="325" name="tx76"/>
            <p:cNvSpPr/>
            <p:nvPr/>
          </p:nvSpPr>
          <p:spPr>
            <a:xfrm>
              <a:off x="7229203" y="3762812"/>
              <a:ext cx="153741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File closed for incompleteness</a:t>
              </a:r>
            </a:p>
          </p:txBody>
        </p:sp>
        <p:sp>
          <p:nvSpPr>
            <p:cNvPr id="326" name="tx77"/>
            <p:cNvSpPr/>
            <p:nvPr/>
          </p:nvSpPr>
          <p:spPr>
            <a:xfrm>
              <a:off x="7229203" y="3982268"/>
              <a:ext cx="7880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originated</a:t>
              </a:r>
            </a:p>
          </p:txBody>
        </p:sp>
        <p:sp>
          <p:nvSpPr>
            <p:cNvPr id="327" name="tx78"/>
            <p:cNvSpPr/>
            <p:nvPr/>
          </p:nvSpPr>
          <p:spPr>
            <a:xfrm>
              <a:off x="7229203" y="4201724"/>
              <a:ext cx="1677553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 purchased by the institution</a:t>
              </a:r>
            </a:p>
          </p:txBody>
        </p:sp>
        <p:sp>
          <p:nvSpPr>
            <p:cNvPr id="328" name="tx79"/>
            <p:cNvSpPr/>
            <p:nvPr/>
          </p:nvSpPr>
          <p:spPr>
            <a:xfrm>
              <a:off x="7229203" y="4419791"/>
              <a:ext cx="2522525" cy="107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Preapproval request denied by financial institution</a:t>
              </a:r>
            </a:p>
          </p:txBody>
        </p:sp>
        <p:sp>
          <p:nvSpPr>
            <p:cNvPr id="329" name="tx80"/>
            <p:cNvSpPr/>
            <p:nvPr/>
          </p:nvSpPr>
          <p:spPr>
            <a:xfrm>
              <a:off x="1415991" y="1215962"/>
              <a:ext cx="3817453" cy="1529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u="sng" dirty="0">
                  <a:solidFill>
                    <a:srgbClr val="000000">
                      <a:alpha val="100000"/>
                    </a:srgbClr>
                  </a:solidFill>
                  <a:latin typeface="Candara" panose="020E0502030303020204" pitchFamily="34" charset="0"/>
                  <a:cs typeface="Arial"/>
                </a:rPr>
                <a:t>Loans Purpose Types Distribution with Action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>
          <a:xfrm>
            <a:off x="10561637" y="4876800"/>
            <a:ext cx="12801601" cy="2107783"/>
            <a:chOff x="8375719" y="483017"/>
            <a:chExt cx="7687955" cy="2107783"/>
          </a:xfrm>
        </p:grpSpPr>
        <p:sp>
          <p:nvSpPr>
            <p:cNvPr id="3" name="TextBox 2"/>
            <p:cNvSpPr txBox="1"/>
            <p:nvPr/>
          </p:nvSpPr>
          <p:spPr>
            <a:xfrm>
              <a:off x="8375719" y="483017"/>
              <a:ext cx="7687955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u="sng" dirty="0" smtClean="0">
                  <a:solidFill>
                    <a:schemeClr val="tx2"/>
                  </a:solidFill>
                  <a:latin typeface="Candara" panose="020E0502030303020204" pitchFamily="34" charset="0"/>
                  <a:ea typeface="Lato" pitchFamily="34" charset="0"/>
                  <a:cs typeface="Lato" pitchFamily="34" charset="0"/>
                </a:rPr>
                <a:t>Section 2 : The Model</a:t>
              </a:r>
              <a:endParaRPr lang="id-ID" sz="6000" b="1" u="sng" dirty="0" smtClean="0">
                <a:solidFill>
                  <a:schemeClr val="tx2"/>
                </a:solidFill>
                <a:latin typeface="Candara" panose="020E0502030303020204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10199075" y="1854121"/>
              <a:ext cx="4307022" cy="736679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  <a:cs typeface="Lato Light"/>
                </a:rPr>
                <a:t>Building the Model and Analyzing the results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cs typeface="Lato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89037" y="7772400"/>
            <a:ext cx="2072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predict whether the status of the Loan would be </a:t>
            </a:r>
            <a:r>
              <a:rPr lang="en-US" sz="2400" b="1" dirty="0"/>
              <a:t>Loan originated</a:t>
            </a:r>
            <a:r>
              <a:rPr lang="en-US" sz="2400" dirty="0"/>
              <a:t> or not. The following tree shows the conditions which would be used to determine whether the would be </a:t>
            </a:r>
            <a:r>
              <a:rPr lang="en-US" sz="2400" b="1" dirty="0"/>
              <a:t>Loan originated</a:t>
            </a:r>
            <a:r>
              <a:rPr lang="en-US" sz="2400" dirty="0"/>
              <a:t> or not.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837" y="7130452"/>
            <a:ext cx="1216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Modelling Purpose:-</a:t>
            </a:r>
            <a:endParaRPr lang="en-US" sz="3200" b="1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ที่กำหนดเอ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26937</TotalTime>
  <Words>936</Words>
  <Application>Microsoft Office PowerPoint</Application>
  <PresentationFormat>Custom</PresentationFormat>
  <Paragraphs>268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Cordia New</vt:lpstr>
      <vt:lpstr>Lato</vt:lpstr>
      <vt:lpstr>Lato Light</vt:lpstr>
      <vt:lpstr>การออกแบบที่กำหนดเอง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gingzaru</dc:creator>
  <cp:lastModifiedBy>Dwaipayan Dutta</cp:lastModifiedBy>
  <cp:revision>2576</cp:revision>
  <dcterms:created xsi:type="dcterms:W3CDTF">2017-10-18T13:25:00Z</dcterms:created>
  <dcterms:modified xsi:type="dcterms:W3CDTF">2019-03-03T12:01:51Z</dcterms:modified>
</cp:coreProperties>
</file>