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handoutMasterIdLst>
    <p:handoutMasterId r:id="rId12"/>
  </p:handoutMasterIdLst>
  <p:sldIdLst>
    <p:sldId id="275" r:id="rId2"/>
    <p:sldId id="681" r:id="rId3"/>
    <p:sldId id="682" r:id="rId4"/>
    <p:sldId id="686" r:id="rId5"/>
    <p:sldId id="689" r:id="rId6"/>
    <p:sldId id="688" r:id="rId7"/>
    <p:sldId id="690" r:id="rId8"/>
    <p:sldId id="693" r:id="rId9"/>
    <p:sldId id="691" r:id="rId10"/>
  </p:sldIdLst>
  <p:sldSz cx="24323675" cy="13716000"/>
  <p:notesSz cx="6858000" cy="9144000"/>
  <p:defaultTextStyle>
    <a:defPPr>
      <a:defRPr lang="th-TH"/>
    </a:defPPr>
    <a:lvl1pPr marL="0" algn="l" defTabSz="2173204" rtl="0" eaLnBrk="1" latinLnBrk="0" hangingPunct="1">
      <a:defRPr sz="6700" kern="1200">
        <a:solidFill>
          <a:schemeClr val="tx1"/>
        </a:solidFill>
        <a:latin typeface="+mn-lt"/>
        <a:ea typeface="+mn-ea"/>
        <a:cs typeface="+mn-cs"/>
      </a:defRPr>
    </a:lvl1pPr>
    <a:lvl2pPr marL="1086601" algn="l" defTabSz="2173204" rtl="0" eaLnBrk="1" latinLnBrk="0" hangingPunct="1">
      <a:defRPr sz="6700" kern="1200">
        <a:solidFill>
          <a:schemeClr val="tx1"/>
        </a:solidFill>
        <a:latin typeface="+mn-lt"/>
        <a:ea typeface="+mn-ea"/>
        <a:cs typeface="+mn-cs"/>
      </a:defRPr>
    </a:lvl2pPr>
    <a:lvl3pPr marL="2173204" algn="l" defTabSz="2173204" rtl="0" eaLnBrk="1" latinLnBrk="0" hangingPunct="1">
      <a:defRPr sz="6700" kern="1200">
        <a:solidFill>
          <a:schemeClr val="tx1"/>
        </a:solidFill>
        <a:latin typeface="+mn-lt"/>
        <a:ea typeface="+mn-ea"/>
        <a:cs typeface="+mn-cs"/>
      </a:defRPr>
    </a:lvl3pPr>
    <a:lvl4pPr marL="3259805" algn="l" defTabSz="2173204" rtl="0" eaLnBrk="1" latinLnBrk="0" hangingPunct="1">
      <a:defRPr sz="6700" kern="1200">
        <a:solidFill>
          <a:schemeClr val="tx1"/>
        </a:solidFill>
        <a:latin typeface="+mn-lt"/>
        <a:ea typeface="+mn-ea"/>
        <a:cs typeface="+mn-cs"/>
      </a:defRPr>
    </a:lvl4pPr>
    <a:lvl5pPr marL="4346406" algn="l" defTabSz="2173204" rtl="0" eaLnBrk="1" latinLnBrk="0" hangingPunct="1">
      <a:defRPr sz="6700" kern="1200">
        <a:solidFill>
          <a:schemeClr val="tx1"/>
        </a:solidFill>
        <a:latin typeface="+mn-lt"/>
        <a:ea typeface="+mn-ea"/>
        <a:cs typeface="+mn-cs"/>
      </a:defRPr>
    </a:lvl5pPr>
    <a:lvl6pPr marL="5433009" algn="l" defTabSz="2173204" rtl="0" eaLnBrk="1" latinLnBrk="0" hangingPunct="1">
      <a:defRPr sz="6700" kern="1200">
        <a:solidFill>
          <a:schemeClr val="tx1"/>
        </a:solidFill>
        <a:latin typeface="+mn-lt"/>
        <a:ea typeface="+mn-ea"/>
        <a:cs typeface="+mn-cs"/>
      </a:defRPr>
    </a:lvl6pPr>
    <a:lvl7pPr marL="6519610" algn="l" defTabSz="2173204" rtl="0" eaLnBrk="1" latinLnBrk="0" hangingPunct="1">
      <a:defRPr sz="6700" kern="1200">
        <a:solidFill>
          <a:schemeClr val="tx1"/>
        </a:solidFill>
        <a:latin typeface="+mn-lt"/>
        <a:ea typeface="+mn-ea"/>
        <a:cs typeface="+mn-cs"/>
      </a:defRPr>
    </a:lvl7pPr>
    <a:lvl8pPr marL="7606211" algn="l" defTabSz="2173204" rtl="0" eaLnBrk="1" latinLnBrk="0" hangingPunct="1">
      <a:defRPr sz="6700" kern="1200">
        <a:solidFill>
          <a:schemeClr val="tx1"/>
        </a:solidFill>
        <a:latin typeface="+mn-lt"/>
        <a:ea typeface="+mn-ea"/>
        <a:cs typeface="+mn-cs"/>
      </a:defRPr>
    </a:lvl8pPr>
    <a:lvl9pPr marL="8692815" algn="l" defTabSz="2173204" rtl="0" eaLnBrk="1" latinLnBrk="0" hangingPunct="1">
      <a:defRPr sz="6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6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BB7F"/>
    <a:srgbClr val="DBA467"/>
    <a:srgbClr val="FCF3D8"/>
    <a:srgbClr val="60DEAB"/>
    <a:srgbClr val="2FD2E3"/>
    <a:srgbClr val="FFF5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25" autoAdjust="0"/>
    <p:restoredTop sz="86636" autoAdjust="0"/>
  </p:normalViewPr>
  <p:slideViewPr>
    <p:cSldViewPr>
      <p:cViewPr varScale="1">
        <p:scale>
          <a:sx n="28" d="100"/>
          <a:sy n="28" d="100"/>
        </p:scale>
        <p:origin x="1176" y="64"/>
      </p:cViewPr>
      <p:guideLst>
        <p:guide orient="horz" pos="4320"/>
        <p:guide pos="7661"/>
      </p:guideLst>
    </p:cSldViewPr>
  </p:slideViewPr>
  <p:outlineViewPr>
    <p:cViewPr>
      <p:scale>
        <a:sx n="33" d="100"/>
        <a:sy n="33" d="100"/>
      </p:scale>
      <p:origin x="0" y="14958"/>
    </p:cViewPr>
  </p:outlineViewPr>
  <p:notesTextViewPr>
    <p:cViewPr>
      <p:scale>
        <a:sx n="1" d="1"/>
        <a:sy n="1" d="1"/>
      </p:scale>
      <p:origin x="0" y="0"/>
    </p:cViewPr>
  </p:notesTextViewPr>
  <p:notesViewPr>
    <p:cSldViewPr>
      <p:cViewPr varScale="1">
        <p:scale>
          <a:sx n="51" d="100"/>
          <a:sy n="51" d="100"/>
        </p:scale>
        <p:origin x="-240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sng" strike="noStrike" kern="1200" spc="0" baseline="0">
                <a:solidFill>
                  <a:schemeClr val="accent3">
                    <a:lumMod val="50000"/>
                  </a:schemeClr>
                </a:solidFill>
                <a:latin typeface="Candara" panose="020E0502030303020204" pitchFamily="34" charset="0"/>
                <a:ea typeface="+mn-ea"/>
                <a:cs typeface="+mn-cs"/>
              </a:defRPr>
            </a:pPr>
            <a:r>
              <a:rPr lang="en-US" sz="2800" b="1" u="sng" dirty="0">
                <a:solidFill>
                  <a:schemeClr val="accent3">
                    <a:lumMod val="50000"/>
                  </a:schemeClr>
                </a:solidFill>
                <a:latin typeface="Candara" panose="020E0502030303020204" pitchFamily="34" charset="0"/>
              </a:rPr>
              <a:t>Action Taken on</a:t>
            </a:r>
            <a:r>
              <a:rPr lang="en-US" sz="2800" b="1" u="sng" baseline="0" dirty="0">
                <a:solidFill>
                  <a:schemeClr val="accent3">
                    <a:lumMod val="50000"/>
                  </a:schemeClr>
                </a:solidFill>
                <a:latin typeface="Candara" panose="020E0502030303020204" pitchFamily="34" charset="0"/>
              </a:rPr>
              <a:t> Loans | Counts</a:t>
            </a:r>
            <a:endParaRPr lang="en-US" sz="2800" b="1" u="sng" dirty="0">
              <a:solidFill>
                <a:schemeClr val="accent3">
                  <a:lumMod val="50000"/>
                </a:schemeClr>
              </a:solidFill>
              <a:latin typeface="Candara" panose="020E0502030303020204" pitchFamily="34" charset="0"/>
            </a:endParaRPr>
          </a:p>
        </c:rich>
      </c:tx>
      <c:layout>
        <c:manualLayout>
          <c:xMode val="edge"/>
          <c:yMode val="edge"/>
          <c:x val="4.7468786027914746E-2"/>
          <c:y val="0"/>
        </c:manualLayout>
      </c:layout>
      <c:overlay val="0"/>
      <c:spPr>
        <a:noFill/>
        <a:ln>
          <a:noFill/>
        </a:ln>
        <a:effectLst/>
      </c:spPr>
      <c:txPr>
        <a:bodyPr rot="0" spcFirstLastPara="1" vertOverflow="ellipsis" vert="horz" wrap="square" anchor="ctr" anchorCtr="1"/>
        <a:lstStyle/>
        <a:p>
          <a:pPr>
            <a:defRPr sz="2800" b="1" i="0" u="sng" strike="noStrike" kern="1200" spc="0" baseline="0">
              <a:solidFill>
                <a:schemeClr val="accent3">
                  <a:lumMod val="50000"/>
                </a:schemeClr>
              </a:solidFill>
              <a:latin typeface="Candara" panose="020E0502030303020204" pitchFamily="34" charset="0"/>
              <a:ea typeface="+mn-ea"/>
              <a:cs typeface="+mn-cs"/>
            </a:defRPr>
          </a:pPr>
          <a:endParaRPr lang="en-US"/>
        </a:p>
      </c:txPr>
    </c:title>
    <c:autoTitleDeleted val="0"/>
    <c:plotArea>
      <c:layout>
        <c:manualLayout>
          <c:layoutTarget val="inner"/>
          <c:xMode val="edge"/>
          <c:yMode val="edge"/>
          <c:x val="0.43853815586135841"/>
          <c:y val="9.5438575276763929E-2"/>
          <c:w val="0.51309735815733315"/>
          <c:h val="0.79955646610038222"/>
        </c:manualLayout>
      </c:layout>
      <c:barChart>
        <c:barDir val="bar"/>
        <c:grouping val="clustered"/>
        <c:varyColors val="0"/>
        <c:ser>
          <c:idx val="0"/>
          <c:order val="0"/>
          <c:tx>
            <c:strRef>
              <c:f>Sheet1!$B$1</c:f>
              <c:strCache>
                <c:ptCount val="1"/>
                <c:pt idx="0">
                  <c:v>Cases</c:v>
                </c:pt>
              </c:strCache>
            </c:strRef>
          </c:tx>
          <c:spPr>
            <a:solidFill>
              <a:schemeClr val="accent3">
                <a:lumMod val="75000"/>
              </a:schemeClr>
            </a:solidFill>
            <a:ln>
              <a:solidFill>
                <a:schemeClr val="accent6">
                  <a:lumMod val="5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Candara" panose="020E0502030303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Application approved Not Accepted</c:v>
                </c:pt>
                <c:pt idx="1">
                  <c:v>Application denied</c:v>
                </c:pt>
                <c:pt idx="2">
                  <c:v>Application withdrawn </c:v>
                </c:pt>
                <c:pt idx="3">
                  <c:v>File closed for incompleteness</c:v>
                </c:pt>
                <c:pt idx="4">
                  <c:v>Loan originated</c:v>
                </c:pt>
                <c:pt idx="5">
                  <c:v>Loan purchased </c:v>
                </c:pt>
                <c:pt idx="6">
                  <c:v>Preapproval request denied</c:v>
                </c:pt>
              </c:strCache>
            </c:strRef>
          </c:cat>
          <c:val>
            <c:numRef>
              <c:f>Sheet1!$B$2:$B$8</c:f>
              <c:numCache>
                <c:formatCode>General</c:formatCode>
                <c:ptCount val="7"/>
                <c:pt idx="0">
                  <c:v>14180</c:v>
                </c:pt>
                <c:pt idx="1">
                  <c:v>79697</c:v>
                </c:pt>
                <c:pt idx="2">
                  <c:v>39496</c:v>
                </c:pt>
                <c:pt idx="3">
                  <c:v>16733</c:v>
                </c:pt>
                <c:pt idx="4">
                  <c:v>228054</c:v>
                </c:pt>
                <c:pt idx="5">
                  <c:v>61490</c:v>
                </c:pt>
                <c:pt idx="6">
                  <c:v>4</c:v>
                </c:pt>
              </c:numCache>
            </c:numRef>
          </c:val>
          <c:extLst>
            <c:ext xmlns:c16="http://schemas.microsoft.com/office/drawing/2014/chart" uri="{C3380CC4-5D6E-409C-BE32-E72D297353CC}">
              <c16:uniqueId val="{00000000-C999-4D5F-BF50-30B5A35EE244}"/>
            </c:ext>
          </c:extLst>
        </c:ser>
        <c:dLbls>
          <c:showLegendKey val="0"/>
          <c:showVal val="0"/>
          <c:showCatName val="0"/>
          <c:showSerName val="0"/>
          <c:showPercent val="0"/>
          <c:showBubbleSize val="0"/>
        </c:dLbls>
        <c:gapWidth val="26"/>
        <c:axId val="120850832"/>
        <c:axId val="120852008"/>
      </c:barChart>
      <c:catAx>
        <c:axId val="120850832"/>
        <c:scaling>
          <c:orientation val="minMax"/>
        </c:scaling>
        <c:delete val="0"/>
        <c:axPos val="l"/>
        <c:numFmt formatCode="General" sourceLinked="1"/>
        <c:majorTickMark val="none"/>
        <c:minorTickMark val="none"/>
        <c:tickLblPos val="nextTo"/>
        <c:spPr>
          <a:noFill/>
          <a:ln w="50800" cap="flat" cmpd="sng" algn="ctr">
            <a:solidFill>
              <a:schemeClr val="accent1">
                <a:lumMod val="50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andara" panose="020E0502030303020204" pitchFamily="34" charset="0"/>
                <a:ea typeface="+mn-ea"/>
                <a:cs typeface="+mn-cs"/>
              </a:defRPr>
            </a:pPr>
            <a:endParaRPr lang="en-US"/>
          </a:p>
        </c:txPr>
        <c:crossAx val="120852008"/>
        <c:crosses val="autoZero"/>
        <c:auto val="0"/>
        <c:lblAlgn val="ctr"/>
        <c:lblOffset val="100"/>
        <c:noMultiLvlLbl val="0"/>
      </c:catAx>
      <c:valAx>
        <c:axId val="12085200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Candara" panose="020E0502030303020204" pitchFamily="34" charset="0"/>
                <a:ea typeface="+mn-ea"/>
                <a:cs typeface="+mn-cs"/>
              </a:defRPr>
            </a:pPr>
            <a:endParaRPr lang="en-US"/>
          </a:p>
        </c:txPr>
        <c:crossAx val="1208508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800" b="1" i="0" u="sng" strike="noStrike" kern="1200" spc="0" baseline="0">
                <a:solidFill>
                  <a:schemeClr val="accent3">
                    <a:lumMod val="50000"/>
                  </a:schemeClr>
                </a:solidFill>
                <a:latin typeface="Candara" panose="020E0502030303020204" pitchFamily="34" charset="0"/>
                <a:ea typeface="+mn-ea"/>
                <a:cs typeface="+mn-cs"/>
              </a:defRPr>
            </a:pPr>
            <a:r>
              <a:rPr lang="en-US" sz="2800" b="1" u="sng" dirty="0">
                <a:solidFill>
                  <a:schemeClr val="accent3">
                    <a:lumMod val="50000"/>
                  </a:schemeClr>
                </a:solidFill>
                <a:latin typeface="Candara" panose="020E0502030303020204" pitchFamily="34" charset="0"/>
              </a:rPr>
              <a:t>Cases By Agencies| Counts </a:t>
            </a:r>
          </a:p>
        </c:rich>
      </c:tx>
      <c:layout>
        <c:manualLayout>
          <c:xMode val="edge"/>
          <c:yMode val="edge"/>
          <c:x val="4.9330752559455168E-3"/>
          <c:y val="0"/>
        </c:manualLayout>
      </c:layout>
      <c:overlay val="0"/>
      <c:spPr>
        <a:noFill/>
        <a:ln>
          <a:noFill/>
        </a:ln>
        <a:effectLst/>
      </c:spPr>
      <c:txPr>
        <a:bodyPr rot="0" spcFirstLastPara="1" vertOverflow="ellipsis" vert="horz" wrap="square" anchor="ctr" anchorCtr="1"/>
        <a:lstStyle/>
        <a:p>
          <a:pPr>
            <a:defRPr sz="2800" b="1" i="0" u="sng" strike="noStrike" kern="1200" spc="0" baseline="0">
              <a:solidFill>
                <a:schemeClr val="accent3">
                  <a:lumMod val="50000"/>
                </a:schemeClr>
              </a:solidFill>
              <a:latin typeface="Candara" panose="020E0502030303020204" pitchFamily="34" charset="0"/>
              <a:ea typeface="+mn-ea"/>
              <a:cs typeface="+mn-cs"/>
            </a:defRPr>
          </a:pPr>
          <a:endParaRPr lang="en-US"/>
        </a:p>
      </c:txPr>
    </c:title>
    <c:autoTitleDeleted val="0"/>
    <c:plotArea>
      <c:layout>
        <c:manualLayout>
          <c:layoutTarget val="inner"/>
          <c:xMode val="edge"/>
          <c:yMode val="edge"/>
          <c:x val="9.6384004022271833E-2"/>
          <c:y val="0.18917585314828164"/>
          <c:w val="0.88599432238982834"/>
          <c:h val="0.65696037574755839"/>
        </c:manualLayout>
      </c:layout>
      <c:barChart>
        <c:barDir val="col"/>
        <c:grouping val="clustered"/>
        <c:varyColors val="0"/>
        <c:ser>
          <c:idx val="0"/>
          <c:order val="0"/>
          <c:tx>
            <c:strRef>
              <c:f>Sheet1!$B$1</c:f>
              <c:strCache>
                <c:ptCount val="1"/>
                <c:pt idx="0">
                  <c:v>Cases</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Candara" panose="020E0502030303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CFPB</c:v>
                </c:pt>
                <c:pt idx="1">
                  <c:v>FDIC</c:v>
                </c:pt>
                <c:pt idx="2">
                  <c:v>FRS</c:v>
                </c:pt>
                <c:pt idx="3">
                  <c:v>HUD</c:v>
                </c:pt>
                <c:pt idx="4">
                  <c:v>NCUA</c:v>
                </c:pt>
                <c:pt idx="5">
                  <c:v>OCC</c:v>
                </c:pt>
              </c:strCache>
            </c:strRef>
          </c:cat>
          <c:val>
            <c:numRef>
              <c:f>Sheet1!$B$2:$B$7</c:f>
              <c:numCache>
                <c:formatCode>General</c:formatCode>
                <c:ptCount val="6"/>
                <c:pt idx="0">
                  <c:v>177762</c:v>
                </c:pt>
                <c:pt idx="1">
                  <c:v>15555</c:v>
                </c:pt>
                <c:pt idx="2">
                  <c:v>10211</c:v>
                </c:pt>
                <c:pt idx="3">
                  <c:v>150441</c:v>
                </c:pt>
                <c:pt idx="4">
                  <c:v>50944</c:v>
                </c:pt>
                <c:pt idx="5">
                  <c:v>34741</c:v>
                </c:pt>
              </c:numCache>
            </c:numRef>
          </c:val>
          <c:extLst>
            <c:ext xmlns:c16="http://schemas.microsoft.com/office/drawing/2014/chart" uri="{C3380CC4-5D6E-409C-BE32-E72D297353CC}">
              <c16:uniqueId val="{00000000-C999-4D5F-BF50-30B5A35EE244}"/>
            </c:ext>
          </c:extLst>
        </c:ser>
        <c:dLbls>
          <c:showLegendKey val="0"/>
          <c:showVal val="0"/>
          <c:showCatName val="0"/>
          <c:showSerName val="0"/>
          <c:showPercent val="0"/>
          <c:showBubbleSize val="0"/>
        </c:dLbls>
        <c:gapWidth val="26"/>
        <c:axId val="102696952"/>
        <c:axId val="178384032"/>
      </c:barChart>
      <c:catAx>
        <c:axId val="102696952"/>
        <c:scaling>
          <c:orientation val="minMax"/>
        </c:scaling>
        <c:delete val="0"/>
        <c:axPos val="b"/>
        <c:numFmt formatCode="General" sourceLinked="1"/>
        <c:majorTickMark val="none"/>
        <c:minorTickMark val="none"/>
        <c:tickLblPos val="nextTo"/>
        <c:spPr>
          <a:noFill/>
          <a:ln w="50800" cap="flat" cmpd="sng" algn="ctr">
            <a:solidFill>
              <a:schemeClr val="accent1">
                <a:lumMod val="50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andara" panose="020E0502030303020204" pitchFamily="34" charset="0"/>
                <a:ea typeface="+mn-ea"/>
                <a:cs typeface="+mn-cs"/>
              </a:defRPr>
            </a:pPr>
            <a:endParaRPr lang="en-US"/>
          </a:p>
        </c:txPr>
        <c:crossAx val="178384032"/>
        <c:crosses val="autoZero"/>
        <c:auto val="0"/>
        <c:lblAlgn val="ctr"/>
        <c:lblOffset val="100"/>
        <c:noMultiLvlLbl val="0"/>
      </c:catAx>
      <c:valAx>
        <c:axId val="17838403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Candara" panose="020E0502030303020204" pitchFamily="34" charset="0"/>
                <a:ea typeface="+mn-ea"/>
                <a:cs typeface="+mn-cs"/>
              </a:defRPr>
            </a:pPr>
            <a:endParaRPr lang="en-US"/>
          </a:p>
        </c:txPr>
        <c:crossAx val="1026969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2800" b="1" i="0" u="sng" strike="noStrike" kern="1200" spc="0" baseline="0">
                <a:solidFill>
                  <a:schemeClr val="accent3">
                    <a:lumMod val="50000"/>
                  </a:schemeClr>
                </a:solidFill>
                <a:latin typeface="Candara" panose="020E0502030303020204" pitchFamily="34" charset="0"/>
                <a:ea typeface="+mn-ea"/>
                <a:cs typeface="+mn-cs"/>
              </a:defRPr>
            </a:pPr>
            <a:r>
              <a:rPr lang="en-US" sz="2800" b="1" i="0" dirty="0">
                <a:solidFill>
                  <a:schemeClr val="accent3">
                    <a:lumMod val="50000"/>
                  </a:schemeClr>
                </a:solidFill>
                <a:effectLst/>
              </a:rPr>
              <a:t>Ethnicity</a:t>
            </a:r>
            <a:r>
              <a:rPr lang="en-US" sz="2800" b="1" u="sng" dirty="0">
                <a:solidFill>
                  <a:schemeClr val="accent3">
                    <a:lumMod val="50000"/>
                  </a:schemeClr>
                </a:solidFill>
                <a:latin typeface="Candara" panose="020E0502030303020204" pitchFamily="34" charset="0"/>
              </a:rPr>
              <a:t>| Counts </a:t>
            </a:r>
          </a:p>
        </c:rich>
      </c:tx>
      <c:layout>
        <c:manualLayout>
          <c:xMode val="edge"/>
          <c:yMode val="edge"/>
          <c:x val="3.6820257781207603E-3"/>
          <c:y val="2.7569756368016739E-3"/>
        </c:manualLayout>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2800" b="1" i="0" u="sng" strike="noStrike" kern="1200" spc="0" baseline="0">
              <a:solidFill>
                <a:schemeClr val="accent3">
                  <a:lumMod val="50000"/>
                </a:schemeClr>
              </a:solidFill>
              <a:latin typeface="Candara" panose="020E0502030303020204" pitchFamily="34" charset="0"/>
              <a:ea typeface="+mn-ea"/>
              <a:cs typeface="+mn-cs"/>
            </a:defRPr>
          </a:pPr>
          <a:endParaRPr lang="en-US"/>
        </a:p>
      </c:txPr>
    </c:title>
    <c:autoTitleDeleted val="0"/>
    <c:plotArea>
      <c:layout>
        <c:manualLayout>
          <c:layoutTarget val="inner"/>
          <c:xMode val="edge"/>
          <c:yMode val="edge"/>
          <c:x val="9.6384004022271833E-2"/>
          <c:y val="0.18917585314828164"/>
          <c:w val="0.88599432238982834"/>
          <c:h val="0.65696037574755839"/>
        </c:manualLayout>
      </c:layout>
      <c:barChart>
        <c:barDir val="col"/>
        <c:grouping val="clustered"/>
        <c:varyColors val="0"/>
        <c:ser>
          <c:idx val="0"/>
          <c:order val="0"/>
          <c:tx>
            <c:strRef>
              <c:f>Sheet1!$B$1</c:f>
              <c:strCache>
                <c:ptCount val="1"/>
                <c:pt idx="0">
                  <c:v>Cases</c:v>
                </c:pt>
              </c:strCache>
            </c:strRef>
          </c:tx>
          <c:spPr>
            <a:solidFill>
              <a:schemeClr val="accent6">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Candara" panose="020E0502030303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Hispanic or Latino</c:v>
                </c:pt>
                <c:pt idx="1">
                  <c:v>Information not provided </c:v>
                </c:pt>
                <c:pt idx="2">
                  <c:v>Not applicable</c:v>
                </c:pt>
                <c:pt idx="3">
                  <c:v>Not Hispanic or Latino</c:v>
                </c:pt>
              </c:strCache>
            </c:strRef>
          </c:cat>
          <c:val>
            <c:numRef>
              <c:f>Sheet1!$B$2:$B$5</c:f>
              <c:numCache>
                <c:formatCode>General</c:formatCode>
                <c:ptCount val="4"/>
                <c:pt idx="0">
                  <c:v>25073</c:v>
                </c:pt>
                <c:pt idx="1">
                  <c:v>43358</c:v>
                </c:pt>
                <c:pt idx="2">
                  <c:v>50708</c:v>
                </c:pt>
                <c:pt idx="3">
                  <c:v>320515</c:v>
                </c:pt>
              </c:numCache>
            </c:numRef>
          </c:val>
          <c:extLst>
            <c:ext xmlns:c16="http://schemas.microsoft.com/office/drawing/2014/chart" uri="{C3380CC4-5D6E-409C-BE32-E72D297353CC}">
              <c16:uniqueId val="{00000000-C999-4D5F-BF50-30B5A35EE244}"/>
            </c:ext>
          </c:extLst>
        </c:ser>
        <c:dLbls>
          <c:showLegendKey val="0"/>
          <c:showVal val="0"/>
          <c:showCatName val="0"/>
          <c:showSerName val="0"/>
          <c:showPercent val="0"/>
          <c:showBubbleSize val="0"/>
        </c:dLbls>
        <c:gapWidth val="26"/>
        <c:axId val="178386384"/>
        <c:axId val="178389912"/>
      </c:barChart>
      <c:catAx>
        <c:axId val="178386384"/>
        <c:scaling>
          <c:orientation val="minMax"/>
        </c:scaling>
        <c:delete val="0"/>
        <c:axPos val="b"/>
        <c:numFmt formatCode="General" sourceLinked="1"/>
        <c:majorTickMark val="none"/>
        <c:minorTickMark val="none"/>
        <c:tickLblPos val="nextTo"/>
        <c:spPr>
          <a:noFill/>
          <a:ln w="50800" cap="flat" cmpd="sng" algn="ctr">
            <a:solidFill>
              <a:schemeClr val="accent1">
                <a:lumMod val="50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andara" panose="020E0502030303020204" pitchFamily="34" charset="0"/>
                <a:ea typeface="+mn-ea"/>
                <a:cs typeface="+mn-cs"/>
              </a:defRPr>
            </a:pPr>
            <a:endParaRPr lang="en-US"/>
          </a:p>
        </c:txPr>
        <c:crossAx val="178389912"/>
        <c:crosses val="autoZero"/>
        <c:auto val="0"/>
        <c:lblAlgn val="ctr"/>
        <c:lblOffset val="100"/>
        <c:noMultiLvlLbl val="0"/>
      </c:catAx>
      <c:valAx>
        <c:axId val="1783899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Candara" panose="020E0502030303020204" pitchFamily="34" charset="0"/>
                <a:ea typeface="+mn-ea"/>
                <a:cs typeface="+mn-cs"/>
              </a:defRPr>
            </a:pPr>
            <a:endParaRPr lang="en-US"/>
          </a:p>
        </c:txPr>
        <c:crossAx val="1783863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800" b="1" i="0" u="sng" strike="noStrike" kern="1200" spc="0" baseline="0">
                <a:solidFill>
                  <a:schemeClr val="accent3">
                    <a:lumMod val="50000"/>
                  </a:schemeClr>
                </a:solidFill>
                <a:latin typeface="Candara" panose="020E0502030303020204" pitchFamily="34" charset="0"/>
                <a:ea typeface="+mn-ea"/>
                <a:cs typeface="+mn-cs"/>
              </a:defRPr>
            </a:pPr>
            <a:r>
              <a:rPr lang="en-US" sz="2800" b="1" u="sng" dirty="0">
                <a:solidFill>
                  <a:schemeClr val="accent3">
                    <a:lumMod val="50000"/>
                  </a:schemeClr>
                </a:solidFill>
                <a:latin typeface="Candara" panose="020E0502030303020204" pitchFamily="34" charset="0"/>
              </a:rPr>
              <a:t>Race | Counts </a:t>
            </a:r>
          </a:p>
        </c:rich>
      </c:tx>
      <c:layout>
        <c:manualLayout>
          <c:xMode val="edge"/>
          <c:yMode val="edge"/>
          <c:x val="4.9330752559455168E-3"/>
          <c:y val="0"/>
        </c:manualLayout>
      </c:layout>
      <c:overlay val="0"/>
      <c:spPr>
        <a:noFill/>
        <a:ln>
          <a:noFill/>
        </a:ln>
        <a:effectLst/>
      </c:spPr>
      <c:txPr>
        <a:bodyPr rot="0" spcFirstLastPara="1" vertOverflow="ellipsis" vert="horz" wrap="square" anchor="ctr" anchorCtr="1"/>
        <a:lstStyle/>
        <a:p>
          <a:pPr>
            <a:defRPr sz="2800" b="1" i="0" u="sng" strike="noStrike" kern="1200" spc="0" baseline="0">
              <a:solidFill>
                <a:schemeClr val="accent3">
                  <a:lumMod val="50000"/>
                </a:schemeClr>
              </a:solidFill>
              <a:latin typeface="Candara" panose="020E0502030303020204" pitchFamily="34" charset="0"/>
              <a:ea typeface="+mn-ea"/>
              <a:cs typeface="+mn-cs"/>
            </a:defRPr>
          </a:pPr>
          <a:endParaRPr lang="en-US"/>
        </a:p>
      </c:txPr>
    </c:title>
    <c:autoTitleDeleted val="0"/>
    <c:plotArea>
      <c:layout>
        <c:manualLayout>
          <c:layoutTarget val="inner"/>
          <c:xMode val="edge"/>
          <c:yMode val="edge"/>
          <c:x val="0.38848840758789788"/>
          <c:y val="6.8093224458053839E-2"/>
          <c:w val="0.53975203500016278"/>
          <c:h val="0.77804304910604127"/>
        </c:manualLayout>
      </c:layout>
      <c:barChart>
        <c:barDir val="bar"/>
        <c:grouping val="clustered"/>
        <c:varyColors val="0"/>
        <c:ser>
          <c:idx val="0"/>
          <c:order val="0"/>
          <c:tx>
            <c:strRef>
              <c:f>Sheet1!$B$1</c:f>
              <c:strCache>
                <c:ptCount val="1"/>
                <c:pt idx="0">
                  <c:v>Cases</c:v>
                </c:pt>
              </c:strCache>
            </c:strRef>
          </c:tx>
          <c:spPr>
            <a:solidFill>
              <a:schemeClr val="accent5">
                <a:lumMod val="75000"/>
              </a:schemeClr>
            </a:solidFill>
            <a:ln>
              <a:noFill/>
            </a:ln>
            <a:effectLst/>
          </c:spPr>
          <c:invertIfNegative val="0"/>
          <c:dLbls>
            <c:dLbl>
              <c:idx val="6"/>
              <c:layout>
                <c:manualLayout>
                  <c:x val="-0.46886507546709583"/>
                  <c:y val="-1.707924864092843E-2"/>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rgbClr val="FFC000"/>
                      </a:solidFill>
                      <a:latin typeface="Candara" panose="020E0502030303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1-45FD-ADDB-43C6FF53DE81}"/>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Candara" panose="020E0502030303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Native Hawaiian or Other Pacific Islander</c:v>
                </c:pt>
                <c:pt idx="1">
                  <c:v>American Indian or Alaska Native</c:v>
                </c:pt>
                <c:pt idx="2">
                  <c:v>Asian</c:v>
                </c:pt>
                <c:pt idx="3">
                  <c:v>Black or African American</c:v>
                </c:pt>
                <c:pt idx="4">
                  <c:v>Information not provided by applicant in mail, Internet, or telephone application</c:v>
                </c:pt>
                <c:pt idx="5">
                  <c:v>Not applicable</c:v>
                </c:pt>
                <c:pt idx="6">
                  <c:v>White</c:v>
                </c:pt>
              </c:strCache>
            </c:strRef>
          </c:cat>
          <c:val>
            <c:numRef>
              <c:f>Sheet1!$B$2:$B$8</c:f>
              <c:numCache>
                <c:formatCode>General</c:formatCode>
                <c:ptCount val="7"/>
                <c:pt idx="0">
                  <c:v>1260</c:v>
                </c:pt>
                <c:pt idx="1">
                  <c:v>1712</c:v>
                </c:pt>
                <c:pt idx="2">
                  <c:v>27890</c:v>
                </c:pt>
                <c:pt idx="3">
                  <c:v>28687</c:v>
                </c:pt>
                <c:pt idx="4">
                  <c:v>46279</c:v>
                </c:pt>
                <c:pt idx="5">
                  <c:v>50491</c:v>
                </c:pt>
                <c:pt idx="6">
                  <c:v>283335</c:v>
                </c:pt>
              </c:numCache>
            </c:numRef>
          </c:val>
          <c:extLst>
            <c:ext xmlns:c16="http://schemas.microsoft.com/office/drawing/2014/chart" uri="{C3380CC4-5D6E-409C-BE32-E72D297353CC}">
              <c16:uniqueId val="{00000000-C999-4D5F-BF50-30B5A35EE244}"/>
            </c:ext>
          </c:extLst>
        </c:ser>
        <c:dLbls>
          <c:showLegendKey val="0"/>
          <c:showVal val="0"/>
          <c:showCatName val="0"/>
          <c:showSerName val="0"/>
          <c:showPercent val="0"/>
          <c:showBubbleSize val="0"/>
        </c:dLbls>
        <c:gapWidth val="26"/>
        <c:axId val="178388736"/>
        <c:axId val="178384816"/>
      </c:barChart>
      <c:catAx>
        <c:axId val="178388736"/>
        <c:scaling>
          <c:orientation val="minMax"/>
        </c:scaling>
        <c:delete val="0"/>
        <c:axPos val="l"/>
        <c:title>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50800" cap="flat" cmpd="sng" algn="ctr">
            <a:solidFill>
              <a:schemeClr val="accent1">
                <a:lumMod val="50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andara" panose="020E0502030303020204" pitchFamily="34" charset="0"/>
                <a:ea typeface="+mn-ea"/>
                <a:cs typeface="+mn-cs"/>
              </a:defRPr>
            </a:pPr>
            <a:endParaRPr lang="en-US"/>
          </a:p>
        </c:txPr>
        <c:crossAx val="178384816"/>
        <c:crosses val="autoZero"/>
        <c:auto val="0"/>
        <c:lblAlgn val="ctr"/>
        <c:lblOffset val="100"/>
        <c:noMultiLvlLbl val="0"/>
      </c:catAx>
      <c:valAx>
        <c:axId val="17838481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Candara" panose="020E0502030303020204" pitchFamily="34" charset="0"/>
                <a:ea typeface="+mn-ea"/>
                <a:cs typeface="+mn-cs"/>
              </a:defRPr>
            </a:pPr>
            <a:endParaRPr lang="en-US"/>
          </a:p>
        </c:txPr>
        <c:crossAx val="178388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ตัวแทนวันที่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D9FE2F-AE6E-4FD8-BECB-DC8C512CD42F}" type="datetimeFigureOut">
              <a:rPr lang="th-TH" smtClean="0"/>
              <a:t>18/02/67</a:t>
            </a:fld>
            <a:endParaRPr lang="th-TH"/>
          </a:p>
        </p:txBody>
      </p:sp>
      <p:sp>
        <p:nvSpPr>
          <p:cNvPr id="4" name="ตัวแทนท้ายกระดา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5" name="ตัวแทนหมายเลขภาพนิ่ง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8AE7EA-B5BD-4D93-8E46-73D2BC611ACE}" type="slidenum">
              <a:rPr lang="th-TH" smtClean="0"/>
              <a:t>‹#›</a:t>
            </a:fld>
            <a:endParaRPr lang="th-TH"/>
          </a:p>
        </p:txBody>
      </p:sp>
      <p:sp>
        <p:nvSpPr>
          <p:cNvPr id="6" name="ตัวแทนหัวกระดาษ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Tree>
    <p:extLst>
      <p:ext uri="{BB962C8B-B14F-4D97-AF65-F5344CB8AC3E}">
        <p14:creationId xmlns:p14="http://schemas.microsoft.com/office/powerpoint/2010/main" val="11142040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หัวกระดาษ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ตัวแทนวันที่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7E8A8-1621-45EB-AF69-A1465D0E4D1A}" type="datetimeFigureOut">
              <a:rPr lang="th-TH" smtClean="0"/>
              <a:t>18/02/67</a:t>
            </a:fld>
            <a:endParaRPr lang="th-TH"/>
          </a:p>
        </p:txBody>
      </p:sp>
      <p:sp>
        <p:nvSpPr>
          <p:cNvPr id="4" name="ตัวแทนรูปบนภาพนิ่ง 3"/>
          <p:cNvSpPr>
            <a:spLocks noGrp="1" noRot="1" noChangeAspect="1"/>
          </p:cNvSpPr>
          <p:nvPr>
            <p:ph type="sldImg" idx="2"/>
          </p:nvPr>
        </p:nvSpPr>
        <p:spPr>
          <a:xfrm>
            <a:off x="388938" y="685800"/>
            <a:ext cx="6080125" cy="3429000"/>
          </a:xfrm>
          <a:prstGeom prst="rect">
            <a:avLst/>
          </a:prstGeom>
          <a:noFill/>
          <a:ln w="12700">
            <a:solidFill>
              <a:prstClr val="black"/>
            </a:solidFill>
          </a:ln>
        </p:spPr>
        <p:txBody>
          <a:bodyPr vert="horz" lIns="91440" tIns="45720" rIns="91440" bIns="45720" rtlCol="0" anchor="ctr"/>
          <a:lstStyle/>
          <a:p>
            <a:endParaRPr lang="th-TH"/>
          </a:p>
        </p:txBody>
      </p:sp>
      <p:sp>
        <p:nvSpPr>
          <p:cNvPr id="5" name="ตัวแทนบันทึกย่อ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h-TH"/>
              <a:t>คลิกเพื่อแก้ไขลักษณะของข้อความต้นแบบ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6" name="ตัวแทนท้ายกระดา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7" name="ตัวแทนหมายเลขภาพนิ่ง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8CD501-6BB7-45B6-B183-6435F0E3813A}" type="slidenum">
              <a:rPr lang="th-TH" smtClean="0"/>
              <a:t>‹#›</a:t>
            </a:fld>
            <a:endParaRPr lang="th-TH"/>
          </a:p>
        </p:txBody>
      </p:sp>
    </p:spTree>
    <p:extLst>
      <p:ext uri="{BB962C8B-B14F-4D97-AF65-F5344CB8AC3E}">
        <p14:creationId xmlns:p14="http://schemas.microsoft.com/office/powerpoint/2010/main" val="2234148546"/>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878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3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4552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ext Placeholder 13"/>
          <p:cNvSpPr>
            <a:spLocks noGrp="1"/>
          </p:cNvSpPr>
          <p:nvPr>
            <p:ph type="body" sz="quarter" idx="10" hasCustomPrompt="1"/>
          </p:nvPr>
        </p:nvSpPr>
        <p:spPr>
          <a:xfrm>
            <a:off x="2090315" y="6448426"/>
            <a:ext cx="7554275" cy="4051300"/>
          </a:xfrm>
        </p:spPr>
        <p:txBody>
          <a:bodyPr>
            <a:noAutofit/>
          </a:bodyPr>
          <a:lstStyle>
            <a:lvl1pPr marL="0" indent="0">
              <a:buNone/>
              <a:defRPr sz="2394"/>
            </a:lvl1pPr>
          </a:lstStyle>
          <a:p>
            <a:pPr lvl="0"/>
            <a:r>
              <a:rPr lang="en-US"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ru-RU" dirty="0"/>
          </a:p>
        </p:txBody>
      </p:sp>
      <p:sp>
        <p:nvSpPr>
          <p:cNvPr id="8" name="Text Placeholder 19"/>
          <p:cNvSpPr>
            <a:spLocks noGrp="1"/>
          </p:cNvSpPr>
          <p:nvPr>
            <p:ph type="body" sz="quarter" idx="13" hasCustomPrompt="1"/>
          </p:nvPr>
        </p:nvSpPr>
        <p:spPr>
          <a:xfrm>
            <a:off x="2090317" y="4248610"/>
            <a:ext cx="7554275" cy="886548"/>
          </a:xfrm>
        </p:spPr>
        <p:txBody>
          <a:bodyPr>
            <a:noAutofit/>
          </a:bodyPr>
          <a:lstStyle>
            <a:lvl1pPr marL="0" indent="0">
              <a:buNone/>
              <a:defRPr sz="7182" b="1">
                <a:solidFill>
                  <a:srgbClr val="0070C0"/>
                </a:solidFill>
                <a:latin typeface="+mj-lt"/>
                <a:ea typeface="Open Sans Extrabold" panose="020B0906030804020204" pitchFamily="34" charset="0"/>
                <a:cs typeface="Open Sans Extrabold" panose="020B0906030804020204" pitchFamily="34" charset="0"/>
              </a:defRPr>
            </a:lvl1pPr>
          </a:lstStyle>
          <a:p>
            <a:pPr lvl="0"/>
            <a:r>
              <a:rPr lang="en-US" dirty="0"/>
              <a:t>YOUR</a:t>
            </a:r>
            <a:endParaRPr lang="ru-RU" dirty="0"/>
          </a:p>
        </p:txBody>
      </p:sp>
      <p:sp>
        <p:nvSpPr>
          <p:cNvPr id="9" name="Text Placeholder 19"/>
          <p:cNvSpPr>
            <a:spLocks noGrp="1"/>
          </p:cNvSpPr>
          <p:nvPr>
            <p:ph type="body" sz="quarter" idx="14" hasCustomPrompt="1"/>
          </p:nvPr>
        </p:nvSpPr>
        <p:spPr>
          <a:xfrm>
            <a:off x="2090317" y="5135158"/>
            <a:ext cx="7554275" cy="886548"/>
          </a:xfrm>
        </p:spPr>
        <p:txBody>
          <a:bodyPr>
            <a:noAutofit/>
          </a:bodyPr>
          <a:lstStyle>
            <a:lvl1pPr marL="0" indent="0">
              <a:buNone/>
              <a:defRPr sz="7182" b="1">
                <a:solidFill>
                  <a:srgbClr val="0070C0"/>
                </a:solidFill>
                <a:latin typeface="+mj-lt"/>
                <a:ea typeface="Open Sans Extrabold" panose="020B0906030804020204" pitchFamily="34" charset="0"/>
                <a:cs typeface="Open Sans Extrabold" panose="020B0906030804020204" pitchFamily="34" charset="0"/>
              </a:defRPr>
            </a:lvl1pPr>
          </a:lstStyle>
          <a:p>
            <a:pPr lvl="0"/>
            <a:r>
              <a:rPr lang="en-US" dirty="0"/>
              <a:t>TITLE</a:t>
            </a:r>
            <a:endParaRPr lang="ru-RU" dirty="0"/>
          </a:p>
        </p:txBody>
      </p:sp>
    </p:spTree>
    <p:extLst>
      <p:ext uri="{BB962C8B-B14F-4D97-AF65-F5344CB8AC3E}">
        <p14:creationId xmlns:p14="http://schemas.microsoft.com/office/powerpoint/2010/main" val="29296580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Oval 10"/>
          <p:cNvSpPr/>
          <p:nvPr userDrawn="1"/>
        </p:nvSpPr>
        <p:spPr>
          <a:xfrm>
            <a:off x="23019761" y="473373"/>
            <a:ext cx="959011" cy="959010"/>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lIns="91404" tIns="45702" rIns="91404" bIns="45702" rtlCol="0" anchor="ctr"/>
          <a:lstStyle/>
          <a:p>
            <a:pPr algn="ctr"/>
            <a:endParaRPr lang="en-US"/>
          </a:p>
        </p:txBody>
      </p:sp>
      <p:sp>
        <p:nvSpPr>
          <p:cNvPr id="9" name="TextBox 8"/>
          <p:cNvSpPr txBox="1"/>
          <p:nvPr userDrawn="1"/>
        </p:nvSpPr>
        <p:spPr>
          <a:xfrm>
            <a:off x="23185742" y="607069"/>
            <a:ext cx="656054" cy="630837"/>
          </a:xfrm>
          <a:prstGeom prst="rect">
            <a:avLst/>
          </a:prstGeom>
          <a:noFill/>
        </p:spPr>
        <p:txBody>
          <a:bodyPr wrap="none" lIns="182773" tIns="91388" rIns="182773" bIns="91388" rtlCol="0">
            <a:spAutoFit/>
          </a:bodyPr>
          <a:lstStyle/>
          <a:p>
            <a:pPr algn="ctr"/>
            <a:fld id="{260E2A6B-A809-4840-BF14-8648BC0BDF87}" type="slidenum">
              <a:rPr lang="id-ID" sz="2900" b="0" i="0" smtClean="0">
                <a:solidFill>
                  <a:schemeClr val="bg1"/>
                </a:solidFill>
                <a:latin typeface="Lato" charset="0"/>
                <a:ea typeface="Lato" charset="0"/>
                <a:cs typeface="Lato" charset="0"/>
              </a:rPr>
              <a:pPr algn="ctr"/>
              <a:t>‹#›</a:t>
            </a:fld>
            <a:endParaRPr lang="id-ID" sz="2900" b="0" i="0" dirty="0">
              <a:solidFill>
                <a:schemeClr val="bg1"/>
              </a:solidFill>
              <a:latin typeface="Lato" charset="0"/>
              <a:ea typeface="Lato" charset="0"/>
              <a:cs typeface="Lato" charset="0"/>
            </a:endParaRPr>
          </a:p>
        </p:txBody>
      </p:sp>
    </p:spTree>
    <p:extLst>
      <p:ext uri="{BB962C8B-B14F-4D97-AF65-F5344CB8AC3E}">
        <p14:creationId xmlns:p14="http://schemas.microsoft.com/office/powerpoint/2010/main" val="2997483599"/>
      </p:ext>
    </p:extLst>
  </p:cSld>
  <p:clrMap bg1="lt1" tx1="dk1" bg2="lt2" tx2="dk2" accent1="accent1" accent2="accent2" accent3="accent3" accent4="accent4" accent5="accent5" accent6="accent6" hlink="hlink" folHlink="folHlink"/>
  <p:sldLayoutIdLst>
    <p:sldLayoutId id="2147483675" r:id="rId1"/>
    <p:sldLayoutId id="2147483730" r:id="rId2"/>
    <p:sldLayoutId id="214748373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 name="Text"/>
          <p:cNvGrpSpPr/>
          <p:nvPr/>
        </p:nvGrpSpPr>
        <p:grpSpPr>
          <a:xfrm>
            <a:off x="2131489" y="5029224"/>
            <a:ext cx="7937367" cy="2558752"/>
            <a:chOff x="1068388" y="2882900"/>
            <a:chExt cx="3978526" cy="1282549"/>
          </a:xfrm>
        </p:grpSpPr>
        <p:sp>
          <p:nvSpPr>
            <p:cNvPr id="135" name="Rectangle 422"/>
            <p:cNvSpPr>
              <a:spLocks noChangeArrowheads="1"/>
            </p:cNvSpPr>
            <p:nvPr/>
          </p:nvSpPr>
          <p:spPr bwMode="auto">
            <a:xfrm>
              <a:off x="1068388" y="2882900"/>
              <a:ext cx="3978526" cy="707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ru-RU" sz="9177" b="1" dirty="0">
                  <a:solidFill>
                    <a:schemeClr val="tx2">
                      <a:lumMod val="95000"/>
                      <a:lumOff val="5000"/>
                    </a:schemeClr>
                  </a:solidFill>
                  <a:latin typeface="Nexa Bold" panose="02000000000000000000" pitchFamily="50" charset="0"/>
                </a:rPr>
                <a:t>Home Mortgage</a:t>
              </a:r>
            </a:p>
          </p:txBody>
        </p:sp>
        <p:sp>
          <p:nvSpPr>
            <p:cNvPr id="136" name="Rectangle 423"/>
            <p:cNvSpPr>
              <a:spLocks noChangeArrowheads="1"/>
            </p:cNvSpPr>
            <p:nvPr/>
          </p:nvSpPr>
          <p:spPr bwMode="auto">
            <a:xfrm>
              <a:off x="1068388" y="3457575"/>
              <a:ext cx="3733011" cy="707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ru-RU" sz="9177" b="1" dirty="0">
                  <a:solidFill>
                    <a:schemeClr val="tx2">
                      <a:lumMod val="95000"/>
                      <a:lumOff val="5000"/>
                    </a:schemeClr>
                  </a:solidFill>
                  <a:latin typeface="Nexa Bold" panose="02000000000000000000" pitchFamily="50" charset="0"/>
                </a:rPr>
                <a:t>Decisions in NY</a:t>
              </a:r>
              <a:endParaRPr lang="ru-RU" altLang="ru-RU" sz="3591" dirty="0">
                <a:solidFill>
                  <a:schemeClr val="tx2">
                    <a:lumMod val="95000"/>
                    <a:lumOff val="5000"/>
                  </a:schemeClr>
                </a:solidFill>
              </a:endParaRPr>
            </a:p>
          </p:txBody>
        </p:sp>
      </p:grpSp>
      <p:sp>
        <p:nvSpPr>
          <p:cNvPr id="137" name="Text Placeholder 13"/>
          <p:cNvSpPr>
            <a:spLocks noGrp="1"/>
          </p:cNvSpPr>
          <p:nvPr>
            <p:ph type="body" sz="quarter" idx="10" hasCustomPrompt="1"/>
          </p:nvPr>
        </p:nvSpPr>
        <p:spPr>
          <a:xfrm>
            <a:off x="2090313" y="7632620"/>
            <a:ext cx="7303439" cy="764614"/>
          </a:xfrm>
        </p:spPr>
        <p:txBody>
          <a:bodyPr>
            <a:noAutofit/>
          </a:bodyPr>
          <a:lstStyle>
            <a:lvl1pPr marL="0" indent="0">
              <a:buNone/>
              <a:defRPr sz="1200"/>
            </a:lvl1pPr>
          </a:lstStyle>
          <a:p>
            <a:pPr lvl="0"/>
            <a:r>
              <a:rPr lang="en-US" sz="3192" b="1" u="sng" dirty="0">
                <a:solidFill>
                  <a:schemeClr val="accent6">
                    <a:lumMod val="75000"/>
                  </a:schemeClr>
                </a:solidFill>
                <a:latin typeface="Candara" panose="020E0502030303020204" pitchFamily="34" charset="0"/>
              </a:rPr>
              <a:t>Summary Snapshot |</a:t>
            </a:r>
            <a:endParaRPr lang="ru-RU" sz="3192" b="1" u="sng" dirty="0">
              <a:solidFill>
                <a:srgbClr val="002060"/>
              </a:solidFill>
              <a:latin typeface="Candara" panose="020E0502030303020204" pitchFamily="34" charset="0"/>
            </a:endParaRPr>
          </a:p>
        </p:txBody>
      </p:sp>
      <p:sp>
        <p:nvSpPr>
          <p:cNvPr id="138" name="Freeform 7">
            <a:extLst>
              <a:ext uri="{FF2B5EF4-FFF2-40B4-BE49-F238E27FC236}">
                <a16:creationId xmlns:a16="http://schemas.microsoft.com/office/drawing/2014/main" id="{5E59CCF0-FD6A-471D-A395-BF32F9ACA063}"/>
              </a:ext>
            </a:extLst>
          </p:cNvPr>
          <p:cNvSpPr>
            <a:spLocks/>
          </p:cNvSpPr>
          <p:nvPr/>
        </p:nvSpPr>
        <p:spPr bwMode="auto">
          <a:xfrm>
            <a:off x="17324284" y="3351971"/>
            <a:ext cx="3825911" cy="3471191"/>
          </a:xfrm>
          <a:custGeom>
            <a:avLst/>
            <a:gdLst>
              <a:gd name="T0" fmla="*/ 419 w 504"/>
              <a:gd name="T1" fmla="*/ 354 h 457"/>
              <a:gd name="T2" fmla="*/ 261 w 504"/>
              <a:gd name="T3" fmla="*/ 362 h 457"/>
              <a:gd name="T4" fmla="*/ 273 w 504"/>
              <a:gd name="T5" fmla="*/ 292 h 457"/>
              <a:gd name="T6" fmla="*/ 303 w 504"/>
              <a:gd name="T7" fmla="*/ 297 h 457"/>
              <a:gd name="T8" fmla="*/ 423 w 504"/>
              <a:gd name="T9" fmla="*/ 334 h 457"/>
              <a:gd name="T10" fmla="*/ 422 w 504"/>
              <a:gd name="T11" fmla="*/ 258 h 457"/>
              <a:gd name="T12" fmla="*/ 288 w 504"/>
              <a:gd name="T13" fmla="*/ 287 h 457"/>
              <a:gd name="T14" fmla="*/ 303 w 504"/>
              <a:gd name="T15" fmla="*/ 219 h 457"/>
              <a:gd name="T16" fmla="*/ 331 w 504"/>
              <a:gd name="T17" fmla="*/ 218 h 457"/>
              <a:gd name="T18" fmla="*/ 437 w 504"/>
              <a:gd name="T19" fmla="*/ 223 h 457"/>
              <a:gd name="T20" fmla="*/ 421 w 504"/>
              <a:gd name="T21" fmla="*/ 160 h 457"/>
              <a:gd name="T22" fmla="*/ 314 w 504"/>
              <a:gd name="T23" fmla="*/ 211 h 457"/>
              <a:gd name="T24" fmla="*/ 325 w 504"/>
              <a:gd name="T25" fmla="*/ 168 h 457"/>
              <a:gd name="T26" fmla="*/ 400 w 504"/>
              <a:gd name="T27" fmla="*/ 84 h 457"/>
              <a:gd name="T28" fmla="*/ 331 w 504"/>
              <a:gd name="T29" fmla="*/ 50 h 457"/>
              <a:gd name="T30" fmla="*/ 322 w 504"/>
              <a:gd name="T31" fmla="*/ 145 h 457"/>
              <a:gd name="T32" fmla="*/ 301 w 504"/>
              <a:gd name="T33" fmla="*/ 210 h 457"/>
              <a:gd name="T34" fmla="*/ 290 w 504"/>
              <a:gd name="T35" fmla="*/ 188 h 457"/>
              <a:gd name="T36" fmla="*/ 255 w 504"/>
              <a:gd name="T37" fmla="*/ 89 h 457"/>
              <a:gd name="T38" fmla="*/ 203 w 504"/>
              <a:gd name="T39" fmla="*/ 128 h 457"/>
              <a:gd name="T40" fmla="*/ 291 w 504"/>
              <a:gd name="T41" fmla="*/ 206 h 457"/>
              <a:gd name="T42" fmla="*/ 270 w 504"/>
              <a:gd name="T43" fmla="*/ 284 h 457"/>
              <a:gd name="T44" fmla="*/ 252 w 504"/>
              <a:gd name="T45" fmla="*/ 262 h 457"/>
              <a:gd name="T46" fmla="*/ 184 w 504"/>
              <a:gd name="T47" fmla="*/ 157 h 457"/>
              <a:gd name="T48" fmla="*/ 136 w 504"/>
              <a:gd name="T49" fmla="*/ 215 h 457"/>
              <a:gd name="T50" fmla="*/ 256 w 504"/>
              <a:gd name="T51" fmla="*/ 280 h 457"/>
              <a:gd name="T52" fmla="*/ 239 w 504"/>
              <a:gd name="T53" fmla="*/ 356 h 457"/>
              <a:gd name="T54" fmla="*/ 215 w 504"/>
              <a:gd name="T55" fmla="*/ 335 h 457"/>
              <a:gd name="T56" fmla="*/ 116 w 504"/>
              <a:gd name="T57" fmla="*/ 227 h 457"/>
              <a:gd name="T58" fmla="*/ 72 w 504"/>
              <a:gd name="T59" fmla="*/ 303 h 457"/>
              <a:gd name="T60" fmla="*/ 222 w 504"/>
              <a:gd name="T61" fmla="*/ 353 h 457"/>
              <a:gd name="T62" fmla="*/ 208 w 504"/>
              <a:gd name="T63" fmla="*/ 431 h 457"/>
              <a:gd name="T64" fmla="*/ 243 w 504"/>
              <a:gd name="T65" fmla="*/ 364 h 457"/>
              <a:gd name="T66" fmla="*/ 274 w 504"/>
              <a:gd name="T67" fmla="*/ 375 h 457"/>
              <a:gd name="T68" fmla="*/ 406 w 504"/>
              <a:gd name="T69" fmla="*/ 44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04" h="457">
                <a:moveTo>
                  <a:pt x="424" y="356"/>
                </a:moveTo>
                <a:cubicBezTo>
                  <a:pt x="422" y="355"/>
                  <a:pt x="421" y="355"/>
                  <a:pt x="419" y="354"/>
                </a:cubicBezTo>
                <a:cubicBezTo>
                  <a:pt x="359" y="342"/>
                  <a:pt x="302" y="354"/>
                  <a:pt x="277" y="362"/>
                </a:cubicBezTo>
                <a:cubicBezTo>
                  <a:pt x="272" y="363"/>
                  <a:pt x="266" y="363"/>
                  <a:pt x="261" y="362"/>
                </a:cubicBezTo>
                <a:cubicBezTo>
                  <a:pt x="245" y="358"/>
                  <a:pt x="245" y="358"/>
                  <a:pt x="245" y="358"/>
                </a:cubicBezTo>
                <a:cubicBezTo>
                  <a:pt x="273" y="292"/>
                  <a:pt x="273" y="292"/>
                  <a:pt x="273" y="292"/>
                </a:cubicBezTo>
                <a:cubicBezTo>
                  <a:pt x="288" y="293"/>
                  <a:pt x="288" y="293"/>
                  <a:pt x="288" y="293"/>
                </a:cubicBezTo>
                <a:cubicBezTo>
                  <a:pt x="293" y="293"/>
                  <a:pt x="298" y="295"/>
                  <a:pt x="303" y="297"/>
                </a:cubicBezTo>
                <a:cubicBezTo>
                  <a:pt x="323" y="309"/>
                  <a:pt x="366" y="331"/>
                  <a:pt x="419" y="333"/>
                </a:cubicBezTo>
                <a:cubicBezTo>
                  <a:pt x="420" y="333"/>
                  <a:pt x="421" y="334"/>
                  <a:pt x="423" y="334"/>
                </a:cubicBezTo>
                <a:cubicBezTo>
                  <a:pt x="494" y="335"/>
                  <a:pt x="497" y="262"/>
                  <a:pt x="426" y="258"/>
                </a:cubicBezTo>
                <a:cubicBezTo>
                  <a:pt x="425" y="258"/>
                  <a:pt x="423" y="258"/>
                  <a:pt x="422" y="258"/>
                </a:cubicBezTo>
                <a:cubicBezTo>
                  <a:pt x="370" y="255"/>
                  <a:pt x="325" y="273"/>
                  <a:pt x="304" y="283"/>
                </a:cubicBezTo>
                <a:cubicBezTo>
                  <a:pt x="299" y="286"/>
                  <a:pt x="293" y="287"/>
                  <a:pt x="288" y="287"/>
                </a:cubicBezTo>
                <a:cubicBezTo>
                  <a:pt x="276" y="286"/>
                  <a:pt x="276" y="286"/>
                  <a:pt x="276" y="286"/>
                </a:cubicBezTo>
                <a:cubicBezTo>
                  <a:pt x="303" y="219"/>
                  <a:pt x="303" y="219"/>
                  <a:pt x="303" y="219"/>
                </a:cubicBezTo>
                <a:cubicBezTo>
                  <a:pt x="316" y="217"/>
                  <a:pt x="316" y="217"/>
                  <a:pt x="316" y="217"/>
                </a:cubicBezTo>
                <a:cubicBezTo>
                  <a:pt x="321" y="216"/>
                  <a:pt x="326" y="216"/>
                  <a:pt x="331" y="218"/>
                </a:cubicBezTo>
                <a:cubicBezTo>
                  <a:pt x="351" y="224"/>
                  <a:pt x="391" y="232"/>
                  <a:pt x="433" y="224"/>
                </a:cubicBezTo>
                <a:cubicBezTo>
                  <a:pt x="435" y="224"/>
                  <a:pt x="436" y="224"/>
                  <a:pt x="437" y="223"/>
                </a:cubicBezTo>
                <a:cubicBezTo>
                  <a:pt x="497" y="210"/>
                  <a:pt x="485" y="149"/>
                  <a:pt x="424" y="159"/>
                </a:cubicBezTo>
                <a:cubicBezTo>
                  <a:pt x="423" y="160"/>
                  <a:pt x="422" y="160"/>
                  <a:pt x="421" y="160"/>
                </a:cubicBezTo>
                <a:cubicBezTo>
                  <a:pt x="379" y="168"/>
                  <a:pt x="345" y="191"/>
                  <a:pt x="329" y="204"/>
                </a:cubicBezTo>
                <a:cubicBezTo>
                  <a:pt x="325" y="208"/>
                  <a:pt x="320" y="210"/>
                  <a:pt x="314" y="211"/>
                </a:cubicBezTo>
                <a:cubicBezTo>
                  <a:pt x="306" y="212"/>
                  <a:pt x="306" y="212"/>
                  <a:pt x="306" y="212"/>
                </a:cubicBezTo>
                <a:cubicBezTo>
                  <a:pt x="325" y="168"/>
                  <a:pt x="325" y="168"/>
                  <a:pt x="325" y="168"/>
                </a:cubicBezTo>
                <a:cubicBezTo>
                  <a:pt x="328" y="162"/>
                  <a:pt x="332" y="156"/>
                  <a:pt x="338" y="153"/>
                </a:cubicBezTo>
                <a:cubicBezTo>
                  <a:pt x="355" y="142"/>
                  <a:pt x="385" y="119"/>
                  <a:pt x="400" y="84"/>
                </a:cubicBezTo>
                <a:cubicBezTo>
                  <a:pt x="401" y="83"/>
                  <a:pt x="401" y="82"/>
                  <a:pt x="402" y="81"/>
                </a:cubicBezTo>
                <a:cubicBezTo>
                  <a:pt x="422" y="30"/>
                  <a:pt x="355" y="0"/>
                  <a:pt x="331" y="50"/>
                </a:cubicBezTo>
                <a:cubicBezTo>
                  <a:pt x="331" y="51"/>
                  <a:pt x="331" y="52"/>
                  <a:pt x="330" y="53"/>
                </a:cubicBezTo>
                <a:cubicBezTo>
                  <a:pt x="315" y="88"/>
                  <a:pt x="318" y="125"/>
                  <a:pt x="322" y="145"/>
                </a:cubicBezTo>
                <a:cubicBezTo>
                  <a:pt x="323" y="152"/>
                  <a:pt x="322" y="158"/>
                  <a:pt x="320" y="164"/>
                </a:cubicBezTo>
                <a:cubicBezTo>
                  <a:pt x="301" y="210"/>
                  <a:pt x="301" y="210"/>
                  <a:pt x="301" y="210"/>
                </a:cubicBezTo>
                <a:cubicBezTo>
                  <a:pt x="296" y="203"/>
                  <a:pt x="296" y="203"/>
                  <a:pt x="296" y="203"/>
                </a:cubicBezTo>
                <a:cubicBezTo>
                  <a:pt x="293" y="199"/>
                  <a:pt x="291" y="193"/>
                  <a:pt x="290" y="188"/>
                </a:cubicBezTo>
                <a:cubicBezTo>
                  <a:pt x="288" y="167"/>
                  <a:pt x="281" y="128"/>
                  <a:pt x="257" y="92"/>
                </a:cubicBezTo>
                <a:cubicBezTo>
                  <a:pt x="257" y="91"/>
                  <a:pt x="256" y="90"/>
                  <a:pt x="255" y="89"/>
                </a:cubicBezTo>
                <a:cubicBezTo>
                  <a:pt x="221" y="38"/>
                  <a:pt x="168" y="73"/>
                  <a:pt x="201" y="124"/>
                </a:cubicBezTo>
                <a:cubicBezTo>
                  <a:pt x="202" y="126"/>
                  <a:pt x="202" y="127"/>
                  <a:pt x="203" y="128"/>
                </a:cubicBezTo>
                <a:cubicBezTo>
                  <a:pt x="227" y="164"/>
                  <a:pt x="261" y="186"/>
                  <a:pt x="279" y="196"/>
                </a:cubicBezTo>
                <a:cubicBezTo>
                  <a:pt x="284" y="199"/>
                  <a:pt x="288" y="202"/>
                  <a:pt x="291" y="206"/>
                </a:cubicBezTo>
                <a:cubicBezTo>
                  <a:pt x="298" y="217"/>
                  <a:pt x="298" y="217"/>
                  <a:pt x="298" y="217"/>
                </a:cubicBezTo>
                <a:cubicBezTo>
                  <a:pt x="270" y="284"/>
                  <a:pt x="270" y="284"/>
                  <a:pt x="270" y="284"/>
                </a:cubicBezTo>
                <a:cubicBezTo>
                  <a:pt x="261" y="275"/>
                  <a:pt x="261" y="275"/>
                  <a:pt x="261" y="275"/>
                </a:cubicBezTo>
                <a:cubicBezTo>
                  <a:pt x="257" y="272"/>
                  <a:pt x="254" y="267"/>
                  <a:pt x="252" y="262"/>
                </a:cubicBezTo>
                <a:cubicBezTo>
                  <a:pt x="244" y="239"/>
                  <a:pt x="225" y="195"/>
                  <a:pt x="187" y="160"/>
                </a:cubicBezTo>
                <a:cubicBezTo>
                  <a:pt x="186" y="159"/>
                  <a:pt x="185" y="158"/>
                  <a:pt x="184" y="157"/>
                </a:cubicBezTo>
                <a:cubicBezTo>
                  <a:pt x="131" y="109"/>
                  <a:pt x="81" y="162"/>
                  <a:pt x="132" y="212"/>
                </a:cubicBezTo>
                <a:cubicBezTo>
                  <a:pt x="133" y="213"/>
                  <a:pt x="134" y="214"/>
                  <a:pt x="136" y="215"/>
                </a:cubicBezTo>
                <a:cubicBezTo>
                  <a:pt x="174" y="251"/>
                  <a:pt x="220" y="266"/>
                  <a:pt x="243" y="272"/>
                </a:cubicBezTo>
                <a:cubicBezTo>
                  <a:pt x="248" y="274"/>
                  <a:pt x="252" y="276"/>
                  <a:pt x="256" y="280"/>
                </a:cubicBezTo>
                <a:cubicBezTo>
                  <a:pt x="267" y="290"/>
                  <a:pt x="267" y="290"/>
                  <a:pt x="267" y="290"/>
                </a:cubicBezTo>
                <a:cubicBezTo>
                  <a:pt x="239" y="356"/>
                  <a:pt x="239" y="356"/>
                  <a:pt x="239" y="356"/>
                </a:cubicBezTo>
                <a:cubicBezTo>
                  <a:pt x="226" y="348"/>
                  <a:pt x="226" y="348"/>
                  <a:pt x="226" y="348"/>
                </a:cubicBezTo>
                <a:cubicBezTo>
                  <a:pt x="221" y="345"/>
                  <a:pt x="217" y="340"/>
                  <a:pt x="215" y="335"/>
                </a:cubicBezTo>
                <a:cubicBezTo>
                  <a:pt x="202" y="312"/>
                  <a:pt x="172" y="263"/>
                  <a:pt x="120" y="230"/>
                </a:cubicBezTo>
                <a:cubicBezTo>
                  <a:pt x="119" y="229"/>
                  <a:pt x="117" y="228"/>
                  <a:pt x="116" y="227"/>
                </a:cubicBezTo>
                <a:cubicBezTo>
                  <a:pt x="46" y="183"/>
                  <a:pt x="0" y="254"/>
                  <a:pt x="68" y="300"/>
                </a:cubicBezTo>
                <a:cubicBezTo>
                  <a:pt x="69" y="301"/>
                  <a:pt x="71" y="302"/>
                  <a:pt x="72" y="303"/>
                </a:cubicBezTo>
                <a:cubicBezTo>
                  <a:pt x="124" y="337"/>
                  <a:pt x="182" y="346"/>
                  <a:pt x="208" y="348"/>
                </a:cubicBezTo>
                <a:cubicBezTo>
                  <a:pt x="213" y="348"/>
                  <a:pt x="218" y="350"/>
                  <a:pt x="222" y="353"/>
                </a:cubicBezTo>
                <a:cubicBezTo>
                  <a:pt x="237" y="362"/>
                  <a:pt x="237" y="362"/>
                  <a:pt x="237" y="362"/>
                </a:cubicBezTo>
                <a:cubicBezTo>
                  <a:pt x="208" y="431"/>
                  <a:pt x="208" y="431"/>
                  <a:pt x="208" y="431"/>
                </a:cubicBezTo>
                <a:cubicBezTo>
                  <a:pt x="214" y="433"/>
                  <a:pt x="214" y="433"/>
                  <a:pt x="214" y="433"/>
                </a:cubicBezTo>
                <a:cubicBezTo>
                  <a:pt x="243" y="364"/>
                  <a:pt x="243" y="364"/>
                  <a:pt x="243" y="364"/>
                </a:cubicBezTo>
                <a:cubicBezTo>
                  <a:pt x="260" y="368"/>
                  <a:pt x="260" y="368"/>
                  <a:pt x="260" y="368"/>
                </a:cubicBezTo>
                <a:cubicBezTo>
                  <a:pt x="265" y="369"/>
                  <a:pt x="270" y="372"/>
                  <a:pt x="274" y="375"/>
                </a:cubicBezTo>
                <a:cubicBezTo>
                  <a:pt x="293" y="392"/>
                  <a:pt x="340" y="427"/>
                  <a:pt x="400" y="440"/>
                </a:cubicBezTo>
                <a:cubicBezTo>
                  <a:pt x="402" y="441"/>
                  <a:pt x="404" y="441"/>
                  <a:pt x="406" y="441"/>
                </a:cubicBezTo>
                <a:cubicBezTo>
                  <a:pt x="486" y="457"/>
                  <a:pt x="504" y="375"/>
                  <a:pt x="424" y="356"/>
                </a:cubicBezTo>
              </a:path>
            </a:pathLst>
          </a:custGeom>
          <a:solidFill>
            <a:srgbClr val="ECF1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39" name="Freeform 8">
            <a:extLst>
              <a:ext uri="{FF2B5EF4-FFF2-40B4-BE49-F238E27FC236}">
                <a16:creationId xmlns:a16="http://schemas.microsoft.com/office/drawing/2014/main" id="{8E82B3BA-5BBF-4B10-A31A-0EC9C1ECC889}"/>
              </a:ext>
            </a:extLst>
          </p:cNvPr>
          <p:cNvSpPr>
            <a:spLocks/>
          </p:cNvSpPr>
          <p:nvPr/>
        </p:nvSpPr>
        <p:spPr bwMode="auto">
          <a:xfrm>
            <a:off x="10499088" y="3694023"/>
            <a:ext cx="3908257" cy="4573358"/>
          </a:xfrm>
          <a:custGeom>
            <a:avLst/>
            <a:gdLst>
              <a:gd name="T0" fmla="*/ 505 w 515"/>
              <a:gd name="T1" fmla="*/ 224 h 602"/>
              <a:gd name="T2" fmla="*/ 397 w 515"/>
              <a:gd name="T3" fmla="*/ 305 h 602"/>
              <a:gd name="T4" fmla="*/ 382 w 515"/>
              <a:gd name="T5" fmla="*/ 434 h 602"/>
              <a:gd name="T6" fmla="*/ 302 w 515"/>
              <a:gd name="T7" fmla="*/ 325 h 602"/>
              <a:gd name="T8" fmla="*/ 280 w 515"/>
              <a:gd name="T9" fmla="*/ 296 h 602"/>
              <a:gd name="T10" fmla="*/ 390 w 515"/>
              <a:gd name="T11" fmla="*/ 107 h 602"/>
              <a:gd name="T12" fmla="*/ 292 w 515"/>
              <a:gd name="T13" fmla="*/ 177 h 602"/>
              <a:gd name="T14" fmla="*/ 276 w 515"/>
              <a:gd name="T15" fmla="*/ 290 h 602"/>
              <a:gd name="T16" fmla="*/ 172 w 515"/>
              <a:gd name="T17" fmla="*/ 172 h 602"/>
              <a:gd name="T18" fmla="*/ 255 w 515"/>
              <a:gd name="T19" fmla="*/ 0 h 602"/>
              <a:gd name="T20" fmla="*/ 175 w 515"/>
              <a:gd name="T21" fmla="*/ 68 h 602"/>
              <a:gd name="T22" fmla="*/ 170 w 515"/>
              <a:gd name="T23" fmla="*/ 169 h 602"/>
              <a:gd name="T24" fmla="*/ 123 w 515"/>
              <a:gd name="T25" fmla="*/ 128 h 602"/>
              <a:gd name="T26" fmla="*/ 79 w 515"/>
              <a:gd name="T27" fmla="*/ 63 h 602"/>
              <a:gd name="T28" fmla="*/ 0 w 515"/>
              <a:gd name="T29" fmla="*/ 50 h 602"/>
              <a:gd name="T30" fmla="*/ 123 w 515"/>
              <a:gd name="T31" fmla="*/ 129 h 602"/>
              <a:gd name="T32" fmla="*/ 224 w 515"/>
              <a:gd name="T33" fmla="*/ 233 h 602"/>
              <a:gd name="T34" fmla="*/ 124 w 515"/>
              <a:gd name="T35" fmla="*/ 214 h 602"/>
              <a:gd name="T36" fmla="*/ 39 w 515"/>
              <a:gd name="T37" fmla="*/ 275 h 602"/>
              <a:gd name="T38" fmla="*/ 226 w 515"/>
              <a:gd name="T39" fmla="*/ 235 h 602"/>
              <a:gd name="T40" fmla="*/ 297 w 515"/>
              <a:gd name="T41" fmla="*/ 329 h 602"/>
              <a:gd name="T42" fmla="*/ 327 w 515"/>
              <a:gd name="T43" fmla="*/ 369 h 602"/>
              <a:gd name="T44" fmla="*/ 213 w 515"/>
              <a:gd name="T45" fmla="*/ 351 h 602"/>
              <a:gd name="T46" fmla="*/ 116 w 515"/>
              <a:gd name="T47" fmla="*/ 423 h 602"/>
              <a:gd name="T48" fmla="*/ 330 w 515"/>
              <a:gd name="T49" fmla="*/ 374 h 602"/>
              <a:gd name="T50" fmla="*/ 415 w 515"/>
              <a:gd name="T51" fmla="*/ 501 h 602"/>
              <a:gd name="T52" fmla="*/ 286 w 515"/>
              <a:gd name="T53" fmla="*/ 485 h 602"/>
              <a:gd name="T54" fmla="*/ 181 w 515"/>
              <a:gd name="T55" fmla="*/ 571 h 602"/>
              <a:gd name="T56" fmla="*/ 319 w 515"/>
              <a:gd name="T57" fmla="*/ 588 h 602"/>
              <a:gd name="T58" fmla="*/ 418 w 515"/>
              <a:gd name="T59" fmla="*/ 506 h 602"/>
              <a:gd name="T60" fmla="*/ 454 w 515"/>
              <a:gd name="T61" fmla="*/ 565 h 602"/>
              <a:gd name="T62" fmla="*/ 464 w 515"/>
              <a:gd name="T63" fmla="*/ 559 h 602"/>
              <a:gd name="T64" fmla="*/ 386 w 515"/>
              <a:gd name="T65" fmla="*/ 439 h 602"/>
              <a:gd name="T66" fmla="*/ 491 w 515"/>
              <a:gd name="T67" fmla="*/ 358 h 602"/>
              <a:gd name="T68" fmla="*/ 505 w 515"/>
              <a:gd name="T69" fmla="*/ 224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5" h="602">
                <a:moveTo>
                  <a:pt x="505" y="224"/>
                </a:moveTo>
                <a:cubicBezTo>
                  <a:pt x="505" y="224"/>
                  <a:pt x="431" y="246"/>
                  <a:pt x="397" y="305"/>
                </a:cubicBezTo>
                <a:cubicBezTo>
                  <a:pt x="369" y="355"/>
                  <a:pt x="378" y="416"/>
                  <a:pt x="382" y="434"/>
                </a:cubicBezTo>
                <a:cubicBezTo>
                  <a:pt x="356" y="397"/>
                  <a:pt x="329" y="361"/>
                  <a:pt x="302" y="325"/>
                </a:cubicBezTo>
                <a:cubicBezTo>
                  <a:pt x="295" y="315"/>
                  <a:pt x="287" y="305"/>
                  <a:pt x="280" y="296"/>
                </a:cubicBezTo>
                <a:cubicBezTo>
                  <a:pt x="363" y="270"/>
                  <a:pt x="409" y="193"/>
                  <a:pt x="390" y="107"/>
                </a:cubicBezTo>
                <a:cubicBezTo>
                  <a:pt x="390" y="107"/>
                  <a:pt x="324" y="124"/>
                  <a:pt x="292" y="177"/>
                </a:cubicBezTo>
                <a:cubicBezTo>
                  <a:pt x="267" y="220"/>
                  <a:pt x="273" y="273"/>
                  <a:pt x="276" y="290"/>
                </a:cubicBezTo>
                <a:cubicBezTo>
                  <a:pt x="244" y="249"/>
                  <a:pt x="210" y="208"/>
                  <a:pt x="172" y="172"/>
                </a:cubicBezTo>
                <a:cubicBezTo>
                  <a:pt x="243" y="143"/>
                  <a:pt x="277" y="73"/>
                  <a:pt x="255" y="0"/>
                </a:cubicBezTo>
                <a:cubicBezTo>
                  <a:pt x="255" y="0"/>
                  <a:pt x="199" y="21"/>
                  <a:pt x="175" y="68"/>
                </a:cubicBezTo>
                <a:cubicBezTo>
                  <a:pt x="155" y="109"/>
                  <a:pt x="167" y="157"/>
                  <a:pt x="170" y="169"/>
                </a:cubicBezTo>
                <a:cubicBezTo>
                  <a:pt x="155" y="155"/>
                  <a:pt x="139" y="141"/>
                  <a:pt x="123" y="128"/>
                </a:cubicBezTo>
                <a:cubicBezTo>
                  <a:pt x="123" y="126"/>
                  <a:pt x="112" y="84"/>
                  <a:pt x="79" y="63"/>
                </a:cubicBezTo>
                <a:cubicBezTo>
                  <a:pt x="45" y="41"/>
                  <a:pt x="0" y="50"/>
                  <a:pt x="0" y="50"/>
                </a:cubicBezTo>
                <a:cubicBezTo>
                  <a:pt x="15" y="107"/>
                  <a:pt x="65" y="139"/>
                  <a:pt x="123" y="129"/>
                </a:cubicBezTo>
                <a:cubicBezTo>
                  <a:pt x="160" y="159"/>
                  <a:pt x="193" y="195"/>
                  <a:pt x="224" y="233"/>
                </a:cubicBezTo>
                <a:cubicBezTo>
                  <a:pt x="214" y="227"/>
                  <a:pt x="170" y="204"/>
                  <a:pt x="124" y="214"/>
                </a:cubicBezTo>
                <a:cubicBezTo>
                  <a:pt x="72" y="225"/>
                  <a:pt x="39" y="275"/>
                  <a:pt x="39" y="275"/>
                </a:cubicBezTo>
                <a:cubicBezTo>
                  <a:pt x="106" y="314"/>
                  <a:pt x="182" y="297"/>
                  <a:pt x="226" y="235"/>
                </a:cubicBezTo>
                <a:cubicBezTo>
                  <a:pt x="251" y="265"/>
                  <a:pt x="274" y="297"/>
                  <a:pt x="297" y="329"/>
                </a:cubicBezTo>
                <a:cubicBezTo>
                  <a:pt x="307" y="342"/>
                  <a:pt x="317" y="356"/>
                  <a:pt x="327" y="369"/>
                </a:cubicBezTo>
                <a:cubicBezTo>
                  <a:pt x="311" y="361"/>
                  <a:pt x="262" y="339"/>
                  <a:pt x="213" y="351"/>
                </a:cubicBezTo>
                <a:cubicBezTo>
                  <a:pt x="154" y="365"/>
                  <a:pt x="116" y="423"/>
                  <a:pt x="116" y="423"/>
                </a:cubicBezTo>
                <a:cubicBezTo>
                  <a:pt x="193" y="466"/>
                  <a:pt x="280" y="447"/>
                  <a:pt x="330" y="374"/>
                </a:cubicBezTo>
                <a:cubicBezTo>
                  <a:pt x="360" y="416"/>
                  <a:pt x="388" y="458"/>
                  <a:pt x="415" y="501"/>
                </a:cubicBezTo>
                <a:cubicBezTo>
                  <a:pt x="399" y="494"/>
                  <a:pt x="342" y="470"/>
                  <a:pt x="286" y="485"/>
                </a:cubicBezTo>
                <a:cubicBezTo>
                  <a:pt x="220" y="504"/>
                  <a:pt x="181" y="571"/>
                  <a:pt x="181" y="571"/>
                </a:cubicBezTo>
                <a:cubicBezTo>
                  <a:pt x="222" y="592"/>
                  <a:pt x="274" y="602"/>
                  <a:pt x="319" y="588"/>
                </a:cubicBezTo>
                <a:cubicBezTo>
                  <a:pt x="360" y="575"/>
                  <a:pt x="395" y="542"/>
                  <a:pt x="418" y="506"/>
                </a:cubicBezTo>
                <a:cubicBezTo>
                  <a:pt x="430" y="526"/>
                  <a:pt x="442" y="545"/>
                  <a:pt x="454" y="565"/>
                </a:cubicBezTo>
                <a:cubicBezTo>
                  <a:pt x="464" y="559"/>
                  <a:pt x="464" y="559"/>
                  <a:pt x="464" y="559"/>
                </a:cubicBezTo>
                <a:cubicBezTo>
                  <a:pt x="439" y="518"/>
                  <a:pt x="413" y="478"/>
                  <a:pt x="386" y="439"/>
                </a:cubicBezTo>
                <a:cubicBezTo>
                  <a:pt x="428" y="425"/>
                  <a:pt x="469" y="397"/>
                  <a:pt x="491" y="358"/>
                </a:cubicBezTo>
                <a:cubicBezTo>
                  <a:pt x="513" y="318"/>
                  <a:pt x="515" y="267"/>
                  <a:pt x="505" y="224"/>
                </a:cubicBezTo>
              </a:path>
            </a:pathLst>
          </a:custGeom>
          <a:solidFill>
            <a:srgbClr val="D8E1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40" name="Freeform 9">
            <a:extLst>
              <a:ext uri="{FF2B5EF4-FFF2-40B4-BE49-F238E27FC236}">
                <a16:creationId xmlns:a16="http://schemas.microsoft.com/office/drawing/2014/main" id="{57CEEE80-9648-4B0D-8E3C-50503E7F770D}"/>
              </a:ext>
            </a:extLst>
          </p:cNvPr>
          <p:cNvSpPr>
            <a:spLocks/>
          </p:cNvSpPr>
          <p:nvPr/>
        </p:nvSpPr>
        <p:spPr bwMode="auto">
          <a:xfrm>
            <a:off x="18949031" y="4948214"/>
            <a:ext cx="4456174" cy="5415818"/>
          </a:xfrm>
          <a:custGeom>
            <a:avLst/>
            <a:gdLst>
              <a:gd name="T0" fmla="*/ 340 w 587"/>
              <a:gd name="T1" fmla="*/ 272 h 713"/>
              <a:gd name="T2" fmla="*/ 565 w 587"/>
              <a:gd name="T3" fmla="*/ 300 h 713"/>
              <a:gd name="T4" fmla="*/ 458 w 587"/>
              <a:gd name="T5" fmla="*/ 237 h 713"/>
              <a:gd name="T6" fmla="*/ 342 w 587"/>
              <a:gd name="T7" fmla="*/ 269 h 713"/>
              <a:gd name="T8" fmla="*/ 450 w 587"/>
              <a:gd name="T9" fmla="*/ 138 h 713"/>
              <a:gd name="T10" fmla="*/ 587 w 587"/>
              <a:gd name="T11" fmla="*/ 32 h 713"/>
              <a:gd name="T12" fmla="*/ 495 w 587"/>
              <a:gd name="T13" fmla="*/ 55 h 713"/>
              <a:gd name="T14" fmla="*/ 449 w 587"/>
              <a:gd name="T15" fmla="*/ 138 h 713"/>
              <a:gd name="T16" fmla="*/ 398 w 587"/>
              <a:gd name="T17" fmla="*/ 191 h 713"/>
              <a:gd name="T18" fmla="*/ 381 w 587"/>
              <a:gd name="T19" fmla="*/ 72 h 713"/>
              <a:gd name="T20" fmla="*/ 281 w 587"/>
              <a:gd name="T21" fmla="*/ 0 h 713"/>
              <a:gd name="T22" fmla="*/ 396 w 587"/>
              <a:gd name="T23" fmla="*/ 194 h 713"/>
              <a:gd name="T24" fmla="*/ 286 w 587"/>
              <a:gd name="T25" fmla="*/ 345 h 713"/>
              <a:gd name="T26" fmla="*/ 254 w 587"/>
              <a:gd name="T27" fmla="*/ 213 h 713"/>
              <a:gd name="T28" fmla="*/ 131 w 587"/>
              <a:gd name="T29" fmla="*/ 140 h 713"/>
              <a:gd name="T30" fmla="*/ 282 w 587"/>
              <a:gd name="T31" fmla="*/ 352 h 713"/>
              <a:gd name="T32" fmla="*/ 258 w 587"/>
              <a:gd name="T33" fmla="*/ 389 h 713"/>
              <a:gd name="T34" fmla="*/ 175 w 587"/>
              <a:gd name="T35" fmla="*/ 526 h 713"/>
              <a:gd name="T36" fmla="*/ 143 w 587"/>
              <a:gd name="T37" fmla="*/ 375 h 713"/>
              <a:gd name="T38" fmla="*/ 8 w 587"/>
              <a:gd name="T39" fmla="*/ 290 h 713"/>
              <a:gd name="T40" fmla="*/ 38 w 587"/>
              <a:gd name="T41" fmla="*/ 447 h 713"/>
              <a:gd name="T42" fmla="*/ 171 w 587"/>
              <a:gd name="T43" fmla="*/ 532 h 713"/>
              <a:gd name="T44" fmla="*/ 91 w 587"/>
              <a:gd name="T45" fmla="*/ 682 h 713"/>
              <a:gd name="T46" fmla="*/ 104 w 587"/>
              <a:gd name="T47" fmla="*/ 688 h 713"/>
              <a:gd name="T48" fmla="*/ 139 w 587"/>
              <a:gd name="T49" fmla="*/ 615 h 713"/>
              <a:gd name="T50" fmla="*/ 266 w 587"/>
              <a:gd name="T51" fmla="*/ 701 h 713"/>
              <a:gd name="T52" fmla="*/ 426 w 587"/>
              <a:gd name="T53" fmla="*/ 667 h 713"/>
              <a:gd name="T54" fmla="*/ 294 w 587"/>
              <a:gd name="T55" fmla="*/ 577 h 713"/>
              <a:gd name="T56" fmla="*/ 143 w 587"/>
              <a:gd name="T57" fmla="*/ 609 h 713"/>
              <a:gd name="T58" fmla="*/ 230 w 587"/>
              <a:gd name="T59" fmla="*/ 450 h 713"/>
              <a:gd name="T60" fmla="*/ 488 w 587"/>
              <a:gd name="T61" fmla="*/ 485 h 713"/>
              <a:gd name="T62" fmla="*/ 366 w 587"/>
              <a:gd name="T63" fmla="*/ 410 h 713"/>
              <a:gd name="T64" fmla="*/ 234 w 587"/>
              <a:gd name="T65" fmla="*/ 444 h 713"/>
              <a:gd name="T66" fmla="*/ 264 w 587"/>
              <a:gd name="T67" fmla="*/ 393 h 713"/>
              <a:gd name="T68" fmla="*/ 340 w 587"/>
              <a:gd name="T69"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7" h="713">
                <a:moveTo>
                  <a:pt x="340" y="272"/>
                </a:moveTo>
                <a:cubicBezTo>
                  <a:pt x="399" y="342"/>
                  <a:pt x="491" y="353"/>
                  <a:pt x="565" y="300"/>
                </a:cubicBezTo>
                <a:cubicBezTo>
                  <a:pt x="565" y="300"/>
                  <a:pt x="520" y="245"/>
                  <a:pt x="458" y="237"/>
                </a:cubicBezTo>
                <a:cubicBezTo>
                  <a:pt x="405" y="230"/>
                  <a:pt x="356" y="260"/>
                  <a:pt x="342" y="269"/>
                </a:cubicBezTo>
                <a:cubicBezTo>
                  <a:pt x="375" y="222"/>
                  <a:pt x="410" y="177"/>
                  <a:pt x="450" y="138"/>
                </a:cubicBezTo>
                <a:cubicBezTo>
                  <a:pt x="519" y="144"/>
                  <a:pt x="575" y="101"/>
                  <a:pt x="587" y="32"/>
                </a:cubicBezTo>
                <a:cubicBezTo>
                  <a:pt x="587" y="32"/>
                  <a:pt x="533" y="26"/>
                  <a:pt x="495" y="55"/>
                </a:cubicBezTo>
                <a:cubicBezTo>
                  <a:pt x="459" y="83"/>
                  <a:pt x="450" y="134"/>
                  <a:pt x="449" y="138"/>
                </a:cubicBezTo>
                <a:cubicBezTo>
                  <a:pt x="431" y="155"/>
                  <a:pt x="414" y="173"/>
                  <a:pt x="398" y="191"/>
                </a:cubicBezTo>
                <a:cubicBezTo>
                  <a:pt x="401" y="177"/>
                  <a:pt x="409" y="119"/>
                  <a:pt x="381" y="72"/>
                </a:cubicBezTo>
                <a:cubicBezTo>
                  <a:pt x="349" y="18"/>
                  <a:pt x="281" y="0"/>
                  <a:pt x="281" y="0"/>
                </a:cubicBezTo>
                <a:cubicBezTo>
                  <a:pt x="262" y="89"/>
                  <a:pt x="309" y="168"/>
                  <a:pt x="396" y="194"/>
                </a:cubicBezTo>
                <a:cubicBezTo>
                  <a:pt x="355" y="241"/>
                  <a:pt x="319" y="293"/>
                  <a:pt x="286" y="345"/>
                </a:cubicBezTo>
                <a:cubicBezTo>
                  <a:pt x="287" y="324"/>
                  <a:pt x="289" y="261"/>
                  <a:pt x="254" y="213"/>
                </a:cubicBezTo>
                <a:cubicBezTo>
                  <a:pt x="212" y="154"/>
                  <a:pt x="131" y="140"/>
                  <a:pt x="131" y="140"/>
                </a:cubicBezTo>
                <a:cubicBezTo>
                  <a:pt x="118" y="243"/>
                  <a:pt x="180" y="330"/>
                  <a:pt x="282" y="352"/>
                </a:cubicBezTo>
                <a:cubicBezTo>
                  <a:pt x="274" y="364"/>
                  <a:pt x="266" y="377"/>
                  <a:pt x="258" y="389"/>
                </a:cubicBezTo>
                <a:cubicBezTo>
                  <a:pt x="229" y="434"/>
                  <a:pt x="201" y="480"/>
                  <a:pt x="175" y="526"/>
                </a:cubicBezTo>
                <a:cubicBezTo>
                  <a:pt x="177" y="504"/>
                  <a:pt x="182" y="432"/>
                  <a:pt x="143" y="375"/>
                </a:cubicBezTo>
                <a:cubicBezTo>
                  <a:pt x="98" y="308"/>
                  <a:pt x="8" y="290"/>
                  <a:pt x="8" y="290"/>
                </a:cubicBezTo>
                <a:cubicBezTo>
                  <a:pt x="0" y="342"/>
                  <a:pt x="8" y="403"/>
                  <a:pt x="38" y="447"/>
                </a:cubicBezTo>
                <a:cubicBezTo>
                  <a:pt x="68" y="491"/>
                  <a:pt x="120" y="520"/>
                  <a:pt x="171" y="532"/>
                </a:cubicBezTo>
                <a:cubicBezTo>
                  <a:pt x="143" y="581"/>
                  <a:pt x="116" y="631"/>
                  <a:pt x="91" y="682"/>
                </a:cubicBezTo>
                <a:cubicBezTo>
                  <a:pt x="104" y="688"/>
                  <a:pt x="104" y="688"/>
                  <a:pt x="104" y="688"/>
                </a:cubicBezTo>
                <a:cubicBezTo>
                  <a:pt x="115" y="664"/>
                  <a:pt x="127" y="639"/>
                  <a:pt x="139" y="615"/>
                </a:cubicBezTo>
                <a:cubicBezTo>
                  <a:pt x="170" y="656"/>
                  <a:pt x="216" y="690"/>
                  <a:pt x="266" y="701"/>
                </a:cubicBezTo>
                <a:cubicBezTo>
                  <a:pt x="320" y="713"/>
                  <a:pt x="380" y="696"/>
                  <a:pt x="426" y="667"/>
                </a:cubicBezTo>
                <a:cubicBezTo>
                  <a:pt x="426" y="667"/>
                  <a:pt x="373" y="592"/>
                  <a:pt x="294" y="577"/>
                </a:cubicBezTo>
                <a:cubicBezTo>
                  <a:pt x="226" y="564"/>
                  <a:pt x="161" y="598"/>
                  <a:pt x="143" y="609"/>
                </a:cubicBezTo>
                <a:cubicBezTo>
                  <a:pt x="170" y="555"/>
                  <a:pt x="199" y="502"/>
                  <a:pt x="230" y="450"/>
                </a:cubicBezTo>
                <a:cubicBezTo>
                  <a:pt x="296" y="530"/>
                  <a:pt x="402" y="545"/>
                  <a:pt x="488" y="485"/>
                </a:cubicBezTo>
                <a:cubicBezTo>
                  <a:pt x="488" y="485"/>
                  <a:pt x="438" y="421"/>
                  <a:pt x="366" y="410"/>
                </a:cubicBezTo>
                <a:cubicBezTo>
                  <a:pt x="307" y="402"/>
                  <a:pt x="251" y="433"/>
                  <a:pt x="234" y="444"/>
                </a:cubicBezTo>
                <a:cubicBezTo>
                  <a:pt x="244" y="427"/>
                  <a:pt x="254" y="410"/>
                  <a:pt x="264" y="393"/>
                </a:cubicBezTo>
                <a:cubicBezTo>
                  <a:pt x="288" y="353"/>
                  <a:pt x="313" y="312"/>
                  <a:pt x="340" y="272"/>
                </a:cubicBezTo>
              </a:path>
            </a:pathLst>
          </a:custGeom>
          <a:solidFill>
            <a:srgbClr val="E5E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41" name="Freeform 10">
            <a:extLst>
              <a:ext uri="{FF2B5EF4-FFF2-40B4-BE49-F238E27FC236}">
                <a16:creationId xmlns:a16="http://schemas.microsoft.com/office/drawing/2014/main" id="{6F28239D-BFCD-4516-9A4A-BAB2ADE45A20}"/>
              </a:ext>
            </a:extLst>
          </p:cNvPr>
          <p:cNvSpPr>
            <a:spLocks noEditPoints="1"/>
          </p:cNvSpPr>
          <p:nvPr/>
        </p:nvSpPr>
        <p:spPr bwMode="auto">
          <a:xfrm>
            <a:off x="14521361" y="4080415"/>
            <a:ext cx="2460873" cy="2460873"/>
          </a:xfrm>
          <a:custGeom>
            <a:avLst/>
            <a:gdLst>
              <a:gd name="T0" fmla="*/ 101 w 324"/>
              <a:gd name="T1" fmla="*/ 162 h 324"/>
              <a:gd name="T2" fmla="*/ 162 w 324"/>
              <a:gd name="T3" fmla="*/ 101 h 324"/>
              <a:gd name="T4" fmla="*/ 223 w 324"/>
              <a:gd name="T5" fmla="*/ 162 h 324"/>
              <a:gd name="T6" fmla="*/ 162 w 324"/>
              <a:gd name="T7" fmla="*/ 223 h 324"/>
              <a:gd name="T8" fmla="*/ 101 w 324"/>
              <a:gd name="T9" fmla="*/ 162 h 324"/>
              <a:gd name="T10" fmla="*/ 0 w 324"/>
              <a:gd name="T11" fmla="*/ 190 h 324"/>
              <a:gd name="T12" fmla="*/ 0 w 324"/>
              <a:gd name="T13" fmla="*/ 134 h 324"/>
              <a:gd name="T14" fmla="*/ 50 w 324"/>
              <a:gd name="T15" fmla="*/ 120 h 324"/>
              <a:gd name="T16" fmla="*/ 53 w 324"/>
              <a:gd name="T17" fmla="*/ 113 h 324"/>
              <a:gd name="T18" fmla="*/ 28 w 324"/>
              <a:gd name="T19" fmla="*/ 67 h 324"/>
              <a:gd name="T20" fmla="*/ 67 w 324"/>
              <a:gd name="T21" fmla="*/ 28 h 324"/>
              <a:gd name="T22" fmla="*/ 113 w 324"/>
              <a:gd name="T23" fmla="*/ 53 h 324"/>
              <a:gd name="T24" fmla="*/ 120 w 324"/>
              <a:gd name="T25" fmla="*/ 50 h 324"/>
              <a:gd name="T26" fmla="*/ 134 w 324"/>
              <a:gd name="T27" fmla="*/ 0 h 324"/>
              <a:gd name="T28" fmla="*/ 190 w 324"/>
              <a:gd name="T29" fmla="*/ 0 h 324"/>
              <a:gd name="T30" fmla="*/ 204 w 324"/>
              <a:gd name="T31" fmla="*/ 50 h 324"/>
              <a:gd name="T32" fmla="*/ 211 w 324"/>
              <a:gd name="T33" fmla="*/ 53 h 324"/>
              <a:gd name="T34" fmla="*/ 256 w 324"/>
              <a:gd name="T35" fmla="*/ 28 h 324"/>
              <a:gd name="T36" fmla="*/ 296 w 324"/>
              <a:gd name="T37" fmla="*/ 67 h 324"/>
              <a:gd name="T38" fmla="*/ 271 w 324"/>
              <a:gd name="T39" fmla="*/ 113 h 324"/>
              <a:gd name="T40" fmla="*/ 274 w 324"/>
              <a:gd name="T41" fmla="*/ 120 h 324"/>
              <a:gd name="T42" fmla="*/ 324 w 324"/>
              <a:gd name="T43" fmla="*/ 134 h 324"/>
              <a:gd name="T44" fmla="*/ 324 w 324"/>
              <a:gd name="T45" fmla="*/ 190 h 324"/>
              <a:gd name="T46" fmla="*/ 274 w 324"/>
              <a:gd name="T47" fmla="*/ 204 h 324"/>
              <a:gd name="T48" fmla="*/ 271 w 324"/>
              <a:gd name="T49" fmla="*/ 211 h 324"/>
              <a:gd name="T50" fmla="*/ 296 w 324"/>
              <a:gd name="T51" fmla="*/ 257 h 324"/>
              <a:gd name="T52" fmla="*/ 256 w 324"/>
              <a:gd name="T53" fmla="*/ 296 h 324"/>
              <a:gd name="T54" fmla="*/ 211 w 324"/>
              <a:gd name="T55" fmla="*/ 271 h 324"/>
              <a:gd name="T56" fmla="*/ 204 w 324"/>
              <a:gd name="T57" fmla="*/ 274 h 324"/>
              <a:gd name="T58" fmla="*/ 190 w 324"/>
              <a:gd name="T59" fmla="*/ 324 h 324"/>
              <a:gd name="T60" fmla="*/ 134 w 324"/>
              <a:gd name="T61" fmla="*/ 324 h 324"/>
              <a:gd name="T62" fmla="*/ 120 w 324"/>
              <a:gd name="T63" fmla="*/ 274 h 324"/>
              <a:gd name="T64" fmla="*/ 113 w 324"/>
              <a:gd name="T65" fmla="*/ 271 h 324"/>
              <a:gd name="T66" fmla="*/ 67 w 324"/>
              <a:gd name="T67" fmla="*/ 296 h 324"/>
              <a:gd name="T68" fmla="*/ 28 w 324"/>
              <a:gd name="T69" fmla="*/ 257 h 324"/>
              <a:gd name="T70" fmla="*/ 53 w 324"/>
              <a:gd name="T71" fmla="*/ 211 h 324"/>
              <a:gd name="T72" fmla="*/ 50 w 324"/>
              <a:gd name="T73" fmla="*/ 204 h 324"/>
              <a:gd name="T74" fmla="*/ 0 w 324"/>
              <a:gd name="T75" fmla="*/ 190 h 324"/>
              <a:gd name="T76" fmla="*/ 162 w 324"/>
              <a:gd name="T77" fmla="*/ 250 h 324"/>
              <a:gd name="T78" fmla="*/ 250 w 324"/>
              <a:gd name="T79" fmla="*/ 162 h 324"/>
              <a:gd name="T80" fmla="*/ 162 w 324"/>
              <a:gd name="T81" fmla="*/ 74 h 324"/>
              <a:gd name="T82" fmla="*/ 74 w 324"/>
              <a:gd name="T83" fmla="*/ 162 h 324"/>
              <a:gd name="T84" fmla="*/ 162 w 324"/>
              <a:gd name="T85" fmla="*/ 25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4" h="324">
                <a:moveTo>
                  <a:pt x="101" y="162"/>
                </a:moveTo>
                <a:cubicBezTo>
                  <a:pt x="101" y="128"/>
                  <a:pt x="128" y="101"/>
                  <a:pt x="162" y="101"/>
                </a:cubicBezTo>
                <a:cubicBezTo>
                  <a:pt x="195" y="101"/>
                  <a:pt x="223" y="128"/>
                  <a:pt x="223" y="162"/>
                </a:cubicBezTo>
                <a:cubicBezTo>
                  <a:pt x="223" y="196"/>
                  <a:pt x="195" y="223"/>
                  <a:pt x="162" y="223"/>
                </a:cubicBezTo>
                <a:cubicBezTo>
                  <a:pt x="128" y="223"/>
                  <a:pt x="101" y="196"/>
                  <a:pt x="101" y="162"/>
                </a:cubicBezTo>
                <a:moveTo>
                  <a:pt x="0" y="190"/>
                </a:moveTo>
                <a:cubicBezTo>
                  <a:pt x="0" y="134"/>
                  <a:pt x="0" y="134"/>
                  <a:pt x="0" y="134"/>
                </a:cubicBezTo>
                <a:cubicBezTo>
                  <a:pt x="50" y="120"/>
                  <a:pt x="50" y="120"/>
                  <a:pt x="50" y="120"/>
                </a:cubicBezTo>
                <a:cubicBezTo>
                  <a:pt x="51" y="117"/>
                  <a:pt x="52" y="115"/>
                  <a:pt x="53" y="113"/>
                </a:cubicBezTo>
                <a:cubicBezTo>
                  <a:pt x="28" y="67"/>
                  <a:pt x="28" y="67"/>
                  <a:pt x="28" y="67"/>
                </a:cubicBezTo>
                <a:cubicBezTo>
                  <a:pt x="67" y="28"/>
                  <a:pt x="67" y="28"/>
                  <a:pt x="67" y="28"/>
                </a:cubicBezTo>
                <a:cubicBezTo>
                  <a:pt x="113" y="53"/>
                  <a:pt x="113" y="53"/>
                  <a:pt x="113" y="53"/>
                </a:cubicBezTo>
                <a:cubicBezTo>
                  <a:pt x="115" y="52"/>
                  <a:pt x="117" y="51"/>
                  <a:pt x="120" y="50"/>
                </a:cubicBezTo>
                <a:cubicBezTo>
                  <a:pt x="134" y="0"/>
                  <a:pt x="134" y="0"/>
                  <a:pt x="134" y="0"/>
                </a:cubicBezTo>
                <a:cubicBezTo>
                  <a:pt x="190" y="0"/>
                  <a:pt x="190" y="0"/>
                  <a:pt x="190" y="0"/>
                </a:cubicBezTo>
                <a:cubicBezTo>
                  <a:pt x="204" y="50"/>
                  <a:pt x="204" y="50"/>
                  <a:pt x="204" y="50"/>
                </a:cubicBezTo>
                <a:cubicBezTo>
                  <a:pt x="206" y="51"/>
                  <a:pt x="209" y="52"/>
                  <a:pt x="211" y="53"/>
                </a:cubicBezTo>
                <a:cubicBezTo>
                  <a:pt x="256" y="28"/>
                  <a:pt x="256" y="28"/>
                  <a:pt x="256" y="28"/>
                </a:cubicBezTo>
                <a:cubicBezTo>
                  <a:pt x="296" y="67"/>
                  <a:pt x="296" y="67"/>
                  <a:pt x="296" y="67"/>
                </a:cubicBezTo>
                <a:cubicBezTo>
                  <a:pt x="271" y="113"/>
                  <a:pt x="271" y="113"/>
                  <a:pt x="271" y="113"/>
                </a:cubicBezTo>
                <a:cubicBezTo>
                  <a:pt x="272" y="115"/>
                  <a:pt x="273" y="117"/>
                  <a:pt x="274" y="120"/>
                </a:cubicBezTo>
                <a:cubicBezTo>
                  <a:pt x="324" y="134"/>
                  <a:pt x="324" y="134"/>
                  <a:pt x="324" y="134"/>
                </a:cubicBezTo>
                <a:cubicBezTo>
                  <a:pt x="324" y="190"/>
                  <a:pt x="324" y="190"/>
                  <a:pt x="324" y="190"/>
                </a:cubicBezTo>
                <a:cubicBezTo>
                  <a:pt x="274" y="204"/>
                  <a:pt x="274" y="204"/>
                  <a:pt x="274" y="204"/>
                </a:cubicBezTo>
                <a:cubicBezTo>
                  <a:pt x="273" y="207"/>
                  <a:pt x="272" y="209"/>
                  <a:pt x="271" y="211"/>
                </a:cubicBezTo>
                <a:cubicBezTo>
                  <a:pt x="296" y="257"/>
                  <a:pt x="296" y="257"/>
                  <a:pt x="296" y="257"/>
                </a:cubicBezTo>
                <a:cubicBezTo>
                  <a:pt x="256" y="296"/>
                  <a:pt x="256" y="296"/>
                  <a:pt x="256" y="296"/>
                </a:cubicBezTo>
                <a:cubicBezTo>
                  <a:pt x="211" y="271"/>
                  <a:pt x="211" y="271"/>
                  <a:pt x="211" y="271"/>
                </a:cubicBezTo>
                <a:cubicBezTo>
                  <a:pt x="209" y="272"/>
                  <a:pt x="206" y="273"/>
                  <a:pt x="204" y="274"/>
                </a:cubicBezTo>
                <a:cubicBezTo>
                  <a:pt x="190" y="324"/>
                  <a:pt x="190" y="324"/>
                  <a:pt x="190" y="324"/>
                </a:cubicBezTo>
                <a:cubicBezTo>
                  <a:pt x="134" y="324"/>
                  <a:pt x="134" y="324"/>
                  <a:pt x="134" y="324"/>
                </a:cubicBezTo>
                <a:cubicBezTo>
                  <a:pt x="120" y="274"/>
                  <a:pt x="120" y="274"/>
                  <a:pt x="120" y="274"/>
                </a:cubicBezTo>
                <a:cubicBezTo>
                  <a:pt x="117" y="273"/>
                  <a:pt x="115" y="272"/>
                  <a:pt x="113" y="271"/>
                </a:cubicBezTo>
                <a:cubicBezTo>
                  <a:pt x="67" y="296"/>
                  <a:pt x="67" y="296"/>
                  <a:pt x="67" y="296"/>
                </a:cubicBezTo>
                <a:cubicBezTo>
                  <a:pt x="28" y="257"/>
                  <a:pt x="28" y="257"/>
                  <a:pt x="28" y="257"/>
                </a:cubicBezTo>
                <a:cubicBezTo>
                  <a:pt x="53" y="211"/>
                  <a:pt x="53" y="211"/>
                  <a:pt x="53" y="211"/>
                </a:cubicBezTo>
                <a:cubicBezTo>
                  <a:pt x="52" y="209"/>
                  <a:pt x="51" y="207"/>
                  <a:pt x="50" y="204"/>
                </a:cubicBezTo>
                <a:cubicBezTo>
                  <a:pt x="0" y="190"/>
                  <a:pt x="0" y="190"/>
                  <a:pt x="0" y="190"/>
                </a:cubicBezTo>
                <a:moveTo>
                  <a:pt x="162" y="250"/>
                </a:moveTo>
                <a:cubicBezTo>
                  <a:pt x="210" y="250"/>
                  <a:pt x="250" y="211"/>
                  <a:pt x="250" y="162"/>
                </a:cubicBezTo>
                <a:cubicBezTo>
                  <a:pt x="250" y="114"/>
                  <a:pt x="210" y="74"/>
                  <a:pt x="162" y="74"/>
                </a:cubicBezTo>
                <a:cubicBezTo>
                  <a:pt x="113" y="74"/>
                  <a:pt x="74" y="114"/>
                  <a:pt x="74" y="162"/>
                </a:cubicBezTo>
                <a:cubicBezTo>
                  <a:pt x="74" y="211"/>
                  <a:pt x="113" y="250"/>
                  <a:pt x="162" y="250"/>
                </a:cubicBezTo>
              </a:path>
            </a:pathLst>
          </a:custGeom>
          <a:solidFill>
            <a:srgbClr val="E8E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42" name="Freeform 11">
            <a:extLst>
              <a:ext uri="{FF2B5EF4-FFF2-40B4-BE49-F238E27FC236}">
                <a16:creationId xmlns:a16="http://schemas.microsoft.com/office/drawing/2014/main" id="{8352633B-BBB0-41DE-AF70-8954207A193D}"/>
              </a:ext>
            </a:extLst>
          </p:cNvPr>
          <p:cNvSpPr>
            <a:spLocks noEditPoints="1"/>
          </p:cNvSpPr>
          <p:nvPr/>
        </p:nvSpPr>
        <p:spPr bwMode="auto">
          <a:xfrm>
            <a:off x="16732029" y="3694023"/>
            <a:ext cx="1349204" cy="1358706"/>
          </a:xfrm>
          <a:custGeom>
            <a:avLst/>
            <a:gdLst>
              <a:gd name="T0" fmla="*/ 56 w 178"/>
              <a:gd name="T1" fmla="*/ 89 h 179"/>
              <a:gd name="T2" fmla="*/ 89 w 178"/>
              <a:gd name="T3" fmla="*/ 56 h 179"/>
              <a:gd name="T4" fmla="*/ 123 w 178"/>
              <a:gd name="T5" fmla="*/ 89 h 179"/>
              <a:gd name="T6" fmla="*/ 89 w 178"/>
              <a:gd name="T7" fmla="*/ 123 h 179"/>
              <a:gd name="T8" fmla="*/ 56 w 178"/>
              <a:gd name="T9" fmla="*/ 89 h 179"/>
              <a:gd name="T10" fmla="*/ 0 w 178"/>
              <a:gd name="T11" fmla="*/ 105 h 179"/>
              <a:gd name="T12" fmla="*/ 0 w 178"/>
              <a:gd name="T13" fmla="*/ 74 h 179"/>
              <a:gd name="T14" fmla="*/ 27 w 178"/>
              <a:gd name="T15" fmla="*/ 66 h 179"/>
              <a:gd name="T16" fmla="*/ 29 w 178"/>
              <a:gd name="T17" fmla="*/ 62 h 179"/>
              <a:gd name="T18" fmla="*/ 15 w 178"/>
              <a:gd name="T19" fmla="*/ 37 h 179"/>
              <a:gd name="T20" fmla="*/ 37 w 178"/>
              <a:gd name="T21" fmla="*/ 15 h 179"/>
              <a:gd name="T22" fmla="*/ 62 w 178"/>
              <a:gd name="T23" fmla="*/ 29 h 179"/>
              <a:gd name="T24" fmla="*/ 66 w 178"/>
              <a:gd name="T25" fmla="*/ 28 h 179"/>
              <a:gd name="T26" fmla="*/ 74 w 178"/>
              <a:gd name="T27" fmla="*/ 0 h 179"/>
              <a:gd name="T28" fmla="*/ 105 w 178"/>
              <a:gd name="T29" fmla="*/ 0 h 179"/>
              <a:gd name="T30" fmla="*/ 112 w 178"/>
              <a:gd name="T31" fmla="*/ 28 h 179"/>
              <a:gd name="T32" fmla="*/ 116 w 178"/>
              <a:gd name="T33" fmla="*/ 29 h 179"/>
              <a:gd name="T34" fmla="*/ 141 w 178"/>
              <a:gd name="T35" fmla="*/ 15 h 179"/>
              <a:gd name="T36" fmla="*/ 163 w 178"/>
              <a:gd name="T37" fmla="*/ 37 h 179"/>
              <a:gd name="T38" fmla="*/ 149 w 178"/>
              <a:gd name="T39" fmla="*/ 62 h 179"/>
              <a:gd name="T40" fmla="*/ 151 w 178"/>
              <a:gd name="T41" fmla="*/ 66 h 179"/>
              <a:gd name="T42" fmla="*/ 178 w 178"/>
              <a:gd name="T43" fmla="*/ 74 h 179"/>
              <a:gd name="T44" fmla="*/ 178 w 178"/>
              <a:gd name="T45" fmla="*/ 105 h 179"/>
              <a:gd name="T46" fmla="*/ 151 w 178"/>
              <a:gd name="T47" fmla="*/ 113 h 179"/>
              <a:gd name="T48" fmla="*/ 149 w 178"/>
              <a:gd name="T49" fmla="*/ 117 h 179"/>
              <a:gd name="T50" fmla="*/ 163 w 178"/>
              <a:gd name="T51" fmla="*/ 142 h 179"/>
              <a:gd name="T52" fmla="*/ 141 w 178"/>
              <a:gd name="T53" fmla="*/ 163 h 179"/>
              <a:gd name="T54" fmla="*/ 116 w 178"/>
              <a:gd name="T55" fmla="*/ 150 h 179"/>
              <a:gd name="T56" fmla="*/ 112 w 178"/>
              <a:gd name="T57" fmla="*/ 151 h 179"/>
              <a:gd name="T58" fmla="*/ 105 w 178"/>
              <a:gd name="T59" fmla="*/ 179 h 179"/>
              <a:gd name="T60" fmla="*/ 74 w 178"/>
              <a:gd name="T61" fmla="*/ 179 h 179"/>
              <a:gd name="T62" fmla="*/ 66 w 178"/>
              <a:gd name="T63" fmla="*/ 151 h 179"/>
              <a:gd name="T64" fmla="*/ 62 w 178"/>
              <a:gd name="T65" fmla="*/ 150 h 179"/>
              <a:gd name="T66" fmla="*/ 37 w 178"/>
              <a:gd name="T67" fmla="*/ 163 h 179"/>
              <a:gd name="T68" fmla="*/ 15 w 178"/>
              <a:gd name="T69" fmla="*/ 142 h 179"/>
              <a:gd name="T70" fmla="*/ 29 w 178"/>
              <a:gd name="T71" fmla="*/ 117 h 179"/>
              <a:gd name="T72" fmla="*/ 27 w 178"/>
              <a:gd name="T73" fmla="*/ 113 h 179"/>
              <a:gd name="T74" fmla="*/ 0 w 178"/>
              <a:gd name="T75" fmla="*/ 105 h 179"/>
              <a:gd name="T76" fmla="*/ 89 w 178"/>
              <a:gd name="T77" fmla="*/ 138 h 179"/>
              <a:gd name="T78" fmla="*/ 138 w 178"/>
              <a:gd name="T79" fmla="*/ 89 h 179"/>
              <a:gd name="T80" fmla="*/ 89 w 178"/>
              <a:gd name="T81" fmla="*/ 41 h 179"/>
              <a:gd name="T82" fmla="*/ 41 w 178"/>
              <a:gd name="T83" fmla="*/ 89 h 179"/>
              <a:gd name="T84" fmla="*/ 89 w 178"/>
              <a:gd name="T85" fmla="*/ 13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8" h="179">
                <a:moveTo>
                  <a:pt x="56" y="89"/>
                </a:moveTo>
                <a:cubicBezTo>
                  <a:pt x="56" y="71"/>
                  <a:pt x="71" y="56"/>
                  <a:pt x="89" y="56"/>
                </a:cubicBezTo>
                <a:cubicBezTo>
                  <a:pt x="108" y="56"/>
                  <a:pt x="123" y="71"/>
                  <a:pt x="123" y="89"/>
                </a:cubicBezTo>
                <a:cubicBezTo>
                  <a:pt x="123" y="108"/>
                  <a:pt x="108" y="123"/>
                  <a:pt x="89" y="123"/>
                </a:cubicBezTo>
                <a:cubicBezTo>
                  <a:pt x="71" y="123"/>
                  <a:pt x="56" y="108"/>
                  <a:pt x="56" y="89"/>
                </a:cubicBezTo>
                <a:close/>
                <a:moveTo>
                  <a:pt x="0" y="105"/>
                </a:moveTo>
                <a:cubicBezTo>
                  <a:pt x="0" y="74"/>
                  <a:pt x="0" y="74"/>
                  <a:pt x="0" y="74"/>
                </a:cubicBezTo>
                <a:cubicBezTo>
                  <a:pt x="27" y="66"/>
                  <a:pt x="27" y="66"/>
                  <a:pt x="27" y="66"/>
                </a:cubicBezTo>
                <a:cubicBezTo>
                  <a:pt x="28" y="65"/>
                  <a:pt x="28" y="63"/>
                  <a:pt x="29" y="62"/>
                </a:cubicBezTo>
                <a:cubicBezTo>
                  <a:pt x="15" y="37"/>
                  <a:pt x="15" y="37"/>
                  <a:pt x="15" y="37"/>
                </a:cubicBezTo>
                <a:cubicBezTo>
                  <a:pt x="37" y="15"/>
                  <a:pt x="37" y="15"/>
                  <a:pt x="37" y="15"/>
                </a:cubicBezTo>
                <a:cubicBezTo>
                  <a:pt x="62" y="29"/>
                  <a:pt x="62" y="29"/>
                  <a:pt x="62" y="29"/>
                </a:cubicBezTo>
                <a:cubicBezTo>
                  <a:pt x="63" y="29"/>
                  <a:pt x="64" y="28"/>
                  <a:pt x="66" y="28"/>
                </a:cubicBezTo>
                <a:cubicBezTo>
                  <a:pt x="74" y="0"/>
                  <a:pt x="74" y="0"/>
                  <a:pt x="74" y="0"/>
                </a:cubicBezTo>
                <a:cubicBezTo>
                  <a:pt x="105" y="0"/>
                  <a:pt x="105" y="0"/>
                  <a:pt x="105" y="0"/>
                </a:cubicBezTo>
                <a:cubicBezTo>
                  <a:pt x="112" y="28"/>
                  <a:pt x="112" y="28"/>
                  <a:pt x="112" y="28"/>
                </a:cubicBezTo>
                <a:cubicBezTo>
                  <a:pt x="114" y="28"/>
                  <a:pt x="115" y="29"/>
                  <a:pt x="116" y="29"/>
                </a:cubicBezTo>
                <a:cubicBezTo>
                  <a:pt x="141" y="15"/>
                  <a:pt x="141" y="15"/>
                  <a:pt x="141" y="15"/>
                </a:cubicBezTo>
                <a:cubicBezTo>
                  <a:pt x="163" y="37"/>
                  <a:pt x="163" y="37"/>
                  <a:pt x="163" y="37"/>
                </a:cubicBezTo>
                <a:cubicBezTo>
                  <a:pt x="149" y="62"/>
                  <a:pt x="149" y="62"/>
                  <a:pt x="149" y="62"/>
                </a:cubicBezTo>
                <a:cubicBezTo>
                  <a:pt x="150" y="63"/>
                  <a:pt x="150" y="65"/>
                  <a:pt x="151" y="66"/>
                </a:cubicBezTo>
                <a:cubicBezTo>
                  <a:pt x="178" y="74"/>
                  <a:pt x="178" y="74"/>
                  <a:pt x="178" y="74"/>
                </a:cubicBezTo>
                <a:cubicBezTo>
                  <a:pt x="178" y="105"/>
                  <a:pt x="178" y="105"/>
                  <a:pt x="178" y="105"/>
                </a:cubicBezTo>
                <a:cubicBezTo>
                  <a:pt x="151" y="113"/>
                  <a:pt x="151" y="113"/>
                  <a:pt x="151" y="113"/>
                </a:cubicBezTo>
                <a:cubicBezTo>
                  <a:pt x="150" y="114"/>
                  <a:pt x="150" y="115"/>
                  <a:pt x="149" y="117"/>
                </a:cubicBezTo>
                <a:cubicBezTo>
                  <a:pt x="163" y="142"/>
                  <a:pt x="163" y="142"/>
                  <a:pt x="163" y="142"/>
                </a:cubicBezTo>
                <a:cubicBezTo>
                  <a:pt x="141" y="163"/>
                  <a:pt x="141" y="163"/>
                  <a:pt x="141" y="163"/>
                </a:cubicBezTo>
                <a:cubicBezTo>
                  <a:pt x="116" y="150"/>
                  <a:pt x="116" y="150"/>
                  <a:pt x="116" y="150"/>
                </a:cubicBezTo>
                <a:cubicBezTo>
                  <a:pt x="115" y="150"/>
                  <a:pt x="114" y="151"/>
                  <a:pt x="112" y="151"/>
                </a:cubicBezTo>
                <a:cubicBezTo>
                  <a:pt x="105" y="179"/>
                  <a:pt x="105" y="179"/>
                  <a:pt x="105" y="179"/>
                </a:cubicBezTo>
                <a:cubicBezTo>
                  <a:pt x="74" y="179"/>
                  <a:pt x="74" y="179"/>
                  <a:pt x="74" y="179"/>
                </a:cubicBezTo>
                <a:cubicBezTo>
                  <a:pt x="66" y="151"/>
                  <a:pt x="66" y="151"/>
                  <a:pt x="66" y="151"/>
                </a:cubicBezTo>
                <a:cubicBezTo>
                  <a:pt x="64" y="151"/>
                  <a:pt x="63" y="150"/>
                  <a:pt x="62" y="150"/>
                </a:cubicBezTo>
                <a:cubicBezTo>
                  <a:pt x="37" y="163"/>
                  <a:pt x="37" y="163"/>
                  <a:pt x="37" y="163"/>
                </a:cubicBezTo>
                <a:cubicBezTo>
                  <a:pt x="15" y="142"/>
                  <a:pt x="15" y="142"/>
                  <a:pt x="15" y="142"/>
                </a:cubicBezTo>
                <a:cubicBezTo>
                  <a:pt x="29" y="117"/>
                  <a:pt x="29" y="117"/>
                  <a:pt x="29" y="117"/>
                </a:cubicBezTo>
                <a:cubicBezTo>
                  <a:pt x="28" y="115"/>
                  <a:pt x="28" y="114"/>
                  <a:pt x="27" y="113"/>
                </a:cubicBezTo>
                <a:lnTo>
                  <a:pt x="0" y="105"/>
                </a:lnTo>
                <a:close/>
                <a:moveTo>
                  <a:pt x="89" y="138"/>
                </a:moveTo>
                <a:cubicBezTo>
                  <a:pt x="116" y="138"/>
                  <a:pt x="138" y="116"/>
                  <a:pt x="138" y="89"/>
                </a:cubicBezTo>
                <a:cubicBezTo>
                  <a:pt x="138" y="63"/>
                  <a:pt x="116" y="41"/>
                  <a:pt x="89" y="41"/>
                </a:cubicBezTo>
                <a:cubicBezTo>
                  <a:pt x="62" y="41"/>
                  <a:pt x="41" y="63"/>
                  <a:pt x="41" y="89"/>
                </a:cubicBezTo>
                <a:cubicBezTo>
                  <a:pt x="41" y="116"/>
                  <a:pt x="62" y="138"/>
                  <a:pt x="89" y="138"/>
                </a:cubicBezTo>
                <a:close/>
              </a:path>
            </a:pathLst>
          </a:custGeom>
          <a:solidFill>
            <a:srgbClr val="E8E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grpSp>
        <p:nvGrpSpPr>
          <p:cNvPr id="143" name="Flowerpot">
            <a:extLst>
              <a:ext uri="{FF2B5EF4-FFF2-40B4-BE49-F238E27FC236}">
                <a16:creationId xmlns:a16="http://schemas.microsoft.com/office/drawing/2014/main" id="{5167047B-5D9E-4574-9E48-69A817C54236}"/>
              </a:ext>
            </a:extLst>
          </p:cNvPr>
          <p:cNvGrpSpPr/>
          <p:nvPr/>
        </p:nvGrpSpPr>
        <p:grpSpPr>
          <a:xfrm>
            <a:off x="8972523" y="7051198"/>
            <a:ext cx="3651719" cy="5111772"/>
            <a:chOff x="4497388" y="3525838"/>
            <a:chExt cx="1830388" cy="2562225"/>
          </a:xfrm>
        </p:grpSpPr>
        <p:sp>
          <p:nvSpPr>
            <p:cNvPr id="144" name="Freeform 12">
              <a:extLst>
                <a:ext uri="{FF2B5EF4-FFF2-40B4-BE49-F238E27FC236}">
                  <a16:creationId xmlns:a16="http://schemas.microsoft.com/office/drawing/2014/main" id="{218964EF-B852-4998-B109-E2BE9917A08B}"/>
                </a:ext>
              </a:extLst>
            </p:cNvPr>
            <p:cNvSpPr>
              <a:spLocks/>
            </p:cNvSpPr>
            <p:nvPr/>
          </p:nvSpPr>
          <p:spPr bwMode="auto">
            <a:xfrm>
              <a:off x="4900613" y="5224463"/>
              <a:ext cx="1062038" cy="863600"/>
            </a:xfrm>
            <a:custGeom>
              <a:avLst/>
              <a:gdLst>
                <a:gd name="T0" fmla="*/ 199 w 279"/>
                <a:gd name="T1" fmla="*/ 227 h 227"/>
                <a:gd name="T2" fmla="*/ 81 w 279"/>
                <a:gd name="T3" fmla="*/ 227 h 227"/>
                <a:gd name="T4" fmla="*/ 57 w 279"/>
                <a:gd name="T5" fmla="*/ 208 h 227"/>
                <a:gd name="T6" fmla="*/ 0 w 279"/>
                <a:gd name="T7" fmla="*/ 0 h 227"/>
                <a:gd name="T8" fmla="*/ 279 w 279"/>
                <a:gd name="T9" fmla="*/ 0 h 227"/>
                <a:gd name="T10" fmla="*/ 222 w 279"/>
                <a:gd name="T11" fmla="*/ 208 h 227"/>
                <a:gd name="T12" fmla="*/ 199 w 279"/>
                <a:gd name="T13" fmla="*/ 227 h 227"/>
              </a:gdLst>
              <a:ahLst/>
              <a:cxnLst>
                <a:cxn ang="0">
                  <a:pos x="T0" y="T1"/>
                </a:cxn>
                <a:cxn ang="0">
                  <a:pos x="T2" y="T3"/>
                </a:cxn>
                <a:cxn ang="0">
                  <a:pos x="T4" y="T5"/>
                </a:cxn>
                <a:cxn ang="0">
                  <a:pos x="T6" y="T7"/>
                </a:cxn>
                <a:cxn ang="0">
                  <a:pos x="T8" y="T9"/>
                </a:cxn>
                <a:cxn ang="0">
                  <a:pos x="T10" y="T11"/>
                </a:cxn>
                <a:cxn ang="0">
                  <a:pos x="T12" y="T13"/>
                </a:cxn>
              </a:cxnLst>
              <a:rect l="0" t="0" r="r" b="b"/>
              <a:pathLst>
                <a:path w="279" h="227">
                  <a:moveTo>
                    <a:pt x="199" y="227"/>
                  </a:moveTo>
                  <a:cubicBezTo>
                    <a:pt x="81" y="227"/>
                    <a:pt x="81" y="227"/>
                    <a:pt x="81" y="227"/>
                  </a:cubicBezTo>
                  <a:cubicBezTo>
                    <a:pt x="69" y="227"/>
                    <a:pt x="60" y="219"/>
                    <a:pt x="57" y="208"/>
                  </a:cubicBezTo>
                  <a:cubicBezTo>
                    <a:pt x="0" y="0"/>
                    <a:pt x="0" y="0"/>
                    <a:pt x="0" y="0"/>
                  </a:cubicBezTo>
                  <a:cubicBezTo>
                    <a:pt x="279" y="0"/>
                    <a:pt x="279" y="0"/>
                    <a:pt x="279" y="0"/>
                  </a:cubicBezTo>
                  <a:cubicBezTo>
                    <a:pt x="222" y="208"/>
                    <a:pt x="222" y="208"/>
                    <a:pt x="222" y="208"/>
                  </a:cubicBezTo>
                  <a:cubicBezTo>
                    <a:pt x="220" y="219"/>
                    <a:pt x="210" y="227"/>
                    <a:pt x="199" y="227"/>
                  </a:cubicBezTo>
                  <a:close/>
                </a:path>
              </a:pathLst>
            </a:custGeom>
            <a:solidFill>
              <a:srgbClr val="E8E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45" name="Freeform 13">
              <a:extLst>
                <a:ext uri="{FF2B5EF4-FFF2-40B4-BE49-F238E27FC236}">
                  <a16:creationId xmlns:a16="http://schemas.microsoft.com/office/drawing/2014/main" id="{449BB4D6-98C3-4646-9ECC-B30F568B935C}"/>
                </a:ext>
              </a:extLst>
            </p:cNvPr>
            <p:cNvSpPr>
              <a:spLocks/>
            </p:cNvSpPr>
            <p:nvPr/>
          </p:nvSpPr>
          <p:spPr bwMode="auto">
            <a:xfrm>
              <a:off x="5124450" y="5224463"/>
              <a:ext cx="838200" cy="863600"/>
            </a:xfrm>
            <a:custGeom>
              <a:avLst/>
              <a:gdLst>
                <a:gd name="T0" fmla="*/ 201 w 220"/>
                <a:gd name="T1" fmla="*/ 0 h 227"/>
                <a:gd name="T2" fmla="*/ 0 w 220"/>
                <a:gd name="T3" fmla="*/ 213 h 227"/>
                <a:gd name="T4" fmla="*/ 22 w 220"/>
                <a:gd name="T5" fmla="*/ 227 h 227"/>
                <a:gd name="T6" fmla="*/ 140 w 220"/>
                <a:gd name="T7" fmla="*/ 227 h 227"/>
                <a:gd name="T8" fmla="*/ 163 w 220"/>
                <a:gd name="T9" fmla="*/ 208 h 227"/>
                <a:gd name="T10" fmla="*/ 220 w 220"/>
                <a:gd name="T11" fmla="*/ 0 h 227"/>
                <a:gd name="T12" fmla="*/ 201 w 220"/>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220" h="227">
                  <a:moveTo>
                    <a:pt x="201" y="0"/>
                  </a:moveTo>
                  <a:cubicBezTo>
                    <a:pt x="162" y="135"/>
                    <a:pt x="57" y="209"/>
                    <a:pt x="0" y="213"/>
                  </a:cubicBezTo>
                  <a:cubicBezTo>
                    <a:pt x="4" y="221"/>
                    <a:pt x="12" y="227"/>
                    <a:pt x="22" y="227"/>
                  </a:cubicBezTo>
                  <a:cubicBezTo>
                    <a:pt x="140" y="227"/>
                    <a:pt x="140" y="227"/>
                    <a:pt x="140" y="227"/>
                  </a:cubicBezTo>
                  <a:cubicBezTo>
                    <a:pt x="151" y="227"/>
                    <a:pt x="161" y="219"/>
                    <a:pt x="163" y="208"/>
                  </a:cubicBezTo>
                  <a:cubicBezTo>
                    <a:pt x="220" y="0"/>
                    <a:pt x="220" y="0"/>
                    <a:pt x="220" y="0"/>
                  </a:cubicBezTo>
                  <a:lnTo>
                    <a:pt x="201" y="0"/>
                  </a:lnTo>
                  <a:close/>
                </a:path>
              </a:pathLst>
            </a:custGeom>
            <a:solidFill>
              <a:srgbClr val="E2E9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46" name="Freeform 14">
              <a:extLst>
                <a:ext uri="{FF2B5EF4-FFF2-40B4-BE49-F238E27FC236}">
                  <a16:creationId xmlns:a16="http://schemas.microsoft.com/office/drawing/2014/main" id="{436B4568-A16D-4A9D-9A11-873A04A9B233}"/>
                </a:ext>
              </a:extLst>
            </p:cNvPr>
            <p:cNvSpPr>
              <a:spLocks/>
            </p:cNvSpPr>
            <p:nvPr/>
          </p:nvSpPr>
          <p:spPr bwMode="auto">
            <a:xfrm>
              <a:off x="4919663" y="3525838"/>
              <a:ext cx="817563" cy="1549400"/>
            </a:xfrm>
            <a:custGeom>
              <a:avLst/>
              <a:gdLst>
                <a:gd name="T0" fmla="*/ 55 w 215"/>
                <a:gd name="T1" fmla="*/ 64 h 407"/>
                <a:gd name="T2" fmla="*/ 118 w 215"/>
                <a:gd name="T3" fmla="*/ 64 h 407"/>
                <a:gd name="T4" fmla="*/ 167 w 215"/>
                <a:gd name="T5" fmla="*/ 19 h 407"/>
                <a:gd name="T6" fmla="*/ 203 w 215"/>
                <a:gd name="T7" fmla="*/ 8 h 407"/>
                <a:gd name="T8" fmla="*/ 208 w 215"/>
                <a:gd name="T9" fmla="*/ 42 h 407"/>
                <a:gd name="T10" fmla="*/ 187 w 215"/>
                <a:gd name="T11" fmla="*/ 73 h 407"/>
                <a:gd name="T12" fmla="*/ 188 w 215"/>
                <a:gd name="T13" fmla="*/ 116 h 407"/>
                <a:gd name="T14" fmla="*/ 210 w 215"/>
                <a:gd name="T15" fmla="*/ 153 h 407"/>
                <a:gd name="T16" fmla="*/ 205 w 215"/>
                <a:gd name="T17" fmla="*/ 193 h 407"/>
                <a:gd name="T18" fmla="*/ 191 w 215"/>
                <a:gd name="T19" fmla="*/ 213 h 407"/>
                <a:gd name="T20" fmla="*/ 198 w 215"/>
                <a:gd name="T21" fmla="*/ 236 h 407"/>
                <a:gd name="T22" fmla="*/ 182 w 215"/>
                <a:gd name="T23" fmla="*/ 265 h 407"/>
                <a:gd name="T24" fmla="*/ 160 w 215"/>
                <a:gd name="T25" fmla="*/ 292 h 407"/>
                <a:gd name="T26" fmla="*/ 165 w 215"/>
                <a:gd name="T27" fmla="*/ 323 h 407"/>
                <a:gd name="T28" fmla="*/ 167 w 215"/>
                <a:gd name="T29" fmla="*/ 369 h 407"/>
                <a:gd name="T30" fmla="*/ 160 w 215"/>
                <a:gd name="T31" fmla="*/ 391 h 407"/>
                <a:gd name="T32" fmla="*/ 152 w 215"/>
                <a:gd name="T33" fmla="*/ 407 h 407"/>
                <a:gd name="T34" fmla="*/ 112 w 215"/>
                <a:gd name="T35" fmla="*/ 396 h 407"/>
                <a:gd name="T36" fmla="*/ 73 w 215"/>
                <a:gd name="T37" fmla="*/ 378 h 407"/>
                <a:gd name="T38" fmla="*/ 61 w 215"/>
                <a:gd name="T39" fmla="*/ 340 h 407"/>
                <a:gd name="T40" fmla="*/ 79 w 215"/>
                <a:gd name="T41" fmla="*/ 302 h 407"/>
                <a:gd name="T42" fmla="*/ 57 w 215"/>
                <a:gd name="T43" fmla="*/ 269 h 407"/>
                <a:gd name="T44" fmla="*/ 19 w 215"/>
                <a:gd name="T45" fmla="*/ 250 h 407"/>
                <a:gd name="T46" fmla="*/ 7 w 215"/>
                <a:gd name="T47" fmla="*/ 213 h 407"/>
                <a:gd name="T48" fmla="*/ 36 w 215"/>
                <a:gd name="T49" fmla="*/ 192 h 407"/>
                <a:gd name="T50" fmla="*/ 39 w 215"/>
                <a:gd name="T51" fmla="*/ 145 h 407"/>
                <a:gd name="T52" fmla="*/ 27 w 215"/>
                <a:gd name="T53" fmla="*/ 98 h 407"/>
                <a:gd name="T54" fmla="*/ 55 w 215"/>
                <a:gd name="T55" fmla="*/ 64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5" h="407">
                  <a:moveTo>
                    <a:pt x="55" y="64"/>
                  </a:moveTo>
                  <a:cubicBezTo>
                    <a:pt x="75" y="58"/>
                    <a:pt x="98" y="69"/>
                    <a:pt x="118" y="64"/>
                  </a:cubicBezTo>
                  <a:cubicBezTo>
                    <a:pt x="140" y="57"/>
                    <a:pt x="152" y="35"/>
                    <a:pt x="167" y="19"/>
                  </a:cubicBezTo>
                  <a:cubicBezTo>
                    <a:pt x="176" y="9"/>
                    <a:pt x="191" y="0"/>
                    <a:pt x="203" y="8"/>
                  </a:cubicBezTo>
                  <a:cubicBezTo>
                    <a:pt x="213" y="14"/>
                    <a:pt x="213" y="30"/>
                    <a:pt x="208" y="42"/>
                  </a:cubicBezTo>
                  <a:cubicBezTo>
                    <a:pt x="202" y="53"/>
                    <a:pt x="192" y="62"/>
                    <a:pt x="187" y="73"/>
                  </a:cubicBezTo>
                  <a:cubicBezTo>
                    <a:pt x="181" y="87"/>
                    <a:pt x="181" y="103"/>
                    <a:pt x="188" y="116"/>
                  </a:cubicBezTo>
                  <a:cubicBezTo>
                    <a:pt x="195" y="130"/>
                    <a:pt x="206" y="138"/>
                    <a:pt x="210" y="153"/>
                  </a:cubicBezTo>
                  <a:cubicBezTo>
                    <a:pt x="213" y="167"/>
                    <a:pt x="215" y="181"/>
                    <a:pt x="205" y="193"/>
                  </a:cubicBezTo>
                  <a:cubicBezTo>
                    <a:pt x="200" y="199"/>
                    <a:pt x="192" y="205"/>
                    <a:pt x="191" y="213"/>
                  </a:cubicBezTo>
                  <a:cubicBezTo>
                    <a:pt x="191" y="221"/>
                    <a:pt x="197" y="228"/>
                    <a:pt x="198" y="236"/>
                  </a:cubicBezTo>
                  <a:cubicBezTo>
                    <a:pt x="200" y="247"/>
                    <a:pt x="191" y="258"/>
                    <a:pt x="182" y="265"/>
                  </a:cubicBezTo>
                  <a:cubicBezTo>
                    <a:pt x="173" y="273"/>
                    <a:pt x="163" y="280"/>
                    <a:pt x="160" y="292"/>
                  </a:cubicBezTo>
                  <a:cubicBezTo>
                    <a:pt x="158" y="302"/>
                    <a:pt x="162" y="313"/>
                    <a:pt x="165" y="323"/>
                  </a:cubicBezTo>
                  <a:cubicBezTo>
                    <a:pt x="170" y="338"/>
                    <a:pt x="170" y="354"/>
                    <a:pt x="167" y="369"/>
                  </a:cubicBezTo>
                  <a:cubicBezTo>
                    <a:pt x="165" y="376"/>
                    <a:pt x="163" y="384"/>
                    <a:pt x="160" y="391"/>
                  </a:cubicBezTo>
                  <a:cubicBezTo>
                    <a:pt x="157" y="395"/>
                    <a:pt x="156" y="403"/>
                    <a:pt x="152" y="407"/>
                  </a:cubicBezTo>
                  <a:cubicBezTo>
                    <a:pt x="139" y="403"/>
                    <a:pt x="125" y="400"/>
                    <a:pt x="112" y="396"/>
                  </a:cubicBezTo>
                  <a:cubicBezTo>
                    <a:pt x="98" y="393"/>
                    <a:pt x="84" y="388"/>
                    <a:pt x="73" y="378"/>
                  </a:cubicBezTo>
                  <a:cubicBezTo>
                    <a:pt x="63" y="369"/>
                    <a:pt x="57" y="353"/>
                    <a:pt x="61" y="340"/>
                  </a:cubicBezTo>
                  <a:cubicBezTo>
                    <a:pt x="65" y="326"/>
                    <a:pt x="78" y="316"/>
                    <a:pt x="79" y="302"/>
                  </a:cubicBezTo>
                  <a:cubicBezTo>
                    <a:pt x="81" y="288"/>
                    <a:pt x="69" y="276"/>
                    <a:pt x="57" y="269"/>
                  </a:cubicBezTo>
                  <a:cubicBezTo>
                    <a:pt x="44" y="262"/>
                    <a:pt x="30" y="259"/>
                    <a:pt x="19" y="250"/>
                  </a:cubicBezTo>
                  <a:cubicBezTo>
                    <a:pt x="7" y="242"/>
                    <a:pt x="0" y="225"/>
                    <a:pt x="7" y="213"/>
                  </a:cubicBezTo>
                  <a:cubicBezTo>
                    <a:pt x="14" y="203"/>
                    <a:pt x="27" y="200"/>
                    <a:pt x="36" y="192"/>
                  </a:cubicBezTo>
                  <a:cubicBezTo>
                    <a:pt x="47" y="180"/>
                    <a:pt x="45" y="161"/>
                    <a:pt x="39" y="145"/>
                  </a:cubicBezTo>
                  <a:cubicBezTo>
                    <a:pt x="33" y="130"/>
                    <a:pt x="25" y="114"/>
                    <a:pt x="27" y="98"/>
                  </a:cubicBezTo>
                  <a:cubicBezTo>
                    <a:pt x="29" y="82"/>
                    <a:pt x="40" y="69"/>
                    <a:pt x="55" y="64"/>
                  </a:cubicBezTo>
                  <a:close/>
                </a:path>
              </a:pathLst>
            </a:custGeom>
            <a:solidFill>
              <a:srgbClr val="ECF1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47" name="Freeform 15">
              <a:extLst>
                <a:ext uri="{FF2B5EF4-FFF2-40B4-BE49-F238E27FC236}">
                  <a16:creationId xmlns:a16="http://schemas.microsoft.com/office/drawing/2014/main" id="{37E47AC6-4BB0-4D28-AE32-916B1031831F}"/>
                </a:ext>
              </a:extLst>
            </p:cNvPr>
            <p:cNvSpPr>
              <a:spLocks/>
            </p:cNvSpPr>
            <p:nvPr/>
          </p:nvSpPr>
          <p:spPr bwMode="auto">
            <a:xfrm>
              <a:off x="5281613" y="3770313"/>
              <a:ext cx="1046163" cy="1454150"/>
            </a:xfrm>
            <a:custGeom>
              <a:avLst/>
              <a:gdLst>
                <a:gd name="T0" fmla="*/ 207 w 275"/>
                <a:gd name="T1" fmla="*/ 206 h 382"/>
                <a:gd name="T2" fmla="*/ 191 w 275"/>
                <a:gd name="T3" fmla="*/ 205 h 382"/>
                <a:gd name="T4" fmla="*/ 179 w 275"/>
                <a:gd name="T5" fmla="*/ 215 h 382"/>
                <a:gd name="T6" fmla="*/ 182 w 275"/>
                <a:gd name="T7" fmla="*/ 236 h 382"/>
                <a:gd name="T8" fmla="*/ 157 w 275"/>
                <a:gd name="T9" fmla="*/ 263 h 382"/>
                <a:gd name="T10" fmla="*/ 136 w 275"/>
                <a:gd name="T11" fmla="*/ 258 h 382"/>
                <a:gd name="T12" fmla="*/ 115 w 275"/>
                <a:gd name="T13" fmla="*/ 282 h 382"/>
                <a:gd name="T14" fmla="*/ 117 w 275"/>
                <a:gd name="T15" fmla="*/ 315 h 382"/>
                <a:gd name="T16" fmla="*/ 105 w 275"/>
                <a:gd name="T17" fmla="*/ 345 h 382"/>
                <a:gd name="T18" fmla="*/ 82 w 275"/>
                <a:gd name="T19" fmla="*/ 349 h 382"/>
                <a:gd name="T20" fmla="*/ 71 w 275"/>
                <a:gd name="T21" fmla="*/ 349 h 382"/>
                <a:gd name="T22" fmla="*/ 35 w 275"/>
                <a:gd name="T23" fmla="*/ 382 h 382"/>
                <a:gd name="T24" fmla="*/ 27 w 275"/>
                <a:gd name="T25" fmla="*/ 234 h 382"/>
                <a:gd name="T26" fmla="*/ 50 w 275"/>
                <a:gd name="T27" fmla="*/ 246 h 382"/>
                <a:gd name="T28" fmla="*/ 67 w 275"/>
                <a:gd name="T29" fmla="*/ 224 h 382"/>
                <a:gd name="T30" fmla="*/ 64 w 275"/>
                <a:gd name="T31" fmla="*/ 194 h 382"/>
                <a:gd name="T32" fmla="*/ 62 w 275"/>
                <a:gd name="T33" fmla="*/ 177 h 382"/>
                <a:gd name="T34" fmla="*/ 74 w 275"/>
                <a:gd name="T35" fmla="*/ 166 h 382"/>
                <a:gd name="T36" fmla="*/ 92 w 275"/>
                <a:gd name="T37" fmla="*/ 174 h 382"/>
                <a:gd name="T38" fmla="*/ 103 w 275"/>
                <a:gd name="T39" fmla="*/ 166 h 382"/>
                <a:gd name="T40" fmla="*/ 104 w 275"/>
                <a:gd name="T41" fmla="*/ 151 h 382"/>
                <a:gd name="T42" fmla="*/ 87 w 275"/>
                <a:gd name="T43" fmla="*/ 93 h 382"/>
                <a:gd name="T44" fmla="*/ 83 w 275"/>
                <a:gd name="T45" fmla="*/ 82 h 382"/>
                <a:gd name="T46" fmla="*/ 88 w 275"/>
                <a:gd name="T47" fmla="*/ 72 h 382"/>
                <a:gd name="T48" fmla="*/ 103 w 275"/>
                <a:gd name="T49" fmla="*/ 81 h 382"/>
                <a:gd name="T50" fmla="*/ 115 w 275"/>
                <a:gd name="T51" fmla="*/ 94 h 382"/>
                <a:gd name="T52" fmla="*/ 130 w 275"/>
                <a:gd name="T53" fmla="*/ 85 h 382"/>
                <a:gd name="T54" fmla="*/ 130 w 275"/>
                <a:gd name="T55" fmla="*/ 66 h 382"/>
                <a:gd name="T56" fmla="*/ 134 w 275"/>
                <a:gd name="T57" fmla="*/ 18 h 382"/>
                <a:gd name="T58" fmla="*/ 146 w 275"/>
                <a:gd name="T59" fmla="*/ 2 h 382"/>
                <a:gd name="T60" fmla="*/ 163 w 275"/>
                <a:gd name="T61" fmla="*/ 13 h 382"/>
                <a:gd name="T62" fmla="*/ 175 w 275"/>
                <a:gd name="T63" fmla="*/ 44 h 382"/>
                <a:gd name="T64" fmla="*/ 184 w 275"/>
                <a:gd name="T65" fmla="*/ 64 h 382"/>
                <a:gd name="T66" fmla="*/ 209 w 275"/>
                <a:gd name="T67" fmla="*/ 55 h 382"/>
                <a:gd name="T68" fmla="*/ 234 w 275"/>
                <a:gd name="T69" fmla="*/ 47 h 382"/>
                <a:gd name="T70" fmla="*/ 236 w 275"/>
                <a:gd name="T71" fmla="*/ 72 h 382"/>
                <a:gd name="T72" fmla="*/ 223 w 275"/>
                <a:gd name="T73" fmla="*/ 96 h 382"/>
                <a:gd name="T74" fmla="*/ 226 w 275"/>
                <a:gd name="T75" fmla="*/ 104 h 382"/>
                <a:gd name="T76" fmla="*/ 238 w 275"/>
                <a:gd name="T77" fmla="*/ 105 h 382"/>
                <a:gd name="T78" fmla="*/ 251 w 275"/>
                <a:gd name="T79" fmla="*/ 100 h 382"/>
                <a:gd name="T80" fmla="*/ 272 w 275"/>
                <a:gd name="T81" fmla="*/ 112 h 382"/>
                <a:gd name="T82" fmla="*/ 267 w 275"/>
                <a:gd name="T83" fmla="*/ 137 h 382"/>
                <a:gd name="T84" fmla="*/ 244 w 275"/>
                <a:gd name="T85" fmla="*/ 152 h 382"/>
                <a:gd name="T86" fmla="*/ 227 w 275"/>
                <a:gd name="T87" fmla="*/ 163 h 382"/>
                <a:gd name="T88" fmla="*/ 237 w 275"/>
                <a:gd name="T89" fmla="*/ 180 h 382"/>
                <a:gd name="T90" fmla="*/ 252 w 275"/>
                <a:gd name="T91" fmla="*/ 194 h 382"/>
                <a:gd name="T92" fmla="*/ 235 w 275"/>
                <a:gd name="T93" fmla="*/ 212 h 382"/>
                <a:gd name="T94" fmla="*/ 207 w 275"/>
                <a:gd name="T95" fmla="*/ 20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382">
                  <a:moveTo>
                    <a:pt x="207" y="206"/>
                  </a:moveTo>
                  <a:cubicBezTo>
                    <a:pt x="202" y="205"/>
                    <a:pt x="196" y="204"/>
                    <a:pt x="191" y="205"/>
                  </a:cubicBezTo>
                  <a:cubicBezTo>
                    <a:pt x="185" y="206"/>
                    <a:pt x="180" y="210"/>
                    <a:pt x="179" y="215"/>
                  </a:cubicBezTo>
                  <a:cubicBezTo>
                    <a:pt x="177" y="222"/>
                    <a:pt x="181" y="229"/>
                    <a:pt x="182" y="236"/>
                  </a:cubicBezTo>
                  <a:cubicBezTo>
                    <a:pt x="184" y="250"/>
                    <a:pt x="171" y="264"/>
                    <a:pt x="157" y="263"/>
                  </a:cubicBezTo>
                  <a:cubicBezTo>
                    <a:pt x="150" y="262"/>
                    <a:pt x="143" y="258"/>
                    <a:pt x="136" y="258"/>
                  </a:cubicBezTo>
                  <a:cubicBezTo>
                    <a:pt x="125" y="259"/>
                    <a:pt x="117" y="271"/>
                    <a:pt x="115" y="282"/>
                  </a:cubicBezTo>
                  <a:cubicBezTo>
                    <a:pt x="114" y="293"/>
                    <a:pt x="117" y="304"/>
                    <a:pt x="117" y="315"/>
                  </a:cubicBezTo>
                  <a:cubicBezTo>
                    <a:pt x="117" y="327"/>
                    <a:pt x="114" y="339"/>
                    <a:pt x="105" y="345"/>
                  </a:cubicBezTo>
                  <a:cubicBezTo>
                    <a:pt x="98" y="349"/>
                    <a:pt x="90" y="349"/>
                    <a:pt x="82" y="349"/>
                  </a:cubicBezTo>
                  <a:cubicBezTo>
                    <a:pt x="79" y="349"/>
                    <a:pt x="75" y="349"/>
                    <a:pt x="71" y="349"/>
                  </a:cubicBezTo>
                  <a:cubicBezTo>
                    <a:pt x="54" y="351"/>
                    <a:pt x="39" y="365"/>
                    <a:pt x="35" y="382"/>
                  </a:cubicBezTo>
                  <a:cubicBezTo>
                    <a:pt x="3" y="340"/>
                    <a:pt x="0" y="279"/>
                    <a:pt x="27" y="234"/>
                  </a:cubicBezTo>
                  <a:cubicBezTo>
                    <a:pt x="28" y="243"/>
                    <a:pt x="40" y="249"/>
                    <a:pt x="50" y="246"/>
                  </a:cubicBezTo>
                  <a:cubicBezTo>
                    <a:pt x="59" y="243"/>
                    <a:pt x="65" y="233"/>
                    <a:pt x="67" y="224"/>
                  </a:cubicBezTo>
                  <a:cubicBezTo>
                    <a:pt x="68" y="214"/>
                    <a:pt x="66" y="204"/>
                    <a:pt x="64" y="194"/>
                  </a:cubicBezTo>
                  <a:cubicBezTo>
                    <a:pt x="62" y="189"/>
                    <a:pt x="61" y="183"/>
                    <a:pt x="62" y="177"/>
                  </a:cubicBezTo>
                  <a:cubicBezTo>
                    <a:pt x="64" y="171"/>
                    <a:pt x="69" y="166"/>
                    <a:pt x="74" y="166"/>
                  </a:cubicBezTo>
                  <a:cubicBezTo>
                    <a:pt x="81" y="167"/>
                    <a:pt x="86" y="174"/>
                    <a:pt x="92" y="174"/>
                  </a:cubicBezTo>
                  <a:cubicBezTo>
                    <a:pt x="97" y="175"/>
                    <a:pt x="102" y="171"/>
                    <a:pt x="103" y="166"/>
                  </a:cubicBezTo>
                  <a:cubicBezTo>
                    <a:pt x="105" y="161"/>
                    <a:pt x="105" y="156"/>
                    <a:pt x="104" y="151"/>
                  </a:cubicBezTo>
                  <a:cubicBezTo>
                    <a:pt x="102" y="131"/>
                    <a:pt x="96" y="111"/>
                    <a:pt x="87" y="93"/>
                  </a:cubicBezTo>
                  <a:cubicBezTo>
                    <a:pt x="86" y="89"/>
                    <a:pt x="84" y="86"/>
                    <a:pt x="83" y="82"/>
                  </a:cubicBezTo>
                  <a:cubicBezTo>
                    <a:pt x="83" y="78"/>
                    <a:pt x="85" y="74"/>
                    <a:pt x="88" y="72"/>
                  </a:cubicBezTo>
                  <a:cubicBezTo>
                    <a:pt x="94" y="69"/>
                    <a:pt x="100" y="75"/>
                    <a:pt x="103" y="81"/>
                  </a:cubicBezTo>
                  <a:cubicBezTo>
                    <a:pt x="106" y="86"/>
                    <a:pt x="109" y="93"/>
                    <a:pt x="115" y="94"/>
                  </a:cubicBezTo>
                  <a:cubicBezTo>
                    <a:pt x="121" y="96"/>
                    <a:pt x="127" y="91"/>
                    <a:pt x="130" y="85"/>
                  </a:cubicBezTo>
                  <a:cubicBezTo>
                    <a:pt x="132" y="79"/>
                    <a:pt x="131" y="72"/>
                    <a:pt x="130" y="66"/>
                  </a:cubicBezTo>
                  <a:cubicBezTo>
                    <a:pt x="129" y="50"/>
                    <a:pt x="131" y="34"/>
                    <a:pt x="134" y="18"/>
                  </a:cubicBezTo>
                  <a:cubicBezTo>
                    <a:pt x="136" y="11"/>
                    <a:pt x="139" y="4"/>
                    <a:pt x="146" y="2"/>
                  </a:cubicBezTo>
                  <a:cubicBezTo>
                    <a:pt x="153" y="0"/>
                    <a:pt x="159" y="7"/>
                    <a:pt x="163" y="13"/>
                  </a:cubicBezTo>
                  <a:cubicBezTo>
                    <a:pt x="169" y="22"/>
                    <a:pt x="173" y="33"/>
                    <a:pt x="175" y="44"/>
                  </a:cubicBezTo>
                  <a:cubicBezTo>
                    <a:pt x="177" y="51"/>
                    <a:pt x="178" y="60"/>
                    <a:pt x="184" y="64"/>
                  </a:cubicBezTo>
                  <a:cubicBezTo>
                    <a:pt x="193" y="68"/>
                    <a:pt x="202" y="61"/>
                    <a:pt x="209" y="55"/>
                  </a:cubicBezTo>
                  <a:cubicBezTo>
                    <a:pt x="216" y="49"/>
                    <a:pt x="227" y="42"/>
                    <a:pt x="234" y="47"/>
                  </a:cubicBezTo>
                  <a:cubicBezTo>
                    <a:pt x="242" y="52"/>
                    <a:pt x="240" y="64"/>
                    <a:pt x="236" y="72"/>
                  </a:cubicBezTo>
                  <a:cubicBezTo>
                    <a:pt x="231" y="80"/>
                    <a:pt x="224" y="87"/>
                    <a:pt x="223" y="96"/>
                  </a:cubicBezTo>
                  <a:cubicBezTo>
                    <a:pt x="223" y="99"/>
                    <a:pt x="223" y="102"/>
                    <a:pt x="226" y="104"/>
                  </a:cubicBezTo>
                  <a:cubicBezTo>
                    <a:pt x="229" y="108"/>
                    <a:pt x="234" y="107"/>
                    <a:pt x="238" y="105"/>
                  </a:cubicBezTo>
                  <a:cubicBezTo>
                    <a:pt x="243" y="104"/>
                    <a:pt x="246" y="101"/>
                    <a:pt x="251" y="100"/>
                  </a:cubicBezTo>
                  <a:cubicBezTo>
                    <a:pt x="259" y="98"/>
                    <a:pt x="269" y="104"/>
                    <a:pt x="272" y="112"/>
                  </a:cubicBezTo>
                  <a:cubicBezTo>
                    <a:pt x="275" y="121"/>
                    <a:pt x="272" y="130"/>
                    <a:pt x="267" y="137"/>
                  </a:cubicBezTo>
                  <a:cubicBezTo>
                    <a:pt x="261" y="144"/>
                    <a:pt x="253" y="149"/>
                    <a:pt x="244" y="152"/>
                  </a:cubicBezTo>
                  <a:cubicBezTo>
                    <a:pt x="237" y="154"/>
                    <a:pt x="229" y="156"/>
                    <a:pt x="227" y="163"/>
                  </a:cubicBezTo>
                  <a:cubicBezTo>
                    <a:pt x="226" y="170"/>
                    <a:pt x="232" y="176"/>
                    <a:pt x="237" y="180"/>
                  </a:cubicBezTo>
                  <a:cubicBezTo>
                    <a:pt x="243" y="183"/>
                    <a:pt x="250" y="187"/>
                    <a:pt x="252" y="194"/>
                  </a:cubicBezTo>
                  <a:cubicBezTo>
                    <a:pt x="254" y="203"/>
                    <a:pt x="244" y="211"/>
                    <a:pt x="235" y="212"/>
                  </a:cubicBezTo>
                  <a:cubicBezTo>
                    <a:pt x="225" y="213"/>
                    <a:pt x="216" y="209"/>
                    <a:pt x="207" y="206"/>
                  </a:cubicBezTo>
                </a:path>
              </a:pathLst>
            </a:custGeom>
            <a:solidFill>
              <a:srgbClr val="E5EB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48" name="Freeform 16">
              <a:extLst>
                <a:ext uri="{FF2B5EF4-FFF2-40B4-BE49-F238E27FC236}">
                  <a16:creationId xmlns:a16="http://schemas.microsoft.com/office/drawing/2014/main" id="{E5955094-44D9-45E2-B949-27879F3462EA}"/>
                </a:ext>
              </a:extLst>
            </p:cNvPr>
            <p:cNvSpPr>
              <a:spLocks/>
            </p:cNvSpPr>
            <p:nvPr/>
          </p:nvSpPr>
          <p:spPr bwMode="auto">
            <a:xfrm>
              <a:off x="4497388" y="4048125"/>
              <a:ext cx="1019175" cy="1176338"/>
            </a:xfrm>
            <a:custGeom>
              <a:avLst/>
              <a:gdLst>
                <a:gd name="T0" fmla="*/ 238 w 268"/>
                <a:gd name="T1" fmla="*/ 309 h 309"/>
                <a:gd name="T2" fmla="*/ 203 w 268"/>
                <a:gd name="T3" fmla="*/ 257 h 309"/>
                <a:gd name="T4" fmla="*/ 143 w 268"/>
                <a:gd name="T5" fmla="*/ 234 h 309"/>
                <a:gd name="T6" fmla="*/ 80 w 268"/>
                <a:gd name="T7" fmla="*/ 216 h 309"/>
                <a:gd name="T8" fmla="*/ 66 w 268"/>
                <a:gd name="T9" fmla="*/ 206 h 309"/>
                <a:gd name="T10" fmla="*/ 62 w 268"/>
                <a:gd name="T11" fmla="*/ 189 h 309"/>
                <a:gd name="T12" fmla="*/ 92 w 268"/>
                <a:gd name="T13" fmla="*/ 167 h 309"/>
                <a:gd name="T14" fmla="*/ 88 w 268"/>
                <a:gd name="T15" fmla="*/ 145 h 309"/>
                <a:gd name="T16" fmla="*/ 68 w 268"/>
                <a:gd name="T17" fmla="*/ 133 h 309"/>
                <a:gd name="T18" fmla="*/ 15 w 268"/>
                <a:gd name="T19" fmla="*/ 98 h 309"/>
                <a:gd name="T20" fmla="*/ 3 w 268"/>
                <a:gd name="T21" fmla="*/ 83 h 309"/>
                <a:gd name="T22" fmla="*/ 5 w 268"/>
                <a:gd name="T23" fmla="*/ 65 h 309"/>
                <a:gd name="T24" fmla="*/ 22 w 268"/>
                <a:gd name="T25" fmla="*/ 59 h 309"/>
                <a:gd name="T26" fmla="*/ 57 w 268"/>
                <a:gd name="T27" fmla="*/ 66 h 309"/>
                <a:gd name="T28" fmla="*/ 80 w 268"/>
                <a:gd name="T29" fmla="*/ 70 h 309"/>
                <a:gd name="T30" fmla="*/ 93 w 268"/>
                <a:gd name="T31" fmla="*/ 48 h 309"/>
                <a:gd name="T32" fmla="*/ 91 w 268"/>
                <a:gd name="T33" fmla="*/ 22 h 309"/>
                <a:gd name="T34" fmla="*/ 106 w 268"/>
                <a:gd name="T35" fmla="*/ 2 h 309"/>
                <a:gd name="T36" fmla="*/ 128 w 268"/>
                <a:gd name="T37" fmla="*/ 20 h 309"/>
                <a:gd name="T38" fmla="*/ 138 w 268"/>
                <a:gd name="T39" fmla="*/ 36 h 309"/>
                <a:gd name="T40" fmla="*/ 154 w 268"/>
                <a:gd name="T41" fmla="*/ 44 h 309"/>
                <a:gd name="T42" fmla="*/ 185 w 268"/>
                <a:gd name="T43" fmla="*/ 25 h 309"/>
                <a:gd name="T44" fmla="*/ 210 w 268"/>
                <a:gd name="T45" fmla="*/ 28 h 309"/>
                <a:gd name="T46" fmla="*/ 226 w 268"/>
                <a:gd name="T47" fmla="*/ 49 h 309"/>
                <a:gd name="T48" fmla="*/ 229 w 268"/>
                <a:gd name="T49" fmla="*/ 119 h 309"/>
                <a:gd name="T50" fmla="*/ 244 w 268"/>
                <a:gd name="T51" fmla="*/ 187 h 309"/>
                <a:gd name="T52" fmla="*/ 265 w 268"/>
                <a:gd name="T53" fmla="*/ 209 h 309"/>
                <a:gd name="T54" fmla="*/ 265 w 268"/>
                <a:gd name="T55" fmla="*/ 233 h 309"/>
                <a:gd name="T56" fmla="*/ 238 w 268"/>
                <a:gd name="T57" fmla="*/ 309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8" h="309">
                  <a:moveTo>
                    <a:pt x="238" y="309"/>
                  </a:moveTo>
                  <a:cubicBezTo>
                    <a:pt x="236" y="288"/>
                    <a:pt x="221" y="269"/>
                    <a:pt x="203" y="257"/>
                  </a:cubicBezTo>
                  <a:cubicBezTo>
                    <a:pt x="185" y="245"/>
                    <a:pt x="164" y="239"/>
                    <a:pt x="143" y="234"/>
                  </a:cubicBezTo>
                  <a:cubicBezTo>
                    <a:pt x="122" y="228"/>
                    <a:pt x="100" y="224"/>
                    <a:pt x="80" y="216"/>
                  </a:cubicBezTo>
                  <a:cubicBezTo>
                    <a:pt x="75" y="213"/>
                    <a:pt x="70" y="210"/>
                    <a:pt x="66" y="206"/>
                  </a:cubicBezTo>
                  <a:cubicBezTo>
                    <a:pt x="62" y="201"/>
                    <a:pt x="60" y="195"/>
                    <a:pt x="62" y="189"/>
                  </a:cubicBezTo>
                  <a:cubicBezTo>
                    <a:pt x="67" y="178"/>
                    <a:pt x="86" y="178"/>
                    <a:pt x="92" y="167"/>
                  </a:cubicBezTo>
                  <a:cubicBezTo>
                    <a:pt x="96" y="160"/>
                    <a:pt x="93" y="151"/>
                    <a:pt x="88" y="145"/>
                  </a:cubicBezTo>
                  <a:cubicBezTo>
                    <a:pt x="82" y="140"/>
                    <a:pt x="75" y="136"/>
                    <a:pt x="68" y="133"/>
                  </a:cubicBezTo>
                  <a:cubicBezTo>
                    <a:pt x="49" y="123"/>
                    <a:pt x="31" y="112"/>
                    <a:pt x="15" y="98"/>
                  </a:cubicBezTo>
                  <a:cubicBezTo>
                    <a:pt x="10" y="94"/>
                    <a:pt x="5" y="89"/>
                    <a:pt x="3" y="83"/>
                  </a:cubicBezTo>
                  <a:cubicBezTo>
                    <a:pt x="0" y="77"/>
                    <a:pt x="0" y="70"/>
                    <a:pt x="5" y="65"/>
                  </a:cubicBezTo>
                  <a:cubicBezTo>
                    <a:pt x="9" y="60"/>
                    <a:pt x="16" y="59"/>
                    <a:pt x="22" y="59"/>
                  </a:cubicBezTo>
                  <a:cubicBezTo>
                    <a:pt x="34" y="59"/>
                    <a:pt x="46" y="62"/>
                    <a:pt x="57" y="66"/>
                  </a:cubicBezTo>
                  <a:cubicBezTo>
                    <a:pt x="65" y="69"/>
                    <a:pt x="73" y="72"/>
                    <a:pt x="80" y="70"/>
                  </a:cubicBezTo>
                  <a:cubicBezTo>
                    <a:pt x="89" y="67"/>
                    <a:pt x="92" y="57"/>
                    <a:pt x="93" y="48"/>
                  </a:cubicBezTo>
                  <a:cubicBezTo>
                    <a:pt x="93" y="39"/>
                    <a:pt x="90" y="31"/>
                    <a:pt x="91" y="22"/>
                  </a:cubicBezTo>
                  <a:cubicBezTo>
                    <a:pt x="91" y="13"/>
                    <a:pt x="97" y="3"/>
                    <a:pt x="106" y="2"/>
                  </a:cubicBezTo>
                  <a:cubicBezTo>
                    <a:pt x="116" y="0"/>
                    <a:pt x="124" y="11"/>
                    <a:pt x="128" y="20"/>
                  </a:cubicBezTo>
                  <a:cubicBezTo>
                    <a:pt x="131" y="25"/>
                    <a:pt x="134" y="31"/>
                    <a:pt x="138" y="36"/>
                  </a:cubicBezTo>
                  <a:cubicBezTo>
                    <a:pt x="142" y="41"/>
                    <a:pt x="148" y="44"/>
                    <a:pt x="154" y="44"/>
                  </a:cubicBezTo>
                  <a:cubicBezTo>
                    <a:pt x="167" y="44"/>
                    <a:pt x="174" y="29"/>
                    <a:pt x="185" y="25"/>
                  </a:cubicBezTo>
                  <a:cubicBezTo>
                    <a:pt x="193" y="21"/>
                    <a:pt x="203" y="23"/>
                    <a:pt x="210" y="28"/>
                  </a:cubicBezTo>
                  <a:cubicBezTo>
                    <a:pt x="218" y="33"/>
                    <a:pt x="223" y="40"/>
                    <a:pt x="226" y="49"/>
                  </a:cubicBezTo>
                  <a:cubicBezTo>
                    <a:pt x="235" y="71"/>
                    <a:pt x="231" y="95"/>
                    <a:pt x="229" y="119"/>
                  </a:cubicBezTo>
                  <a:cubicBezTo>
                    <a:pt x="227" y="143"/>
                    <a:pt x="228" y="169"/>
                    <a:pt x="244" y="187"/>
                  </a:cubicBezTo>
                  <a:cubicBezTo>
                    <a:pt x="251" y="194"/>
                    <a:pt x="261" y="200"/>
                    <a:pt x="265" y="209"/>
                  </a:cubicBezTo>
                  <a:cubicBezTo>
                    <a:pt x="268" y="217"/>
                    <a:pt x="267" y="225"/>
                    <a:pt x="265" y="233"/>
                  </a:cubicBezTo>
                  <a:cubicBezTo>
                    <a:pt x="260" y="260"/>
                    <a:pt x="251" y="285"/>
                    <a:pt x="238" y="309"/>
                  </a:cubicBezTo>
                  <a:close/>
                </a:path>
              </a:pathLst>
            </a:custGeom>
            <a:solidFill>
              <a:srgbClr val="D8E1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49" name="Freeform 17">
              <a:extLst>
                <a:ext uri="{FF2B5EF4-FFF2-40B4-BE49-F238E27FC236}">
                  <a16:creationId xmlns:a16="http://schemas.microsoft.com/office/drawing/2014/main" id="{883B27F5-5817-4223-8C88-9B81B2D80C7E}"/>
                </a:ext>
              </a:extLst>
            </p:cNvPr>
            <p:cNvSpPr>
              <a:spLocks/>
            </p:cNvSpPr>
            <p:nvPr/>
          </p:nvSpPr>
          <p:spPr bwMode="auto">
            <a:xfrm>
              <a:off x="4835525" y="5110163"/>
              <a:ext cx="1192213" cy="114300"/>
            </a:xfrm>
            <a:custGeom>
              <a:avLst/>
              <a:gdLst>
                <a:gd name="T0" fmla="*/ 304 w 313"/>
                <a:gd name="T1" fmla="*/ 30 h 30"/>
                <a:gd name="T2" fmla="*/ 10 w 313"/>
                <a:gd name="T3" fmla="*/ 30 h 30"/>
                <a:gd name="T4" fmla="*/ 0 w 313"/>
                <a:gd name="T5" fmla="*/ 21 h 30"/>
                <a:gd name="T6" fmla="*/ 0 w 313"/>
                <a:gd name="T7" fmla="*/ 10 h 30"/>
                <a:gd name="T8" fmla="*/ 10 w 313"/>
                <a:gd name="T9" fmla="*/ 0 h 30"/>
                <a:gd name="T10" fmla="*/ 304 w 313"/>
                <a:gd name="T11" fmla="*/ 0 h 30"/>
                <a:gd name="T12" fmla="*/ 313 w 313"/>
                <a:gd name="T13" fmla="*/ 10 h 30"/>
                <a:gd name="T14" fmla="*/ 313 w 313"/>
                <a:gd name="T15" fmla="*/ 21 h 30"/>
                <a:gd name="T16" fmla="*/ 304 w 313"/>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3" h="30">
                  <a:moveTo>
                    <a:pt x="304" y="30"/>
                  </a:moveTo>
                  <a:cubicBezTo>
                    <a:pt x="10" y="30"/>
                    <a:pt x="10" y="30"/>
                    <a:pt x="10" y="30"/>
                  </a:cubicBezTo>
                  <a:cubicBezTo>
                    <a:pt x="5" y="30"/>
                    <a:pt x="0" y="26"/>
                    <a:pt x="0" y="21"/>
                  </a:cubicBezTo>
                  <a:cubicBezTo>
                    <a:pt x="0" y="10"/>
                    <a:pt x="0" y="10"/>
                    <a:pt x="0" y="10"/>
                  </a:cubicBezTo>
                  <a:cubicBezTo>
                    <a:pt x="0" y="5"/>
                    <a:pt x="5" y="0"/>
                    <a:pt x="10" y="0"/>
                  </a:cubicBezTo>
                  <a:cubicBezTo>
                    <a:pt x="304" y="0"/>
                    <a:pt x="304" y="0"/>
                    <a:pt x="304" y="0"/>
                  </a:cubicBezTo>
                  <a:cubicBezTo>
                    <a:pt x="309" y="0"/>
                    <a:pt x="313" y="5"/>
                    <a:pt x="313" y="10"/>
                  </a:cubicBezTo>
                  <a:cubicBezTo>
                    <a:pt x="313" y="21"/>
                    <a:pt x="313" y="21"/>
                    <a:pt x="313" y="21"/>
                  </a:cubicBezTo>
                  <a:cubicBezTo>
                    <a:pt x="313" y="26"/>
                    <a:pt x="309" y="30"/>
                    <a:pt x="304" y="30"/>
                  </a:cubicBezTo>
                  <a:close/>
                </a:path>
              </a:pathLst>
            </a:custGeom>
            <a:solidFill>
              <a:srgbClr val="E2E9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grpSp>
      <p:grpSp>
        <p:nvGrpSpPr>
          <p:cNvPr id="150" name="Laptop">
            <a:extLst>
              <a:ext uri="{FF2B5EF4-FFF2-40B4-BE49-F238E27FC236}">
                <a16:creationId xmlns:a16="http://schemas.microsoft.com/office/drawing/2014/main" id="{4061E781-B76A-498A-BC00-768773F1D507}"/>
              </a:ext>
            </a:extLst>
          </p:cNvPr>
          <p:cNvGrpSpPr/>
          <p:nvPr/>
        </p:nvGrpSpPr>
        <p:grpSpPr>
          <a:xfrm>
            <a:off x="10945653" y="5779173"/>
            <a:ext cx="10885730" cy="6247607"/>
            <a:chOff x="2243138" y="1687513"/>
            <a:chExt cx="6173788" cy="3543300"/>
          </a:xfrm>
        </p:grpSpPr>
        <p:sp>
          <p:nvSpPr>
            <p:cNvPr id="151" name="Freeform 5">
              <a:extLst>
                <a:ext uri="{FF2B5EF4-FFF2-40B4-BE49-F238E27FC236}">
                  <a16:creationId xmlns:a16="http://schemas.microsoft.com/office/drawing/2014/main" id="{54C1CBD2-D963-43E4-846A-74AE9EDA70DB}"/>
                </a:ext>
              </a:extLst>
            </p:cNvPr>
            <p:cNvSpPr>
              <a:spLocks/>
            </p:cNvSpPr>
            <p:nvPr/>
          </p:nvSpPr>
          <p:spPr bwMode="auto">
            <a:xfrm>
              <a:off x="2811463" y="1687513"/>
              <a:ext cx="5037138" cy="3436938"/>
            </a:xfrm>
            <a:custGeom>
              <a:avLst/>
              <a:gdLst>
                <a:gd name="T0" fmla="*/ 1171 w 1188"/>
                <a:gd name="T1" fmla="*/ 809 h 809"/>
                <a:gd name="T2" fmla="*/ 17 w 1188"/>
                <a:gd name="T3" fmla="*/ 809 h 809"/>
                <a:gd name="T4" fmla="*/ 0 w 1188"/>
                <a:gd name="T5" fmla="*/ 792 h 809"/>
                <a:gd name="T6" fmla="*/ 0 w 1188"/>
                <a:gd name="T7" fmla="*/ 38 h 809"/>
                <a:gd name="T8" fmla="*/ 39 w 1188"/>
                <a:gd name="T9" fmla="*/ 0 h 809"/>
                <a:gd name="T10" fmla="*/ 1149 w 1188"/>
                <a:gd name="T11" fmla="*/ 0 h 809"/>
                <a:gd name="T12" fmla="*/ 1188 w 1188"/>
                <a:gd name="T13" fmla="*/ 38 h 809"/>
                <a:gd name="T14" fmla="*/ 1188 w 1188"/>
                <a:gd name="T15" fmla="*/ 792 h 809"/>
                <a:gd name="T16" fmla="*/ 1171 w 1188"/>
                <a:gd name="T17" fmla="*/ 809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8" h="809">
                  <a:moveTo>
                    <a:pt x="1171" y="809"/>
                  </a:moveTo>
                  <a:cubicBezTo>
                    <a:pt x="17" y="809"/>
                    <a:pt x="17" y="809"/>
                    <a:pt x="17" y="809"/>
                  </a:cubicBezTo>
                  <a:cubicBezTo>
                    <a:pt x="8" y="809"/>
                    <a:pt x="0" y="802"/>
                    <a:pt x="0" y="792"/>
                  </a:cubicBezTo>
                  <a:cubicBezTo>
                    <a:pt x="0" y="38"/>
                    <a:pt x="0" y="38"/>
                    <a:pt x="0" y="38"/>
                  </a:cubicBezTo>
                  <a:cubicBezTo>
                    <a:pt x="0" y="17"/>
                    <a:pt x="17" y="0"/>
                    <a:pt x="39" y="0"/>
                  </a:cubicBezTo>
                  <a:cubicBezTo>
                    <a:pt x="1149" y="0"/>
                    <a:pt x="1149" y="0"/>
                    <a:pt x="1149" y="0"/>
                  </a:cubicBezTo>
                  <a:cubicBezTo>
                    <a:pt x="1171" y="0"/>
                    <a:pt x="1188" y="17"/>
                    <a:pt x="1188" y="38"/>
                  </a:cubicBezTo>
                  <a:cubicBezTo>
                    <a:pt x="1188" y="792"/>
                    <a:pt x="1188" y="792"/>
                    <a:pt x="1188" y="792"/>
                  </a:cubicBezTo>
                  <a:cubicBezTo>
                    <a:pt x="1188" y="802"/>
                    <a:pt x="1180" y="809"/>
                    <a:pt x="1171" y="809"/>
                  </a:cubicBezTo>
                </a:path>
              </a:pathLst>
            </a:custGeom>
            <a:solidFill>
              <a:srgbClr val="AFAF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52" name="Freeform 6">
              <a:extLst>
                <a:ext uri="{FF2B5EF4-FFF2-40B4-BE49-F238E27FC236}">
                  <a16:creationId xmlns:a16="http://schemas.microsoft.com/office/drawing/2014/main" id="{73E77309-A0A8-4DF6-A793-07509214506A}"/>
                </a:ext>
              </a:extLst>
            </p:cNvPr>
            <p:cNvSpPr>
              <a:spLocks/>
            </p:cNvSpPr>
            <p:nvPr/>
          </p:nvSpPr>
          <p:spPr bwMode="auto">
            <a:xfrm>
              <a:off x="2811463" y="4979988"/>
              <a:ext cx="5037138" cy="144463"/>
            </a:xfrm>
            <a:custGeom>
              <a:avLst/>
              <a:gdLst>
                <a:gd name="T0" fmla="*/ 0 w 1188"/>
                <a:gd name="T1" fmla="*/ 0 h 34"/>
                <a:gd name="T2" fmla="*/ 0 w 1188"/>
                <a:gd name="T3" fmla="*/ 17 h 34"/>
                <a:gd name="T4" fmla="*/ 17 w 1188"/>
                <a:gd name="T5" fmla="*/ 34 h 34"/>
                <a:gd name="T6" fmla="*/ 1171 w 1188"/>
                <a:gd name="T7" fmla="*/ 34 h 34"/>
                <a:gd name="T8" fmla="*/ 1188 w 1188"/>
                <a:gd name="T9" fmla="*/ 17 h 34"/>
                <a:gd name="T10" fmla="*/ 1188 w 1188"/>
                <a:gd name="T11" fmla="*/ 0 h 34"/>
                <a:gd name="T12" fmla="*/ 0 w 1188"/>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1188" h="34">
                  <a:moveTo>
                    <a:pt x="0" y="0"/>
                  </a:moveTo>
                  <a:cubicBezTo>
                    <a:pt x="0" y="17"/>
                    <a:pt x="0" y="17"/>
                    <a:pt x="0" y="17"/>
                  </a:cubicBezTo>
                  <a:cubicBezTo>
                    <a:pt x="0" y="27"/>
                    <a:pt x="8" y="34"/>
                    <a:pt x="17" y="34"/>
                  </a:cubicBezTo>
                  <a:cubicBezTo>
                    <a:pt x="1171" y="34"/>
                    <a:pt x="1171" y="34"/>
                    <a:pt x="1171" y="34"/>
                  </a:cubicBezTo>
                  <a:cubicBezTo>
                    <a:pt x="1180" y="34"/>
                    <a:pt x="1188" y="27"/>
                    <a:pt x="1188" y="17"/>
                  </a:cubicBezTo>
                  <a:cubicBezTo>
                    <a:pt x="1188" y="0"/>
                    <a:pt x="1188" y="0"/>
                    <a:pt x="1188" y="0"/>
                  </a:cubicBezTo>
                  <a:lnTo>
                    <a:pt x="0" y="0"/>
                  </a:lnTo>
                  <a:close/>
                </a:path>
              </a:pathLst>
            </a:custGeom>
            <a:solidFill>
              <a:srgbClr val="A0A0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53" name="Rectangle 7">
              <a:extLst>
                <a:ext uri="{FF2B5EF4-FFF2-40B4-BE49-F238E27FC236}">
                  <a16:creationId xmlns:a16="http://schemas.microsoft.com/office/drawing/2014/main" id="{E81E393E-4E17-452A-A262-0A74FE7173AE}"/>
                </a:ext>
              </a:extLst>
            </p:cNvPr>
            <p:cNvSpPr>
              <a:spLocks noChangeArrowheads="1"/>
            </p:cNvSpPr>
            <p:nvPr/>
          </p:nvSpPr>
          <p:spPr bwMode="auto">
            <a:xfrm>
              <a:off x="3009900" y="1930400"/>
              <a:ext cx="4640263" cy="2909888"/>
            </a:xfrm>
            <a:prstGeom prst="rect">
              <a:avLst/>
            </a:prstGeom>
            <a:solidFill>
              <a:srgbClr val="E8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54" name="Rectangle 8">
              <a:extLst>
                <a:ext uri="{FF2B5EF4-FFF2-40B4-BE49-F238E27FC236}">
                  <a16:creationId xmlns:a16="http://schemas.microsoft.com/office/drawing/2014/main" id="{C4D06DD2-FDDB-4A31-87F5-98344CFD71F4}"/>
                </a:ext>
              </a:extLst>
            </p:cNvPr>
            <p:cNvSpPr>
              <a:spLocks noChangeArrowheads="1"/>
            </p:cNvSpPr>
            <p:nvPr/>
          </p:nvSpPr>
          <p:spPr bwMode="auto">
            <a:xfrm>
              <a:off x="3009900" y="1930400"/>
              <a:ext cx="4640263"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55" name="Freeform 9">
              <a:extLst>
                <a:ext uri="{FF2B5EF4-FFF2-40B4-BE49-F238E27FC236}">
                  <a16:creationId xmlns:a16="http://schemas.microsoft.com/office/drawing/2014/main" id="{3C14CD4B-4473-4D4F-83BC-B753D51A29FC}"/>
                </a:ext>
              </a:extLst>
            </p:cNvPr>
            <p:cNvSpPr>
              <a:spLocks/>
            </p:cNvSpPr>
            <p:nvPr/>
          </p:nvSpPr>
          <p:spPr bwMode="auto">
            <a:xfrm>
              <a:off x="2243138" y="5141913"/>
              <a:ext cx="6173788" cy="88900"/>
            </a:xfrm>
            <a:custGeom>
              <a:avLst/>
              <a:gdLst>
                <a:gd name="T0" fmla="*/ 0 w 1456"/>
                <a:gd name="T1" fmla="*/ 0 h 21"/>
                <a:gd name="T2" fmla="*/ 185 w 1456"/>
                <a:gd name="T3" fmla="*/ 21 h 21"/>
                <a:gd name="T4" fmla="*/ 1271 w 1456"/>
                <a:gd name="T5" fmla="*/ 21 h 21"/>
                <a:gd name="T6" fmla="*/ 1456 w 1456"/>
                <a:gd name="T7" fmla="*/ 0 h 21"/>
                <a:gd name="T8" fmla="*/ 0 w 1456"/>
                <a:gd name="T9" fmla="*/ 0 h 21"/>
              </a:gdLst>
              <a:ahLst/>
              <a:cxnLst>
                <a:cxn ang="0">
                  <a:pos x="T0" y="T1"/>
                </a:cxn>
                <a:cxn ang="0">
                  <a:pos x="T2" y="T3"/>
                </a:cxn>
                <a:cxn ang="0">
                  <a:pos x="T4" y="T5"/>
                </a:cxn>
                <a:cxn ang="0">
                  <a:pos x="T6" y="T7"/>
                </a:cxn>
                <a:cxn ang="0">
                  <a:pos x="T8" y="T9"/>
                </a:cxn>
              </a:cxnLst>
              <a:rect l="0" t="0" r="r" b="b"/>
              <a:pathLst>
                <a:path w="1456" h="21">
                  <a:moveTo>
                    <a:pt x="0" y="0"/>
                  </a:moveTo>
                  <a:cubicBezTo>
                    <a:pt x="0" y="0"/>
                    <a:pt x="26" y="21"/>
                    <a:pt x="185" y="21"/>
                  </a:cubicBezTo>
                  <a:cubicBezTo>
                    <a:pt x="344" y="21"/>
                    <a:pt x="1112" y="21"/>
                    <a:pt x="1271" y="21"/>
                  </a:cubicBezTo>
                  <a:cubicBezTo>
                    <a:pt x="1430" y="21"/>
                    <a:pt x="1456" y="0"/>
                    <a:pt x="1456" y="0"/>
                  </a:cubicBezTo>
                  <a:lnTo>
                    <a:pt x="0" y="0"/>
                  </a:lnTo>
                  <a:close/>
                </a:path>
              </a:pathLst>
            </a:custGeom>
            <a:solidFill>
              <a:srgbClr val="AFAF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56" name="Rectangle 10">
              <a:extLst>
                <a:ext uri="{FF2B5EF4-FFF2-40B4-BE49-F238E27FC236}">
                  <a16:creationId xmlns:a16="http://schemas.microsoft.com/office/drawing/2014/main" id="{BB12D51D-916C-4A54-90AD-332EB8E9BF80}"/>
                </a:ext>
              </a:extLst>
            </p:cNvPr>
            <p:cNvSpPr>
              <a:spLocks noChangeArrowheads="1"/>
            </p:cNvSpPr>
            <p:nvPr/>
          </p:nvSpPr>
          <p:spPr bwMode="auto">
            <a:xfrm>
              <a:off x="2243138" y="5108575"/>
              <a:ext cx="6173788" cy="33338"/>
            </a:xfrm>
            <a:prstGeom prst="rect">
              <a:avLst/>
            </a:prstGeom>
            <a:solidFill>
              <a:srgbClr val="8D8D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57" name="Rectangle 11">
              <a:extLst>
                <a:ext uri="{FF2B5EF4-FFF2-40B4-BE49-F238E27FC236}">
                  <a16:creationId xmlns:a16="http://schemas.microsoft.com/office/drawing/2014/main" id="{159A64D1-53BD-45CA-888E-1B345DF2C48B}"/>
                </a:ext>
              </a:extLst>
            </p:cNvPr>
            <p:cNvSpPr>
              <a:spLocks noChangeArrowheads="1"/>
            </p:cNvSpPr>
            <p:nvPr/>
          </p:nvSpPr>
          <p:spPr bwMode="auto">
            <a:xfrm>
              <a:off x="3009900" y="1930400"/>
              <a:ext cx="4640263" cy="2909888"/>
            </a:xfrm>
            <a:prstGeom prst="rect">
              <a:avLst/>
            </a:prstGeom>
            <a:solidFill>
              <a:srgbClr val="DFE8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58" name="Rectangle 12">
              <a:extLst>
                <a:ext uri="{FF2B5EF4-FFF2-40B4-BE49-F238E27FC236}">
                  <a16:creationId xmlns:a16="http://schemas.microsoft.com/office/drawing/2014/main" id="{418C9842-E562-4D16-979C-5AD486F4868B}"/>
                </a:ext>
              </a:extLst>
            </p:cNvPr>
            <p:cNvSpPr>
              <a:spLocks noChangeArrowheads="1"/>
            </p:cNvSpPr>
            <p:nvPr/>
          </p:nvSpPr>
          <p:spPr bwMode="auto">
            <a:xfrm>
              <a:off x="3009900" y="1930400"/>
              <a:ext cx="4640263"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59" name="Freeform 13">
              <a:extLst>
                <a:ext uri="{FF2B5EF4-FFF2-40B4-BE49-F238E27FC236}">
                  <a16:creationId xmlns:a16="http://schemas.microsoft.com/office/drawing/2014/main" id="{B5CB33CB-357C-487D-BEB6-DA18129BFB65}"/>
                </a:ext>
              </a:extLst>
            </p:cNvPr>
            <p:cNvSpPr>
              <a:spLocks/>
            </p:cNvSpPr>
            <p:nvPr/>
          </p:nvSpPr>
          <p:spPr bwMode="auto">
            <a:xfrm>
              <a:off x="3273425" y="3421063"/>
              <a:ext cx="1814513" cy="1228725"/>
            </a:xfrm>
            <a:custGeom>
              <a:avLst/>
              <a:gdLst>
                <a:gd name="T0" fmla="*/ 402 w 428"/>
                <a:gd name="T1" fmla="*/ 289 h 289"/>
                <a:gd name="T2" fmla="*/ 27 w 428"/>
                <a:gd name="T3" fmla="*/ 289 h 289"/>
                <a:gd name="T4" fmla="*/ 0 w 428"/>
                <a:gd name="T5" fmla="*/ 262 h 289"/>
                <a:gd name="T6" fmla="*/ 0 w 428"/>
                <a:gd name="T7" fmla="*/ 27 h 289"/>
                <a:gd name="T8" fmla="*/ 27 w 428"/>
                <a:gd name="T9" fmla="*/ 0 h 289"/>
                <a:gd name="T10" fmla="*/ 402 w 428"/>
                <a:gd name="T11" fmla="*/ 0 h 289"/>
                <a:gd name="T12" fmla="*/ 428 w 428"/>
                <a:gd name="T13" fmla="*/ 27 h 289"/>
                <a:gd name="T14" fmla="*/ 428 w 428"/>
                <a:gd name="T15" fmla="*/ 262 h 289"/>
                <a:gd name="T16" fmla="*/ 402 w 428"/>
                <a:gd name="T17" fmla="*/ 289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289">
                  <a:moveTo>
                    <a:pt x="402" y="289"/>
                  </a:moveTo>
                  <a:cubicBezTo>
                    <a:pt x="27" y="289"/>
                    <a:pt x="27" y="289"/>
                    <a:pt x="27" y="289"/>
                  </a:cubicBezTo>
                  <a:cubicBezTo>
                    <a:pt x="12" y="289"/>
                    <a:pt x="0" y="277"/>
                    <a:pt x="0" y="262"/>
                  </a:cubicBezTo>
                  <a:cubicBezTo>
                    <a:pt x="0" y="27"/>
                    <a:pt x="0" y="27"/>
                    <a:pt x="0" y="27"/>
                  </a:cubicBezTo>
                  <a:cubicBezTo>
                    <a:pt x="0" y="12"/>
                    <a:pt x="12" y="0"/>
                    <a:pt x="27" y="0"/>
                  </a:cubicBezTo>
                  <a:cubicBezTo>
                    <a:pt x="402" y="0"/>
                    <a:pt x="402" y="0"/>
                    <a:pt x="402" y="0"/>
                  </a:cubicBezTo>
                  <a:cubicBezTo>
                    <a:pt x="416" y="0"/>
                    <a:pt x="428" y="12"/>
                    <a:pt x="428" y="27"/>
                  </a:cubicBezTo>
                  <a:cubicBezTo>
                    <a:pt x="428" y="262"/>
                    <a:pt x="428" y="262"/>
                    <a:pt x="428" y="262"/>
                  </a:cubicBezTo>
                  <a:cubicBezTo>
                    <a:pt x="428" y="277"/>
                    <a:pt x="416" y="289"/>
                    <a:pt x="402" y="2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60" name="Freeform 14">
              <a:extLst>
                <a:ext uri="{FF2B5EF4-FFF2-40B4-BE49-F238E27FC236}">
                  <a16:creationId xmlns:a16="http://schemas.microsoft.com/office/drawing/2014/main" id="{D6B15353-D175-4F92-9369-9757F9F218FC}"/>
                </a:ext>
              </a:extLst>
            </p:cNvPr>
            <p:cNvSpPr>
              <a:spLocks/>
            </p:cNvSpPr>
            <p:nvPr/>
          </p:nvSpPr>
          <p:spPr bwMode="auto">
            <a:xfrm>
              <a:off x="3273425" y="3421063"/>
              <a:ext cx="1814513" cy="225425"/>
            </a:xfrm>
            <a:custGeom>
              <a:avLst/>
              <a:gdLst>
                <a:gd name="T0" fmla="*/ 428 w 428"/>
                <a:gd name="T1" fmla="*/ 53 h 53"/>
                <a:gd name="T2" fmla="*/ 0 w 428"/>
                <a:gd name="T3" fmla="*/ 53 h 53"/>
                <a:gd name="T4" fmla="*/ 0 w 428"/>
                <a:gd name="T5" fmla="*/ 27 h 53"/>
                <a:gd name="T6" fmla="*/ 27 w 428"/>
                <a:gd name="T7" fmla="*/ 0 h 53"/>
                <a:gd name="T8" fmla="*/ 402 w 428"/>
                <a:gd name="T9" fmla="*/ 0 h 53"/>
                <a:gd name="T10" fmla="*/ 428 w 428"/>
                <a:gd name="T11" fmla="*/ 27 h 53"/>
                <a:gd name="T12" fmla="*/ 428 w 428"/>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28" h="53">
                  <a:moveTo>
                    <a:pt x="428" y="53"/>
                  </a:moveTo>
                  <a:cubicBezTo>
                    <a:pt x="0" y="53"/>
                    <a:pt x="0" y="53"/>
                    <a:pt x="0" y="53"/>
                  </a:cubicBezTo>
                  <a:cubicBezTo>
                    <a:pt x="0" y="27"/>
                    <a:pt x="0" y="27"/>
                    <a:pt x="0" y="27"/>
                  </a:cubicBezTo>
                  <a:cubicBezTo>
                    <a:pt x="0" y="12"/>
                    <a:pt x="12" y="0"/>
                    <a:pt x="27" y="0"/>
                  </a:cubicBezTo>
                  <a:cubicBezTo>
                    <a:pt x="402" y="0"/>
                    <a:pt x="402" y="0"/>
                    <a:pt x="402" y="0"/>
                  </a:cubicBezTo>
                  <a:cubicBezTo>
                    <a:pt x="416" y="0"/>
                    <a:pt x="428" y="12"/>
                    <a:pt x="428" y="27"/>
                  </a:cubicBezTo>
                  <a:lnTo>
                    <a:pt x="428" y="53"/>
                  </a:lnTo>
                  <a:close/>
                </a:path>
              </a:pathLst>
            </a:custGeom>
            <a:solidFill>
              <a:srgbClr val="AFAF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61" name="Oval 15">
              <a:extLst>
                <a:ext uri="{FF2B5EF4-FFF2-40B4-BE49-F238E27FC236}">
                  <a16:creationId xmlns:a16="http://schemas.microsoft.com/office/drawing/2014/main" id="{DEF6E5C1-623E-475E-9FD8-B3C1B3CF02D4}"/>
                </a:ext>
              </a:extLst>
            </p:cNvPr>
            <p:cNvSpPr>
              <a:spLocks noChangeArrowheads="1"/>
            </p:cNvSpPr>
            <p:nvPr/>
          </p:nvSpPr>
          <p:spPr bwMode="auto">
            <a:xfrm>
              <a:off x="3413125" y="3509963"/>
              <a:ext cx="71438" cy="73025"/>
            </a:xfrm>
            <a:prstGeom prst="ellipse">
              <a:avLst/>
            </a:prstGeom>
            <a:solidFill>
              <a:srgbClr val="C5C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62" name="Oval 16">
              <a:extLst>
                <a:ext uri="{FF2B5EF4-FFF2-40B4-BE49-F238E27FC236}">
                  <a16:creationId xmlns:a16="http://schemas.microsoft.com/office/drawing/2014/main" id="{109EE00D-ECA5-47B9-8B52-4F4A7DB33E23}"/>
                </a:ext>
              </a:extLst>
            </p:cNvPr>
            <p:cNvSpPr>
              <a:spLocks noChangeArrowheads="1"/>
            </p:cNvSpPr>
            <p:nvPr/>
          </p:nvSpPr>
          <p:spPr bwMode="auto">
            <a:xfrm>
              <a:off x="3548063" y="3509963"/>
              <a:ext cx="73025" cy="73025"/>
            </a:xfrm>
            <a:prstGeom prst="ellipse">
              <a:avLst/>
            </a:prstGeom>
            <a:solidFill>
              <a:srgbClr val="C5C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63" name="Oval 17">
              <a:extLst>
                <a:ext uri="{FF2B5EF4-FFF2-40B4-BE49-F238E27FC236}">
                  <a16:creationId xmlns:a16="http://schemas.microsoft.com/office/drawing/2014/main" id="{E945B843-5ACE-4E5F-970D-81BAF28B47F1}"/>
                </a:ext>
              </a:extLst>
            </p:cNvPr>
            <p:cNvSpPr>
              <a:spLocks noChangeArrowheads="1"/>
            </p:cNvSpPr>
            <p:nvPr/>
          </p:nvSpPr>
          <p:spPr bwMode="auto">
            <a:xfrm>
              <a:off x="3684588" y="3509963"/>
              <a:ext cx="71438" cy="73025"/>
            </a:xfrm>
            <a:prstGeom prst="ellipse">
              <a:avLst/>
            </a:prstGeom>
            <a:solidFill>
              <a:srgbClr val="C5C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64" name="Freeform 18">
              <a:extLst>
                <a:ext uri="{FF2B5EF4-FFF2-40B4-BE49-F238E27FC236}">
                  <a16:creationId xmlns:a16="http://schemas.microsoft.com/office/drawing/2014/main" id="{CE132CF5-CF6E-4688-90D4-5CC391824E7A}"/>
                </a:ext>
              </a:extLst>
            </p:cNvPr>
            <p:cNvSpPr>
              <a:spLocks noEditPoints="1"/>
            </p:cNvSpPr>
            <p:nvPr/>
          </p:nvSpPr>
          <p:spPr bwMode="auto">
            <a:xfrm>
              <a:off x="4770438" y="3778250"/>
              <a:ext cx="215900" cy="714375"/>
            </a:xfrm>
            <a:custGeom>
              <a:avLst/>
              <a:gdLst>
                <a:gd name="T0" fmla="*/ 1 w 51"/>
                <a:gd name="T1" fmla="*/ 3 h 168"/>
                <a:gd name="T2" fmla="*/ 1 w 51"/>
                <a:gd name="T3" fmla="*/ 0 h 168"/>
                <a:gd name="T4" fmla="*/ 51 w 51"/>
                <a:gd name="T5" fmla="*/ 2 h 168"/>
                <a:gd name="T6" fmla="*/ 51 w 51"/>
                <a:gd name="T7" fmla="*/ 15 h 168"/>
                <a:gd name="T8" fmla="*/ 1 w 51"/>
                <a:gd name="T9" fmla="*/ 14 h 168"/>
                <a:gd name="T10" fmla="*/ 1 w 51"/>
                <a:gd name="T11" fmla="*/ 17 h 168"/>
                <a:gd name="T12" fmla="*/ 51 w 51"/>
                <a:gd name="T13" fmla="*/ 15 h 168"/>
                <a:gd name="T14" fmla="*/ 50 w 51"/>
                <a:gd name="T15" fmla="*/ 28 h 168"/>
                <a:gd name="T16" fmla="*/ 0 w 51"/>
                <a:gd name="T17" fmla="*/ 29 h 168"/>
                <a:gd name="T18" fmla="*/ 50 w 51"/>
                <a:gd name="T19" fmla="*/ 31 h 168"/>
                <a:gd name="T20" fmla="*/ 51 w 51"/>
                <a:gd name="T21" fmla="*/ 43 h 168"/>
                <a:gd name="T22" fmla="*/ 1 w 51"/>
                <a:gd name="T23" fmla="*/ 41 h 168"/>
                <a:gd name="T24" fmla="*/ 1 w 51"/>
                <a:gd name="T25" fmla="*/ 44 h 168"/>
                <a:gd name="T26" fmla="*/ 51 w 51"/>
                <a:gd name="T27" fmla="*/ 43 h 168"/>
                <a:gd name="T28" fmla="*/ 50 w 51"/>
                <a:gd name="T29" fmla="*/ 55 h 168"/>
                <a:gd name="T30" fmla="*/ 0 w 51"/>
                <a:gd name="T31" fmla="*/ 57 h 168"/>
                <a:gd name="T32" fmla="*/ 50 w 51"/>
                <a:gd name="T33" fmla="*/ 58 h 168"/>
                <a:gd name="T34" fmla="*/ 51 w 51"/>
                <a:gd name="T35" fmla="*/ 70 h 168"/>
                <a:gd name="T36" fmla="*/ 1 w 51"/>
                <a:gd name="T37" fmla="*/ 69 h 168"/>
                <a:gd name="T38" fmla="*/ 1 w 51"/>
                <a:gd name="T39" fmla="*/ 72 h 168"/>
                <a:gd name="T40" fmla="*/ 51 w 51"/>
                <a:gd name="T41" fmla="*/ 70 h 168"/>
                <a:gd name="T42" fmla="*/ 50 w 51"/>
                <a:gd name="T43" fmla="*/ 83 h 168"/>
                <a:gd name="T44" fmla="*/ 0 w 51"/>
                <a:gd name="T45" fmla="*/ 84 h 168"/>
                <a:gd name="T46" fmla="*/ 50 w 51"/>
                <a:gd name="T47" fmla="*/ 86 h 168"/>
                <a:gd name="T48" fmla="*/ 51 w 51"/>
                <a:gd name="T49" fmla="*/ 98 h 168"/>
                <a:gd name="T50" fmla="*/ 1 w 51"/>
                <a:gd name="T51" fmla="*/ 96 h 168"/>
                <a:gd name="T52" fmla="*/ 1 w 51"/>
                <a:gd name="T53" fmla="*/ 99 h 168"/>
                <a:gd name="T54" fmla="*/ 51 w 51"/>
                <a:gd name="T55" fmla="*/ 98 h 168"/>
                <a:gd name="T56" fmla="*/ 50 w 51"/>
                <a:gd name="T57" fmla="*/ 110 h 168"/>
                <a:gd name="T58" fmla="*/ 0 w 51"/>
                <a:gd name="T59" fmla="*/ 112 h 168"/>
                <a:gd name="T60" fmla="*/ 50 w 51"/>
                <a:gd name="T61" fmla="*/ 113 h 168"/>
                <a:gd name="T62" fmla="*/ 51 w 51"/>
                <a:gd name="T63" fmla="*/ 125 h 168"/>
                <a:gd name="T64" fmla="*/ 1 w 51"/>
                <a:gd name="T65" fmla="*/ 124 h 168"/>
                <a:gd name="T66" fmla="*/ 1 w 51"/>
                <a:gd name="T67" fmla="*/ 127 h 168"/>
                <a:gd name="T68" fmla="*/ 51 w 51"/>
                <a:gd name="T69" fmla="*/ 125 h 168"/>
                <a:gd name="T70" fmla="*/ 50 w 51"/>
                <a:gd name="T71" fmla="*/ 138 h 168"/>
                <a:gd name="T72" fmla="*/ 0 w 51"/>
                <a:gd name="T73" fmla="*/ 139 h 168"/>
                <a:gd name="T74" fmla="*/ 50 w 51"/>
                <a:gd name="T75" fmla="*/ 141 h 168"/>
                <a:gd name="T76" fmla="*/ 51 w 51"/>
                <a:gd name="T77" fmla="*/ 153 h 168"/>
                <a:gd name="T78" fmla="*/ 1 w 51"/>
                <a:gd name="T79" fmla="*/ 151 h 168"/>
                <a:gd name="T80" fmla="*/ 1 w 51"/>
                <a:gd name="T81" fmla="*/ 154 h 168"/>
                <a:gd name="T82" fmla="*/ 51 w 51"/>
                <a:gd name="T83" fmla="*/ 153 h 168"/>
                <a:gd name="T84" fmla="*/ 50 w 51"/>
                <a:gd name="T85" fmla="*/ 165 h 168"/>
                <a:gd name="T86" fmla="*/ 0 w 51"/>
                <a:gd name="T87" fmla="*/ 167 h 168"/>
                <a:gd name="T88" fmla="*/ 50 w 51"/>
                <a:gd name="T8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 h="168">
                  <a:moveTo>
                    <a:pt x="50" y="3"/>
                  </a:moveTo>
                  <a:cubicBezTo>
                    <a:pt x="1" y="3"/>
                    <a:pt x="1" y="3"/>
                    <a:pt x="1" y="3"/>
                  </a:cubicBezTo>
                  <a:cubicBezTo>
                    <a:pt x="0" y="3"/>
                    <a:pt x="0" y="3"/>
                    <a:pt x="0" y="2"/>
                  </a:cubicBezTo>
                  <a:cubicBezTo>
                    <a:pt x="0" y="1"/>
                    <a:pt x="0" y="0"/>
                    <a:pt x="1" y="0"/>
                  </a:cubicBezTo>
                  <a:cubicBezTo>
                    <a:pt x="50" y="0"/>
                    <a:pt x="50" y="0"/>
                    <a:pt x="50" y="0"/>
                  </a:cubicBezTo>
                  <a:cubicBezTo>
                    <a:pt x="51" y="0"/>
                    <a:pt x="51" y="1"/>
                    <a:pt x="51" y="2"/>
                  </a:cubicBezTo>
                  <a:cubicBezTo>
                    <a:pt x="51" y="3"/>
                    <a:pt x="51" y="3"/>
                    <a:pt x="50" y="3"/>
                  </a:cubicBezTo>
                  <a:close/>
                  <a:moveTo>
                    <a:pt x="51" y="15"/>
                  </a:moveTo>
                  <a:cubicBezTo>
                    <a:pt x="51" y="15"/>
                    <a:pt x="51" y="14"/>
                    <a:pt x="50" y="14"/>
                  </a:cubicBezTo>
                  <a:cubicBezTo>
                    <a:pt x="1" y="14"/>
                    <a:pt x="1" y="14"/>
                    <a:pt x="1" y="14"/>
                  </a:cubicBezTo>
                  <a:cubicBezTo>
                    <a:pt x="0" y="14"/>
                    <a:pt x="0" y="15"/>
                    <a:pt x="0" y="15"/>
                  </a:cubicBezTo>
                  <a:cubicBezTo>
                    <a:pt x="0" y="16"/>
                    <a:pt x="0" y="17"/>
                    <a:pt x="1" y="17"/>
                  </a:cubicBezTo>
                  <a:cubicBezTo>
                    <a:pt x="50" y="17"/>
                    <a:pt x="50" y="17"/>
                    <a:pt x="50" y="17"/>
                  </a:cubicBezTo>
                  <a:cubicBezTo>
                    <a:pt x="51" y="17"/>
                    <a:pt x="51" y="16"/>
                    <a:pt x="51" y="15"/>
                  </a:cubicBezTo>
                  <a:close/>
                  <a:moveTo>
                    <a:pt x="51" y="29"/>
                  </a:moveTo>
                  <a:cubicBezTo>
                    <a:pt x="51" y="29"/>
                    <a:pt x="51" y="28"/>
                    <a:pt x="50" y="28"/>
                  </a:cubicBezTo>
                  <a:cubicBezTo>
                    <a:pt x="1" y="28"/>
                    <a:pt x="1" y="28"/>
                    <a:pt x="1" y="28"/>
                  </a:cubicBezTo>
                  <a:cubicBezTo>
                    <a:pt x="0" y="28"/>
                    <a:pt x="0" y="29"/>
                    <a:pt x="0" y="29"/>
                  </a:cubicBezTo>
                  <a:cubicBezTo>
                    <a:pt x="0" y="30"/>
                    <a:pt x="0" y="31"/>
                    <a:pt x="1" y="31"/>
                  </a:cubicBezTo>
                  <a:cubicBezTo>
                    <a:pt x="50" y="31"/>
                    <a:pt x="50" y="31"/>
                    <a:pt x="50" y="31"/>
                  </a:cubicBezTo>
                  <a:cubicBezTo>
                    <a:pt x="51" y="31"/>
                    <a:pt x="51" y="30"/>
                    <a:pt x="51" y="29"/>
                  </a:cubicBezTo>
                  <a:close/>
                  <a:moveTo>
                    <a:pt x="51" y="43"/>
                  </a:moveTo>
                  <a:cubicBezTo>
                    <a:pt x="51" y="42"/>
                    <a:pt x="51" y="41"/>
                    <a:pt x="50" y="41"/>
                  </a:cubicBezTo>
                  <a:cubicBezTo>
                    <a:pt x="1" y="41"/>
                    <a:pt x="1" y="41"/>
                    <a:pt x="1" y="41"/>
                  </a:cubicBezTo>
                  <a:cubicBezTo>
                    <a:pt x="0" y="41"/>
                    <a:pt x="0" y="42"/>
                    <a:pt x="0" y="43"/>
                  </a:cubicBezTo>
                  <a:cubicBezTo>
                    <a:pt x="0" y="44"/>
                    <a:pt x="0" y="44"/>
                    <a:pt x="1" y="44"/>
                  </a:cubicBezTo>
                  <a:cubicBezTo>
                    <a:pt x="50" y="44"/>
                    <a:pt x="50" y="44"/>
                    <a:pt x="50" y="44"/>
                  </a:cubicBezTo>
                  <a:cubicBezTo>
                    <a:pt x="51" y="44"/>
                    <a:pt x="51" y="44"/>
                    <a:pt x="51" y="43"/>
                  </a:cubicBezTo>
                  <a:close/>
                  <a:moveTo>
                    <a:pt x="51" y="57"/>
                  </a:moveTo>
                  <a:cubicBezTo>
                    <a:pt x="51" y="56"/>
                    <a:pt x="51" y="55"/>
                    <a:pt x="50" y="55"/>
                  </a:cubicBezTo>
                  <a:cubicBezTo>
                    <a:pt x="1" y="55"/>
                    <a:pt x="1" y="55"/>
                    <a:pt x="1" y="55"/>
                  </a:cubicBezTo>
                  <a:cubicBezTo>
                    <a:pt x="0" y="55"/>
                    <a:pt x="0" y="56"/>
                    <a:pt x="0" y="57"/>
                  </a:cubicBezTo>
                  <a:cubicBezTo>
                    <a:pt x="0" y="58"/>
                    <a:pt x="0" y="58"/>
                    <a:pt x="1" y="58"/>
                  </a:cubicBezTo>
                  <a:cubicBezTo>
                    <a:pt x="50" y="58"/>
                    <a:pt x="50" y="58"/>
                    <a:pt x="50" y="58"/>
                  </a:cubicBezTo>
                  <a:cubicBezTo>
                    <a:pt x="51" y="58"/>
                    <a:pt x="51" y="58"/>
                    <a:pt x="51" y="57"/>
                  </a:cubicBezTo>
                  <a:close/>
                  <a:moveTo>
                    <a:pt x="51" y="70"/>
                  </a:moveTo>
                  <a:cubicBezTo>
                    <a:pt x="51" y="70"/>
                    <a:pt x="51" y="69"/>
                    <a:pt x="50" y="69"/>
                  </a:cubicBezTo>
                  <a:cubicBezTo>
                    <a:pt x="1" y="69"/>
                    <a:pt x="1" y="69"/>
                    <a:pt x="1" y="69"/>
                  </a:cubicBezTo>
                  <a:cubicBezTo>
                    <a:pt x="0" y="69"/>
                    <a:pt x="0" y="70"/>
                    <a:pt x="0" y="70"/>
                  </a:cubicBezTo>
                  <a:cubicBezTo>
                    <a:pt x="0" y="71"/>
                    <a:pt x="0" y="72"/>
                    <a:pt x="1" y="72"/>
                  </a:cubicBezTo>
                  <a:cubicBezTo>
                    <a:pt x="50" y="72"/>
                    <a:pt x="50" y="72"/>
                    <a:pt x="50" y="72"/>
                  </a:cubicBezTo>
                  <a:cubicBezTo>
                    <a:pt x="51" y="72"/>
                    <a:pt x="51" y="71"/>
                    <a:pt x="51" y="70"/>
                  </a:cubicBezTo>
                  <a:close/>
                  <a:moveTo>
                    <a:pt x="51" y="84"/>
                  </a:moveTo>
                  <a:cubicBezTo>
                    <a:pt x="51" y="84"/>
                    <a:pt x="51" y="83"/>
                    <a:pt x="50" y="83"/>
                  </a:cubicBezTo>
                  <a:cubicBezTo>
                    <a:pt x="1" y="83"/>
                    <a:pt x="1" y="83"/>
                    <a:pt x="1" y="83"/>
                  </a:cubicBezTo>
                  <a:cubicBezTo>
                    <a:pt x="0" y="83"/>
                    <a:pt x="0" y="84"/>
                    <a:pt x="0" y="84"/>
                  </a:cubicBezTo>
                  <a:cubicBezTo>
                    <a:pt x="0" y="85"/>
                    <a:pt x="0" y="86"/>
                    <a:pt x="1" y="86"/>
                  </a:cubicBezTo>
                  <a:cubicBezTo>
                    <a:pt x="50" y="86"/>
                    <a:pt x="50" y="86"/>
                    <a:pt x="50" y="86"/>
                  </a:cubicBezTo>
                  <a:cubicBezTo>
                    <a:pt x="51" y="86"/>
                    <a:pt x="51" y="85"/>
                    <a:pt x="51" y="84"/>
                  </a:cubicBezTo>
                  <a:close/>
                  <a:moveTo>
                    <a:pt x="51" y="98"/>
                  </a:moveTo>
                  <a:cubicBezTo>
                    <a:pt x="51" y="97"/>
                    <a:pt x="51" y="96"/>
                    <a:pt x="50" y="96"/>
                  </a:cubicBezTo>
                  <a:cubicBezTo>
                    <a:pt x="1" y="96"/>
                    <a:pt x="1" y="96"/>
                    <a:pt x="1" y="96"/>
                  </a:cubicBezTo>
                  <a:cubicBezTo>
                    <a:pt x="0" y="96"/>
                    <a:pt x="0" y="97"/>
                    <a:pt x="0" y="98"/>
                  </a:cubicBezTo>
                  <a:cubicBezTo>
                    <a:pt x="0" y="99"/>
                    <a:pt x="0" y="99"/>
                    <a:pt x="1" y="99"/>
                  </a:cubicBezTo>
                  <a:cubicBezTo>
                    <a:pt x="50" y="99"/>
                    <a:pt x="50" y="99"/>
                    <a:pt x="50" y="99"/>
                  </a:cubicBezTo>
                  <a:cubicBezTo>
                    <a:pt x="51" y="99"/>
                    <a:pt x="51" y="99"/>
                    <a:pt x="51" y="98"/>
                  </a:cubicBezTo>
                  <a:close/>
                  <a:moveTo>
                    <a:pt x="51" y="112"/>
                  </a:moveTo>
                  <a:cubicBezTo>
                    <a:pt x="51" y="111"/>
                    <a:pt x="51" y="110"/>
                    <a:pt x="50" y="110"/>
                  </a:cubicBezTo>
                  <a:cubicBezTo>
                    <a:pt x="1" y="110"/>
                    <a:pt x="1" y="110"/>
                    <a:pt x="1" y="110"/>
                  </a:cubicBezTo>
                  <a:cubicBezTo>
                    <a:pt x="0" y="110"/>
                    <a:pt x="0" y="111"/>
                    <a:pt x="0" y="112"/>
                  </a:cubicBezTo>
                  <a:cubicBezTo>
                    <a:pt x="0" y="113"/>
                    <a:pt x="0" y="113"/>
                    <a:pt x="1" y="113"/>
                  </a:cubicBezTo>
                  <a:cubicBezTo>
                    <a:pt x="50" y="113"/>
                    <a:pt x="50" y="113"/>
                    <a:pt x="50" y="113"/>
                  </a:cubicBezTo>
                  <a:cubicBezTo>
                    <a:pt x="51" y="113"/>
                    <a:pt x="51" y="113"/>
                    <a:pt x="51" y="112"/>
                  </a:cubicBezTo>
                  <a:close/>
                  <a:moveTo>
                    <a:pt x="51" y="125"/>
                  </a:moveTo>
                  <a:cubicBezTo>
                    <a:pt x="51" y="124"/>
                    <a:pt x="51" y="124"/>
                    <a:pt x="50" y="124"/>
                  </a:cubicBezTo>
                  <a:cubicBezTo>
                    <a:pt x="1" y="124"/>
                    <a:pt x="1" y="124"/>
                    <a:pt x="1" y="124"/>
                  </a:cubicBezTo>
                  <a:cubicBezTo>
                    <a:pt x="0" y="124"/>
                    <a:pt x="0" y="124"/>
                    <a:pt x="0" y="125"/>
                  </a:cubicBezTo>
                  <a:cubicBezTo>
                    <a:pt x="0" y="126"/>
                    <a:pt x="0" y="127"/>
                    <a:pt x="1" y="127"/>
                  </a:cubicBezTo>
                  <a:cubicBezTo>
                    <a:pt x="50" y="127"/>
                    <a:pt x="50" y="127"/>
                    <a:pt x="50" y="127"/>
                  </a:cubicBezTo>
                  <a:cubicBezTo>
                    <a:pt x="51" y="127"/>
                    <a:pt x="51" y="126"/>
                    <a:pt x="51" y="125"/>
                  </a:cubicBezTo>
                  <a:close/>
                  <a:moveTo>
                    <a:pt x="51" y="139"/>
                  </a:moveTo>
                  <a:cubicBezTo>
                    <a:pt x="51" y="138"/>
                    <a:pt x="51" y="138"/>
                    <a:pt x="50" y="138"/>
                  </a:cubicBezTo>
                  <a:cubicBezTo>
                    <a:pt x="1" y="138"/>
                    <a:pt x="1" y="138"/>
                    <a:pt x="1" y="138"/>
                  </a:cubicBezTo>
                  <a:cubicBezTo>
                    <a:pt x="0" y="138"/>
                    <a:pt x="0" y="138"/>
                    <a:pt x="0" y="139"/>
                  </a:cubicBezTo>
                  <a:cubicBezTo>
                    <a:pt x="0" y="140"/>
                    <a:pt x="0" y="141"/>
                    <a:pt x="1" y="141"/>
                  </a:cubicBezTo>
                  <a:cubicBezTo>
                    <a:pt x="50" y="141"/>
                    <a:pt x="50" y="141"/>
                    <a:pt x="50" y="141"/>
                  </a:cubicBezTo>
                  <a:cubicBezTo>
                    <a:pt x="51" y="141"/>
                    <a:pt x="51" y="140"/>
                    <a:pt x="51" y="139"/>
                  </a:cubicBezTo>
                  <a:close/>
                  <a:moveTo>
                    <a:pt x="51" y="153"/>
                  </a:moveTo>
                  <a:cubicBezTo>
                    <a:pt x="51" y="152"/>
                    <a:pt x="51" y="151"/>
                    <a:pt x="50" y="151"/>
                  </a:cubicBezTo>
                  <a:cubicBezTo>
                    <a:pt x="1" y="151"/>
                    <a:pt x="1" y="151"/>
                    <a:pt x="1" y="151"/>
                  </a:cubicBezTo>
                  <a:cubicBezTo>
                    <a:pt x="0" y="151"/>
                    <a:pt x="0" y="152"/>
                    <a:pt x="0" y="153"/>
                  </a:cubicBezTo>
                  <a:cubicBezTo>
                    <a:pt x="0" y="154"/>
                    <a:pt x="0" y="154"/>
                    <a:pt x="1" y="154"/>
                  </a:cubicBezTo>
                  <a:cubicBezTo>
                    <a:pt x="50" y="154"/>
                    <a:pt x="50" y="154"/>
                    <a:pt x="50" y="154"/>
                  </a:cubicBezTo>
                  <a:cubicBezTo>
                    <a:pt x="51" y="154"/>
                    <a:pt x="51" y="154"/>
                    <a:pt x="51" y="153"/>
                  </a:cubicBezTo>
                  <a:close/>
                  <a:moveTo>
                    <a:pt x="51" y="167"/>
                  </a:moveTo>
                  <a:cubicBezTo>
                    <a:pt x="51" y="166"/>
                    <a:pt x="51" y="165"/>
                    <a:pt x="50" y="165"/>
                  </a:cubicBezTo>
                  <a:cubicBezTo>
                    <a:pt x="1" y="165"/>
                    <a:pt x="1" y="165"/>
                    <a:pt x="1" y="165"/>
                  </a:cubicBezTo>
                  <a:cubicBezTo>
                    <a:pt x="0" y="165"/>
                    <a:pt x="0" y="166"/>
                    <a:pt x="0" y="167"/>
                  </a:cubicBezTo>
                  <a:cubicBezTo>
                    <a:pt x="0" y="168"/>
                    <a:pt x="0" y="168"/>
                    <a:pt x="1" y="168"/>
                  </a:cubicBezTo>
                  <a:cubicBezTo>
                    <a:pt x="50" y="168"/>
                    <a:pt x="50" y="168"/>
                    <a:pt x="50" y="168"/>
                  </a:cubicBezTo>
                  <a:cubicBezTo>
                    <a:pt x="51" y="168"/>
                    <a:pt x="51" y="168"/>
                    <a:pt x="51" y="167"/>
                  </a:cubicBez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65" name="Freeform 19">
              <a:extLst>
                <a:ext uri="{FF2B5EF4-FFF2-40B4-BE49-F238E27FC236}">
                  <a16:creationId xmlns:a16="http://schemas.microsoft.com/office/drawing/2014/main" id="{F713957D-7182-4242-B475-6F1382891554}"/>
                </a:ext>
              </a:extLst>
            </p:cNvPr>
            <p:cNvSpPr>
              <a:spLocks noEditPoints="1"/>
            </p:cNvSpPr>
            <p:nvPr/>
          </p:nvSpPr>
          <p:spPr bwMode="auto">
            <a:xfrm>
              <a:off x="3408363" y="3783013"/>
              <a:ext cx="1301750" cy="725488"/>
            </a:xfrm>
            <a:custGeom>
              <a:avLst/>
              <a:gdLst>
                <a:gd name="T0" fmla="*/ 548 w 820"/>
                <a:gd name="T1" fmla="*/ 0 h 457"/>
                <a:gd name="T2" fmla="*/ 364 w 820"/>
                <a:gd name="T3" fmla="*/ 0 h 457"/>
                <a:gd name="T4" fmla="*/ 94 w 820"/>
                <a:gd name="T5" fmla="*/ 0 h 457"/>
                <a:gd name="T6" fmla="*/ 0 w 820"/>
                <a:gd name="T7" fmla="*/ 182 h 457"/>
                <a:gd name="T8" fmla="*/ 0 w 820"/>
                <a:gd name="T9" fmla="*/ 366 h 457"/>
                <a:gd name="T10" fmla="*/ 185 w 820"/>
                <a:gd name="T11" fmla="*/ 457 h 457"/>
                <a:gd name="T12" fmla="*/ 454 w 820"/>
                <a:gd name="T13" fmla="*/ 457 h 457"/>
                <a:gd name="T14" fmla="*/ 639 w 820"/>
                <a:gd name="T15" fmla="*/ 457 h 457"/>
                <a:gd name="T16" fmla="*/ 820 w 820"/>
                <a:gd name="T17" fmla="*/ 364 h 457"/>
                <a:gd name="T18" fmla="*/ 820 w 820"/>
                <a:gd name="T19" fmla="*/ 93 h 457"/>
                <a:gd name="T20" fmla="*/ 727 w 820"/>
                <a:gd name="T21" fmla="*/ 2 h 457"/>
                <a:gd name="T22" fmla="*/ 639 w 820"/>
                <a:gd name="T23" fmla="*/ 182 h 457"/>
                <a:gd name="T24" fmla="*/ 639 w 820"/>
                <a:gd name="T25" fmla="*/ 273 h 457"/>
                <a:gd name="T26" fmla="*/ 639 w 820"/>
                <a:gd name="T27" fmla="*/ 364 h 457"/>
                <a:gd name="T28" fmla="*/ 182 w 820"/>
                <a:gd name="T29" fmla="*/ 275 h 457"/>
                <a:gd name="T30" fmla="*/ 182 w 820"/>
                <a:gd name="T31" fmla="*/ 184 h 457"/>
                <a:gd name="T32" fmla="*/ 182 w 820"/>
                <a:gd name="T33" fmla="*/ 93 h 457"/>
                <a:gd name="T34" fmla="*/ 548 w 820"/>
                <a:gd name="T35" fmla="*/ 182 h 457"/>
                <a:gd name="T36" fmla="*/ 548 w 820"/>
                <a:gd name="T37" fmla="*/ 273 h 457"/>
                <a:gd name="T38" fmla="*/ 273 w 820"/>
                <a:gd name="T39" fmla="*/ 184 h 457"/>
                <a:gd name="T40" fmla="*/ 364 w 820"/>
                <a:gd name="T41" fmla="*/ 184 h 457"/>
                <a:gd name="T42" fmla="*/ 454 w 820"/>
                <a:gd name="T43" fmla="*/ 184 h 457"/>
                <a:gd name="T44" fmla="*/ 545 w 820"/>
                <a:gd name="T45" fmla="*/ 184 h 457"/>
                <a:gd name="T46" fmla="*/ 457 w 820"/>
                <a:gd name="T47" fmla="*/ 182 h 457"/>
                <a:gd name="T48" fmla="*/ 366 w 820"/>
                <a:gd name="T49" fmla="*/ 182 h 457"/>
                <a:gd name="T50" fmla="*/ 275 w 820"/>
                <a:gd name="T51" fmla="*/ 182 h 457"/>
                <a:gd name="T52" fmla="*/ 185 w 820"/>
                <a:gd name="T53" fmla="*/ 182 h 457"/>
                <a:gd name="T54" fmla="*/ 273 w 820"/>
                <a:gd name="T55" fmla="*/ 275 h 457"/>
                <a:gd name="T56" fmla="*/ 364 w 820"/>
                <a:gd name="T57" fmla="*/ 275 h 457"/>
                <a:gd name="T58" fmla="*/ 454 w 820"/>
                <a:gd name="T59" fmla="*/ 275 h 457"/>
                <a:gd name="T60" fmla="*/ 545 w 820"/>
                <a:gd name="T61" fmla="*/ 275 h 457"/>
                <a:gd name="T62" fmla="*/ 636 w 820"/>
                <a:gd name="T63" fmla="*/ 275 h 457"/>
                <a:gd name="T64" fmla="*/ 636 w 820"/>
                <a:gd name="T65" fmla="*/ 2 h 457"/>
                <a:gd name="T66" fmla="*/ 545 w 820"/>
                <a:gd name="T67" fmla="*/ 2 h 457"/>
                <a:gd name="T68" fmla="*/ 454 w 820"/>
                <a:gd name="T69" fmla="*/ 2 h 457"/>
                <a:gd name="T70" fmla="*/ 364 w 820"/>
                <a:gd name="T71" fmla="*/ 2 h 457"/>
                <a:gd name="T72" fmla="*/ 273 w 820"/>
                <a:gd name="T73" fmla="*/ 2 h 457"/>
                <a:gd name="T74" fmla="*/ 182 w 820"/>
                <a:gd name="T75" fmla="*/ 2 h 457"/>
                <a:gd name="T76" fmla="*/ 91 w 820"/>
                <a:gd name="T77" fmla="*/ 2 h 457"/>
                <a:gd name="T78" fmla="*/ 91 w 820"/>
                <a:gd name="T79" fmla="*/ 93 h 457"/>
                <a:gd name="T80" fmla="*/ 91 w 820"/>
                <a:gd name="T81" fmla="*/ 184 h 457"/>
                <a:gd name="T82" fmla="*/ 91 w 820"/>
                <a:gd name="T83" fmla="*/ 275 h 457"/>
                <a:gd name="T84" fmla="*/ 3 w 820"/>
                <a:gd name="T85" fmla="*/ 455 h 457"/>
                <a:gd name="T86" fmla="*/ 94 w 820"/>
                <a:gd name="T87" fmla="*/ 455 h 457"/>
                <a:gd name="T88" fmla="*/ 185 w 820"/>
                <a:gd name="T89" fmla="*/ 455 h 457"/>
                <a:gd name="T90" fmla="*/ 275 w 820"/>
                <a:gd name="T91" fmla="*/ 455 h 457"/>
                <a:gd name="T92" fmla="*/ 366 w 820"/>
                <a:gd name="T93" fmla="*/ 455 h 457"/>
                <a:gd name="T94" fmla="*/ 457 w 820"/>
                <a:gd name="T95" fmla="*/ 455 h 457"/>
                <a:gd name="T96" fmla="*/ 548 w 820"/>
                <a:gd name="T97" fmla="*/ 455 h 457"/>
                <a:gd name="T98" fmla="*/ 639 w 820"/>
                <a:gd name="T99" fmla="*/ 455 h 457"/>
                <a:gd name="T100" fmla="*/ 730 w 820"/>
                <a:gd name="T101" fmla="*/ 455 h 457"/>
                <a:gd name="T102" fmla="*/ 730 w 820"/>
                <a:gd name="T103" fmla="*/ 364 h 457"/>
                <a:gd name="T104" fmla="*/ 730 w 820"/>
                <a:gd name="T105" fmla="*/ 273 h 457"/>
                <a:gd name="T106" fmla="*/ 730 w 820"/>
                <a:gd name="T107" fmla="*/ 182 h 457"/>
                <a:gd name="T108" fmla="*/ 730 w 820"/>
                <a:gd name="T109" fmla="*/ 2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0" h="457">
                  <a:moveTo>
                    <a:pt x="730" y="0"/>
                  </a:moveTo>
                  <a:lnTo>
                    <a:pt x="727" y="0"/>
                  </a:lnTo>
                  <a:lnTo>
                    <a:pt x="639" y="0"/>
                  </a:lnTo>
                  <a:lnTo>
                    <a:pt x="636" y="0"/>
                  </a:lnTo>
                  <a:lnTo>
                    <a:pt x="548" y="0"/>
                  </a:lnTo>
                  <a:lnTo>
                    <a:pt x="545" y="0"/>
                  </a:lnTo>
                  <a:lnTo>
                    <a:pt x="457" y="0"/>
                  </a:lnTo>
                  <a:lnTo>
                    <a:pt x="454" y="0"/>
                  </a:lnTo>
                  <a:lnTo>
                    <a:pt x="366" y="0"/>
                  </a:lnTo>
                  <a:lnTo>
                    <a:pt x="364" y="0"/>
                  </a:lnTo>
                  <a:lnTo>
                    <a:pt x="275" y="0"/>
                  </a:lnTo>
                  <a:lnTo>
                    <a:pt x="273" y="0"/>
                  </a:lnTo>
                  <a:lnTo>
                    <a:pt x="185" y="0"/>
                  </a:lnTo>
                  <a:lnTo>
                    <a:pt x="182" y="0"/>
                  </a:lnTo>
                  <a:lnTo>
                    <a:pt x="94" y="0"/>
                  </a:lnTo>
                  <a:lnTo>
                    <a:pt x="91" y="0"/>
                  </a:lnTo>
                  <a:lnTo>
                    <a:pt x="0" y="0"/>
                  </a:lnTo>
                  <a:lnTo>
                    <a:pt x="0" y="91"/>
                  </a:lnTo>
                  <a:lnTo>
                    <a:pt x="0" y="93"/>
                  </a:lnTo>
                  <a:lnTo>
                    <a:pt x="0" y="182"/>
                  </a:lnTo>
                  <a:lnTo>
                    <a:pt x="0" y="184"/>
                  </a:lnTo>
                  <a:lnTo>
                    <a:pt x="0" y="273"/>
                  </a:lnTo>
                  <a:lnTo>
                    <a:pt x="0" y="275"/>
                  </a:lnTo>
                  <a:lnTo>
                    <a:pt x="0" y="364"/>
                  </a:lnTo>
                  <a:lnTo>
                    <a:pt x="0" y="366"/>
                  </a:lnTo>
                  <a:lnTo>
                    <a:pt x="0" y="457"/>
                  </a:lnTo>
                  <a:lnTo>
                    <a:pt x="91" y="457"/>
                  </a:lnTo>
                  <a:lnTo>
                    <a:pt x="94" y="457"/>
                  </a:lnTo>
                  <a:lnTo>
                    <a:pt x="182" y="457"/>
                  </a:lnTo>
                  <a:lnTo>
                    <a:pt x="185" y="457"/>
                  </a:lnTo>
                  <a:lnTo>
                    <a:pt x="273" y="457"/>
                  </a:lnTo>
                  <a:lnTo>
                    <a:pt x="275" y="457"/>
                  </a:lnTo>
                  <a:lnTo>
                    <a:pt x="364" y="457"/>
                  </a:lnTo>
                  <a:lnTo>
                    <a:pt x="366" y="457"/>
                  </a:lnTo>
                  <a:lnTo>
                    <a:pt x="454" y="457"/>
                  </a:lnTo>
                  <a:lnTo>
                    <a:pt x="457" y="457"/>
                  </a:lnTo>
                  <a:lnTo>
                    <a:pt x="545" y="457"/>
                  </a:lnTo>
                  <a:lnTo>
                    <a:pt x="548" y="457"/>
                  </a:lnTo>
                  <a:lnTo>
                    <a:pt x="636" y="457"/>
                  </a:lnTo>
                  <a:lnTo>
                    <a:pt x="639" y="457"/>
                  </a:lnTo>
                  <a:lnTo>
                    <a:pt x="727" y="457"/>
                  </a:lnTo>
                  <a:lnTo>
                    <a:pt x="730" y="457"/>
                  </a:lnTo>
                  <a:lnTo>
                    <a:pt x="820" y="457"/>
                  </a:lnTo>
                  <a:lnTo>
                    <a:pt x="820" y="366"/>
                  </a:lnTo>
                  <a:lnTo>
                    <a:pt x="820" y="364"/>
                  </a:lnTo>
                  <a:lnTo>
                    <a:pt x="820" y="275"/>
                  </a:lnTo>
                  <a:lnTo>
                    <a:pt x="820" y="273"/>
                  </a:lnTo>
                  <a:lnTo>
                    <a:pt x="820" y="184"/>
                  </a:lnTo>
                  <a:lnTo>
                    <a:pt x="820" y="182"/>
                  </a:lnTo>
                  <a:lnTo>
                    <a:pt x="820" y="93"/>
                  </a:lnTo>
                  <a:lnTo>
                    <a:pt x="820" y="91"/>
                  </a:lnTo>
                  <a:lnTo>
                    <a:pt x="820" y="0"/>
                  </a:lnTo>
                  <a:lnTo>
                    <a:pt x="730" y="0"/>
                  </a:lnTo>
                  <a:close/>
                  <a:moveTo>
                    <a:pt x="639" y="2"/>
                  </a:moveTo>
                  <a:lnTo>
                    <a:pt x="727" y="2"/>
                  </a:lnTo>
                  <a:lnTo>
                    <a:pt x="727" y="91"/>
                  </a:lnTo>
                  <a:lnTo>
                    <a:pt x="639" y="91"/>
                  </a:lnTo>
                  <a:lnTo>
                    <a:pt x="639" y="2"/>
                  </a:lnTo>
                  <a:close/>
                  <a:moveTo>
                    <a:pt x="727" y="182"/>
                  </a:moveTo>
                  <a:lnTo>
                    <a:pt x="639" y="182"/>
                  </a:lnTo>
                  <a:lnTo>
                    <a:pt x="639" y="93"/>
                  </a:lnTo>
                  <a:lnTo>
                    <a:pt x="727" y="93"/>
                  </a:lnTo>
                  <a:lnTo>
                    <a:pt x="727" y="182"/>
                  </a:lnTo>
                  <a:close/>
                  <a:moveTo>
                    <a:pt x="727" y="273"/>
                  </a:moveTo>
                  <a:lnTo>
                    <a:pt x="639" y="273"/>
                  </a:lnTo>
                  <a:lnTo>
                    <a:pt x="639" y="184"/>
                  </a:lnTo>
                  <a:lnTo>
                    <a:pt x="727" y="184"/>
                  </a:lnTo>
                  <a:lnTo>
                    <a:pt x="727" y="273"/>
                  </a:lnTo>
                  <a:close/>
                  <a:moveTo>
                    <a:pt x="727" y="364"/>
                  </a:moveTo>
                  <a:lnTo>
                    <a:pt x="639" y="364"/>
                  </a:lnTo>
                  <a:lnTo>
                    <a:pt x="639" y="275"/>
                  </a:lnTo>
                  <a:lnTo>
                    <a:pt x="727" y="275"/>
                  </a:lnTo>
                  <a:lnTo>
                    <a:pt x="727" y="364"/>
                  </a:lnTo>
                  <a:close/>
                  <a:moveTo>
                    <a:pt x="94" y="275"/>
                  </a:moveTo>
                  <a:lnTo>
                    <a:pt x="182" y="275"/>
                  </a:lnTo>
                  <a:lnTo>
                    <a:pt x="182" y="364"/>
                  </a:lnTo>
                  <a:lnTo>
                    <a:pt x="94" y="364"/>
                  </a:lnTo>
                  <a:lnTo>
                    <a:pt x="94" y="275"/>
                  </a:lnTo>
                  <a:close/>
                  <a:moveTo>
                    <a:pt x="94" y="184"/>
                  </a:moveTo>
                  <a:lnTo>
                    <a:pt x="182" y="184"/>
                  </a:lnTo>
                  <a:lnTo>
                    <a:pt x="182" y="273"/>
                  </a:lnTo>
                  <a:lnTo>
                    <a:pt x="94" y="273"/>
                  </a:lnTo>
                  <a:lnTo>
                    <a:pt x="94" y="184"/>
                  </a:lnTo>
                  <a:close/>
                  <a:moveTo>
                    <a:pt x="94" y="93"/>
                  </a:moveTo>
                  <a:lnTo>
                    <a:pt x="182" y="93"/>
                  </a:lnTo>
                  <a:lnTo>
                    <a:pt x="182" y="182"/>
                  </a:lnTo>
                  <a:lnTo>
                    <a:pt x="94" y="182"/>
                  </a:lnTo>
                  <a:lnTo>
                    <a:pt x="94" y="93"/>
                  </a:lnTo>
                  <a:close/>
                  <a:moveTo>
                    <a:pt x="636" y="182"/>
                  </a:moveTo>
                  <a:lnTo>
                    <a:pt x="548" y="182"/>
                  </a:lnTo>
                  <a:lnTo>
                    <a:pt x="548" y="93"/>
                  </a:lnTo>
                  <a:lnTo>
                    <a:pt x="636" y="93"/>
                  </a:lnTo>
                  <a:lnTo>
                    <a:pt x="636" y="182"/>
                  </a:lnTo>
                  <a:close/>
                  <a:moveTo>
                    <a:pt x="636" y="273"/>
                  </a:moveTo>
                  <a:lnTo>
                    <a:pt x="548" y="273"/>
                  </a:lnTo>
                  <a:lnTo>
                    <a:pt x="548" y="184"/>
                  </a:lnTo>
                  <a:lnTo>
                    <a:pt x="636" y="184"/>
                  </a:lnTo>
                  <a:lnTo>
                    <a:pt x="636" y="273"/>
                  </a:lnTo>
                  <a:close/>
                  <a:moveTo>
                    <a:pt x="185" y="184"/>
                  </a:moveTo>
                  <a:lnTo>
                    <a:pt x="273" y="184"/>
                  </a:lnTo>
                  <a:lnTo>
                    <a:pt x="273" y="273"/>
                  </a:lnTo>
                  <a:lnTo>
                    <a:pt x="185" y="273"/>
                  </a:lnTo>
                  <a:lnTo>
                    <a:pt x="185" y="184"/>
                  </a:lnTo>
                  <a:close/>
                  <a:moveTo>
                    <a:pt x="275" y="184"/>
                  </a:moveTo>
                  <a:lnTo>
                    <a:pt x="364" y="184"/>
                  </a:lnTo>
                  <a:lnTo>
                    <a:pt x="364" y="273"/>
                  </a:lnTo>
                  <a:lnTo>
                    <a:pt x="275" y="273"/>
                  </a:lnTo>
                  <a:lnTo>
                    <a:pt x="275" y="184"/>
                  </a:lnTo>
                  <a:close/>
                  <a:moveTo>
                    <a:pt x="366" y="184"/>
                  </a:moveTo>
                  <a:lnTo>
                    <a:pt x="454" y="184"/>
                  </a:lnTo>
                  <a:lnTo>
                    <a:pt x="454" y="273"/>
                  </a:lnTo>
                  <a:lnTo>
                    <a:pt x="366" y="273"/>
                  </a:lnTo>
                  <a:lnTo>
                    <a:pt x="366" y="184"/>
                  </a:lnTo>
                  <a:close/>
                  <a:moveTo>
                    <a:pt x="457" y="184"/>
                  </a:moveTo>
                  <a:lnTo>
                    <a:pt x="545" y="184"/>
                  </a:lnTo>
                  <a:lnTo>
                    <a:pt x="545" y="273"/>
                  </a:lnTo>
                  <a:lnTo>
                    <a:pt x="457" y="273"/>
                  </a:lnTo>
                  <a:lnTo>
                    <a:pt x="457" y="184"/>
                  </a:lnTo>
                  <a:close/>
                  <a:moveTo>
                    <a:pt x="545" y="182"/>
                  </a:moveTo>
                  <a:lnTo>
                    <a:pt x="457" y="182"/>
                  </a:lnTo>
                  <a:lnTo>
                    <a:pt x="457" y="93"/>
                  </a:lnTo>
                  <a:lnTo>
                    <a:pt x="545" y="93"/>
                  </a:lnTo>
                  <a:lnTo>
                    <a:pt x="545" y="182"/>
                  </a:lnTo>
                  <a:close/>
                  <a:moveTo>
                    <a:pt x="454" y="182"/>
                  </a:moveTo>
                  <a:lnTo>
                    <a:pt x="366" y="182"/>
                  </a:lnTo>
                  <a:lnTo>
                    <a:pt x="366" y="93"/>
                  </a:lnTo>
                  <a:lnTo>
                    <a:pt x="454" y="93"/>
                  </a:lnTo>
                  <a:lnTo>
                    <a:pt x="454" y="182"/>
                  </a:lnTo>
                  <a:close/>
                  <a:moveTo>
                    <a:pt x="364" y="182"/>
                  </a:moveTo>
                  <a:lnTo>
                    <a:pt x="275" y="182"/>
                  </a:lnTo>
                  <a:lnTo>
                    <a:pt x="275" y="93"/>
                  </a:lnTo>
                  <a:lnTo>
                    <a:pt x="364" y="93"/>
                  </a:lnTo>
                  <a:lnTo>
                    <a:pt x="364" y="182"/>
                  </a:lnTo>
                  <a:close/>
                  <a:moveTo>
                    <a:pt x="273" y="182"/>
                  </a:moveTo>
                  <a:lnTo>
                    <a:pt x="185" y="182"/>
                  </a:lnTo>
                  <a:lnTo>
                    <a:pt x="185" y="93"/>
                  </a:lnTo>
                  <a:lnTo>
                    <a:pt x="273" y="93"/>
                  </a:lnTo>
                  <a:lnTo>
                    <a:pt x="273" y="182"/>
                  </a:lnTo>
                  <a:close/>
                  <a:moveTo>
                    <a:pt x="185" y="275"/>
                  </a:moveTo>
                  <a:lnTo>
                    <a:pt x="273" y="275"/>
                  </a:lnTo>
                  <a:lnTo>
                    <a:pt x="273" y="364"/>
                  </a:lnTo>
                  <a:lnTo>
                    <a:pt x="185" y="364"/>
                  </a:lnTo>
                  <a:lnTo>
                    <a:pt x="185" y="275"/>
                  </a:lnTo>
                  <a:close/>
                  <a:moveTo>
                    <a:pt x="275" y="275"/>
                  </a:moveTo>
                  <a:lnTo>
                    <a:pt x="364" y="275"/>
                  </a:lnTo>
                  <a:lnTo>
                    <a:pt x="364" y="364"/>
                  </a:lnTo>
                  <a:lnTo>
                    <a:pt x="275" y="364"/>
                  </a:lnTo>
                  <a:lnTo>
                    <a:pt x="275" y="275"/>
                  </a:lnTo>
                  <a:close/>
                  <a:moveTo>
                    <a:pt x="366" y="275"/>
                  </a:moveTo>
                  <a:lnTo>
                    <a:pt x="454" y="275"/>
                  </a:lnTo>
                  <a:lnTo>
                    <a:pt x="454" y="364"/>
                  </a:lnTo>
                  <a:lnTo>
                    <a:pt x="366" y="364"/>
                  </a:lnTo>
                  <a:lnTo>
                    <a:pt x="366" y="275"/>
                  </a:lnTo>
                  <a:close/>
                  <a:moveTo>
                    <a:pt x="457" y="275"/>
                  </a:moveTo>
                  <a:lnTo>
                    <a:pt x="545" y="275"/>
                  </a:lnTo>
                  <a:lnTo>
                    <a:pt x="545" y="364"/>
                  </a:lnTo>
                  <a:lnTo>
                    <a:pt x="457" y="364"/>
                  </a:lnTo>
                  <a:lnTo>
                    <a:pt x="457" y="275"/>
                  </a:lnTo>
                  <a:close/>
                  <a:moveTo>
                    <a:pt x="548" y="275"/>
                  </a:moveTo>
                  <a:lnTo>
                    <a:pt x="636" y="275"/>
                  </a:lnTo>
                  <a:lnTo>
                    <a:pt x="636" y="364"/>
                  </a:lnTo>
                  <a:lnTo>
                    <a:pt x="548" y="364"/>
                  </a:lnTo>
                  <a:lnTo>
                    <a:pt x="548" y="275"/>
                  </a:lnTo>
                  <a:close/>
                  <a:moveTo>
                    <a:pt x="548" y="2"/>
                  </a:moveTo>
                  <a:lnTo>
                    <a:pt x="636" y="2"/>
                  </a:lnTo>
                  <a:lnTo>
                    <a:pt x="636" y="91"/>
                  </a:lnTo>
                  <a:lnTo>
                    <a:pt x="548" y="91"/>
                  </a:lnTo>
                  <a:lnTo>
                    <a:pt x="548" y="2"/>
                  </a:lnTo>
                  <a:close/>
                  <a:moveTo>
                    <a:pt x="457" y="2"/>
                  </a:moveTo>
                  <a:lnTo>
                    <a:pt x="545" y="2"/>
                  </a:lnTo>
                  <a:lnTo>
                    <a:pt x="545" y="91"/>
                  </a:lnTo>
                  <a:lnTo>
                    <a:pt x="457" y="91"/>
                  </a:lnTo>
                  <a:lnTo>
                    <a:pt x="457" y="2"/>
                  </a:lnTo>
                  <a:close/>
                  <a:moveTo>
                    <a:pt x="366" y="2"/>
                  </a:moveTo>
                  <a:lnTo>
                    <a:pt x="454" y="2"/>
                  </a:lnTo>
                  <a:lnTo>
                    <a:pt x="454" y="91"/>
                  </a:lnTo>
                  <a:lnTo>
                    <a:pt x="366" y="91"/>
                  </a:lnTo>
                  <a:lnTo>
                    <a:pt x="366" y="2"/>
                  </a:lnTo>
                  <a:close/>
                  <a:moveTo>
                    <a:pt x="275" y="2"/>
                  </a:moveTo>
                  <a:lnTo>
                    <a:pt x="364" y="2"/>
                  </a:lnTo>
                  <a:lnTo>
                    <a:pt x="364" y="91"/>
                  </a:lnTo>
                  <a:lnTo>
                    <a:pt x="275" y="91"/>
                  </a:lnTo>
                  <a:lnTo>
                    <a:pt x="275" y="2"/>
                  </a:lnTo>
                  <a:close/>
                  <a:moveTo>
                    <a:pt x="185" y="2"/>
                  </a:moveTo>
                  <a:lnTo>
                    <a:pt x="273" y="2"/>
                  </a:lnTo>
                  <a:lnTo>
                    <a:pt x="273" y="91"/>
                  </a:lnTo>
                  <a:lnTo>
                    <a:pt x="185" y="91"/>
                  </a:lnTo>
                  <a:lnTo>
                    <a:pt x="185" y="2"/>
                  </a:lnTo>
                  <a:close/>
                  <a:moveTo>
                    <a:pt x="94" y="2"/>
                  </a:moveTo>
                  <a:lnTo>
                    <a:pt x="182" y="2"/>
                  </a:lnTo>
                  <a:lnTo>
                    <a:pt x="182" y="91"/>
                  </a:lnTo>
                  <a:lnTo>
                    <a:pt x="94" y="91"/>
                  </a:lnTo>
                  <a:lnTo>
                    <a:pt x="94" y="2"/>
                  </a:lnTo>
                  <a:close/>
                  <a:moveTo>
                    <a:pt x="3" y="2"/>
                  </a:moveTo>
                  <a:lnTo>
                    <a:pt x="91" y="2"/>
                  </a:lnTo>
                  <a:lnTo>
                    <a:pt x="91" y="91"/>
                  </a:lnTo>
                  <a:lnTo>
                    <a:pt x="3" y="91"/>
                  </a:lnTo>
                  <a:lnTo>
                    <a:pt x="3" y="2"/>
                  </a:lnTo>
                  <a:close/>
                  <a:moveTo>
                    <a:pt x="3" y="93"/>
                  </a:moveTo>
                  <a:lnTo>
                    <a:pt x="91" y="93"/>
                  </a:lnTo>
                  <a:lnTo>
                    <a:pt x="91" y="182"/>
                  </a:lnTo>
                  <a:lnTo>
                    <a:pt x="3" y="182"/>
                  </a:lnTo>
                  <a:lnTo>
                    <a:pt x="3" y="93"/>
                  </a:lnTo>
                  <a:close/>
                  <a:moveTo>
                    <a:pt x="3" y="184"/>
                  </a:moveTo>
                  <a:lnTo>
                    <a:pt x="91" y="184"/>
                  </a:lnTo>
                  <a:lnTo>
                    <a:pt x="91" y="273"/>
                  </a:lnTo>
                  <a:lnTo>
                    <a:pt x="3" y="273"/>
                  </a:lnTo>
                  <a:lnTo>
                    <a:pt x="3" y="184"/>
                  </a:lnTo>
                  <a:close/>
                  <a:moveTo>
                    <a:pt x="3" y="275"/>
                  </a:moveTo>
                  <a:lnTo>
                    <a:pt x="91" y="275"/>
                  </a:lnTo>
                  <a:lnTo>
                    <a:pt x="91" y="364"/>
                  </a:lnTo>
                  <a:lnTo>
                    <a:pt x="3" y="364"/>
                  </a:lnTo>
                  <a:lnTo>
                    <a:pt x="3" y="275"/>
                  </a:lnTo>
                  <a:close/>
                  <a:moveTo>
                    <a:pt x="91" y="455"/>
                  </a:moveTo>
                  <a:lnTo>
                    <a:pt x="3" y="455"/>
                  </a:lnTo>
                  <a:lnTo>
                    <a:pt x="3" y="366"/>
                  </a:lnTo>
                  <a:lnTo>
                    <a:pt x="91" y="366"/>
                  </a:lnTo>
                  <a:lnTo>
                    <a:pt x="91" y="455"/>
                  </a:lnTo>
                  <a:close/>
                  <a:moveTo>
                    <a:pt x="182" y="455"/>
                  </a:moveTo>
                  <a:lnTo>
                    <a:pt x="94" y="455"/>
                  </a:lnTo>
                  <a:lnTo>
                    <a:pt x="94" y="366"/>
                  </a:lnTo>
                  <a:lnTo>
                    <a:pt x="182" y="366"/>
                  </a:lnTo>
                  <a:lnTo>
                    <a:pt x="182" y="455"/>
                  </a:lnTo>
                  <a:close/>
                  <a:moveTo>
                    <a:pt x="273" y="455"/>
                  </a:moveTo>
                  <a:lnTo>
                    <a:pt x="185" y="455"/>
                  </a:lnTo>
                  <a:lnTo>
                    <a:pt x="185" y="366"/>
                  </a:lnTo>
                  <a:lnTo>
                    <a:pt x="273" y="366"/>
                  </a:lnTo>
                  <a:lnTo>
                    <a:pt x="273" y="455"/>
                  </a:lnTo>
                  <a:close/>
                  <a:moveTo>
                    <a:pt x="364" y="455"/>
                  </a:moveTo>
                  <a:lnTo>
                    <a:pt x="275" y="455"/>
                  </a:lnTo>
                  <a:lnTo>
                    <a:pt x="275" y="366"/>
                  </a:lnTo>
                  <a:lnTo>
                    <a:pt x="364" y="366"/>
                  </a:lnTo>
                  <a:lnTo>
                    <a:pt x="364" y="455"/>
                  </a:lnTo>
                  <a:close/>
                  <a:moveTo>
                    <a:pt x="454" y="455"/>
                  </a:moveTo>
                  <a:lnTo>
                    <a:pt x="366" y="455"/>
                  </a:lnTo>
                  <a:lnTo>
                    <a:pt x="366" y="366"/>
                  </a:lnTo>
                  <a:lnTo>
                    <a:pt x="454" y="366"/>
                  </a:lnTo>
                  <a:lnTo>
                    <a:pt x="454" y="455"/>
                  </a:lnTo>
                  <a:close/>
                  <a:moveTo>
                    <a:pt x="545" y="455"/>
                  </a:moveTo>
                  <a:lnTo>
                    <a:pt x="457" y="455"/>
                  </a:lnTo>
                  <a:lnTo>
                    <a:pt x="457" y="366"/>
                  </a:lnTo>
                  <a:lnTo>
                    <a:pt x="545" y="366"/>
                  </a:lnTo>
                  <a:lnTo>
                    <a:pt x="545" y="455"/>
                  </a:lnTo>
                  <a:close/>
                  <a:moveTo>
                    <a:pt x="636" y="455"/>
                  </a:moveTo>
                  <a:lnTo>
                    <a:pt x="548" y="455"/>
                  </a:lnTo>
                  <a:lnTo>
                    <a:pt x="548" y="366"/>
                  </a:lnTo>
                  <a:lnTo>
                    <a:pt x="636" y="366"/>
                  </a:lnTo>
                  <a:lnTo>
                    <a:pt x="636" y="455"/>
                  </a:lnTo>
                  <a:close/>
                  <a:moveTo>
                    <a:pt x="727" y="455"/>
                  </a:moveTo>
                  <a:lnTo>
                    <a:pt x="639" y="455"/>
                  </a:lnTo>
                  <a:lnTo>
                    <a:pt x="639" y="366"/>
                  </a:lnTo>
                  <a:lnTo>
                    <a:pt x="727" y="366"/>
                  </a:lnTo>
                  <a:lnTo>
                    <a:pt x="727" y="455"/>
                  </a:lnTo>
                  <a:close/>
                  <a:moveTo>
                    <a:pt x="818" y="455"/>
                  </a:moveTo>
                  <a:lnTo>
                    <a:pt x="730" y="455"/>
                  </a:lnTo>
                  <a:lnTo>
                    <a:pt x="730" y="366"/>
                  </a:lnTo>
                  <a:lnTo>
                    <a:pt x="818" y="366"/>
                  </a:lnTo>
                  <a:lnTo>
                    <a:pt x="818" y="455"/>
                  </a:lnTo>
                  <a:close/>
                  <a:moveTo>
                    <a:pt x="818" y="364"/>
                  </a:moveTo>
                  <a:lnTo>
                    <a:pt x="730" y="364"/>
                  </a:lnTo>
                  <a:lnTo>
                    <a:pt x="730" y="275"/>
                  </a:lnTo>
                  <a:lnTo>
                    <a:pt x="818" y="275"/>
                  </a:lnTo>
                  <a:lnTo>
                    <a:pt x="818" y="364"/>
                  </a:lnTo>
                  <a:close/>
                  <a:moveTo>
                    <a:pt x="818" y="273"/>
                  </a:moveTo>
                  <a:lnTo>
                    <a:pt x="730" y="273"/>
                  </a:lnTo>
                  <a:lnTo>
                    <a:pt x="730" y="184"/>
                  </a:lnTo>
                  <a:lnTo>
                    <a:pt x="818" y="184"/>
                  </a:lnTo>
                  <a:lnTo>
                    <a:pt x="818" y="273"/>
                  </a:lnTo>
                  <a:close/>
                  <a:moveTo>
                    <a:pt x="818" y="182"/>
                  </a:moveTo>
                  <a:lnTo>
                    <a:pt x="730" y="182"/>
                  </a:lnTo>
                  <a:lnTo>
                    <a:pt x="730" y="93"/>
                  </a:lnTo>
                  <a:lnTo>
                    <a:pt x="818" y="93"/>
                  </a:lnTo>
                  <a:lnTo>
                    <a:pt x="818" y="182"/>
                  </a:lnTo>
                  <a:close/>
                  <a:moveTo>
                    <a:pt x="730" y="91"/>
                  </a:moveTo>
                  <a:lnTo>
                    <a:pt x="730" y="2"/>
                  </a:lnTo>
                  <a:lnTo>
                    <a:pt x="818" y="2"/>
                  </a:lnTo>
                  <a:lnTo>
                    <a:pt x="818" y="91"/>
                  </a:lnTo>
                  <a:lnTo>
                    <a:pt x="730" y="91"/>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66" name="Rectangle 20">
              <a:extLst>
                <a:ext uri="{FF2B5EF4-FFF2-40B4-BE49-F238E27FC236}">
                  <a16:creationId xmlns:a16="http://schemas.microsoft.com/office/drawing/2014/main" id="{12D41E8E-D787-415D-AFDA-ABC9E76C7517}"/>
                </a:ext>
              </a:extLst>
            </p:cNvPr>
            <p:cNvSpPr>
              <a:spLocks noChangeArrowheads="1"/>
            </p:cNvSpPr>
            <p:nvPr/>
          </p:nvSpPr>
          <p:spPr bwMode="auto">
            <a:xfrm>
              <a:off x="3527425" y="4279900"/>
              <a:ext cx="30163" cy="228600"/>
            </a:xfrm>
            <a:prstGeom prst="rect">
              <a:avLst/>
            </a:prstGeom>
            <a:solidFill>
              <a:srgbClr val="404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67" name="Rectangle 21">
              <a:extLst>
                <a:ext uri="{FF2B5EF4-FFF2-40B4-BE49-F238E27FC236}">
                  <a16:creationId xmlns:a16="http://schemas.microsoft.com/office/drawing/2014/main" id="{72F14CAB-84AE-4858-8DE8-009541CC57AD}"/>
                </a:ext>
              </a:extLst>
            </p:cNvPr>
            <p:cNvSpPr>
              <a:spLocks noChangeArrowheads="1"/>
            </p:cNvSpPr>
            <p:nvPr/>
          </p:nvSpPr>
          <p:spPr bwMode="auto">
            <a:xfrm>
              <a:off x="3502025" y="4376738"/>
              <a:ext cx="25400" cy="131763"/>
            </a:xfrm>
            <a:prstGeom prst="rect">
              <a:avLst/>
            </a:prstGeom>
            <a:solidFill>
              <a:srgbClr val="FF2E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68" name="Rectangle 22">
              <a:extLst>
                <a:ext uri="{FF2B5EF4-FFF2-40B4-BE49-F238E27FC236}">
                  <a16:creationId xmlns:a16="http://schemas.microsoft.com/office/drawing/2014/main" id="{7FC55E44-5879-400A-B06B-5E071DBC255F}"/>
                </a:ext>
              </a:extLst>
            </p:cNvPr>
            <p:cNvSpPr>
              <a:spLocks noChangeArrowheads="1"/>
            </p:cNvSpPr>
            <p:nvPr/>
          </p:nvSpPr>
          <p:spPr bwMode="auto">
            <a:xfrm>
              <a:off x="3671888" y="4143375"/>
              <a:ext cx="30163" cy="365125"/>
            </a:xfrm>
            <a:prstGeom prst="rect">
              <a:avLst/>
            </a:prstGeom>
            <a:solidFill>
              <a:srgbClr val="404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69" name="Rectangle 23">
              <a:extLst>
                <a:ext uri="{FF2B5EF4-FFF2-40B4-BE49-F238E27FC236}">
                  <a16:creationId xmlns:a16="http://schemas.microsoft.com/office/drawing/2014/main" id="{C7C27015-3057-43EB-A18B-FCB52EE6886D}"/>
                </a:ext>
              </a:extLst>
            </p:cNvPr>
            <p:cNvSpPr>
              <a:spLocks noChangeArrowheads="1"/>
            </p:cNvSpPr>
            <p:nvPr/>
          </p:nvSpPr>
          <p:spPr bwMode="auto">
            <a:xfrm>
              <a:off x="3646488" y="4267200"/>
              <a:ext cx="25400" cy="241300"/>
            </a:xfrm>
            <a:prstGeom prst="rect">
              <a:avLst/>
            </a:prstGeom>
            <a:solidFill>
              <a:srgbClr val="FF2E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70" name="Rectangle 24">
              <a:extLst>
                <a:ext uri="{FF2B5EF4-FFF2-40B4-BE49-F238E27FC236}">
                  <a16:creationId xmlns:a16="http://schemas.microsoft.com/office/drawing/2014/main" id="{48735435-F98E-4ED0-A59F-1FEE30A0C765}"/>
                </a:ext>
              </a:extLst>
            </p:cNvPr>
            <p:cNvSpPr>
              <a:spLocks noChangeArrowheads="1"/>
            </p:cNvSpPr>
            <p:nvPr/>
          </p:nvSpPr>
          <p:spPr bwMode="auto">
            <a:xfrm>
              <a:off x="3816350" y="4343400"/>
              <a:ext cx="28575" cy="165100"/>
            </a:xfrm>
            <a:prstGeom prst="rect">
              <a:avLst/>
            </a:prstGeom>
            <a:solidFill>
              <a:srgbClr val="404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71" name="Rectangle 25">
              <a:extLst>
                <a:ext uri="{FF2B5EF4-FFF2-40B4-BE49-F238E27FC236}">
                  <a16:creationId xmlns:a16="http://schemas.microsoft.com/office/drawing/2014/main" id="{EF513099-ED5F-45DA-9204-8A274C4E2B85}"/>
                </a:ext>
              </a:extLst>
            </p:cNvPr>
            <p:cNvSpPr>
              <a:spLocks noChangeArrowheads="1"/>
            </p:cNvSpPr>
            <p:nvPr/>
          </p:nvSpPr>
          <p:spPr bwMode="auto">
            <a:xfrm>
              <a:off x="3790950" y="4429125"/>
              <a:ext cx="25400" cy="79375"/>
            </a:xfrm>
            <a:prstGeom prst="rect">
              <a:avLst/>
            </a:prstGeom>
            <a:solidFill>
              <a:srgbClr val="FF2E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72" name="Rectangle 26">
              <a:extLst>
                <a:ext uri="{FF2B5EF4-FFF2-40B4-BE49-F238E27FC236}">
                  <a16:creationId xmlns:a16="http://schemas.microsoft.com/office/drawing/2014/main" id="{34535930-C415-405C-83FB-1EA98F63BECD}"/>
                </a:ext>
              </a:extLst>
            </p:cNvPr>
            <p:cNvSpPr>
              <a:spLocks noChangeArrowheads="1"/>
            </p:cNvSpPr>
            <p:nvPr/>
          </p:nvSpPr>
          <p:spPr bwMode="auto">
            <a:xfrm>
              <a:off x="3960813" y="4249738"/>
              <a:ext cx="28575" cy="258763"/>
            </a:xfrm>
            <a:prstGeom prst="rect">
              <a:avLst/>
            </a:prstGeom>
            <a:solidFill>
              <a:srgbClr val="404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73" name="Rectangle 27">
              <a:extLst>
                <a:ext uri="{FF2B5EF4-FFF2-40B4-BE49-F238E27FC236}">
                  <a16:creationId xmlns:a16="http://schemas.microsoft.com/office/drawing/2014/main" id="{25A1623A-58B3-496D-B1E1-43A321CD129D}"/>
                </a:ext>
              </a:extLst>
            </p:cNvPr>
            <p:cNvSpPr>
              <a:spLocks noChangeArrowheads="1"/>
            </p:cNvSpPr>
            <p:nvPr/>
          </p:nvSpPr>
          <p:spPr bwMode="auto">
            <a:xfrm>
              <a:off x="3935413" y="4351338"/>
              <a:ext cx="25400" cy="157163"/>
            </a:xfrm>
            <a:prstGeom prst="rect">
              <a:avLst/>
            </a:prstGeom>
            <a:solidFill>
              <a:srgbClr val="FF2E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74" name="Rectangle 28">
              <a:extLst>
                <a:ext uri="{FF2B5EF4-FFF2-40B4-BE49-F238E27FC236}">
                  <a16:creationId xmlns:a16="http://schemas.microsoft.com/office/drawing/2014/main" id="{336392B6-D709-4EE5-8292-AB17DBD57A16}"/>
                </a:ext>
              </a:extLst>
            </p:cNvPr>
            <p:cNvSpPr>
              <a:spLocks noChangeArrowheads="1"/>
            </p:cNvSpPr>
            <p:nvPr/>
          </p:nvSpPr>
          <p:spPr bwMode="auto">
            <a:xfrm>
              <a:off x="4103688" y="4021138"/>
              <a:ext cx="25400" cy="487363"/>
            </a:xfrm>
            <a:prstGeom prst="rect">
              <a:avLst/>
            </a:prstGeom>
            <a:solidFill>
              <a:srgbClr val="404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75" name="Rectangle 29">
              <a:extLst>
                <a:ext uri="{FF2B5EF4-FFF2-40B4-BE49-F238E27FC236}">
                  <a16:creationId xmlns:a16="http://schemas.microsoft.com/office/drawing/2014/main" id="{233B9164-C87B-4F7E-80A7-46F29FA05F99}"/>
                </a:ext>
              </a:extLst>
            </p:cNvPr>
            <p:cNvSpPr>
              <a:spLocks noChangeArrowheads="1"/>
            </p:cNvSpPr>
            <p:nvPr/>
          </p:nvSpPr>
          <p:spPr bwMode="auto">
            <a:xfrm>
              <a:off x="4078288" y="4165600"/>
              <a:ext cx="25400" cy="342900"/>
            </a:xfrm>
            <a:prstGeom prst="rect">
              <a:avLst/>
            </a:prstGeom>
            <a:solidFill>
              <a:srgbClr val="FF2E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76" name="Rectangle 30">
              <a:extLst>
                <a:ext uri="{FF2B5EF4-FFF2-40B4-BE49-F238E27FC236}">
                  <a16:creationId xmlns:a16="http://schemas.microsoft.com/office/drawing/2014/main" id="{0B94DF43-CA56-47EE-862C-F0598B8FC54C}"/>
                </a:ext>
              </a:extLst>
            </p:cNvPr>
            <p:cNvSpPr>
              <a:spLocks noChangeArrowheads="1"/>
            </p:cNvSpPr>
            <p:nvPr/>
          </p:nvSpPr>
          <p:spPr bwMode="auto">
            <a:xfrm>
              <a:off x="4248150" y="4130675"/>
              <a:ext cx="25400" cy="377825"/>
            </a:xfrm>
            <a:prstGeom prst="rect">
              <a:avLst/>
            </a:prstGeom>
            <a:solidFill>
              <a:srgbClr val="404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77" name="Rectangle 31">
              <a:extLst>
                <a:ext uri="{FF2B5EF4-FFF2-40B4-BE49-F238E27FC236}">
                  <a16:creationId xmlns:a16="http://schemas.microsoft.com/office/drawing/2014/main" id="{5B8859E0-C623-48A5-A065-F84A483EB571}"/>
                </a:ext>
              </a:extLst>
            </p:cNvPr>
            <p:cNvSpPr>
              <a:spLocks noChangeArrowheads="1"/>
            </p:cNvSpPr>
            <p:nvPr/>
          </p:nvSpPr>
          <p:spPr bwMode="auto">
            <a:xfrm>
              <a:off x="4222750" y="4254500"/>
              <a:ext cx="25400" cy="254000"/>
            </a:xfrm>
            <a:prstGeom prst="rect">
              <a:avLst/>
            </a:prstGeom>
            <a:solidFill>
              <a:srgbClr val="FF2E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78" name="Rectangle 32">
              <a:extLst>
                <a:ext uri="{FF2B5EF4-FFF2-40B4-BE49-F238E27FC236}">
                  <a16:creationId xmlns:a16="http://schemas.microsoft.com/office/drawing/2014/main" id="{49D922D1-4520-4738-B555-E5AFBDD5F211}"/>
                </a:ext>
              </a:extLst>
            </p:cNvPr>
            <p:cNvSpPr>
              <a:spLocks noChangeArrowheads="1"/>
            </p:cNvSpPr>
            <p:nvPr/>
          </p:nvSpPr>
          <p:spPr bwMode="auto">
            <a:xfrm>
              <a:off x="4392613" y="4310063"/>
              <a:ext cx="25400" cy="198438"/>
            </a:xfrm>
            <a:prstGeom prst="rect">
              <a:avLst/>
            </a:prstGeom>
            <a:solidFill>
              <a:srgbClr val="404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79" name="Rectangle 33">
              <a:extLst>
                <a:ext uri="{FF2B5EF4-FFF2-40B4-BE49-F238E27FC236}">
                  <a16:creationId xmlns:a16="http://schemas.microsoft.com/office/drawing/2014/main" id="{845A16E6-A83E-4BE7-9D7F-8880F7942E83}"/>
                </a:ext>
              </a:extLst>
            </p:cNvPr>
            <p:cNvSpPr>
              <a:spLocks noChangeArrowheads="1"/>
            </p:cNvSpPr>
            <p:nvPr/>
          </p:nvSpPr>
          <p:spPr bwMode="auto">
            <a:xfrm>
              <a:off x="4367213" y="4398963"/>
              <a:ext cx="25400" cy="109538"/>
            </a:xfrm>
            <a:prstGeom prst="rect">
              <a:avLst/>
            </a:prstGeom>
            <a:solidFill>
              <a:srgbClr val="FF2E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80" name="Rectangle 34">
              <a:extLst>
                <a:ext uri="{FF2B5EF4-FFF2-40B4-BE49-F238E27FC236}">
                  <a16:creationId xmlns:a16="http://schemas.microsoft.com/office/drawing/2014/main" id="{8A2FE800-8345-470C-93E0-F3F3DE64FF66}"/>
                </a:ext>
              </a:extLst>
            </p:cNvPr>
            <p:cNvSpPr>
              <a:spLocks noChangeArrowheads="1"/>
            </p:cNvSpPr>
            <p:nvPr/>
          </p:nvSpPr>
          <p:spPr bwMode="auto">
            <a:xfrm>
              <a:off x="4537075" y="4257675"/>
              <a:ext cx="25400" cy="250825"/>
            </a:xfrm>
            <a:prstGeom prst="rect">
              <a:avLst/>
            </a:prstGeom>
            <a:solidFill>
              <a:srgbClr val="404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81" name="Rectangle 35">
              <a:extLst>
                <a:ext uri="{FF2B5EF4-FFF2-40B4-BE49-F238E27FC236}">
                  <a16:creationId xmlns:a16="http://schemas.microsoft.com/office/drawing/2014/main" id="{2E58C0A6-35B4-4819-93CA-1F223E0046B0}"/>
                </a:ext>
              </a:extLst>
            </p:cNvPr>
            <p:cNvSpPr>
              <a:spLocks noChangeArrowheads="1"/>
            </p:cNvSpPr>
            <p:nvPr/>
          </p:nvSpPr>
          <p:spPr bwMode="auto">
            <a:xfrm>
              <a:off x="4511675" y="4356100"/>
              <a:ext cx="25400" cy="152400"/>
            </a:xfrm>
            <a:prstGeom prst="rect">
              <a:avLst/>
            </a:prstGeom>
            <a:solidFill>
              <a:srgbClr val="FF2E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82" name="Rectangle 36">
              <a:extLst>
                <a:ext uri="{FF2B5EF4-FFF2-40B4-BE49-F238E27FC236}">
                  <a16:creationId xmlns:a16="http://schemas.microsoft.com/office/drawing/2014/main" id="{C70874BA-A4D8-4041-B322-D9F7CAD422C1}"/>
                </a:ext>
              </a:extLst>
            </p:cNvPr>
            <p:cNvSpPr>
              <a:spLocks noChangeArrowheads="1"/>
            </p:cNvSpPr>
            <p:nvPr/>
          </p:nvSpPr>
          <p:spPr bwMode="auto">
            <a:xfrm>
              <a:off x="4681538" y="4148138"/>
              <a:ext cx="25400" cy="360363"/>
            </a:xfrm>
            <a:prstGeom prst="rect">
              <a:avLst/>
            </a:prstGeom>
            <a:solidFill>
              <a:srgbClr val="404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83" name="Rectangle 37">
              <a:extLst>
                <a:ext uri="{FF2B5EF4-FFF2-40B4-BE49-F238E27FC236}">
                  <a16:creationId xmlns:a16="http://schemas.microsoft.com/office/drawing/2014/main" id="{3E1FE85C-AE26-4E6F-BDA0-125C08D456FD}"/>
                </a:ext>
              </a:extLst>
            </p:cNvPr>
            <p:cNvSpPr>
              <a:spLocks noChangeArrowheads="1"/>
            </p:cNvSpPr>
            <p:nvPr/>
          </p:nvSpPr>
          <p:spPr bwMode="auto">
            <a:xfrm>
              <a:off x="4656138" y="4267200"/>
              <a:ext cx="25400" cy="241300"/>
            </a:xfrm>
            <a:prstGeom prst="rect">
              <a:avLst/>
            </a:prstGeom>
            <a:solidFill>
              <a:srgbClr val="FF2E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84" name="Freeform 38">
              <a:extLst>
                <a:ext uri="{FF2B5EF4-FFF2-40B4-BE49-F238E27FC236}">
                  <a16:creationId xmlns:a16="http://schemas.microsoft.com/office/drawing/2014/main" id="{1A859C1D-65CC-4847-B7EF-98A9A2360553}"/>
                </a:ext>
              </a:extLst>
            </p:cNvPr>
            <p:cNvSpPr>
              <a:spLocks/>
            </p:cNvSpPr>
            <p:nvPr/>
          </p:nvSpPr>
          <p:spPr bwMode="auto">
            <a:xfrm>
              <a:off x="5668963" y="2108200"/>
              <a:ext cx="1725613" cy="1168400"/>
            </a:xfrm>
            <a:custGeom>
              <a:avLst/>
              <a:gdLst>
                <a:gd name="T0" fmla="*/ 382 w 407"/>
                <a:gd name="T1" fmla="*/ 275 h 275"/>
                <a:gd name="T2" fmla="*/ 25 w 407"/>
                <a:gd name="T3" fmla="*/ 275 h 275"/>
                <a:gd name="T4" fmla="*/ 0 w 407"/>
                <a:gd name="T5" fmla="*/ 250 h 275"/>
                <a:gd name="T6" fmla="*/ 0 w 407"/>
                <a:gd name="T7" fmla="*/ 25 h 275"/>
                <a:gd name="T8" fmla="*/ 25 w 407"/>
                <a:gd name="T9" fmla="*/ 0 h 275"/>
                <a:gd name="T10" fmla="*/ 382 w 407"/>
                <a:gd name="T11" fmla="*/ 0 h 275"/>
                <a:gd name="T12" fmla="*/ 407 w 407"/>
                <a:gd name="T13" fmla="*/ 25 h 275"/>
                <a:gd name="T14" fmla="*/ 407 w 407"/>
                <a:gd name="T15" fmla="*/ 250 h 275"/>
                <a:gd name="T16" fmla="*/ 382 w 407"/>
                <a:gd name="T17"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275">
                  <a:moveTo>
                    <a:pt x="382" y="275"/>
                  </a:moveTo>
                  <a:cubicBezTo>
                    <a:pt x="25" y="275"/>
                    <a:pt x="25" y="275"/>
                    <a:pt x="25" y="275"/>
                  </a:cubicBezTo>
                  <a:cubicBezTo>
                    <a:pt x="11" y="275"/>
                    <a:pt x="0" y="264"/>
                    <a:pt x="0" y="250"/>
                  </a:cubicBezTo>
                  <a:cubicBezTo>
                    <a:pt x="0" y="25"/>
                    <a:pt x="0" y="25"/>
                    <a:pt x="0" y="25"/>
                  </a:cubicBezTo>
                  <a:cubicBezTo>
                    <a:pt x="0" y="11"/>
                    <a:pt x="11" y="0"/>
                    <a:pt x="25" y="0"/>
                  </a:cubicBezTo>
                  <a:cubicBezTo>
                    <a:pt x="382" y="0"/>
                    <a:pt x="382" y="0"/>
                    <a:pt x="382" y="0"/>
                  </a:cubicBezTo>
                  <a:cubicBezTo>
                    <a:pt x="396" y="0"/>
                    <a:pt x="407" y="11"/>
                    <a:pt x="407" y="25"/>
                  </a:cubicBezTo>
                  <a:cubicBezTo>
                    <a:pt x="407" y="250"/>
                    <a:pt x="407" y="250"/>
                    <a:pt x="407" y="250"/>
                  </a:cubicBezTo>
                  <a:cubicBezTo>
                    <a:pt x="407" y="264"/>
                    <a:pt x="396" y="275"/>
                    <a:pt x="382" y="2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85" name="Freeform 39">
              <a:extLst>
                <a:ext uri="{FF2B5EF4-FFF2-40B4-BE49-F238E27FC236}">
                  <a16:creationId xmlns:a16="http://schemas.microsoft.com/office/drawing/2014/main" id="{9493BB97-C5C9-445E-B6CE-2AA424D20F43}"/>
                </a:ext>
              </a:extLst>
            </p:cNvPr>
            <p:cNvSpPr>
              <a:spLocks/>
            </p:cNvSpPr>
            <p:nvPr/>
          </p:nvSpPr>
          <p:spPr bwMode="auto">
            <a:xfrm>
              <a:off x="5668963" y="2108200"/>
              <a:ext cx="1725613" cy="212725"/>
            </a:xfrm>
            <a:custGeom>
              <a:avLst/>
              <a:gdLst>
                <a:gd name="T0" fmla="*/ 407 w 407"/>
                <a:gd name="T1" fmla="*/ 50 h 50"/>
                <a:gd name="T2" fmla="*/ 0 w 407"/>
                <a:gd name="T3" fmla="*/ 50 h 50"/>
                <a:gd name="T4" fmla="*/ 0 w 407"/>
                <a:gd name="T5" fmla="*/ 25 h 50"/>
                <a:gd name="T6" fmla="*/ 25 w 407"/>
                <a:gd name="T7" fmla="*/ 0 h 50"/>
                <a:gd name="T8" fmla="*/ 382 w 407"/>
                <a:gd name="T9" fmla="*/ 0 h 50"/>
                <a:gd name="T10" fmla="*/ 407 w 407"/>
                <a:gd name="T11" fmla="*/ 25 h 50"/>
                <a:gd name="T12" fmla="*/ 407 w 407"/>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407" h="50">
                  <a:moveTo>
                    <a:pt x="407" y="50"/>
                  </a:moveTo>
                  <a:cubicBezTo>
                    <a:pt x="0" y="50"/>
                    <a:pt x="0" y="50"/>
                    <a:pt x="0" y="50"/>
                  </a:cubicBezTo>
                  <a:cubicBezTo>
                    <a:pt x="0" y="25"/>
                    <a:pt x="0" y="25"/>
                    <a:pt x="0" y="25"/>
                  </a:cubicBezTo>
                  <a:cubicBezTo>
                    <a:pt x="0" y="11"/>
                    <a:pt x="11" y="0"/>
                    <a:pt x="25" y="0"/>
                  </a:cubicBezTo>
                  <a:cubicBezTo>
                    <a:pt x="382" y="0"/>
                    <a:pt x="382" y="0"/>
                    <a:pt x="382" y="0"/>
                  </a:cubicBezTo>
                  <a:cubicBezTo>
                    <a:pt x="396" y="0"/>
                    <a:pt x="407" y="11"/>
                    <a:pt x="407" y="25"/>
                  </a:cubicBezTo>
                  <a:lnTo>
                    <a:pt x="407" y="50"/>
                  </a:lnTo>
                  <a:close/>
                </a:path>
              </a:pathLst>
            </a:custGeom>
            <a:solidFill>
              <a:srgbClr val="AFAF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86" name="Oval 40">
              <a:extLst>
                <a:ext uri="{FF2B5EF4-FFF2-40B4-BE49-F238E27FC236}">
                  <a16:creationId xmlns:a16="http://schemas.microsoft.com/office/drawing/2014/main" id="{BBE087F2-EFF7-4647-8CD4-DB82F2205F46}"/>
                </a:ext>
              </a:extLst>
            </p:cNvPr>
            <p:cNvSpPr>
              <a:spLocks noChangeArrowheads="1"/>
            </p:cNvSpPr>
            <p:nvPr/>
          </p:nvSpPr>
          <p:spPr bwMode="auto">
            <a:xfrm>
              <a:off x="5800725" y="2193925"/>
              <a:ext cx="68263" cy="68263"/>
            </a:xfrm>
            <a:prstGeom prst="ellipse">
              <a:avLst/>
            </a:prstGeom>
            <a:solidFill>
              <a:srgbClr val="C5C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87" name="Oval 41">
              <a:extLst>
                <a:ext uri="{FF2B5EF4-FFF2-40B4-BE49-F238E27FC236}">
                  <a16:creationId xmlns:a16="http://schemas.microsoft.com/office/drawing/2014/main" id="{B3AD9E44-9B93-4EF3-9CCA-085112B5B9E4}"/>
                </a:ext>
              </a:extLst>
            </p:cNvPr>
            <p:cNvSpPr>
              <a:spLocks noChangeArrowheads="1"/>
            </p:cNvSpPr>
            <p:nvPr/>
          </p:nvSpPr>
          <p:spPr bwMode="auto">
            <a:xfrm>
              <a:off x="5932488" y="2193925"/>
              <a:ext cx="66675" cy="68263"/>
            </a:xfrm>
            <a:prstGeom prst="ellipse">
              <a:avLst/>
            </a:prstGeom>
            <a:solidFill>
              <a:srgbClr val="C5C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88" name="Oval 42">
              <a:extLst>
                <a:ext uri="{FF2B5EF4-FFF2-40B4-BE49-F238E27FC236}">
                  <a16:creationId xmlns:a16="http://schemas.microsoft.com/office/drawing/2014/main" id="{F057CAF1-B823-40C2-93C6-3C5A070CDFF0}"/>
                </a:ext>
              </a:extLst>
            </p:cNvPr>
            <p:cNvSpPr>
              <a:spLocks noChangeArrowheads="1"/>
            </p:cNvSpPr>
            <p:nvPr/>
          </p:nvSpPr>
          <p:spPr bwMode="auto">
            <a:xfrm>
              <a:off x="6059488" y="2193925"/>
              <a:ext cx="68263" cy="68263"/>
            </a:xfrm>
            <a:prstGeom prst="ellipse">
              <a:avLst/>
            </a:prstGeom>
            <a:solidFill>
              <a:srgbClr val="C5C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89" name="Freeform 43">
              <a:extLst>
                <a:ext uri="{FF2B5EF4-FFF2-40B4-BE49-F238E27FC236}">
                  <a16:creationId xmlns:a16="http://schemas.microsoft.com/office/drawing/2014/main" id="{259BD1B8-C065-4598-8335-51DCC0C46317}"/>
                </a:ext>
              </a:extLst>
            </p:cNvPr>
            <p:cNvSpPr>
              <a:spLocks noEditPoints="1"/>
            </p:cNvSpPr>
            <p:nvPr/>
          </p:nvSpPr>
          <p:spPr bwMode="auto">
            <a:xfrm>
              <a:off x="5767388" y="2533650"/>
              <a:ext cx="1530350" cy="590550"/>
            </a:xfrm>
            <a:custGeom>
              <a:avLst/>
              <a:gdLst>
                <a:gd name="T0" fmla="*/ 667 w 964"/>
                <a:gd name="T1" fmla="*/ 0 h 372"/>
                <a:gd name="T2" fmla="*/ 443 w 964"/>
                <a:gd name="T3" fmla="*/ 0 h 372"/>
                <a:gd name="T4" fmla="*/ 152 w 964"/>
                <a:gd name="T5" fmla="*/ 0 h 372"/>
                <a:gd name="T6" fmla="*/ 0 w 964"/>
                <a:gd name="T7" fmla="*/ 147 h 372"/>
                <a:gd name="T8" fmla="*/ 74 w 964"/>
                <a:gd name="T9" fmla="*/ 372 h 372"/>
                <a:gd name="T10" fmla="*/ 299 w 964"/>
                <a:gd name="T11" fmla="*/ 372 h 372"/>
                <a:gd name="T12" fmla="*/ 593 w 964"/>
                <a:gd name="T13" fmla="*/ 372 h 372"/>
                <a:gd name="T14" fmla="*/ 814 w 964"/>
                <a:gd name="T15" fmla="*/ 372 h 372"/>
                <a:gd name="T16" fmla="*/ 964 w 964"/>
                <a:gd name="T17" fmla="*/ 222 h 372"/>
                <a:gd name="T18" fmla="*/ 814 w 964"/>
                <a:gd name="T19" fmla="*/ 0 h 372"/>
                <a:gd name="T20" fmla="*/ 814 w 964"/>
                <a:gd name="T21" fmla="*/ 75 h 372"/>
                <a:gd name="T22" fmla="*/ 886 w 964"/>
                <a:gd name="T23" fmla="*/ 222 h 372"/>
                <a:gd name="T24" fmla="*/ 149 w 964"/>
                <a:gd name="T25" fmla="*/ 222 h 372"/>
                <a:gd name="T26" fmla="*/ 77 w 964"/>
                <a:gd name="T27" fmla="*/ 222 h 372"/>
                <a:gd name="T28" fmla="*/ 812 w 964"/>
                <a:gd name="T29" fmla="*/ 147 h 372"/>
                <a:gd name="T30" fmla="*/ 742 w 964"/>
                <a:gd name="T31" fmla="*/ 150 h 372"/>
                <a:gd name="T32" fmla="*/ 152 w 964"/>
                <a:gd name="T33" fmla="*/ 150 h 372"/>
                <a:gd name="T34" fmla="*/ 371 w 964"/>
                <a:gd name="T35" fmla="*/ 150 h 372"/>
                <a:gd name="T36" fmla="*/ 371 w 964"/>
                <a:gd name="T37" fmla="*/ 222 h 372"/>
                <a:gd name="T38" fmla="*/ 520 w 964"/>
                <a:gd name="T39" fmla="*/ 150 h 372"/>
                <a:gd name="T40" fmla="*/ 665 w 964"/>
                <a:gd name="T41" fmla="*/ 222 h 372"/>
                <a:gd name="T42" fmla="*/ 667 w 964"/>
                <a:gd name="T43" fmla="*/ 150 h 372"/>
                <a:gd name="T44" fmla="*/ 593 w 964"/>
                <a:gd name="T45" fmla="*/ 147 h 372"/>
                <a:gd name="T46" fmla="*/ 593 w 964"/>
                <a:gd name="T47" fmla="*/ 75 h 372"/>
                <a:gd name="T48" fmla="*/ 443 w 964"/>
                <a:gd name="T49" fmla="*/ 147 h 372"/>
                <a:gd name="T50" fmla="*/ 299 w 964"/>
                <a:gd name="T51" fmla="*/ 75 h 372"/>
                <a:gd name="T52" fmla="*/ 296 w 964"/>
                <a:gd name="T53" fmla="*/ 147 h 372"/>
                <a:gd name="T54" fmla="*/ 221 w 964"/>
                <a:gd name="T55" fmla="*/ 222 h 372"/>
                <a:gd name="T56" fmla="*/ 224 w 964"/>
                <a:gd name="T57" fmla="*/ 294 h 372"/>
                <a:gd name="T58" fmla="*/ 371 w 964"/>
                <a:gd name="T59" fmla="*/ 222 h 372"/>
                <a:gd name="T60" fmla="*/ 518 w 964"/>
                <a:gd name="T61" fmla="*/ 294 h 372"/>
                <a:gd name="T62" fmla="*/ 520 w 964"/>
                <a:gd name="T63" fmla="*/ 222 h 372"/>
                <a:gd name="T64" fmla="*/ 740 w 964"/>
                <a:gd name="T65" fmla="*/ 222 h 372"/>
                <a:gd name="T66" fmla="*/ 742 w 964"/>
                <a:gd name="T67" fmla="*/ 294 h 372"/>
                <a:gd name="T68" fmla="*/ 667 w 964"/>
                <a:gd name="T69" fmla="*/ 0 h 372"/>
                <a:gd name="T70" fmla="*/ 665 w 964"/>
                <a:gd name="T71" fmla="*/ 72 h 372"/>
                <a:gd name="T72" fmla="*/ 520 w 964"/>
                <a:gd name="T73" fmla="*/ 0 h 372"/>
                <a:gd name="T74" fmla="*/ 443 w 964"/>
                <a:gd name="T75" fmla="*/ 0 h 372"/>
                <a:gd name="T76" fmla="*/ 299 w 964"/>
                <a:gd name="T77" fmla="*/ 72 h 372"/>
                <a:gd name="T78" fmla="*/ 152 w 964"/>
                <a:gd name="T79" fmla="*/ 0 h 372"/>
                <a:gd name="T80" fmla="*/ 149 w 964"/>
                <a:gd name="T81" fmla="*/ 72 h 372"/>
                <a:gd name="T82" fmla="*/ 2 w 964"/>
                <a:gd name="T83" fmla="*/ 0 h 372"/>
                <a:gd name="T84" fmla="*/ 74 w 964"/>
                <a:gd name="T85" fmla="*/ 150 h 372"/>
                <a:gd name="T86" fmla="*/ 2 w 964"/>
                <a:gd name="T87" fmla="*/ 294 h 372"/>
                <a:gd name="T88" fmla="*/ 149 w 964"/>
                <a:gd name="T89" fmla="*/ 369 h 372"/>
                <a:gd name="T90" fmla="*/ 152 w 964"/>
                <a:gd name="T91" fmla="*/ 297 h 372"/>
                <a:gd name="T92" fmla="*/ 296 w 964"/>
                <a:gd name="T93" fmla="*/ 369 h 372"/>
                <a:gd name="T94" fmla="*/ 371 w 964"/>
                <a:gd name="T95" fmla="*/ 369 h 372"/>
                <a:gd name="T96" fmla="*/ 518 w 964"/>
                <a:gd name="T97" fmla="*/ 297 h 372"/>
                <a:gd name="T98" fmla="*/ 665 w 964"/>
                <a:gd name="T99" fmla="*/ 369 h 372"/>
                <a:gd name="T100" fmla="*/ 667 w 964"/>
                <a:gd name="T101" fmla="*/ 297 h 372"/>
                <a:gd name="T102" fmla="*/ 812 w 964"/>
                <a:gd name="T103" fmla="*/ 369 h 372"/>
                <a:gd name="T104" fmla="*/ 889 w 964"/>
                <a:gd name="T105" fmla="*/ 369 h 372"/>
                <a:gd name="T106" fmla="*/ 961 w 964"/>
                <a:gd name="T107" fmla="*/ 222 h 372"/>
                <a:gd name="T108" fmla="*/ 961 w 964"/>
                <a:gd name="T109" fmla="*/ 147 h 372"/>
                <a:gd name="T110" fmla="*/ 961 w 964"/>
                <a:gd name="T111"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4" h="372">
                  <a:moveTo>
                    <a:pt x="889" y="0"/>
                  </a:moveTo>
                  <a:lnTo>
                    <a:pt x="886" y="0"/>
                  </a:lnTo>
                  <a:lnTo>
                    <a:pt x="814" y="0"/>
                  </a:lnTo>
                  <a:lnTo>
                    <a:pt x="812" y="0"/>
                  </a:lnTo>
                  <a:lnTo>
                    <a:pt x="742" y="0"/>
                  </a:lnTo>
                  <a:lnTo>
                    <a:pt x="740" y="0"/>
                  </a:lnTo>
                  <a:lnTo>
                    <a:pt x="667" y="0"/>
                  </a:lnTo>
                  <a:lnTo>
                    <a:pt x="665" y="0"/>
                  </a:lnTo>
                  <a:lnTo>
                    <a:pt x="593" y="0"/>
                  </a:lnTo>
                  <a:lnTo>
                    <a:pt x="593" y="0"/>
                  </a:lnTo>
                  <a:lnTo>
                    <a:pt x="520" y="0"/>
                  </a:lnTo>
                  <a:lnTo>
                    <a:pt x="518" y="0"/>
                  </a:lnTo>
                  <a:lnTo>
                    <a:pt x="446" y="0"/>
                  </a:lnTo>
                  <a:lnTo>
                    <a:pt x="443" y="0"/>
                  </a:lnTo>
                  <a:lnTo>
                    <a:pt x="371" y="0"/>
                  </a:lnTo>
                  <a:lnTo>
                    <a:pt x="371" y="0"/>
                  </a:lnTo>
                  <a:lnTo>
                    <a:pt x="299" y="0"/>
                  </a:lnTo>
                  <a:lnTo>
                    <a:pt x="296" y="0"/>
                  </a:lnTo>
                  <a:lnTo>
                    <a:pt x="224" y="0"/>
                  </a:lnTo>
                  <a:lnTo>
                    <a:pt x="221" y="0"/>
                  </a:lnTo>
                  <a:lnTo>
                    <a:pt x="152" y="0"/>
                  </a:lnTo>
                  <a:lnTo>
                    <a:pt x="149" y="0"/>
                  </a:lnTo>
                  <a:lnTo>
                    <a:pt x="77" y="0"/>
                  </a:lnTo>
                  <a:lnTo>
                    <a:pt x="74" y="0"/>
                  </a:lnTo>
                  <a:lnTo>
                    <a:pt x="0" y="0"/>
                  </a:lnTo>
                  <a:lnTo>
                    <a:pt x="0" y="72"/>
                  </a:lnTo>
                  <a:lnTo>
                    <a:pt x="0" y="75"/>
                  </a:lnTo>
                  <a:lnTo>
                    <a:pt x="0" y="147"/>
                  </a:lnTo>
                  <a:lnTo>
                    <a:pt x="0" y="150"/>
                  </a:lnTo>
                  <a:lnTo>
                    <a:pt x="0" y="222"/>
                  </a:lnTo>
                  <a:lnTo>
                    <a:pt x="0" y="222"/>
                  </a:lnTo>
                  <a:lnTo>
                    <a:pt x="0" y="294"/>
                  </a:lnTo>
                  <a:lnTo>
                    <a:pt x="0" y="297"/>
                  </a:lnTo>
                  <a:lnTo>
                    <a:pt x="0" y="372"/>
                  </a:lnTo>
                  <a:lnTo>
                    <a:pt x="74" y="372"/>
                  </a:lnTo>
                  <a:lnTo>
                    <a:pt x="77" y="372"/>
                  </a:lnTo>
                  <a:lnTo>
                    <a:pt x="149" y="372"/>
                  </a:lnTo>
                  <a:lnTo>
                    <a:pt x="152" y="372"/>
                  </a:lnTo>
                  <a:lnTo>
                    <a:pt x="221" y="372"/>
                  </a:lnTo>
                  <a:lnTo>
                    <a:pt x="224" y="372"/>
                  </a:lnTo>
                  <a:lnTo>
                    <a:pt x="296" y="372"/>
                  </a:lnTo>
                  <a:lnTo>
                    <a:pt x="299" y="372"/>
                  </a:lnTo>
                  <a:lnTo>
                    <a:pt x="371" y="372"/>
                  </a:lnTo>
                  <a:lnTo>
                    <a:pt x="371" y="372"/>
                  </a:lnTo>
                  <a:lnTo>
                    <a:pt x="443" y="372"/>
                  </a:lnTo>
                  <a:lnTo>
                    <a:pt x="446" y="372"/>
                  </a:lnTo>
                  <a:lnTo>
                    <a:pt x="518" y="372"/>
                  </a:lnTo>
                  <a:lnTo>
                    <a:pt x="520" y="372"/>
                  </a:lnTo>
                  <a:lnTo>
                    <a:pt x="593" y="372"/>
                  </a:lnTo>
                  <a:lnTo>
                    <a:pt x="593" y="372"/>
                  </a:lnTo>
                  <a:lnTo>
                    <a:pt x="665" y="372"/>
                  </a:lnTo>
                  <a:lnTo>
                    <a:pt x="667" y="372"/>
                  </a:lnTo>
                  <a:lnTo>
                    <a:pt x="740" y="372"/>
                  </a:lnTo>
                  <a:lnTo>
                    <a:pt x="742" y="372"/>
                  </a:lnTo>
                  <a:lnTo>
                    <a:pt x="812" y="372"/>
                  </a:lnTo>
                  <a:lnTo>
                    <a:pt x="814" y="372"/>
                  </a:lnTo>
                  <a:lnTo>
                    <a:pt x="886" y="372"/>
                  </a:lnTo>
                  <a:lnTo>
                    <a:pt x="889" y="372"/>
                  </a:lnTo>
                  <a:lnTo>
                    <a:pt x="964" y="372"/>
                  </a:lnTo>
                  <a:lnTo>
                    <a:pt x="964" y="297"/>
                  </a:lnTo>
                  <a:lnTo>
                    <a:pt x="964" y="294"/>
                  </a:lnTo>
                  <a:lnTo>
                    <a:pt x="964" y="222"/>
                  </a:lnTo>
                  <a:lnTo>
                    <a:pt x="964" y="222"/>
                  </a:lnTo>
                  <a:lnTo>
                    <a:pt x="964" y="150"/>
                  </a:lnTo>
                  <a:lnTo>
                    <a:pt x="964" y="147"/>
                  </a:lnTo>
                  <a:lnTo>
                    <a:pt x="964" y="75"/>
                  </a:lnTo>
                  <a:lnTo>
                    <a:pt x="964" y="72"/>
                  </a:lnTo>
                  <a:lnTo>
                    <a:pt x="964" y="0"/>
                  </a:lnTo>
                  <a:lnTo>
                    <a:pt x="889" y="0"/>
                  </a:lnTo>
                  <a:close/>
                  <a:moveTo>
                    <a:pt x="814" y="0"/>
                  </a:moveTo>
                  <a:lnTo>
                    <a:pt x="886" y="0"/>
                  </a:lnTo>
                  <a:lnTo>
                    <a:pt x="886" y="72"/>
                  </a:lnTo>
                  <a:lnTo>
                    <a:pt x="814" y="72"/>
                  </a:lnTo>
                  <a:lnTo>
                    <a:pt x="814" y="0"/>
                  </a:lnTo>
                  <a:close/>
                  <a:moveTo>
                    <a:pt x="886" y="147"/>
                  </a:moveTo>
                  <a:lnTo>
                    <a:pt x="814" y="147"/>
                  </a:lnTo>
                  <a:lnTo>
                    <a:pt x="814" y="75"/>
                  </a:lnTo>
                  <a:lnTo>
                    <a:pt x="886" y="75"/>
                  </a:lnTo>
                  <a:lnTo>
                    <a:pt x="886" y="147"/>
                  </a:lnTo>
                  <a:close/>
                  <a:moveTo>
                    <a:pt x="886" y="222"/>
                  </a:moveTo>
                  <a:lnTo>
                    <a:pt x="814" y="222"/>
                  </a:lnTo>
                  <a:lnTo>
                    <a:pt x="814" y="150"/>
                  </a:lnTo>
                  <a:lnTo>
                    <a:pt x="886" y="150"/>
                  </a:lnTo>
                  <a:lnTo>
                    <a:pt x="886" y="222"/>
                  </a:lnTo>
                  <a:close/>
                  <a:moveTo>
                    <a:pt x="886" y="294"/>
                  </a:moveTo>
                  <a:lnTo>
                    <a:pt x="814" y="294"/>
                  </a:lnTo>
                  <a:lnTo>
                    <a:pt x="814" y="222"/>
                  </a:lnTo>
                  <a:lnTo>
                    <a:pt x="886" y="222"/>
                  </a:lnTo>
                  <a:lnTo>
                    <a:pt x="886" y="294"/>
                  </a:lnTo>
                  <a:close/>
                  <a:moveTo>
                    <a:pt x="77" y="222"/>
                  </a:moveTo>
                  <a:lnTo>
                    <a:pt x="149" y="222"/>
                  </a:lnTo>
                  <a:lnTo>
                    <a:pt x="149" y="294"/>
                  </a:lnTo>
                  <a:lnTo>
                    <a:pt x="77" y="294"/>
                  </a:lnTo>
                  <a:lnTo>
                    <a:pt x="77" y="222"/>
                  </a:lnTo>
                  <a:close/>
                  <a:moveTo>
                    <a:pt x="77" y="150"/>
                  </a:moveTo>
                  <a:lnTo>
                    <a:pt x="149" y="150"/>
                  </a:lnTo>
                  <a:lnTo>
                    <a:pt x="149" y="222"/>
                  </a:lnTo>
                  <a:lnTo>
                    <a:pt x="77" y="222"/>
                  </a:lnTo>
                  <a:lnTo>
                    <a:pt x="77" y="150"/>
                  </a:lnTo>
                  <a:close/>
                  <a:moveTo>
                    <a:pt x="77" y="75"/>
                  </a:moveTo>
                  <a:lnTo>
                    <a:pt x="149" y="75"/>
                  </a:lnTo>
                  <a:lnTo>
                    <a:pt x="149" y="147"/>
                  </a:lnTo>
                  <a:lnTo>
                    <a:pt x="77" y="147"/>
                  </a:lnTo>
                  <a:lnTo>
                    <a:pt x="77" y="75"/>
                  </a:lnTo>
                  <a:close/>
                  <a:moveTo>
                    <a:pt x="812" y="147"/>
                  </a:moveTo>
                  <a:lnTo>
                    <a:pt x="742" y="147"/>
                  </a:lnTo>
                  <a:lnTo>
                    <a:pt x="742" y="75"/>
                  </a:lnTo>
                  <a:lnTo>
                    <a:pt x="812" y="75"/>
                  </a:lnTo>
                  <a:lnTo>
                    <a:pt x="812" y="147"/>
                  </a:lnTo>
                  <a:close/>
                  <a:moveTo>
                    <a:pt x="812" y="222"/>
                  </a:moveTo>
                  <a:lnTo>
                    <a:pt x="742" y="222"/>
                  </a:lnTo>
                  <a:lnTo>
                    <a:pt x="742" y="150"/>
                  </a:lnTo>
                  <a:lnTo>
                    <a:pt x="812" y="150"/>
                  </a:lnTo>
                  <a:lnTo>
                    <a:pt x="812" y="222"/>
                  </a:lnTo>
                  <a:close/>
                  <a:moveTo>
                    <a:pt x="152" y="150"/>
                  </a:moveTo>
                  <a:lnTo>
                    <a:pt x="221" y="150"/>
                  </a:lnTo>
                  <a:lnTo>
                    <a:pt x="221" y="222"/>
                  </a:lnTo>
                  <a:lnTo>
                    <a:pt x="152" y="222"/>
                  </a:lnTo>
                  <a:lnTo>
                    <a:pt x="152" y="150"/>
                  </a:lnTo>
                  <a:close/>
                  <a:moveTo>
                    <a:pt x="224" y="150"/>
                  </a:moveTo>
                  <a:lnTo>
                    <a:pt x="296" y="150"/>
                  </a:lnTo>
                  <a:lnTo>
                    <a:pt x="296" y="222"/>
                  </a:lnTo>
                  <a:lnTo>
                    <a:pt x="224" y="222"/>
                  </a:lnTo>
                  <a:lnTo>
                    <a:pt x="224" y="150"/>
                  </a:lnTo>
                  <a:close/>
                  <a:moveTo>
                    <a:pt x="299" y="150"/>
                  </a:moveTo>
                  <a:lnTo>
                    <a:pt x="371" y="150"/>
                  </a:lnTo>
                  <a:lnTo>
                    <a:pt x="371" y="222"/>
                  </a:lnTo>
                  <a:lnTo>
                    <a:pt x="299" y="222"/>
                  </a:lnTo>
                  <a:lnTo>
                    <a:pt x="299" y="150"/>
                  </a:lnTo>
                  <a:close/>
                  <a:moveTo>
                    <a:pt x="371" y="150"/>
                  </a:moveTo>
                  <a:lnTo>
                    <a:pt x="443" y="150"/>
                  </a:lnTo>
                  <a:lnTo>
                    <a:pt x="443" y="222"/>
                  </a:lnTo>
                  <a:lnTo>
                    <a:pt x="371" y="222"/>
                  </a:lnTo>
                  <a:lnTo>
                    <a:pt x="371" y="150"/>
                  </a:lnTo>
                  <a:close/>
                  <a:moveTo>
                    <a:pt x="446" y="150"/>
                  </a:moveTo>
                  <a:lnTo>
                    <a:pt x="518" y="150"/>
                  </a:lnTo>
                  <a:lnTo>
                    <a:pt x="518" y="222"/>
                  </a:lnTo>
                  <a:lnTo>
                    <a:pt x="446" y="222"/>
                  </a:lnTo>
                  <a:lnTo>
                    <a:pt x="446" y="150"/>
                  </a:lnTo>
                  <a:close/>
                  <a:moveTo>
                    <a:pt x="520" y="150"/>
                  </a:moveTo>
                  <a:lnTo>
                    <a:pt x="593" y="150"/>
                  </a:lnTo>
                  <a:lnTo>
                    <a:pt x="593" y="222"/>
                  </a:lnTo>
                  <a:lnTo>
                    <a:pt x="520" y="222"/>
                  </a:lnTo>
                  <a:lnTo>
                    <a:pt x="520" y="150"/>
                  </a:lnTo>
                  <a:close/>
                  <a:moveTo>
                    <a:pt x="593" y="150"/>
                  </a:moveTo>
                  <a:lnTo>
                    <a:pt x="665" y="150"/>
                  </a:lnTo>
                  <a:lnTo>
                    <a:pt x="665" y="222"/>
                  </a:lnTo>
                  <a:lnTo>
                    <a:pt x="593" y="222"/>
                  </a:lnTo>
                  <a:lnTo>
                    <a:pt x="593" y="150"/>
                  </a:lnTo>
                  <a:close/>
                  <a:moveTo>
                    <a:pt x="667" y="150"/>
                  </a:moveTo>
                  <a:lnTo>
                    <a:pt x="740" y="150"/>
                  </a:lnTo>
                  <a:lnTo>
                    <a:pt x="740" y="222"/>
                  </a:lnTo>
                  <a:lnTo>
                    <a:pt x="667" y="222"/>
                  </a:lnTo>
                  <a:lnTo>
                    <a:pt x="667" y="150"/>
                  </a:lnTo>
                  <a:close/>
                  <a:moveTo>
                    <a:pt x="740" y="147"/>
                  </a:moveTo>
                  <a:lnTo>
                    <a:pt x="667" y="147"/>
                  </a:lnTo>
                  <a:lnTo>
                    <a:pt x="667" y="75"/>
                  </a:lnTo>
                  <a:lnTo>
                    <a:pt x="740" y="75"/>
                  </a:lnTo>
                  <a:lnTo>
                    <a:pt x="740" y="147"/>
                  </a:lnTo>
                  <a:close/>
                  <a:moveTo>
                    <a:pt x="665" y="147"/>
                  </a:moveTo>
                  <a:lnTo>
                    <a:pt x="593" y="147"/>
                  </a:lnTo>
                  <a:lnTo>
                    <a:pt x="593" y="75"/>
                  </a:lnTo>
                  <a:lnTo>
                    <a:pt x="665" y="75"/>
                  </a:lnTo>
                  <a:lnTo>
                    <a:pt x="665" y="147"/>
                  </a:lnTo>
                  <a:close/>
                  <a:moveTo>
                    <a:pt x="593" y="147"/>
                  </a:moveTo>
                  <a:lnTo>
                    <a:pt x="520" y="147"/>
                  </a:lnTo>
                  <a:lnTo>
                    <a:pt x="520" y="75"/>
                  </a:lnTo>
                  <a:lnTo>
                    <a:pt x="593" y="75"/>
                  </a:lnTo>
                  <a:lnTo>
                    <a:pt x="593" y="147"/>
                  </a:lnTo>
                  <a:close/>
                  <a:moveTo>
                    <a:pt x="518" y="147"/>
                  </a:moveTo>
                  <a:lnTo>
                    <a:pt x="446" y="147"/>
                  </a:lnTo>
                  <a:lnTo>
                    <a:pt x="446" y="75"/>
                  </a:lnTo>
                  <a:lnTo>
                    <a:pt x="518" y="75"/>
                  </a:lnTo>
                  <a:lnTo>
                    <a:pt x="518" y="147"/>
                  </a:lnTo>
                  <a:close/>
                  <a:moveTo>
                    <a:pt x="443" y="147"/>
                  </a:moveTo>
                  <a:lnTo>
                    <a:pt x="371" y="147"/>
                  </a:lnTo>
                  <a:lnTo>
                    <a:pt x="371" y="75"/>
                  </a:lnTo>
                  <a:lnTo>
                    <a:pt x="443" y="75"/>
                  </a:lnTo>
                  <a:lnTo>
                    <a:pt x="443" y="147"/>
                  </a:lnTo>
                  <a:close/>
                  <a:moveTo>
                    <a:pt x="371" y="147"/>
                  </a:moveTo>
                  <a:lnTo>
                    <a:pt x="299" y="147"/>
                  </a:lnTo>
                  <a:lnTo>
                    <a:pt x="299" y="75"/>
                  </a:lnTo>
                  <a:lnTo>
                    <a:pt x="371" y="75"/>
                  </a:lnTo>
                  <a:lnTo>
                    <a:pt x="371" y="147"/>
                  </a:lnTo>
                  <a:close/>
                  <a:moveTo>
                    <a:pt x="296" y="147"/>
                  </a:moveTo>
                  <a:lnTo>
                    <a:pt x="224" y="147"/>
                  </a:lnTo>
                  <a:lnTo>
                    <a:pt x="224" y="75"/>
                  </a:lnTo>
                  <a:lnTo>
                    <a:pt x="296" y="75"/>
                  </a:lnTo>
                  <a:lnTo>
                    <a:pt x="296" y="147"/>
                  </a:lnTo>
                  <a:close/>
                  <a:moveTo>
                    <a:pt x="221" y="147"/>
                  </a:moveTo>
                  <a:lnTo>
                    <a:pt x="152" y="147"/>
                  </a:lnTo>
                  <a:lnTo>
                    <a:pt x="152" y="75"/>
                  </a:lnTo>
                  <a:lnTo>
                    <a:pt x="221" y="75"/>
                  </a:lnTo>
                  <a:lnTo>
                    <a:pt x="221" y="147"/>
                  </a:lnTo>
                  <a:close/>
                  <a:moveTo>
                    <a:pt x="152" y="222"/>
                  </a:moveTo>
                  <a:lnTo>
                    <a:pt x="221" y="222"/>
                  </a:lnTo>
                  <a:lnTo>
                    <a:pt x="221" y="294"/>
                  </a:lnTo>
                  <a:lnTo>
                    <a:pt x="152" y="294"/>
                  </a:lnTo>
                  <a:lnTo>
                    <a:pt x="152" y="222"/>
                  </a:lnTo>
                  <a:close/>
                  <a:moveTo>
                    <a:pt x="224" y="222"/>
                  </a:moveTo>
                  <a:lnTo>
                    <a:pt x="296" y="222"/>
                  </a:lnTo>
                  <a:lnTo>
                    <a:pt x="296" y="294"/>
                  </a:lnTo>
                  <a:lnTo>
                    <a:pt x="224" y="294"/>
                  </a:lnTo>
                  <a:lnTo>
                    <a:pt x="224" y="222"/>
                  </a:lnTo>
                  <a:close/>
                  <a:moveTo>
                    <a:pt x="299" y="222"/>
                  </a:moveTo>
                  <a:lnTo>
                    <a:pt x="371" y="222"/>
                  </a:lnTo>
                  <a:lnTo>
                    <a:pt x="371" y="294"/>
                  </a:lnTo>
                  <a:lnTo>
                    <a:pt x="299" y="294"/>
                  </a:lnTo>
                  <a:lnTo>
                    <a:pt x="299" y="222"/>
                  </a:lnTo>
                  <a:close/>
                  <a:moveTo>
                    <a:pt x="371" y="222"/>
                  </a:moveTo>
                  <a:lnTo>
                    <a:pt x="443" y="222"/>
                  </a:lnTo>
                  <a:lnTo>
                    <a:pt x="443" y="294"/>
                  </a:lnTo>
                  <a:lnTo>
                    <a:pt x="371" y="294"/>
                  </a:lnTo>
                  <a:lnTo>
                    <a:pt x="371" y="222"/>
                  </a:lnTo>
                  <a:close/>
                  <a:moveTo>
                    <a:pt x="446" y="222"/>
                  </a:moveTo>
                  <a:lnTo>
                    <a:pt x="518" y="222"/>
                  </a:lnTo>
                  <a:lnTo>
                    <a:pt x="518" y="294"/>
                  </a:lnTo>
                  <a:lnTo>
                    <a:pt x="446" y="294"/>
                  </a:lnTo>
                  <a:lnTo>
                    <a:pt x="446" y="222"/>
                  </a:lnTo>
                  <a:close/>
                  <a:moveTo>
                    <a:pt x="520" y="222"/>
                  </a:moveTo>
                  <a:lnTo>
                    <a:pt x="593" y="222"/>
                  </a:lnTo>
                  <a:lnTo>
                    <a:pt x="593" y="294"/>
                  </a:lnTo>
                  <a:lnTo>
                    <a:pt x="520" y="294"/>
                  </a:lnTo>
                  <a:lnTo>
                    <a:pt x="520" y="222"/>
                  </a:lnTo>
                  <a:close/>
                  <a:moveTo>
                    <a:pt x="593" y="222"/>
                  </a:moveTo>
                  <a:lnTo>
                    <a:pt x="665" y="222"/>
                  </a:lnTo>
                  <a:lnTo>
                    <a:pt x="665" y="294"/>
                  </a:lnTo>
                  <a:lnTo>
                    <a:pt x="593" y="294"/>
                  </a:lnTo>
                  <a:lnTo>
                    <a:pt x="593" y="222"/>
                  </a:lnTo>
                  <a:close/>
                  <a:moveTo>
                    <a:pt x="667" y="222"/>
                  </a:moveTo>
                  <a:lnTo>
                    <a:pt x="740" y="222"/>
                  </a:lnTo>
                  <a:lnTo>
                    <a:pt x="740" y="294"/>
                  </a:lnTo>
                  <a:lnTo>
                    <a:pt x="667" y="294"/>
                  </a:lnTo>
                  <a:lnTo>
                    <a:pt x="667" y="222"/>
                  </a:lnTo>
                  <a:close/>
                  <a:moveTo>
                    <a:pt x="742" y="222"/>
                  </a:moveTo>
                  <a:lnTo>
                    <a:pt x="812" y="222"/>
                  </a:lnTo>
                  <a:lnTo>
                    <a:pt x="812" y="294"/>
                  </a:lnTo>
                  <a:lnTo>
                    <a:pt x="742" y="294"/>
                  </a:lnTo>
                  <a:lnTo>
                    <a:pt x="742" y="222"/>
                  </a:lnTo>
                  <a:close/>
                  <a:moveTo>
                    <a:pt x="742" y="0"/>
                  </a:moveTo>
                  <a:lnTo>
                    <a:pt x="812" y="0"/>
                  </a:lnTo>
                  <a:lnTo>
                    <a:pt x="812" y="72"/>
                  </a:lnTo>
                  <a:lnTo>
                    <a:pt x="742" y="72"/>
                  </a:lnTo>
                  <a:lnTo>
                    <a:pt x="742" y="0"/>
                  </a:lnTo>
                  <a:close/>
                  <a:moveTo>
                    <a:pt x="667" y="0"/>
                  </a:moveTo>
                  <a:lnTo>
                    <a:pt x="740" y="0"/>
                  </a:lnTo>
                  <a:lnTo>
                    <a:pt x="740" y="72"/>
                  </a:lnTo>
                  <a:lnTo>
                    <a:pt x="667" y="72"/>
                  </a:lnTo>
                  <a:lnTo>
                    <a:pt x="667" y="0"/>
                  </a:lnTo>
                  <a:close/>
                  <a:moveTo>
                    <a:pt x="593" y="0"/>
                  </a:moveTo>
                  <a:lnTo>
                    <a:pt x="665" y="0"/>
                  </a:lnTo>
                  <a:lnTo>
                    <a:pt x="665" y="72"/>
                  </a:lnTo>
                  <a:lnTo>
                    <a:pt x="593" y="72"/>
                  </a:lnTo>
                  <a:lnTo>
                    <a:pt x="593" y="0"/>
                  </a:lnTo>
                  <a:close/>
                  <a:moveTo>
                    <a:pt x="520" y="0"/>
                  </a:moveTo>
                  <a:lnTo>
                    <a:pt x="593" y="0"/>
                  </a:lnTo>
                  <a:lnTo>
                    <a:pt x="593" y="72"/>
                  </a:lnTo>
                  <a:lnTo>
                    <a:pt x="520" y="72"/>
                  </a:lnTo>
                  <a:lnTo>
                    <a:pt x="520" y="0"/>
                  </a:lnTo>
                  <a:close/>
                  <a:moveTo>
                    <a:pt x="446" y="0"/>
                  </a:moveTo>
                  <a:lnTo>
                    <a:pt x="518" y="0"/>
                  </a:lnTo>
                  <a:lnTo>
                    <a:pt x="518" y="72"/>
                  </a:lnTo>
                  <a:lnTo>
                    <a:pt x="446" y="72"/>
                  </a:lnTo>
                  <a:lnTo>
                    <a:pt x="446" y="0"/>
                  </a:lnTo>
                  <a:close/>
                  <a:moveTo>
                    <a:pt x="371" y="0"/>
                  </a:moveTo>
                  <a:lnTo>
                    <a:pt x="443" y="0"/>
                  </a:lnTo>
                  <a:lnTo>
                    <a:pt x="443" y="72"/>
                  </a:lnTo>
                  <a:lnTo>
                    <a:pt x="371" y="72"/>
                  </a:lnTo>
                  <a:lnTo>
                    <a:pt x="371" y="0"/>
                  </a:lnTo>
                  <a:close/>
                  <a:moveTo>
                    <a:pt x="299" y="0"/>
                  </a:moveTo>
                  <a:lnTo>
                    <a:pt x="371" y="0"/>
                  </a:lnTo>
                  <a:lnTo>
                    <a:pt x="371" y="72"/>
                  </a:lnTo>
                  <a:lnTo>
                    <a:pt x="299" y="72"/>
                  </a:lnTo>
                  <a:lnTo>
                    <a:pt x="299" y="0"/>
                  </a:lnTo>
                  <a:close/>
                  <a:moveTo>
                    <a:pt x="224" y="0"/>
                  </a:moveTo>
                  <a:lnTo>
                    <a:pt x="296" y="0"/>
                  </a:lnTo>
                  <a:lnTo>
                    <a:pt x="296" y="72"/>
                  </a:lnTo>
                  <a:lnTo>
                    <a:pt x="224" y="72"/>
                  </a:lnTo>
                  <a:lnTo>
                    <a:pt x="224" y="0"/>
                  </a:lnTo>
                  <a:close/>
                  <a:moveTo>
                    <a:pt x="152" y="0"/>
                  </a:moveTo>
                  <a:lnTo>
                    <a:pt x="221" y="0"/>
                  </a:lnTo>
                  <a:lnTo>
                    <a:pt x="221" y="72"/>
                  </a:lnTo>
                  <a:lnTo>
                    <a:pt x="152" y="72"/>
                  </a:lnTo>
                  <a:lnTo>
                    <a:pt x="152" y="0"/>
                  </a:lnTo>
                  <a:close/>
                  <a:moveTo>
                    <a:pt x="77" y="0"/>
                  </a:moveTo>
                  <a:lnTo>
                    <a:pt x="149" y="0"/>
                  </a:lnTo>
                  <a:lnTo>
                    <a:pt x="149" y="72"/>
                  </a:lnTo>
                  <a:lnTo>
                    <a:pt x="77" y="72"/>
                  </a:lnTo>
                  <a:lnTo>
                    <a:pt x="77" y="0"/>
                  </a:lnTo>
                  <a:close/>
                  <a:moveTo>
                    <a:pt x="2" y="0"/>
                  </a:moveTo>
                  <a:lnTo>
                    <a:pt x="74" y="0"/>
                  </a:lnTo>
                  <a:lnTo>
                    <a:pt x="74" y="72"/>
                  </a:lnTo>
                  <a:lnTo>
                    <a:pt x="2" y="72"/>
                  </a:lnTo>
                  <a:lnTo>
                    <a:pt x="2" y="0"/>
                  </a:lnTo>
                  <a:close/>
                  <a:moveTo>
                    <a:pt x="2" y="75"/>
                  </a:moveTo>
                  <a:lnTo>
                    <a:pt x="74" y="75"/>
                  </a:lnTo>
                  <a:lnTo>
                    <a:pt x="74" y="147"/>
                  </a:lnTo>
                  <a:lnTo>
                    <a:pt x="2" y="147"/>
                  </a:lnTo>
                  <a:lnTo>
                    <a:pt x="2" y="75"/>
                  </a:lnTo>
                  <a:close/>
                  <a:moveTo>
                    <a:pt x="2" y="150"/>
                  </a:moveTo>
                  <a:lnTo>
                    <a:pt x="74" y="150"/>
                  </a:lnTo>
                  <a:lnTo>
                    <a:pt x="74" y="222"/>
                  </a:lnTo>
                  <a:lnTo>
                    <a:pt x="2" y="222"/>
                  </a:lnTo>
                  <a:lnTo>
                    <a:pt x="2" y="150"/>
                  </a:lnTo>
                  <a:close/>
                  <a:moveTo>
                    <a:pt x="2" y="222"/>
                  </a:moveTo>
                  <a:lnTo>
                    <a:pt x="74" y="222"/>
                  </a:lnTo>
                  <a:lnTo>
                    <a:pt x="74" y="294"/>
                  </a:lnTo>
                  <a:lnTo>
                    <a:pt x="2" y="294"/>
                  </a:lnTo>
                  <a:lnTo>
                    <a:pt x="2" y="222"/>
                  </a:lnTo>
                  <a:close/>
                  <a:moveTo>
                    <a:pt x="74" y="369"/>
                  </a:moveTo>
                  <a:lnTo>
                    <a:pt x="2" y="369"/>
                  </a:lnTo>
                  <a:lnTo>
                    <a:pt x="2" y="297"/>
                  </a:lnTo>
                  <a:lnTo>
                    <a:pt x="74" y="297"/>
                  </a:lnTo>
                  <a:lnTo>
                    <a:pt x="74" y="369"/>
                  </a:lnTo>
                  <a:close/>
                  <a:moveTo>
                    <a:pt x="149" y="369"/>
                  </a:moveTo>
                  <a:lnTo>
                    <a:pt x="77" y="369"/>
                  </a:lnTo>
                  <a:lnTo>
                    <a:pt x="77" y="297"/>
                  </a:lnTo>
                  <a:lnTo>
                    <a:pt x="149" y="297"/>
                  </a:lnTo>
                  <a:lnTo>
                    <a:pt x="149" y="369"/>
                  </a:lnTo>
                  <a:close/>
                  <a:moveTo>
                    <a:pt x="221" y="369"/>
                  </a:moveTo>
                  <a:lnTo>
                    <a:pt x="152" y="369"/>
                  </a:lnTo>
                  <a:lnTo>
                    <a:pt x="152" y="297"/>
                  </a:lnTo>
                  <a:lnTo>
                    <a:pt x="221" y="297"/>
                  </a:lnTo>
                  <a:lnTo>
                    <a:pt x="221" y="369"/>
                  </a:lnTo>
                  <a:close/>
                  <a:moveTo>
                    <a:pt x="296" y="369"/>
                  </a:moveTo>
                  <a:lnTo>
                    <a:pt x="224" y="369"/>
                  </a:lnTo>
                  <a:lnTo>
                    <a:pt x="224" y="297"/>
                  </a:lnTo>
                  <a:lnTo>
                    <a:pt x="296" y="297"/>
                  </a:lnTo>
                  <a:lnTo>
                    <a:pt x="296" y="369"/>
                  </a:lnTo>
                  <a:close/>
                  <a:moveTo>
                    <a:pt x="371" y="369"/>
                  </a:moveTo>
                  <a:lnTo>
                    <a:pt x="299" y="369"/>
                  </a:lnTo>
                  <a:lnTo>
                    <a:pt x="299" y="297"/>
                  </a:lnTo>
                  <a:lnTo>
                    <a:pt x="371" y="297"/>
                  </a:lnTo>
                  <a:lnTo>
                    <a:pt x="371" y="369"/>
                  </a:lnTo>
                  <a:close/>
                  <a:moveTo>
                    <a:pt x="443" y="369"/>
                  </a:moveTo>
                  <a:lnTo>
                    <a:pt x="371" y="369"/>
                  </a:lnTo>
                  <a:lnTo>
                    <a:pt x="371" y="297"/>
                  </a:lnTo>
                  <a:lnTo>
                    <a:pt x="443" y="297"/>
                  </a:lnTo>
                  <a:lnTo>
                    <a:pt x="443" y="369"/>
                  </a:lnTo>
                  <a:close/>
                  <a:moveTo>
                    <a:pt x="518" y="369"/>
                  </a:moveTo>
                  <a:lnTo>
                    <a:pt x="446" y="369"/>
                  </a:lnTo>
                  <a:lnTo>
                    <a:pt x="446" y="297"/>
                  </a:lnTo>
                  <a:lnTo>
                    <a:pt x="518" y="297"/>
                  </a:lnTo>
                  <a:lnTo>
                    <a:pt x="518" y="369"/>
                  </a:lnTo>
                  <a:close/>
                  <a:moveTo>
                    <a:pt x="593" y="369"/>
                  </a:moveTo>
                  <a:lnTo>
                    <a:pt x="520" y="369"/>
                  </a:lnTo>
                  <a:lnTo>
                    <a:pt x="520" y="297"/>
                  </a:lnTo>
                  <a:lnTo>
                    <a:pt x="593" y="297"/>
                  </a:lnTo>
                  <a:lnTo>
                    <a:pt x="593" y="369"/>
                  </a:lnTo>
                  <a:close/>
                  <a:moveTo>
                    <a:pt x="665" y="369"/>
                  </a:moveTo>
                  <a:lnTo>
                    <a:pt x="593" y="369"/>
                  </a:lnTo>
                  <a:lnTo>
                    <a:pt x="593" y="297"/>
                  </a:lnTo>
                  <a:lnTo>
                    <a:pt x="665" y="297"/>
                  </a:lnTo>
                  <a:lnTo>
                    <a:pt x="665" y="369"/>
                  </a:lnTo>
                  <a:close/>
                  <a:moveTo>
                    <a:pt x="740" y="369"/>
                  </a:moveTo>
                  <a:lnTo>
                    <a:pt x="667" y="369"/>
                  </a:lnTo>
                  <a:lnTo>
                    <a:pt x="667" y="297"/>
                  </a:lnTo>
                  <a:lnTo>
                    <a:pt x="740" y="297"/>
                  </a:lnTo>
                  <a:lnTo>
                    <a:pt x="740" y="369"/>
                  </a:lnTo>
                  <a:close/>
                  <a:moveTo>
                    <a:pt x="812" y="369"/>
                  </a:moveTo>
                  <a:lnTo>
                    <a:pt x="742" y="369"/>
                  </a:lnTo>
                  <a:lnTo>
                    <a:pt x="742" y="297"/>
                  </a:lnTo>
                  <a:lnTo>
                    <a:pt x="812" y="297"/>
                  </a:lnTo>
                  <a:lnTo>
                    <a:pt x="812" y="369"/>
                  </a:lnTo>
                  <a:close/>
                  <a:moveTo>
                    <a:pt x="886" y="369"/>
                  </a:moveTo>
                  <a:lnTo>
                    <a:pt x="814" y="369"/>
                  </a:lnTo>
                  <a:lnTo>
                    <a:pt x="814" y="297"/>
                  </a:lnTo>
                  <a:lnTo>
                    <a:pt x="886" y="297"/>
                  </a:lnTo>
                  <a:lnTo>
                    <a:pt x="886" y="369"/>
                  </a:lnTo>
                  <a:close/>
                  <a:moveTo>
                    <a:pt x="961" y="369"/>
                  </a:moveTo>
                  <a:lnTo>
                    <a:pt x="889" y="369"/>
                  </a:lnTo>
                  <a:lnTo>
                    <a:pt x="889" y="297"/>
                  </a:lnTo>
                  <a:lnTo>
                    <a:pt x="961" y="297"/>
                  </a:lnTo>
                  <a:lnTo>
                    <a:pt x="961" y="369"/>
                  </a:lnTo>
                  <a:close/>
                  <a:moveTo>
                    <a:pt x="961" y="294"/>
                  </a:moveTo>
                  <a:lnTo>
                    <a:pt x="889" y="294"/>
                  </a:lnTo>
                  <a:lnTo>
                    <a:pt x="889" y="222"/>
                  </a:lnTo>
                  <a:lnTo>
                    <a:pt x="961" y="222"/>
                  </a:lnTo>
                  <a:lnTo>
                    <a:pt x="961" y="294"/>
                  </a:lnTo>
                  <a:close/>
                  <a:moveTo>
                    <a:pt x="961" y="222"/>
                  </a:moveTo>
                  <a:lnTo>
                    <a:pt x="889" y="222"/>
                  </a:lnTo>
                  <a:lnTo>
                    <a:pt x="889" y="150"/>
                  </a:lnTo>
                  <a:lnTo>
                    <a:pt x="961" y="150"/>
                  </a:lnTo>
                  <a:lnTo>
                    <a:pt x="961" y="222"/>
                  </a:lnTo>
                  <a:close/>
                  <a:moveTo>
                    <a:pt x="961" y="147"/>
                  </a:moveTo>
                  <a:lnTo>
                    <a:pt x="889" y="147"/>
                  </a:lnTo>
                  <a:lnTo>
                    <a:pt x="889" y="75"/>
                  </a:lnTo>
                  <a:lnTo>
                    <a:pt x="961" y="75"/>
                  </a:lnTo>
                  <a:lnTo>
                    <a:pt x="961" y="147"/>
                  </a:lnTo>
                  <a:close/>
                  <a:moveTo>
                    <a:pt x="889" y="72"/>
                  </a:moveTo>
                  <a:lnTo>
                    <a:pt x="889" y="0"/>
                  </a:lnTo>
                  <a:lnTo>
                    <a:pt x="961" y="0"/>
                  </a:lnTo>
                  <a:lnTo>
                    <a:pt x="961" y="72"/>
                  </a:lnTo>
                  <a:lnTo>
                    <a:pt x="889" y="72"/>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90" name="Freeform 44">
              <a:extLst>
                <a:ext uri="{FF2B5EF4-FFF2-40B4-BE49-F238E27FC236}">
                  <a16:creationId xmlns:a16="http://schemas.microsoft.com/office/drawing/2014/main" id="{553ECBF0-8C89-4F89-BCED-B443C04EE7AE}"/>
                </a:ext>
              </a:extLst>
            </p:cNvPr>
            <p:cNvSpPr>
              <a:spLocks/>
            </p:cNvSpPr>
            <p:nvPr/>
          </p:nvSpPr>
          <p:spPr bwMode="auto">
            <a:xfrm>
              <a:off x="5762625" y="2643188"/>
              <a:ext cx="1539875" cy="485775"/>
            </a:xfrm>
            <a:custGeom>
              <a:avLst/>
              <a:gdLst>
                <a:gd name="T0" fmla="*/ 3 w 363"/>
                <a:gd name="T1" fmla="*/ 113 h 114"/>
                <a:gd name="T2" fmla="*/ 30 w 363"/>
                <a:gd name="T3" fmla="*/ 91 h 114"/>
                <a:gd name="T4" fmla="*/ 57 w 363"/>
                <a:gd name="T5" fmla="*/ 95 h 114"/>
                <a:gd name="T6" fmla="*/ 85 w 363"/>
                <a:gd name="T7" fmla="*/ 72 h 114"/>
                <a:gd name="T8" fmla="*/ 112 w 363"/>
                <a:gd name="T9" fmla="*/ 75 h 114"/>
                <a:gd name="T10" fmla="*/ 140 w 363"/>
                <a:gd name="T11" fmla="*/ 86 h 114"/>
                <a:gd name="T12" fmla="*/ 168 w 363"/>
                <a:gd name="T13" fmla="*/ 58 h 114"/>
                <a:gd name="T14" fmla="*/ 195 w 363"/>
                <a:gd name="T15" fmla="*/ 64 h 114"/>
                <a:gd name="T16" fmla="*/ 224 w 363"/>
                <a:gd name="T17" fmla="*/ 53 h 114"/>
                <a:gd name="T18" fmla="*/ 251 w 363"/>
                <a:gd name="T19" fmla="*/ 37 h 114"/>
                <a:gd name="T20" fmla="*/ 278 w 363"/>
                <a:gd name="T21" fmla="*/ 44 h 114"/>
                <a:gd name="T22" fmla="*/ 306 w 363"/>
                <a:gd name="T23" fmla="*/ 58 h 114"/>
                <a:gd name="T24" fmla="*/ 334 w 363"/>
                <a:gd name="T25" fmla="*/ 41 h 114"/>
                <a:gd name="T26" fmla="*/ 362 w 363"/>
                <a:gd name="T27" fmla="*/ 2 h 114"/>
                <a:gd name="T28" fmla="*/ 362 w 363"/>
                <a:gd name="T29" fmla="*/ 1 h 114"/>
                <a:gd name="T30" fmla="*/ 360 w 363"/>
                <a:gd name="T31" fmla="*/ 1 h 114"/>
                <a:gd name="T32" fmla="*/ 333 w 363"/>
                <a:gd name="T33" fmla="*/ 39 h 114"/>
                <a:gd name="T34" fmla="*/ 306 w 363"/>
                <a:gd name="T35" fmla="*/ 55 h 114"/>
                <a:gd name="T36" fmla="*/ 279 w 363"/>
                <a:gd name="T37" fmla="*/ 42 h 114"/>
                <a:gd name="T38" fmla="*/ 250 w 363"/>
                <a:gd name="T39" fmla="*/ 34 h 114"/>
                <a:gd name="T40" fmla="*/ 222 w 363"/>
                <a:gd name="T41" fmla="*/ 51 h 114"/>
                <a:gd name="T42" fmla="*/ 195 w 363"/>
                <a:gd name="T43" fmla="*/ 61 h 114"/>
                <a:gd name="T44" fmla="*/ 167 w 363"/>
                <a:gd name="T45" fmla="*/ 56 h 114"/>
                <a:gd name="T46" fmla="*/ 140 w 363"/>
                <a:gd name="T47" fmla="*/ 83 h 114"/>
                <a:gd name="T48" fmla="*/ 113 w 363"/>
                <a:gd name="T49" fmla="*/ 73 h 114"/>
                <a:gd name="T50" fmla="*/ 84 w 363"/>
                <a:gd name="T51" fmla="*/ 69 h 114"/>
                <a:gd name="T52" fmla="*/ 57 w 363"/>
                <a:gd name="T53" fmla="*/ 92 h 114"/>
                <a:gd name="T54" fmla="*/ 29 w 363"/>
                <a:gd name="T55" fmla="*/ 88 h 114"/>
                <a:gd name="T56" fmla="*/ 1 w 363"/>
                <a:gd name="T57" fmla="*/ 111 h 114"/>
                <a:gd name="T58" fmla="*/ 1 w 363"/>
                <a:gd name="T59" fmla="*/ 113 h 114"/>
                <a:gd name="T60" fmla="*/ 3 w 363"/>
                <a:gd name="T61" fmla="*/ 11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3" h="114">
                  <a:moveTo>
                    <a:pt x="3" y="113"/>
                  </a:moveTo>
                  <a:cubicBezTo>
                    <a:pt x="30" y="91"/>
                    <a:pt x="30" y="91"/>
                    <a:pt x="30" y="91"/>
                  </a:cubicBezTo>
                  <a:cubicBezTo>
                    <a:pt x="57" y="95"/>
                    <a:pt x="57" y="95"/>
                    <a:pt x="57" y="95"/>
                  </a:cubicBezTo>
                  <a:cubicBezTo>
                    <a:pt x="85" y="72"/>
                    <a:pt x="85" y="72"/>
                    <a:pt x="85" y="72"/>
                  </a:cubicBezTo>
                  <a:cubicBezTo>
                    <a:pt x="112" y="75"/>
                    <a:pt x="112" y="75"/>
                    <a:pt x="112" y="75"/>
                  </a:cubicBezTo>
                  <a:cubicBezTo>
                    <a:pt x="140" y="86"/>
                    <a:pt x="140" y="86"/>
                    <a:pt x="140" y="86"/>
                  </a:cubicBezTo>
                  <a:cubicBezTo>
                    <a:pt x="168" y="58"/>
                    <a:pt x="168" y="58"/>
                    <a:pt x="168" y="58"/>
                  </a:cubicBezTo>
                  <a:cubicBezTo>
                    <a:pt x="195" y="64"/>
                    <a:pt x="195" y="64"/>
                    <a:pt x="195" y="64"/>
                  </a:cubicBezTo>
                  <a:cubicBezTo>
                    <a:pt x="224" y="53"/>
                    <a:pt x="224" y="53"/>
                    <a:pt x="224" y="53"/>
                  </a:cubicBezTo>
                  <a:cubicBezTo>
                    <a:pt x="251" y="37"/>
                    <a:pt x="251" y="37"/>
                    <a:pt x="251" y="37"/>
                  </a:cubicBezTo>
                  <a:cubicBezTo>
                    <a:pt x="278" y="44"/>
                    <a:pt x="278" y="44"/>
                    <a:pt x="278" y="44"/>
                  </a:cubicBezTo>
                  <a:cubicBezTo>
                    <a:pt x="306" y="58"/>
                    <a:pt x="306" y="58"/>
                    <a:pt x="306" y="58"/>
                  </a:cubicBezTo>
                  <a:cubicBezTo>
                    <a:pt x="334" y="41"/>
                    <a:pt x="334" y="41"/>
                    <a:pt x="334" y="41"/>
                  </a:cubicBezTo>
                  <a:cubicBezTo>
                    <a:pt x="362" y="2"/>
                    <a:pt x="362" y="2"/>
                    <a:pt x="362" y="2"/>
                  </a:cubicBezTo>
                  <a:cubicBezTo>
                    <a:pt x="363" y="2"/>
                    <a:pt x="362" y="1"/>
                    <a:pt x="362" y="1"/>
                  </a:cubicBezTo>
                  <a:cubicBezTo>
                    <a:pt x="361" y="0"/>
                    <a:pt x="361" y="0"/>
                    <a:pt x="360" y="1"/>
                  </a:cubicBezTo>
                  <a:cubicBezTo>
                    <a:pt x="333" y="39"/>
                    <a:pt x="333" y="39"/>
                    <a:pt x="333" y="39"/>
                  </a:cubicBezTo>
                  <a:cubicBezTo>
                    <a:pt x="306" y="55"/>
                    <a:pt x="306" y="55"/>
                    <a:pt x="306" y="55"/>
                  </a:cubicBezTo>
                  <a:cubicBezTo>
                    <a:pt x="279" y="42"/>
                    <a:pt x="279" y="42"/>
                    <a:pt x="279" y="42"/>
                  </a:cubicBezTo>
                  <a:cubicBezTo>
                    <a:pt x="250" y="34"/>
                    <a:pt x="250" y="34"/>
                    <a:pt x="250" y="34"/>
                  </a:cubicBezTo>
                  <a:cubicBezTo>
                    <a:pt x="222" y="51"/>
                    <a:pt x="222" y="51"/>
                    <a:pt x="222" y="51"/>
                  </a:cubicBezTo>
                  <a:cubicBezTo>
                    <a:pt x="195" y="61"/>
                    <a:pt x="195" y="61"/>
                    <a:pt x="195" y="61"/>
                  </a:cubicBezTo>
                  <a:cubicBezTo>
                    <a:pt x="167" y="56"/>
                    <a:pt x="167" y="56"/>
                    <a:pt x="167" y="56"/>
                  </a:cubicBezTo>
                  <a:cubicBezTo>
                    <a:pt x="140" y="83"/>
                    <a:pt x="140" y="83"/>
                    <a:pt x="140" y="83"/>
                  </a:cubicBezTo>
                  <a:cubicBezTo>
                    <a:pt x="113" y="73"/>
                    <a:pt x="113" y="73"/>
                    <a:pt x="113" y="73"/>
                  </a:cubicBezTo>
                  <a:cubicBezTo>
                    <a:pt x="84" y="69"/>
                    <a:pt x="84" y="69"/>
                    <a:pt x="84" y="69"/>
                  </a:cubicBezTo>
                  <a:cubicBezTo>
                    <a:pt x="57" y="92"/>
                    <a:pt x="57" y="92"/>
                    <a:pt x="57" y="92"/>
                  </a:cubicBezTo>
                  <a:cubicBezTo>
                    <a:pt x="29" y="88"/>
                    <a:pt x="29" y="88"/>
                    <a:pt x="29" y="88"/>
                  </a:cubicBezTo>
                  <a:cubicBezTo>
                    <a:pt x="1" y="111"/>
                    <a:pt x="1" y="111"/>
                    <a:pt x="1" y="111"/>
                  </a:cubicBezTo>
                  <a:cubicBezTo>
                    <a:pt x="0" y="112"/>
                    <a:pt x="0" y="113"/>
                    <a:pt x="1" y="113"/>
                  </a:cubicBezTo>
                  <a:cubicBezTo>
                    <a:pt x="1" y="114"/>
                    <a:pt x="2" y="114"/>
                    <a:pt x="3" y="113"/>
                  </a:cubicBezTo>
                  <a:close/>
                </a:path>
              </a:pathLst>
            </a:custGeom>
            <a:solidFill>
              <a:srgbClr val="05A8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91" name="Freeform 45">
              <a:extLst>
                <a:ext uri="{FF2B5EF4-FFF2-40B4-BE49-F238E27FC236}">
                  <a16:creationId xmlns:a16="http://schemas.microsoft.com/office/drawing/2014/main" id="{B1B8CED8-CBA6-48B2-958E-9B44B3674152}"/>
                </a:ext>
              </a:extLst>
            </p:cNvPr>
            <p:cNvSpPr>
              <a:spLocks/>
            </p:cNvSpPr>
            <p:nvPr/>
          </p:nvSpPr>
          <p:spPr bwMode="auto">
            <a:xfrm>
              <a:off x="5762625" y="2847975"/>
              <a:ext cx="1539875" cy="280988"/>
            </a:xfrm>
            <a:custGeom>
              <a:avLst/>
              <a:gdLst>
                <a:gd name="T0" fmla="*/ 2 w 363"/>
                <a:gd name="T1" fmla="*/ 65 h 66"/>
                <a:gd name="T2" fmla="*/ 30 w 363"/>
                <a:gd name="T3" fmla="*/ 52 h 66"/>
                <a:gd name="T4" fmla="*/ 57 w 363"/>
                <a:gd name="T5" fmla="*/ 56 h 66"/>
                <a:gd name="T6" fmla="*/ 85 w 363"/>
                <a:gd name="T7" fmla="*/ 46 h 66"/>
                <a:gd name="T8" fmla="*/ 112 w 363"/>
                <a:gd name="T9" fmla="*/ 43 h 66"/>
                <a:gd name="T10" fmla="*/ 140 w 363"/>
                <a:gd name="T11" fmla="*/ 44 h 66"/>
                <a:gd name="T12" fmla="*/ 168 w 363"/>
                <a:gd name="T13" fmla="*/ 32 h 66"/>
                <a:gd name="T14" fmla="*/ 195 w 363"/>
                <a:gd name="T15" fmla="*/ 34 h 66"/>
                <a:gd name="T16" fmla="*/ 224 w 363"/>
                <a:gd name="T17" fmla="*/ 30 h 66"/>
                <a:gd name="T18" fmla="*/ 251 w 363"/>
                <a:gd name="T19" fmla="*/ 4 h 66"/>
                <a:gd name="T20" fmla="*/ 277 w 363"/>
                <a:gd name="T21" fmla="*/ 29 h 66"/>
                <a:gd name="T22" fmla="*/ 306 w 363"/>
                <a:gd name="T23" fmla="*/ 45 h 66"/>
                <a:gd name="T24" fmla="*/ 334 w 363"/>
                <a:gd name="T25" fmla="*/ 41 h 66"/>
                <a:gd name="T26" fmla="*/ 362 w 363"/>
                <a:gd name="T27" fmla="*/ 16 h 66"/>
                <a:gd name="T28" fmla="*/ 362 w 363"/>
                <a:gd name="T29" fmla="*/ 14 h 66"/>
                <a:gd name="T30" fmla="*/ 360 w 363"/>
                <a:gd name="T31" fmla="*/ 14 h 66"/>
                <a:gd name="T32" fmla="*/ 333 w 363"/>
                <a:gd name="T33" fmla="*/ 38 h 66"/>
                <a:gd name="T34" fmla="*/ 306 w 363"/>
                <a:gd name="T35" fmla="*/ 42 h 66"/>
                <a:gd name="T36" fmla="*/ 279 w 363"/>
                <a:gd name="T37" fmla="*/ 27 h 66"/>
                <a:gd name="T38" fmla="*/ 251 w 363"/>
                <a:gd name="T39" fmla="*/ 0 h 66"/>
                <a:gd name="T40" fmla="*/ 222 w 363"/>
                <a:gd name="T41" fmla="*/ 28 h 66"/>
                <a:gd name="T42" fmla="*/ 195 w 363"/>
                <a:gd name="T43" fmla="*/ 31 h 66"/>
                <a:gd name="T44" fmla="*/ 167 w 363"/>
                <a:gd name="T45" fmla="*/ 30 h 66"/>
                <a:gd name="T46" fmla="*/ 140 w 363"/>
                <a:gd name="T47" fmla="*/ 42 h 66"/>
                <a:gd name="T48" fmla="*/ 112 w 363"/>
                <a:gd name="T49" fmla="*/ 40 h 66"/>
                <a:gd name="T50" fmla="*/ 84 w 363"/>
                <a:gd name="T51" fmla="*/ 44 h 66"/>
                <a:gd name="T52" fmla="*/ 57 w 363"/>
                <a:gd name="T53" fmla="*/ 53 h 66"/>
                <a:gd name="T54" fmla="*/ 29 w 363"/>
                <a:gd name="T55" fmla="*/ 49 h 66"/>
                <a:gd name="T56" fmla="*/ 1 w 363"/>
                <a:gd name="T57" fmla="*/ 63 h 66"/>
                <a:gd name="T58" fmla="*/ 1 w 363"/>
                <a:gd name="T59" fmla="*/ 65 h 66"/>
                <a:gd name="T60" fmla="*/ 2 w 363"/>
                <a:gd name="T61" fmla="*/ 6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3" h="66">
                  <a:moveTo>
                    <a:pt x="2" y="65"/>
                  </a:moveTo>
                  <a:cubicBezTo>
                    <a:pt x="30" y="52"/>
                    <a:pt x="30" y="52"/>
                    <a:pt x="30" y="52"/>
                  </a:cubicBezTo>
                  <a:cubicBezTo>
                    <a:pt x="57" y="56"/>
                    <a:pt x="57" y="56"/>
                    <a:pt x="57" y="56"/>
                  </a:cubicBezTo>
                  <a:cubicBezTo>
                    <a:pt x="85" y="46"/>
                    <a:pt x="85" y="46"/>
                    <a:pt x="85" y="46"/>
                  </a:cubicBezTo>
                  <a:cubicBezTo>
                    <a:pt x="112" y="43"/>
                    <a:pt x="112" y="43"/>
                    <a:pt x="112" y="43"/>
                  </a:cubicBezTo>
                  <a:cubicBezTo>
                    <a:pt x="140" y="44"/>
                    <a:pt x="140" y="44"/>
                    <a:pt x="140" y="44"/>
                  </a:cubicBezTo>
                  <a:cubicBezTo>
                    <a:pt x="168" y="32"/>
                    <a:pt x="168" y="32"/>
                    <a:pt x="168" y="32"/>
                  </a:cubicBezTo>
                  <a:cubicBezTo>
                    <a:pt x="195" y="34"/>
                    <a:pt x="195" y="34"/>
                    <a:pt x="195" y="34"/>
                  </a:cubicBezTo>
                  <a:cubicBezTo>
                    <a:pt x="224" y="30"/>
                    <a:pt x="224" y="30"/>
                    <a:pt x="224" y="30"/>
                  </a:cubicBezTo>
                  <a:cubicBezTo>
                    <a:pt x="251" y="4"/>
                    <a:pt x="251" y="4"/>
                    <a:pt x="251" y="4"/>
                  </a:cubicBezTo>
                  <a:cubicBezTo>
                    <a:pt x="277" y="29"/>
                    <a:pt x="277" y="29"/>
                    <a:pt x="277" y="29"/>
                  </a:cubicBezTo>
                  <a:cubicBezTo>
                    <a:pt x="306" y="45"/>
                    <a:pt x="306" y="45"/>
                    <a:pt x="306" y="45"/>
                  </a:cubicBezTo>
                  <a:cubicBezTo>
                    <a:pt x="334" y="41"/>
                    <a:pt x="334" y="41"/>
                    <a:pt x="334" y="41"/>
                  </a:cubicBezTo>
                  <a:cubicBezTo>
                    <a:pt x="362" y="16"/>
                    <a:pt x="362" y="16"/>
                    <a:pt x="362" y="16"/>
                  </a:cubicBezTo>
                  <a:cubicBezTo>
                    <a:pt x="363" y="15"/>
                    <a:pt x="363" y="14"/>
                    <a:pt x="362" y="14"/>
                  </a:cubicBezTo>
                  <a:cubicBezTo>
                    <a:pt x="362" y="13"/>
                    <a:pt x="361" y="13"/>
                    <a:pt x="360" y="14"/>
                  </a:cubicBezTo>
                  <a:cubicBezTo>
                    <a:pt x="333" y="38"/>
                    <a:pt x="333" y="38"/>
                    <a:pt x="333" y="38"/>
                  </a:cubicBezTo>
                  <a:cubicBezTo>
                    <a:pt x="306" y="42"/>
                    <a:pt x="306" y="42"/>
                    <a:pt x="306" y="42"/>
                  </a:cubicBezTo>
                  <a:cubicBezTo>
                    <a:pt x="279" y="27"/>
                    <a:pt x="279" y="27"/>
                    <a:pt x="279" y="27"/>
                  </a:cubicBezTo>
                  <a:cubicBezTo>
                    <a:pt x="251" y="0"/>
                    <a:pt x="251" y="0"/>
                    <a:pt x="251" y="0"/>
                  </a:cubicBezTo>
                  <a:cubicBezTo>
                    <a:pt x="222" y="28"/>
                    <a:pt x="222" y="28"/>
                    <a:pt x="222" y="28"/>
                  </a:cubicBezTo>
                  <a:cubicBezTo>
                    <a:pt x="195" y="31"/>
                    <a:pt x="195" y="31"/>
                    <a:pt x="195" y="31"/>
                  </a:cubicBezTo>
                  <a:cubicBezTo>
                    <a:pt x="167" y="30"/>
                    <a:pt x="167" y="30"/>
                    <a:pt x="167" y="30"/>
                  </a:cubicBezTo>
                  <a:cubicBezTo>
                    <a:pt x="140" y="42"/>
                    <a:pt x="140" y="42"/>
                    <a:pt x="140" y="42"/>
                  </a:cubicBezTo>
                  <a:cubicBezTo>
                    <a:pt x="112" y="40"/>
                    <a:pt x="112" y="40"/>
                    <a:pt x="112" y="40"/>
                  </a:cubicBezTo>
                  <a:cubicBezTo>
                    <a:pt x="84" y="44"/>
                    <a:pt x="84" y="44"/>
                    <a:pt x="84" y="44"/>
                  </a:cubicBezTo>
                  <a:cubicBezTo>
                    <a:pt x="57" y="53"/>
                    <a:pt x="57" y="53"/>
                    <a:pt x="57" y="53"/>
                  </a:cubicBezTo>
                  <a:cubicBezTo>
                    <a:pt x="29" y="49"/>
                    <a:pt x="29" y="49"/>
                    <a:pt x="29" y="49"/>
                  </a:cubicBezTo>
                  <a:cubicBezTo>
                    <a:pt x="1" y="63"/>
                    <a:pt x="1" y="63"/>
                    <a:pt x="1" y="63"/>
                  </a:cubicBezTo>
                  <a:cubicBezTo>
                    <a:pt x="1" y="63"/>
                    <a:pt x="0" y="64"/>
                    <a:pt x="1" y="65"/>
                  </a:cubicBezTo>
                  <a:cubicBezTo>
                    <a:pt x="1" y="65"/>
                    <a:pt x="2" y="66"/>
                    <a:pt x="2" y="65"/>
                  </a:cubicBezTo>
                  <a:close/>
                </a:path>
              </a:pathLst>
            </a:custGeom>
            <a:solidFill>
              <a:srgbClr val="6200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92" name="Freeform 46">
              <a:extLst>
                <a:ext uri="{FF2B5EF4-FFF2-40B4-BE49-F238E27FC236}">
                  <a16:creationId xmlns:a16="http://schemas.microsoft.com/office/drawing/2014/main" id="{723AA89D-0C7E-4C66-8E5B-5C5B3793312F}"/>
                </a:ext>
              </a:extLst>
            </p:cNvPr>
            <p:cNvSpPr>
              <a:spLocks/>
            </p:cNvSpPr>
            <p:nvPr/>
          </p:nvSpPr>
          <p:spPr bwMode="auto">
            <a:xfrm>
              <a:off x="5762625" y="2392363"/>
              <a:ext cx="1539875" cy="14288"/>
            </a:xfrm>
            <a:custGeom>
              <a:avLst/>
              <a:gdLst>
                <a:gd name="T0" fmla="*/ 2 w 363"/>
                <a:gd name="T1" fmla="*/ 3 h 3"/>
                <a:gd name="T2" fmla="*/ 361 w 363"/>
                <a:gd name="T3" fmla="*/ 3 h 3"/>
                <a:gd name="T4" fmla="*/ 363 w 363"/>
                <a:gd name="T5" fmla="*/ 1 h 3"/>
                <a:gd name="T6" fmla="*/ 361 w 363"/>
                <a:gd name="T7" fmla="*/ 0 h 3"/>
                <a:gd name="T8" fmla="*/ 2 w 363"/>
                <a:gd name="T9" fmla="*/ 0 h 3"/>
                <a:gd name="T10" fmla="*/ 0 w 363"/>
                <a:gd name="T11" fmla="*/ 1 h 3"/>
                <a:gd name="T12" fmla="*/ 2 w 36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63" h="3">
                  <a:moveTo>
                    <a:pt x="2" y="3"/>
                  </a:moveTo>
                  <a:cubicBezTo>
                    <a:pt x="361" y="3"/>
                    <a:pt x="361" y="3"/>
                    <a:pt x="361" y="3"/>
                  </a:cubicBezTo>
                  <a:cubicBezTo>
                    <a:pt x="362" y="3"/>
                    <a:pt x="363" y="2"/>
                    <a:pt x="363" y="1"/>
                  </a:cubicBezTo>
                  <a:cubicBezTo>
                    <a:pt x="363" y="1"/>
                    <a:pt x="362" y="0"/>
                    <a:pt x="361" y="0"/>
                  </a:cubicBezTo>
                  <a:cubicBezTo>
                    <a:pt x="2" y="0"/>
                    <a:pt x="2" y="0"/>
                    <a:pt x="2" y="0"/>
                  </a:cubicBezTo>
                  <a:cubicBezTo>
                    <a:pt x="1" y="0"/>
                    <a:pt x="0" y="1"/>
                    <a:pt x="0" y="1"/>
                  </a:cubicBezTo>
                  <a:cubicBezTo>
                    <a:pt x="0" y="2"/>
                    <a:pt x="1" y="3"/>
                    <a:pt x="2" y="3"/>
                  </a:cubicBez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93" name="Freeform 47">
              <a:extLst>
                <a:ext uri="{FF2B5EF4-FFF2-40B4-BE49-F238E27FC236}">
                  <a16:creationId xmlns:a16="http://schemas.microsoft.com/office/drawing/2014/main" id="{6A5C4A93-F9FF-4CED-9C96-7849C08E4D45}"/>
                </a:ext>
              </a:extLst>
            </p:cNvPr>
            <p:cNvSpPr>
              <a:spLocks/>
            </p:cNvSpPr>
            <p:nvPr/>
          </p:nvSpPr>
          <p:spPr bwMode="auto">
            <a:xfrm>
              <a:off x="5762625" y="2447925"/>
              <a:ext cx="1539875" cy="12700"/>
            </a:xfrm>
            <a:custGeom>
              <a:avLst/>
              <a:gdLst>
                <a:gd name="T0" fmla="*/ 2 w 363"/>
                <a:gd name="T1" fmla="*/ 3 h 3"/>
                <a:gd name="T2" fmla="*/ 361 w 363"/>
                <a:gd name="T3" fmla="*/ 3 h 3"/>
                <a:gd name="T4" fmla="*/ 363 w 363"/>
                <a:gd name="T5" fmla="*/ 2 h 3"/>
                <a:gd name="T6" fmla="*/ 361 w 363"/>
                <a:gd name="T7" fmla="*/ 0 h 3"/>
                <a:gd name="T8" fmla="*/ 2 w 363"/>
                <a:gd name="T9" fmla="*/ 0 h 3"/>
                <a:gd name="T10" fmla="*/ 0 w 363"/>
                <a:gd name="T11" fmla="*/ 2 h 3"/>
                <a:gd name="T12" fmla="*/ 2 w 36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63" h="3">
                  <a:moveTo>
                    <a:pt x="2" y="3"/>
                  </a:moveTo>
                  <a:cubicBezTo>
                    <a:pt x="361" y="3"/>
                    <a:pt x="361" y="3"/>
                    <a:pt x="361" y="3"/>
                  </a:cubicBezTo>
                  <a:cubicBezTo>
                    <a:pt x="362" y="3"/>
                    <a:pt x="363" y="3"/>
                    <a:pt x="363" y="2"/>
                  </a:cubicBezTo>
                  <a:cubicBezTo>
                    <a:pt x="363" y="1"/>
                    <a:pt x="362" y="0"/>
                    <a:pt x="361" y="0"/>
                  </a:cubicBezTo>
                  <a:cubicBezTo>
                    <a:pt x="2" y="0"/>
                    <a:pt x="2" y="0"/>
                    <a:pt x="2" y="0"/>
                  </a:cubicBezTo>
                  <a:cubicBezTo>
                    <a:pt x="1" y="0"/>
                    <a:pt x="0" y="1"/>
                    <a:pt x="0" y="2"/>
                  </a:cubicBezTo>
                  <a:cubicBezTo>
                    <a:pt x="0" y="3"/>
                    <a:pt x="1" y="3"/>
                    <a:pt x="2" y="3"/>
                  </a:cubicBez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94" name="Freeform 48">
              <a:extLst>
                <a:ext uri="{FF2B5EF4-FFF2-40B4-BE49-F238E27FC236}">
                  <a16:creationId xmlns:a16="http://schemas.microsoft.com/office/drawing/2014/main" id="{7CFBCC7C-197F-4DAC-8094-AA996E120471}"/>
                </a:ext>
              </a:extLst>
            </p:cNvPr>
            <p:cNvSpPr>
              <a:spLocks/>
            </p:cNvSpPr>
            <p:nvPr/>
          </p:nvSpPr>
          <p:spPr bwMode="auto">
            <a:xfrm>
              <a:off x="3730625" y="2270125"/>
              <a:ext cx="398463" cy="709613"/>
            </a:xfrm>
            <a:custGeom>
              <a:avLst/>
              <a:gdLst>
                <a:gd name="T0" fmla="*/ 0 w 94"/>
                <a:gd name="T1" fmla="*/ 98 h 167"/>
                <a:gd name="T2" fmla="*/ 69 w 94"/>
                <a:gd name="T3" fmla="*/ 167 h 167"/>
                <a:gd name="T4" fmla="*/ 94 w 94"/>
                <a:gd name="T5" fmla="*/ 101 h 167"/>
                <a:gd name="T6" fmla="*/ 0 w 94"/>
                <a:gd name="T7" fmla="*/ 0 h 167"/>
                <a:gd name="T8" fmla="*/ 0 w 94"/>
                <a:gd name="T9" fmla="*/ 98 h 167"/>
              </a:gdLst>
              <a:ahLst/>
              <a:cxnLst>
                <a:cxn ang="0">
                  <a:pos x="T0" y="T1"/>
                </a:cxn>
                <a:cxn ang="0">
                  <a:pos x="T2" y="T3"/>
                </a:cxn>
                <a:cxn ang="0">
                  <a:pos x="T4" y="T5"/>
                </a:cxn>
                <a:cxn ang="0">
                  <a:pos x="T6" y="T7"/>
                </a:cxn>
                <a:cxn ang="0">
                  <a:pos x="T8" y="T9"/>
                </a:cxn>
              </a:cxnLst>
              <a:rect l="0" t="0" r="r" b="b"/>
              <a:pathLst>
                <a:path w="94" h="167">
                  <a:moveTo>
                    <a:pt x="0" y="98"/>
                  </a:moveTo>
                  <a:cubicBezTo>
                    <a:pt x="69" y="167"/>
                    <a:pt x="69" y="167"/>
                    <a:pt x="69" y="167"/>
                  </a:cubicBezTo>
                  <a:cubicBezTo>
                    <a:pt x="85" y="149"/>
                    <a:pt x="94" y="126"/>
                    <a:pt x="94" y="101"/>
                  </a:cubicBezTo>
                  <a:cubicBezTo>
                    <a:pt x="94" y="47"/>
                    <a:pt x="53" y="3"/>
                    <a:pt x="0" y="0"/>
                  </a:cubicBezTo>
                  <a:lnTo>
                    <a:pt x="0" y="98"/>
                  </a:lnTo>
                  <a:close/>
                </a:path>
              </a:pathLst>
            </a:custGeom>
            <a:solidFill>
              <a:srgbClr val="605D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95" name="Freeform 49">
              <a:extLst>
                <a:ext uri="{FF2B5EF4-FFF2-40B4-BE49-F238E27FC236}">
                  <a16:creationId xmlns:a16="http://schemas.microsoft.com/office/drawing/2014/main" id="{E128B129-2791-4F19-82A0-3921897FDAFD}"/>
                </a:ext>
              </a:extLst>
            </p:cNvPr>
            <p:cNvSpPr>
              <a:spLocks/>
            </p:cNvSpPr>
            <p:nvPr/>
          </p:nvSpPr>
          <p:spPr bwMode="auto">
            <a:xfrm>
              <a:off x="3273425" y="2728913"/>
              <a:ext cx="712788" cy="400050"/>
            </a:xfrm>
            <a:custGeom>
              <a:avLst/>
              <a:gdLst>
                <a:gd name="T0" fmla="*/ 98 w 168"/>
                <a:gd name="T1" fmla="*/ 0 h 94"/>
                <a:gd name="T2" fmla="*/ 0 w 168"/>
                <a:gd name="T3" fmla="*/ 0 h 94"/>
                <a:gd name="T4" fmla="*/ 101 w 168"/>
                <a:gd name="T5" fmla="*/ 94 h 94"/>
                <a:gd name="T6" fmla="*/ 168 w 168"/>
                <a:gd name="T7" fmla="*/ 69 h 94"/>
                <a:gd name="T8" fmla="*/ 98 w 168"/>
                <a:gd name="T9" fmla="*/ 0 h 94"/>
              </a:gdLst>
              <a:ahLst/>
              <a:cxnLst>
                <a:cxn ang="0">
                  <a:pos x="T0" y="T1"/>
                </a:cxn>
                <a:cxn ang="0">
                  <a:pos x="T2" y="T3"/>
                </a:cxn>
                <a:cxn ang="0">
                  <a:pos x="T4" y="T5"/>
                </a:cxn>
                <a:cxn ang="0">
                  <a:pos x="T6" y="T7"/>
                </a:cxn>
                <a:cxn ang="0">
                  <a:pos x="T8" y="T9"/>
                </a:cxn>
              </a:cxnLst>
              <a:rect l="0" t="0" r="r" b="b"/>
              <a:pathLst>
                <a:path w="168" h="94">
                  <a:moveTo>
                    <a:pt x="98" y="0"/>
                  </a:moveTo>
                  <a:cubicBezTo>
                    <a:pt x="0" y="0"/>
                    <a:pt x="0" y="0"/>
                    <a:pt x="0" y="0"/>
                  </a:cubicBezTo>
                  <a:cubicBezTo>
                    <a:pt x="4" y="52"/>
                    <a:pt x="47" y="94"/>
                    <a:pt x="101" y="94"/>
                  </a:cubicBezTo>
                  <a:cubicBezTo>
                    <a:pt x="127" y="94"/>
                    <a:pt x="150" y="84"/>
                    <a:pt x="168" y="69"/>
                  </a:cubicBezTo>
                  <a:lnTo>
                    <a:pt x="98" y="0"/>
                  </a:lnTo>
                  <a:close/>
                </a:path>
              </a:pathLst>
            </a:custGeom>
            <a:solidFill>
              <a:srgbClr val="C5C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96" name="Freeform 50">
              <a:extLst>
                <a:ext uri="{FF2B5EF4-FFF2-40B4-BE49-F238E27FC236}">
                  <a16:creationId xmlns:a16="http://schemas.microsoft.com/office/drawing/2014/main" id="{4A727E15-5E2C-425C-A49A-D9D689FB0785}"/>
                </a:ext>
              </a:extLst>
            </p:cNvPr>
            <p:cNvSpPr>
              <a:spLocks/>
            </p:cNvSpPr>
            <p:nvPr/>
          </p:nvSpPr>
          <p:spPr bwMode="auto">
            <a:xfrm>
              <a:off x="3273425" y="2270125"/>
              <a:ext cx="398463" cy="398463"/>
            </a:xfrm>
            <a:custGeom>
              <a:avLst/>
              <a:gdLst>
                <a:gd name="T0" fmla="*/ 94 w 94"/>
                <a:gd name="T1" fmla="*/ 94 h 94"/>
                <a:gd name="T2" fmla="*/ 94 w 94"/>
                <a:gd name="T3" fmla="*/ 0 h 94"/>
                <a:gd name="T4" fmla="*/ 0 w 94"/>
                <a:gd name="T5" fmla="*/ 94 h 94"/>
                <a:gd name="T6" fmla="*/ 94 w 94"/>
                <a:gd name="T7" fmla="*/ 94 h 94"/>
              </a:gdLst>
              <a:ahLst/>
              <a:cxnLst>
                <a:cxn ang="0">
                  <a:pos x="T0" y="T1"/>
                </a:cxn>
                <a:cxn ang="0">
                  <a:pos x="T2" y="T3"/>
                </a:cxn>
                <a:cxn ang="0">
                  <a:pos x="T4" y="T5"/>
                </a:cxn>
                <a:cxn ang="0">
                  <a:pos x="T6" y="T7"/>
                </a:cxn>
              </a:cxnLst>
              <a:rect l="0" t="0" r="r" b="b"/>
              <a:pathLst>
                <a:path w="94" h="94">
                  <a:moveTo>
                    <a:pt x="94" y="94"/>
                  </a:moveTo>
                  <a:cubicBezTo>
                    <a:pt x="94" y="0"/>
                    <a:pt x="94" y="0"/>
                    <a:pt x="94" y="0"/>
                  </a:cubicBezTo>
                  <a:cubicBezTo>
                    <a:pt x="44" y="3"/>
                    <a:pt x="4" y="43"/>
                    <a:pt x="0" y="94"/>
                  </a:cubicBezTo>
                  <a:lnTo>
                    <a:pt x="94" y="94"/>
                  </a:lnTo>
                  <a:close/>
                </a:path>
              </a:pathLst>
            </a:custGeom>
            <a:solidFill>
              <a:srgbClr val="AFAF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97" name="Freeform 51">
              <a:extLst>
                <a:ext uri="{FF2B5EF4-FFF2-40B4-BE49-F238E27FC236}">
                  <a16:creationId xmlns:a16="http://schemas.microsoft.com/office/drawing/2014/main" id="{710808E8-90E1-4AF6-8851-8EEEFFD11D78}"/>
                </a:ext>
              </a:extLst>
            </p:cNvPr>
            <p:cNvSpPr>
              <a:spLocks/>
            </p:cNvSpPr>
            <p:nvPr/>
          </p:nvSpPr>
          <p:spPr bwMode="auto">
            <a:xfrm>
              <a:off x="4260850" y="2168525"/>
              <a:ext cx="920750" cy="28575"/>
            </a:xfrm>
            <a:custGeom>
              <a:avLst/>
              <a:gdLst>
                <a:gd name="T0" fmla="*/ 3 w 217"/>
                <a:gd name="T1" fmla="*/ 7 h 7"/>
                <a:gd name="T2" fmla="*/ 213 w 217"/>
                <a:gd name="T3" fmla="*/ 7 h 7"/>
                <a:gd name="T4" fmla="*/ 217 w 217"/>
                <a:gd name="T5" fmla="*/ 3 h 7"/>
                <a:gd name="T6" fmla="*/ 213 w 217"/>
                <a:gd name="T7" fmla="*/ 0 h 7"/>
                <a:gd name="T8" fmla="*/ 3 w 217"/>
                <a:gd name="T9" fmla="*/ 0 h 7"/>
                <a:gd name="T10" fmla="*/ 0 w 217"/>
                <a:gd name="T11" fmla="*/ 3 h 7"/>
                <a:gd name="T12" fmla="*/ 3 w 21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17" h="7">
                  <a:moveTo>
                    <a:pt x="3" y="7"/>
                  </a:moveTo>
                  <a:cubicBezTo>
                    <a:pt x="213" y="7"/>
                    <a:pt x="213" y="7"/>
                    <a:pt x="213" y="7"/>
                  </a:cubicBezTo>
                  <a:cubicBezTo>
                    <a:pt x="215" y="7"/>
                    <a:pt x="217" y="5"/>
                    <a:pt x="217" y="3"/>
                  </a:cubicBezTo>
                  <a:cubicBezTo>
                    <a:pt x="217" y="1"/>
                    <a:pt x="215" y="0"/>
                    <a:pt x="213" y="0"/>
                  </a:cubicBezTo>
                  <a:cubicBezTo>
                    <a:pt x="3" y="0"/>
                    <a:pt x="3" y="0"/>
                    <a:pt x="3" y="0"/>
                  </a:cubicBezTo>
                  <a:cubicBezTo>
                    <a:pt x="2" y="0"/>
                    <a:pt x="0" y="1"/>
                    <a:pt x="0" y="3"/>
                  </a:cubicBezTo>
                  <a:cubicBezTo>
                    <a:pt x="0" y="5"/>
                    <a:pt x="2" y="7"/>
                    <a:pt x="3"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98" name="Freeform 52">
              <a:extLst>
                <a:ext uri="{FF2B5EF4-FFF2-40B4-BE49-F238E27FC236}">
                  <a16:creationId xmlns:a16="http://schemas.microsoft.com/office/drawing/2014/main" id="{9AA8D78D-C3CA-49F1-8FCD-1EC0478F1CD3}"/>
                </a:ext>
              </a:extLst>
            </p:cNvPr>
            <p:cNvSpPr>
              <a:spLocks/>
            </p:cNvSpPr>
            <p:nvPr/>
          </p:nvSpPr>
          <p:spPr bwMode="auto">
            <a:xfrm>
              <a:off x="4260850" y="2354263"/>
              <a:ext cx="920750" cy="30163"/>
            </a:xfrm>
            <a:custGeom>
              <a:avLst/>
              <a:gdLst>
                <a:gd name="T0" fmla="*/ 3 w 217"/>
                <a:gd name="T1" fmla="*/ 7 h 7"/>
                <a:gd name="T2" fmla="*/ 213 w 217"/>
                <a:gd name="T3" fmla="*/ 7 h 7"/>
                <a:gd name="T4" fmla="*/ 217 w 217"/>
                <a:gd name="T5" fmla="*/ 3 h 7"/>
                <a:gd name="T6" fmla="*/ 213 w 217"/>
                <a:gd name="T7" fmla="*/ 0 h 7"/>
                <a:gd name="T8" fmla="*/ 3 w 217"/>
                <a:gd name="T9" fmla="*/ 0 h 7"/>
                <a:gd name="T10" fmla="*/ 0 w 217"/>
                <a:gd name="T11" fmla="*/ 3 h 7"/>
                <a:gd name="T12" fmla="*/ 3 w 21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17" h="7">
                  <a:moveTo>
                    <a:pt x="3" y="7"/>
                  </a:moveTo>
                  <a:cubicBezTo>
                    <a:pt x="213" y="7"/>
                    <a:pt x="213" y="7"/>
                    <a:pt x="213" y="7"/>
                  </a:cubicBezTo>
                  <a:cubicBezTo>
                    <a:pt x="215" y="7"/>
                    <a:pt x="217" y="5"/>
                    <a:pt x="217" y="3"/>
                  </a:cubicBezTo>
                  <a:cubicBezTo>
                    <a:pt x="217" y="1"/>
                    <a:pt x="215" y="0"/>
                    <a:pt x="213" y="0"/>
                  </a:cubicBezTo>
                  <a:cubicBezTo>
                    <a:pt x="3" y="0"/>
                    <a:pt x="3" y="0"/>
                    <a:pt x="3" y="0"/>
                  </a:cubicBezTo>
                  <a:cubicBezTo>
                    <a:pt x="2" y="0"/>
                    <a:pt x="0" y="1"/>
                    <a:pt x="0" y="3"/>
                  </a:cubicBezTo>
                  <a:cubicBezTo>
                    <a:pt x="0" y="5"/>
                    <a:pt x="2" y="7"/>
                    <a:pt x="3"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199" name="Freeform 53">
              <a:extLst>
                <a:ext uri="{FF2B5EF4-FFF2-40B4-BE49-F238E27FC236}">
                  <a16:creationId xmlns:a16="http://schemas.microsoft.com/office/drawing/2014/main" id="{797BB319-DEC3-4F90-8BB5-99022DB907E5}"/>
                </a:ext>
              </a:extLst>
            </p:cNvPr>
            <p:cNvSpPr>
              <a:spLocks/>
            </p:cNvSpPr>
            <p:nvPr/>
          </p:nvSpPr>
          <p:spPr bwMode="auto">
            <a:xfrm>
              <a:off x="4260850" y="2541588"/>
              <a:ext cx="920750" cy="30163"/>
            </a:xfrm>
            <a:custGeom>
              <a:avLst/>
              <a:gdLst>
                <a:gd name="T0" fmla="*/ 3 w 217"/>
                <a:gd name="T1" fmla="*/ 7 h 7"/>
                <a:gd name="T2" fmla="*/ 213 w 217"/>
                <a:gd name="T3" fmla="*/ 7 h 7"/>
                <a:gd name="T4" fmla="*/ 217 w 217"/>
                <a:gd name="T5" fmla="*/ 3 h 7"/>
                <a:gd name="T6" fmla="*/ 213 w 217"/>
                <a:gd name="T7" fmla="*/ 0 h 7"/>
                <a:gd name="T8" fmla="*/ 3 w 217"/>
                <a:gd name="T9" fmla="*/ 0 h 7"/>
                <a:gd name="T10" fmla="*/ 0 w 217"/>
                <a:gd name="T11" fmla="*/ 3 h 7"/>
                <a:gd name="T12" fmla="*/ 3 w 21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17" h="7">
                  <a:moveTo>
                    <a:pt x="3" y="7"/>
                  </a:moveTo>
                  <a:cubicBezTo>
                    <a:pt x="213" y="7"/>
                    <a:pt x="213" y="7"/>
                    <a:pt x="213" y="7"/>
                  </a:cubicBezTo>
                  <a:cubicBezTo>
                    <a:pt x="215" y="7"/>
                    <a:pt x="217" y="5"/>
                    <a:pt x="217" y="3"/>
                  </a:cubicBezTo>
                  <a:cubicBezTo>
                    <a:pt x="217" y="1"/>
                    <a:pt x="215" y="0"/>
                    <a:pt x="213" y="0"/>
                  </a:cubicBezTo>
                  <a:cubicBezTo>
                    <a:pt x="3" y="0"/>
                    <a:pt x="3" y="0"/>
                    <a:pt x="3" y="0"/>
                  </a:cubicBezTo>
                  <a:cubicBezTo>
                    <a:pt x="2" y="0"/>
                    <a:pt x="0" y="1"/>
                    <a:pt x="0" y="3"/>
                  </a:cubicBezTo>
                  <a:cubicBezTo>
                    <a:pt x="0" y="5"/>
                    <a:pt x="2" y="7"/>
                    <a:pt x="3"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00" name="Freeform 54">
              <a:extLst>
                <a:ext uri="{FF2B5EF4-FFF2-40B4-BE49-F238E27FC236}">
                  <a16:creationId xmlns:a16="http://schemas.microsoft.com/office/drawing/2014/main" id="{A0556851-ECC2-4A41-AE6D-A60BE258F65C}"/>
                </a:ext>
              </a:extLst>
            </p:cNvPr>
            <p:cNvSpPr>
              <a:spLocks/>
            </p:cNvSpPr>
            <p:nvPr/>
          </p:nvSpPr>
          <p:spPr bwMode="auto">
            <a:xfrm>
              <a:off x="4260850" y="2728913"/>
              <a:ext cx="920750" cy="30163"/>
            </a:xfrm>
            <a:custGeom>
              <a:avLst/>
              <a:gdLst>
                <a:gd name="T0" fmla="*/ 3 w 217"/>
                <a:gd name="T1" fmla="*/ 7 h 7"/>
                <a:gd name="T2" fmla="*/ 213 w 217"/>
                <a:gd name="T3" fmla="*/ 7 h 7"/>
                <a:gd name="T4" fmla="*/ 217 w 217"/>
                <a:gd name="T5" fmla="*/ 3 h 7"/>
                <a:gd name="T6" fmla="*/ 213 w 217"/>
                <a:gd name="T7" fmla="*/ 0 h 7"/>
                <a:gd name="T8" fmla="*/ 3 w 217"/>
                <a:gd name="T9" fmla="*/ 0 h 7"/>
                <a:gd name="T10" fmla="*/ 0 w 217"/>
                <a:gd name="T11" fmla="*/ 3 h 7"/>
                <a:gd name="T12" fmla="*/ 3 w 21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17" h="7">
                  <a:moveTo>
                    <a:pt x="3" y="7"/>
                  </a:moveTo>
                  <a:cubicBezTo>
                    <a:pt x="213" y="7"/>
                    <a:pt x="213" y="7"/>
                    <a:pt x="213" y="7"/>
                  </a:cubicBezTo>
                  <a:cubicBezTo>
                    <a:pt x="215" y="7"/>
                    <a:pt x="217" y="5"/>
                    <a:pt x="217" y="3"/>
                  </a:cubicBezTo>
                  <a:cubicBezTo>
                    <a:pt x="217" y="1"/>
                    <a:pt x="215" y="0"/>
                    <a:pt x="213" y="0"/>
                  </a:cubicBezTo>
                  <a:cubicBezTo>
                    <a:pt x="3" y="0"/>
                    <a:pt x="3" y="0"/>
                    <a:pt x="3" y="0"/>
                  </a:cubicBezTo>
                  <a:cubicBezTo>
                    <a:pt x="2" y="0"/>
                    <a:pt x="0" y="1"/>
                    <a:pt x="0" y="3"/>
                  </a:cubicBezTo>
                  <a:cubicBezTo>
                    <a:pt x="0" y="5"/>
                    <a:pt x="2" y="7"/>
                    <a:pt x="3"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01" name="Freeform 55">
              <a:extLst>
                <a:ext uri="{FF2B5EF4-FFF2-40B4-BE49-F238E27FC236}">
                  <a16:creationId xmlns:a16="http://schemas.microsoft.com/office/drawing/2014/main" id="{EBB8DBCF-F4D5-4367-AFE1-98EC9F054D36}"/>
                </a:ext>
              </a:extLst>
            </p:cNvPr>
            <p:cNvSpPr>
              <a:spLocks/>
            </p:cNvSpPr>
            <p:nvPr/>
          </p:nvSpPr>
          <p:spPr bwMode="auto">
            <a:xfrm>
              <a:off x="4260850" y="2916238"/>
              <a:ext cx="920750" cy="28575"/>
            </a:xfrm>
            <a:custGeom>
              <a:avLst/>
              <a:gdLst>
                <a:gd name="T0" fmla="*/ 3 w 217"/>
                <a:gd name="T1" fmla="*/ 7 h 7"/>
                <a:gd name="T2" fmla="*/ 213 w 217"/>
                <a:gd name="T3" fmla="*/ 7 h 7"/>
                <a:gd name="T4" fmla="*/ 217 w 217"/>
                <a:gd name="T5" fmla="*/ 3 h 7"/>
                <a:gd name="T6" fmla="*/ 213 w 217"/>
                <a:gd name="T7" fmla="*/ 0 h 7"/>
                <a:gd name="T8" fmla="*/ 3 w 217"/>
                <a:gd name="T9" fmla="*/ 0 h 7"/>
                <a:gd name="T10" fmla="*/ 0 w 217"/>
                <a:gd name="T11" fmla="*/ 3 h 7"/>
                <a:gd name="T12" fmla="*/ 3 w 21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17" h="7">
                  <a:moveTo>
                    <a:pt x="3" y="7"/>
                  </a:moveTo>
                  <a:cubicBezTo>
                    <a:pt x="213" y="7"/>
                    <a:pt x="213" y="7"/>
                    <a:pt x="213" y="7"/>
                  </a:cubicBezTo>
                  <a:cubicBezTo>
                    <a:pt x="215" y="7"/>
                    <a:pt x="217" y="5"/>
                    <a:pt x="217" y="3"/>
                  </a:cubicBezTo>
                  <a:cubicBezTo>
                    <a:pt x="217" y="1"/>
                    <a:pt x="215" y="0"/>
                    <a:pt x="213" y="0"/>
                  </a:cubicBezTo>
                  <a:cubicBezTo>
                    <a:pt x="3" y="0"/>
                    <a:pt x="3" y="0"/>
                    <a:pt x="3" y="0"/>
                  </a:cubicBezTo>
                  <a:cubicBezTo>
                    <a:pt x="2" y="0"/>
                    <a:pt x="0" y="1"/>
                    <a:pt x="0" y="3"/>
                  </a:cubicBezTo>
                  <a:cubicBezTo>
                    <a:pt x="0" y="5"/>
                    <a:pt x="2" y="7"/>
                    <a:pt x="3"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02" name="Freeform 56">
              <a:extLst>
                <a:ext uri="{FF2B5EF4-FFF2-40B4-BE49-F238E27FC236}">
                  <a16:creationId xmlns:a16="http://schemas.microsoft.com/office/drawing/2014/main" id="{B1047D71-6D09-4F02-BF5B-B4A979901F20}"/>
                </a:ext>
              </a:extLst>
            </p:cNvPr>
            <p:cNvSpPr>
              <a:spLocks/>
            </p:cNvSpPr>
            <p:nvPr/>
          </p:nvSpPr>
          <p:spPr bwMode="auto">
            <a:xfrm>
              <a:off x="4260850" y="3101975"/>
              <a:ext cx="920750" cy="30163"/>
            </a:xfrm>
            <a:custGeom>
              <a:avLst/>
              <a:gdLst>
                <a:gd name="T0" fmla="*/ 3 w 217"/>
                <a:gd name="T1" fmla="*/ 7 h 7"/>
                <a:gd name="T2" fmla="*/ 213 w 217"/>
                <a:gd name="T3" fmla="*/ 7 h 7"/>
                <a:gd name="T4" fmla="*/ 217 w 217"/>
                <a:gd name="T5" fmla="*/ 3 h 7"/>
                <a:gd name="T6" fmla="*/ 213 w 217"/>
                <a:gd name="T7" fmla="*/ 0 h 7"/>
                <a:gd name="T8" fmla="*/ 3 w 217"/>
                <a:gd name="T9" fmla="*/ 0 h 7"/>
                <a:gd name="T10" fmla="*/ 0 w 217"/>
                <a:gd name="T11" fmla="*/ 3 h 7"/>
                <a:gd name="T12" fmla="*/ 3 w 21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17" h="7">
                  <a:moveTo>
                    <a:pt x="3" y="7"/>
                  </a:moveTo>
                  <a:cubicBezTo>
                    <a:pt x="213" y="7"/>
                    <a:pt x="213" y="7"/>
                    <a:pt x="213" y="7"/>
                  </a:cubicBezTo>
                  <a:cubicBezTo>
                    <a:pt x="215" y="7"/>
                    <a:pt x="217" y="5"/>
                    <a:pt x="217" y="3"/>
                  </a:cubicBezTo>
                  <a:cubicBezTo>
                    <a:pt x="217" y="1"/>
                    <a:pt x="215" y="0"/>
                    <a:pt x="213" y="0"/>
                  </a:cubicBezTo>
                  <a:cubicBezTo>
                    <a:pt x="3" y="0"/>
                    <a:pt x="3" y="0"/>
                    <a:pt x="3" y="0"/>
                  </a:cubicBezTo>
                  <a:cubicBezTo>
                    <a:pt x="2" y="0"/>
                    <a:pt x="0" y="1"/>
                    <a:pt x="0" y="3"/>
                  </a:cubicBezTo>
                  <a:cubicBezTo>
                    <a:pt x="0" y="5"/>
                    <a:pt x="2" y="7"/>
                    <a:pt x="3"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03" name="Freeform 57">
              <a:extLst>
                <a:ext uri="{FF2B5EF4-FFF2-40B4-BE49-F238E27FC236}">
                  <a16:creationId xmlns:a16="http://schemas.microsoft.com/office/drawing/2014/main" id="{CE81AEDE-D858-4AA2-8559-1D109C027211}"/>
                </a:ext>
              </a:extLst>
            </p:cNvPr>
            <p:cNvSpPr>
              <a:spLocks noEditPoints="1"/>
            </p:cNvSpPr>
            <p:nvPr/>
          </p:nvSpPr>
          <p:spPr bwMode="auto">
            <a:xfrm>
              <a:off x="5427663" y="3403600"/>
              <a:ext cx="2068513" cy="1339850"/>
            </a:xfrm>
            <a:custGeom>
              <a:avLst/>
              <a:gdLst>
                <a:gd name="T0" fmla="*/ 155 w 488"/>
                <a:gd name="T1" fmla="*/ 96 h 315"/>
                <a:gd name="T2" fmla="*/ 140 w 488"/>
                <a:gd name="T3" fmla="*/ 59 h 315"/>
                <a:gd name="T4" fmla="*/ 163 w 488"/>
                <a:gd name="T5" fmla="*/ 8 h 315"/>
                <a:gd name="T6" fmla="*/ 199 w 488"/>
                <a:gd name="T7" fmla="*/ 37 h 315"/>
                <a:gd name="T8" fmla="*/ 196 w 488"/>
                <a:gd name="T9" fmla="*/ 83 h 315"/>
                <a:gd name="T10" fmla="*/ 250 w 488"/>
                <a:gd name="T11" fmla="*/ 45 h 315"/>
                <a:gd name="T12" fmla="*/ 259 w 488"/>
                <a:gd name="T13" fmla="*/ 34 h 315"/>
                <a:gd name="T14" fmla="*/ 163 w 488"/>
                <a:gd name="T15" fmla="*/ 264 h 315"/>
                <a:gd name="T16" fmla="*/ 127 w 488"/>
                <a:gd name="T17" fmla="*/ 312 h 315"/>
                <a:gd name="T18" fmla="*/ 126 w 488"/>
                <a:gd name="T19" fmla="*/ 301 h 315"/>
                <a:gd name="T20" fmla="*/ 117 w 488"/>
                <a:gd name="T21" fmla="*/ 232 h 315"/>
                <a:gd name="T22" fmla="*/ 52 w 488"/>
                <a:gd name="T23" fmla="*/ 138 h 315"/>
                <a:gd name="T24" fmla="*/ 13 w 488"/>
                <a:gd name="T25" fmla="*/ 131 h 315"/>
                <a:gd name="T26" fmla="*/ 11 w 488"/>
                <a:gd name="T27" fmla="*/ 88 h 315"/>
                <a:gd name="T28" fmla="*/ 87 w 488"/>
                <a:gd name="T29" fmla="*/ 96 h 315"/>
                <a:gd name="T30" fmla="*/ 106 w 488"/>
                <a:gd name="T31" fmla="*/ 93 h 315"/>
                <a:gd name="T32" fmla="*/ 143 w 488"/>
                <a:gd name="T33" fmla="*/ 132 h 315"/>
                <a:gd name="T34" fmla="*/ 123 w 488"/>
                <a:gd name="T35" fmla="*/ 173 h 315"/>
                <a:gd name="T36" fmla="*/ 158 w 488"/>
                <a:gd name="T37" fmla="*/ 224 h 315"/>
                <a:gd name="T38" fmla="*/ 39 w 488"/>
                <a:gd name="T39" fmla="*/ 122 h 315"/>
                <a:gd name="T40" fmla="*/ 158 w 488"/>
                <a:gd name="T41" fmla="*/ 228 h 315"/>
                <a:gd name="T42" fmla="*/ 471 w 488"/>
                <a:gd name="T43" fmla="*/ 281 h 315"/>
                <a:gd name="T44" fmla="*/ 151 w 488"/>
                <a:gd name="T45" fmla="*/ 146 h 315"/>
                <a:gd name="T46" fmla="*/ 105 w 488"/>
                <a:gd name="T47" fmla="*/ 64 h 315"/>
                <a:gd name="T48" fmla="*/ 89 w 488"/>
                <a:gd name="T49" fmla="*/ 60 h 315"/>
                <a:gd name="T50" fmla="*/ 129 w 488"/>
                <a:gd name="T51" fmla="*/ 85 h 315"/>
                <a:gd name="T52" fmla="*/ 139 w 488"/>
                <a:gd name="T53" fmla="*/ 106 h 315"/>
                <a:gd name="T54" fmla="*/ 111 w 488"/>
                <a:gd name="T55" fmla="*/ 89 h 315"/>
                <a:gd name="T56" fmla="*/ 131 w 488"/>
                <a:gd name="T57" fmla="*/ 90 h 315"/>
                <a:gd name="T58" fmla="*/ 112 w 488"/>
                <a:gd name="T59" fmla="*/ 18 h 315"/>
                <a:gd name="T60" fmla="*/ 128 w 488"/>
                <a:gd name="T61" fmla="*/ 35 h 315"/>
                <a:gd name="T62" fmla="*/ 108 w 488"/>
                <a:gd name="T63" fmla="*/ 58 h 315"/>
                <a:gd name="T64" fmla="*/ 97 w 488"/>
                <a:gd name="T65" fmla="*/ 38 h 315"/>
                <a:gd name="T66" fmla="*/ 67 w 488"/>
                <a:gd name="T67" fmla="*/ 71 h 315"/>
                <a:gd name="T68" fmla="*/ 69 w 488"/>
                <a:gd name="T69" fmla="*/ 66 h 315"/>
                <a:gd name="T70" fmla="*/ 215 w 488"/>
                <a:gd name="T71" fmla="*/ 142 h 315"/>
                <a:gd name="T72" fmla="*/ 230 w 488"/>
                <a:gd name="T73" fmla="*/ 142 h 315"/>
                <a:gd name="T74" fmla="*/ 210 w 488"/>
                <a:gd name="T75" fmla="*/ 106 h 315"/>
                <a:gd name="T76" fmla="*/ 195 w 488"/>
                <a:gd name="T77" fmla="*/ 105 h 315"/>
                <a:gd name="T78" fmla="*/ 469 w 488"/>
                <a:gd name="T79" fmla="*/ 115 h 315"/>
                <a:gd name="T80" fmla="*/ 419 w 488"/>
                <a:gd name="T81" fmla="*/ 139 h 315"/>
                <a:gd name="T82" fmla="*/ 364 w 488"/>
                <a:gd name="T83" fmla="*/ 215 h 315"/>
                <a:gd name="T84" fmla="*/ 244 w 488"/>
                <a:gd name="T85" fmla="*/ 248 h 315"/>
                <a:gd name="T86" fmla="*/ 273 w 488"/>
                <a:gd name="T87" fmla="*/ 157 h 315"/>
                <a:gd name="T88" fmla="*/ 232 w 488"/>
                <a:gd name="T89" fmla="*/ 161 h 315"/>
                <a:gd name="T90" fmla="*/ 240 w 488"/>
                <a:gd name="T91" fmla="*/ 131 h 315"/>
                <a:gd name="T92" fmla="*/ 264 w 488"/>
                <a:gd name="T93" fmla="*/ 121 h 315"/>
                <a:gd name="T94" fmla="*/ 237 w 488"/>
                <a:gd name="T95" fmla="*/ 123 h 315"/>
                <a:gd name="T96" fmla="*/ 247 w 488"/>
                <a:gd name="T97" fmla="*/ 102 h 315"/>
                <a:gd name="T98" fmla="*/ 266 w 488"/>
                <a:gd name="T99" fmla="*/ 87 h 315"/>
                <a:gd name="T100" fmla="*/ 302 w 488"/>
                <a:gd name="T101" fmla="*/ 93 h 315"/>
                <a:gd name="T102" fmla="*/ 382 w 488"/>
                <a:gd name="T103" fmla="*/ 64 h 315"/>
                <a:gd name="T104" fmla="*/ 400 w 488"/>
                <a:gd name="T105" fmla="*/ 77 h 315"/>
                <a:gd name="T106" fmla="*/ 282 w 488"/>
                <a:gd name="T107" fmla="*/ 108 h 315"/>
                <a:gd name="T108" fmla="*/ 302 w 488"/>
                <a:gd name="T109" fmla="*/ 156 h 315"/>
                <a:gd name="T110" fmla="*/ 387 w 488"/>
                <a:gd name="T111" fmla="*/ 226 h 315"/>
                <a:gd name="T112" fmla="*/ 372 w 488"/>
                <a:gd name="T113" fmla="*/ 231 h 315"/>
                <a:gd name="T114" fmla="*/ 357 w 488"/>
                <a:gd name="T115" fmla="*/ 24 h 315"/>
                <a:gd name="T116" fmla="*/ 303 w 488"/>
                <a:gd name="T117" fmla="*/ 70 h 315"/>
                <a:gd name="T118" fmla="*/ 307 w 488"/>
                <a:gd name="T119" fmla="*/ 27 h 315"/>
                <a:gd name="T120" fmla="*/ 405 w 488"/>
                <a:gd name="T121" fmla="*/ 179 h 315"/>
                <a:gd name="T122" fmla="*/ 420 w 488"/>
                <a:gd name="T123" fmla="*/ 160 h 315"/>
                <a:gd name="T124" fmla="*/ 416 w 488"/>
                <a:gd name="T125" fmla="*/ 23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88" h="315">
                  <a:moveTo>
                    <a:pt x="190" y="78"/>
                  </a:moveTo>
                  <a:cubicBezTo>
                    <a:pt x="190" y="78"/>
                    <a:pt x="190" y="78"/>
                    <a:pt x="190" y="78"/>
                  </a:cubicBezTo>
                  <a:moveTo>
                    <a:pt x="195" y="90"/>
                  </a:moveTo>
                  <a:cubicBezTo>
                    <a:pt x="195" y="91"/>
                    <a:pt x="192" y="92"/>
                    <a:pt x="192" y="92"/>
                  </a:cubicBezTo>
                  <a:cubicBezTo>
                    <a:pt x="192" y="93"/>
                    <a:pt x="192" y="93"/>
                    <a:pt x="192" y="93"/>
                  </a:cubicBezTo>
                  <a:cubicBezTo>
                    <a:pt x="190" y="95"/>
                    <a:pt x="187" y="94"/>
                    <a:pt x="185" y="96"/>
                  </a:cubicBezTo>
                  <a:cubicBezTo>
                    <a:pt x="185" y="96"/>
                    <a:pt x="185" y="96"/>
                    <a:pt x="185" y="96"/>
                  </a:cubicBezTo>
                  <a:cubicBezTo>
                    <a:pt x="184" y="96"/>
                    <a:pt x="182" y="96"/>
                    <a:pt x="182" y="95"/>
                  </a:cubicBezTo>
                  <a:cubicBezTo>
                    <a:pt x="182" y="95"/>
                    <a:pt x="182" y="97"/>
                    <a:pt x="182" y="97"/>
                  </a:cubicBezTo>
                  <a:cubicBezTo>
                    <a:pt x="181" y="97"/>
                    <a:pt x="178" y="106"/>
                    <a:pt x="176" y="104"/>
                  </a:cubicBezTo>
                  <a:cubicBezTo>
                    <a:pt x="176" y="105"/>
                    <a:pt x="176" y="105"/>
                    <a:pt x="176" y="105"/>
                  </a:cubicBezTo>
                  <a:cubicBezTo>
                    <a:pt x="176" y="104"/>
                    <a:pt x="176" y="104"/>
                    <a:pt x="176" y="104"/>
                  </a:cubicBezTo>
                  <a:cubicBezTo>
                    <a:pt x="176" y="104"/>
                    <a:pt x="175" y="105"/>
                    <a:pt x="175" y="105"/>
                  </a:cubicBezTo>
                  <a:cubicBezTo>
                    <a:pt x="175" y="105"/>
                    <a:pt x="174" y="105"/>
                    <a:pt x="175" y="105"/>
                  </a:cubicBezTo>
                  <a:cubicBezTo>
                    <a:pt x="175" y="104"/>
                    <a:pt x="175" y="104"/>
                    <a:pt x="176" y="103"/>
                  </a:cubicBezTo>
                  <a:cubicBezTo>
                    <a:pt x="175" y="103"/>
                    <a:pt x="175" y="103"/>
                    <a:pt x="174" y="103"/>
                  </a:cubicBezTo>
                  <a:cubicBezTo>
                    <a:pt x="175" y="103"/>
                    <a:pt x="175" y="103"/>
                    <a:pt x="175" y="103"/>
                  </a:cubicBezTo>
                  <a:cubicBezTo>
                    <a:pt x="175" y="103"/>
                    <a:pt x="174" y="105"/>
                    <a:pt x="173" y="105"/>
                  </a:cubicBezTo>
                  <a:cubicBezTo>
                    <a:pt x="173" y="105"/>
                    <a:pt x="172" y="105"/>
                    <a:pt x="172" y="105"/>
                  </a:cubicBezTo>
                  <a:cubicBezTo>
                    <a:pt x="172" y="105"/>
                    <a:pt x="170" y="107"/>
                    <a:pt x="170" y="107"/>
                  </a:cubicBezTo>
                  <a:cubicBezTo>
                    <a:pt x="171" y="107"/>
                    <a:pt x="171" y="108"/>
                    <a:pt x="171" y="109"/>
                  </a:cubicBezTo>
                  <a:cubicBezTo>
                    <a:pt x="172" y="109"/>
                    <a:pt x="170" y="109"/>
                    <a:pt x="170" y="109"/>
                  </a:cubicBezTo>
                  <a:cubicBezTo>
                    <a:pt x="170" y="110"/>
                    <a:pt x="172" y="110"/>
                    <a:pt x="170" y="112"/>
                  </a:cubicBezTo>
                  <a:cubicBezTo>
                    <a:pt x="170" y="112"/>
                    <a:pt x="170" y="112"/>
                    <a:pt x="170" y="112"/>
                  </a:cubicBezTo>
                  <a:cubicBezTo>
                    <a:pt x="170" y="112"/>
                    <a:pt x="170" y="112"/>
                    <a:pt x="170" y="112"/>
                  </a:cubicBezTo>
                  <a:cubicBezTo>
                    <a:pt x="170" y="112"/>
                    <a:pt x="170" y="113"/>
                    <a:pt x="169" y="114"/>
                  </a:cubicBezTo>
                  <a:cubicBezTo>
                    <a:pt x="168" y="115"/>
                    <a:pt x="169" y="114"/>
                    <a:pt x="169" y="114"/>
                  </a:cubicBezTo>
                  <a:cubicBezTo>
                    <a:pt x="168" y="114"/>
                    <a:pt x="168" y="114"/>
                    <a:pt x="168" y="114"/>
                  </a:cubicBezTo>
                  <a:cubicBezTo>
                    <a:pt x="168" y="114"/>
                    <a:pt x="168" y="114"/>
                    <a:pt x="168" y="114"/>
                  </a:cubicBezTo>
                  <a:cubicBezTo>
                    <a:pt x="168" y="114"/>
                    <a:pt x="168" y="114"/>
                    <a:pt x="168" y="114"/>
                  </a:cubicBezTo>
                  <a:cubicBezTo>
                    <a:pt x="169" y="114"/>
                    <a:pt x="169" y="117"/>
                    <a:pt x="168" y="117"/>
                  </a:cubicBezTo>
                  <a:cubicBezTo>
                    <a:pt x="168" y="118"/>
                    <a:pt x="168" y="118"/>
                    <a:pt x="168" y="118"/>
                  </a:cubicBezTo>
                  <a:cubicBezTo>
                    <a:pt x="168" y="118"/>
                    <a:pt x="168" y="118"/>
                    <a:pt x="168" y="118"/>
                  </a:cubicBezTo>
                  <a:cubicBezTo>
                    <a:pt x="168" y="118"/>
                    <a:pt x="168" y="119"/>
                    <a:pt x="168" y="120"/>
                  </a:cubicBezTo>
                  <a:cubicBezTo>
                    <a:pt x="168" y="120"/>
                    <a:pt x="167" y="123"/>
                    <a:pt x="166" y="122"/>
                  </a:cubicBezTo>
                  <a:cubicBezTo>
                    <a:pt x="165" y="121"/>
                    <a:pt x="165" y="121"/>
                    <a:pt x="165" y="121"/>
                  </a:cubicBezTo>
                  <a:cubicBezTo>
                    <a:pt x="164" y="121"/>
                    <a:pt x="165" y="121"/>
                    <a:pt x="165" y="120"/>
                  </a:cubicBezTo>
                  <a:cubicBezTo>
                    <a:pt x="164" y="120"/>
                    <a:pt x="164" y="120"/>
                    <a:pt x="164" y="119"/>
                  </a:cubicBezTo>
                  <a:cubicBezTo>
                    <a:pt x="163" y="119"/>
                    <a:pt x="163" y="119"/>
                    <a:pt x="163" y="120"/>
                  </a:cubicBezTo>
                  <a:cubicBezTo>
                    <a:pt x="163" y="119"/>
                    <a:pt x="163" y="119"/>
                    <a:pt x="163" y="119"/>
                  </a:cubicBezTo>
                  <a:cubicBezTo>
                    <a:pt x="163" y="119"/>
                    <a:pt x="162" y="119"/>
                    <a:pt x="162" y="119"/>
                  </a:cubicBezTo>
                  <a:cubicBezTo>
                    <a:pt x="162" y="119"/>
                    <a:pt x="162" y="119"/>
                    <a:pt x="162" y="119"/>
                  </a:cubicBezTo>
                  <a:cubicBezTo>
                    <a:pt x="162" y="121"/>
                    <a:pt x="160" y="119"/>
                    <a:pt x="160" y="118"/>
                  </a:cubicBezTo>
                  <a:cubicBezTo>
                    <a:pt x="160" y="118"/>
                    <a:pt x="160" y="118"/>
                    <a:pt x="160" y="118"/>
                  </a:cubicBezTo>
                  <a:cubicBezTo>
                    <a:pt x="160" y="118"/>
                    <a:pt x="160" y="118"/>
                    <a:pt x="160" y="118"/>
                  </a:cubicBezTo>
                  <a:cubicBezTo>
                    <a:pt x="159" y="117"/>
                    <a:pt x="159" y="117"/>
                    <a:pt x="159" y="117"/>
                  </a:cubicBezTo>
                  <a:cubicBezTo>
                    <a:pt x="160" y="117"/>
                    <a:pt x="159" y="117"/>
                    <a:pt x="160" y="116"/>
                  </a:cubicBezTo>
                  <a:cubicBezTo>
                    <a:pt x="160" y="116"/>
                    <a:pt x="160" y="117"/>
                    <a:pt x="159" y="117"/>
                  </a:cubicBezTo>
                  <a:cubicBezTo>
                    <a:pt x="159" y="116"/>
                    <a:pt x="159" y="116"/>
                    <a:pt x="160" y="116"/>
                  </a:cubicBezTo>
                  <a:cubicBezTo>
                    <a:pt x="159" y="116"/>
                    <a:pt x="159" y="116"/>
                    <a:pt x="159" y="116"/>
                  </a:cubicBezTo>
                  <a:cubicBezTo>
                    <a:pt x="160" y="114"/>
                    <a:pt x="155" y="110"/>
                    <a:pt x="156" y="107"/>
                  </a:cubicBezTo>
                  <a:cubicBezTo>
                    <a:pt x="155" y="106"/>
                    <a:pt x="155" y="107"/>
                    <a:pt x="155" y="105"/>
                  </a:cubicBezTo>
                  <a:cubicBezTo>
                    <a:pt x="155" y="105"/>
                    <a:pt x="153" y="102"/>
                    <a:pt x="154" y="102"/>
                  </a:cubicBezTo>
                  <a:cubicBezTo>
                    <a:pt x="154" y="101"/>
                    <a:pt x="154" y="102"/>
                    <a:pt x="155" y="102"/>
                  </a:cubicBezTo>
                  <a:cubicBezTo>
                    <a:pt x="155" y="101"/>
                    <a:pt x="154" y="101"/>
                    <a:pt x="154" y="101"/>
                  </a:cubicBezTo>
                  <a:cubicBezTo>
                    <a:pt x="155" y="101"/>
                    <a:pt x="155" y="101"/>
                    <a:pt x="155" y="101"/>
                  </a:cubicBezTo>
                  <a:cubicBezTo>
                    <a:pt x="154" y="101"/>
                    <a:pt x="153" y="101"/>
                    <a:pt x="154" y="100"/>
                  </a:cubicBezTo>
                  <a:cubicBezTo>
                    <a:pt x="153" y="100"/>
                    <a:pt x="154" y="100"/>
                    <a:pt x="154" y="100"/>
                  </a:cubicBezTo>
                  <a:cubicBezTo>
                    <a:pt x="152" y="99"/>
                    <a:pt x="154" y="97"/>
                    <a:pt x="154" y="96"/>
                  </a:cubicBezTo>
                  <a:cubicBezTo>
                    <a:pt x="155" y="96"/>
                    <a:pt x="155" y="96"/>
                    <a:pt x="155" y="96"/>
                  </a:cubicBezTo>
                  <a:cubicBezTo>
                    <a:pt x="154" y="96"/>
                    <a:pt x="154" y="96"/>
                    <a:pt x="154" y="96"/>
                  </a:cubicBezTo>
                  <a:cubicBezTo>
                    <a:pt x="154" y="95"/>
                    <a:pt x="154" y="95"/>
                    <a:pt x="155" y="95"/>
                  </a:cubicBezTo>
                  <a:cubicBezTo>
                    <a:pt x="154" y="95"/>
                    <a:pt x="154" y="95"/>
                    <a:pt x="154" y="95"/>
                  </a:cubicBezTo>
                  <a:cubicBezTo>
                    <a:pt x="155" y="94"/>
                    <a:pt x="155" y="94"/>
                    <a:pt x="155" y="94"/>
                  </a:cubicBezTo>
                  <a:cubicBezTo>
                    <a:pt x="156" y="95"/>
                    <a:pt x="156" y="95"/>
                    <a:pt x="156" y="95"/>
                  </a:cubicBezTo>
                  <a:cubicBezTo>
                    <a:pt x="157" y="95"/>
                    <a:pt x="158" y="93"/>
                    <a:pt x="157" y="93"/>
                  </a:cubicBezTo>
                  <a:cubicBezTo>
                    <a:pt x="158" y="93"/>
                    <a:pt x="158" y="93"/>
                    <a:pt x="158" y="93"/>
                  </a:cubicBezTo>
                  <a:cubicBezTo>
                    <a:pt x="158" y="93"/>
                    <a:pt x="158" y="93"/>
                    <a:pt x="158" y="93"/>
                  </a:cubicBezTo>
                  <a:cubicBezTo>
                    <a:pt x="158" y="93"/>
                    <a:pt x="158" y="93"/>
                    <a:pt x="158" y="93"/>
                  </a:cubicBezTo>
                  <a:cubicBezTo>
                    <a:pt x="159" y="93"/>
                    <a:pt x="158" y="93"/>
                    <a:pt x="158" y="92"/>
                  </a:cubicBezTo>
                  <a:cubicBezTo>
                    <a:pt x="156" y="93"/>
                    <a:pt x="158" y="91"/>
                    <a:pt x="157" y="91"/>
                  </a:cubicBezTo>
                  <a:cubicBezTo>
                    <a:pt x="157" y="90"/>
                    <a:pt x="158" y="90"/>
                    <a:pt x="158" y="90"/>
                  </a:cubicBezTo>
                  <a:cubicBezTo>
                    <a:pt x="158" y="90"/>
                    <a:pt x="158" y="90"/>
                    <a:pt x="158" y="90"/>
                  </a:cubicBezTo>
                  <a:cubicBezTo>
                    <a:pt x="158" y="89"/>
                    <a:pt x="158" y="89"/>
                    <a:pt x="158" y="89"/>
                  </a:cubicBezTo>
                  <a:cubicBezTo>
                    <a:pt x="156" y="89"/>
                    <a:pt x="155" y="89"/>
                    <a:pt x="153" y="88"/>
                  </a:cubicBezTo>
                  <a:cubicBezTo>
                    <a:pt x="152" y="88"/>
                    <a:pt x="154" y="85"/>
                    <a:pt x="157" y="88"/>
                  </a:cubicBezTo>
                  <a:cubicBezTo>
                    <a:pt x="158" y="87"/>
                    <a:pt x="158" y="87"/>
                    <a:pt x="158" y="87"/>
                  </a:cubicBezTo>
                  <a:cubicBezTo>
                    <a:pt x="157" y="88"/>
                    <a:pt x="157" y="87"/>
                    <a:pt x="157" y="87"/>
                  </a:cubicBezTo>
                  <a:cubicBezTo>
                    <a:pt x="157" y="87"/>
                    <a:pt x="157" y="87"/>
                    <a:pt x="157" y="87"/>
                  </a:cubicBezTo>
                  <a:cubicBezTo>
                    <a:pt x="157" y="86"/>
                    <a:pt x="157" y="86"/>
                    <a:pt x="157" y="86"/>
                  </a:cubicBezTo>
                  <a:cubicBezTo>
                    <a:pt x="157" y="87"/>
                    <a:pt x="157" y="87"/>
                    <a:pt x="157" y="87"/>
                  </a:cubicBezTo>
                  <a:cubicBezTo>
                    <a:pt x="157" y="86"/>
                    <a:pt x="157" y="85"/>
                    <a:pt x="156" y="85"/>
                  </a:cubicBezTo>
                  <a:cubicBezTo>
                    <a:pt x="157" y="85"/>
                    <a:pt x="157" y="85"/>
                    <a:pt x="157" y="85"/>
                  </a:cubicBezTo>
                  <a:cubicBezTo>
                    <a:pt x="157" y="85"/>
                    <a:pt x="157" y="85"/>
                    <a:pt x="157" y="85"/>
                  </a:cubicBezTo>
                  <a:cubicBezTo>
                    <a:pt x="156" y="85"/>
                    <a:pt x="155" y="84"/>
                    <a:pt x="155" y="85"/>
                  </a:cubicBezTo>
                  <a:cubicBezTo>
                    <a:pt x="154" y="84"/>
                    <a:pt x="155" y="84"/>
                    <a:pt x="155" y="83"/>
                  </a:cubicBezTo>
                  <a:cubicBezTo>
                    <a:pt x="155" y="83"/>
                    <a:pt x="155" y="83"/>
                    <a:pt x="156" y="83"/>
                  </a:cubicBezTo>
                  <a:cubicBezTo>
                    <a:pt x="155" y="83"/>
                    <a:pt x="155" y="82"/>
                    <a:pt x="154" y="82"/>
                  </a:cubicBezTo>
                  <a:cubicBezTo>
                    <a:pt x="154" y="83"/>
                    <a:pt x="154" y="83"/>
                    <a:pt x="154" y="83"/>
                  </a:cubicBezTo>
                  <a:cubicBezTo>
                    <a:pt x="154" y="83"/>
                    <a:pt x="154" y="83"/>
                    <a:pt x="154" y="83"/>
                  </a:cubicBezTo>
                  <a:cubicBezTo>
                    <a:pt x="154" y="81"/>
                    <a:pt x="154" y="81"/>
                    <a:pt x="154" y="81"/>
                  </a:cubicBezTo>
                  <a:cubicBezTo>
                    <a:pt x="153" y="82"/>
                    <a:pt x="153" y="83"/>
                    <a:pt x="153" y="84"/>
                  </a:cubicBezTo>
                  <a:cubicBezTo>
                    <a:pt x="153" y="84"/>
                    <a:pt x="148" y="82"/>
                    <a:pt x="151" y="82"/>
                  </a:cubicBezTo>
                  <a:cubicBezTo>
                    <a:pt x="151" y="81"/>
                    <a:pt x="152" y="82"/>
                    <a:pt x="152" y="81"/>
                  </a:cubicBezTo>
                  <a:cubicBezTo>
                    <a:pt x="150" y="82"/>
                    <a:pt x="151" y="80"/>
                    <a:pt x="152" y="80"/>
                  </a:cubicBezTo>
                  <a:cubicBezTo>
                    <a:pt x="151" y="80"/>
                    <a:pt x="151" y="80"/>
                    <a:pt x="151" y="80"/>
                  </a:cubicBezTo>
                  <a:cubicBezTo>
                    <a:pt x="151" y="80"/>
                    <a:pt x="151" y="80"/>
                    <a:pt x="151" y="80"/>
                  </a:cubicBezTo>
                  <a:cubicBezTo>
                    <a:pt x="151" y="80"/>
                    <a:pt x="151" y="80"/>
                    <a:pt x="151" y="80"/>
                  </a:cubicBezTo>
                  <a:cubicBezTo>
                    <a:pt x="151" y="79"/>
                    <a:pt x="151" y="79"/>
                    <a:pt x="151" y="79"/>
                  </a:cubicBezTo>
                  <a:cubicBezTo>
                    <a:pt x="151" y="80"/>
                    <a:pt x="152" y="78"/>
                    <a:pt x="152" y="78"/>
                  </a:cubicBezTo>
                  <a:cubicBezTo>
                    <a:pt x="151" y="78"/>
                    <a:pt x="150" y="79"/>
                    <a:pt x="150" y="77"/>
                  </a:cubicBezTo>
                  <a:cubicBezTo>
                    <a:pt x="152" y="77"/>
                    <a:pt x="152" y="77"/>
                    <a:pt x="152" y="77"/>
                  </a:cubicBezTo>
                  <a:cubicBezTo>
                    <a:pt x="152" y="77"/>
                    <a:pt x="152" y="77"/>
                    <a:pt x="152" y="77"/>
                  </a:cubicBezTo>
                  <a:cubicBezTo>
                    <a:pt x="151" y="77"/>
                    <a:pt x="151" y="77"/>
                    <a:pt x="151" y="77"/>
                  </a:cubicBezTo>
                  <a:cubicBezTo>
                    <a:pt x="151" y="76"/>
                    <a:pt x="151" y="76"/>
                    <a:pt x="151" y="76"/>
                  </a:cubicBezTo>
                  <a:cubicBezTo>
                    <a:pt x="152" y="76"/>
                    <a:pt x="151" y="75"/>
                    <a:pt x="151" y="75"/>
                  </a:cubicBezTo>
                  <a:cubicBezTo>
                    <a:pt x="151" y="75"/>
                    <a:pt x="151" y="75"/>
                    <a:pt x="151" y="75"/>
                  </a:cubicBezTo>
                  <a:cubicBezTo>
                    <a:pt x="151" y="75"/>
                    <a:pt x="151" y="75"/>
                    <a:pt x="150" y="75"/>
                  </a:cubicBezTo>
                  <a:cubicBezTo>
                    <a:pt x="150" y="75"/>
                    <a:pt x="151" y="75"/>
                    <a:pt x="151" y="75"/>
                  </a:cubicBezTo>
                  <a:cubicBezTo>
                    <a:pt x="150" y="74"/>
                    <a:pt x="150" y="74"/>
                    <a:pt x="150" y="74"/>
                  </a:cubicBezTo>
                  <a:cubicBezTo>
                    <a:pt x="151" y="74"/>
                    <a:pt x="151" y="74"/>
                    <a:pt x="151" y="74"/>
                  </a:cubicBezTo>
                  <a:cubicBezTo>
                    <a:pt x="150" y="71"/>
                    <a:pt x="150" y="71"/>
                    <a:pt x="150" y="71"/>
                  </a:cubicBezTo>
                  <a:cubicBezTo>
                    <a:pt x="150" y="71"/>
                    <a:pt x="149" y="71"/>
                    <a:pt x="149" y="71"/>
                  </a:cubicBezTo>
                  <a:cubicBezTo>
                    <a:pt x="149" y="71"/>
                    <a:pt x="150" y="71"/>
                    <a:pt x="150" y="70"/>
                  </a:cubicBezTo>
                  <a:cubicBezTo>
                    <a:pt x="150" y="70"/>
                    <a:pt x="150" y="70"/>
                    <a:pt x="150" y="70"/>
                  </a:cubicBezTo>
                  <a:cubicBezTo>
                    <a:pt x="151" y="70"/>
                    <a:pt x="148" y="69"/>
                    <a:pt x="148" y="69"/>
                  </a:cubicBezTo>
                  <a:cubicBezTo>
                    <a:pt x="149" y="69"/>
                    <a:pt x="149" y="69"/>
                    <a:pt x="150" y="69"/>
                  </a:cubicBezTo>
                  <a:cubicBezTo>
                    <a:pt x="149" y="68"/>
                    <a:pt x="148" y="66"/>
                    <a:pt x="147" y="65"/>
                  </a:cubicBezTo>
                  <a:cubicBezTo>
                    <a:pt x="147" y="65"/>
                    <a:pt x="147" y="64"/>
                    <a:pt x="147" y="64"/>
                  </a:cubicBezTo>
                  <a:cubicBezTo>
                    <a:pt x="146" y="61"/>
                    <a:pt x="142" y="61"/>
                    <a:pt x="140" y="59"/>
                  </a:cubicBezTo>
                  <a:cubicBezTo>
                    <a:pt x="140" y="60"/>
                    <a:pt x="140" y="61"/>
                    <a:pt x="139" y="61"/>
                  </a:cubicBezTo>
                  <a:cubicBezTo>
                    <a:pt x="139" y="60"/>
                    <a:pt x="139" y="60"/>
                    <a:pt x="140" y="60"/>
                  </a:cubicBezTo>
                  <a:cubicBezTo>
                    <a:pt x="140" y="60"/>
                    <a:pt x="138" y="61"/>
                    <a:pt x="137" y="61"/>
                  </a:cubicBezTo>
                  <a:cubicBezTo>
                    <a:pt x="138" y="61"/>
                    <a:pt x="135" y="62"/>
                    <a:pt x="136" y="61"/>
                  </a:cubicBezTo>
                  <a:cubicBezTo>
                    <a:pt x="135" y="61"/>
                    <a:pt x="136" y="61"/>
                    <a:pt x="136" y="60"/>
                  </a:cubicBezTo>
                  <a:cubicBezTo>
                    <a:pt x="135" y="60"/>
                    <a:pt x="131" y="60"/>
                    <a:pt x="132" y="59"/>
                  </a:cubicBezTo>
                  <a:cubicBezTo>
                    <a:pt x="133" y="58"/>
                    <a:pt x="134" y="58"/>
                    <a:pt x="134" y="58"/>
                  </a:cubicBezTo>
                  <a:cubicBezTo>
                    <a:pt x="133" y="58"/>
                    <a:pt x="133" y="58"/>
                    <a:pt x="132" y="57"/>
                  </a:cubicBezTo>
                  <a:cubicBezTo>
                    <a:pt x="132" y="57"/>
                    <a:pt x="132" y="57"/>
                    <a:pt x="132" y="56"/>
                  </a:cubicBezTo>
                  <a:cubicBezTo>
                    <a:pt x="131" y="56"/>
                    <a:pt x="131" y="57"/>
                    <a:pt x="131" y="57"/>
                  </a:cubicBezTo>
                  <a:cubicBezTo>
                    <a:pt x="130" y="57"/>
                    <a:pt x="130" y="55"/>
                    <a:pt x="131" y="54"/>
                  </a:cubicBezTo>
                  <a:cubicBezTo>
                    <a:pt x="132" y="54"/>
                    <a:pt x="133" y="55"/>
                    <a:pt x="134" y="55"/>
                  </a:cubicBezTo>
                  <a:cubicBezTo>
                    <a:pt x="133" y="54"/>
                    <a:pt x="133" y="54"/>
                    <a:pt x="133" y="54"/>
                  </a:cubicBezTo>
                  <a:cubicBezTo>
                    <a:pt x="135" y="53"/>
                    <a:pt x="135" y="54"/>
                    <a:pt x="136" y="54"/>
                  </a:cubicBezTo>
                  <a:cubicBezTo>
                    <a:pt x="137" y="51"/>
                    <a:pt x="135" y="53"/>
                    <a:pt x="134" y="53"/>
                  </a:cubicBezTo>
                  <a:cubicBezTo>
                    <a:pt x="133" y="52"/>
                    <a:pt x="133" y="52"/>
                    <a:pt x="133" y="52"/>
                  </a:cubicBezTo>
                  <a:cubicBezTo>
                    <a:pt x="133" y="52"/>
                    <a:pt x="133" y="52"/>
                    <a:pt x="133" y="52"/>
                  </a:cubicBezTo>
                  <a:cubicBezTo>
                    <a:pt x="133" y="52"/>
                    <a:pt x="133" y="52"/>
                    <a:pt x="133" y="52"/>
                  </a:cubicBezTo>
                  <a:cubicBezTo>
                    <a:pt x="133" y="53"/>
                    <a:pt x="130" y="53"/>
                    <a:pt x="132" y="51"/>
                  </a:cubicBezTo>
                  <a:cubicBezTo>
                    <a:pt x="132" y="52"/>
                    <a:pt x="131" y="52"/>
                    <a:pt x="131" y="51"/>
                  </a:cubicBezTo>
                  <a:cubicBezTo>
                    <a:pt x="131" y="50"/>
                    <a:pt x="131" y="50"/>
                    <a:pt x="131" y="50"/>
                  </a:cubicBezTo>
                  <a:cubicBezTo>
                    <a:pt x="131" y="50"/>
                    <a:pt x="129" y="52"/>
                    <a:pt x="130" y="50"/>
                  </a:cubicBezTo>
                  <a:cubicBezTo>
                    <a:pt x="128" y="52"/>
                    <a:pt x="128" y="47"/>
                    <a:pt x="128" y="46"/>
                  </a:cubicBezTo>
                  <a:cubicBezTo>
                    <a:pt x="131" y="45"/>
                    <a:pt x="134" y="42"/>
                    <a:pt x="137" y="42"/>
                  </a:cubicBezTo>
                  <a:cubicBezTo>
                    <a:pt x="139" y="41"/>
                    <a:pt x="139" y="37"/>
                    <a:pt x="138" y="35"/>
                  </a:cubicBezTo>
                  <a:cubicBezTo>
                    <a:pt x="140" y="35"/>
                    <a:pt x="140" y="35"/>
                    <a:pt x="140" y="35"/>
                  </a:cubicBezTo>
                  <a:cubicBezTo>
                    <a:pt x="139" y="34"/>
                    <a:pt x="139" y="34"/>
                    <a:pt x="139" y="34"/>
                  </a:cubicBezTo>
                  <a:cubicBezTo>
                    <a:pt x="140" y="35"/>
                    <a:pt x="137" y="36"/>
                    <a:pt x="137" y="35"/>
                  </a:cubicBezTo>
                  <a:cubicBezTo>
                    <a:pt x="136" y="35"/>
                    <a:pt x="134" y="29"/>
                    <a:pt x="137" y="30"/>
                  </a:cubicBezTo>
                  <a:cubicBezTo>
                    <a:pt x="137" y="29"/>
                    <a:pt x="138" y="30"/>
                    <a:pt x="138" y="28"/>
                  </a:cubicBezTo>
                  <a:cubicBezTo>
                    <a:pt x="141" y="26"/>
                    <a:pt x="138" y="27"/>
                    <a:pt x="140" y="28"/>
                  </a:cubicBezTo>
                  <a:cubicBezTo>
                    <a:pt x="140" y="28"/>
                    <a:pt x="140" y="27"/>
                    <a:pt x="140" y="27"/>
                  </a:cubicBezTo>
                  <a:cubicBezTo>
                    <a:pt x="140" y="26"/>
                    <a:pt x="140" y="26"/>
                    <a:pt x="140" y="26"/>
                  </a:cubicBezTo>
                  <a:cubicBezTo>
                    <a:pt x="141" y="25"/>
                    <a:pt x="143" y="28"/>
                    <a:pt x="143" y="28"/>
                  </a:cubicBezTo>
                  <a:cubicBezTo>
                    <a:pt x="143" y="28"/>
                    <a:pt x="144" y="28"/>
                    <a:pt x="144" y="27"/>
                  </a:cubicBezTo>
                  <a:cubicBezTo>
                    <a:pt x="143" y="26"/>
                    <a:pt x="142" y="20"/>
                    <a:pt x="143" y="19"/>
                  </a:cubicBezTo>
                  <a:cubicBezTo>
                    <a:pt x="144" y="18"/>
                    <a:pt x="146" y="21"/>
                    <a:pt x="146" y="21"/>
                  </a:cubicBezTo>
                  <a:cubicBezTo>
                    <a:pt x="145" y="19"/>
                    <a:pt x="146" y="17"/>
                    <a:pt x="149" y="17"/>
                  </a:cubicBezTo>
                  <a:cubicBezTo>
                    <a:pt x="149" y="16"/>
                    <a:pt x="149" y="16"/>
                    <a:pt x="150" y="16"/>
                  </a:cubicBezTo>
                  <a:cubicBezTo>
                    <a:pt x="150" y="16"/>
                    <a:pt x="150" y="17"/>
                    <a:pt x="150" y="16"/>
                  </a:cubicBezTo>
                  <a:cubicBezTo>
                    <a:pt x="150" y="16"/>
                    <a:pt x="150" y="16"/>
                    <a:pt x="150" y="16"/>
                  </a:cubicBezTo>
                  <a:cubicBezTo>
                    <a:pt x="151" y="15"/>
                    <a:pt x="151" y="15"/>
                    <a:pt x="152" y="16"/>
                  </a:cubicBezTo>
                  <a:cubicBezTo>
                    <a:pt x="153" y="17"/>
                    <a:pt x="151" y="20"/>
                    <a:pt x="152" y="22"/>
                  </a:cubicBezTo>
                  <a:cubicBezTo>
                    <a:pt x="152" y="22"/>
                    <a:pt x="153" y="16"/>
                    <a:pt x="157" y="22"/>
                  </a:cubicBezTo>
                  <a:cubicBezTo>
                    <a:pt x="157" y="22"/>
                    <a:pt x="157" y="22"/>
                    <a:pt x="157" y="22"/>
                  </a:cubicBezTo>
                  <a:cubicBezTo>
                    <a:pt x="157" y="23"/>
                    <a:pt x="157" y="23"/>
                    <a:pt x="157" y="23"/>
                  </a:cubicBezTo>
                  <a:cubicBezTo>
                    <a:pt x="157" y="22"/>
                    <a:pt x="155" y="20"/>
                    <a:pt x="156" y="19"/>
                  </a:cubicBezTo>
                  <a:cubicBezTo>
                    <a:pt x="156" y="20"/>
                    <a:pt x="157" y="20"/>
                    <a:pt x="157" y="20"/>
                  </a:cubicBezTo>
                  <a:cubicBezTo>
                    <a:pt x="158" y="20"/>
                    <a:pt x="158" y="20"/>
                    <a:pt x="158" y="20"/>
                  </a:cubicBezTo>
                  <a:cubicBezTo>
                    <a:pt x="158" y="19"/>
                    <a:pt x="154" y="14"/>
                    <a:pt x="156" y="14"/>
                  </a:cubicBezTo>
                  <a:cubicBezTo>
                    <a:pt x="160" y="13"/>
                    <a:pt x="161" y="19"/>
                    <a:pt x="163" y="21"/>
                  </a:cubicBezTo>
                  <a:cubicBezTo>
                    <a:pt x="165" y="21"/>
                    <a:pt x="164" y="17"/>
                    <a:pt x="165" y="16"/>
                  </a:cubicBezTo>
                  <a:cubicBezTo>
                    <a:pt x="165" y="15"/>
                    <a:pt x="167" y="18"/>
                    <a:pt x="168" y="17"/>
                  </a:cubicBezTo>
                  <a:cubicBezTo>
                    <a:pt x="166" y="17"/>
                    <a:pt x="164" y="13"/>
                    <a:pt x="163" y="12"/>
                  </a:cubicBezTo>
                  <a:cubicBezTo>
                    <a:pt x="163" y="10"/>
                    <a:pt x="168" y="12"/>
                    <a:pt x="169" y="13"/>
                  </a:cubicBezTo>
                  <a:cubicBezTo>
                    <a:pt x="169" y="10"/>
                    <a:pt x="171" y="15"/>
                    <a:pt x="172" y="15"/>
                  </a:cubicBezTo>
                  <a:cubicBezTo>
                    <a:pt x="172" y="15"/>
                    <a:pt x="171" y="11"/>
                    <a:pt x="171" y="11"/>
                  </a:cubicBezTo>
                  <a:cubicBezTo>
                    <a:pt x="170" y="11"/>
                    <a:pt x="170" y="11"/>
                    <a:pt x="169" y="10"/>
                  </a:cubicBezTo>
                  <a:cubicBezTo>
                    <a:pt x="168" y="10"/>
                    <a:pt x="166" y="10"/>
                    <a:pt x="165" y="10"/>
                  </a:cubicBezTo>
                  <a:cubicBezTo>
                    <a:pt x="163" y="9"/>
                    <a:pt x="163" y="10"/>
                    <a:pt x="163" y="8"/>
                  </a:cubicBezTo>
                  <a:cubicBezTo>
                    <a:pt x="164" y="8"/>
                    <a:pt x="164" y="8"/>
                    <a:pt x="164" y="8"/>
                  </a:cubicBezTo>
                  <a:cubicBezTo>
                    <a:pt x="164" y="7"/>
                    <a:pt x="163" y="7"/>
                    <a:pt x="163" y="7"/>
                  </a:cubicBezTo>
                  <a:cubicBezTo>
                    <a:pt x="164" y="6"/>
                    <a:pt x="164" y="7"/>
                    <a:pt x="164" y="7"/>
                  </a:cubicBezTo>
                  <a:cubicBezTo>
                    <a:pt x="165" y="6"/>
                    <a:pt x="165" y="7"/>
                    <a:pt x="166" y="7"/>
                  </a:cubicBezTo>
                  <a:cubicBezTo>
                    <a:pt x="165" y="6"/>
                    <a:pt x="165" y="6"/>
                    <a:pt x="165" y="6"/>
                  </a:cubicBezTo>
                  <a:cubicBezTo>
                    <a:pt x="167" y="5"/>
                    <a:pt x="167" y="5"/>
                    <a:pt x="167" y="5"/>
                  </a:cubicBezTo>
                  <a:cubicBezTo>
                    <a:pt x="169" y="5"/>
                    <a:pt x="168" y="6"/>
                    <a:pt x="168" y="7"/>
                  </a:cubicBezTo>
                  <a:cubicBezTo>
                    <a:pt x="169" y="8"/>
                    <a:pt x="172" y="10"/>
                    <a:pt x="173" y="11"/>
                  </a:cubicBezTo>
                  <a:cubicBezTo>
                    <a:pt x="173" y="10"/>
                    <a:pt x="174" y="10"/>
                    <a:pt x="174" y="10"/>
                  </a:cubicBezTo>
                  <a:cubicBezTo>
                    <a:pt x="173" y="9"/>
                    <a:pt x="173" y="9"/>
                    <a:pt x="173" y="9"/>
                  </a:cubicBezTo>
                  <a:cubicBezTo>
                    <a:pt x="173" y="7"/>
                    <a:pt x="172" y="9"/>
                    <a:pt x="174" y="8"/>
                  </a:cubicBezTo>
                  <a:cubicBezTo>
                    <a:pt x="174" y="7"/>
                    <a:pt x="172" y="8"/>
                    <a:pt x="173" y="7"/>
                  </a:cubicBezTo>
                  <a:cubicBezTo>
                    <a:pt x="173" y="6"/>
                    <a:pt x="174" y="6"/>
                    <a:pt x="175" y="7"/>
                  </a:cubicBezTo>
                  <a:cubicBezTo>
                    <a:pt x="175" y="6"/>
                    <a:pt x="175" y="6"/>
                    <a:pt x="175" y="6"/>
                  </a:cubicBezTo>
                  <a:cubicBezTo>
                    <a:pt x="174" y="6"/>
                    <a:pt x="170" y="5"/>
                    <a:pt x="171" y="3"/>
                  </a:cubicBezTo>
                  <a:cubicBezTo>
                    <a:pt x="172" y="3"/>
                    <a:pt x="173" y="3"/>
                    <a:pt x="173" y="3"/>
                  </a:cubicBezTo>
                  <a:cubicBezTo>
                    <a:pt x="173" y="3"/>
                    <a:pt x="173" y="1"/>
                    <a:pt x="174" y="2"/>
                  </a:cubicBezTo>
                  <a:cubicBezTo>
                    <a:pt x="175" y="2"/>
                    <a:pt x="175" y="1"/>
                    <a:pt x="177" y="1"/>
                  </a:cubicBezTo>
                  <a:cubicBezTo>
                    <a:pt x="177" y="1"/>
                    <a:pt x="177" y="1"/>
                    <a:pt x="177" y="1"/>
                  </a:cubicBezTo>
                  <a:cubicBezTo>
                    <a:pt x="178" y="0"/>
                    <a:pt x="183" y="1"/>
                    <a:pt x="184" y="1"/>
                  </a:cubicBezTo>
                  <a:cubicBezTo>
                    <a:pt x="185" y="2"/>
                    <a:pt x="191" y="3"/>
                    <a:pt x="190" y="5"/>
                  </a:cubicBezTo>
                  <a:cubicBezTo>
                    <a:pt x="189" y="6"/>
                    <a:pt x="185" y="5"/>
                    <a:pt x="184" y="6"/>
                  </a:cubicBezTo>
                  <a:cubicBezTo>
                    <a:pt x="183" y="6"/>
                    <a:pt x="183" y="7"/>
                    <a:pt x="182" y="7"/>
                  </a:cubicBezTo>
                  <a:cubicBezTo>
                    <a:pt x="181" y="7"/>
                    <a:pt x="181" y="5"/>
                    <a:pt x="180" y="6"/>
                  </a:cubicBezTo>
                  <a:cubicBezTo>
                    <a:pt x="180" y="6"/>
                    <a:pt x="182" y="6"/>
                    <a:pt x="181" y="7"/>
                  </a:cubicBezTo>
                  <a:cubicBezTo>
                    <a:pt x="180" y="7"/>
                    <a:pt x="178" y="8"/>
                    <a:pt x="177" y="9"/>
                  </a:cubicBezTo>
                  <a:cubicBezTo>
                    <a:pt x="177" y="10"/>
                    <a:pt x="177" y="10"/>
                    <a:pt x="177" y="10"/>
                  </a:cubicBezTo>
                  <a:cubicBezTo>
                    <a:pt x="178" y="9"/>
                    <a:pt x="178" y="9"/>
                    <a:pt x="179" y="9"/>
                  </a:cubicBezTo>
                  <a:cubicBezTo>
                    <a:pt x="180" y="9"/>
                    <a:pt x="180" y="9"/>
                    <a:pt x="180" y="9"/>
                  </a:cubicBezTo>
                  <a:cubicBezTo>
                    <a:pt x="181" y="6"/>
                    <a:pt x="191" y="6"/>
                    <a:pt x="191" y="7"/>
                  </a:cubicBezTo>
                  <a:cubicBezTo>
                    <a:pt x="191" y="7"/>
                    <a:pt x="191" y="7"/>
                    <a:pt x="191" y="7"/>
                  </a:cubicBezTo>
                  <a:cubicBezTo>
                    <a:pt x="191" y="8"/>
                    <a:pt x="193" y="8"/>
                    <a:pt x="192" y="9"/>
                  </a:cubicBezTo>
                  <a:cubicBezTo>
                    <a:pt x="193" y="9"/>
                    <a:pt x="194" y="9"/>
                    <a:pt x="194" y="10"/>
                  </a:cubicBezTo>
                  <a:cubicBezTo>
                    <a:pt x="194" y="11"/>
                    <a:pt x="195" y="11"/>
                    <a:pt x="196" y="12"/>
                  </a:cubicBezTo>
                  <a:cubicBezTo>
                    <a:pt x="198" y="16"/>
                    <a:pt x="185" y="17"/>
                    <a:pt x="185" y="17"/>
                  </a:cubicBezTo>
                  <a:cubicBezTo>
                    <a:pt x="185" y="16"/>
                    <a:pt x="185" y="16"/>
                    <a:pt x="185" y="16"/>
                  </a:cubicBezTo>
                  <a:cubicBezTo>
                    <a:pt x="185" y="17"/>
                    <a:pt x="185" y="17"/>
                    <a:pt x="185" y="17"/>
                  </a:cubicBezTo>
                  <a:cubicBezTo>
                    <a:pt x="186" y="17"/>
                    <a:pt x="182" y="19"/>
                    <a:pt x="182" y="20"/>
                  </a:cubicBezTo>
                  <a:cubicBezTo>
                    <a:pt x="181" y="20"/>
                    <a:pt x="181" y="21"/>
                    <a:pt x="182" y="21"/>
                  </a:cubicBezTo>
                  <a:cubicBezTo>
                    <a:pt x="181" y="21"/>
                    <a:pt x="194" y="15"/>
                    <a:pt x="193" y="20"/>
                  </a:cubicBezTo>
                  <a:cubicBezTo>
                    <a:pt x="193" y="21"/>
                    <a:pt x="190" y="22"/>
                    <a:pt x="190" y="23"/>
                  </a:cubicBezTo>
                  <a:cubicBezTo>
                    <a:pt x="190" y="25"/>
                    <a:pt x="196" y="17"/>
                    <a:pt x="196" y="17"/>
                  </a:cubicBezTo>
                  <a:cubicBezTo>
                    <a:pt x="197" y="17"/>
                    <a:pt x="197" y="17"/>
                    <a:pt x="197" y="18"/>
                  </a:cubicBezTo>
                  <a:cubicBezTo>
                    <a:pt x="198" y="20"/>
                    <a:pt x="197" y="23"/>
                    <a:pt x="196" y="25"/>
                  </a:cubicBezTo>
                  <a:cubicBezTo>
                    <a:pt x="196" y="26"/>
                    <a:pt x="194" y="29"/>
                    <a:pt x="194" y="30"/>
                  </a:cubicBezTo>
                  <a:cubicBezTo>
                    <a:pt x="194" y="30"/>
                    <a:pt x="193" y="31"/>
                    <a:pt x="194" y="30"/>
                  </a:cubicBezTo>
                  <a:cubicBezTo>
                    <a:pt x="195" y="28"/>
                    <a:pt x="197" y="26"/>
                    <a:pt x="197" y="25"/>
                  </a:cubicBezTo>
                  <a:cubicBezTo>
                    <a:pt x="198" y="24"/>
                    <a:pt x="199" y="22"/>
                    <a:pt x="200" y="22"/>
                  </a:cubicBezTo>
                  <a:cubicBezTo>
                    <a:pt x="200" y="22"/>
                    <a:pt x="200" y="22"/>
                    <a:pt x="200" y="22"/>
                  </a:cubicBezTo>
                  <a:cubicBezTo>
                    <a:pt x="200" y="22"/>
                    <a:pt x="200" y="22"/>
                    <a:pt x="200" y="22"/>
                  </a:cubicBezTo>
                  <a:cubicBezTo>
                    <a:pt x="200" y="23"/>
                    <a:pt x="200" y="23"/>
                    <a:pt x="199" y="24"/>
                  </a:cubicBezTo>
                  <a:cubicBezTo>
                    <a:pt x="200" y="23"/>
                    <a:pt x="201" y="24"/>
                    <a:pt x="202" y="24"/>
                  </a:cubicBezTo>
                  <a:cubicBezTo>
                    <a:pt x="203" y="23"/>
                    <a:pt x="203" y="21"/>
                    <a:pt x="204" y="22"/>
                  </a:cubicBezTo>
                  <a:cubicBezTo>
                    <a:pt x="202" y="18"/>
                    <a:pt x="210" y="22"/>
                    <a:pt x="210" y="23"/>
                  </a:cubicBezTo>
                  <a:cubicBezTo>
                    <a:pt x="211" y="24"/>
                    <a:pt x="205" y="31"/>
                    <a:pt x="204" y="30"/>
                  </a:cubicBezTo>
                  <a:cubicBezTo>
                    <a:pt x="203" y="30"/>
                    <a:pt x="203" y="30"/>
                    <a:pt x="202" y="30"/>
                  </a:cubicBezTo>
                  <a:cubicBezTo>
                    <a:pt x="202" y="30"/>
                    <a:pt x="202" y="30"/>
                    <a:pt x="201" y="31"/>
                  </a:cubicBezTo>
                  <a:cubicBezTo>
                    <a:pt x="202" y="31"/>
                    <a:pt x="203" y="33"/>
                    <a:pt x="204" y="33"/>
                  </a:cubicBezTo>
                  <a:cubicBezTo>
                    <a:pt x="202" y="35"/>
                    <a:pt x="201" y="34"/>
                    <a:pt x="199" y="33"/>
                  </a:cubicBezTo>
                  <a:cubicBezTo>
                    <a:pt x="199" y="34"/>
                    <a:pt x="198" y="36"/>
                    <a:pt x="199" y="37"/>
                  </a:cubicBezTo>
                  <a:cubicBezTo>
                    <a:pt x="200" y="37"/>
                    <a:pt x="200" y="35"/>
                    <a:pt x="201" y="35"/>
                  </a:cubicBezTo>
                  <a:cubicBezTo>
                    <a:pt x="203" y="34"/>
                    <a:pt x="199" y="40"/>
                    <a:pt x="199" y="41"/>
                  </a:cubicBezTo>
                  <a:cubicBezTo>
                    <a:pt x="200" y="41"/>
                    <a:pt x="200" y="41"/>
                    <a:pt x="200" y="42"/>
                  </a:cubicBezTo>
                  <a:cubicBezTo>
                    <a:pt x="200" y="42"/>
                    <a:pt x="199" y="43"/>
                    <a:pt x="198" y="45"/>
                  </a:cubicBezTo>
                  <a:cubicBezTo>
                    <a:pt x="197" y="46"/>
                    <a:pt x="196" y="49"/>
                    <a:pt x="196" y="52"/>
                  </a:cubicBezTo>
                  <a:cubicBezTo>
                    <a:pt x="197" y="52"/>
                    <a:pt x="197" y="52"/>
                    <a:pt x="197" y="52"/>
                  </a:cubicBezTo>
                  <a:cubicBezTo>
                    <a:pt x="197" y="51"/>
                    <a:pt x="197" y="50"/>
                    <a:pt x="197" y="50"/>
                  </a:cubicBezTo>
                  <a:cubicBezTo>
                    <a:pt x="197" y="50"/>
                    <a:pt x="197" y="50"/>
                    <a:pt x="197" y="50"/>
                  </a:cubicBezTo>
                  <a:cubicBezTo>
                    <a:pt x="198" y="50"/>
                    <a:pt x="198" y="51"/>
                    <a:pt x="199" y="51"/>
                  </a:cubicBezTo>
                  <a:cubicBezTo>
                    <a:pt x="198" y="50"/>
                    <a:pt x="198" y="50"/>
                    <a:pt x="198" y="50"/>
                  </a:cubicBezTo>
                  <a:cubicBezTo>
                    <a:pt x="200" y="50"/>
                    <a:pt x="199" y="52"/>
                    <a:pt x="199" y="52"/>
                  </a:cubicBezTo>
                  <a:cubicBezTo>
                    <a:pt x="199" y="52"/>
                    <a:pt x="198" y="52"/>
                    <a:pt x="198" y="52"/>
                  </a:cubicBezTo>
                  <a:cubicBezTo>
                    <a:pt x="198" y="52"/>
                    <a:pt x="198" y="52"/>
                    <a:pt x="198" y="53"/>
                  </a:cubicBezTo>
                  <a:cubicBezTo>
                    <a:pt x="198" y="53"/>
                    <a:pt x="198" y="53"/>
                    <a:pt x="199" y="53"/>
                  </a:cubicBezTo>
                  <a:cubicBezTo>
                    <a:pt x="199" y="53"/>
                    <a:pt x="204" y="59"/>
                    <a:pt x="198" y="56"/>
                  </a:cubicBezTo>
                  <a:cubicBezTo>
                    <a:pt x="197" y="56"/>
                    <a:pt x="197" y="56"/>
                    <a:pt x="198" y="57"/>
                  </a:cubicBezTo>
                  <a:cubicBezTo>
                    <a:pt x="197" y="56"/>
                    <a:pt x="197" y="56"/>
                    <a:pt x="196" y="57"/>
                  </a:cubicBezTo>
                  <a:cubicBezTo>
                    <a:pt x="197" y="57"/>
                    <a:pt x="197" y="57"/>
                    <a:pt x="197" y="57"/>
                  </a:cubicBezTo>
                  <a:cubicBezTo>
                    <a:pt x="197" y="59"/>
                    <a:pt x="195" y="56"/>
                    <a:pt x="196" y="57"/>
                  </a:cubicBezTo>
                  <a:cubicBezTo>
                    <a:pt x="195" y="58"/>
                    <a:pt x="195" y="58"/>
                    <a:pt x="195" y="58"/>
                  </a:cubicBezTo>
                  <a:cubicBezTo>
                    <a:pt x="196" y="57"/>
                    <a:pt x="196" y="60"/>
                    <a:pt x="197" y="60"/>
                  </a:cubicBezTo>
                  <a:cubicBezTo>
                    <a:pt x="198" y="60"/>
                    <a:pt x="198" y="60"/>
                    <a:pt x="198" y="60"/>
                  </a:cubicBezTo>
                  <a:cubicBezTo>
                    <a:pt x="199" y="62"/>
                    <a:pt x="199" y="61"/>
                    <a:pt x="196" y="62"/>
                  </a:cubicBezTo>
                  <a:cubicBezTo>
                    <a:pt x="197" y="62"/>
                    <a:pt x="198" y="62"/>
                    <a:pt x="199" y="62"/>
                  </a:cubicBezTo>
                  <a:cubicBezTo>
                    <a:pt x="198" y="62"/>
                    <a:pt x="198" y="62"/>
                    <a:pt x="198" y="62"/>
                  </a:cubicBezTo>
                  <a:cubicBezTo>
                    <a:pt x="199" y="62"/>
                    <a:pt x="199" y="62"/>
                    <a:pt x="199" y="62"/>
                  </a:cubicBezTo>
                  <a:cubicBezTo>
                    <a:pt x="199" y="63"/>
                    <a:pt x="200" y="66"/>
                    <a:pt x="199" y="66"/>
                  </a:cubicBezTo>
                  <a:cubicBezTo>
                    <a:pt x="199" y="65"/>
                    <a:pt x="198" y="65"/>
                    <a:pt x="198" y="65"/>
                  </a:cubicBezTo>
                  <a:cubicBezTo>
                    <a:pt x="198" y="66"/>
                    <a:pt x="196" y="67"/>
                    <a:pt x="196" y="67"/>
                  </a:cubicBezTo>
                  <a:cubicBezTo>
                    <a:pt x="197" y="67"/>
                    <a:pt x="197" y="67"/>
                    <a:pt x="197" y="67"/>
                  </a:cubicBezTo>
                  <a:cubicBezTo>
                    <a:pt x="198" y="67"/>
                    <a:pt x="198" y="67"/>
                    <a:pt x="198" y="67"/>
                  </a:cubicBezTo>
                  <a:cubicBezTo>
                    <a:pt x="198" y="67"/>
                    <a:pt x="198" y="68"/>
                    <a:pt x="198" y="69"/>
                  </a:cubicBezTo>
                  <a:cubicBezTo>
                    <a:pt x="199" y="69"/>
                    <a:pt x="201" y="69"/>
                    <a:pt x="200" y="70"/>
                  </a:cubicBezTo>
                  <a:cubicBezTo>
                    <a:pt x="199" y="71"/>
                    <a:pt x="199" y="71"/>
                    <a:pt x="199" y="71"/>
                  </a:cubicBezTo>
                  <a:cubicBezTo>
                    <a:pt x="198" y="71"/>
                    <a:pt x="198" y="70"/>
                    <a:pt x="198" y="70"/>
                  </a:cubicBezTo>
                  <a:cubicBezTo>
                    <a:pt x="197" y="69"/>
                    <a:pt x="199" y="71"/>
                    <a:pt x="197" y="71"/>
                  </a:cubicBezTo>
                  <a:cubicBezTo>
                    <a:pt x="197" y="71"/>
                    <a:pt x="196" y="71"/>
                    <a:pt x="196" y="70"/>
                  </a:cubicBezTo>
                  <a:cubicBezTo>
                    <a:pt x="196" y="70"/>
                    <a:pt x="196" y="70"/>
                    <a:pt x="196" y="70"/>
                  </a:cubicBezTo>
                  <a:cubicBezTo>
                    <a:pt x="195" y="71"/>
                    <a:pt x="196" y="72"/>
                    <a:pt x="196" y="72"/>
                  </a:cubicBezTo>
                  <a:cubicBezTo>
                    <a:pt x="196" y="71"/>
                    <a:pt x="198" y="72"/>
                    <a:pt x="198" y="73"/>
                  </a:cubicBezTo>
                  <a:cubicBezTo>
                    <a:pt x="198" y="73"/>
                    <a:pt x="198" y="74"/>
                    <a:pt x="198" y="74"/>
                  </a:cubicBezTo>
                  <a:cubicBezTo>
                    <a:pt x="197" y="74"/>
                    <a:pt x="196" y="75"/>
                    <a:pt x="195" y="75"/>
                  </a:cubicBezTo>
                  <a:cubicBezTo>
                    <a:pt x="195" y="75"/>
                    <a:pt x="195" y="75"/>
                    <a:pt x="195" y="75"/>
                  </a:cubicBezTo>
                  <a:cubicBezTo>
                    <a:pt x="195" y="75"/>
                    <a:pt x="195" y="75"/>
                    <a:pt x="195" y="76"/>
                  </a:cubicBezTo>
                  <a:cubicBezTo>
                    <a:pt x="194" y="75"/>
                    <a:pt x="191" y="77"/>
                    <a:pt x="191" y="76"/>
                  </a:cubicBezTo>
                  <a:cubicBezTo>
                    <a:pt x="192" y="75"/>
                    <a:pt x="192" y="75"/>
                    <a:pt x="192" y="75"/>
                  </a:cubicBezTo>
                  <a:cubicBezTo>
                    <a:pt x="192" y="75"/>
                    <a:pt x="195" y="75"/>
                    <a:pt x="195" y="75"/>
                  </a:cubicBezTo>
                  <a:cubicBezTo>
                    <a:pt x="195" y="75"/>
                    <a:pt x="192" y="73"/>
                    <a:pt x="194" y="73"/>
                  </a:cubicBezTo>
                  <a:cubicBezTo>
                    <a:pt x="193" y="73"/>
                    <a:pt x="191" y="76"/>
                    <a:pt x="190" y="76"/>
                  </a:cubicBezTo>
                  <a:cubicBezTo>
                    <a:pt x="190" y="75"/>
                    <a:pt x="190" y="75"/>
                    <a:pt x="190" y="75"/>
                  </a:cubicBezTo>
                  <a:cubicBezTo>
                    <a:pt x="189" y="76"/>
                    <a:pt x="189" y="76"/>
                    <a:pt x="189" y="76"/>
                  </a:cubicBezTo>
                  <a:cubicBezTo>
                    <a:pt x="190" y="75"/>
                    <a:pt x="192" y="77"/>
                    <a:pt x="192" y="77"/>
                  </a:cubicBezTo>
                  <a:cubicBezTo>
                    <a:pt x="191" y="78"/>
                    <a:pt x="191" y="78"/>
                    <a:pt x="191" y="78"/>
                  </a:cubicBezTo>
                  <a:cubicBezTo>
                    <a:pt x="192" y="78"/>
                    <a:pt x="192" y="78"/>
                    <a:pt x="192" y="78"/>
                  </a:cubicBezTo>
                  <a:cubicBezTo>
                    <a:pt x="193" y="79"/>
                    <a:pt x="192" y="78"/>
                    <a:pt x="192" y="79"/>
                  </a:cubicBezTo>
                  <a:cubicBezTo>
                    <a:pt x="192" y="79"/>
                    <a:pt x="193" y="80"/>
                    <a:pt x="194" y="80"/>
                  </a:cubicBezTo>
                  <a:cubicBezTo>
                    <a:pt x="195" y="82"/>
                    <a:pt x="194" y="81"/>
                    <a:pt x="194" y="83"/>
                  </a:cubicBezTo>
                  <a:cubicBezTo>
                    <a:pt x="195" y="83"/>
                    <a:pt x="195" y="82"/>
                    <a:pt x="195" y="82"/>
                  </a:cubicBezTo>
                  <a:cubicBezTo>
                    <a:pt x="195" y="82"/>
                    <a:pt x="195" y="83"/>
                    <a:pt x="196" y="84"/>
                  </a:cubicBezTo>
                  <a:cubicBezTo>
                    <a:pt x="196" y="83"/>
                    <a:pt x="196" y="83"/>
                    <a:pt x="196" y="83"/>
                  </a:cubicBezTo>
                  <a:cubicBezTo>
                    <a:pt x="196" y="88"/>
                    <a:pt x="196" y="88"/>
                    <a:pt x="196" y="88"/>
                  </a:cubicBezTo>
                  <a:cubicBezTo>
                    <a:pt x="195" y="87"/>
                    <a:pt x="195" y="87"/>
                    <a:pt x="195" y="87"/>
                  </a:cubicBezTo>
                  <a:cubicBezTo>
                    <a:pt x="195" y="86"/>
                    <a:pt x="195" y="86"/>
                    <a:pt x="195" y="86"/>
                  </a:cubicBezTo>
                  <a:cubicBezTo>
                    <a:pt x="195" y="87"/>
                    <a:pt x="195" y="87"/>
                    <a:pt x="195" y="88"/>
                  </a:cubicBezTo>
                  <a:cubicBezTo>
                    <a:pt x="194" y="88"/>
                    <a:pt x="194" y="88"/>
                    <a:pt x="194" y="88"/>
                  </a:cubicBezTo>
                  <a:cubicBezTo>
                    <a:pt x="193" y="87"/>
                    <a:pt x="192" y="84"/>
                    <a:pt x="192" y="84"/>
                  </a:cubicBezTo>
                  <a:cubicBezTo>
                    <a:pt x="191" y="83"/>
                    <a:pt x="189" y="82"/>
                    <a:pt x="188" y="81"/>
                  </a:cubicBezTo>
                  <a:cubicBezTo>
                    <a:pt x="187" y="81"/>
                    <a:pt x="187" y="81"/>
                    <a:pt x="187" y="81"/>
                  </a:cubicBezTo>
                  <a:cubicBezTo>
                    <a:pt x="188" y="82"/>
                    <a:pt x="191" y="85"/>
                    <a:pt x="191" y="84"/>
                  </a:cubicBezTo>
                  <a:cubicBezTo>
                    <a:pt x="191" y="85"/>
                    <a:pt x="188" y="86"/>
                    <a:pt x="187" y="86"/>
                  </a:cubicBezTo>
                  <a:cubicBezTo>
                    <a:pt x="188" y="86"/>
                    <a:pt x="188" y="86"/>
                    <a:pt x="188" y="86"/>
                  </a:cubicBezTo>
                  <a:cubicBezTo>
                    <a:pt x="189" y="87"/>
                    <a:pt x="186" y="87"/>
                    <a:pt x="186" y="88"/>
                  </a:cubicBezTo>
                  <a:cubicBezTo>
                    <a:pt x="187" y="88"/>
                    <a:pt x="187" y="88"/>
                    <a:pt x="187" y="88"/>
                  </a:cubicBezTo>
                  <a:cubicBezTo>
                    <a:pt x="188" y="88"/>
                    <a:pt x="188" y="88"/>
                    <a:pt x="188" y="88"/>
                  </a:cubicBezTo>
                  <a:cubicBezTo>
                    <a:pt x="188" y="88"/>
                    <a:pt x="188" y="88"/>
                    <a:pt x="188" y="88"/>
                  </a:cubicBezTo>
                  <a:cubicBezTo>
                    <a:pt x="188" y="88"/>
                    <a:pt x="188" y="88"/>
                    <a:pt x="188" y="87"/>
                  </a:cubicBezTo>
                  <a:cubicBezTo>
                    <a:pt x="188" y="87"/>
                    <a:pt x="190" y="86"/>
                    <a:pt x="191" y="85"/>
                  </a:cubicBezTo>
                  <a:cubicBezTo>
                    <a:pt x="193" y="86"/>
                    <a:pt x="191" y="88"/>
                    <a:pt x="190" y="87"/>
                  </a:cubicBezTo>
                  <a:cubicBezTo>
                    <a:pt x="191" y="89"/>
                    <a:pt x="188" y="89"/>
                    <a:pt x="187" y="89"/>
                  </a:cubicBezTo>
                  <a:cubicBezTo>
                    <a:pt x="187" y="90"/>
                    <a:pt x="191" y="88"/>
                    <a:pt x="191" y="88"/>
                  </a:cubicBezTo>
                  <a:cubicBezTo>
                    <a:pt x="192" y="88"/>
                    <a:pt x="192" y="88"/>
                    <a:pt x="192" y="88"/>
                  </a:cubicBezTo>
                  <a:cubicBezTo>
                    <a:pt x="192" y="88"/>
                    <a:pt x="192" y="88"/>
                    <a:pt x="192" y="88"/>
                  </a:cubicBezTo>
                  <a:cubicBezTo>
                    <a:pt x="194" y="88"/>
                    <a:pt x="197" y="90"/>
                    <a:pt x="195" y="90"/>
                  </a:cubicBezTo>
                  <a:close/>
                  <a:moveTo>
                    <a:pt x="190" y="78"/>
                  </a:moveTo>
                  <a:cubicBezTo>
                    <a:pt x="190" y="78"/>
                    <a:pt x="190" y="78"/>
                    <a:pt x="190" y="78"/>
                  </a:cubicBezTo>
                  <a:cubicBezTo>
                    <a:pt x="190" y="78"/>
                    <a:pt x="191" y="78"/>
                    <a:pt x="191" y="78"/>
                  </a:cubicBezTo>
                  <a:cubicBezTo>
                    <a:pt x="191" y="78"/>
                    <a:pt x="190" y="78"/>
                    <a:pt x="190" y="78"/>
                  </a:cubicBezTo>
                  <a:close/>
                  <a:moveTo>
                    <a:pt x="196" y="63"/>
                  </a:moveTo>
                  <a:cubicBezTo>
                    <a:pt x="196" y="65"/>
                    <a:pt x="196" y="65"/>
                    <a:pt x="196" y="65"/>
                  </a:cubicBezTo>
                  <a:cubicBezTo>
                    <a:pt x="197" y="65"/>
                    <a:pt x="197" y="65"/>
                    <a:pt x="197" y="65"/>
                  </a:cubicBezTo>
                  <a:cubicBezTo>
                    <a:pt x="197" y="64"/>
                    <a:pt x="197" y="64"/>
                    <a:pt x="196" y="63"/>
                  </a:cubicBezTo>
                  <a:close/>
                  <a:moveTo>
                    <a:pt x="189" y="76"/>
                  </a:moveTo>
                  <a:cubicBezTo>
                    <a:pt x="189" y="76"/>
                    <a:pt x="189" y="76"/>
                    <a:pt x="189" y="76"/>
                  </a:cubicBezTo>
                  <a:cubicBezTo>
                    <a:pt x="189" y="76"/>
                    <a:pt x="189" y="76"/>
                    <a:pt x="189" y="76"/>
                  </a:cubicBezTo>
                  <a:close/>
                  <a:moveTo>
                    <a:pt x="149" y="24"/>
                  </a:moveTo>
                  <a:cubicBezTo>
                    <a:pt x="148" y="24"/>
                    <a:pt x="148" y="23"/>
                    <a:pt x="147" y="23"/>
                  </a:cubicBezTo>
                  <a:cubicBezTo>
                    <a:pt x="148" y="24"/>
                    <a:pt x="148" y="24"/>
                    <a:pt x="149" y="24"/>
                  </a:cubicBezTo>
                  <a:close/>
                  <a:moveTo>
                    <a:pt x="192" y="88"/>
                  </a:moveTo>
                  <a:cubicBezTo>
                    <a:pt x="192" y="88"/>
                    <a:pt x="192" y="88"/>
                    <a:pt x="192" y="88"/>
                  </a:cubicBezTo>
                  <a:moveTo>
                    <a:pt x="197" y="65"/>
                  </a:moveTo>
                  <a:cubicBezTo>
                    <a:pt x="197" y="65"/>
                    <a:pt x="197" y="65"/>
                    <a:pt x="197" y="65"/>
                  </a:cubicBezTo>
                  <a:moveTo>
                    <a:pt x="244" y="41"/>
                  </a:moveTo>
                  <a:cubicBezTo>
                    <a:pt x="243" y="40"/>
                    <a:pt x="243" y="40"/>
                    <a:pt x="243" y="40"/>
                  </a:cubicBezTo>
                  <a:cubicBezTo>
                    <a:pt x="244" y="40"/>
                    <a:pt x="244" y="40"/>
                    <a:pt x="244" y="40"/>
                  </a:cubicBezTo>
                  <a:cubicBezTo>
                    <a:pt x="244" y="41"/>
                    <a:pt x="244" y="41"/>
                    <a:pt x="244" y="41"/>
                  </a:cubicBezTo>
                  <a:cubicBezTo>
                    <a:pt x="244" y="40"/>
                    <a:pt x="244" y="40"/>
                    <a:pt x="244" y="40"/>
                  </a:cubicBezTo>
                  <a:cubicBezTo>
                    <a:pt x="244" y="40"/>
                    <a:pt x="244" y="40"/>
                    <a:pt x="244" y="40"/>
                  </a:cubicBezTo>
                  <a:cubicBezTo>
                    <a:pt x="244" y="40"/>
                    <a:pt x="244" y="43"/>
                    <a:pt x="244" y="42"/>
                  </a:cubicBezTo>
                  <a:cubicBezTo>
                    <a:pt x="244" y="44"/>
                    <a:pt x="244" y="44"/>
                    <a:pt x="244" y="44"/>
                  </a:cubicBezTo>
                  <a:cubicBezTo>
                    <a:pt x="243" y="44"/>
                    <a:pt x="244" y="45"/>
                    <a:pt x="245" y="45"/>
                  </a:cubicBezTo>
                  <a:cubicBezTo>
                    <a:pt x="246" y="46"/>
                    <a:pt x="246" y="46"/>
                    <a:pt x="246" y="46"/>
                  </a:cubicBezTo>
                  <a:cubicBezTo>
                    <a:pt x="243" y="47"/>
                    <a:pt x="247" y="47"/>
                    <a:pt x="246" y="48"/>
                  </a:cubicBezTo>
                  <a:cubicBezTo>
                    <a:pt x="247" y="47"/>
                    <a:pt x="247" y="47"/>
                    <a:pt x="247" y="47"/>
                  </a:cubicBezTo>
                  <a:cubicBezTo>
                    <a:pt x="247" y="47"/>
                    <a:pt x="247" y="47"/>
                    <a:pt x="247" y="47"/>
                  </a:cubicBezTo>
                  <a:cubicBezTo>
                    <a:pt x="247" y="47"/>
                    <a:pt x="247" y="46"/>
                    <a:pt x="248" y="46"/>
                  </a:cubicBezTo>
                  <a:cubicBezTo>
                    <a:pt x="247" y="44"/>
                    <a:pt x="247" y="44"/>
                    <a:pt x="247" y="44"/>
                  </a:cubicBezTo>
                  <a:cubicBezTo>
                    <a:pt x="248" y="44"/>
                    <a:pt x="248" y="45"/>
                    <a:pt x="248" y="44"/>
                  </a:cubicBezTo>
                  <a:cubicBezTo>
                    <a:pt x="248" y="44"/>
                    <a:pt x="248" y="44"/>
                    <a:pt x="248" y="44"/>
                  </a:cubicBezTo>
                  <a:cubicBezTo>
                    <a:pt x="249" y="44"/>
                    <a:pt x="249" y="44"/>
                    <a:pt x="249" y="44"/>
                  </a:cubicBezTo>
                  <a:cubicBezTo>
                    <a:pt x="249" y="47"/>
                    <a:pt x="249" y="44"/>
                    <a:pt x="250" y="45"/>
                  </a:cubicBezTo>
                  <a:cubicBezTo>
                    <a:pt x="250" y="46"/>
                    <a:pt x="250" y="46"/>
                    <a:pt x="251" y="46"/>
                  </a:cubicBezTo>
                  <a:cubicBezTo>
                    <a:pt x="251" y="46"/>
                    <a:pt x="251" y="46"/>
                    <a:pt x="251" y="46"/>
                  </a:cubicBezTo>
                  <a:cubicBezTo>
                    <a:pt x="251" y="47"/>
                    <a:pt x="249" y="47"/>
                    <a:pt x="248" y="48"/>
                  </a:cubicBezTo>
                  <a:cubicBezTo>
                    <a:pt x="247" y="49"/>
                    <a:pt x="245" y="51"/>
                    <a:pt x="248" y="50"/>
                  </a:cubicBezTo>
                  <a:cubicBezTo>
                    <a:pt x="249" y="50"/>
                    <a:pt x="250" y="50"/>
                    <a:pt x="250" y="50"/>
                  </a:cubicBezTo>
                  <a:cubicBezTo>
                    <a:pt x="250" y="50"/>
                    <a:pt x="250" y="51"/>
                    <a:pt x="249" y="51"/>
                  </a:cubicBezTo>
                  <a:cubicBezTo>
                    <a:pt x="248" y="51"/>
                    <a:pt x="248" y="51"/>
                    <a:pt x="249" y="52"/>
                  </a:cubicBezTo>
                  <a:cubicBezTo>
                    <a:pt x="249" y="52"/>
                    <a:pt x="249" y="52"/>
                    <a:pt x="249" y="52"/>
                  </a:cubicBezTo>
                  <a:cubicBezTo>
                    <a:pt x="249" y="52"/>
                    <a:pt x="248" y="52"/>
                    <a:pt x="248" y="52"/>
                  </a:cubicBezTo>
                  <a:cubicBezTo>
                    <a:pt x="248" y="53"/>
                    <a:pt x="247" y="55"/>
                    <a:pt x="248" y="55"/>
                  </a:cubicBezTo>
                  <a:cubicBezTo>
                    <a:pt x="249" y="56"/>
                    <a:pt x="250" y="54"/>
                    <a:pt x="250" y="55"/>
                  </a:cubicBezTo>
                  <a:cubicBezTo>
                    <a:pt x="250" y="56"/>
                    <a:pt x="250" y="55"/>
                    <a:pt x="250" y="56"/>
                  </a:cubicBezTo>
                  <a:cubicBezTo>
                    <a:pt x="250" y="56"/>
                    <a:pt x="250" y="56"/>
                    <a:pt x="250" y="56"/>
                  </a:cubicBezTo>
                  <a:cubicBezTo>
                    <a:pt x="249" y="56"/>
                    <a:pt x="249" y="56"/>
                    <a:pt x="249" y="56"/>
                  </a:cubicBezTo>
                  <a:cubicBezTo>
                    <a:pt x="249" y="57"/>
                    <a:pt x="250" y="57"/>
                    <a:pt x="250" y="58"/>
                  </a:cubicBezTo>
                  <a:cubicBezTo>
                    <a:pt x="250" y="58"/>
                    <a:pt x="251" y="57"/>
                    <a:pt x="251" y="57"/>
                  </a:cubicBezTo>
                  <a:cubicBezTo>
                    <a:pt x="251" y="53"/>
                    <a:pt x="251" y="53"/>
                    <a:pt x="251" y="53"/>
                  </a:cubicBezTo>
                  <a:cubicBezTo>
                    <a:pt x="250" y="52"/>
                    <a:pt x="253" y="52"/>
                    <a:pt x="253" y="52"/>
                  </a:cubicBezTo>
                  <a:cubicBezTo>
                    <a:pt x="253" y="50"/>
                    <a:pt x="253" y="44"/>
                    <a:pt x="256" y="44"/>
                  </a:cubicBezTo>
                  <a:cubicBezTo>
                    <a:pt x="258" y="45"/>
                    <a:pt x="254" y="42"/>
                    <a:pt x="254" y="42"/>
                  </a:cubicBezTo>
                  <a:cubicBezTo>
                    <a:pt x="254" y="41"/>
                    <a:pt x="254" y="39"/>
                    <a:pt x="253" y="38"/>
                  </a:cubicBezTo>
                  <a:cubicBezTo>
                    <a:pt x="253" y="38"/>
                    <a:pt x="253" y="38"/>
                    <a:pt x="253" y="38"/>
                  </a:cubicBezTo>
                  <a:cubicBezTo>
                    <a:pt x="252" y="37"/>
                    <a:pt x="252" y="39"/>
                    <a:pt x="252" y="40"/>
                  </a:cubicBezTo>
                  <a:cubicBezTo>
                    <a:pt x="252" y="39"/>
                    <a:pt x="251" y="35"/>
                    <a:pt x="251" y="35"/>
                  </a:cubicBezTo>
                  <a:cubicBezTo>
                    <a:pt x="251" y="36"/>
                    <a:pt x="251" y="36"/>
                    <a:pt x="251" y="36"/>
                  </a:cubicBezTo>
                  <a:cubicBezTo>
                    <a:pt x="250" y="35"/>
                    <a:pt x="250" y="35"/>
                    <a:pt x="250" y="35"/>
                  </a:cubicBezTo>
                  <a:cubicBezTo>
                    <a:pt x="250" y="33"/>
                    <a:pt x="249" y="36"/>
                    <a:pt x="249" y="37"/>
                  </a:cubicBezTo>
                  <a:cubicBezTo>
                    <a:pt x="249" y="39"/>
                    <a:pt x="249" y="41"/>
                    <a:pt x="250" y="43"/>
                  </a:cubicBezTo>
                  <a:cubicBezTo>
                    <a:pt x="250" y="42"/>
                    <a:pt x="249" y="42"/>
                    <a:pt x="249" y="41"/>
                  </a:cubicBezTo>
                  <a:cubicBezTo>
                    <a:pt x="249" y="41"/>
                    <a:pt x="249" y="41"/>
                    <a:pt x="249" y="41"/>
                  </a:cubicBezTo>
                  <a:cubicBezTo>
                    <a:pt x="249" y="40"/>
                    <a:pt x="248" y="39"/>
                    <a:pt x="248" y="37"/>
                  </a:cubicBezTo>
                  <a:cubicBezTo>
                    <a:pt x="248" y="37"/>
                    <a:pt x="247" y="35"/>
                    <a:pt x="247" y="38"/>
                  </a:cubicBezTo>
                  <a:cubicBezTo>
                    <a:pt x="246" y="38"/>
                    <a:pt x="246" y="39"/>
                    <a:pt x="247" y="40"/>
                  </a:cubicBezTo>
                  <a:cubicBezTo>
                    <a:pt x="246" y="40"/>
                    <a:pt x="246" y="40"/>
                    <a:pt x="246" y="40"/>
                  </a:cubicBezTo>
                  <a:cubicBezTo>
                    <a:pt x="247" y="40"/>
                    <a:pt x="246" y="39"/>
                    <a:pt x="246" y="39"/>
                  </a:cubicBezTo>
                  <a:cubicBezTo>
                    <a:pt x="246" y="39"/>
                    <a:pt x="246" y="39"/>
                    <a:pt x="246" y="39"/>
                  </a:cubicBezTo>
                  <a:cubicBezTo>
                    <a:pt x="246" y="39"/>
                    <a:pt x="246" y="39"/>
                    <a:pt x="246" y="39"/>
                  </a:cubicBezTo>
                  <a:cubicBezTo>
                    <a:pt x="246" y="38"/>
                    <a:pt x="246" y="38"/>
                    <a:pt x="246" y="38"/>
                  </a:cubicBezTo>
                  <a:cubicBezTo>
                    <a:pt x="245" y="38"/>
                    <a:pt x="245" y="38"/>
                    <a:pt x="245" y="38"/>
                  </a:cubicBezTo>
                  <a:cubicBezTo>
                    <a:pt x="245" y="38"/>
                    <a:pt x="245" y="38"/>
                    <a:pt x="245" y="38"/>
                  </a:cubicBezTo>
                  <a:cubicBezTo>
                    <a:pt x="245" y="37"/>
                    <a:pt x="246" y="37"/>
                    <a:pt x="247" y="37"/>
                  </a:cubicBezTo>
                  <a:cubicBezTo>
                    <a:pt x="246" y="36"/>
                    <a:pt x="246" y="36"/>
                    <a:pt x="246" y="36"/>
                  </a:cubicBezTo>
                  <a:cubicBezTo>
                    <a:pt x="246" y="36"/>
                    <a:pt x="245" y="36"/>
                    <a:pt x="244" y="36"/>
                  </a:cubicBezTo>
                  <a:cubicBezTo>
                    <a:pt x="244" y="36"/>
                    <a:pt x="244" y="37"/>
                    <a:pt x="244" y="37"/>
                  </a:cubicBezTo>
                  <a:cubicBezTo>
                    <a:pt x="244" y="37"/>
                    <a:pt x="244" y="36"/>
                    <a:pt x="244" y="36"/>
                  </a:cubicBezTo>
                  <a:cubicBezTo>
                    <a:pt x="243" y="36"/>
                    <a:pt x="242" y="40"/>
                    <a:pt x="243" y="40"/>
                  </a:cubicBezTo>
                  <a:cubicBezTo>
                    <a:pt x="243" y="41"/>
                    <a:pt x="244" y="42"/>
                    <a:pt x="244" y="41"/>
                  </a:cubicBezTo>
                  <a:close/>
                  <a:moveTo>
                    <a:pt x="244" y="41"/>
                  </a:moveTo>
                  <a:cubicBezTo>
                    <a:pt x="244" y="41"/>
                    <a:pt x="244" y="41"/>
                    <a:pt x="244" y="41"/>
                  </a:cubicBezTo>
                  <a:moveTo>
                    <a:pt x="252" y="34"/>
                  </a:moveTo>
                  <a:cubicBezTo>
                    <a:pt x="252" y="36"/>
                    <a:pt x="257" y="38"/>
                    <a:pt x="257" y="39"/>
                  </a:cubicBezTo>
                  <a:cubicBezTo>
                    <a:pt x="256" y="39"/>
                    <a:pt x="256" y="39"/>
                    <a:pt x="255" y="39"/>
                  </a:cubicBezTo>
                  <a:cubicBezTo>
                    <a:pt x="256" y="39"/>
                    <a:pt x="257" y="41"/>
                    <a:pt x="258" y="41"/>
                  </a:cubicBezTo>
                  <a:cubicBezTo>
                    <a:pt x="260" y="41"/>
                    <a:pt x="261" y="40"/>
                    <a:pt x="262" y="39"/>
                  </a:cubicBezTo>
                  <a:cubicBezTo>
                    <a:pt x="263" y="38"/>
                    <a:pt x="265" y="36"/>
                    <a:pt x="265" y="35"/>
                  </a:cubicBezTo>
                  <a:cubicBezTo>
                    <a:pt x="265" y="34"/>
                    <a:pt x="264" y="32"/>
                    <a:pt x="262" y="33"/>
                  </a:cubicBezTo>
                  <a:cubicBezTo>
                    <a:pt x="262" y="32"/>
                    <a:pt x="262" y="33"/>
                    <a:pt x="261" y="32"/>
                  </a:cubicBezTo>
                  <a:cubicBezTo>
                    <a:pt x="261" y="33"/>
                    <a:pt x="261" y="33"/>
                    <a:pt x="261" y="32"/>
                  </a:cubicBezTo>
                  <a:cubicBezTo>
                    <a:pt x="261" y="33"/>
                    <a:pt x="260" y="32"/>
                    <a:pt x="260" y="33"/>
                  </a:cubicBezTo>
                  <a:cubicBezTo>
                    <a:pt x="259" y="34"/>
                    <a:pt x="259" y="34"/>
                    <a:pt x="259" y="34"/>
                  </a:cubicBezTo>
                  <a:cubicBezTo>
                    <a:pt x="259" y="33"/>
                    <a:pt x="259" y="33"/>
                    <a:pt x="259" y="33"/>
                  </a:cubicBezTo>
                  <a:cubicBezTo>
                    <a:pt x="259" y="34"/>
                    <a:pt x="259" y="34"/>
                    <a:pt x="259" y="34"/>
                  </a:cubicBezTo>
                  <a:cubicBezTo>
                    <a:pt x="259" y="33"/>
                    <a:pt x="260" y="31"/>
                    <a:pt x="259" y="31"/>
                  </a:cubicBezTo>
                  <a:cubicBezTo>
                    <a:pt x="258" y="32"/>
                    <a:pt x="258" y="33"/>
                    <a:pt x="258" y="35"/>
                  </a:cubicBezTo>
                  <a:cubicBezTo>
                    <a:pt x="257" y="34"/>
                    <a:pt x="257" y="34"/>
                    <a:pt x="257" y="34"/>
                  </a:cubicBezTo>
                  <a:cubicBezTo>
                    <a:pt x="257" y="33"/>
                    <a:pt x="258" y="32"/>
                    <a:pt x="257" y="33"/>
                  </a:cubicBezTo>
                  <a:cubicBezTo>
                    <a:pt x="256" y="33"/>
                    <a:pt x="256" y="31"/>
                    <a:pt x="255" y="31"/>
                  </a:cubicBezTo>
                  <a:cubicBezTo>
                    <a:pt x="254" y="31"/>
                    <a:pt x="254" y="32"/>
                    <a:pt x="254" y="32"/>
                  </a:cubicBezTo>
                  <a:cubicBezTo>
                    <a:pt x="255" y="32"/>
                    <a:pt x="255" y="32"/>
                    <a:pt x="255" y="32"/>
                  </a:cubicBezTo>
                  <a:cubicBezTo>
                    <a:pt x="255" y="33"/>
                    <a:pt x="255" y="33"/>
                    <a:pt x="255" y="33"/>
                  </a:cubicBezTo>
                  <a:cubicBezTo>
                    <a:pt x="254" y="33"/>
                    <a:pt x="253" y="31"/>
                    <a:pt x="254" y="33"/>
                  </a:cubicBezTo>
                  <a:cubicBezTo>
                    <a:pt x="254" y="33"/>
                    <a:pt x="255" y="33"/>
                    <a:pt x="254" y="34"/>
                  </a:cubicBezTo>
                  <a:cubicBezTo>
                    <a:pt x="254" y="34"/>
                    <a:pt x="253" y="32"/>
                    <a:pt x="252" y="34"/>
                  </a:cubicBezTo>
                  <a:close/>
                  <a:moveTo>
                    <a:pt x="252" y="34"/>
                  </a:moveTo>
                  <a:cubicBezTo>
                    <a:pt x="252" y="34"/>
                    <a:pt x="252" y="34"/>
                    <a:pt x="252" y="34"/>
                  </a:cubicBezTo>
                  <a:moveTo>
                    <a:pt x="260" y="52"/>
                  </a:moveTo>
                  <a:cubicBezTo>
                    <a:pt x="261" y="50"/>
                    <a:pt x="261" y="50"/>
                    <a:pt x="261" y="50"/>
                  </a:cubicBezTo>
                  <a:cubicBezTo>
                    <a:pt x="260" y="50"/>
                    <a:pt x="260" y="50"/>
                    <a:pt x="260" y="50"/>
                  </a:cubicBezTo>
                  <a:cubicBezTo>
                    <a:pt x="258" y="46"/>
                    <a:pt x="254" y="51"/>
                    <a:pt x="258" y="52"/>
                  </a:cubicBezTo>
                  <a:cubicBezTo>
                    <a:pt x="258" y="55"/>
                    <a:pt x="259" y="52"/>
                    <a:pt x="260" y="52"/>
                  </a:cubicBezTo>
                  <a:close/>
                  <a:moveTo>
                    <a:pt x="244" y="47"/>
                  </a:moveTo>
                  <a:cubicBezTo>
                    <a:pt x="244" y="47"/>
                    <a:pt x="244" y="47"/>
                    <a:pt x="244" y="47"/>
                  </a:cubicBezTo>
                  <a:moveTo>
                    <a:pt x="244" y="48"/>
                  </a:moveTo>
                  <a:cubicBezTo>
                    <a:pt x="244" y="47"/>
                    <a:pt x="243" y="44"/>
                    <a:pt x="243" y="43"/>
                  </a:cubicBezTo>
                  <a:cubicBezTo>
                    <a:pt x="242" y="44"/>
                    <a:pt x="243" y="46"/>
                    <a:pt x="244" y="47"/>
                  </a:cubicBezTo>
                  <a:lnTo>
                    <a:pt x="244" y="48"/>
                  </a:lnTo>
                  <a:close/>
                  <a:moveTo>
                    <a:pt x="257" y="45"/>
                  </a:moveTo>
                  <a:cubicBezTo>
                    <a:pt x="256" y="44"/>
                    <a:pt x="255" y="46"/>
                    <a:pt x="256" y="47"/>
                  </a:cubicBezTo>
                  <a:cubicBezTo>
                    <a:pt x="256" y="48"/>
                    <a:pt x="258" y="47"/>
                    <a:pt x="258" y="46"/>
                  </a:cubicBezTo>
                  <a:cubicBezTo>
                    <a:pt x="258" y="46"/>
                    <a:pt x="257" y="45"/>
                    <a:pt x="257" y="45"/>
                  </a:cubicBezTo>
                  <a:close/>
                  <a:moveTo>
                    <a:pt x="258" y="46"/>
                  </a:moveTo>
                  <a:cubicBezTo>
                    <a:pt x="258" y="46"/>
                    <a:pt x="258" y="46"/>
                    <a:pt x="258" y="46"/>
                  </a:cubicBezTo>
                  <a:moveTo>
                    <a:pt x="116" y="211"/>
                  </a:moveTo>
                  <a:cubicBezTo>
                    <a:pt x="116" y="211"/>
                    <a:pt x="116" y="211"/>
                    <a:pt x="116" y="211"/>
                  </a:cubicBezTo>
                  <a:cubicBezTo>
                    <a:pt x="116" y="211"/>
                    <a:pt x="116" y="211"/>
                    <a:pt x="116" y="211"/>
                  </a:cubicBezTo>
                  <a:close/>
                  <a:moveTo>
                    <a:pt x="52" y="139"/>
                  </a:moveTo>
                  <a:cubicBezTo>
                    <a:pt x="52" y="139"/>
                    <a:pt x="52" y="139"/>
                    <a:pt x="52" y="139"/>
                  </a:cubicBezTo>
                  <a:cubicBezTo>
                    <a:pt x="52" y="139"/>
                    <a:pt x="52" y="139"/>
                    <a:pt x="52" y="139"/>
                  </a:cubicBezTo>
                  <a:close/>
                  <a:moveTo>
                    <a:pt x="29" y="119"/>
                  </a:moveTo>
                  <a:cubicBezTo>
                    <a:pt x="29" y="119"/>
                    <a:pt x="29" y="119"/>
                    <a:pt x="29" y="119"/>
                  </a:cubicBezTo>
                  <a:close/>
                  <a:moveTo>
                    <a:pt x="121" y="213"/>
                  </a:moveTo>
                  <a:cubicBezTo>
                    <a:pt x="121" y="213"/>
                    <a:pt x="121" y="213"/>
                    <a:pt x="121" y="213"/>
                  </a:cubicBezTo>
                  <a:cubicBezTo>
                    <a:pt x="121" y="213"/>
                    <a:pt x="121" y="213"/>
                    <a:pt x="121" y="213"/>
                  </a:cubicBezTo>
                  <a:cubicBezTo>
                    <a:pt x="121" y="213"/>
                    <a:pt x="121" y="213"/>
                    <a:pt x="121" y="213"/>
                  </a:cubicBezTo>
                  <a:close/>
                  <a:moveTo>
                    <a:pt x="182" y="233"/>
                  </a:moveTo>
                  <a:cubicBezTo>
                    <a:pt x="182" y="236"/>
                    <a:pt x="179" y="240"/>
                    <a:pt x="177" y="242"/>
                  </a:cubicBezTo>
                  <a:cubicBezTo>
                    <a:pt x="177" y="242"/>
                    <a:pt x="177" y="242"/>
                    <a:pt x="176" y="241"/>
                  </a:cubicBezTo>
                  <a:cubicBezTo>
                    <a:pt x="176" y="242"/>
                    <a:pt x="176" y="242"/>
                    <a:pt x="176" y="242"/>
                  </a:cubicBezTo>
                  <a:cubicBezTo>
                    <a:pt x="176" y="242"/>
                    <a:pt x="176" y="242"/>
                    <a:pt x="176" y="242"/>
                  </a:cubicBezTo>
                  <a:cubicBezTo>
                    <a:pt x="175" y="245"/>
                    <a:pt x="176" y="248"/>
                    <a:pt x="175" y="251"/>
                  </a:cubicBezTo>
                  <a:cubicBezTo>
                    <a:pt x="175" y="251"/>
                    <a:pt x="170" y="258"/>
                    <a:pt x="170" y="256"/>
                  </a:cubicBezTo>
                  <a:cubicBezTo>
                    <a:pt x="170" y="256"/>
                    <a:pt x="170" y="257"/>
                    <a:pt x="170" y="257"/>
                  </a:cubicBezTo>
                  <a:cubicBezTo>
                    <a:pt x="170" y="257"/>
                    <a:pt x="168" y="256"/>
                    <a:pt x="168" y="257"/>
                  </a:cubicBezTo>
                  <a:cubicBezTo>
                    <a:pt x="168" y="257"/>
                    <a:pt x="168" y="257"/>
                    <a:pt x="168" y="257"/>
                  </a:cubicBezTo>
                  <a:cubicBezTo>
                    <a:pt x="168" y="258"/>
                    <a:pt x="167" y="258"/>
                    <a:pt x="167" y="258"/>
                  </a:cubicBezTo>
                  <a:cubicBezTo>
                    <a:pt x="167" y="258"/>
                    <a:pt x="167" y="258"/>
                    <a:pt x="167" y="258"/>
                  </a:cubicBezTo>
                  <a:cubicBezTo>
                    <a:pt x="165" y="258"/>
                    <a:pt x="163" y="260"/>
                    <a:pt x="162" y="262"/>
                  </a:cubicBezTo>
                  <a:cubicBezTo>
                    <a:pt x="163" y="262"/>
                    <a:pt x="163" y="262"/>
                    <a:pt x="163" y="262"/>
                  </a:cubicBezTo>
                  <a:cubicBezTo>
                    <a:pt x="162" y="262"/>
                    <a:pt x="162" y="264"/>
                    <a:pt x="163" y="264"/>
                  </a:cubicBezTo>
                  <a:cubicBezTo>
                    <a:pt x="163" y="264"/>
                    <a:pt x="163" y="264"/>
                    <a:pt x="163" y="264"/>
                  </a:cubicBezTo>
                  <a:cubicBezTo>
                    <a:pt x="162" y="264"/>
                    <a:pt x="162" y="264"/>
                    <a:pt x="162" y="264"/>
                  </a:cubicBezTo>
                  <a:cubicBezTo>
                    <a:pt x="163" y="264"/>
                    <a:pt x="163" y="264"/>
                    <a:pt x="163" y="264"/>
                  </a:cubicBezTo>
                  <a:cubicBezTo>
                    <a:pt x="162" y="266"/>
                    <a:pt x="161" y="269"/>
                    <a:pt x="159" y="270"/>
                  </a:cubicBezTo>
                  <a:cubicBezTo>
                    <a:pt x="159" y="270"/>
                    <a:pt x="160" y="269"/>
                    <a:pt x="160" y="269"/>
                  </a:cubicBezTo>
                  <a:cubicBezTo>
                    <a:pt x="160" y="268"/>
                    <a:pt x="160" y="268"/>
                    <a:pt x="160" y="268"/>
                  </a:cubicBezTo>
                  <a:cubicBezTo>
                    <a:pt x="159" y="269"/>
                    <a:pt x="159" y="269"/>
                    <a:pt x="159" y="269"/>
                  </a:cubicBezTo>
                  <a:cubicBezTo>
                    <a:pt x="159" y="268"/>
                    <a:pt x="159" y="268"/>
                    <a:pt x="159" y="268"/>
                  </a:cubicBezTo>
                  <a:cubicBezTo>
                    <a:pt x="157" y="271"/>
                    <a:pt x="157" y="271"/>
                    <a:pt x="157" y="271"/>
                  </a:cubicBezTo>
                  <a:cubicBezTo>
                    <a:pt x="156" y="274"/>
                    <a:pt x="155" y="276"/>
                    <a:pt x="152" y="276"/>
                  </a:cubicBezTo>
                  <a:cubicBezTo>
                    <a:pt x="152" y="276"/>
                    <a:pt x="149" y="275"/>
                    <a:pt x="148" y="274"/>
                  </a:cubicBezTo>
                  <a:cubicBezTo>
                    <a:pt x="148" y="275"/>
                    <a:pt x="148" y="275"/>
                    <a:pt x="148" y="275"/>
                  </a:cubicBezTo>
                  <a:cubicBezTo>
                    <a:pt x="149" y="277"/>
                    <a:pt x="151" y="276"/>
                    <a:pt x="150" y="278"/>
                  </a:cubicBezTo>
                  <a:cubicBezTo>
                    <a:pt x="150" y="279"/>
                    <a:pt x="151" y="278"/>
                    <a:pt x="151" y="279"/>
                  </a:cubicBezTo>
                  <a:cubicBezTo>
                    <a:pt x="151" y="280"/>
                    <a:pt x="150" y="281"/>
                    <a:pt x="150" y="282"/>
                  </a:cubicBezTo>
                  <a:cubicBezTo>
                    <a:pt x="149" y="284"/>
                    <a:pt x="144" y="283"/>
                    <a:pt x="143" y="283"/>
                  </a:cubicBezTo>
                  <a:cubicBezTo>
                    <a:pt x="143" y="283"/>
                    <a:pt x="143" y="283"/>
                    <a:pt x="143" y="283"/>
                  </a:cubicBezTo>
                  <a:cubicBezTo>
                    <a:pt x="143" y="284"/>
                    <a:pt x="143" y="284"/>
                    <a:pt x="143" y="284"/>
                  </a:cubicBezTo>
                  <a:cubicBezTo>
                    <a:pt x="143" y="284"/>
                    <a:pt x="143" y="286"/>
                    <a:pt x="143" y="287"/>
                  </a:cubicBezTo>
                  <a:cubicBezTo>
                    <a:pt x="143" y="286"/>
                    <a:pt x="143" y="286"/>
                    <a:pt x="143" y="286"/>
                  </a:cubicBezTo>
                  <a:cubicBezTo>
                    <a:pt x="143" y="287"/>
                    <a:pt x="143" y="287"/>
                    <a:pt x="143" y="287"/>
                  </a:cubicBezTo>
                  <a:cubicBezTo>
                    <a:pt x="143" y="287"/>
                    <a:pt x="143" y="287"/>
                    <a:pt x="143" y="287"/>
                  </a:cubicBezTo>
                  <a:cubicBezTo>
                    <a:pt x="142" y="288"/>
                    <a:pt x="139" y="287"/>
                    <a:pt x="139" y="287"/>
                  </a:cubicBezTo>
                  <a:cubicBezTo>
                    <a:pt x="139" y="287"/>
                    <a:pt x="140" y="290"/>
                    <a:pt x="140" y="290"/>
                  </a:cubicBezTo>
                  <a:cubicBezTo>
                    <a:pt x="141" y="290"/>
                    <a:pt x="141" y="290"/>
                    <a:pt x="141" y="290"/>
                  </a:cubicBezTo>
                  <a:cubicBezTo>
                    <a:pt x="140" y="289"/>
                    <a:pt x="140" y="289"/>
                    <a:pt x="140" y="289"/>
                  </a:cubicBezTo>
                  <a:cubicBezTo>
                    <a:pt x="141" y="289"/>
                    <a:pt x="141" y="289"/>
                    <a:pt x="141" y="289"/>
                  </a:cubicBezTo>
                  <a:cubicBezTo>
                    <a:pt x="142" y="289"/>
                    <a:pt x="141" y="291"/>
                    <a:pt x="141" y="291"/>
                  </a:cubicBezTo>
                  <a:cubicBezTo>
                    <a:pt x="140" y="290"/>
                    <a:pt x="140" y="290"/>
                    <a:pt x="140" y="290"/>
                  </a:cubicBezTo>
                  <a:cubicBezTo>
                    <a:pt x="139" y="291"/>
                    <a:pt x="139" y="291"/>
                    <a:pt x="139" y="291"/>
                  </a:cubicBezTo>
                  <a:cubicBezTo>
                    <a:pt x="140" y="291"/>
                    <a:pt x="140" y="291"/>
                    <a:pt x="140" y="291"/>
                  </a:cubicBezTo>
                  <a:cubicBezTo>
                    <a:pt x="139" y="291"/>
                    <a:pt x="138" y="294"/>
                    <a:pt x="138" y="294"/>
                  </a:cubicBezTo>
                  <a:cubicBezTo>
                    <a:pt x="138" y="295"/>
                    <a:pt x="138" y="295"/>
                    <a:pt x="138" y="295"/>
                  </a:cubicBezTo>
                  <a:cubicBezTo>
                    <a:pt x="138" y="295"/>
                    <a:pt x="137" y="294"/>
                    <a:pt x="137" y="295"/>
                  </a:cubicBezTo>
                  <a:cubicBezTo>
                    <a:pt x="137" y="295"/>
                    <a:pt x="137" y="295"/>
                    <a:pt x="137" y="295"/>
                  </a:cubicBezTo>
                  <a:cubicBezTo>
                    <a:pt x="136" y="296"/>
                    <a:pt x="136" y="296"/>
                    <a:pt x="136" y="296"/>
                  </a:cubicBezTo>
                  <a:cubicBezTo>
                    <a:pt x="135" y="297"/>
                    <a:pt x="136" y="298"/>
                    <a:pt x="137" y="299"/>
                  </a:cubicBezTo>
                  <a:cubicBezTo>
                    <a:pt x="138" y="299"/>
                    <a:pt x="138" y="299"/>
                    <a:pt x="138" y="299"/>
                  </a:cubicBezTo>
                  <a:cubicBezTo>
                    <a:pt x="139" y="301"/>
                    <a:pt x="134" y="305"/>
                    <a:pt x="134" y="305"/>
                  </a:cubicBezTo>
                  <a:cubicBezTo>
                    <a:pt x="134" y="306"/>
                    <a:pt x="134" y="306"/>
                    <a:pt x="134" y="306"/>
                  </a:cubicBezTo>
                  <a:cubicBezTo>
                    <a:pt x="134" y="306"/>
                    <a:pt x="132" y="309"/>
                    <a:pt x="133" y="309"/>
                  </a:cubicBezTo>
                  <a:cubicBezTo>
                    <a:pt x="133" y="309"/>
                    <a:pt x="133" y="309"/>
                    <a:pt x="133" y="309"/>
                  </a:cubicBezTo>
                  <a:cubicBezTo>
                    <a:pt x="134" y="309"/>
                    <a:pt x="134" y="309"/>
                    <a:pt x="134" y="309"/>
                  </a:cubicBezTo>
                  <a:cubicBezTo>
                    <a:pt x="134" y="310"/>
                    <a:pt x="134" y="310"/>
                    <a:pt x="134" y="311"/>
                  </a:cubicBezTo>
                  <a:cubicBezTo>
                    <a:pt x="134" y="311"/>
                    <a:pt x="132" y="311"/>
                    <a:pt x="133" y="311"/>
                  </a:cubicBezTo>
                  <a:cubicBezTo>
                    <a:pt x="131" y="312"/>
                    <a:pt x="131" y="312"/>
                    <a:pt x="131" y="312"/>
                  </a:cubicBezTo>
                  <a:cubicBezTo>
                    <a:pt x="131" y="314"/>
                    <a:pt x="131" y="314"/>
                    <a:pt x="131" y="314"/>
                  </a:cubicBezTo>
                  <a:cubicBezTo>
                    <a:pt x="130" y="315"/>
                    <a:pt x="129" y="313"/>
                    <a:pt x="129" y="313"/>
                  </a:cubicBezTo>
                  <a:cubicBezTo>
                    <a:pt x="129" y="313"/>
                    <a:pt x="129" y="313"/>
                    <a:pt x="129" y="313"/>
                  </a:cubicBezTo>
                  <a:cubicBezTo>
                    <a:pt x="128" y="313"/>
                    <a:pt x="128" y="313"/>
                    <a:pt x="128" y="313"/>
                  </a:cubicBezTo>
                  <a:cubicBezTo>
                    <a:pt x="128" y="313"/>
                    <a:pt x="128" y="313"/>
                    <a:pt x="128" y="313"/>
                  </a:cubicBezTo>
                  <a:cubicBezTo>
                    <a:pt x="128" y="313"/>
                    <a:pt x="128" y="312"/>
                    <a:pt x="128" y="312"/>
                  </a:cubicBezTo>
                  <a:cubicBezTo>
                    <a:pt x="128" y="312"/>
                    <a:pt x="128" y="312"/>
                    <a:pt x="128" y="312"/>
                  </a:cubicBezTo>
                  <a:cubicBezTo>
                    <a:pt x="129" y="312"/>
                    <a:pt x="129" y="312"/>
                    <a:pt x="129" y="312"/>
                  </a:cubicBezTo>
                  <a:cubicBezTo>
                    <a:pt x="130" y="311"/>
                    <a:pt x="130" y="311"/>
                    <a:pt x="130" y="311"/>
                  </a:cubicBezTo>
                  <a:cubicBezTo>
                    <a:pt x="128" y="311"/>
                    <a:pt x="128" y="311"/>
                    <a:pt x="128" y="311"/>
                  </a:cubicBezTo>
                  <a:cubicBezTo>
                    <a:pt x="128" y="311"/>
                    <a:pt x="128" y="311"/>
                    <a:pt x="128" y="311"/>
                  </a:cubicBezTo>
                  <a:cubicBezTo>
                    <a:pt x="128" y="312"/>
                    <a:pt x="128" y="312"/>
                    <a:pt x="128" y="312"/>
                  </a:cubicBezTo>
                  <a:cubicBezTo>
                    <a:pt x="128" y="312"/>
                    <a:pt x="128" y="312"/>
                    <a:pt x="128" y="312"/>
                  </a:cubicBezTo>
                  <a:cubicBezTo>
                    <a:pt x="128" y="312"/>
                    <a:pt x="128" y="312"/>
                    <a:pt x="128" y="312"/>
                  </a:cubicBezTo>
                  <a:cubicBezTo>
                    <a:pt x="127" y="312"/>
                    <a:pt x="127" y="312"/>
                    <a:pt x="127" y="312"/>
                  </a:cubicBezTo>
                  <a:cubicBezTo>
                    <a:pt x="128" y="312"/>
                    <a:pt x="128" y="312"/>
                    <a:pt x="128" y="312"/>
                  </a:cubicBezTo>
                  <a:cubicBezTo>
                    <a:pt x="127" y="311"/>
                    <a:pt x="127" y="311"/>
                    <a:pt x="127" y="311"/>
                  </a:cubicBezTo>
                  <a:cubicBezTo>
                    <a:pt x="127" y="312"/>
                    <a:pt x="127" y="312"/>
                    <a:pt x="127" y="312"/>
                  </a:cubicBezTo>
                  <a:cubicBezTo>
                    <a:pt x="127" y="311"/>
                    <a:pt x="127" y="311"/>
                    <a:pt x="127" y="310"/>
                  </a:cubicBezTo>
                  <a:cubicBezTo>
                    <a:pt x="127" y="310"/>
                    <a:pt x="127" y="310"/>
                    <a:pt x="127" y="310"/>
                  </a:cubicBezTo>
                  <a:cubicBezTo>
                    <a:pt x="128" y="310"/>
                    <a:pt x="128" y="310"/>
                    <a:pt x="128" y="310"/>
                  </a:cubicBezTo>
                  <a:cubicBezTo>
                    <a:pt x="127" y="310"/>
                    <a:pt x="127" y="310"/>
                    <a:pt x="127" y="310"/>
                  </a:cubicBezTo>
                  <a:cubicBezTo>
                    <a:pt x="127" y="310"/>
                    <a:pt x="127" y="310"/>
                    <a:pt x="127" y="310"/>
                  </a:cubicBezTo>
                  <a:cubicBezTo>
                    <a:pt x="127" y="308"/>
                    <a:pt x="127" y="308"/>
                    <a:pt x="127" y="308"/>
                  </a:cubicBezTo>
                  <a:cubicBezTo>
                    <a:pt x="127" y="309"/>
                    <a:pt x="127" y="309"/>
                    <a:pt x="127" y="309"/>
                  </a:cubicBezTo>
                  <a:cubicBezTo>
                    <a:pt x="127" y="308"/>
                    <a:pt x="127" y="308"/>
                    <a:pt x="127" y="308"/>
                  </a:cubicBezTo>
                  <a:cubicBezTo>
                    <a:pt x="127" y="308"/>
                    <a:pt x="127" y="308"/>
                    <a:pt x="127" y="308"/>
                  </a:cubicBezTo>
                  <a:cubicBezTo>
                    <a:pt x="127" y="308"/>
                    <a:pt x="127" y="308"/>
                    <a:pt x="126" y="308"/>
                  </a:cubicBezTo>
                  <a:cubicBezTo>
                    <a:pt x="126" y="307"/>
                    <a:pt x="126" y="307"/>
                    <a:pt x="127" y="307"/>
                  </a:cubicBezTo>
                  <a:cubicBezTo>
                    <a:pt x="127" y="307"/>
                    <a:pt x="127" y="307"/>
                    <a:pt x="127" y="307"/>
                  </a:cubicBezTo>
                  <a:cubicBezTo>
                    <a:pt x="127" y="307"/>
                    <a:pt x="127" y="307"/>
                    <a:pt x="127" y="307"/>
                  </a:cubicBezTo>
                  <a:cubicBezTo>
                    <a:pt x="127" y="307"/>
                    <a:pt x="127" y="307"/>
                    <a:pt x="127" y="307"/>
                  </a:cubicBezTo>
                  <a:cubicBezTo>
                    <a:pt x="127" y="307"/>
                    <a:pt x="127" y="307"/>
                    <a:pt x="127" y="307"/>
                  </a:cubicBezTo>
                  <a:cubicBezTo>
                    <a:pt x="127" y="307"/>
                    <a:pt x="126" y="307"/>
                    <a:pt x="126" y="307"/>
                  </a:cubicBezTo>
                  <a:cubicBezTo>
                    <a:pt x="126" y="306"/>
                    <a:pt x="126" y="306"/>
                    <a:pt x="126" y="306"/>
                  </a:cubicBezTo>
                  <a:cubicBezTo>
                    <a:pt x="126" y="306"/>
                    <a:pt x="126" y="306"/>
                    <a:pt x="126" y="306"/>
                  </a:cubicBezTo>
                  <a:cubicBezTo>
                    <a:pt x="126" y="305"/>
                    <a:pt x="126" y="305"/>
                    <a:pt x="126" y="305"/>
                  </a:cubicBezTo>
                  <a:cubicBezTo>
                    <a:pt x="126" y="306"/>
                    <a:pt x="126" y="306"/>
                    <a:pt x="126" y="306"/>
                  </a:cubicBezTo>
                  <a:cubicBezTo>
                    <a:pt x="126" y="306"/>
                    <a:pt x="126" y="306"/>
                    <a:pt x="126" y="305"/>
                  </a:cubicBezTo>
                  <a:cubicBezTo>
                    <a:pt x="127" y="305"/>
                    <a:pt x="127" y="305"/>
                    <a:pt x="127" y="305"/>
                  </a:cubicBezTo>
                  <a:cubicBezTo>
                    <a:pt x="126" y="305"/>
                    <a:pt x="126" y="305"/>
                    <a:pt x="126" y="305"/>
                  </a:cubicBezTo>
                  <a:cubicBezTo>
                    <a:pt x="126" y="305"/>
                    <a:pt x="126" y="305"/>
                    <a:pt x="126" y="305"/>
                  </a:cubicBezTo>
                  <a:cubicBezTo>
                    <a:pt x="127" y="305"/>
                    <a:pt x="127" y="305"/>
                    <a:pt x="127" y="305"/>
                  </a:cubicBezTo>
                  <a:cubicBezTo>
                    <a:pt x="126" y="304"/>
                    <a:pt x="126" y="304"/>
                    <a:pt x="126" y="304"/>
                  </a:cubicBezTo>
                  <a:cubicBezTo>
                    <a:pt x="126" y="304"/>
                    <a:pt x="125" y="306"/>
                    <a:pt x="125" y="305"/>
                  </a:cubicBezTo>
                  <a:cubicBezTo>
                    <a:pt x="125" y="305"/>
                    <a:pt x="125" y="305"/>
                    <a:pt x="125" y="304"/>
                  </a:cubicBezTo>
                  <a:cubicBezTo>
                    <a:pt x="125" y="304"/>
                    <a:pt x="125" y="305"/>
                    <a:pt x="125" y="305"/>
                  </a:cubicBezTo>
                  <a:cubicBezTo>
                    <a:pt x="124" y="304"/>
                    <a:pt x="125" y="304"/>
                    <a:pt x="125" y="303"/>
                  </a:cubicBezTo>
                  <a:cubicBezTo>
                    <a:pt x="125" y="303"/>
                    <a:pt x="125" y="303"/>
                    <a:pt x="124" y="304"/>
                  </a:cubicBezTo>
                  <a:cubicBezTo>
                    <a:pt x="124" y="304"/>
                    <a:pt x="124" y="304"/>
                    <a:pt x="124" y="304"/>
                  </a:cubicBezTo>
                  <a:cubicBezTo>
                    <a:pt x="124" y="303"/>
                    <a:pt x="124" y="303"/>
                    <a:pt x="124" y="303"/>
                  </a:cubicBezTo>
                  <a:cubicBezTo>
                    <a:pt x="124" y="303"/>
                    <a:pt x="124" y="303"/>
                    <a:pt x="124" y="303"/>
                  </a:cubicBezTo>
                  <a:cubicBezTo>
                    <a:pt x="124" y="303"/>
                    <a:pt x="124" y="303"/>
                    <a:pt x="124" y="303"/>
                  </a:cubicBezTo>
                  <a:cubicBezTo>
                    <a:pt x="124" y="303"/>
                    <a:pt x="124" y="303"/>
                    <a:pt x="124" y="303"/>
                  </a:cubicBezTo>
                  <a:cubicBezTo>
                    <a:pt x="125" y="303"/>
                    <a:pt x="125" y="303"/>
                    <a:pt x="125" y="303"/>
                  </a:cubicBezTo>
                  <a:cubicBezTo>
                    <a:pt x="125" y="303"/>
                    <a:pt x="125" y="303"/>
                    <a:pt x="125" y="303"/>
                  </a:cubicBezTo>
                  <a:cubicBezTo>
                    <a:pt x="125" y="302"/>
                    <a:pt x="125" y="302"/>
                    <a:pt x="125" y="301"/>
                  </a:cubicBezTo>
                  <a:cubicBezTo>
                    <a:pt x="125" y="301"/>
                    <a:pt x="125" y="301"/>
                    <a:pt x="125" y="301"/>
                  </a:cubicBezTo>
                  <a:cubicBezTo>
                    <a:pt x="125" y="301"/>
                    <a:pt x="125" y="301"/>
                    <a:pt x="125" y="301"/>
                  </a:cubicBezTo>
                  <a:cubicBezTo>
                    <a:pt x="125" y="301"/>
                    <a:pt x="125" y="301"/>
                    <a:pt x="125" y="301"/>
                  </a:cubicBezTo>
                  <a:cubicBezTo>
                    <a:pt x="126" y="301"/>
                    <a:pt x="126" y="302"/>
                    <a:pt x="125" y="303"/>
                  </a:cubicBezTo>
                  <a:cubicBezTo>
                    <a:pt x="125" y="302"/>
                    <a:pt x="125" y="302"/>
                    <a:pt x="125" y="302"/>
                  </a:cubicBezTo>
                  <a:cubicBezTo>
                    <a:pt x="126" y="303"/>
                    <a:pt x="126" y="303"/>
                    <a:pt x="126" y="303"/>
                  </a:cubicBezTo>
                  <a:cubicBezTo>
                    <a:pt x="126" y="303"/>
                    <a:pt x="126" y="303"/>
                    <a:pt x="126" y="302"/>
                  </a:cubicBezTo>
                  <a:cubicBezTo>
                    <a:pt x="126" y="302"/>
                    <a:pt x="127" y="302"/>
                    <a:pt x="127" y="302"/>
                  </a:cubicBezTo>
                  <a:cubicBezTo>
                    <a:pt x="126" y="302"/>
                    <a:pt x="125" y="302"/>
                    <a:pt x="126" y="301"/>
                  </a:cubicBezTo>
                  <a:cubicBezTo>
                    <a:pt x="126" y="301"/>
                    <a:pt x="127" y="301"/>
                    <a:pt x="127" y="301"/>
                  </a:cubicBezTo>
                  <a:cubicBezTo>
                    <a:pt x="127" y="301"/>
                    <a:pt x="127" y="301"/>
                    <a:pt x="127" y="301"/>
                  </a:cubicBezTo>
                  <a:cubicBezTo>
                    <a:pt x="127" y="301"/>
                    <a:pt x="127" y="301"/>
                    <a:pt x="127" y="301"/>
                  </a:cubicBezTo>
                  <a:cubicBezTo>
                    <a:pt x="127" y="300"/>
                    <a:pt x="127" y="300"/>
                    <a:pt x="127" y="300"/>
                  </a:cubicBezTo>
                  <a:cubicBezTo>
                    <a:pt x="127" y="301"/>
                    <a:pt x="127" y="301"/>
                    <a:pt x="127" y="301"/>
                  </a:cubicBezTo>
                  <a:cubicBezTo>
                    <a:pt x="126" y="301"/>
                    <a:pt x="126" y="301"/>
                    <a:pt x="126" y="301"/>
                  </a:cubicBezTo>
                  <a:cubicBezTo>
                    <a:pt x="126" y="301"/>
                    <a:pt x="127" y="301"/>
                    <a:pt x="126" y="301"/>
                  </a:cubicBezTo>
                  <a:cubicBezTo>
                    <a:pt x="126" y="301"/>
                    <a:pt x="126" y="301"/>
                    <a:pt x="126" y="301"/>
                  </a:cubicBezTo>
                  <a:cubicBezTo>
                    <a:pt x="126" y="301"/>
                    <a:pt x="126" y="301"/>
                    <a:pt x="126" y="301"/>
                  </a:cubicBezTo>
                  <a:cubicBezTo>
                    <a:pt x="126" y="300"/>
                    <a:pt x="126" y="300"/>
                    <a:pt x="126" y="300"/>
                  </a:cubicBezTo>
                  <a:cubicBezTo>
                    <a:pt x="126" y="300"/>
                    <a:pt x="126" y="300"/>
                    <a:pt x="126" y="300"/>
                  </a:cubicBezTo>
                  <a:cubicBezTo>
                    <a:pt x="126" y="300"/>
                    <a:pt x="126" y="300"/>
                    <a:pt x="126" y="300"/>
                  </a:cubicBezTo>
                  <a:cubicBezTo>
                    <a:pt x="126" y="300"/>
                    <a:pt x="126" y="300"/>
                    <a:pt x="126" y="300"/>
                  </a:cubicBezTo>
                  <a:cubicBezTo>
                    <a:pt x="126" y="300"/>
                    <a:pt x="126" y="300"/>
                    <a:pt x="126" y="300"/>
                  </a:cubicBezTo>
                  <a:cubicBezTo>
                    <a:pt x="126" y="300"/>
                    <a:pt x="126" y="300"/>
                    <a:pt x="126" y="299"/>
                  </a:cubicBezTo>
                  <a:cubicBezTo>
                    <a:pt x="126" y="298"/>
                    <a:pt x="126" y="298"/>
                    <a:pt x="126" y="298"/>
                  </a:cubicBezTo>
                  <a:cubicBezTo>
                    <a:pt x="126" y="299"/>
                    <a:pt x="126" y="299"/>
                    <a:pt x="126" y="299"/>
                  </a:cubicBezTo>
                  <a:cubicBezTo>
                    <a:pt x="126" y="299"/>
                    <a:pt x="126" y="299"/>
                    <a:pt x="126" y="299"/>
                  </a:cubicBezTo>
                  <a:cubicBezTo>
                    <a:pt x="125" y="299"/>
                    <a:pt x="125" y="298"/>
                    <a:pt x="125" y="298"/>
                  </a:cubicBezTo>
                  <a:cubicBezTo>
                    <a:pt x="124" y="298"/>
                    <a:pt x="124" y="298"/>
                    <a:pt x="124" y="298"/>
                  </a:cubicBezTo>
                  <a:cubicBezTo>
                    <a:pt x="124" y="298"/>
                    <a:pt x="125" y="298"/>
                    <a:pt x="125" y="299"/>
                  </a:cubicBezTo>
                  <a:cubicBezTo>
                    <a:pt x="124" y="299"/>
                    <a:pt x="124" y="299"/>
                    <a:pt x="124" y="299"/>
                  </a:cubicBezTo>
                  <a:cubicBezTo>
                    <a:pt x="124" y="298"/>
                    <a:pt x="125" y="298"/>
                    <a:pt x="125" y="297"/>
                  </a:cubicBezTo>
                  <a:cubicBezTo>
                    <a:pt x="125" y="297"/>
                    <a:pt x="125" y="297"/>
                    <a:pt x="125" y="297"/>
                  </a:cubicBezTo>
                  <a:cubicBezTo>
                    <a:pt x="126" y="297"/>
                    <a:pt x="126" y="297"/>
                    <a:pt x="126" y="297"/>
                  </a:cubicBezTo>
                  <a:cubicBezTo>
                    <a:pt x="125" y="297"/>
                    <a:pt x="125" y="297"/>
                    <a:pt x="125" y="297"/>
                  </a:cubicBezTo>
                  <a:cubicBezTo>
                    <a:pt x="126" y="297"/>
                    <a:pt x="126" y="297"/>
                    <a:pt x="126" y="297"/>
                  </a:cubicBezTo>
                  <a:cubicBezTo>
                    <a:pt x="126" y="296"/>
                    <a:pt x="126" y="296"/>
                    <a:pt x="126" y="296"/>
                  </a:cubicBezTo>
                  <a:cubicBezTo>
                    <a:pt x="127" y="297"/>
                    <a:pt x="127" y="297"/>
                    <a:pt x="127" y="297"/>
                  </a:cubicBezTo>
                  <a:cubicBezTo>
                    <a:pt x="126" y="297"/>
                    <a:pt x="126" y="297"/>
                    <a:pt x="126" y="297"/>
                  </a:cubicBezTo>
                  <a:cubicBezTo>
                    <a:pt x="127" y="297"/>
                    <a:pt x="127" y="297"/>
                    <a:pt x="127" y="297"/>
                  </a:cubicBezTo>
                  <a:cubicBezTo>
                    <a:pt x="127" y="298"/>
                    <a:pt x="127" y="298"/>
                    <a:pt x="127" y="298"/>
                  </a:cubicBezTo>
                  <a:cubicBezTo>
                    <a:pt x="127" y="297"/>
                    <a:pt x="127" y="297"/>
                    <a:pt x="127" y="297"/>
                  </a:cubicBezTo>
                  <a:cubicBezTo>
                    <a:pt x="127" y="297"/>
                    <a:pt x="127" y="297"/>
                    <a:pt x="127" y="297"/>
                  </a:cubicBezTo>
                  <a:cubicBezTo>
                    <a:pt x="127" y="296"/>
                    <a:pt x="127" y="296"/>
                    <a:pt x="127" y="296"/>
                  </a:cubicBezTo>
                  <a:cubicBezTo>
                    <a:pt x="127" y="296"/>
                    <a:pt x="127" y="296"/>
                    <a:pt x="127" y="296"/>
                  </a:cubicBezTo>
                  <a:cubicBezTo>
                    <a:pt x="127" y="296"/>
                    <a:pt x="127" y="296"/>
                    <a:pt x="127" y="296"/>
                  </a:cubicBezTo>
                  <a:cubicBezTo>
                    <a:pt x="128" y="296"/>
                    <a:pt x="128" y="296"/>
                    <a:pt x="128" y="296"/>
                  </a:cubicBezTo>
                  <a:cubicBezTo>
                    <a:pt x="128" y="296"/>
                    <a:pt x="128" y="296"/>
                    <a:pt x="128" y="296"/>
                  </a:cubicBezTo>
                  <a:cubicBezTo>
                    <a:pt x="128" y="296"/>
                    <a:pt x="128" y="296"/>
                    <a:pt x="128" y="296"/>
                  </a:cubicBezTo>
                  <a:cubicBezTo>
                    <a:pt x="127" y="295"/>
                    <a:pt x="127" y="295"/>
                    <a:pt x="127" y="295"/>
                  </a:cubicBezTo>
                  <a:cubicBezTo>
                    <a:pt x="127" y="295"/>
                    <a:pt x="127" y="295"/>
                    <a:pt x="127" y="295"/>
                  </a:cubicBezTo>
                  <a:cubicBezTo>
                    <a:pt x="129" y="293"/>
                    <a:pt x="128" y="295"/>
                    <a:pt x="128" y="293"/>
                  </a:cubicBezTo>
                  <a:cubicBezTo>
                    <a:pt x="128" y="292"/>
                    <a:pt x="128" y="292"/>
                    <a:pt x="128" y="292"/>
                  </a:cubicBezTo>
                  <a:cubicBezTo>
                    <a:pt x="128" y="292"/>
                    <a:pt x="128" y="292"/>
                    <a:pt x="128" y="292"/>
                  </a:cubicBezTo>
                  <a:cubicBezTo>
                    <a:pt x="128" y="290"/>
                    <a:pt x="128" y="290"/>
                    <a:pt x="128" y="290"/>
                  </a:cubicBezTo>
                  <a:cubicBezTo>
                    <a:pt x="128" y="290"/>
                    <a:pt x="128" y="290"/>
                    <a:pt x="128" y="290"/>
                  </a:cubicBezTo>
                  <a:cubicBezTo>
                    <a:pt x="129" y="290"/>
                    <a:pt x="129" y="290"/>
                    <a:pt x="129" y="290"/>
                  </a:cubicBezTo>
                  <a:cubicBezTo>
                    <a:pt x="129" y="290"/>
                    <a:pt x="129" y="290"/>
                    <a:pt x="129" y="290"/>
                  </a:cubicBezTo>
                  <a:cubicBezTo>
                    <a:pt x="129" y="289"/>
                    <a:pt x="128" y="289"/>
                    <a:pt x="128" y="289"/>
                  </a:cubicBezTo>
                  <a:cubicBezTo>
                    <a:pt x="128" y="289"/>
                    <a:pt x="128" y="289"/>
                    <a:pt x="128" y="289"/>
                  </a:cubicBezTo>
                  <a:cubicBezTo>
                    <a:pt x="128" y="288"/>
                    <a:pt x="128" y="288"/>
                    <a:pt x="128" y="288"/>
                  </a:cubicBezTo>
                  <a:cubicBezTo>
                    <a:pt x="127" y="289"/>
                    <a:pt x="127" y="289"/>
                    <a:pt x="127" y="289"/>
                  </a:cubicBezTo>
                  <a:cubicBezTo>
                    <a:pt x="126" y="289"/>
                    <a:pt x="127" y="286"/>
                    <a:pt x="127" y="285"/>
                  </a:cubicBezTo>
                  <a:cubicBezTo>
                    <a:pt x="127" y="285"/>
                    <a:pt x="127" y="285"/>
                    <a:pt x="127" y="285"/>
                  </a:cubicBezTo>
                  <a:cubicBezTo>
                    <a:pt x="127" y="283"/>
                    <a:pt x="127" y="283"/>
                    <a:pt x="127" y="283"/>
                  </a:cubicBezTo>
                  <a:cubicBezTo>
                    <a:pt x="128" y="283"/>
                    <a:pt x="128" y="283"/>
                    <a:pt x="128" y="283"/>
                  </a:cubicBezTo>
                  <a:cubicBezTo>
                    <a:pt x="127" y="283"/>
                    <a:pt x="127" y="283"/>
                    <a:pt x="127" y="283"/>
                  </a:cubicBezTo>
                  <a:cubicBezTo>
                    <a:pt x="126" y="283"/>
                    <a:pt x="130" y="275"/>
                    <a:pt x="130" y="274"/>
                  </a:cubicBezTo>
                  <a:cubicBezTo>
                    <a:pt x="129" y="272"/>
                    <a:pt x="131" y="269"/>
                    <a:pt x="130" y="267"/>
                  </a:cubicBezTo>
                  <a:cubicBezTo>
                    <a:pt x="130" y="267"/>
                    <a:pt x="130" y="267"/>
                    <a:pt x="130" y="267"/>
                  </a:cubicBezTo>
                  <a:cubicBezTo>
                    <a:pt x="130" y="267"/>
                    <a:pt x="131" y="258"/>
                    <a:pt x="131" y="257"/>
                  </a:cubicBezTo>
                  <a:cubicBezTo>
                    <a:pt x="132" y="257"/>
                    <a:pt x="132" y="257"/>
                    <a:pt x="132" y="257"/>
                  </a:cubicBezTo>
                  <a:cubicBezTo>
                    <a:pt x="134" y="256"/>
                    <a:pt x="132" y="250"/>
                    <a:pt x="130" y="249"/>
                  </a:cubicBezTo>
                  <a:cubicBezTo>
                    <a:pt x="128" y="247"/>
                    <a:pt x="125" y="246"/>
                    <a:pt x="124" y="244"/>
                  </a:cubicBezTo>
                  <a:cubicBezTo>
                    <a:pt x="123" y="243"/>
                    <a:pt x="122" y="241"/>
                    <a:pt x="121" y="239"/>
                  </a:cubicBezTo>
                  <a:cubicBezTo>
                    <a:pt x="121" y="238"/>
                    <a:pt x="120" y="237"/>
                    <a:pt x="120" y="236"/>
                  </a:cubicBezTo>
                  <a:cubicBezTo>
                    <a:pt x="119" y="235"/>
                    <a:pt x="117" y="233"/>
                    <a:pt x="116" y="232"/>
                  </a:cubicBezTo>
                  <a:cubicBezTo>
                    <a:pt x="117" y="232"/>
                    <a:pt x="117" y="232"/>
                    <a:pt x="117" y="232"/>
                  </a:cubicBezTo>
                  <a:cubicBezTo>
                    <a:pt x="116" y="231"/>
                    <a:pt x="116" y="231"/>
                    <a:pt x="116" y="231"/>
                  </a:cubicBezTo>
                  <a:cubicBezTo>
                    <a:pt x="116" y="231"/>
                    <a:pt x="119" y="227"/>
                    <a:pt x="119" y="226"/>
                  </a:cubicBezTo>
                  <a:cubicBezTo>
                    <a:pt x="118" y="227"/>
                    <a:pt x="118" y="227"/>
                    <a:pt x="118" y="227"/>
                  </a:cubicBezTo>
                  <a:cubicBezTo>
                    <a:pt x="117" y="227"/>
                    <a:pt x="117" y="227"/>
                    <a:pt x="117" y="227"/>
                  </a:cubicBezTo>
                  <a:cubicBezTo>
                    <a:pt x="117" y="225"/>
                    <a:pt x="117" y="225"/>
                    <a:pt x="117" y="225"/>
                  </a:cubicBezTo>
                  <a:cubicBezTo>
                    <a:pt x="117" y="225"/>
                    <a:pt x="117" y="225"/>
                    <a:pt x="117" y="225"/>
                  </a:cubicBezTo>
                  <a:cubicBezTo>
                    <a:pt x="118" y="224"/>
                    <a:pt x="118" y="223"/>
                    <a:pt x="118" y="222"/>
                  </a:cubicBezTo>
                  <a:cubicBezTo>
                    <a:pt x="118" y="222"/>
                    <a:pt x="120" y="222"/>
                    <a:pt x="119" y="221"/>
                  </a:cubicBezTo>
                  <a:cubicBezTo>
                    <a:pt x="119" y="221"/>
                    <a:pt x="120" y="221"/>
                    <a:pt x="120" y="221"/>
                  </a:cubicBezTo>
                  <a:cubicBezTo>
                    <a:pt x="120" y="220"/>
                    <a:pt x="120" y="220"/>
                    <a:pt x="120" y="220"/>
                  </a:cubicBezTo>
                  <a:cubicBezTo>
                    <a:pt x="120" y="220"/>
                    <a:pt x="122" y="219"/>
                    <a:pt x="122" y="218"/>
                  </a:cubicBezTo>
                  <a:cubicBezTo>
                    <a:pt x="122" y="218"/>
                    <a:pt x="122" y="218"/>
                    <a:pt x="122" y="218"/>
                  </a:cubicBezTo>
                  <a:cubicBezTo>
                    <a:pt x="121" y="217"/>
                    <a:pt x="122" y="214"/>
                    <a:pt x="121" y="213"/>
                  </a:cubicBezTo>
                  <a:cubicBezTo>
                    <a:pt x="121" y="213"/>
                    <a:pt x="121" y="213"/>
                    <a:pt x="121" y="213"/>
                  </a:cubicBezTo>
                  <a:cubicBezTo>
                    <a:pt x="122" y="212"/>
                    <a:pt x="122" y="212"/>
                    <a:pt x="121" y="213"/>
                  </a:cubicBezTo>
                  <a:cubicBezTo>
                    <a:pt x="121" y="213"/>
                    <a:pt x="121" y="213"/>
                    <a:pt x="121" y="213"/>
                  </a:cubicBezTo>
                  <a:cubicBezTo>
                    <a:pt x="121" y="212"/>
                    <a:pt x="121" y="212"/>
                    <a:pt x="120" y="212"/>
                  </a:cubicBezTo>
                  <a:cubicBezTo>
                    <a:pt x="120" y="212"/>
                    <a:pt x="120" y="212"/>
                    <a:pt x="120" y="212"/>
                  </a:cubicBezTo>
                  <a:cubicBezTo>
                    <a:pt x="120" y="211"/>
                    <a:pt x="120" y="211"/>
                    <a:pt x="120" y="211"/>
                  </a:cubicBezTo>
                  <a:cubicBezTo>
                    <a:pt x="120" y="211"/>
                    <a:pt x="119" y="210"/>
                    <a:pt x="118" y="211"/>
                  </a:cubicBezTo>
                  <a:cubicBezTo>
                    <a:pt x="118" y="212"/>
                    <a:pt x="118" y="211"/>
                    <a:pt x="117" y="212"/>
                  </a:cubicBezTo>
                  <a:cubicBezTo>
                    <a:pt x="118" y="213"/>
                    <a:pt x="118" y="213"/>
                    <a:pt x="118" y="213"/>
                  </a:cubicBezTo>
                  <a:cubicBezTo>
                    <a:pt x="118" y="213"/>
                    <a:pt x="118" y="213"/>
                    <a:pt x="118" y="213"/>
                  </a:cubicBezTo>
                  <a:cubicBezTo>
                    <a:pt x="116" y="212"/>
                    <a:pt x="116" y="212"/>
                    <a:pt x="116" y="212"/>
                  </a:cubicBezTo>
                  <a:cubicBezTo>
                    <a:pt x="116" y="211"/>
                    <a:pt x="115" y="212"/>
                    <a:pt x="114" y="212"/>
                  </a:cubicBezTo>
                  <a:cubicBezTo>
                    <a:pt x="114" y="212"/>
                    <a:pt x="114" y="212"/>
                    <a:pt x="114" y="212"/>
                  </a:cubicBezTo>
                  <a:cubicBezTo>
                    <a:pt x="114" y="212"/>
                    <a:pt x="114" y="212"/>
                    <a:pt x="114" y="212"/>
                  </a:cubicBezTo>
                  <a:cubicBezTo>
                    <a:pt x="114" y="212"/>
                    <a:pt x="114" y="212"/>
                    <a:pt x="114" y="212"/>
                  </a:cubicBezTo>
                  <a:cubicBezTo>
                    <a:pt x="107" y="206"/>
                    <a:pt x="99" y="201"/>
                    <a:pt x="92" y="196"/>
                  </a:cubicBezTo>
                  <a:cubicBezTo>
                    <a:pt x="84" y="192"/>
                    <a:pt x="76" y="187"/>
                    <a:pt x="72" y="178"/>
                  </a:cubicBezTo>
                  <a:cubicBezTo>
                    <a:pt x="74" y="181"/>
                    <a:pt x="77" y="186"/>
                    <a:pt x="78" y="190"/>
                  </a:cubicBezTo>
                  <a:cubicBezTo>
                    <a:pt x="78" y="191"/>
                    <a:pt x="79" y="192"/>
                    <a:pt x="77" y="190"/>
                  </a:cubicBezTo>
                  <a:cubicBezTo>
                    <a:pt x="75" y="189"/>
                    <a:pt x="73" y="186"/>
                    <a:pt x="72" y="184"/>
                  </a:cubicBezTo>
                  <a:cubicBezTo>
                    <a:pt x="68" y="179"/>
                    <a:pt x="63" y="173"/>
                    <a:pt x="60" y="166"/>
                  </a:cubicBezTo>
                  <a:cubicBezTo>
                    <a:pt x="59" y="165"/>
                    <a:pt x="57" y="149"/>
                    <a:pt x="59" y="149"/>
                  </a:cubicBezTo>
                  <a:cubicBezTo>
                    <a:pt x="60" y="148"/>
                    <a:pt x="60" y="148"/>
                    <a:pt x="61" y="149"/>
                  </a:cubicBezTo>
                  <a:cubicBezTo>
                    <a:pt x="60" y="150"/>
                    <a:pt x="60" y="150"/>
                    <a:pt x="60" y="150"/>
                  </a:cubicBezTo>
                  <a:cubicBezTo>
                    <a:pt x="61" y="150"/>
                    <a:pt x="61" y="150"/>
                    <a:pt x="61" y="150"/>
                  </a:cubicBezTo>
                  <a:cubicBezTo>
                    <a:pt x="61" y="149"/>
                    <a:pt x="61" y="150"/>
                    <a:pt x="61" y="150"/>
                  </a:cubicBezTo>
                  <a:cubicBezTo>
                    <a:pt x="62" y="149"/>
                    <a:pt x="59" y="146"/>
                    <a:pt x="58" y="144"/>
                  </a:cubicBezTo>
                  <a:cubicBezTo>
                    <a:pt x="58" y="145"/>
                    <a:pt x="57" y="144"/>
                    <a:pt x="56" y="144"/>
                  </a:cubicBezTo>
                  <a:cubicBezTo>
                    <a:pt x="57" y="144"/>
                    <a:pt x="57" y="144"/>
                    <a:pt x="57" y="144"/>
                  </a:cubicBezTo>
                  <a:cubicBezTo>
                    <a:pt x="56" y="144"/>
                    <a:pt x="56" y="144"/>
                    <a:pt x="56" y="144"/>
                  </a:cubicBezTo>
                  <a:cubicBezTo>
                    <a:pt x="57" y="143"/>
                    <a:pt x="57" y="143"/>
                    <a:pt x="57" y="143"/>
                  </a:cubicBezTo>
                  <a:cubicBezTo>
                    <a:pt x="56" y="144"/>
                    <a:pt x="56" y="144"/>
                    <a:pt x="56" y="144"/>
                  </a:cubicBezTo>
                  <a:cubicBezTo>
                    <a:pt x="56" y="143"/>
                    <a:pt x="56" y="144"/>
                    <a:pt x="56" y="143"/>
                  </a:cubicBezTo>
                  <a:cubicBezTo>
                    <a:pt x="54" y="143"/>
                    <a:pt x="55" y="143"/>
                    <a:pt x="54" y="142"/>
                  </a:cubicBezTo>
                  <a:cubicBezTo>
                    <a:pt x="54" y="141"/>
                    <a:pt x="55" y="140"/>
                    <a:pt x="55" y="139"/>
                  </a:cubicBezTo>
                  <a:cubicBezTo>
                    <a:pt x="55" y="140"/>
                    <a:pt x="54" y="140"/>
                    <a:pt x="54" y="141"/>
                  </a:cubicBezTo>
                  <a:cubicBezTo>
                    <a:pt x="54" y="141"/>
                    <a:pt x="54" y="141"/>
                    <a:pt x="53" y="141"/>
                  </a:cubicBezTo>
                  <a:cubicBezTo>
                    <a:pt x="54" y="140"/>
                    <a:pt x="54" y="140"/>
                    <a:pt x="54" y="140"/>
                  </a:cubicBezTo>
                  <a:cubicBezTo>
                    <a:pt x="53" y="140"/>
                    <a:pt x="53" y="140"/>
                    <a:pt x="53" y="140"/>
                  </a:cubicBezTo>
                  <a:cubicBezTo>
                    <a:pt x="54" y="140"/>
                    <a:pt x="54" y="140"/>
                    <a:pt x="54" y="140"/>
                  </a:cubicBezTo>
                  <a:cubicBezTo>
                    <a:pt x="53" y="140"/>
                    <a:pt x="53" y="140"/>
                    <a:pt x="53" y="140"/>
                  </a:cubicBezTo>
                  <a:cubicBezTo>
                    <a:pt x="53" y="140"/>
                    <a:pt x="53" y="139"/>
                    <a:pt x="53" y="139"/>
                  </a:cubicBezTo>
                  <a:cubicBezTo>
                    <a:pt x="53" y="139"/>
                    <a:pt x="53" y="139"/>
                    <a:pt x="52" y="139"/>
                  </a:cubicBezTo>
                  <a:cubicBezTo>
                    <a:pt x="52" y="138"/>
                    <a:pt x="52" y="138"/>
                    <a:pt x="52" y="138"/>
                  </a:cubicBezTo>
                  <a:cubicBezTo>
                    <a:pt x="52" y="137"/>
                    <a:pt x="54" y="138"/>
                    <a:pt x="54" y="138"/>
                  </a:cubicBezTo>
                  <a:cubicBezTo>
                    <a:pt x="53" y="137"/>
                    <a:pt x="53" y="137"/>
                    <a:pt x="53" y="137"/>
                  </a:cubicBezTo>
                  <a:cubicBezTo>
                    <a:pt x="53" y="136"/>
                    <a:pt x="52" y="138"/>
                    <a:pt x="52" y="138"/>
                  </a:cubicBezTo>
                  <a:cubicBezTo>
                    <a:pt x="51" y="137"/>
                    <a:pt x="51" y="137"/>
                    <a:pt x="51" y="137"/>
                  </a:cubicBezTo>
                  <a:cubicBezTo>
                    <a:pt x="51" y="137"/>
                    <a:pt x="51" y="137"/>
                    <a:pt x="51" y="137"/>
                  </a:cubicBezTo>
                  <a:cubicBezTo>
                    <a:pt x="50" y="136"/>
                    <a:pt x="52" y="132"/>
                    <a:pt x="49" y="133"/>
                  </a:cubicBezTo>
                  <a:cubicBezTo>
                    <a:pt x="49" y="133"/>
                    <a:pt x="49" y="132"/>
                    <a:pt x="49" y="132"/>
                  </a:cubicBezTo>
                  <a:cubicBezTo>
                    <a:pt x="48" y="132"/>
                    <a:pt x="47" y="129"/>
                    <a:pt x="47" y="129"/>
                  </a:cubicBezTo>
                  <a:cubicBezTo>
                    <a:pt x="47" y="129"/>
                    <a:pt x="47" y="129"/>
                    <a:pt x="47" y="129"/>
                  </a:cubicBezTo>
                  <a:cubicBezTo>
                    <a:pt x="47" y="129"/>
                    <a:pt x="46" y="127"/>
                    <a:pt x="47" y="128"/>
                  </a:cubicBezTo>
                  <a:cubicBezTo>
                    <a:pt x="45" y="126"/>
                    <a:pt x="45" y="126"/>
                    <a:pt x="45" y="126"/>
                  </a:cubicBezTo>
                  <a:cubicBezTo>
                    <a:pt x="45" y="125"/>
                    <a:pt x="43" y="123"/>
                    <a:pt x="44" y="124"/>
                  </a:cubicBezTo>
                  <a:cubicBezTo>
                    <a:pt x="43" y="123"/>
                    <a:pt x="43" y="123"/>
                    <a:pt x="43" y="123"/>
                  </a:cubicBezTo>
                  <a:cubicBezTo>
                    <a:pt x="44" y="125"/>
                    <a:pt x="44" y="125"/>
                    <a:pt x="44" y="125"/>
                  </a:cubicBezTo>
                  <a:cubicBezTo>
                    <a:pt x="45" y="125"/>
                    <a:pt x="44" y="127"/>
                    <a:pt x="44" y="126"/>
                  </a:cubicBezTo>
                  <a:cubicBezTo>
                    <a:pt x="43" y="126"/>
                    <a:pt x="43" y="126"/>
                    <a:pt x="43" y="126"/>
                  </a:cubicBezTo>
                  <a:cubicBezTo>
                    <a:pt x="43" y="124"/>
                    <a:pt x="43" y="124"/>
                    <a:pt x="43" y="124"/>
                  </a:cubicBezTo>
                  <a:cubicBezTo>
                    <a:pt x="42" y="125"/>
                    <a:pt x="43" y="124"/>
                    <a:pt x="42" y="124"/>
                  </a:cubicBezTo>
                  <a:cubicBezTo>
                    <a:pt x="41" y="125"/>
                    <a:pt x="42" y="124"/>
                    <a:pt x="41" y="125"/>
                  </a:cubicBezTo>
                  <a:cubicBezTo>
                    <a:pt x="42" y="125"/>
                    <a:pt x="42" y="125"/>
                    <a:pt x="42" y="125"/>
                  </a:cubicBezTo>
                  <a:cubicBezTo>
                    <a:pt x="43" y="125"/>
                    <a:pt x="43" y="125"/>
                    <a:pt x="43" y="125"/>
                  </a:cubicBezTo>
                  <a:cubicBezTo>
                    <a:pt x="43" y="125"/>
                    <a:pt x="42" y="126"/>
                    <a:pt x="42" y="126"/>
                  </a:cubicBezTo>
                  <a:cubicBezTo>
                    <a:pt x="41" y="124"/>
                    <a:pt x="39" y="124"/>
                    <a:pt x="38" y="123"/>
                  </a:cubicBezTo>
                  <a:cubicBezTo>
                    <a:pt x="38" y="123"/>
                    <a:pt x="38" y="122"/>
                    <a:pt x="38" y="122"/>
                  </a:cubicBezTo>
                  <a:cubicBezTo>
                    <a:pt x="38" y="122"/>
                    <a:pt x="36" y="123"/>
                    <a:pt x="36" y="122"/>
                  </a:cubicBezTo>
                  <a:cubicBezTo>
                    <a:pt x="36" y="121"/>
                    <a:pt x="36" y="121"/>
                    <a:pt x="36" y="121"/>
                  </a:cubicBezTo>
                  <a:cubicBezTo>
                    <a:pt x="34" y="120"/>
                    <a:pt x="33" y="122"/>
                    <a:pt x="31" y="120"/>
                  </a:cubicBezTo>
                  <a:cubicBezTo>
                    <a:pt x="32" y="121"/>
                    <a:pt x="29" y="120"/>
                    <a:pt x="30" y="120"/>
                  </a:cubicBezTo>
                  <a:cubicBezTo>
                    <a:pt x="31" y="119"/>
                    <a:pt x="30" y="120"/>
                    <a:pt x="29" y="120"/>
                  </a:cubicBezTo>
                  <a:cubicBezTo>
                    <a:pt x="29" y="120"/>
                    <a:pt x="29" y="120"/>
                    <a:pt x="29" y="120"/>
                  </a:cubicBezTo>
                  <a:cubicBezTo>
                    <a:pt x="29" y="119"/>
                    <a:pt x="29" y="119"/>
                    <a:pt x="29" y="119"/>
                  </a:cubicBezTo>
                  <a:cubicBezTo>
                    <a:pt x="30" y="119"/>
                    <a:pt x="30" y="119"/>
                    <a:pt x="30" y="119"/>
                  </a:cubicBezTo>
                  <a:cubicBezTo>
                    <a:pt x="29" y="119"/>
                    <a:pt x="27" y="119"/>
                    <a:pt x="27" y="119"/>
                  </a:cubicBezTo>
                  <a:cubicBezTo>
                    <a:pt x="27" y="118"/>
                    <a:pt x="27" y="118"/>
                    <a:pt x="27" y="118"/>
                  </a:cubicBezTo>
                  <a:cubicBezTo>
                    <a:pt x="26" y="119"/>
                    <a:pt x="26" y="119"/>
                    <a:pt x="26" y="119"/>
                  </a:cubicBezTo>
                  <a:cubicBezTo>
                    <a:pt x="27" y="119"/>
                    <a:pt x="25" y="120"/>
                    <a:pt x="27" y="120"/>
                  </a:cubicBezTo>
                  <a:cubicBezTo>
                    <a:pt x="27" y="120"/>
                    <a:pt x="26" y="120"/>
                    <a:pt x="26" y="120"/>
                  </a:cubicBezTo>
                  <a:cubicBezTo>
                    <a:pt x="26" y="120"/>
                    <a:pt x="26" y="120"/>
                    <a:pt x="27" y="120"/>
                  </a:cubicBezTo>
                  <a:cubicBezTo>
                    <a:pt x="26" y="121"/>
                    <a:pt x="26" y="121"/>
                    <a:pt x="26" y="121"/>
                  </a:cubicBezTo>
                  <a:cubicBezTo>
                    <a:pt x="27" y="121"/>
                    <a:pt x="27" y="121"/>
                    <a:pt x="27" y="121"/>
                  </a:cubicBezTo>
                  <a:cubicBezTo>
                    <a:pt x="26" y="121"/>
                    <a:pt x="26" y="121"/>
                    <a:pt x="26" y="121"/>
                  </a:cubicBezTo>
                  <a:cubicBezTo>
                    <a:pt x="26" y="121"/>
                    <a:pt x="26" y="121"/>
                    <a:pt x="26" y="121"/>
                  </a:cubicBezTo>
                  <a:cubicBezTo>
                    <a:pt x="27" y="121"/>
                    <a:pt x="26" y="122"/>
                    <a:pt x="26" y="122"/>
                  </a:cubicBezTo>
                  <a:cubicBezTo>
                    <a:pt x="25" y="121"/>
                    <a:pt x="25" y="121"/>
                    <a:pt x="25" y="121"/>
                  </a:cubicBezTo>
                  <a:cubicBezTo>
                    <a:pt x="25" y="122"/>
                    <a:pt x="25" y="122"/>
                    <a:pt x="25" y="122"/>
                  </a:cubicBezTo>
                  <a:cubicBezTo>
                    <a:pt x="24" y="122"/>
                    <a:pt x="24" y="122"/>
                    <a:pt x="24" y="122"/>
                  </a:cubicBezTo>
                  <a:cubicBezTo>
                    <a:pt x="24" y="122"/>
                    <a:pt x="24" y="122"/>
                    <a:pt x="24" y="122"/>
                  </a:cubicBezTo>
                  <a:cubicBezTo>
                    <a:pt x="24" y="122"/>
                    <a:pt x="23" y="124"/>
                    <a:pt x="24" y="122"/>
                  </a:cubicBezTo>
                  <a:cubicBezTo>
                    <a:pt x="24" y="122"/>
                    <a:pt x="22" y="124"/>
                    <a:pt x="22" y="124"/>
                  </a:cubicBezTo>
                  <a:cubicBezTo>
                    <a:pt x="22" y="123"/>
                    <a:pt x="22" y="123"/>
                    <a:pt x="22" y="123"/>
                  </a:cubicBezTo>
                  <a:cubicBezTo>
                    <a:pt x="22" y="123"/>
                    <a:pt x="23" y="122"/>
                    <a:pt x="23" y="122"/>
                  </a:cubicBezTo>
                  <a:cubicBezTo>
                    <a:pt x="24" y="121"/>
                    <a:pt x="21" y="119"/>
                    <a:pt x="25" y="119"/>
                  </a:cubicBezTo>
                  <a:cubicBezTo>
                    <a:pt x="24" y="118"/>
                    <a:pt x="24" y="118"/>
                    <a:pt x="24" y="118"/>
                  </a:cubicBezTo>
                  <a:cubicBezTo>
                    <a:pt x="24" y="118"/>
                    <a:pt x="25" y="118"/>
                    <a:pt x="25" y="117"/>
                  </a:cubicBezTo>
                  <a:cubicBezTo>
                    <a:pt x="24" y="117"/>
                    <a:pt x="24" y="118"/>
                    <a:pt x="23" y="117"/>
                  </a:cubicBezTo>
                  <a:cubicBezTo>
                    <a:pt x="23" y="118"/>
                    <a:pt x="22" y="119"/>
                    <a:pt x="22" y="120"/>
                  </a:cubicBezTo>
                  <a:cubicBezTo>
                    <a:pt x="22" y="120"/>
                    <a:pt x="22" y="120"/>
                    <a:pt x="22" y="120"/>
                  </a:cubicBezTo>
                  <a:cubicBezTo>
                    <a:pt x="20" y="120"/>
                    <a:pt x="20" y="123"/>
                    <a:pt x="19" y="123"/>
                  </a:cubicBezTo>
                  <a:cubicBezTo>
                    <a:pt x="20" y="124"/>
                    <a:pt x="18" y="126"/>
                    <a:pt x="18" y="126"/>
                  </a:cubicBezTo>
                  <a:cubicBezTo>
                    <a:pt x="19" y="126"/>
                    <a:pt x="19" y="126"/>
                    <a:pt x="19" y="126"/>
                  </a:cubicBezTo>
                  <a:cubicBezTo>
                    <a:pt x="19" y="127"/>
                    <a:pt x="18" y="126"/>
                    <a:pt x="17" y="126"/>
                  </a:cubicBezTo>
                  <a:cubicBezTo>
                    <a:pt x="13" y="132"/>
                    <a:pt x="13" y="132"/>
                    <a:pt x="13" y="132"/>
                  </a:cubicBezTo>
                  <a:cubicBezTo>
                    <a:pt x="13" y="132"/>
                    <a:pt x="12" y="132"/>
                    <a:pt x="13" y="131"/>
                  </a:cubicBezTo>
                  <a:cubicBezTo>
                    <a:pt x="11" y="133"/>
                    <a:pt x="11" y="133"/>
                    <a:pt x="11" y="133"/>
                  </a:cubicBezTo>
                  <a:cubicBezTo>
                    <a:pt x="11" y="132"/>
                    <a:pt x="11" y="132"/>
                    <a:pt x="11" y="132"/>
                  </a:cubicBezTo>
                  <a:cubicBezTo>
                    <a:pt x="10" y="133"/>
                    <a:pt x="10" y="133"/>
                    <a:pt x="10" y="133"/>
                  </a:cubicBezTo>
                  <a:cubicBezTo>
                    <a:pt x="9" y="133"/>
                    <a:pt x="9" y="133"/>
                    <a:pt x="9" y="133"/>
                  </a:cubicBezTo>
                  <a:cubicBezTo>
                    <a:pt x="9" y="133"/>
                    <a:pt x="9" y="133"/>
                    <a:pt x="9" y="133"/>
                  </a:cubicBezTo>
                  <a:cubicBezTo>
                    <a:pt x="8" y="132"/>
                    <a:pt x="8" y="134"/>
                    <a:pt x="7" y="133"/>
                  </a:cubicBezTo>
                  <a:cubicBezTo>
                    <a:pt x="6" y="135"/>
                    <a:pt x="6" y="135"/>
                    <a:pt x="6" y="135"/>
                  </a:cubicBezTo>
                  <a:cubicBezTo>
                    <a:pt x="8" y="132"/>
                    <a:pt x="8" y="132"/>
                    <a:pt x="8" y="132"/>
                  </a:cubicBezTo>
                  <a:cubicBezTo>
                    <a:pt x="9" y="132"/>
                    <a:pt x="9" y="132"/>
                    <a:pt x="10" y="132"/>
                  </a:cubicBezTo>
                  <a:cubicBezTo>
                    <a:pt x="10" y="132"/>
                    <a:pt x="10" y="132"/>
                    <a:pt x="10" y="132"/>
                  </a:cubicBezTo>
                  <a:cubicBezTo>
                    <a:pt x="10" y="132"/>
                    <a:pt x="10" y="132"/>
                    <a:pt x="10" y="132"/>
                  </a:cubicBezTo>
                  <a:cubicBezTo>
                    <a:pt x="10" y="131"/>
                    <a:pt x="10" y="131"/>
                    <a:pt x="10" y="131"/>
                  </a:cubicBezTo>
                  <a:cubicBezTo>
                    <a:pt x="10" y="131"/>
                    <a:pt x="10" y="131"/>
                    <a:pt x="10" y="131"/>
                  </a:cubicBezTo>
                  <a:cubicBezTo>
                    <a:pt x="11" y="130"/>
                    <a:pt x="16" y="126"/>
                    <a:pt x="15" y="124"/>
                  </a:cubicBezTo>
                  <a:cubicBezTo>
                    <a:pt x="13" y="124"/>
                    <a:pt x="12" y="125"/>
                    <a:pt x="10" y="124"/>
                  </a:cubicBezTo>
                  <a:cubicBezTo>
                    <a:pt x="10" y="124"/>
                    <a:pt x="10" y="124"/>
                    <a:pt x="10" y="124"/>
                  </a:cubicBezTo>
                  <a:cubicBezTo>
                    <a:pt x="9" y="125"/>
                    <a:pt x="9" y="125"/>
                    <a:pt x="8" y="125"/>
                  </a:cubicBezTo>
                  <a:cubicBezTo>
                    <a:pt x="9" y="124"/>
                    <a:pt x="9" y="124"/>
                    <a:pt x="9" y="124"/>
                  </a:cubicBezTo>
                  <a:cubicBezTo>
                    <a:pt x="8" y="124"/>
                    <a:pt x="8" y="124"/>
                    <a:pt x="8" y="124"/>
                  </a:cubicBezTo>
                  <a:cubicBezTo>
                    <a:pt x="8" y="122"/>
                    <a:pt x="7" y="121"/>
                    <a:pt x="8" y="120"/>
                  </a:cubicBezTo>
                  <a:cubicBezTo>
                    <a:pt x="8" y="120"/>
                    <a:pt x="8" y="120"/>
                    <a:pt x="8" y="120"/>
                  </a:cubicBezTo>
                  <a:cubicBezTo>
                    <a:pt x="7" y="120"/>
                    <a:pt x="7" y="121"/>
                    <a:pt x="7" y="122"/>
                  </a:cubicBezTo>
                  <a:cubicBezTo>
                    <a:pt x="5" y="124"/>
                    <a:pt x="5" y="120"/>
                    <a:pt x="4" y="120"/>
                  </a:cubicBezTo>
                  <a:cubicBezTo>
                    <a:pt x="4" y="119"/>
                    <a:pt x="4" y="119"/>
                    <a:pt x="4" y="119"/>
                  </a:cubicBezTo>
                  <a:cubicBezTo>
                    <a:pt x="4" y="118"/>
                    <a:pt x="4" y="119"/>
                    <a:pt x="4" y="118"/>
                  </a:cubicBezTo>
                  <a:cubicBezTo>
                    <a:pt x="2" y="117"/>
                    <a:pt x="2" y="117"/>
                    <a:pt x="2" y="117"/>
                  </a:cubicBezTo>
                  <a:cubicBezTo>
                    <a:pt x="3" y="116"/>
                    <a:pt x="3" y="116"/>
                    <a:pt x="3" y="116"/>
                  </a:cubicBezTo>
                  <a:cubicBezTo>
                    <a:pt x="2" y="115"/>
                    <a:pt x="5" y="114"/>
                    <a:pt x="5" y="114"/>
                  </a:cubicBezTo>
                  <a:cubicBezTo>
                    <a:pt x="4" y="114"/>
                    <a:pt x="4" y="114"/>
                    <a:pt x="4" y="114"/>
                  </a:cubicBezTo>
                  <a:cubicBezTo>
                    <a:pt x="4" y="114"/>
                    <a:pt x="5" y="113"/>
                    <a:pt x="5" y="113"/>
                  </a:cubicBezTo>
                  <a:cubicBezTo>
                    <a:pt x="6" y="113"/>
                    <a:pt x="6" y="113"/>
                    <a:pt x="6" y="113"/>
                  </a:cubicBezTo>
                  <a:cubicBezTo>
                    <a:pt x="5" y="113"/>
                    <a:pt x="5" y="113"/>
                    <a:pt x="5" y="113"/>
                  </a:cubicBezTo>
                  <a:cubicBezTo>
                    <a:pt x="4" y="113"/>
                    <a:pt x="13" y="111"/>
                    <a:pt x="9" y="109"/>
                  </a:cubicBezTo>
                  <a:cubicBezTo>
                    <a:pt x="8" y="108"/>
                    <a:pt x="10" y="109"/>
                    <a:pt x="10" y="108"/>
                  </a:cubicBezTo>
                  <a:cubicBezTo>
                    <a:pt x="9" y="107"/>
                    <a:pt x="9" y="107"/>
                    <a:pt x="9" y="107"/>
                  </a:cubicBezTo>
                  <a:cubicBezTo>
                    <a:pt x="8" y="109"/>
                    <a:pt x="3" y="107"/>
                    <a:pt x="2" y="108"/>
                  </a:cubicBezTo>
                  <a:cubicBezTo>
                    <a:pt x="1" y="108"/>
                    <a:pt x="1" y="105"/>
                    <a:pt x="2" y="106"/>
                  </a:cubicBezTo>
                  <a:cubicBezTo>
                    <a:pt x="3" y="106"/>
                    <a:pt x="4" y="107"/>
                    <a:pt x="3" y="106"/>
                  </a:cubicBezTo>
                  <a:cubicBezTo>
                    <a:pt x="0" y="105"/>
                    <a:pt x="0" y="105"/>
                    <a:pt x="0" y="105"/>
                  </a:cubicBezTo>
                  <a:cubicBezTo>
                    <a:pt x="1" y="104"/>
                    <a:pt x="1" y="104"/>
                    <a:pt x="1" y="104"/>
                  </a:cubicBezTo>
                  <a:cubicBezTo>
                    <a:pt x="1" y="104"/>
                    <a:pt x="5" y="101"/>
                    <a:pt x="6" y="102"/>
                  </a:cubicBezTo>
                  <a:cubicBezTo>
                    <a:pt x="5" y="103"/>
                    <a:pt x="5" y="103"/>
                    <a:pt x="5" y="103"/>
                  </a:cubicBezTo>
                  <a:cubicBezTo>
                    <a:pt x="6" y="104"/>
                    <a:pt x="6" y="104"/>
                    <a:pt x="6" y="104"/>
                  </a:cubicBezTo>
                  <a:cubicBezTo>
                    <a:pt x="6" y="103"/>
                    <a:pt x="9" y="104"/>
                    <a:pt x="9" y="103"/>
                  </a:cubicBezTo>
                  <a:cubicBezTo>
                    <a:pt x="9" y="102"/>
                    <a:pt x="7" y="101"/>
                    <a:pt x="8" y="101"/>
                  </a:cubicBezTo>
                  <a:cubicBezTo>
                    <a:pt x="9" y="101"/>
                    <a:pt x="9" y="101"/>
                    <a:pt x="9" y="101"/>
                  </a:cubicBezTo>
                  <a:cubicBezTo>
                    <a:pt x="9" y="100"/>
                    <a:pt x="8" y="100"/>
                    <a:pt x="7" y="100"/>
                  </a:cubicBezTo>
                  <a:cubicBezTo>
                    <a:pt x="7" y="100"/>
                    <a:pt x="7" y="100"/>
                    <a:pt x="7" y="100"/>
                  </a:cubicBezTo>
                  <a:cubicBezTo>
                    <a:pt x="7" y="100"/>
                    <a:pt x="8" y="100"/>
                    <a:pt x="7" y="100"/>
                  </a:cubicBezTo>
                  <a:cubicBezTo>
                    <a:pt x="7" y="100"/>
                    <a:pt x="7" y="100"/>
                    <a:pt x="7" y="100"/>
                  </a:cubicBezTo>
                  <a:cubicBezTo>
                    <a:pt x="7" y="100"/>
                    <a:pt x="7" y="100"/>
                    <a:pt x="7" y="100"/>
                  </a:cubicBezTo>
                  <a:cubicBezTo>
                    <a:pt x="5" y="100"/>
                    <a:pt x="4" y="95"/>
                    <a:pt x="2" y="96"/>
                  </a:cubicBezTo>
                  <a:cubicBezTo>
                    <a:pt x="3" y="95"/>
                    <a:pt x="2" y="94"/>
                    <a:pt x="3" y="93"/>
                  </a:cubicBezTo>
                  <a:cubicBezTo>
                    <a:pt x="3" y="93"/>
                    <a:pt x="4" y="94"/>
                    <a:pt x="5" y="93"/>
                  </a:cubicBezTo>
                  <a:cubicBezTo>
                    <a:pt x="6" y="93"/>
                    <a:pt x="7" y="89"/>
                    <a:pt x="8" y="90"/>
                  </a:cubicBezTo>
                  <a:cubicBezTo>
                    <a:pt x="8" y="89"/>
                    <a:pt x="8" y="89"/>
                    <a:pt x="8" y="89"/>
                  </a:cubicBezTo>
                  <a:cubicBezTo>
                    <a:pt x="8" y="88"/>
                    <a:pt x="8" y="88"/>
                    <a:pt x="8" y="88"/>
                  </a:cubicBezTo>
                  <a:cubicBezTo>
                    <a:pt x="8" y="89"/>
                    <a:pt x="10" y="88"/>
                    <a:pt x="11" y="87"/>
                  </a:cubicBezTo>
                  <a:cubicBezTo>
                    <a:pt x="10" y="88"/>
                    <a:pt x="10" y="88"/>
                    <a:pt x="10" y="88"/>
                  </a:cubicBezTo>
                  <a:cubicBezTo>
                    <a:pt x="11" y="88"/>
                    <a:pt x="11" y="88"/>
                    <a:pt x="11" y="88"/>
                  </a:cubicBezTo>
                  <a:cubicBezTo>
                    <a:pt x="11" y="88"/>
                    <a:pt x="11" y="88"/>
                    <a:pt x="11" y="88"/>
                  </a:cubicBezTo>
                  <a:cubicBezTo>
                    <a:pt x="11" y="87"/>
                    <a:pt x="11" y="87"/>
                    <a:pt x="11" y="87"/>
                  </a:cubicBezTo>
                  <a:cubicBezTo>
                    <a:pt x="12" y="87"/>
                    <a:pt x="12" y="87"/>
                    <a:pt x="12" y="87"/>
                  </a:cubicBezTo>
                  <a:cubicBezTo>
                    <a:pt x="11" y="87"/>
                    <a:pt x="10" y="86"/>
                    <a:pt x="12" y="86"/>
                  </a:cubicBezTo>
                  <a:cubicBezTo>
                    <a:pt x="12" y="86"/>
                    <a:pt x="12" y="86"/>
                    <a:pt x="12" y="86"/>
                  </a:cubicBezTo>
                  <a:cubicBezTo>
                    <a:pt x="12" y="87"/>
                    <a:pt x="12" y="87"/>
                    <a:pt x="12" y="87"/>
                  </a:cubicBezTo>
                  <a:cubicBezTo>
                    <a:pt x="13" y="85"/>
                    <a:pt x="15" y="85"/>
                    <a:pt x="17" y="85"/>
                  </a:cubicBezTo>
                  <a:cubicBezTo>
                    <a:pt x="16" y="86"/>
                    <a:pt x="16" y="86"/>
                    <a:pt x="16" y="86"/>
                  </a:cubicBezTo>
                  <a:cubicBezTo>
                    <a:pt x="16" y="86"/>
                    <a:pt x="18" y="85"/>
                    <a:pt x="17" y="85"/>
                  </a:cubicBezTo>
                  <a:cubicBezTo>
                    <a:pt x="18" y="86"/>
                    <a:pt x="18" y="86"/>
                    <a:pt x="18" y="86"/>
                  </a:cubicBezTo>
                  <a:cubicBezTo>
                    <a:pt x="19" y="86"/>
                    <a:pt x="20" y="86"/>
                    <a:pt x="20" y="86"/>
                  </a:cubicBezTo>
                  <a:cubicBezTo>
                    <a:pt x="20" y="86"/>
                    <a:pt x="20" y="86"/>
                    <a:pt x="20" y="86"/>
                  </a:cubicBezTo>
                  <a:cubicBezTo>
                    <a:pt x="20" y="86"/>
                    <a:pt x="20" y="86"/>
                    <a:pt x="20" y="86"/>
                  </a:cubicBezTo>
                  <a:cubicBezTo>
                    <a:pt x="22" y="86"/>
                    <a:pt x="20" y="87"/>
                    <a:pt x="21" y="87"/>
                  </a:cubicBezTo>
                  <a:cubicBezTo>
                    <a:pt x="21" y="87"/>
                    <a:pt x="21" y="87"/>
                    <a:pt x="21" y="87"/>
                  </a:cubicBezTo>
                  <a:cubicBezTo>
                    <a:pt x="22" y="88"/>
                    <a:pt x="22" y="88"/>
                    <a:pt x="23" y="88"/>
                  </a:cubicBezTo>
                  <a:cubicBezTo>
                    <a:pt x="23" y="88"/>
                    <a:pt x="26" y="87"/>
                    <a:pt x="25" y="89"/>
                  </a:cubicBezTo>
                  <a:cubicBezTo>
                    <a:pt x="25" y="89"/>
                    <a:pt x="27" y="88"/>
                    <a:pt x="26" y="88"/>
                  </a:cubicBezTo>
                  <a:cubicBezTo>
                    <a:pt x="27" y="88"/>
                    <a:pt x="27" y="89"/>
                    <a:pt x="28" y="89"/>
                  </a:cubicBezTo>
                  <a:cubicBezTo>
                    <a:pt x="27" y="89"/>
                    <a:pt x="27" y="89"/>
                    <a:pt x="27" y="89"/>
                  </a:cubicBezTo>
                  <a:cubicBezTo>
                    <a:pt x="27" y="89"/>
                    <a:pt x="27" y="89"/>
                    <a:pt x="28" y="89"/>
                  </a:cubicBezTo>
                  <a:cubicBezTo>
                    <a:pt x="28" y="89"/>
                    <a:pt x="28" y="89"/>
                    <a:pt x="28" y="89"/>
                  </a:cubicBezTo>
                  <a:cubicBezTo>
                    <a:pt x="30" y="90"/>
                    <a:pt x="33" y="88"/>
                    <a:pt x="35" y="90"/>
                  </a:cubicBezTo>
                  <a:cubicBezTo>
                    <a:pt x="35" y="90"/>
                    <a:pt x="35" y="90"/>
                    <a:pt x="35" y="90"/>
                  </a:cubicBezTo>
                  <a:cubicBezTo>
                    <a:pt x="36" y="91"/>
                    <a:pt x="43" y="94"/>
                    <a:pt x="44" y="95"/>
                  </a:cubicBezTo>
                  <a:cubicBezTo>
                    <a:pt x="43" y="94"/>
                    <a:pt x="42" y="92"/>
                    <a:pt x="43" y="93"/>
                  </a:cubicBezTo>
                  <a:cubicBezTo>
                    <a:pt x="43" y="92"/>
                    <a:pt x="43" y="91"/>
                    <a:pt x="44" y="92"/>
                  </a:cubicBezTo>
                  <a:cubicBezTo>
                    <a:pt x="44" y="92"/>
                    <a:pt x="43" y="91"/>
                    <a:pt x="44" y="92"/>
                  </a:cubicBezTo>
                  <a:cubicBezTo>
                    <a:pt x="45" y="91"/>
                    <a:pt x="45" y="91"/>
                    <a:pt x="45" y="91"/>
                  </a:cubicBezTo>
                  <a:cubicBezTo>
                    <a:pt x="45" y="91"/>
                    <a:pt x="45" y="91"/>
                    <a:pt x="45" y="91"/>
                  </a:cubicBezTo>
                  <a:cubicBezTo>
                    <a:pt x="46" y="91"/>
                    <a:pt x="46" y="91"/>
                    <a:pt x="46" y="91"/>
                  </a:cubicBezTo>
                  <a:cubicBezTo>
                    <a:pt x="45" y="92"/>
                    <a:pt x="45" y="92"/>
                    <a:pt x="45" y="92"/>
                  </a:cubicBezTo>
                  <a:cubicBezTo>
                    <a:pt x="46" y="90"/>
                    <a:pt x="51" y="90"/>
                    <a:pt x="51" y="88"/>
                  </a:cubicBezTo>
                  <a:cubicBezTo>
                    <a:pt x="53" y="89"/>
                    <a:pt x="48" y="92"/>
                    <a:pt x="48" y="92"/>
                  </a:cubicBezTo>
                  <a:cubicBezTo>
                    <a:pt x="48" y="92"/>
                    <a:pt x="48" y="92"/>
                    <a:pt x="48" y="92"/>
                  </a:cubicBezTo>
                  <a:cubicBezTo>
                    <a:pt x="46" y="93"/>
                    <a:pt x="49" y="92"/>
                    <a:pt x="49" y="91"/>
                  </a:cubicBezTo>
                  <a:cubicBezTo>
                    <a:pt x="50" y="91"/>
                    <a:pt x="49" y="92"/>
                    <a:pt x="49" y="92"/>
                  </a:cubicBezTo>
                  <a:cubicBezTo>
                    <a:pt x="49" y="92"/>
                    <a:pt x="49" y="92"/>
                    <a:pt x="49" y="92"/>
                  </a:cubicBezTo>
                  <a:cubicBezTo>
                    <a:pt x="50" y="92"/>
                    <a:pt x="50" y="92"/>
                    <a:pt x="50" y="92"/>
                  </a:cubicBezTo>
                  <a:cubicBezTo>
                    <a:pt x="52" y="90"/>
                    <a:pt x="53" y="90"/>
                    <a:pt x="54" y="88"/>
                  </a:cubicBezTo>
                  <a:cubicBezTo>
                    <a:pt x="55" y="89"/>
                    <a:pt x="56" y="91"/>
                    <a:pt x="57" y="92"/>
                  </a:cubicBezTo>
                  <a:cubicBezTo>
                    <a:pt x="57" y="91"/>
                    <a:pt x="57" y="91"/>
                    <a:pt x="57" y="91"/>
                  </a:cubicBezTo>
                  <a:cubicBezTo>
                    <a:pt x="57" y="91"/>
                    <a:pt x="57" y="91"/>
                    <a:pt x="57" y="91"/>
                  </a:cubicBezTo>
                  <a:cubicBezTo>
                    <a:pt x="58" y="90"/>
                    <a:pt x="57" y="90"/>
                    <a:pt x="58" y="89"/>
                  </a:cubicBezTo>
                  <a:cubicBezTo>
                    <a:pt x="59" y="89"/>
                    <a:pt x="58" y="92"/>
                    <a:pt x="59" y="92"/>
                  </a:cubicBezTo>
                  <a:cubicBezTo>
                    <a:pt x="61" y="90"/>
                    <a:pt x="64" y="92"/>
                    <a:pt x="66" y="93"/>
                  </a:cubicBezTo>
                  <a:cubicBezTo>
                    <a:pt x="67" y="93"/>
                    <a:pt x="69" y="93"/>
                    <a:pt x="70" y="94"/>
                  </a:cubicBezTo>
                  <a:cubicBezTo>
                    <a:pt x="70" y="94"/>
                    <a:pt x="72" y="96"/>
                    <a:pt x="73" y="96"/>
                  </a:cubicBezTo>
                  <a:cubicBezTo>
                    <a:pt x="73" y="97"/>
                    <a:pt x="71" y="95"/>
                    <a:pt x="71" y="96"/>
                  </a:cubicBezTo>
                  <a:cubicBezTo>
                    <a:pt x="71" y="96"/>
                    <a:pt x="71" y="96"/>
                    <a:pt x="70" y="96"/>
                  </a:cubicBezTo>
                  <a:cubicBezTo>
                    <a:pt x="70" y="96"/>
                    <a:pt x="76" y="98"/>
                    <a:pt x="78" y="97"/>
                  </a:cubicBezTo>
                  <a:cubicBezTo>
                    <a:pt x="78" y="97"/>
                    <a:pt x="80" y="99"/>
                    <a:pt x="80" y="99"/>
                  </a:cubicBezTo>
                  <a:cubicBezTo>
                    <a:pt x="80" y="99"/>
                    <a:pt x="80" y="99"/>
                    <a:pt x="80" y="99"/>
                  </a:cubicBezTo>
                  <a:cubicBezTo>
                    <a:pt x="80" y="99"/>
                    <a:pt x="80" y="99"/>
                    <a:pt x="80" y="99"/>
                  </a:cubicBezTo>
                  <a:cubicBezTo>
                    <a:pt x="81" y="98"/>
                    <a:pt x="82" y="96"/>
                    <a:pt x="83" y="95"/>
                  </a:cubicBezTo>
                  <a:cubicBezTo>
                    <a:pt x="82" y="95"/>
                    <a:pt x="82" y="96"/>
                    <a:pt x="81" y="96"/>
                  </a:cubicBezTo>
                  <a:cubicBezTo>
                    <a:pt x="81" y="96"/>
                    <a:pt x="81" y="96"/>
                    <a:pt x="81" y="96"/>
                  </a:cubicBezTo>
                  <a:cubicBezTo>
                    <a:pt x="81" y="97"/>
                    <a:pt x="80" y="96"/>
                    <a:pt x="80" y="96"/>
                  </a:cubicBezTo>
                  <a:cubicBezTo>
                    <a:pt x="79" y="92"/>
                    <a:pt x="86" y="95"/>
                    <a:pt x="85" y="96"/>
                  </a:cubicBezTo>
                  <a:cubicBezTo>
                    <a:pt x="85" y="96"/>
                    <a:pt x="87" y="97"/>
                    <a:pt x="87" y="96"/>
                  </a:cubicBezTo>
                  <a:cubicBezTo>
                    <a:pt x="86" y="99"/>
                    <a:pt x="93" y="97"/>
                    <a:pt x="94" y="97"/>
                  </a:cubicBezTo>
                  <a:cubicBezTo>
                    <a:pt x="93" y="95"/>
                    <a:pt x="93" y="95"/>
                    <a:pt x="93" y="95"/>
                  </a:cubicBezTo>
                  <a:cubicBezTo>
                    <a:pt x="94" y="96"/>
                    <a:pt x="94" y="96"/>
                    <a:pt x="94" y="96"/>
                  </a:cubicBezTo>
                  <a:cubicBezTo>
                    <a:pt x="94" y="96"/>
                    <a:pt x="94" y="95"/>
                    <a:pt x="94" y="95"/>
                  </a:cubicBezTo>
                  <a:cubicBezTo>
                    <a:pt x="95" y="95"/>
                    <a:pt x="95" y="96"/>
                    <a:pt x="96" y="96"/>
                  </a:cubicBezTo>
                  <a:cubicBezTo>
                    <a:pt x="96" y="96"/>
                    <a:pt x="96" y="97"/>
                    <a:pt x="96" y="97"/>
                  </a:cubicBezTo>
                  <a:cubicBezTo>
                    <a:pt x="96" y="97"/>
                    <a:pt x="96" y="96"/>
                    <a:pt x="97" y="96"/>
                  </a:cubicBezTo>
                  <a:cubicBezTo>
                    <a:pt x="96" y="97"/>
                    <a:pt x="96" y="97"/>
                    <a:pt x="96" y="97"/>
                  </a:cubicBezTo>
                  <a:cubicBezTo>
                    <a:pt x="97" y="97"/>
                    <a:pt x="97" y="97"/>
                    <a:pt x="97" y="97"/>
                  </a:cubicBezTo>
                  <a:cubicBezTo>
                    <a:pt x="96" y="98"/>
                    <a:pt x="96" y="98"/>
                    <a:pt x="96" y="98"/>
                  </a:cubicBezTo>
                  <a:cubicBezTo>
                    <a:pt x="96" y="98"/>
                    <a:pt x="96" y="98"/>
                    <a:pt x="96" y="98"/>
                  </a:cubicBezTo>
                  <a:cubicBezTo>
                    <a:pt x="96" y="99"/>
                    <a:pt x="96" y="99"/>
                    <a:pt x="96" y="99"/>
                  </a:cubicBezTo>
                  <a:cubicBezTo>
                    <a:pt x="97" y="99"/>
                    <a:pt x="97" y="99"/>
                    <a:pt x="97" y="99"/>
                  </a:cubicBezTo>
                  <a:cubicBezTo>
                    <a:pt x="96" y="99"/>
                    <a:pt x="96" y="99"/>
                    <a:pt x="96" y="99"/>
                  </a:cubicBezTo>
                  <a:cubicBezTo>
                    <a:pt x="97" y="99"/>
                    <a:pt x="97" y="99"/>
                    <a:pt x="97" y="99"/>
                  </a:cubicBezTo>
                  <a:cubicBezTo>
                    <a:pt x="97" y="100"/>
                    <a:pt x="97" y="100"/>
                    <a:pt x="97" y="100"/>
                  </a:cubicBezTo>
                  <a:cubicBezTo>
                    <a:pt x="97" y="99"/>
                    <a:pt x="97" y="99"/>
                    <a:pt x="97" y="99"/>
                  </a:cubicBezTo>
                  <a:cubicBezTo>
                    <a:pt x="97" y="100"/>
                    <a:pt x="97" y="100"/>
                    <a:pt x="97" y="100"/>
                  </a:cubicBezTo>
                  <a:cubicBezTo>
                    <a:pt x="98" y="100"/>
                    <a:pt x="98" y="101"/>
                    <a:pt x="98" y="100"/>
                  </a:cubicBezTo>
                  <a:cubicBezTo>
                    <a:pt x="98" y="100"/>
                    <a:pt x="98" y="100"/>
                    <a:pt x="98" y="100"/>
                  </a:cubicBezTo>
                  <a:cubicBezTo>
                    <a:pt x="97" y="97"/>
                    <a:pt x="98" y="97"/>
                    <a:pt x="99" y="94"/>
                  </a:cubicBezTo>
                  <a:cubicBezTo>
                    <a:pt x="99" y="95"/>
                    <a:pt x="99" y="93"/>
                    <a:pt x="99" y="93"/>
                  </a:cubicBezTo>
                  <a:cubicBezTo>
                    <a:pt x="99" y="93"/>
                    <a:pt x="99" y="92"/>
                    <a:pt x="100" y="92"/>
                  </a:cubicBezTo>
                  <a:cubicBezTo>
                    <a:pt x="98" y="91"/>
                    <a:pt x="98" y="91"/>
                    <a:pt x="98" y="91"/>
                  </a:cubicBezTo>
                  <a:cubicBezTo>
                    <a:pt x="99" y="91"/>
                    <a:pt x="98" y="91"/>
                    <a:pt x="98" y="91"/>
                  </a:cubicBezTo>
                  <a:cubicBezTo>
                    <a:pt x="97" y="90"/>
                    <a:pt x="97" y="90"/>
                    <a:pt x="97" y="90"/>
                  </a:cubicBezTo>
                  <a:cubicBezTo>
                    <a:pt x="97" y="87"/>
                    <a:pt x="96" y="86"/>
                    <a:pt x="96" y="84"/>
                  </a:cubicBezTo>
                  <a:cubicBezTo>
                    <a:pt x="97" y="83"/>
                    <a:pt x="97" y="84"/>
                    <a:pt x="97" y="84"/>
                  </a:cubicBezTo>
                  <a:cubicBezTo>
                    <a:pt x="96" y="83"/>
                    <a:pt x="98" y="82"/>
                    <a:pt x="98" y="81"/>
                  </a:cubicBezTo>
                  <a:cubicBezTo>
                    <a:pt x="98" y="81"/>
                    <a:pt x="98" y="81"/>
                    <a:pt x="98" y="81"/>
                  </a:cubicBezTo>
                  <a:cubicBezTo>
                    <a:pt x="98" y="81"/>
                    <a:pt x="98" y="81"/>
                    <a:pt x="98" y="81"/>
                  </a:cubicBezTo>
                  <a:cubicBezTo>
                    <a:pt x="98" y="81"/>
                    <a:pt x="98" y="81"/>
                    <a:pt x="98" y="81"/>
                  </a:cubicBezTo>
                  <a:cubicBezTo>
                    <a:pt x="98" y="80"/>
                    <a:pt x="98" y="80"/>
                    <a:pt x="98" y="80"/>
                  </a:cubicBezTo>
                  <a:cubicBezTo>
                    <a:pt x="98" y="81"/>
                    <a:pt x="98" y="81"/>
                    <a:pt x="98" y="81"/>
                  </a:cubicBezTo>
                  <a:cubicBezTo>
                    <a:pt x="98" y="80"/>
                    <a:pt x="97" y="74"/>
                    <a:pt x="97" y="74"/>
                  </a:cubicBezTo>
                  <a:cubicBezTo>
                    <a:pt x="97" y="73"/>
                    <a:pt x="97" y="73"/>
                    <a:pt x="98" y="73"/>
                  </a:cubicBezTo>
                  <a:cubicBezTo>
                    <a:pt x="99" y="74"/>
                    <a:pt x="99" y="74"/>
                    <a:pt x="99" y="74"/>
                  </a:cubicBezTo>
                  <a:cubicBezTo>
                    <a:pt x="99" y="74"/>
                    <a:pt x="97" y="73"/>
                    <a:pt x="98" y="73"/>
                  </a:cubicBezTo>
                  <a:cubicBezTo>
                    <a:pt x="98" y="72"/>
                    <a:pt x="98" y="72"/>
                    <a:pt x="99" y="71"/>
                  </a:cubicBezTo>
                  <a:cubicBezTo>
                    <a:pt x="100" y="72"/>
                    <a:pt x="100" y="72"/>
                    <a:pt x="100" y="72"/>
                  </a:cubicBezTo>
                  <a:cubicBezTo>
                    <a:pt x="100" y="71"/>
                    <a:pt x="100" y="71"/>
                    <a:pt x="101" y="72"/>
                  </a:cubicBezTo>
                  <a:cubicBezTo>
                    <a:pt x="101" y="73"/>
                    <a:pt x="105" y="73"/>
                    <a:pt x="105" y="74"/>
                  </a:cubicBezTo>
                  <a:cubicBezTo>
                    <a:pt x="104" y="74"/>
                    <a:pt x="104" y="74"/>
                    <a:pt x="103" y="74"/>
                  </a:cubicBezTo>
                  <a:cubicBezTo>
                    <a:pt x="104" y="76"/>
                    <a:pt x="101" y="78"/>
                    <a:pt x="100" y="78"/>
                  </a:cubicBezTo>
                  <a:cubicBezTo>
                    <a:pt x="100" y="78"/>
                    <a:pt x="100" y="78"/>
                    <a:pt x="100" y="78"/>
                  </a:cubicBezTo>
                  <a:cubicBezTo>
                    <a:pt x="100" y="80"/>
                    <a:pt x="99" y="81"/>
                    <a:pt x="99" y="82"/>
                  </a:cubicBezTo>
                  <a:cubicBezTo>
                    <a:pt x="100" y="82"/>
                    <a:pt x="100" y="82"/>
                    <a:pt x="100" y="82"/>
                  </a:cubicBezTo>
                  <a:cubicBezTo>
                    <a:pt x="101" y="83"/>
                    <a:pt x="100" y="85"/>
                    <a:pt x="101" y="86"/>
                  </a:cubicBezTo>
                  <a:cubicBezTo>
                    <a:pt x="101" y="87"/>
                    <a:pt x="102" y="87"/>
                    <a:pt x="103" y="88"/>
                  </a:cubicBezTo>
                  <a:cubicBezTo>
                    <a:pt x="103" y="88"/>
                    <a:pt x="101" y="90"/>
                    <a:pt x="101" y="91"/>
                  </a:cubicBezTo>
                  <a:cubicBezTo>
                    <a:pt x="102" y="91"/>
                    <a:pt x="102" y="91"/>
                    <a:pt x="102" y="91"/>
                  </a:cubicBezTo>
                  <a:cubicBezTo>
                    <a:pt x="103" y="91"/>
                    <a:pt x="103" y="91"/>
                    <a:pt x="103" y="91"/>
                  </a:cubicBezTo>
                  <a:cubicBezTo>
                    <a:pt x="103" y="91"/>
                    <a:pt x="103" y="91"/>
                    <a:pt x="103" y="91"/>
                  </a:cubicBezTo>
                  <a:cubicBezTo>
                    <a:pt x="103" y="91"/>
                    <a:pt x="104" y="92"/>
                    <a:pt x="104" y="92"/>
                  </a:cubicBezTo>
                  <a:cubicBezTo>
                    <a:pt x="104" y="92"/>
                    <a:pt x="104" y="92"/>
                    <a:pt x="104" y="92"/>
                  </a:cubicBezTo>
                  <a:cubicBezTo>
                    <a:pt x="104" y="92"/>
                    <a:pt x="104" y="92"/>
                    <a:pt x="104" y="92"/>
                  </a:cubicBezTo>
                  <a:cubicBezTo>
                    <a:pt x="104" y="92"/>
                    <a:pt x="104" y="92"/>
                    <a:pt x="104" y="92"/>
                  </a:cubicBezTo>
                  <a:cubicBezTo>
                    <a:pt x="104" y="93"/>
                    <a:pt x="104" y="95"/>
                    <a:pt x="104" y="96"/>
                  </a:cubicBezTo>
                  <a:cubicBezTo>
                    <a:pt x="105" y="96"/>
                    <a:pt x="105" y="96"/>
                    <a:pt x="105" y="94"/>
                  </a:cubicBezTo>
                  <a:cubicBezTo>
                    <a:pt x="105" y="94"/>
                    <a:pt x="106" y="93"/>
                    <a:pt x="106" y="93"/>
                  </a:cubicBezTo>
                  <a:cubicBezTo>
                    <a:pt x="106" y="93"/>
                    <a:pt x="108" y="100"/>
                    <a:pt x="108" y="100"/>
                  </a:cubicBezTo>
                  <a:cubicBezTo>
                    <a:pt x="110" y="99"/>
                    <a:pt x="110" y="96"/>
                    <a:pt x="111" y="94"/>
                  </a:cubicBezTo>
                  <a:cubicBezTo>
                    <a:pt x="111" y="94"/>
                    <a:pt x="111" y="94"/>
                    <a:pt x="112" y="94"/>
                  </a:cubicBezTo>
                  <a:cubicBezTo>
                    <a:pt x="111" y="94"/>
                    <a:pt x="111" y="94"/>
                    <a:pt x="111" y="93"/>
                  </a:cubicBezTo>
                  <a:cubicBezTo>
                    <a:pt x="112" y="93"/>
                    <a:pt x="112" y="93"/>
                    <a:pt x="112" y="93"/>
                  </a:cubicBezTo>
                  <a:cubicBezTo>
                    <a:pt x="111" y="93"/>
                    <a:pt x="110" y="92"/>
                    <a:pt x="111" y="90"/>
                  </a:cubicBezTo>
                  <a:cubicBezTo>
                    <a:pt x="112" y="89"/>
                    <a:pt x="116" y="91"/>
                    <a:pt x="115" y="92"/>
                  </a:cubicBezTo>
                  <a:cubicBezTo>
                    <a:pt x="115" y="92"/>
                    <a:pt x="115" y="91"/>
                    <a:pt x="114" y="91"/>
                  </a:cubicBezTo>
                  <a:cubicBezTo>
                    <a:pt x="114" y="91"/>
                    <a:pt x="116" y="93"/>
                    <a:pt x="116" y="93"/>
                  </a:cubicBezTo>
                  <a:cubicBezTo>
                    <a:pt x="117" y="93"/>
                    <a:pt x="115" y="96"/>
                    <a:pt x="115" y="96"/>
                  </a:cubicBezTo>
                  <a:cubicBezTo>
                    <a:pt x="117" y="99"/>
                    <a:pt x="116" y="102"/>
                    <a:pt x="112" y="101"/>
                  </a:cubicBezTo>
                  <a:cubicBezTo>
                    <a:pt x="115" y="103"/>
                    <a:pt x="108" y="104"/>
                    <a:pt x="107" y="105"/>
                  </a:cubicBezTo>
                  <a:cubicBezTo>
                    <a:pt x="107" y="105"/>
                    <a:pt x="106" y="104"/>
                    <a:pt x="105" y="104"/>
                  </a:cubicBezTo>
                  <a:cubicBezTo>
                    <a:pt x="104" y="104"/>
                    <a:pt x="104" y="104"/>
                    <a:pt x="104" y="104"/>
                  </a:cubicBezTo>
                  <a:cubicBezTo>
                    <a:pt x="104" y="104"/>
                    <a:pt x="113" y="111"/>
                    <a:pt x="105" y="110"/>
                  </a:cubicBezTo>
                  <a:cubicBezTo>
                    <a:pt x="105" y="111"/>
                    <a:pt x="102" y="109"/>
                    <a:pt x="100" y="110"/>
                  </a:cubicBezTo>
                  <a:cubicBezTo>
                    <a:pt x="100" y="111"/>
                    <a:pt x="103" y="111"/>
                    <a:pt x="104" y="112"/>
                  </a:cubicBezTo>
                  <a:cubicBezTo>
                    <a:pt x="104" y="114"/>
                    <a:pt x="103" y="112"/>
                    <a:pt x="103" y="113"/>
                  </a:cubicBezTo>
                  <a:cubicBezTo>
                    <a:pt x="100" y="116"/>
                    <a:pt x="100" y="116"/>
                    <a:pt x="100" y="116"/>
                  </a:cubicBezTo>
                  <a:cubicBezTo>
                    <a:pt x="100" y="116"/>
                    <a:pt x="100" y="116"/>
                    <a:pt x="100" y="117"/>
                  </a:cubicBezTo>
                  <a:cubicBezTo>
                    <a:pt x="100" y="117"/>
                    <a:pt x="100" y="117"/>
                    <a:pt x="100" y="117"/>
                  </a:cubicBezTo>
                  <a:cubicBezTo>
                    <a:pt x="99" y="118"/>
                    <a:pt x="98" y="123"/>
                    <a:pt x="98" y="124"/>
                  </a:cubicBezTo>
                  <a:cubicBezTo>
                    <a:pt x="98" y="124"/>
                    <a:pt x="100" y="125"/>
                    <a:pt x="100" y="126"/>
                  </a:cubicBezTo>
                  <a:cubicBezTo>
                    <a:pt x="101" y="127"/>
                    <a:pt x="101" y="128"/>
                    <a:pt x="101" y="129"/>
                  </a:cubicBezTo>
                  <a:cubicBezTo>
                    <a:pt x="101" y="130"/>
                    <a:pt x="101" y="129"/>
                    <a:pt x="102" y="129"/>
                  </a:cubicBezTo>
                  <a:cubicBezTo>
                    <a:pt x="101" y="129"/>
                    <a:pt x="101" y="129"/>
                    <a:pt x="101" y="129"/>
                  </a:cubicBezTo>
                  <a:cubicBezTo>
                    <a:pt x="108" y="127"/>
                    <a:pt x="117" y="138"/>
                    <a:pt x="119" y="141"/>
                  </a:cubicBezTo>
                  <a:cubicBezTo>
                    <a:pt x="119" y="138"/>
                    <a:pt x="121" y="135"/>
                    <a:pt x="122" y="133"/>
                  </a:cubicBezTo>
                  <a:cubicBezTo>
                    <a:pt x="122" y="131"/>
                    <a:pt x="123" y="131"/>
                    <a:pt x="122" y="128"/>
                  </a:cubicBezTo>
                  <a:cubicBezTo>
                    <a:pt x="122" y="128"/>
                    <a:pt x="121" y="125"/>
                    <a:pt x="120" y="125"/>
                  </a:cubicBezTo>
                  <a:cubicBezTo>
                    <a:pt x="122" y="124"/>
                    <a:pt x="120" y="121"/>
                    <a:pt x="120" y="120"/>
                  </a:cubicBezTo>
                  <a:cubicBezTo>
                    <a:pt x="120" y="119"/>
                    <a:pt x="121" y="118"/>
                    <a:pt x="121" y="117"/>
                  </a:cubicBezTo>
                  <a:cubicBezTo>
                    <a:pt x="122" y="116"/>
                    <a:pt x="120" y="116"/>
                    <a:pt x="121" y="115"/>
                  </a:cubicBezTo>
                  <a:cubicBezTo>
                    <a:pt x="122" y="114"/>
                    <a:pt x="123" y="115"/>
                    <a:pt x="124" y="115"/>
                  </a:cubicBezTo>
                  <a:cubicBezTo>
                    <a:pt x="124" y="116"/>
                    <a:pt x="124" y="116"/>
                    <a:pt x="124" y="116"/>
                  </a:cubicBezTo>
                  <a:cubicBezTo>
                    <a:pt x="124" y="116"/>
                    <a:pt x="125" y="115"/>
                    <a:pt x="125" y="116"/>
                  </a:cubicBezTo>
                  <a:cubicBezTo>
                    <a:pt x="124" y="114"/>
                    <a:pt x="129" y="117"/>
                    <a:pt x="129" y="117"/>
                  </a:cubicBezTo>
                  <a:cubicBezTo>
                    <a:pt x="129" y="119"/>
                    <a:pt x="134" y="119"/>
                    <a:pt x="131" y="122"/>
                  </a:cubicBezTo>
                  <a:cubicBezTo>
                    <a:pt x="131" y="122"/>
                    <a:pt x="132" y="122"/>
                    <a:pt x="132" y="122"/>
                  </a:cubicBezTo>
                  <a:cubicBezTo>
                    <a:pt x="132" y="122"/>
                    <a:pt x="132" y="125"/>
                    <a:pt x="132" y="124"/>
                  </a:cubicBezTo>
                  <a:cubicBezTo>
                    <a:pt x="132" y="125"/>
                    <a:pt x="132" y="125"/>
                    <a:pt x="132" y="125"/>
                  </a:cubicBezTo>
                  <a:cubicBezTo>
                    <a:pt x="134" y="125"/>
                    <a:pt x="134" y="125"/>
                    <a:pt x="134" y="125"/>
                  </a:cubicBezTo>
                  <a:cubicBezTo>
                    <a:pt x="134" y="127"/>
                    <a:pt x="134" y="127"/>
                    <a:pt x="134" y="127"/>
                  </a:cubicBezTo>
                  <a:cubicBezTo>
                    <a:pt x="134" y="126"/>
                    <a:pt x="136" y="126"/>
                    <a:pt x="137" y="125"/>
                  </a:cubicBezTo>
                  <a:cubicBezTo>
                    <a:pt x="138" y="124"/>
                    <a:pt x="139" y="122"/>
                    <a:pt x="139" y="121"/>
                  </a:cubicBezTo>
                  <a:cubicBezTo>
                    <a:pt x="139" y="122"/>
                    <a:pt x="141" y="125"/>
                    <a:pt x="140" y="126"/>
                  </a:cubicBezTo>
                  <a:cubicBezTo>
                    <a:pt x="140" y="126"/>
                    <a:pt x="142" y="126"/>
                    <a:pt x="141" y="127"/>
                  </a:cubicBezTo>
                  <a:cubicBezTo>
                    <a:pt x="141" y="126"/>
                    <a:pt x="141" y="126"/>
                    <a:pt x="142" y="126"/>
                  </a:cubicBezTo>
                  <a:cubicBezTo>
                    <a:pt x="142" y="127"/>
                    <a:pt x="142" y="127"/>
                    <a:pt x="142" y="127"/>
                  </a:cubicBezTo>
                  <a:cubicBezTo>
                    <a:pt x="141" y="127"/>
                    <a:pt x="141" y="127"/>
                    <a:pt x="141" y="127"/>
                  </a:cubicBezTo>
                  <a:cubicBezTo>
                    <a:pt x="143" y="128"/>
                    <a:pt x="143" y="128"/>
                    <a:pt x="143" y="128"/>
                  </a:cubicBezTo>
                  <a:cubicBezTo>
                    <a:pt x="142" y="128"/>
                    <a:pt x="142" y="129"/>
                    <a:pt x="143" y="130"/>
                  </a:cubicBezTo>
                  <a:cubicBezTo>
                    <a:pt x="143" y="131"/>
                    <a:pt x="143" y="130"/>
                    <a:pt x="143" y="130"/>
                  </a:cubicBezTo>
                  <a:cubicBezTo>
                    <a:pt x="143" y="130"/>
                    <a:pt x="143" y="130"/>
                    <a:pt x="143" y="130"/>
                  </a:cubicBezTo>
                  <a:cubicBezTo>
                    <a:pt x="142" y="130"/>
                    <a:pt x="142" y="130"/>
                    <a:pt x="142" y="130"/>
                  </a:cubicBezTo>
                  <a:cubicBezTo>
                    <a:pt x="142" y="130"/>
                    <a:pt x="142" y="130"/>
                    <a:pt x="142" y="130"/>
                  </a:cubicBezTo>
                  <a:cubicBezTo>
                    <a:pt x="143" y="130"/>
                    <a:pt x="143" y="130"/>
                    <a:pt x="143" y="130"/>
                  </a:cubicBezTo>
                  <a:cubicBezTo>
                    <a:pt x="142" y="131"/>
                    <a:pt x="142" y="131"/>
                    <a:pt x="142" y="131"/>
                  </a:cubicBezTo>
                  <a:cubicBezTo>
                    <a:pt x="143" y="132"/>
                    <a:pt x="143" y="132"/>
                    <a:pt x="143" y="132"/>
                  </a:cubicBezTo>
                  <a:cubicBezTo>
                    <a:pt x="143" y="132"/>
                    <a:pt x="143" y="132"/>
                    <a:pt x="143" y="132"/>
                  </a:cubicBezTo>
                  <a:cubicBezTo>
                    <a:pt x="144" y="132"/>
                    <a:pt x="144" y="132"/>
                    <a:pt x="144" y="132"/>
                  </a:cubicBezTo>
                  <a:cubicBezTo>
                    <a:pt x="144" y="133"/>
                    <a:pt x="144" y="133"/>
                    <a:pt x="144" y="133"/>
                  </a:cubicBezTo>
                  <a:cubicBezTo>
                    <a:pt x="144" y="132"/>
                    <a:pt x="144" y="132"/>
                    <a:pt x="144" y="132"/>
                  </a:cubicBezTo>
                  <a:cubicBezTo>
                    <a:pt x="145" y="132"/>
                    <a:pt x="145" y="132"/>
                    <a:pt x="145" y="132"/>
                  </a:cubicBezTo>
                  <a:cubicBezTo>
                    <a:pt x="144" y="133"/>
                    <a:pt x="144" y="133"/>
                    <a:pt x="144" y="133"/>
                  </a:cubicBezTo>
                  <a:cubicBezTo>
                    <a:pt x="145" y="133"/>
                    <a:pt x="145" y="133"/>
                    <a:pt x="145" y="133"/>
                  </a:cubicBezTo>
                  <a:cubicBezTo>
                    <a:pt x="144" y="134"/>
                    <a:pt x="144" y="134"/>
                    <a:pt x="144" y="134"/>
                  </a:cubicBezTo>
                  <a:cubicBezTo>
                    <a:pt x="146" y="134"/>
                    <a:pt x="146" y="134"/>
                    <a:pt x="146" y="134"/>
                  </a:cubicBezTo>
                  <a:cubicBezTo>
                    <a:pt x="145" y="134"/>
                    <a:pt x="145" y="134"/>
                    <a:pt x="145" y="134"/>
                  </a:cubicBezTo>
                  <a:cubicBezTo>
                    <a:pt x="146" y="134"/>
                    <a:pt x="146" y="134"/>
                    <a:pt x="146" y="134"/>
                  </a:cubicBezTo>
                  <a:cubicBezTo>
                    <a:pt x="146" y="134"/>
                    <a:pt x="147" y="135"/>
                    <a:pt x="148" y="134"/>
                  </a:cubicBezTo>
                  <a:cubicBezTo>
                    <a:pt x="147" y="135"/>
                    <a:pt x="147" y="135"/>
                    <a:pt x="147" y="135"/>
                  </a:cubicBezTo>
                  <a:cubicBezTo>
                    <a:pt x="148" y="135"/>
                    <a:pt x="148" y="135"/>
                    <a:pt x="149" y="135"/>
                  </a:cubicBezTo>
                  <a:cubicBezTo>
                    <a:pt x="149" y="136"/>
                    <a:pt x="148" y="136"/>
                    <a:pt x="147" y="136"/>
                  </a:cubicBezTo>
                  <a:cubicBezTo>
                    <a:pt x="149" y="135"/>
                    <a:pt x="148" y="138"/>
                    <a:pt x="149" y="138"/>
                  </a:cubicBezTo>
                  <a:cubicBezTo>
                    <a:pt x="149" y="137"/>
                    <a:pt x="149" y="137"/>
                    <a:pt x="150" y="137"/>
                  </a:cubicBezTo>
                  <a:cubicBezTo>
                    <a:pt x="150" y="138"/>
                    <a:pt x="151" y="138"/>
                    <a:pt x="150" y="139"/>
                  </a:cubicBezTo>
                  <a:cubicBezTo>
                    <a:pt x="151" y="140"/>
                    <a:pt x="151" y="140"/>
                    <a:pt x="151" y="140"/>
                  </a:cubicBezTo>
                  <a:cubicBezTo>
                    <a:pt x="152" y="140"/>
                    <a:pt x="147" y="142"/>
                    <a:pt x="147" y="142"/>
                  </a:cubicBezTo>
                  <a:cubicBezTo>
                    <a:pt x="146" y="143"/>
                    <a:pt x="146" y="144"/>
                    <a:pt x="144" y="145"/>
                  </a:cubicBezTo>
                  <a:cubicBezTo>
                    <a:pt x="142" y="146"/>
                    <a:pt x="139" y="145"/>
                    <a:pt x="137" y="146"/>
                  </a:cubicBezTo>
                  <a:cubicBezTo>
                    <a:pt x="134" y="147"/>
                    <a:pt x="132" y="149"/>
                    <a:pt x="130" y="151"/>
                  </a:cubicBezTo>
                  <a:cubicBezTo>
                    <a:pt x="134" y="149"/>
                    <a:pt x="136" y="147"/>
                    <a:pt x="139" y="147"/>
                  </a:cubicBezTo>
                  <a:cubicBezTo>
                    <a:pt x="141" y="149"/>
                    <a:pt x="137" y="149"/>
                    <a:pt x="136" y="149"/>
                  </a:cubicBezTo>
                  <a:cubicBezTo>
                    <a:pt x="137" y="150"/>
                    <a:pt x="138" y="150"/>
                    <a:pt x="139" y="150"/>
                  </a:cubicBezTo>
                  <a:cubicBezTo>
                    <a:pt x="138" y="151"/>
                    <a:pt x="138" y="151"/>
                    <a:pt x="138" y="151"/>
                  </a:cubicBezTo>
                  <a:cubicBezTo>
                    <a:pt x="140" y="154"/>
                    <a:pt x="140" y="154"/>
                    <a:pt x="140" y="154"/>
                  </a:cubicBezTo>
                  <a:cubicBezTo>
                    <a:pt x="141" y="154"/>
                    <a:pt x="145" y="153"/>
                    <a:pt x="145" y="151"/>
                  </a:cubicBezTo>
                  <a:cubicBezTo>
                    <a:pt x="145" y="152"/>
                    <a:pt x="144" y="153"/>
                    <a:pt x="145" y="153"/>
                  </a:cubicBezTo>
                  <a:cubicBezTo>
                    <a:pt x="145" y="153"/>
                    <a:pt x="141" y="156"/>
                    <a:pt x="140" y="156"/>
                  </a:cubicBezTo>
                  <a:cubicBezTo>
                    <a:pt x="140" y="156"/>
                    <a:pt x="140" y="156"/>
                    <a:pt x="140" y="156"/>
                  </a:cubicBezTo>
                  <a:cubicBezTo>
                    <a:pt x="140" y="156"/>
                    <a:pt x="140" y="156"/>
                    <a:pt x="140" y="156"/>
                  </a:cubicBezTo>
                  <a:cubicBezTo>
                    <a:pt x="139" y="156"/>
                    <a:pt x="139" y="156"/>
                    <a:pt x="139" y="156"/>
                  </a:cubicBezTo>
                  <a:cubicBezTo>
                    <a:pt x="139" y="156"/>
                    <a:pt x="138" y="158"/>
                    <a:pt x="137" y="158"/>
                  </a:cubicBezTo>
                  <a:cubicBezTo>
                    <a:pt x="137" y="157"/>
                    <a:pt x="136" y="156"/>
                    <a:pt x="137" y="156"/>
                  </a:cubicBezTo>
                  <a:cubicBezTo>
                    <a:pt x="137" y="155"/>
                    <a:pt x="139" y="155"/>
                    <a:pt x="139" y="155"/>
                  </a:cubicBezTo>
                  <a:cubicBezTo>
                    <a:pt x="139" y="155"/>
                    <a:pt x="139" y="155"/>
                    <a:pt x="139" y="155"/>
                  </a:cubicBezTo>
                  <a:cubicBezTo>
                    <a:pt x="139" y="155"/>
                    <a:pt x="140" y="155"/>
                    <a:pt x="140" y="154"/>
                  </a:cubicBezTo>
                  <a:cubicBezTo>
                    <a:pt x="140" y="154"/>
                    <a:pt x="139" y="153"/>
                    <a:pt x="139" y="153"/>
                  </a:cubicBezTo>
                  <a:cubicBezTo>
                    <a:pt x="139" y="154"/>
                    <a:pt x="136" y="156"/>
                    <a:pt x="135" y="156"/>
                  </a:cubicBezTo>
                  <a:cubicBezTo>
                    <a:pt x="133" y="154"/>
                    <a:pt x="130" y="160"/>
                    <a:pt x="131" y="161"/>
                  </a:cubicBezTo>
                  <a:cubicBezTo>
                    <a:pt x="130" y="161"/>
                    <a:pt x="131" y="162"/>
                    <a:pt x="130" y="161"/>
                  </a:cubicBezTo>
                  <a:cubicBezTo>
                    <a:pt x="129" y="163"/>
                    <a:pt x="126" y="162"/>
                    <a:pt x="126" y="165"/>
                  </a:cubicBezTo>
                  <a:cubicBezTo>
                    <a:pt x="126" y="165"/>
                    <a:pt x="126" y="165"/>
                    <a:pt x="126" y="165"/>
                  </a:cubicBezTo>
                  <a:cubicBezTo>
                    <a:pt x="126" y="166"/>
                    <a:pt x="124" y="167"/>
                    <a:pt x="125" y="166"/>
                  </a:cubicBezTo>
                  <a:cubicBezTo>
                    <a:pt x="124" y="165"/>
                    <a:pt x="124" y="165"/>
                    <a:pt x="124" y="165"/>
                  </a:cubicBezTo>
                  <a:cubicBezTo>
                    <a:pt x="124" y="166"/>
                    <a:pt x="125" y="167"/>
                    <a:pt x="124" y="169"/>
                  </a:cubicBezTo>
                  <a:cubicBezTo>
                    <a:pt x="123" y="169"/>
                    <a:pt x="123" y="167"/>
                    <a:pt x="123" y="166"/>
                  </a:cubicBezTo>
                  <a:cubicBezTo>
                    <a:pt x="123" y="166"/>
                    <a:pt x="123" y="166"/>
                    <a:pt x="123" y="166"/>
                  </a:cubicBezTo>
                  <a:cubicBezTo>
                    <a:pt x="123" y="166"/>
                    <a:pt x="123" y="166"/>
                    <a:pt x="123" y="167"/>
                  </a:cubicBezTo>
                  <a:cubicBezTo>
                    <a:pt x="123" y="167"/>
                    <a:pt x="123" y="167"/>
                    <a:pt x="123" y="167"/>
                  </a:cubicBezTo>
                  <a:cubicBezTo>
                    <a:pt x="123" y="168"/>
                    <a:pt x="123" y="168"/>
                    <a:pt x="123" y="168"/>
                  </a:cubicBezTo>
                  <a:cubicBezTo>
                    <a:pt x="122" y="167"/>
                    <a:pt x="122" y="167"/>
                    <a:pt x="122" y="167"/>
                  </a:cubicBezTo>
                  <a:cubicBezTo>
                    <a:pt x="122" y="167"/>
                    <a:pt x="123" y="168"/>
                    <a:pt x="123" y="168"/>
                  </a:cubicBezTo>
                  <a:cubicBezTo>
                    <a:pt x="121" y="167"/>
                    <a:pt x="124" y="170"/>
                    <a:pt x="124" y="170"/>
                  </a:cubicBezTo>
                  <a:cubicBezTo>
                    <a:pt x="124" y="171"/>
                    <a:pt x="123" y="171"/>
                    <a:pt x="123" y="171"/>
                  </a:cubicBezTo>
                  <a:cubicBezTo>
                    <a:pt x="123" y="172"/>
                    <a:pt x="123" y="171"/>
                    <a:pt x="123" y="172"/>
                  </a:cubicBezTo>
                  <a:cubicBezTo>
                    <a:pt x="124" y="171"/>
                    <a:pt x="124" y="171"/>
                    <a:pt x="124" y="171"/>
                  </a:cubicBezTo>
                  <a:cubicBezTo>
                    <a:pt x="124" y="172"/>
                    <a:pt x="123" y="172"/>
                    <a:pt x="122" y="172"/>
                  </a:cubicBezTo>
                  <a:cubicBezTo>
                    <a:pt x="122" y="172"/>
                    <a:pt x="123" y="173"/>
                    <a:pt x="123" y="173"/>
                  </a:cubicBezTo>
                  <a:cubicBezTo>
                    <a:pt x="123" y="173"/>
                    <a:pt x="118" y="176"/>
                    <a:pt x="117" y="176"/>
                  </a:cubicBezTo>
                  <a:cubicBezTo>
                    <a:pt x="117" y="178"/>
                    <a:pt x="115" y="184"/>
                    <a:pt x="118" y="185"/>
                  </a:cubicBezTo>
                  <a:cubicBezTo>
                    <a:pt x="121" y="190"/>
                    <a:pt x="115" y="186"/>
                    <a:pt x="116" y="186"/>
                  </a:cubicBezTo>
                  <a:cubicBezTo>
                    <a:pt x="113" y="180"/>
                    <a:pt x="113" y="180"/>
                    <a:pt x="113" y="180"/>
                  </a:cubicBezTo>
                  <a:cubicBezTo>
                    <a:pt x="108" y="180"/>
                    <a:pt x="108" y="180"/>
                    <a:pt x="108" y="180"/>
                  </a:cubicBezTo>
                  <a:cubicBezTo>
                    <a:pt x="107" y="180"/>
                    <a:pt x="107" y="180"/>
                    <a:pt x="107" y="180"/>
                  </a:cubicBezTo>
                  <a:cubicBezTo>
                    <a:pt x="107" y="181"/>
                    <a:pt x="105" y="180"/>
                    <a:pt x="105" y="181"/>
                  </a:cubicBezTo>
                  <a:cubicBezTo>
                    <a:pt x="106" y="182"/>
                    <a:pt x="106" y="182"/>
                    <a:pt x="106" y="182"/>
                  </a:cubicBezTo>
                  <a:cubicBezTo>
                    <a:pt x="105" y="181"/>
                    <a:pt x="105" y="181"/>
                    <a:pt x="105" y="181"/>
                  </a:cubicBezTo>
                  <a:cubicBezTo>
                    <a:pt x="105" y="183"/>
                    <a:pt x="102" y="181"/>
                    <a:pt x="102" y="181"/>
                  </a:cubicBezTo>
                  <a:cubicBezTo>
                    <a:pt x="102" y="181"/>
                    <a:pt x="102" y="181"/>
                    <a:pt x="102" y="181"/>
                  </a:cubicBezTo>
                  <a:cubicBezTo>
                    <a:pt x="102" y="181"/>
                    <a:pt x="102" y="181"/>
                    <a:pt x="102" y="181"/>
                  </a:cubicBezTo>
                  <a:cubicBezTo>
                    <a:pt x="101" y="181"/>
                    <a:pt x="96" y="183"/>
                    <a:pt x="96" y="183"/>
                  </a:cubicBezTo>
                  <a:cubicBezTo>
                    <a:pt x="96" y="183"/>
                    <a:pt x="96" y="183"/>
                    <a:pt x="96" y="183"/>
                  </a:cubicBezTo>
                  <a:cubicBezTo>
                    <a:pt x="95" y="184"/>
                    <a:pt x="94" y="186"/>
                    <a:pt x="95" y="187"/>
                  </a:cubicBezTo>
                  <a:cubicBezTo>
                    <a:pt x="94" y="186"/>
                    <a:pt x="94" y="193"/>
                    <a:pt x="94" y="193"/>
                  </a:cubicBezTo>
                  <a:cubicBezTo>
                    <a:pt x="98" y="196"/>
                    <a:pt x="101" y="195"/>
                    <a:pt x="105" y="196"/>
                  </a:cubicBezTo>
                  <a:cubicBezTo>
                    <a:pt x="108" y="196"/>
                    <a:pt x="109" y="196"/>
                    <a:pt x="107" y="199"/>
                  </a:cubicBezTo>
                  <a:cubicBezTo>
                    <a:pt x="107" y="200"/>
                    <a:pt x="117" y="204"/>
                    <a:pt x="113" y="206"/>
                  </a:cubicBezTo>
                  <a:cubicBezTo>
                    <a:pt x="113" y="207"/>
                    <a:pt x="113" y="210"/>
                    <a:pt x="115" y="211"/>
                  </a:cubicBezTo>
                  <a:cubicBezTo>
                    <a:pt x="116" y="211"/>
                    <a:pt x="116" y="211"/>
                    <a:pt x="116" y="211"/>
                  </a:cubicBezTo>
                  <a:cubicBezTo>
                    <a:pt x="116" y="211"/>
                    <a:pt x="119" y="210"/>
                    <a:pt x="118" y="210"/>
                  </a:cubicBezTo>
                  <a:cubicBezTo>
                    <a:pt x="120" y="210"/>
                    <a:pt x="121" y="210"/>
                    <a:pt x="122" y="212"/>
                  </a:cubicBezTo>
                  <a:cubicBezTo>
                    <a:pt x="122" y="211"/>
                    <a:pt x="122" y="211"/>
                    <a:pt x="122" y="211"/>
                  </a:cubicBezTo>
                  <a:cubicBezTo>
                    <a:pt x="122" y="212"/>
                    <a:pt x="122" y="212"/>
                    <a:pt x="122" y="212"/>
                  </a:cubicBezTo>
                  <a:cubicBezTo>
                    <a:pt x="123" y="212"/>
                    <a:pt x="123" y="212"/>
                    <a:pt x="123" y="212"/>
                  </a:cubicBezTo>
                  <a:cubicBezTo>
                    <a:pt x="123" y="212"/>
                    <a:pt x="124" y="210"/>
                    <a:pt x="124" y="210"/>
                  </a:cubicBezTo>
                  <a:cubicBezTo>
                    <a:pt x="124" y="209"/>
                    <a:pt x="124" y="208"/>
                    <a:pt x="125" y="208"/>
                  </a:cubicBezTo>
                  <a:cubicBezTo>
                    <a:pt x="126" y="208"/>
                    <a:pt x="126" y="208"/>
                    <a:pt x="126" y="208"/>
                  </a:cubicBezTo>
                  <a:cubicBezTo>
                    <a:pt x="126" y="208"/>
                    <a:pt x="126" y="208"/>
                    <a:pt x="126" y="208"/>
                  </a:cubicBezTo>
                  <a:cubicBezTo>
                    <a:pt x="126" y="207"/>
                    <a:pt x="129" y="206"/>
                    <a:pt x="130" y="206"/>
                  </a:cubicBezTo>
                  <a:cubicBezTo>
                    <a:pt x="131" y="206"/>
                    <a:pt x="131" y="206"/>
                    <a:pt x="131" y="206"/>
                  </a:cubicBezTo>
                  <a:cubicBezTo>
                    <a:pt x="130" y="208"/>
                    <a:pt x="129" y="209"/>
                    <a:pt x="130" y="211"/>
                  </a:cubicBezTo>
                  <a:cubicBezTo>
                    <a:pt x="131" y="210"/>
                    <a:pt x="131" y="210"/>
                    <a:pt x="131" y="210"/>
                  </a:cubicBezTo>
                  <a:cubicBezTo>
                    <a:pt x="131" y="210"/>
                    <a:pt x="129" y="208"/>
                    <a:pt x="130" y="208"/>
                  </a:cubicBezTo>
                  <a:cubicBezTo>
                    <a:pt x="131" y="208"/>
                    <a:pt x="132" y="208"/>
                    <a:pt x="132" y="207"/>
                  </a:cubicBezTo>
                  <a:cubicBezTo>
                    <a:pt x="132" y="207"/>
                    <a:pt x="132" y="207"/>
                    <a:pt x="132" y="207"/>
                  </a:cubicBezTo>
                  <a:cubicBezTo>
                    <a:pt x="131" y="206"/>
                    <a:pt x="134" y="208"/>
                    <a:pt x="135" y="208"/>
                  </a:cubicBezTo>
                  <a:cubicBezTo>
                    <a:pt x="135" y="209"/>
                    <a:pt x="140" y="209"/>
                    <a:pt x="141" y="208"/>
                  </a:cubicBezTo>
                  <a:cubicBezTo>
                    <a:pt x="140" y="208"/>
                    <a:pt x="140" y="208"/>
                    <a:pt x="140" y="208"/>
                  </a:cubicBezTo>
                  <a:cubicBezTo>
                    <a:pt x="141" y="208"/>
                    <a:pt x="143" y="208"/>
                    <a:pt x="144" y="208"/>
                  </a:cubicBezTo>
                  <a:cubicBezTo>
                    <a:pt x="143" y="208"/>
                    <a:pt x="143" y="208"/>
                    <a:pt x="142" y="209"/>
                  </a:cubicBezTo>
                  <a:cubicBezTo>
                    <a:pt x="142" y="209"/>
                    <a:pt x="142" y="209"/>
                    <a:pt x="142" y="209"/>
                  </a:cubicBezTo>
                  <a:cubicBezTo>
                    <a:pt x="142" y="209"/>
                    <a:pt x="142" y="209"/>
                    <a:pt x="142" y="209"/>
                  </a:cubicBezTo>
                  <a:cubicBezTo>
                    <a:pt x="143" y="209"/>
                    <a:pt x="143" y="209"/>
                    <a:pt x="143" y="209"/>
                  </a:cubicBezTo>
                  <a:cubicBezTo>
                    <a:pt x="143" y="209"/>
                    <a:pt x="143" y="209"/>
                    <a:pt x="143" y="209"/>
                  </a:cubicBezTo>
                  <a:cubicBezTo>
                    <a:pt x="143" y="209"/>
                    <a:pt x="143" y="209"/>
                    <a:pt x="143" y="209"/>
                  </a:cubicBezTo>
                  <a:cubicBezTo>
                    <a:pt x="144" y="210"/>
                    <a:pt x="145" y="210"/>
                    <a:pt x="145" y="211"/>
                  </a:cubicBezTo>
                  <a:cubicBezTo>
                    <a:pt x="145" y="211"/>
                    <a:pt x="145" y="211"/>
                    <a:pt x="145" y="211"/>
                  </a:cubicBezTo>
                  <a:cubicBezTo>
                    <a:pt x="147" y="212"/>
                    <a:pt x="148" y="213"/>
                    <a:pt x="150" y="215"/>
                  </a:cubicBezTo>
                  <a:cubicBezTo>
                    <a:pt x="150" y="215"/>
                    <a:pt x="150" y="215"/>
                    <a:pt x="150" y="215"/>
                  </a:cubicBezTo>
                  <a:cubicBezTo>
                    <a:pt x="151" y="215"/>
                    <a:pt x="151" y="215"/>
                    <a:pt x="151" y="215"/>
                  </a:cubicBezTo>
                  <a:cubicBezTo>
                    <a:pt x="151" y="215"/>
                    <a:pt x="152" y="215"/>
                    <a:pt x="152" y="215"/>
                  </a:cubicBezTo>
                  <a:cubicBezTo>
                    <a:pt x="152" y="215"/>
                    <a:pt x="152" y="215"/>
                    <a:pt x="152" y="215"/>
                  </a:cubicBezTo>
                  <a:cubicBezTo>
                    <a:pt x="154" y="215"/>
                    <a:pt x="158" y="216"/>
                    <a:pt x="158" y="218"/>
                  </a:cubicBezTo>
                  <a:cubicBezTo>
                    <a:pt x="158" y="217"/>
                    <a:pt x="158" y="217"/>
                    <a:pt x="158" y="217"/>
                  </a:cubicBezTo>
                  <a:cubicBezTo>
                    <a:pt x="159" y="218"/>
                    <a:pt x="161" y="222"/>
                    <a:pt x="160" y="222"/>
                  </a:cubicBezTo>
                  <a:cubicBezTo>
                    <a:pt x="160" y="222"/>
                    <a:pt x="158" y="224"/>
                    <a:pt x="159" y="224"/>
                  </a:cubicBezTo>
                  <a:cubicBezTo>
                    <a:pt x="159" y="224"/>
                    <a:pt x="159" y="224"/>
                    <a:pt x="159" y="224"/>
                  </a:cubicBezTo>
                  <a:cubicBezTo>
                    <a:pt x="158" y="224"/>
                    <a:pt x="158" y="224"/>
                    <a:pt x="158" y="224"/>
                  </a:cubicBezTo>
                  <a:cubicBezTo>
                    <a:pt x="159" y="224"/>
                    <a:pt x="159" y="224"/>
                    <a:pt x="159" y="224"/>
                  </a:cubicBezTo>
                  <a:cubicBezTo>
                    <a:pt x="159" y="225"/>
                    <a:pt x="159" y="225"/>
                    <a:pt x="159" y="225"/>
                  </a:cubicBezTo>
                  <a:cubicBezTo>
                    <a:pt x="159" y="225"/>
                    <a:pt x="158" y="225"/>
                    <a:pt x="158" y="225"/>
                  </a:cubicBezTo>
                  <a:cubicBezTo>
                    <a:pt x="158" y="225"/>
                    <a:pt x="159" y="224"/>
                    <a:pt x="159" y="224"/>
                  </a:cubicBezTo>
                  <a:cubicBezTo>
                    <a:pt x="160" y="226"/>
                    <a:pt x="159" y="224"/>
                    <a:pt x="160" y="224"/>
                  </a:cubicBezTo>
                  <a:cubicBezTo>
                    <a:pt x="161" y="223"/>
                    <a:pt x="162" y="224"/>
                    <a:pt x="163" y="224"/>
                  </a:cubicBezTo>
                  <a:cubicBezTo>
                    <a:pt x="163" y="224"/>
                    <a:pt x="162" y="226"/>
                    <a:pt x="161" y="226"/>
                  </a:cubicBezTo>
                  <a:cubicBezTo>
                    <a:pt x="161" y="226"/>
                    <a:pt x="161" y="226"/>
                    <a:pt x="161" y="226"/>
                  </a:cubicBezTo>
                  <a:cubicBezTo>
                    <a:pt x="161" y="226"/>
                    <a:pt x="161" y="226"/>
                    <a:pt x="161" y="226"/>
                  </a:cubicBezTo>
                  <a:cubicBezTo>
                    <a:pt x="161" y="226"/>
                    <a:pt x="160" y="226"/>
                    <a:pt x="159" y="226"/>
                  </a:cubicBezTo>
                  <a:cubicBezTo>
                    <a:pt x="160" y="226"/>
                    <a:pt x="161" y="226"/>
                    <a:pt x="161" y="226"/>
                  </a:cubicBezTo>
                  <a:cubicBezTo>
                    <a:pt x="161" y="226"/>
                    <a:pt x="160" y="228"/>
                    <a:pt x="161" y="228"/>
                  </a:cubicBezTo>
                  <a:cubicBezTo>
                    <a:pt x="161" y="227"/>
                    <a:pt x="161" y="227"/>
                    <a:pt x="162" y="226"/>
                  </a:cubicBezTo>
                  <a:cubicBezTo>
                    <a:pt x="162" y="226"/>
                    <a:pt x="162" y="226"/>
                    <a:pt x="162" y="226"/>
                  </a:cubicBezTo>
                  <a:cubicBezTo>
                    <a:pt x="162" y="226"/>
                    <a:pt x="163" y="225"/>
                    <a:pt x="163" y="225"/>
                  </a:cubicBezTo>
                  <a:cubicBezTo>
                    <a:pt x="164" y="224"/>
                    <a:pt x="165" y="225"/>
                    <a:pt x="166" y="225"/>
                  </a:cubicBezTo>
                  <a:cubicBezTo>
                    <a:pt x="166" y="225"/>
                    <a:pt x="167" y="225"/>
                    <a:pt x="167" y="225"/>
                  </a:cubicBezTo>
                  <a:cubicBezTo>
                    <a:pt x="167" y="226"/>
                    <a:pt x="167" y="226"/>
                    <a:pt x="167" y="226"/>
                  </a:cubicBezTo>
                  <a:cubicBezTo>
                    <a:pt x="168" y="225"/>
                    <a:pt x="168" y="225"/>
                    <a:pt x="168" y="225"/>
                  </a:cubicBezTo>
                  <a:cubicBezTo>
                    <a:pt x="168" y="226"/>
                    <a:pt x="168" y="226"/>
                    <a:pt x="168" y="226"/>
                  </a:cubicBezTo>
                  <a:cubicBezTo>
                    <a:pt x="168" y="226"/>
                    <a:pt x="168" y="226"/>
                    <a:pt x="168" y="227"/>
                  </a:cubicBezTo>
                  <a:cubicBezTo>
                    <a:pt x="168" y="227"/>
                    <a:pt x="168" y="227"/>
                    <a:pt x="168" y="227"/>
                  </a:cubicBezTo>
                  <a:cubicBezTo>
                    <a:pt x="168" y="227"/>
                    <a:pt x="168" y="228"/>
                    <a:pt x="168" y="228"/>
                  </a:cubicBezTo>
                  <a:cubicBezTo>
                    <a:pt x="168" y="228"/>
                    <a:pt x="168" y="228"/>
                    <a:pt x="168" y="228"/>
                  </a:cubicBezTo>
                  <a:cubicBezTo>
                    <a:pt x="169" y="227"/>
                    <a:pt x="169" y="228"/>
                    <a:pt x="170" y="227"/>
                  </a:cubicBezTo>
                  <a:cubicBezTo>
                    <a:pt x="170" y="227"/>
                    <a:pt x="170" y="227"/>
                    <a:pt x="170" y="227"/>
                  </a:cubicBezTo>
                  <a:cubicBezTo>
                    <a:pt x="171" y="226"/>
                    <a:pt x="175" y="228"/>
                    <a:pt x="175" y="228"/>
                  </a:cubicBezTo>
                  <a:cubicBezTo>
                    <a:pt x="178" y="229"/>
                    <a:pt x="178" y="230"/>
                    <a:pt x="181" y="231"/>
                  </a:cubicBezTo>
                  <a:cubicBezTo>
                    <a:pt x="181" y="231"/>
                    <a:pt x="182" y="232"/>
                    <a:pt x="182" y="233"/>
                  </a:cubicBezTo>
                  <a:close/>
                  <a:moveTo>
                    <a:pt x="158" y="225"/>
                  </a:moveTo>
                  <a:cubicBezTo>
                    <a:pt x="158" y="224"/>
                    <a:pt x="158" y="224"/>
                    <a:pt x="158" y="224"/>
                  </a:cubicBezTo>
                  <a:lnTo>
                    <a:pt x="158" y="225"/>
                  </a:lnTo>
                  <a:close/>
                  <a:moveTo>
                    <a:pt x="148" y="136"/>
                  </a:moveTo>
                  <a:cubicBezTo>
                    <a:pt x="147" y="136"/>
                    <a:pt x="147" y="136"/>
                    <a:pt x="147" y="136"/>
                  </a:cubicBezTo>
                  <a:cubicBezTo>
                    <a:pt x="147" y="136"/>
                    <a:pt x="147" y="136"/>
                    <a:pt x="147" y="136"/>
                  </a:cubicBezTo>
                  <a:cubicBezTo>
                    <a:pt x="147" y="136"/>
                    <a:pt x="146" y="136"/>
                    <a:pt x="146" y="136"/>
                  </a:cubicBezTo>
                  <a:cubicBezTo>
                    <a:pt x="146" y="136"/>
                    <a:pt x="144" y="139"/>
                    <a:pt x="148" y="136"/>
                  </a:cubicBezTo>
                  <a:close/>
                  <a:moveTo>
                    <a:pt x="123" y="166"/>
                  </a:moveTo>
                  <a:cubicBezTo>
                    <a:pt x="124" y="165"/>
                    <a:pt x="124" y="165"/>
                    <a:pt x="124" y="165"/>
                  </a:cubicBezTo>
                  <a:lnTo>
                    <a:pt x="123" y="166"/>
                  </a:lnTo>
                  <a:close/>
                  <a:moveTo>
                    <a:pt x="116" y="139"/>
                  </a:moveTo>
                  <a:cubicBezTo>
                    <a:pt x="116" y="139"/>
                    <a:pt x="116" y="139"/>
                    <a:pt x="117" y="139"/>
                  </a:cubicBezTo>
                  <a:cubicBezTo>
                    <a:pt x="116" y="139"/>
                    <a:pt x="115" y="139"/>
                    <a:pt x="116" y="139"/>
                  </a:cubicBezTo>
                  <a:close/>
                  <a:moveTo>
                    <a:pt x="105" y="104"/>
                  </a:moveTo>
                  <a:cubicBezTo>
                    <a:pt x="105" y="104"/>
                    <a:pt x="105" y="104"/>
                    <a:pt x="105" y="104"/>
                  </a:cubicBezTo>
                  <a:close/>
                  <a:moveTo>
                    <a:pt x="100" y="92"/>
                  </a:moveTo>
                  <a:cubicBezTo>
                    <a:pt x="100" y="92"/>
                    <a:pt x="100" y="92"/>
                    <a:pt x="100" y="92"/>
                  </a:cubicBezTo>
                  <a:cubicBezTo>
                    <a:pt x="100" y="92"/>
                    <a:pt x="100" y="92"/>
                    <a:pt x="100" y="92"/>
                  </a:cubicBezTo>
                  <a:close/>
                  <a:moveTo>
                    <a:pt x="6" y="120"/>
                  </a:moveTo>
                  <a:cubicBezTo>
                    <a:pt x="5" y="119"/>
                    <a:pt x="5" y="119"/>
                    <a:pt x="6" y="119"/>
                  </a:cubicBezTo>
                  <a:cubicBezTo>
                    <a:pt x="6" y="119"/>
                    <a:pt x="5" y="119"/>
                    <a:pt x="4" y="119"/>
                  </a:cubicBezTo>
                  <a:cubicBezTo>
                    <a:pt x="5" y="120"/>
                    <a:pt x="5" y="119"/>
                    <a:pt x="5" y="120"/>
                  </a:cubicBezTo>
                  <a:cubicBezTo>
                    <a:pt x="5" y="120"/>
                    <a:pt x="5" y="120"/>
                    <a:pt x="5" y="120"/>
                  </a:cubicBezTo>
                  <a:lnTo>
                    <a:pt x="6" y="120"/>
                  </a:lnTo>
                  <a:close/>
                  <a:moveTo>
                    <a:pt x="11" y="102"/>
                  </a:moveTo>
                  <a:cubicBezTo>
                    <a:pt x="10" y="101"/>
                    <a:pt x="10" y="101"/>
                    <a:pt x="10" y="101"/>
                  </a:cubicBezTo>
                  <a:lnTo>
                    <a:pt x="11" y="102"/>
                  </a:lnTo>
                  <a:close/>
                  <a:moveTo>
                    <a:pt x="39" y="122"/>
                  </a:moveTo>
                  <a:cubicBezTo>
                    <a:pt x="38" y="123"/>
                    <a:pt x="38" y="123"/>
                    <a:pt x="38" y="123"/>
                  </a:cubicBezTo>
                  <a:lnTo>
                    <a:pt x="39" y="122"/>
                  </a:lnTo>
                  <a:close/>
                  <a:moveTo>
                    <a:pt x="57" y="92"/>
                  </a:moveTo>
                  <a:cubicBezTo>
                    <a:pt x="57" y="92"/>
                    <a:pt x="57" y="92"/>
                    <a:pt x="57" y="92"/>
                  </a:cubicBezTo>
                  <a:cubicBezTo>
                    <a:pt x="57" y="92"/>
                    <a:pt x="57" y="92"/>
                    <a:pt x="57" y="92"/>
                  </a:cubicBezTo>
                  <a:close/>
                  <a:moveTo>
                    <a:pt x="74" y="182"/>
                  </a:moveTo>
                  <a:cubicBezTo>
                    <a:pt x="74" y="182"/>
                    <a:pt x="74" y="182"/>
                    <a:pt x="74" y="182"/>
                  </a:cubicBezTo>
                  <a:close/>
                  <a:moveTo>
                    <a:pt x="80" y="101"/>
                  </a:moveTo>
                  <a:cubicBezTo>
                    <a:pt x="80" y="101"/>
                    <a:pt x="81" y="102"/>
                    <a:pt x="81" y="102"/>
                  </a:cubicBezTo>
                  <a:cubicBezTo>
                    <a:pt x="81" y="102"/>
                    <a:pt x="81" y="100"/>
                    <a:pt x="81" y="100"/>
                  </a:cubicBezTo>
                  <a:cubicBezTo>
                    <a:pt x="81" y="101"/>
                    <a:pt x="81" y="101"/>
                    <a:pt x="81" y="101"/>
                  </a:cubicBezTo>
                  <a:cubicBezTo>
                    <a:pt x="81" y="101"/>
                    <a:pt x="81" y="100"/>
                    <a:pt x="81" y="100"/>
                  </a:cubicBezTo>
                  <a:cubicBezTo>
                    <a:pt x="81" y="100"/>
                    <a:pt x="81" y="100"/>
                    <a:pt x="81" y="100"/>
                  </a:cubicBezTo>
                  <a:cubicBezTo>
                    <a:pt x="80" y="100"/>
                    <a:pt x="80" y="100"/>
                    <a:pt x="80" y="100"/>
                  </a:cubicBezTo>
                  <a:cubicBezTo>
                    <a:pt x="80" y="100"/>
                    <a:pt x="80" y="100"/>
                    <a:pt x="80" y="100"/>
                  </a:cubicBezTo>
                  <a:lnTo>
                    <a:pt x="80" y="101"/>
                  </a:lnTo>
                  <a:close/>
                  <a:moveTo>
                    <a:pt x="82" y="103"/>
                  </a:moveTo>
                  <a:cubicBezTo>
                    <a:pt x="82" y="103"/>
                    <a:pt x="82" y="103"/>
                    <a:pt x="82" y="103"/>
                  </a:cubicBezTo>
                  <a:moveTo>
                    <a:pt x="131" y="312"/>
                  </a:moveTo>
                  <a:cubicBezTo>
                    <a:pt x="131" y="312"/>
                    <a:pt x="129" y="312"/>
                    <a:pt x="129" y="313"/>
                  </a:cubicBezTo>
                  <a:cubicBezTo>
                    <a:pt x="129" y="313"/>
                    <a:pt x="129" y="313"/>
                    <a:pt x="129" y="313"/>
                  </a:cubicBezTo>
                  <a:cubicBezTo>
                    <a:pt x="129" y="313"/>
                    <a:pt x="129" y="313"/>
                    <a:pt x="129" y="313"/>
                  </a:cubicBezTo>
                  <a:cubicBezTo>
                    <a:pt x="130" y="313"/>
                    <a:pt x="130" y="313"/>
                    <a:pt x="130" y="313"/>
                  </a:cubicBezTo>
                  <a:cubicBezTo>
                    <a:pt x="130" y="313"/>
                    <a:pt x="130" y="313"/>
                    <a:pt x="130" y="313"/>
                  </a:cubicBezTo>
                  <a:cubicBezTo>
                    <a:pt x="130" y="313"/>
                    <a:pt x="130" y="313"/>
                    <a:pt x="131" y="312"/>
                  </a:cubicBezTo>
                  <a:close/>
                  <a:moveTo>
                    <a:pt x="151" y="227"/>
                  </a:moveTo>
                  <a:cubicBezTo>
                    <a:pt x="151" y="227"/>
                    <a:pt x="151" y="227"/>
                    <a:pt x="151" y="227"/>
                  </a:cubicBezTo>
                  <a:cubicBezTo>
                    <a:pt x="151" y="227"/>
                    <a:pt x="151" y="227"/>
                    <a:pt x="151" y="227"/>
                  </a:cubicBezTo>
                  <a:cubicBezTo>
                    <a:pt x="151" y="226"/>
                    <a:pt x="151" y="226"/>
                    <a:pt x="151" y="226"/>
                  </a:cubicBezTo>
                  <a:lnTo>
                    <a:pt x="151" y="227"/>
                  </a:lnTo>
                  <a:close/>
                  <a:moveTo>
                    <a:pt x="149" y="273"/>
                  </a:moveTo>
                  <a:cubicBezTo>
                    <a:pt x="149" y="273"/>
                    <a:pt x="149" y="273"/>
                    <a:pt x="149" y="273"/>
                  </a:cubicBezTo>
                  <a:cubicBezTo>
                    <a:pt x="148" y="274"/>
                    <a:pt x="148" y="274"/>
                    <a:pt x="148" y="274"/>
                  </a:cubicBezTo>
                  <a:lnTo>
                    <a:pt x="149" y="273"/>
                  </a:lnTo>
                  <a:close/>
                  <a:moveTo>
                    <a:pt x="149" y="228"/>
                  </a:moveTo>
                  <a:cubicBezTo>
                    <a:pt x="150" y="227"/>
                    <a:pt x="150" y="227"/>
                    <a:pt x="150" y="227"/>
                  </a:cubicBezTo>
                  <a:cubicBezTo>
                    <a:pt x="150" y="227"/>
                    <a:pt x="149" y="227"/>
                    <a:pt x="149" y="228"/>
                  </a:cubicBezTo>
                  <a:close/>
                  <a:moveTo>
                    <a:pt x="155" y="226"/>
                  </a:moveTo>
                  <a:cubicBezTo>
                    <a:pt x="155" y="226"/>
                    <a:pt x="155" y="226"/>
                    <a:pt x="155" y="226"/>
                  </a:cubicBezTo>
                  <a:cubicBezTo>
                    <a:pt x="154" y="227"/>
                    <a:pt x="154" y="227"/>
                    <a:pt x="154" y="227"/>
                  </a:cubicBezTo>
                  <a:cubicBezTo>
                    <a:pt x="154" y="226"/>
                    <a:pt x="154" y="226"/>
                    <a:pt x="154" y="226"/>
                  </a:cubicBezTo>
                  <a:cubicBezTo>
                    <a:pt x="153" y="226"/>
                    <a:pt x="153" y="226"/>
                    <a:pt x="153" y="226"/>
                  </a:cubicBezTo>
                  <a:cubicBezTo>
                    <a:pt x="154" y="226"/>
                    <a:pt x="154" y="226"/>
                    <a:pt x="154" y="226"/>
                  </a:cubicBezTo>
                  <a:cubicBezTo>
                    <a:pt x="153" y="227"/>
                    <a:pt x="152" y="225"/>
                    <a:pt x="152" y="226"/>
                  </a:cubicBezTo>
                  <a:cubicBezTo>
                    <a:pt x="152" y="226"/>
                    <a:pt x="152" y="226"/>
                    <a:pt x="152" y="226"/>
                  </a:cubicBezTo>
                  <a:cubicBezTo>
                    <a:pt x="151" y="227"/>
                    <a:pt x="151" y="227"/>
                    <a:pt x="151" y="227"/>
                  </a:cubicBezTo>
                  <a:cubicBezTo>
                    <a:pt x="152" y="226"/>
                    <a:pt x="152" y="226"/>
                    <a:pt x="152" y="226"/>
                  </a:cubicBezTo>
                  <a:cubicBezTo>
                    <a:pt x="152" y="227"/>
                    <a:pt x="152" y="227"/>
                    <a:pt x="152" y="227"/>
                  </a:cubicBezTo>
                  <a:cubicBezTo>
                    <a:pt x="153" y="227"/>
                    <a:pt x="153" y="227"/>
                    <a:pt x="153" y="227"/>
                  </a:cubicBezTo>
                  <a:cubicBezTo>
                    <a:pt x="153" y="228"/>
                    <a:pt x="153" y="228"/>
                    <a:pt x="152" y="229"/>
                  </a:cubicBezTo>
                  <a:cubicBezTo>
                    <a:pt x="153" y="229"/>
                    <a:pt x="153" y="227"/>
                    <a:pt x="155" y="227"/>
                  </a:cubicBezTo>
                  <a:cubicBezTo>
                    <a:pt x="155" y="227"/>
                    <a:pt x="155" y="227"/>
                    <a:pt x="155" y="227"/>
                  </a:cubicBezTo>
                  <a:cubicBezTo>
                    <a:pt x="155" y="226"/>
                    <a:pt x="155" y="226"/>
                    <a:pt x="155" y="226"/>
                  </a:cubicBezTo>
                  <a:close/>
                  <a:moveTo>
                    <a:pt x="155" y="273"/>
                  </a:moveTo>
                  <a:cubicBezTo>
                    <a:pt x="155" y="274"/>
                    <a:pt x="155" y="274"/>
                    <a:pt x="155" y="274"/>
                  </a:cubicBezTo>
                  <a:lnTo>
                    <a:pt x="155" y="273"/>
                  </a:lnTo>
                  <a:close/>
                  <a:moveTo>
                    <a:pt x="157" y="226"/>
                  </a:moveTo>
                  <a:cubicBezTo>
                    <a:pt x="158" y="225"/>
                    <a:pt x="158" y="225"/>
                    <a:pt x="158" y="225"/>
                  </a:cubicBezTo>
                  <a:cubicBezTo>
                    <a:pt x="157" y="225"/>
                    <a:pt x="157" y="225"/>
                    <a:pt x="156" y="226"/>
                  </a:cubicBezTo>
                  <a:cubicBezTo>
                    <a:pt x="157" y="226"/>
                    <a:pt x="157" y="226"/>
                    <a:pt x="157" y="226"/>
                  </a:cubicBezTo>
                  <a:cubicBezTo>
                    <a:pt x="157" y="226"/>
                    <a:pt x="157" y="227"/>
                    <a:pt x="158" y="228"/>
                  </a:cubicBezTo>
                  <a:cubicBezTo>
                    <a:pt x="158" y="228"/>
                    <a:pt x="158" y="228"/>
                    <a:pt x="158" y="228"/>
                  </a:cubicBezTo>
                  <a:cubicBezTo>
                    <a:pt x="158" y="227"/>
                    <a:pt x="158" y="227"/>
                    <a:pt x="158" y="227"/>
                  </a:cubicBezTo>
                  <a:cubicBezTo>
                    <a:pt x="158" y="227"/>
                    <a:pt x="158" y="227"/>
                    <a:pt x="158" y="227"/>
                  </a:cubicBezTo>
                  <a:lnTo>
                    <a:pt x="157" y="226"/>
                  </a:lnTo>
                  <a:close/>
                  <a:moveTo>
                    <a:pt x="114" y="210"/>
                  </a:moveTo>
                  <a:cubicBezTo>
                    <a:pt x="114" y="210"/>
                    <a:pt x="114" y="210"/>
                    <a:pt x="114" y="210"/>
                  </a:cubicBezTo>
                  <a:close/>
                  <a:moveTo>
                    <a:pt x="5" y="120"/>
                  </a:moveTo>
                  <a:cubicBezTo>
                    <a:pt x="5" y="120"/>
                    <a:pt x="5" y="120"/>
                    <a:pt x="5" y="120"/>
                  </a:cubicBezTo>
                  <a:cubicBezTo>
                    <a:pt x="5" y="120"/>
                    <a:pt x="5" y="120"/>
                    <a:pt x="5" y="120"/>
                  </a:cubicBezTo>
                  <a:close/>
                  <a:moveTo>
                    <a:pt x="134" y="311"/>
                  </a:moveTo>
                  <a:cubicBezTo>
                    <a:pt x="134" y="311"/>
                    <a:pt x="134" y="311"/>
                    <a:pt x="134" y="311"/>
                  </a:cubicBezTo>
                  <a:close/>
                  <a:moveTo>
                    <a:pt x="465" y="288"/>
                  </a:moveTo>
                  <a:cubicBezTo>
                    <a:pt x="465" y="287"/>
                    <a:pt x="465" y="287"/>
                    <a:pt x="465" y="287"/>
                  </a:cubicBezTo>
                  <a:cubicBezTo>
                    <a:pt x="465" y="287"/>
                    <a:pt x="465" y="287"/>
                    <a:pt x="465" y="287"/>
                  </a:cubicBezTo>
                  <a:cubicBezTo>
                    <a:pt x="465" y="287"/>
                    <a:pt x="465" y="287"/>
                    <a:pt x="465" y="287"/>
                  </a:cubicBezTo>
                  <a:cubicBezTo>
                    <a:pt x="465" y="287"/>
                    <a:pt x="465" y="287"/>
                    <a:pt x="465" y="287"/>
                  </a:cubicBezTo>
                  <a:cubicBezTo>
                    <a:pt x="465" y="287"/>
                    <a:pt x="465" y="287"/>
                    <a:pt x="465" y="287"/>
                  </a:cubicBezTo>
                  <a:cubicBezTo>
                    <a:pt x="465" y="287"/>
                    <a:pt x="465" y="287"/>
                    <a:pt x="465" y="287"/>
                  </a:cubicBezTo>
                  <a:cubicBezTo>
                    <a:pt x="464" y="286"/>
                    <a:pt x="464" y="287"/>
                    <a:pt x="464" y="287"/>
                  </a:cubicBezTo>
                  <a:cubicBezTo>
                    <a:pt x="463" y="286"/>
                    <a:pt x="463" y="286"/>
                    <a:pt x="463" y="286"/>
                  </a:cubicBezTo>
                  <a:cubicBezTo>
                    <a:pt x="463" y="286"/>
                    <a:pt x="463" y="286"/>
                    <a:pt x="463" y="286"/>
                  </a:cubicBezTo>
                  <a:cubicBezTo>
                    <a:pt x="463" y="285"/>
                    <a:pt x="463" y="285"/>
                    <a:pt x="463" y="285"/>
                  </a:cubicBezTo>
                  <a:cubicBezTo>
                    <a:pt x="463" y="285"/>
                    <a:pt x="463" y="285"/>
                    <a:pt x="463" y="285"/>
                  </a:cubicBezTo>
                  <a:cubicBezTo>
                    <a:pt x="462" y="286"/>
                    <a:pt x="460" y="290"/>
                    <a:pt x="459" y="291"/>
                  </a:cubicBezTo>
                  <a:cubicBezTo>
                    <a:pt x="458" y="292"/>
                    <a:pt x="456" y="293"/>
                    <a:pt x="455" y="294"/>
                  </a:cubicBezTo>
                  <a:cubicBezTo>
                    <a:pt x="455" y="294"/>
                    <a:pt x="455" y="294"/>
                    <a:pt x="455" y="294"/>
                  </a:cubicBezTo>
                  <a:cubicBezTo>
                    <a:pt x="455" y="295"/>
                    <a:pt x="455" y="295"/>
                    <a:pt x="455" y="295"/>
                  </a:cubicBezTo>
                  <a:cubicBezTo>
                    <a:pt x="454" y="295"/>
                    <a:pt x="454" y="295"/>
                    <a:pt x="454" y="295"/>
                  </a:cubicBezTo>
                  <a:cubicBezTo>
                    <a:pt x="454" y="295"/>
                    <a:pt x="454" y="295"/>
                    <a:pt x="454" y="295"/>
                  </a:cubicBezTo>
                  <a:cubicBezTo>
                    <a:pt x="455" y="295"/>
                    <a:pt x="455" y="295"/>
                    <a:pt x="455" y="295"/>
                  </a:cubicBezTo>
                  <a:cubicBezTo>
                    <a:pt x="454" y="296"/>
                    <a:pt x="454" y="296"/>
                    <a:pt x="454" y="296"/>
                  </a:cubicBezTo>
                  <a:cubicBezTo>
                    <a:pt x="455" y="295"/>
                    <a:pt x="455" y="295"/>
                    <a:pt x="455" y="295"/>
                  </a:cubicBezTo>
                  <a:cubicBezTo>
                    <a:pt x="454" y="296"/>
                    <a:pt x="454" y="296"/>
                    <a:pt x="454" y="296"/>
                  </a:cubicBezTo>
                  <a:cubicBezTo>
                    <a:pt x="455" y="296"/>
                    <a:pt x="455" y="296"/>
                    <a:pt x="455" y="296"/>
                  </a:cubicBezTo>
                  <a:cubicBezTo>
                    <a:pt x="455" y="296"/>
                    <a:pt x="454" y="296"/>
                    <a:pt x="454" y="296"/>
                  </a:cubicBezTo>
                  <a:cubicBezTo>
                    <a:pt x="454" y="296"/>
                    <a:pt x="456" y="297"/>
                    <a:pt x="456" y="297"/>
                  </a:cubicBezTo>
                  <a:cubicBezTo>
                    <a:pt x="459" y="297"/>
                    <a:pt x="458" y="297"/>
                    <a:pt x="460" y="296"/>
                  </a:cubicBezTo>
                  <a:cubicBezTo>
                    <a:pt x="460" y="296"/>
                    <a:pt x="460" y="296"/>
                    <a:pt x="460" y="296"/>
                  </a:cubicBezTo>
                  <a:cubicBezTo>
                    <a:pt x="461" y="296"/>
                    <a:pt x="460" y="292"/>
                    <a:pt x="463" y="292"/>
                  </a:cubicBezTo>
                  <a:cubicBezTo>
                    <a:pt x="463" y="292"/>
                    <a:pt x="463" y="292"/>
                    <a:pt x="463" y="292"/>
                  </a:cubicBezTo>
                  <a:cubicBezTo>
                    <a:pt x="463" y="292"/>
                    <a:pt x="463" y="292"/>
                    <a:pt x="463" y="292"/>
                  </a:cubicBezTo>
                  <a:cubicBezTo>
                    <a:pt x="464" y="292"/>
                    <a:pt x="464" y="292"/>
                    <a:pt x="464" y="292"/>
                  </a:cubicBezTo>
                  <a:cubicBezTo>
                    <a:pt x="463" y="292"/>
                    <a:pt x="463" y="292"/>
                    <a:pt x="463" y="292"/>
                  </a:cubicBezTo>
                  <a:cubicBezTo>
                    <a:pt x="463" y="291"/>
                    <a:pt x="463" y="291"/>
                    <a:pt x="463" y="290"/>
                  </a:cubicBezTo>
                  <a:lnTo>
                    <a:pt x="465" y="288"/>
                  </a:lnTo>
                  <a:close/>
                  <a:moveTo>
                    <a:pt x="469" y="281"/>
                  </a:moveTo>
                  <a:cubicBezTo>
                    <a:pt x="467" y="281"/>
                    <a:pt x="468" y="280"/>
                    <a:pt x="467" y="279"/>
                  </a:cubicBezTo>
                  <a:cubicBezTo>
                    <a:pt x="467" y="280"/>
                    <a:pt x="467" y="280"/>
                    <a:pt x="467" y="280"/>
                  </a:cubicBezTo>
                  <a:cubicBezTo>
                    <a:pt x="467" y="280"/>
                    <a:pt x="466" y="280"/>
                    <a:pt x="467" y="280"/>
                  </a:cubicBezTo>
                  <a:cubicBezTo>
                    <a:pt x="466" y="279"/>
                    <a:pt x="466" y="279"/>
                    <a:pt x="466" y="279"/>
                  </a:cubicBezTo>
                  <a:cubicBezTo>
                    <a:pt x="465" y="278"/>
                    <a:pt x="465" y="278"/>
                    <a:pt x="465" y="278"/>
                  </a:cubicBezTo>
                  <a:cubicBezTo>
                    <a:pt x="466" y="278"/>
                    <a:pt x="466" y="278"/>
                    <a:pt x="466" y="278"/>
                  </a:cubicBezTo>
                  <a:cubicBezTo>
                    <a:pt x="465" y="277"/>
                    <a:pt x="464" y="276"/>
                    <a:pt x="463" y="275"/>
                  </a:cubicBezTo>
                  <a:cubicBezTo>
                    <a:pt x="463" y="277"/>
                    <a:pt x="466" y="279"/>
                    <a:pt x="466" y="280"/>
                  </a:cubicBezTo>
                  <a:cubicBezTo>
                    <a:pt x="466" y="280"/>
                    <a:pt x="466" y="282"/>
                    <a:pt x="465" y="283"/>
                  </a:cubicBezTo>
                  <a:cubicBezTo>
                    <a:pt x="465" y="283"/>
                    <a:pt x="466" y="287"/>
                    <a:pt x="466" y="287"/>
                  </a:cubicBezTo>
                  <a:cubicBezTo>
                    <a:pt x="466" y="287"/>
                    <a:pt x="466" y="287"/>
                    <a:pt x="466" y="287"/>
                  </a:cubicBezTo>
                  <a:cubicBezTo>
                    <a:pt x="467" y="288"/>
                    <a:pt x="467" y="288"/>
                    <a:pt x="467" y="288"/>
                  </a:cubicBezTo>
                  <a:cubicBezTo>
                    <a:pt x="468" y="286"/>
                    <a:pt x="468" y="284"/>
                    <a:pt x="469" y="284"/>
                  </a:cubicBezTo>
                  <a:cubicBezTo>
                    <a:pt x="469" y="283"/>
                    <a:pt x="469" y="283"/>
                    <a:pt x="470" y="283"/>
                  </a:cubicBezTo>
                  <a:cubicBezTo>
                    <a:pt x="470" y="283"/>
                    <a:pt x="471" y="281"/>
                    <a:pt x="471" y="281"/>
                  </a:cubicBezTo>
                  <a:cubicBezTo>
                    <a:pt x="469" y="281"/>
                    <a:pt x="470" y="281"/>
                    <a:pt x="469" y="281"/>
                  </a:cubicBezTo>
                  <a:close/>
                  <a:moveTo>
                    <a:pt x="431" y="256"/>
                  </a:moveTo>
                  <a:cubicBezTo>
                    <a:pt x="434" y="259"/>
                    <a:pt x="437" y="265"/>
                    <a:pt x="436" y="269"/>
                  </a:cubicBezTo>
                  <a:cubicBezTo>
                    <a:pt x="435" y="274"/>
                    <a:pt x="431" y="280"/>
                    <a:pt x="427" y="283"/>
                  </a:cubicBezTo>
                  <a:cubicBezTo>
                    <a:pt x="425" y="282"/>
                    <a:pt x="425" y="283"/>
                    <a:pt x="424" y="282"/>
                  </a:cubicBezTo>
                  <a:cubicBezTo>
                    <a:pt x="422" y="282"/>
                    <a:pt x="420" y="280"/>
                    <a:pt x="419" y="279"/>
                  </a:cubicBezTo>
                  <a:cubicBezTo>
                    <a:pt x="418" y="278"/>
                    <a:pt x="417" y="277"/>
                    <a:pt x="416" y="276"/>
                  </a:cubicBezTo>
                  <a:cubicBezTo>
                    <a:pt x="415" y="276"/>
                    <a:pt x="415" y="276"/>
                    <a:pt x="414" y="275"/>
                  </a:cubicBezTo>
                  <a:cubicBezTo>
                    <a:pt x="414" y="275"/>
                    <a:pt x="413" y="276"/>
                    <a:pt x="412" y="276"/>
                  </a:cubicBezTo>
                  <a:cubicBezTo>
                    <a:pt x="410" y="273"/>
                    <a:pt x="410" y="273"/>
                    <a:pt x="410" y="273"/>
                  </a:cubicBezTo>
                  <a:cubicBezTo>
                    <a:pt x="404" y="270"/>
                    <a:pt x="393" y="273"/>
                    <a:pt x="388" y="276"/>
                  </a:cubicBezTo>
                  <a:cubicBezTo>
                    <a:pt x="384" y="272"/>
                    <a:pt x="380" y="265"/>
                    <a:pt x="383" y="259"/>
                  </a:cubicBezTo>
                  <a:cubicBezTo>
                    <a:pt x="384" y="255"/>
                    <a:pt x="386" y="255"/>
                    <a:pt x="390" y="253"/>
                  </a:cubicBezTo>
                  <a:cubicBezTo>
                    <a:pt x="392" y="252"/>
                    <a:pt x="394" y="247"/>
                    <a:pt x="396" y="249"/>
                  </a:cubicBezTo>
                  <a:cubicBezTo>
                    <a:pt x="396" y="248"/>
                    <a:pt x="396" y="248"/>
                    <a:pt x="396" y="248"/>
                  </a:cubicBezTo>
                  <a:cubicBezTo>
                    <a:pt x="396" y="248"/>
                    <a:pt x="397" y="247"/>
                    <a:pt x="397" y="246"/>
                  </a:cubicBezTo>
                  <a:cubicBezTo>
                    <a:pt x="398" y="245"/>
                    <a:pt x="399" y="245"/>
                    <a:pt x="399" y="244"/>
                  </a:cubicBezTo>
                  <a:cubicBezTo>
                    <a:pt x="400" y="244"/>
                    <a:pt x="403" y="246"/>
                    <a:pt x="403" y="246"/>
                  </a:cubicBezTo>
                  <a:cubicBezTo>
                    <a:pt x="405" y="244"/>
                    <a:pt x="405" y="241"/>
                    <a:pt x="408" y="241"/>
                  </a:cubicBezTo>
                  <a:cubicBezTo>
                    <a:pt x="410" y="240"/>
                    <a:pt x="412" y="242"/>
                    <a:pt x="413" y="244"/>
                  </a:cubicBezTo>
                  <a:cubicBezTo>
                    <a:pt x="410" y="246"/>
                    <a:pt x="419" y="248"/>
                    <a:pt x="421" y="247"/>
                  </a:cubicBezTo>
                  <a:cubicBezTo>
                    <a:pt x="423" y="245"/>
                    <a:pt x="421" y="240"/>
                    <a:pt x="422" y="240"/>
                  </a:cubicBezTo>
                  <a:cubicBezTo>
                    <a:pt x="422" y="240"/>
                    <a:pt x="423" y="243"/>
                    <a:pt x="424" y="244"/>
                  </a:cubicBezTo>
                  <a:cubicBezTo>
                    <a:pt x="424" y="245"/>
                    <a:pt x="426" y="247"/>
                    <a:pt x="427" y="248"/>
                  </a:cubicBezTo>
                  <a:cubicBezTo>
                    <a:pt x="428" y="250"/>
                    <a:pt x="429" y="254"/>
                    <a:pt x="431" y="256"/>
                  </a:cubicBezTo>
                  <a:close/>
                  <a:moveTo>
                    <a:pt x="418" y="248"/>
                  </a:moveTo>
                  <a:cubicBezTo>
                    <a:pt x="417" y="248"/>
                    <a:pt x="417" y="248"/>
                    <a:pt x="417" y="248"/>
                  </a:cubicBezTo>
                  <a:lnTo>
                    <a:pt x="418" y="248"/>
                  </a:lnTo>
                  <a:close/>
                  <a:moveTo>
                    <a:pt x="130" y="199"/>
                  </a:moveTo>
                  <a:cubicBezTo>
                    <a:pt x="130" y="199"/>
                    <a:pt x="132" y="197"/>
                    <a:pt x="131" y="198"/>
                  </a:cubicBezTo>
                  <a:cubicBezTo>
                    <a:pt x="134" y="197"/>
                    <a:pt x="134" y="197"/>
                    <a:pt x="134" y="197"/>
                  </a:cubicBezTo>
                  <a:cubicBezTo>
                    <a:pt x="133" y="197"/>
                    <a:pt x="133" y="197"/>
                    <a:pt x="132" y="197"/>
                  </a:cubicBezTo>
                  <a:cubicBezTo>
                    <a:pt x="131" y="196"/>
                    <a:pt x="133" y="197"/>
                    <a:pt x="133" y="197"/>
                  </a:cubicBezTo>
                  <a:cubicBezTo>
                    <a:pt x="133" y="197"/>
                    <a:pt x="129" y="195"/>
                    <a:pt x="129" y="196"/>
                  </a:cubicBezTo>
                  <a:cubicBezTo>
                    <a:pt x="128" y="196"/>
                    <a:pt x="127" y="196"/>
                    <a:pt x="127" y="196"/>
                  </a:cubicBezTo>
                  <a:cubicBezTo>
                    <a:pt x="128" y="196"/>
                    <a:pt x="128" y="197"/>
                    <a:pt x="129" y="197"/>
                  </a:cubicBezTo>
                  <a:cubicBezTo>
                    <a:pt x="128" y="198"/>
                    <a:pt x="126" y="197"/>
                    <a:pt x="126" y="198"/>
                  </a:cubicBezTo>
                  <a:cubicBezTo>
                    <a:pt x="126" y="198"/>
                    <a:pt x="126" y="198"/>
                    <a:pt x="126" y="198"/>
                  </a:cubicBezTo>
                  <a:cubicBezTo>
                    <a:pt x="126" y="198"/>
                    <a:pt x="126" y="198"/>
                    <a:pt x="126" y="198"/>
                  </a:cubicBezTo>
                  <a:cubicBezTo>
                    <a:pt x="126" y="198"/>
                    <a:pt x="130" y="199"/>
                    <a:pt x="130" y="199"/>
                  </a:cubicBezTo>
                  <a:close/>
                  <a:moveTo>
                    <a:pt x="126" y="198"/>
                  </a:moveTo>
                  <a:cubicBezTo>
                    <a:pt x="126" y="198"/>
                    <a:pt x="126" y="198"/>
                    <a:pt x="126" y="198"/>
                  </a:cubicBezTo>
                  <a:moveTo>
                    <a:pt x="126" y="195"/>
                  </a:moveTo>
                  <a:cubicBezTo>
                    <a:pt x="126" y="195"/>
                    <a:pt x="123" y="193"/>
                    <a:pt x="122" y="193"/>
                  </a:cubicBezTo>
                  <a:cubicBezTo>
                    <a:pt x="122" y="193"/>
                    <a:pt x="122" y="193"/>
                    <a:pt x="122" y="193"/>
                  </a:cubicBezTo>
                  <a:cubicBezTo>
                    <a:pt x="122" y="193"/>
                    <a:pt x="121" y="193"/>
                    <a:pt x="121" y="193"/>
                  </a:cubicBezTo>
                  <a:cubicBezTo>
                    <a:pt x="122" y="193"/>
                    <a:pt x="122" y="193"/>
                    <a:pt x="122" y="193"/>
                  </a:cubicBezTo>
                  <a:cubicBezTo>
                    <a:pt x="120" y="192"/>
                    <a:pt x="120" y="192"/>
                    <a:pt x="120" y="192"/>
                  </a:cubicBezTo>
                  <a:cubicBezTo>
                    <a:pt x="120" y="192"/>
                    <a:pt x="120" y="192"/>
                    <a:pt x="120" y="192"/>
                  </a:cubicBezTo>
                  <a:cubicBezTo>
                    <a:pt x="120" y="192"/>
                    <a:pt x="119" y="192"/>
                    <a:pt x="119" y="192"/>
                  </a:cubicBezTo>
                  <a:cubicBezTo>
                    <a:pt x="119" y="192"/>
                    <a:pt x="119" y="192"/>
                    <a:pt x="119" y="192"/>
                  </a:cubicBezTo>
                  <a:cubicBezTo>
                    <a:pt x="118" y="190"/>
                    <a:pt x="112" y="191"/>
                    <a:pt x="112" y="193"/>
                  </a:cubicBezTo>
                  <a:cubicBezTo>
                    <a:pt x="112" y="193"/>
                    <a:pt x="115" y="192"/>
                    <a:pt x="116" y="192"/>
                  </a:cubicBezTo>
                  <a:cubicBezTo>
                    <a:pt x="116" y="192"/>
                    <a:pt x="115" y="192"/>
                    <a:pt x="115" y="192"/>
                  </a:cubicBezTo>
                  <a:cubicBezTo>
                    <a:pt x="117" y="192"/>
                    <a:pt x="117" y="192"/>
                    <a:pt x="117" y="192"/>
                  </a:cubicBezTo>
                  <a:cubicBezTo>
                    <a:pt x="117" y="193"/>
                    <a:pt x="122" y="194"/>
                    <a:pt x="122" y="195"/>
                  </a:cubicBezTo>
                  <a:cubicBezTo>
                    <a:pt x="121" y="196"/>
                    <a:pt x="121" y="196"/>
                    <a:pt x="121" y="196"/>
                  </a:cubicBezTo>
                  <a:cubicBezTo>
                    <a:pt x="121" y="196"/>
                    <a:pt x="121" y="196"/>
                    <a:pt x="121" y="196"/>
                  </a:cubicBezTo>
                  <a:cubicBezTo>
                    <a:pt x="122" y="196"/>
                    <a:pt x="125" y="195"/>
                    <a:pt x="126" y="195"/>
                  </a:cubicBezTo>
                  <a:close/>
                  <a:moveTo>
                    <a:pt x="151" y="146"/>
                  </a:moveTo>
                  <a:cubicBezTo>
                    <a:pt x="151" y="146"/>
                    <a:pt x="151" y="146"/>
                    <a:pt x="151" y="146"/>
                  </a:cubicBezTo>
                  <a:moveTo>
                    <a:pt x="151" y="146"/>
                  </a:moveTo>
                  <a:cubicBezTo>
                    <a:pt x="151" y="146"/>
                    <a:pt x="150" y="146"/>
                    <a:pt x="150" y="146"/>
                  </a:cubicBezTo>
                  <a:cubicBezTo>
                    <a:pt x="151" y="146"/>
                    <a:pt x="151" y="146"/>
                    <a:pt x="151" y="146"/>
                  </a:cubicBezTo>
                  <a:cubicBezTo>
                    <a:pt x="150" y="146"/>
                    <a:pt x="150" y="146"/>
                    <a:pt x="150" y="146"/>
                  </a:cubicBezTo>
                  <a:cubicBezTo>
                    <a:pt x="151" y="145"/>
                    <a:pt x="151" y="145"/>
                    <a:pt x="150" y="145"/>
                  </a:cubicBezTo>
                  <a:cubicBezTo>
                    <a:pt x="150" y="144"/>
                    <a:pt x="150" y="146"/>
                    <a:pt x="149" y="146"/>
                  </a:cubicBezTo>
                  <a:cubicBezTo>
                    <a:pt x="149" y="145"/>
                    <a:pt x="150" y="144"/>
                    <a:pt x="150" y="143"/>
                  </a:cubicBezTo>
                  <a:cubicBezTo>
                    <a:pt x="150" y="142"/>
                    <a:pt x="151" y="140"/>
                    <a:pt x="149" y="143"/>
                  </a:cubicBezTo>
                  <a:cubicBezTo>
                    <a:pt x="149" y="143"/>
                    <a:pt x="147" y="148"/>
                    <a:pt x="147" y="148"/>
                  </a:cubicBezTo>
                  <a:cubicBezTo>
                    <a:pt x="147" y="148"/>
                    <a:pt x="147" y="148"/>
                    <a:pt x="147" y="148"/>
                  </a:cubicBezTo>
                  <a:cubicBezTo>
                    <a:pt x="147" y="148"/>
                    <a:pt x="145" y="150"/>
                    <a:pt x="146" y="150"/>
                  </a:cubicBezTo>
                  <a:cubicBezTo>
                    <a:pt x="146" y="150"/>
                    <a:pt x="150" y="150"/>
                    <a:pt x="151" y="150"/>
                  </a:cubicBezTo>
                  <a:cubicBezTo>
                    <a:pt x="150" y="150"/>
                    <a:pt x="150" y="150"/>
                    <a:pt x="150" y="150"/>
                  </a:cubicBezTo>
                  <a:cubicBezTo>
                    <a:pt x="151" y="150"/>
                    <a:pt x="151" y="150"/>
                    <a:pt x="151" y="150"/>
                  </a:cubicBezTo>
                  <a:cubicBezTo>
                    <a:pt x="151" y="151"/>
                    <a:pt x="152" y="150"/>
                    <a:pt x="151" y="150"/>
                  </a:cubicBezTo>
                  <a:cubicBezTo>
                    <a:pt x="151" y="150"/>
                    <a:pt x="152" y="150"/>
                    <a:pt x="152" y="150"/>
                  </a:cubicBezTo>
                  <a:cubicBezTo>
                    <a:pt x="152" y="150"/>
                    <a:pt x="152" y="151"/>
                    <a:pt x="151" y="151"/>
                  </a:cubicBezTo>
                  <a:cubicBezTo>
                    <a:pt x="152" y="151"/>
                    <a:pt x="153" y="149"/>
                    <a:pt x="153" y="150"/>
                  </a:cubicBezTo>
                  <a:cubicBezTo>
                    <a:pt x="154" y="150"/>
                    <a:pt x="153" y="151"/>
                    <a:pt x="153" y="151"/>
                  </a:cubicBezTo>
                  <a:cubicBezTo>
                    <a:pt x="154" y="151"/>
                    <a:pt x="154" y="151"/>
                    <a:pt x="154" y="151"/>
                  </a:cubicBezTo>
                  <a:cubicBezTo>
                    <a:pt x="152" y="152"/>
                    <a:pt x="156" y="152"/>
                    <a:pt x="155" y="151"/>
                  </a:cubicBezTo>
                  <a:cubicBezTo>
                    <a:pt x="155" y="151"/>
                    <a:pt x="155" y="150"/>
                    <a:pt x="155" y="150"/>
                  </a:cubicBezTo>
                  <a:cubicBezTo>
                    <a:pt x="154" y="150"/>
                    <a:pt x="154" y="150"/>
                    <a:pt x="154" y="150"/>
                  </a:cubicBezTo>
                  <a:cubicBezTo>
                    <a:pt x="154" y="150"/>
                    <a:pt x="154" y="150"/>
                    <a:pt x="154" y="149"/>
                  </a:cubicBezTo>
                  <a:cubicBezTo>
                    <a:pt x="155" y="149"/>
                    <a:pt x="153" y="149"/>
                    <a:pt x="153" y="149"/>
                  </a:cubicBezTo>
                  <a:cubicBezTo>
                    <a:pt x="153" y="149"/>
                    <a:pt x="153" y="149"/>
                    <a:pt x="153" y="149"/>
                  </a:cubicBezTo>
                  <a:cubicBezTo>
                    <a:pt x="153" y="149"/>
                    <a:pt x="154" y="149"/>
                    <a:pt x="154" y="149"/>
                  </a:cubicBezTo>
                  <a:cubicBezTo>
                    <a:pt x="154" y="148"/>
                    <a:pt x="154" y="148"/>
                    <a:pt x="154" y="148"/>
                  </a:cubicBezTo>
                  <a:cubicBezTo>
                    <a:pt x="154" y="148"/>
                    <a:pt x="154" y="148"/>
                    <a:pt x="154" y="148"/>
                  </a:cubicBezTo>
                  <a:cubicBezTo>
                    <a:pt x="154" y="148"/>
                    <a:pt x="154" y="148"/>
                    <a:pt x="153" y="148"/>
                  </a:cubicBezTo>
                  <a:cubicBezTo>
                    <a:pt x="153" y="148"/>
                    <a:pt x="154" y="147"/>
                    <a:pt x="154" y="147"/>
                  </a:cubicBezTo>
                  <a:cubicBezTo>
                    <a:pt x="153" y="146"/>
                    <a:pt x="153" y="146"/>
                    <a:pt x="152" y="147"/>
                  </a:cubicBezTo>
                  <a:cubicBezTo>
                    <a:pt x="152" y="146"/>
                    <a:pt x="152" y="146"/>
                    <a:pt x="152" y="146"/>
                  </a:cubicBezTo>
                  <a:cubicBezTo>
                    <a:pt x="152" y="146"/>
                    <a:pt x="152" y="146"/>
                    <a:pt x="152" y="146"/>
                  </a:cubicBezTo>
                  <a:cubicBezTo>
                    <a:pt x="152" y="146"/>
                    <a:pt x="152" y="146"/>
                    <a:pt x="152" y="146"/>
                  </a:cubicBezTo>
                  <a:cubicBezTo>
                    <a:pt x="151" y="147"/>
                    <a:pt x="151" y="147"/>
                    <a:pt x="151" y="147"/>
                  </a:cubicBezTo>
                  <a:cubicBezTo>
                    <a:pt x="152" y="147"/>
                    <a:pt x="151" y="146"/>
                    <a:pt x="151" y="146"/>
                  </a:cubicBezTo>
                  <a:close/>
                  <a:moveTo>
                    <a:pt x="103" y="68"/>
                  </a:moveTo>
                  <a:cubicBezTo>
                    <a:pt x="104" y="68"/>
                    <a:pt x="107" y="71"/>
                    <a:pt x="106" y="68"/>
                  </a:cubicBezTo>
                  <a:cubicBezTo>
                    <a:pt x="106" y="68"/>
                    <a:pt x="106" y="68"/>
                    <a:pt x="106" y="68"/>
                  </a:cubicBezTo>
                  <a:cubicBezTo>
                    <a:pt x="107" y="67"/>
                    <a:pt x="107" y="67"/>
                    <a:pt x="107" y="67"/>
                  </a:cubicBezTo>
                  <a:cubicBezTo>
                    <a:pt x="107" y="68"/>
                    <a:pt x="106" y="69"/>
                    <a:pt x="107" y="69"/>
                  </a:cubicBezTo>
                  <a:cubicBezTo>
                    <a:pt x="108" y="70"/>
                    <a:pt x="109" y="69"/>
                    <a:pt x="109" y="69"/>
                  </a:cubicBezTo>
                  <a:cubicBezTo>
                    <a:pt x="109" y="69"/>
                    <a:pt x="109" y="69"/>
                    <a:pt x="109" y="69"/>
                  </a:cubicBezTo>
                  <a:cubicBezTo>
                    <a:pt x="109" y="69"/>
                    <a:pt x="111" y="70"/>
                    <a:pt x="111" y="69"/>
                  </a:cubicBezTo>
                  <a:cubicBezTo>
                    <a:pt x="111" y="69"/>
                    <a:pt x="111" y="69"/>
                    <a:pt x="111" y="69"/>
                  </a:cubicBezTo>
                  <a:cubicBezTo>
                    <a:pt x="111" y="69"/>
                    <a:pt x="114" y="69"/>
                    <a:pt x="113" y="68"/>
                  </a:cubicBezTo>
                  <a:cubicBezTo>
                    <a:pt x="114" y="68"/>
                    <a:pt x="114" y="70"/>
                    <a:pt x="115" y="69"/>
                  </a:cubicBezTo>
                  <a:cubicBezTo>
                    <a:pt x="115" y="70"/>
                    <a:pt x="116" y="69"/>
                    <a:pt x="116" y="69"/>
                  </a:cubicBezTo>
                  <a:cubicBezTo>
                    <a:pt x="118" y="68"/>
                    <a:pt x="116" y="68"/>
                    <a:pt x="118" y="68"/>
                  </a:cubicBezTo>
                  <a:cubicBezTo>
                    <a:pt x="118" y="68"/>
                    <a:pt x="118" y="65"/>
                    <a:pt x="119" y="65"/>
                  </a:cubicBezTo>
                  <a:cubicBezTo>
                    <a:pt x="119" y="64"/>
                    <a:pt x="118" y="65"/>
                    <a:pt x="118" y="64"/>
                  </a:cubicBezTo>
                  <a:cubicBezTo>
                    <a:pt x="118" y="64"/>
                    <a:pt x="118" y="64"/>
                    <a:pt x="118" y="64"/>
                  </a:cubicBezTo>
                  <a:cubicBezTo>
                    <a:pt x="118" y="63"/>
                    <a:pt x="110" y="63"/>
                    <a:pt x="110" y="64"/>
                  </a:cubicBezTo>
                  <a:cubicBezTo>
                    <a:pt x="110" y="65"/>
                    <a:pt x="110" y="65"/>
                    <a:pt x="110" y="65"/>
                  </a:cubicBezTo>
                  <a:cubicBezTo>
                    <a:pt x="109" y="65"/>
                    <a:pt x="109" y="65"/>
                    <a:pt x="109" y="65"/>
                  </a:cubicBezTo>
                  <a:cubicBezTo>
                    <a:pt x="109" y="65"/>
                    <a:pt x="109" y="65"/>
                    <a:pt x="109" y="65"/>
                  </a:cubicBezTo>
                  <a:cubicBezTo>
                    <a:pt x="109" y="63"/>
                    <a:pt x="109" y="64"/>
                    <a:pt x="108" y="65"/>
                  </a:cubicBezTo>
                  <a:cubicBezTo>
                    <a:pt x="108" y="64"/>
                    <a:pt x="106" y="64"/>
                    <a:pt x="105" y="64"/>
                  </a:cubicBezTo>
                  <a:cubicBezTo>
                    <a:pt x="105" y="63"/>
                    <a:pt x="106" y="64"/>
                    <a:pt x="106" y="63"/>
                  </a:cubicBezTo>
                  <a:cubicBezTo>
                    <a:pt x="105" y="62"/>
                    <a:pt x="105" y="62"/>
                    <a:pt x="105" y="62"/>
                  </a:cubicBezTo>
                  <a:cubicBezTo>
                    <a:pt x="105" y="63"/>
                    <a:pt x="105" y="63"/>
                    <a:pt x="105" y="63"/>
                  </a:cubicBezTo>
                  <a:cubicBezTo>
                    <a:pt x="105" y="62"/>
                    <a:pt x="105" y="61"/>
                    <a:pt x="104" y="62"/>
                  </a:cubicBezTo>
                  <a:cubicBezTo>
                    <a:pt x="104" y="61"/>
                    <a:pt x="103" y="63"/>
                    <a:pt x="103" y="63"/>
                  </a:cubicBezTo>
                  <a:cubicBezTo>
                    <a:pt x="103" y="62"/>
                    <a:pt x="103" y="62"/>
                    <a:pt x="104" y="61"/>
                  </a:cubicBezTo>
                  <a:cubicBezTo>
                    <a:pt x="104" y="61"/>
                    <a:pt x="104" y="61"/>
                    <a:pt x="104" y="61"/>
                  </a:cubicBezTo>
                  <a:cubicBezTo>
                    <a:pt x="104" y="61"/>
                    <a:pt x="104" y="61"/>
                    <a:pt x="104" y="61"/>
                  </a:cubicBezTo>
                  <a:cubicBezTo>
                    <a:pt x="103" y="61"/>
                    <a:pt x="103" y="61"/>
                    <a:pt x="103" y="61"/>
                  </a:cubicBezTo>
                  <a:cubicBezTo>
                    <a:pt x="102" y="60"/>
                    <a:pt x="102" y="60"/>
                    <a:pt x="102" y="60"/>
                  </a:cubicBezTo>
                  <a:cubicBezTo>
                    <a:pt x="103" y="60"/>
                    <a:pt x="106" y="61"/>
                    <a:pt x="106" y="60"/>
                  </a:cubicBezTo>
                  <a:cubicBezTo>
                    <a:pt x="105" y="58"/>
                    <a:pt x="102" y="61"/>
                    <a:pt x="103" y="58"/>
                  </a:cubicBezTo>
                  <a:cubicBezTo>
                    <a:pt x="103" y="58"/>
                    <a:pt x="100" y="59"/>
                    <a:pt x="100" y="59"/>
                  </a:cubicBezTo>
                  <a:cubicBezTo>
                    <a:pt x="99" y="58"/>
                    <a:pt x="100" y="55"/>
                    <a:pt x="96" y="56"/>
                  </a:cubicBezTo>
                  <a:cubicBezTo>
                    <a:pt x="96" y="56"/>
                    <a:pt x="96" y="56"/>
                    <a:pt x="95" y="56"/>
                  </a:cubicBezTo>
                  <a:cubicBezTo>
                    <a:pt x="96" y="57"/>
                    <a:pt x="96" y="57"/>
                    <a:pt x="96" y="57"/>
                  </a:cubicBezTo>
                  <a:cubicBezTo>
                    <a:pt x="96" y="57"/>
                    <a:pt x="95" y="58"/>
                    <a:pt x="96" y="58"/>
                  </a:cubicBezTo>
                  <a:cubicBezTo>
                    <a:pt x="96" y="58"/>
                    <a:pt x="97" y="59"/>
                    <a:pt x="97" y="58"/>
                  </a:cubicBezTo>
                  <a:cubicBezTo>
                    <a:pt x="97" y="60"/>
                    <a:pt x="97" y="60"/>
                    <a:pt x="97" y="60"/>
                  </a:cubicBezTo>
                  <a:cubicBezTo>
                    <a:pt x="97" y="59"/>
                    <a:pt x="98" y="59"/>
                    <a:pt x="98" y="60"/>
                  </a:cubicBezTo>
                  <a:cubicBezTo>
                    <a:pt x="97" y="59"/>
                    <a:pt x="98" y="61"/>
                    <a:pt x="98" y="60"/>
                  </a:cubicBezTo>
                  <a:cubicBezTo>
                    <a:pt x="98" y="60"/>
                    <a:pt x="99" y="60"/>
                    <a:pt x="100" y="60"/>
                  </a:cubicBezTo>
                  <a:cubicBezTo>
                    <a:pt x="101" y="63"/>
                    <a:pt x="103" y="66"/>
                    <a:pt x="103" y="68"/>
                  </a:cubicBezTo>
                  <a:cubicBezTo>
                    <a:pt x="103" y="69"/>
                    <a:pt x="104" y="68"/>
                    <a:pt x="103" y="68"/>
                  </a:cubicBezTo>
                  <a:close/>
                  <a:moveTo>
                    <a:pt x="103" y="68"/>
                  </a:moveTo>
                  <a:cubicBezTo>
                    <a:pt x="103" y="68"/>
                    <a:pt x="103" y="68"/>
                    <a:pt x="103" y="68"/>
                  </a:cubicBezTo>
                  <a:moveTo>
                    <a:pt x="88" y="62"/>
                  </a:moveTo>
                  <a:cubicBezTo>
                    <a:pt x="89" y="62"/>
                    <a:pt x="86" y="62"/>
                    <a:pt x="86" y="62"/>
                  </a:cubicBezTo>
                  <a:cubicBezTo>
                    <a:pt x="87" y="62"/>
                    <a:pt x="87" y="62"/>
                    <a:pt x="87" y="62"/>
                  </a:cubicBezTo>
                  <a:cubicBezTo>
                    <a:pt x="87" y="62"/>
                    <a:pt x="87" y="62"/>
                    <a:pt x="87" y="63"/>
                  </a:cubicBezTo>
                  <a:cubicBezTo>
                    <a:pt x="87" y="63"/>
                    <a:pt x="88" y="63"/>
                    <a:pt x="88" y="63"/>
                  </a:cubicBezTo>
                  <a:cubicBezTo>
                    <a:pt x="89" y="63"/>
                    <a:pt x="89" y="63"/>
                    <a:pt x="89" y="63"/>
                  </a:cubicBezTo>
                  <a:cubicBezTo>
                    <a:pt x="89" y="63"/>
                    <a:pt x="88" y="64"/>
                    <a:pt x="88" y="64"/>
                  </a:cubicBezTo>
                  <a:cubicBezTo>
                    <a:pt x="86" y="65"/>
                    <a:pt x="92" y="63"/>
                    <a:pt x="92" y="63"/>
                  </a:cubicBezTo>
                  <a:cubicBezTo>
                    <a:pt x="91" y="64"/>
                    <a:pt x="91" y="64"/>
                    <a:pt x="91" y="64"/>
                  </a:cubicBezTo>
                  <a:cubicBezTo>
                    <a:pt x="91" y="65"/>
                    <a:pt x="91" y="65"/>
                    <a:pt x="91" y="65"/>
                  </a:cubicBezTo>
                  <a:cubicBezTo>
                    <a:pt x="90" y="65"/>
                    <a:pt x="90" y="65"/>
                    <a:pt x="90" y="65"/>
                  </a:cubicBezTo>
                  <a:cubicBezTo>
                    <a:pt x="91" y="65"/>
                    <a:pt x="91" y="68"/>
                    <a:pt x="92" y="66"/>
                  </a:cubicBezTo>
                  <a:cubicBezTo>
                    <a:pt x="92" y="67"/>
                    <a:pt x="92" y="67"/>
                    <a:pt x="93" y="67"/>
                  </a:cubicBezTo>
                  <a:cubicBezTo>
                    <a:pt x="94" y="68"/>
                    <a:pt x="94" y="66"/>
                    <a:pt x="94" y="66"/>
                  </a:cubicBezTo>
                  <a:cubicBezTo>
                    <a:pt x="94" y="66"/>
                    <a:pt x="94" y="66"/>
                    <a:pt x="94" y="66"/>
                  </a:cubicBezTo>
                  <a:cubicBezTo>
                    <a:pt x="95" y="65"/>
                    <a:pt x="93" y="65"/>
                    <a:pt x="94" y="65"/>
                  </a:cubicBezTo>
                  <a:cubicBezTo>
                    <a:pt x="94" y="65"/>
                    <a:pt x="94" y="65"/>
                    <a:pt x="94" y="65"/>
                  </a:cubicBezTo>
                  <a:cubicBezTo>
                    <a:pt x="94" y="65"/>
                    <a:pt x="94" y="65"/>
                    <a:pt x="94" y="65"/>
                  </a:cubicBezTo>
                  <a:cubicBezTo>
                    <a:pt x="94" y="65"/>
                    <a:pt x="94" y="65"/>
                    <a:pt x="94" y="65"/>
                  </a:cubicBezTo>
                  <a:cubicBezTo>
                    <a:pt x="94" y="64"/>
                    <a:pt x="94" y="64"/>
                    <a:pt x="94" y="64"/>
                  </a:cubicBezTo>
                  <a:cubicBezTo>
                    <a:pt x="94" y="64"/>
                    <a:pt x="94" y="64"/>
                    <a:pt x="94" y="64"/>
                  </a:cubicBezTo>
                  <a:cubicBezTo>
                    <a:pt x="94" y="64"/>
                    <a:pt x="94" y="64"/>
                    <a:pt x="94" y="64"/>
                  </a:cubicBezTo>
                  <a:cubicBezTo>
                    <a:pt x="95" y="65"/>
                    <a:pt x="95" y="65"/>
                    <a:pt x="95" y="65"/>
                  </a:cubicBezTo>
                  <a:cubicBezTo>
                    <a:pt x="95" y="64"/>
                    <a:pt x="95" y="63"/>
                    <a:pt x="94" y="63"/>
                  </a:cubicBezTo>
                  <a:cubicBezTo>
                    <a:pt x="95" y="62"/>
                    <a:pt x="94" y="58"/>
                    <a:pt x="93" y="58"/>
                  </a:cubicBezTo>
                  <a:cubicBezTo>
                    <a:pt x="93" y="59"/>
                    <a:pt x="93" y="59"/>
                    <a:pt x="93" y="59"/>
                  </a:cubicBezTo>
                  <a:cubicBezTo>
                    <a:pt x="92" y="58"/>
                    <a:pt x="92" y="58"/>
                    <a:pt x="92" y="58"/>
                  </a:cubicBezTo>
                  <a:cubicBezTo>
                    <a:pt x="92" y="57"/>
                    <a:pt x="88" y="60"/>
                    <a:pt x="91" y="60"/>
                  </a:cubicBezTo>
                  <a:cubicBezTo>
                    <a:pt x="91" y="60"/>
                    <a:pt x="91" y="60"/>
                    <a:pt x="91" y="60"/>
                  </a:cubicBezTo>
                  <a:cubicBezTo>
                    <a:pt x="91" y="60"/>
                    <a:pt x="91" y="60"/>
                    <a:pt x="91" y="60"/>
                  </a:cubicBezTo>
                  <a:cubicBezTo>
                    <a:pt x="91" y="61"/>
                    <a:pt x="91" y="61"/>
                    <a:pt x="92" y="61"/>
                  </a:cubicBezTo>
                  <a:cubicBezTo>
                    <a:pt x="91" y="61"/>
                    <a:pt x="91" y="61"/>
                    <a:pt x="92" y="62"/>
                  </a:cubicBezTo>
                  <a:cubicBezTo>
                    <a:pt x="91" y="62"/>
                    <a:pt x="91" y="62"/>
                    <a:pt x="91" y="62"/>
                  </a:cubicBezTo>
                  <a:cubicBezTo>
                    <a:pt x="90" y="59"/>
                    <a:pt x="87" y="60"/>
                    <a:pt x="89" y="60"/>
                  </a:cubicBezTo>
                  <a:cubicBezTo>
                    <a:pt x="89" y="61"/>
                    <a:pt x="88" y="62"/>
                    <a:pt x="89" y="62"/>
                  </a:cubicBezTo>
                  <a:cubicBezTo>
                    <a:pt x="89" y="62"/>
                    <a:pt x="89" y="63"/>
                    <a:pt x="90" y="63"/>
                  </a:cubicBezTo>
                  <a:cubicBezTo>
                    <a:pt x="90" y="63"/>
                    <a:pt x="90" y="63"/>
                    <a:pt x="90" y="63"/>
                  </a:cubicBezTo>
                  <a:cubicBezTo>
                    <a:pt x="90" y="63"/>
                    <a:pt x="89" y="62"/>
                    <a:pt x="88" y="62"/>
                  </a:cubicBezTo>
                  <a:close/>
                  <a:moveTo>
                    <a:pt x="91" y="60"/>
                  </a:moveTo>
                  <a:cubicBezTo>
                    <a:pt x="91" y="60"/>
                    <a:pt x="91" y="60"/>
                    <a:pt x="91" y="60"/>
                  </a:cubicBezTo>
                  <a:moveTo>
                    <a:pt x="96" y="78"/>
                  </a:moveTo>
                  <a:cubicBezTo>
                    <a:pt x="95" y="78"/>
                    <a:pt x="95" y="78"/>
                    <a:pt x="95" y="78"/>
                  </a:cubicBezTo>
                  <a:cubicBezTo>
                    <a:pt x="95" y="78"/>
                    <a:pt x="95" y="75"/>
                    <a:pt x="93" y="77"/>
                  </a:cubicBezTo>
                  <a:cubicBezTo>
                    <a:pt x="93" y="76"/>
                    <a:pt x="95" y="74"/>
                    <a:pt x="95" y="74"/>
                  </a:cubicBezTo>
                  <a:cubicBezTo>
                    <a:pt x="95" y="73"/>
                    <a:pt x="93" y="72"/>
                    <a:pt x="92" y="73"/>
                  </a:cubicBezTo>
                  <a:cubicBezTo>
                    <a:pt x="92" y="72"/>
                    <a:pt x="91" y="72"/>
                    <a:pt x="91" y="72"/>
                  </a:cubicBezTo>
                  <a:cubicBezTo>
                    <a:pt x="91" y="73"/>
                    <a:pt x="89" y="73"/>
                    <a:pt x="91" y="74"/>
                  </a:cubicBezTo>
                  <a:cubicBezTo>
                    <a:pt x="90" y="75"/>
                    <a:pt x="90" y="75"/>
                    <a:pt x="89" y="75"/>
                  </a:cubicBezTo>
                  <a:cubicBezTo>
                    <a:pt x="91" y="74"/>
                    <a:pt x="91" y="75"/>
                    <a:pt x="92" y="76"/>
                  </a:cubicBezTo>
                  <a:cubicBezTo>
                    <a:pt x="90" y="77"/>
                    <a:pt x="86" y="79"/>
                    <a:pt x="89" y="80"/>
                  </a:cubicBezTo>
                  <a:cubicBezTo>
                    <a:pt x="90" y="79"/>
                    <a:pt x="92" y="83"/>
                    <a:pt x="92" y="84"/>
                  </a:cubicBezTo>
                  <a:cubicBezTo>
                    <a:pt x="94" y="82"/>
                    <a:pt x="94" y="82"/>
                    <a:pt x="94" y="82"/>
                  </a:cubicBezTo>
                  <a:cubicBezTo>
                    <a:pt x="93" y="83"/>
                    <a:pt x="95" y="82"/>
                    <a:pt x="96" y="82"/>
                  </a:cubicBezTo>
                  <a:cubicBezTo>
                    <a:pt x="96" y="81"/>
                    <a:pt x="96" y="81"/>
                    <a:pt x="96" y="81"/>
                  </a:cubicBezTo>
                  <a:cubicBezTo>
                    <a:pt x="96" y="81"/>
                    <a:pt x="96" y="81"/>
                    <a:pt x="96" y="81"/>
                  </a:cubicBezTo>
                  <a:cubicBezTo>
                    <a:pt x="96" y="79"/>
                    <a:pt x="96" y="79"/>
                    <a:pt x="96" y="79"/>
                  </a:cubicBezTo>
                  <a:cubicBezTo>
                    <a:pt x="96" y="79"/>
                    <a:pt x="96" y="78"/>
                    <a:pt x="96" y="78"/>
                  </a:cubicBezTo>
                  <a:close/>
                  <a:moveTo>
                    <a:pt x="88" y="90"/>
                  </a:moveTo>
                  <a:cubicBezTo>
                    <a:pt x="89" y="91"/>
                    <a:pt x="89" y="91"/>
                    <a:pt x="89" y="91"/>
                  </a:cubicBezTo>
                  <a:cubicBezTo>
                    <a:pt x="89" y="90"/>
                    <a:pt x="89" y="90"/>
                    <a:pt x="89" y="90"/>
                  </a:cubicBezTo>
                  <a:cubicBezTo>
                    <a:pt x="89" y="90"/>
                    <a:pt x="90" y="90"/>
                    <a:pt x="90" y="91"/>
                  </a:cubicBezTo>
                  <a:cubicBezTo>
                    <a:pt x="91" y="90"/>
                    <a:pt x="91" y="90"/>
                    <a:pt x="90" y="89"/>
                  </a:cubicBezTo>
                  <a:cubicBezTo>
                    <a:pt x="90" y="89"/>
                    <a:pt x="90" y="89"/>
                    <a:pt x="90" y="89"/>
                  </a:cubicBezTo>
                  <a:cubicBezTo>
                    <a:pt x="90" y="88"/>
                    <a:pt x="88" y="88"/>
                    <a:pt x="87" y="86"/>
                  </a:cubicBezTo>
                  <a:cubicBezTo>
                    <a:pt x="87" y="87"/>
                    <a:pt x="87" y="87"/>
                    <a:pt x="87" y="87"/>
                  </a:cubicBezTo>
                  <a:cubicBezTo>
                    <a:pt x="85" y="87"/>
                    <a:pt x="82" y="77"/>
                    <a:pt x="81" y="76"/>
                  </a:cubicBezTo>
                  <a:cubicBezTo>
                    <a:pt x="80" y="76"/>
                    <a:pt x="82" y="82"/>
                    <a:pt x="81" y="83"/>
                  </a:cubicBezTo>
                  <a:cubicBezTo>
                    <a:pt x="78" y="77"/>
                    <a:pt x="78" y="77"/>
                    <a:pt x="78" y="77"/>
                  </a:cubicBezTo>
                  <a:cubicBezTo>
                    <a:pt x="77" y="77"/>
                    <a:pt x="77" y="77"/>
                    <a:pt x="77" y="77"/>
                  </a:cubicBezTo>
                  <a:cubicBezTo>
                    <a:pt x="78" y="79"/>
                    <a:pt x="78" y="79"/>
                    <a:pt x="78" y="79"/>
                  </a:cubicBezTo>
                  <a:cubicBezTo>
                    <a:pt x="79" y="80"/>
                    <a:pt x="75" y="78"/>
                    <a:pt x="75" y="78"/>
                  </a:cubicBezTo>
                  <a:cubicBezTo>
                    <a:pt x="73" y="78"/>
                    <a:pt x="72" y="78"/>
                    <a:pt x="71" y="78"/>
                  </a:cubicBezTo>
                  <a:cubicBezTo>
                    <a:pt x="69" y="78"/>
                    <a:pt x="70" y="75"/>
                    <a:pt x="68" y="78"/>
                  </a:cubicBezTo>
                  <a:cubicBezTo>
                    <a:pt x="67" y="79"/>
                    <a:pt x="66" y="82"/>
                    <a:pt x="67" y="82"/>
                  </a:cubicBezTo>
                  <a:cubicBezTo>
                    <a:pt x="67" y="83"/>
                    <a:pt x="67" y="84"/>
                    <a:pt x="68" y="84"/>
                  </a:cubicBezTo>
                  <a:cubicBezTo>
                    <a:pt x="68" y="83"/>
                    <a:pt x="68" y="83"/>
                    <a:pt x="68" y="83"/>
                  </a:cubicBezTo>
                  <a:cubicBezTo>
                    <a:pt x="69" y="83"/>
                    <a:pt x="70" y="83"/>
                    <a:pt x="71" y="83"/>
                  </a:cubicBezTo>
                  <a:cubicBezTo>
                    <a:pt x="70" y="84"/>
                    <a:pt x="65" y="85"/>
                    <a:pt x="68" y="87"/>
                  </a:cubicBezTo>
                  <a:cubicBezTo>
                    <a:pt x="68" y="86"/>
                    <a:pt x="75" y="88"/>
                    <a:pt x="76" y="88"/>
                  </a:cubicBezTo>
                  <a:cubicBezTo>
                    <a:pt x="76" y="88"/>
                    <a:pt x="72" y="92"/>
                    <a:pt x="72" y="92"/>
                  </a:cubicBezTo>
                  <a:cubicBezTo>
                    <a:pt x="73" y="94"/>
                    <a:pt x="76" y="91"/>
                    <a:pt x="74" y="95"/>
                  </a:cubicBezTo>
                  <a:cubicBezTo>
                    <a:pt x="73" y="95"/>
                    <a:pt x="78" y="95"/>
                    <a:pt x="76" y="95"/>
                  </a:cubicBezTo>
                  <a:cubicBezTo>
                    <a:pt x="76" y="95"/>
                    <a:pt x="76" y="95"/>
                    <a:pt x="76" y="95"/>
                  </a:cubicBezTo>
                  <a:cubicBezTo>
                    <a:pt x="77" y="95"/>
                    <a:pt x="77" y="95"/>
                    <a:pt x="77" y="95"/>
                  </a:cubicBezTo>
                  <a:cubicBezTo>
                    <a:pt x="77" y="95"/>
                    <a:pt x="77" y="95"/>
                    <a:pt x="77" y="95"/>
                  </a:cubicBezTo>
                  <a:cubicBezTo>
                    <a:pt x="77" y="95"/>
                    <a:pt x="83" y="92"/>
                    <a:pt x="83" y="92"/>
                  </a:cubicBezTo>
                  <a:cubicBezTo>
                    <a:pt x="84" y="92"/>
                    <a:pt x="85" y="94"/>
                    <a:pt x="86" y="94"/>
                  </a:cubicBezTo>
                  <a:cubicBezTo>
                    <a:pt x="87" y="94"/>
                    <a:pt x="91" y="93"/>
                    <a:pt x="89" y="92"/>
                  </a:cubicBezTo>
                  <a:cubicBezTo>
                    <a:pt x="87" y="91"/>
                    <a:pt x="89" y="91"/>
                    <a:pt x="87" y="93"/>
                  </a:cubicBezTo>
                  <a:cubicBezTo>
                    <a:pt x="87" y="92"/>
                    <a:pt x="87" y="91"/>
                    <a:pt x="87" y="91"/>
                  </a:cubicBezTo>
                  <a:cubicBezTo>
                    <a:pt x="87" y="92"/>
                    <a:pt x="88" y="90"/>
                    <a:pt x="88" y="90"/>
                  </a:cubicBezTo>
                  <a:close/>
                  <a:moveTo>
                    <a:pt x="130" y="84"/>
                  </a:moveTo>
                  <a:cubicBezTo>
                    <a:pt x="130" y="84"/>
                    <a:pt x="130" y="83"/>
                    <a:pt x="130" y="85"/>
                  </a:cubicBezTo>
                  <a:cubicBezTo>
                    <a:pt x="129" y="85"/>
                    <a:pt x="129" y="85"/>
                    <a:pt x="129" y="85"/>
                  </a:cubicBezTo>
                  <a:cubicBezTo>
                    <a:pt x="129" y="85"/>
                    <a:pt x="129" y="85"/>
                    <a:pt x="129" y="85"/>
                  </a:cubicBezTo>
                  <a:cubicBezTo>
                    <a:pt x="130" y="85"/>
                    <a:pt x="129" y="86"/>
                    <a:pt x="129" y="86"/>
                  </a:cubicBezTo>
                  <a:cubicBezTo>
                    <a:pt x="130" y="86"/>
                    <a:pt x="130" y="86"/>
                    <a:pt x="130" y="86"/>
                  </a:cubicBezTo>
                  <a:cubicBezTo>
                    <a:pt x="130" y="86"/>
                    <a:pt x="129" y="87"/>
                    <a:pt x="130" y="87"/>
                  </a:cubicBezTo>
                  <a:cubicBezTo>
                    <a:pt x="130" y="87"/>
                    <a:pt x="130" y="87"/>
                    <a:pt x="130" y="87"/>
                  </a:cubicBezTo>
                  <a:cubicBezTo>
                    <a:pt x="130" y="87"/>
                    <a:pt x="130" y="88"/>
                    <a:pt x="130" y="88"/>
                  </a:cubicBezTo>
                  <a:cubicBezTo>
                    <a:pt x="130" y="87"/>
                    <a:pt x="131" y="87"/>
                    <a:pt x="132" y="86"/>
                  </a:cubicBezTo>
                  <a:cubicBezTo>
                    <a:pt x="132" y="86"/>
                    <a:pt x="132" y="86"/>
                    <a:pt x="132" y="87"/>
                  </a:cubicBezTo>
                  <a:cubicBezTo>
                    <a:pt x="133" y="85"/>
                    <a:pt x="134" y="88"/>
                    <a:pt x="134" y="88"/>
                  </a:cubicBezTo>
                  <a:cubicBezTo>
                    <a:pt x="133" y="88"/>
                    <a:pt x="132" y="89"/>
                    <a:pt x="132" y="89"/>
                  </a:cubicBezTo>
                  <a:cubicBezTo>
                    <a:pt x="132" y="89"/>
                    <a:pt x="132" y="89"/>
                    <a:pt x="132" y="89"/>
                  </a:cubicBezTo>
                  <a:cubicBezTo>
                    <a:pt x="132" y="89"/>
                    <a:pt x="134" y="88"/>
                    <a:pt x="133" y="89"/>
                  </a:cubicBezTo>
                  <a:cubicBezTo>
                    <a:pt x="133" y="89"/>
                    <a:pt x="133" y="90"/>
                    <a:pt x="133" y="90"/>
                  </a:cubicBezTo>
                  <a:cubicBezTo>
                    <a:pt x="133" y="90"/>
                    <a:pt x="133" y="90"/>
                    <a:pt x="133" y="90"/>
                  </a:cubicBezTo>
                  <a:cubicBezTo>
                    <a:pt x="136" y="90"/>
                    <a:pt x="136" y="89"/>
                    <a:pt x="132" y="91"/>
                  </a:cubicBezTo>
                  <a:cubicBezTo>
                    <a:pt x="134" y="92"/>
                    <a:pt x="138" y="92"/>
                    <a:pt x="134" y="92"/>
                  </a:cubicBezTo>
                  <a:cubicBezTo>
                    <a:pt x="134" y="93"/>
                    <a:pt x="134" y="93"/>
                    <a:pt x="134" y="93"/>
                  </a:cubicBezTo>
                  <a:cubicBezTo>
                    <a:pt x="134" y="93"/>
                    <a:pt x="134" y="93"/>
                    <a:pt x="135" y="93"/>
                  </a:cubicBezTo>
                  <a:cubicBezTo>
                    <a:pt x="134" y="94"/>
                    <a:pt x="135" y="93"/>
                    <a:pt x="134" y="94"/>
                  </a:cubicBezTo>
                  <a:cubicBezTo>
                    <a:pt x="135" y="94"/>
                    <a:pt x="135" y="94"/>
                    <a:pt x="135" y="94"/>
                  </a:cubicBezTo>
                  <a:cubicBezTo>
                    <a:pt x="134" y="94"/>
                    <a:pt x="134" y="94"/>
                    <a:pt x="134" y="94"/>
                  </a:cubicBezTo>
                  <a:cubicBezTo>
                    <a:pt x="133" y="94"/>
                    <a:pt x="133" y="94"/>
                    <a:pt x="133" y="94"/>
                  </a:cubicBezTo>
                  <a:cubicBezTo>
                    <a:pt x="133" y="94"/>
                    <a:pt x="134" y="94"/>
                    <a:pt x="134" y="94"/>
                  </a:cubicBezTo>
                  <a:cubicBezTo>
                    <a:pt x="133" y="94"/>
                    <a:pt x="133" y="94"/>
                    <a:pt x="133" y="94"/>
                  </a:cubicBezTo>
                  <a:cubicBezTo>
                    <a:pt x="133" y="95"/>
                    <a:pt x="133" y="95"/>
                    <a:pt x="133" y="95"/>
                  </a:cubicBezTo>
                  <a:cubicBezTo>
                    <a:pt x="134" y="95"/>
                    <a:pt x="135" y="96"/>
                    <a:pt x="136" y="95"/>
                  </a:cubicBezTo>
                  <a:cubicBezTo>
                    <a:pt x="136" y="96"/>
                    <a:pt x="135" y="95"/>
                    <a:pt x="135" y="96"/>
                  </a:cubicBezTo>
                  <a:cubicBezTo>
                    <a:pt x="135" y="96"/>
                    <a:pt x="135" y="96"/>
                    <a:pt x="135" y="96"/>
                  </a:cubicBezTo>
                  <a:cubicBezTo>
                    <a:pt x="135" y="96"/>
                    <a:pt x="135" y="96"/>
                    <a:pt x="135" y="96"/>
                  </a:cubicBezTo>
                  <a:cubicBezTo>
                    <a:pt x="136" y="95"/>
                    <a:pt x="136" y="96"/>
                    <a:pt x="136" y="97"/>
                  </a:cubicBezTo>
                  <a:cubicBezTo>
                    <a:pt x="136" y="96"/>
                    <a:pt x="136" y="96"/>
                    <a:pt x="136" y="96"/>
                  </a:cubicBezTo>
                  <a:cubicBezTo>
                    <a:pt x="137" y="97"/>
                    <a:pt x="137" y="97"/>
                    <a:pt x="137" y="97"/>
                  </a:cubicBezTo>
                  <a:cubicBezTo>
                    <a:pt x="137" y="97"/>
                    <a:pt x="137" y="97"/>
                    <a:pt x="137" y="97"/>
                  </a:cubicBezTo>
                  <a:cubicBezTo>
                    <a:pt x="137" y="98"/>
                    <a:pt x="137" y="98"/>
                    <a:pt x="137" y="98"/>
                  </a:cubicBezTo>
                  <a:cubicBezTo>
                    <a:pt x="137" y="97"/>
                    <a:pt x="137" y="97"/>
                    <a:pt x="137" y="97"/>
                  </a:cubicBezTo>
                  <a:cubicBezTo>
                    <a:pt x="138" y="96"/>
                    <a:pt x="138" y="97"/>
                    <a:pt x="138" y="97"/>
                  </a:cubicBezTo>
                  <a:cubicBezTo>
                    <a:pt x="138" y="97"/>
                    <a:pt x="138" y="97"/>
                    <a:pt x="138" y="97"/>
                  </a:cubicBezTo>
                  <a:cubicBezTo>
                    <a:pt x="139" y="96"/>
                    <a:pt x="138" y="98"/>
                    <a:pt x="138" y="98"/>
                  </a:cubicBezTo>
                  <a:cubicBezTo>
                    <a:pt x="139" y="98"/>
                    <a:pt x="139" y="98"/>
                    <a:pt x="139" y="98"/>
                  </a:cubicBezTo>
                  <a:cubicBezTo>
                    <a:pt x="139" y="98"/>
                    <a:pt x="140" y="100"/>
                    <a:pt x="140" y="100"/>
                  </a:cubicBezTo>
                  <a:cubicBezTo>
                    <a:pt x="142" y="98"/>
                    <a:pt x="140" y="100"/>
                    <a:pt x="140" y="101"/>
                  </a:cubicBezTo>
                  <a:cubicBezTo>
                    <a:pt x="141" y="101"/>
                    <a:pt x="141" y="101"/>
                    <a:pt x="141" y="101"/>
                  </a:cubicBezTo>
                  <a:cubicBezTo>
                    <a:pt x="141" y="101"/>
                    <a:pt x="141" y="101"/>
                    <a:pt x="141" y="101"/>
                  </a:cubicBezTo>
                  <a:cubicBezTo>
                    <a:pt x="141" y="101"/>
                    <a:pt x="141" y="101"/>
                    <a:pt x="141" y="100"/>
                  </a:cubicBezTo>
                  <a:cubicBezTo>
                    <a:pt x="141" y="101"/>
                    <a:pt x="141" y="101"/>
                    <a:pt x="141" y="102"/>
                  </a:cubicBezTo>
                  <a:cubicBezTo>
                    <a:pt x="142" y="101"/>
                    <a:pt x="142" y="101"/>
                    <a:pt x="142" y="101"/>
                  </a:cubicBezTo>
                  <a:cubicBezTo>
                    <a:pt x="142" y="101"/>
                    <a:pt x="142" y="101"/>
                    <a:pt x="142" y="101"/>
                  </a:cubicBezTo>
                  <a:cubicBezTo>
                    <a:pt x="142" y="101"/>
                    <a:pt x="142" y="100"/>
                    <a:pt x="142" y="100"/>
                  </a:cubicBezTo>
                  <a:cubicBezTo>
                    <a:pt x="143" y="101"/>
                    <a:pt x="143" y="101"/>
                    <a:pt x="143" y="101"/>
                  </a:cubicBezTo>
                  <a:cubicBezTo>
                    <a:pt x="143" y="101"/>
                    <a:pt x="144" y="102"/>
                    <a:pt x="143" y="102"/>
                  </a:cubicBezTo>
                  <a:cubicBezTo>
                    <a:pt x="143" y="102"/>
                    <a:pt x="141" y="103"/>
                    <a:pt x="141" y="103"/>
                  </a:cubicBezTo>
                  <a:cubicBezTo>
                    <a:pt x="141" y="103"/>
                    <a:pt x="143" y="104"/>
                    <a:pt x="142" y="104"/>
                  </a:cubicBezTo>
                  <a:cubicBezTo>
                    <a:pt x="141" y="105"/>
                    <a:pt x="141" y="105"/>
                    <a:pt x="141" y="105"/>
                  </a:cubicBezTo>
                  <a:cubicBezTo>
                    <a:pt x="140" y="105"/>
                    <a:pt x="141" y="104"/>
                    <a:pt x="140" y="105"/>
                  </a:cubicBezTo>
                  <a:cubicBezTo>
                    <a:pt x="141" y="106"/>
                    <a:pt x="141" y="106"/>
                    <a:pt x="141" y="106"/>
                  </a:cubicBezTo>
                  <a:cubicBezTo>
                    <a:pt x="140" y="106"/>
                    <a:pt x="140" y="106"/>
                    <a:pt x="140" y="106"/>
                  </a:cubicBezTo>
                  <a:cubicBezTo>
                    <a:pt x="141" y="106"/>
                    <a:pt x="141" y="107"/>
                    <a:pt x="140" y="107"/>
                  </a:cubicBezTo>
                  <a:cubicBezTo>
                    <a:pt x="140" y="107"/>
                    <a:pt x="140" y="107"/>
                    <a:pt x="140" y="107"/>
                  </a:cubicBezTo>
                  <a:cubicBezTo>
                    <a:pt x="140" y="107"/>
                    <a:pt x="140" y="107"/>
                    <a:pt x="140" y="107"/>
                  </a:cubicBezTo>
                  <a:cubicBezTo>
                    <a:pt x="139" y="106"/>
                    <a:pt x="139" y="106"/>
                    <a:pt x="139" y="106"/>
                  </a:cubicBezTo>
                  <a:cubicBezTo>
                    <a:pt x="139" y="107"/>
                    <a:pt x="139" y="107"/>
                    <a:pt x="139" y="107"/>
                  </a:cubicBezTo>
                  <a:cubicBezTo>
                    <a:pt x="139" y="106"/>
                    <a:pt x="138" y="106"/>
                    <a:pt x="139" y="105"/>
                  </a:cubicBezTo>
                  <a:cubicBezTo>
                    <a:pt x="138" y="105"/>
                    <a:pt x="137" y="104"/>
                    <a:pt x="139" y="104"/>
                  </a:cubicBezTo>
                  <a:cubicBezTo>
                    <a:pt x="139" y="104"/>
                    <a:pt x="139" y="104"/>
                    <a:pt x="139" y="104"/>
                  </a:cubicBezTo>
                  <a:cubicBezTo>
                    <a:pt x="138" y="104"/>
                    <a:pt x="138" y="104"/>
                    <a:pt x="137" y="104"/>
                  </a:cubicBezTo>
                  <a:cubicBezTo>
                    <a:pt x="136" y="102"/>
                    <a:pt x="136" y="102"/>
                    <a:pt x="136" y="102"/>
                  </a:cubicBezTo>
                  <a:cubicBezTo>
                    <a:pt x="136" y="102"/>
                    <a:pt x="136" y="102"/>
                    <a:pt x="136" y="102"/>
                  </a:cubicBezTo>
                  <a:cubicBezTo>
                    <a:pt x="136" y="102"/>
                    <a:pt x="136" y="103"/>
                    <a:pt x="136" y="102"/>
                  </a:cubicBezTo>
                  <a:cubicBezTo>
                    <a:pt x="136" y="102"/>
                    <a:pt x="136" y="102"/>
                    <a:pt x="136" y="102"/>
                  </a:cubicBezTo>
                  <a:cubicBezTo>
                    <a:pt x="135" y="102"/>
                    <a:pt x="135" y="102"/>
                    <a:pt x="135" y="102"/>
                  </a:cubicBezTo>
                  <a:cubicBezTo>
                    <a:pt x="136" y="103"/>
                    <a:pt x="134" y="102"/>
                    <a:pt x="135" y="102"/>
                  </a:cubicBezTo>
                  <a:cubicBezTo>
                    <a:pt x="135" y="103"/>
                    <a:pt x="135" y="103"/>
                    <a:pt x="135" y="104"/>
                  </a:cubicBezTo>
                  <a:cubicBezTo>
                    <a:pt x="135" y="104"/>
                    <a:pt x="135" y="104"/>
                    <a:pt x="134" y="104"/>
                  </a:cubicBezTo>
                  <a:cubicBezTo>
                    <a:pt x="135" y="105"/>
                    <a:pt x="135" y="105"/>
                    <a:pt x="135" y="105"/>
                  </a:cubicBezTo>
                  <a:cubicBezTo>
                    <a:pt x="135" y="105"/>
                    <a:pt x="135" y="105"/>
                    <a:pt x="135" y="105"/>
                  </a:cubicBezTo>
                  <a:cubicBezTo>
                    <a:pt x="135" y="105"/>
                    <a:pt x="135" y="105"/>
                    <a:pt x="135" y="105"/>
                  </a:cubicBezTo>
                  <a:cubicBezTo>
                    <a:pt x="136" y="105"/>
                    <a:pt x="135" y="105"/>
                    <a:pt x="135" y="106"/>
                  </a:cubicBezTo>
                  <a:cubicBezTo>
                    <a:pt x="136" y="106"/>
                    <a:pt x="136" y="106"/>
                    <a:pt x="136" y="106"/>
                  </a:cubicBezTo>
                  <a:cubicBezTo>
                    <a:pt x="136" y="106"/>
                    <a:pt x="136" y="106"/>
                    <a:pt x="136" y="106"/>
                  </a:cubicBezTo>
                  <a:cubicBezTo>
                    <a:pt x="136" y="106"/>
                    <a:pt x="136" y="107"/>
                    <a:pt x="136" y="108"/>
                  </a:cubicBezTo>
                  <a:cubicBezTo>
                    <a:pt x="136" y="107"/>
                    <a:pt x="136" y="107"/>
                    <a:pt x="136" y="107"/>
                  </a:cubicBezTo>
                  <a:cubicBezTo>
                    <a:pt x="137" y="107"/>
                    <a:pt x="137" y="108"/>
                    <a:pt x="137" y="108"/>
                  </a:cubicBezTo>
                  <a:cubicBezTo>
                    <a:pt x="137" y="107"/>
                    <a:pt x="137" y="107"/>
                    <a:pt x="137" y="107"/>
                  </a:cubicBezTo>
                  <a:cubicBezTo>
                    <a:pt x="138" y="108"/>
                    <a:pt x="138" y="111"/>
                    <a:pt x="139" y="111"/>
                  </a:cubicBezTo>
                  <a:cubicBezTo>
                    <a:pt x="139" y="111"/>
                    <a:pt x="140" y="113"/>
                    <a:pt x="140" y="112"/>
                  </a:cubicBezTo>
                  <a:cubicBezTo>
                    <a:pt x="139" y="112"/>
                    <a:pt x="139" y="112"/>
                    <a:pt x="139" y="112"/>
                  </a:cubicBezTo>
                  <a:cubicBezTo>
                    <a:pt x="139" y="112"/>
                    <a:pt x="139" y="113"/>
                    <a:pt x="139" y="112"/>
                  </a:cubicBezTo>
                  <a:cubicBezTo>
                    <a:pt x="138" y="112"/>
                    <a:pt x="139" y="114"/>
                    <a:pt x="138" y="113"/>
                  </a:cubicBezTo>
                  <a:cubicBezTo>
                    <a:pt x="138" y="114"/>
                    <a:pt x="138" y="114"/>
                    <a:pt x="138" y="114"/>
                  </a:cubicBezTo>
                  <a:cubicBezTo>
                    <a:pt x="138" y="114"/>
                    <a:pt x="137" y="113"/>
                    <a:pt x="137" y="113"/>
                  </a:cubicBezTo>
                  <a:cubicBezTo>
                    <a:pt x="137" y="114"/>
                    <a:pt x="137" y="114"/>
                    <a:pt x="137" y="114"/>
                  </a:cubicBezTo>
                  <a:cubicBezTo>
                    <a:pt x="136" y="113"/>
                    <a:pt x="135" y="112"/>
                    <a:pt x="135" y="111"/>
                  </a:cubicBezTo>
                  <a:cubicBezTo>
                    <a:pt x="135" y="112"/>
                    <a:pt x="135" y="112"/>
                    <a:pt x="135" y="112"/>
                  </a:cubicBezTo>
                  <a:cubicBezTo>
                    <a:pt x="134" y="111"/>
                    <a:pt x="134" y="111"/>
                    <a:pt x="133" y="111"/>
                  </a:cubicBezTo>
                  <a:cubicBezTo>
                    <a:pt x="134" y="113"/>
                    <a:pt x="136" y="113"/>
                    <a:pt x="137" y="115"/>
                  </a:cubicBezTo>
                  <a:cubicBezTo>
                    <a:pt x="135" y="116"/>
                    <a:pt x="134" y="116"/>
                    <a:pt x="132" y="115"/>
                  </a:cubicBezTo>
                  <a:cubicBezTo>
                    <a:pt x="134" y="115"/>
                    <a:pt x="131" y="113"/>
                    <a:pt x="131" y="113"/>
                  </a:cubicBezTo>
                  <a:cubicBezTo>
                    <a:pt x="129" y="112"/>
                    <a:pt x="129" y="112"/>
                    <a:pt x="129" y="112"/>
                  </a:cubicBezTo>
                  <a:cubicBezTo>
                    <a:pt x="130" y="111"/>
                    <a:pt x="130" y="112"/>
                    <a:pt x="129" y="111"/>
                  </a:cubicBezTo>
                  <a:cubicBezTo>
                    <a:pt x="129" y="111"/>
                    <a:pt x="129" y="111"/>
                    <a:pt x="129" y="111"/>
                  </a:cubicBezTo>
                  <a:cubicBezTo>
                    <a:pt x="129" y="111"/>
                    <a:pt x="127" y="109"/>
                    <a:pt x="127" y="109"/>
                  </a:cubicBezTo>
                  <a:cubicBezTo>
                    <a:pt x="127" y="109"/>
                    <a:pt x="127" y="109"/>
                    <a:pt x="127" y="109"/>
                  </a:cubicBezTo>
                  <a:cubicBezTo>
                    <a:pt x="127" y="109"/>
                    <a:pt x="127" y="109"/>
                    <a:pt x="127" y="109"/>
                  </a:cubicBezTo>
                  <a:cubicBezTo>
                    <a:pt x="126" y="109"/>
                    <a:pt x="126" y="109"/>
                    <a:pt x="126" y="109"/>
                  </a:cubicBezTo>
                  <a:cubicBezTo>
                    <a:pt x="126" y="109"/>
                    <a:pt x="126" y="109"/>
                    <a:pt x="126" y="109"/>
                  </a:cubicBezTo>
                  <a:cubicBezTo>
                    <a:pt x="126" y="109"/>
                    <a:pt x="124" y="108"/>
                    <a:pt x="124" y="109"/>
                  </a:cubicBezTo>
                  <a:cubicBezTo>
                    <a:pt x="123" y="109"/>
                    <a:pt x="123" y="109"/>
                    <a:pt x="123" y="109"/>
                  </a:cubicBezTo>
                  <a:cubicBezTo>
                    <a:pt x="122" y="110"/>
                    <a:pt x="122" y="108"/>
                    <a:pt x="122" y="108"/>
                  </a:cubicBezTo>
                  <a:cubicBezTo>
                    <a:pt x="123" y="106"/>
                    <a:pt x="125" y="106"/>
                    <a:pt x="127" y="106"/>
                  </a:cubicBezTo>
                  <a:cubicBezTo>
                    <a:pt x="124" y="103"/>
                    <a:pt x="129" y="101"/>
                    <a:pt x="128" y="98"/>
                  </a:cubicBezTo>
                  <a:cubicBezTo>
                    <a:pt x="128" y="97"/>
                    <a:pt x="125" y="93"/>
                    <a:pt x="125" y="94"/>
                  </a:cubicBezTo>
                  <a:cubicBezTo>
                    <a:pt x="125" y="94"/>
                    <a:pt x="122" y="95"/>
                    <a:pt x="123" y="94"/>
                  </a:cubicBezTo>
                  <a:cubicBezTo>
                    <a:pt x="123" y="93"/>
                    <a:pt x="123" y="93"/>
                    <a:pt x="124" y="93"/>
                  </a:cubicBezTo>
                  <a:cubicBezTo>
                    <a:pt x="125" y="91"/>
                    <a:pt x="121" y="91"/>
                    <a:pt x="123" y="90"/>
                  </a:cubicBezTo>
                  <a:cubicBezTo>
                    <a:pt x="121" y="91"/>
                    <a:pt x="120" y="87"/>
                    <a:pt x="119" y="87"/>
                  </a:cubicBezTo>
                  <a:cubicBezTo>
                    <a:pt x="120" y="87"/>
                    <a:pt x="117" y="90"/>
                    <a:pt x="117" y="90"/>
                  </a:cubicBezTo>
                  <a:cubicBezTo>
                    <a:pt x="117" y="90"/>
                    <a:pt x="119" y="90"/>
                    <a:pt x="119" y="91"/>
                  </a:cubicBezTo>
                  <a:cubicBezTo>
                    <a:pt x="118" y="91"/>
                    <a:pt x="118" y="91"/>
                    <a:pt x="118" y="91"/>
                  </a:cubicBezTo>
                  <a:cubicBezTo>
                    <a:pt x="118" y="91"/>
                    <a:pt x="112" y="88"/>
                    <a:pt x="110" y="89"/>
                  </a:cubicBezTo>
                  <a:cubicBezTo>
                    <a:pt x="111" y="89"/>
                    <a:pt x="111" y="89"/>
                    <a:pt x="111" y="89"/>
                  </a:cubicBezTo>
                  <a:cubicBezTo>
                    <a:pt x="111" y="89"/>
                    <a:pt x="108" y="89"/>
                    <a:pt x="110" y="88"/>
                  </a:cubicBezTo>
                  <a:cubicBezTo>
                    <a:pt x="109" y="88"/>
                    <a:pt x="107" y="88"/>
                    <a:pt x="107" y="88"/>
                  </a:cubicBezTo>
                  <a:cubicBezTo>
                    <a:pt x="108" y="88"/>
                    <a:pt x="108" y="88"/>
                    <a:pt x="108" y="88"/>
                  </a:cubicBezTo>
                  <a:cubicBezTo>
                    <a:pt x="107" y="88"/>
                    <a:pt x="105" y="87"/>
                    <a:pt x="105" y="86"/>
                  </a:cubicBezTo>
                  <a:cubicBezTo>
                    <a:pt x="107" y="84"/>
                    <a:pt x="107" y="87"/>
                    <a:pt x="108" y="85"/>
                  </a:cubicBezTo>
                  <a:cubicBezTo>
                    <a:pt x="106" y="84"/>
                    <a:pt x="104" y="83"/>
                    <a:pt x="105" y="80"/>
                  </a:cubicBezTo>
                  <a:cubicBezTo>
                    <a:pt x="105" y="78"/>
                    <a:pt x="108" y="69"/>
                    <a:pt x="111" y="73"/>
                  </a:cubicBezTo>
                  <a:cubicBezTo>
                    <a:pt x="112" y="73"/>
                    <a:pt x="112" y="73"/>
                    <a:pt x="112" y="73"/>
                  </a:cubicBezTo>
                  <a:cubicBezTo>
                    <a:pt x="111" y="74"/>
                    <a:pt x="111" y="74"/>
                    <a:pt x="110" y="75"/>
                  </a:cubicBezTo>
                  <a:cubicBezTo>
                    <a:pt x="109" y="77"/>
                    <a:pt x="109" y="82"/>
                    <a:pt x="112" y="84"/>
                  </a:cubicBezTo>
                  <a:cubicBezTo>
                    <a:pt x="112" y="83"/>
                    <a:pt x="109" y="79"/>
                    <a:pt x="112" y="80"/>
                  </a:cubicBezTo>
                  <a:cubicBezTo>
                    <a:pt x="112" y="80"/>
                    <a:pt x="110" y="79"/>
                    <a:pt x="111" y="78"/>
                  </a:cubicBezTo>
                  <a:cubicBezTo>
                    <a:pt x="110" y="78"/>
                    <a:pt x="110" y="77"/>
                    <a:pt x="112" y="77"/>
                  </a:cubicBezTo>
                  <a:cubicBezTo>
                    <a:pt x="111" y="76"/>
                    <a:pt x="111" y="76"/>
                    <a:pt x="111" y="76"/>
                  </a:cubicBezTo>
                  <a:cubicBezTo>
                    <a:pt x="111" y="76"/>
                    <a:pt x="112" y="76"/>
                    <a:pt x="113" y="76"/>
                  </a:cubicBezTo>
                  <a:cubicBezTo>
                    <a:pt x="112" y="76"/>
                    <a:pt x="111" y="74"/>
                    <a:pt x="112" y="75"/>
                  </a:cubicBezTo>
                  <a:cubicBezTo>
                    <a:pt x="112" y="75"/>
                    <a:pt x="112" y="75"/>
                    <a:pt x="112" y="75"/>
                  </a:cubicBezTo>
                  <a:cubicBezTo>
                    <a:pt x="112" y="75"/>
                    <a:pt x="112" y="75"/>
                    <a:pt x="112" y="75"/>
                  </a:cubicBezTo>
                  <a:cubicBezTo>
                    <a:pt x="112" y="74"/>
                    <a:pt x="112" y="74"/>
                    <a:pt x="112" y="74"/>
                  </a:cubicBezTo>
                  <a:cubicBezTo>
                    <a:pt x="113" y="75"/>
                    <a:pt x="113" y="75"/>
                    <a:pt x="113" y="75"/>
                  </a:cubicBezTo>
                  <a:cubicBezTo>
                    <a:pt x="113" y="74"/>
                    <a:pt x="114" y="73"/>
                    <a:pt x="116" y="73"/>
                  </a:cubicBezTo>
                  <a:cubicBezTo>
                    <a:pt x="117" y="74"/>
                    <a:pt x="116" y="75"/>
                    <a:pt x="117" y="76"/>
                  </a:cubicBezTo>
                  <a:cubicBezTo>
                    <a:pt x="117" y="76"/>
                    <a:pt x="117" y="76"/>
                    <a:pt x="117" y="77"/>
                  </a:cubicBezTo>
                  <a:cubicBezTo>
                    <a:pt x="117" y="77"/>
                    <a:pt x="117" y="80"/>
                    <a:pt x="117" y="81"/>
                  </a:cubicBezTo>
                  <a:cubicBezTo>
                    <a:pt x="117" y="81"/>
                    <a:pt x="117" y="80"/>
                    <a:pt x="117" y="81"/>
                  </a:cubicBezTo>
                  <a:cubicBezTo>
                    <a:pt x="117" y="81"/>
                    <a:pt x="117" y="81"/>
                    <a:pt x="117" y="81"/>
                  </a:cubicBezTo>
                  <a:cubicBezTo>
                    <a:pt x="118" y="81"/>
                    <a:pt x="118" y="81"/>
                    <a:pt x="118" y="80"/>
                  </a:cubicBezTo>
                  <a:cubicBezTo>
                    <a:pt x="118" y="80"/>
                    <a:pt x="118" y="80"/>
                    <a:pt x="119" y="80"/>
                  </a:cubicBezTo>
                  <a:cubicBezTo>
                    <a:pt x="118" y="80"/>
                    <a:pt x="118" y="79"/>
                    <a:pt x="118" y="79"/>
                  </a:cubicBezTo>
                  <a:cubicBezTo>
                    <a:pt x="118" y="79"/>
                    <a:pt x="118" y="79"/>
                    <a:pt x="118" y="79"/>
                  </a:cubicBezTo>
                  <a:cubicBezTo>
                    <a:pt x="118" y="79"/>
                    <a:pt x="118" y="79"/>
                    <a:pt x="118" y="79"/>
                  </a:cubicBezTo>
                  <a:cubicBezTo>
                    <a:pt x="119" y="79"/>
                    <a:pt x="119" y="80"/>
                    <a:pt x="119" y="80"/>
                  </a:cubicBezTo>
                  <a:cubicBezTo>
                    <a:pt x="119" y="78"/>
                    <a:pt x="120" y="81"/>
                    <a:pt x="120" y="82"/>
                  </a:cubicBezTo>
                  <a:cubicBezTo>
                    <a:pt x="120" y="81"/>
                    <a:pt x="120" y="80"/>
                    <a:pt x="120" y="79"/>
                  </a:cubicBezTo>
                  <a:cubicBezTo>
                    <a:pt x="122" y="80"/>
                    <a:pt x="122" y="80"/>
                    <a:pt x="122" y="80"/>
                  </a:cubicBezTo>
                  <a:cubicBezTo>
                    <a:pt x="121" y="80"/>
                    <a:pt x="121" y="80"/>
                    <a:pt x="120" y="79"/>
                  </a:cubicBezTo>
                  <a:cubicBezTo>
                    <a:pt x="120" y="78"/>
                    <a:pt x="121" y="78"/>
                    <a:pt x="122" y="78"/>
                  </a:cubicBezTo>
                  <a:cubicBezTo>
                    <a:pt x="123" y="78"/>
                    <a:pt x="123" y="78"/>
                    <a:pt x="123" y="79"/>
                  </a:cubicBezTo>
                  <a:cubicBezTo>
                    <a:pt x="123" y="79"/>
                    <a:pt x="124" y="79"/>
                    <a:pt x="124" y="79"/>
                  </a:cubicBezTo>
                  <a:cubicBezTo>
                    <a:pt x="124" y="79"/>
                    <a:pt x="125" y="79"/>
                    <a:pt x="125" y="80"/>
                  </a:cubicBezTo>
                  <a:cubicBezTo>
                    <a:pt x="125" y="81"/>
                    <a:pt x="125" y="81"/>
                    <a:pt x="125" y="81"/>
                  </a:cubicBezTo>
                  <a:cubicBezTo>
                    <a:pt x="125" y="80"/>
                    <a:pt x="126" y="81"/>
                    <a:pt x="126" y="81"/>
                  </a:cubicBezTo>
                  <a:cubicBezTo>
                    <a:pt x="126" y="82"/>
                    <a:pt x="125" y="82"/>
                    <a:pt x="125" y="82"/>
                  </a:cubicBezTo>
                  <a:cubicBezTo>
                    <a:pt x="125" y="82"/>
                    <a:pt x="125" y="82"/>
                    <a:pt x="125" y="82"/>
                  </a:cubicBezTo>
                  <a:cubicBezTo>
                    <a:pt x="124" y="83"/>
                    <a:pt x="124" y="83"/>
                    <a:pt x="124" y="83"/>
                  </a:cubicBezTo>
                  <a:cubicBezTo>
                    <a:pt x="124" y="83"/>
                    <a:pt x="126" y="82"/>
                    <a:pt x="125" y="83"/>
                  </a:cubicBezTo>
                  <a:cubicBezTo>
                    <a:pt x="125" y="83"/>
                    <a:pt x="125" y="84"/>
                    <a:pt x="125" y="84"/>
                  </a:cubicBezTo>
                  <a:cubicBezTo>
                    <a:pt x="126" y="83"/>
                    <a:pt x="126" y="82"/>
                    <a:pt x="127" y="82"/>
                  </a:cubicBezTo>
                  <a:cubicBezTo>
                    <a:pt x="126" y="82"/>
                    <a:pt x="126" y="83"/>
                    <a:pt x="126" y="83"/>
                  </a:cubicBezTo>
                  <a:cubicBezTo>
                    <a:pt x="127" y="82"/>
                    <a:pt x="127" y="85"/>
                    <a:pt x="127" y="85"/>
                  </a:cubicBezTo>
                  <a:cubicBezTo>
                    <a:pt x="127" y="83"/>
                    <a:pt x="127" y="83"/>
                    <a:pt x="127" y="83"/>
                  </a:cubicBezTo>
                  <a:cubicBezTo>
                    <a:pt x="127" y="84"/>
                    <a:pt x="127" y="84"/>
                    <a:pt x="128" y="83"/>
                  </a:cubicBezTo>
                  <a:cubicBezTo>
                    <a:pt x="128" y="83"/>
                    <a:pt x="130" y="83"/>
                    <a:pt x="130" y="84"/>
                  </a:cubicBezTo>
                  <a:close/>
                  <a:moveTo>
                    <a:pt x="117" y="80"/>
                  </a:moveTo>
                  <a:cubicBezTo>
                    <a:pt x="116" y="80"/>
                    <a:pt x="116" y="80"/>
                    <a:pt x="116" y="80"/>
                  </a:cubicBezTo>
                  <a:lnTo>
                    <a:pt x="117" y="80"/>
                  </a:lnTo>
                  <a:close/>
                  <a:moveTo>
                    <a:pt x="132" y="91"/>
                  </a:moveTo>
                  <a:cubicBezTo>
                    <a:pt x="132" y="90"/>
                    <a:pt x="132" y="90"/>
                    <a:pt x="132" y="90"/>
                  </a:cubicBezTo>
                  <a:lnTo>
                    <a:pt x="132" y="91"/>
                  </a:lnTo>
                  <a:close/>
                  <a:moveTo>
                    <a:pt x="131" y="90"/>
                  </a:moveTo>
                  <a:cubicBezTo>
                    <a:pt x="131" y="90"/>
                    <a:pt x="131" y="90"/>
                    <a:pt x="131" y="90"/>
                  </a:cubicBezTo>
                  <a:cubicBezTo>
                    <a:pt x="131" y="90"/>
                    <a:pt x="130" y="90"/>
                    <a:pt x="131" y="90"/>
                  </a:cubicBezTo>
                  <a:close/>
                  <a:moveTo>
                    <a:pt x="138" y="114"/>
                  </a:moveTo>
                  <a:cubicBezTo>
                    <a:pt x="138" y="114"/>
                    <a:pt x="138" y="114"/>
                    <a:pt x="138" y="114"/>
                  </a:cubicBezTo>
                  <a:close/>
                  <a:moveTo>
                    <a:pt x="111" y="39"/>
                  </a:moveTo>
                  <a:cubicBezTo>
                    <a:pt x="113" y="38"/>
                    <a:pt x="115" y="39"/>
                    <a:pt x="116" y="38"/>
                  </a:cubicBezTo>
                  <a:cubicBezTo>
                    <a:pt x="117" y="38"/>
                    <a:pt x="117" y="39"/>
                    <a:pt x="117" y="39"/>
                  </a:cubicBezTo>
                  <a:cubicBezTo>
                    <a:pt x="117" y="38"/>
                    <a:pt x="118" y="38"/>
                    <a:pt x="118" y="38"/>
                  </a:cubicBezTo>
                  <a:cubicBezTo>
                    <a:pt x="117" y="38"/>
                    <a:pt x="117" y="38"/>
                    <a:pt x="117" y="38"/>
                  </a:cubicBezTo>
                  <a:cubicBezTo>
                    <a:pt x="116" y="38"/>
                    <a:pt x="116" y="37"/>
                    <a:pt x="116" y="36"/>
                  </a:cubicBezTo>
                  <a:cubicBezTo>
                    <a:pt x="110" y="31"/>
                    <a:pt x="119" y="33"/>
                    <a:pt x="121" y="31"/>
                  </a:cubicBezTo>
                  <a:cubicBezTo>
                    <a:pt x="120" y="31"/>
                    <a:pt x="118" y="31"/>
                    <a:pt x="118" y="31"/>
                  </a:cubicBezTo>
                  <a:cubicBezTo>
                    <a:pt x="120" y="29"/>
                    <a:pt x="121" y="29"/>
                    <a:pt x="123" y="29"/>
                  </a:cubicBezTo>
                  <a:cubicBezTo>
                    <a:pt x="123" y="28"/>
                    <a:pt x="120" y="29"/>
                    <a:pt x="120" y="28"/>
                  </a:cubicBezTo>
                  <a:cubicBezTo>
                    <a:pt x="120" y="28"/>
                    <a:pt x="121" y="25"/>
                    <a:pt x="121" y="25"/>
                  </a:cubicBezTo>
                  <a:cubicBezTo>
                    <a:pt x="122" y="24"/>
                    <a:pt x="122" y="24"/>
                    <a:pt x="122" y="24"/>
                  </a:cubicBezTo>
                  <a:cubicBezTo>
                    <a:pt x="122" y="24"/>
                    <a:pt x="122" y="24"/>
                    <a:pt x="122" y="24"/>
                  </a:cubicBezTo>
                  <a:cubicBezTo>
                    <a:pt x="120" y="24"/>
                    <a:pt x="120" y="27"/>
                    <a:pt x="119" y="26"/>
                  </a:cubicBezTo>
                  <a:cubicBezTo>
                    <a:pt x="119" y="27"/>
                    <a:pt x="119" y="27"/>
                    <a:pt x="119" y="27"/>
                  </a:cubicBezTo>
                  <a:cubicBezTo>
                    <a:pt x="119" y="27"/>
                    <a:pt x="114" y="31"/>
                    <a:pt x="114" y="31"/>
                  </a:cubicBezTo>
                  <a:cubicBezTo>
                    <a:pt x="115" y="29"/>
                    <a:pt x="115" y="29"/>
                    <a:pt x="115" y="29"/>
                  </a:cubicBezTo>
                  <a:cubicBezTo>
                    <a:pt x="115" y="29"/>
                    <a:pt x="116" y="29"/>
                    <a:pt x="115" y="29"/>
                  </a:cubicBezTo>
                  <a:cubicBezTo>
                    <a:pt x="115" y="29"/>
                    <a:pt x="112" y="31"/>
                    <a:pt x="114" y="29"/>
                  </a:cubicBezTo>
                  <a:cubicBezTo>
                    <a:pt x="114" y="29"/>
                    <a:pt x="114" y="29"/>
                    <a:pt x="114" y="29"/>
                  </a:cubicBezTo>
                  <a:cubicBezTo>
                    <a:pt x="113" y="29"/>
                    <a:pt x="113" y="29"/>
                    <a:pt x="113" y="30"/>
                  </a:cubicBezTo>
                  <a:cubicBezTo>
                    <a:pt x="113" y="30"/>
                    <a:pt x="113" y="30"/>
                    <a:pt x="113" y="31"/>
                  </a:cubicBezTo>
                  <a:cubicBezTo>
                    <a:pt x="113" y="32"/>
                    <a:pt x="111" y="32"/>
                    <a:pt x="110" y="31"/>
                  </a:cubicBezTo>
                  <a:cubicBezTo>
                    <a:pt x="110" y="30"/>
                    <a:pt x="109" y="31"/>
                    <a:pt x="109" y="29"/>
                  </a:cubicBezTo>
                  <a:cubicBezTo>
                    <a:pt x="110" y="28"/>
                    <a:pt x="112" y="27"/>
                    <a:pt x="113" y="26"/>
                  </a:cubicBezTo>
                  <a:cubicBezTo>
                    <a:pt x="110" y="28"/>
                    <a:pt x="110" y="28"/>
                    <a:pt x="108" y="30"/>
                  </a:cubicBezTo>
                  <a:cubicBezTo>
                    <a:pt x="108" y="31"/>
                    <a:pt x="106" y="29"/>
                    <a:pt x="106" y="29"/>
                  </a:cubicBezTo>
                  <a:cubicBezTo>
                    <a:pt x="105" y="28"/>
                    <a:pt x="110" y="27"/>
                    <a:pt x="110" y="27"/>
                  </a:cubicBezTo>
                  <a:cubicBezTo>
                    <a:pt x="110" y="26"/>
                    <a:pt x="110" y="26"/>
                    <a:pt x="110" y="26"/>
                  </a:cubicBezTo>
                  <a:cubicBezTo>
                    <a:pt x="110" y="26"/>
                    <a:pt x="111" y="25"/>
                    <a:pt x="112" y="25"/>
                  </a:cubicBezTo>
                  <a:cubicBezTo>
                    <a:pt x="111" y="25"/>
                    <a:pt x="111" y="25"/>
                    <a:pt x="111" y="25"/>
                  </a:cubicBezTo>
                  <a:cubicBezTo>
                    <a:pt x="109" y="26"/>
                    <a:pt x="107" y="28"/>
                    <a:pt x="105" y="27"/>
                  </a:cubicBezTo>
                  <a:cubicBezTo>
                    <a:pt x="104" y="27"/>
                    <a:pt x="104" y="27"/>
                    <a:pt x="104" y="26"/>
                  </a:cubicBezTo>
                  <a:cubicBezTo>
                    <a:pt x="104" y="25"/>
                    <a:pt x="106" y="26"/>
                    <a:pt x="106" y="25"/>
                  </a:cubicBezTo>
                  <a:cubicBezTo>
                    <a:pt x="104" y="25"/>
                    <a:pt x="106" y="24"/>
                    <a:pt x="106" y="23"/>
                  </a:cubicBezTo>
                  <a:cubicBezTo>
                    <a:pt x="106" y="22"/>
                    <a:pt x="108" y="24"/>
                    <a:pt x="108" y="23"/>
                  </a:cubicBezTo>
                  <a:cubicBezTo>
                    <a:pt x="107" y="22"/>
                    <a:pt x="107" y="22"/>
                    <a:pt x="107" y="22"/>
                  </a:cubicBezTo>
                  <a:cubicBezTo>
                    <a:pt x="107" y="23"/>
                    <a:pt x="104" y="24"/>
                    <a:pt x="104" y="24"/>
                  </a:cubicBezTo>
                  <a:cubicBezTo>
                    <a:pt x="103" y="23"/>
                    <a:pt x="105" y="22"/>
                    <a:pt x="105" y="22"/>
                  </a:cubicBezTo>
                  <a:cubicBezTo>
                    <a:pt x="105" y="22"/>
                    <a:pt x="105" y="22"/>
                    <a:pt x="105" y="22"/>
                  </a:cubicBezTo>
                  <a:cubicBezTo>
                    <a:pt x="104" y="21"/>
                    <a:pt x="104" y="21"/>
                    <a:pt x="104" y="21"/>
                  </a:cubicBezTo>
                  <a:cubicBezTo>
                    <a:pt x="104" y="21"/>
                    <a:pt x="104" y="23"/>
                    <a:pt x="103" y="23"/>
                  </a:cubicBezTo>
                  <a:cubicBezTo>
                    <a:pt x="103" y="22"/>
                    <a:pt x="103" y="22"/>
                    <a:pt x="103" y="22"/>
                  </a:cubicBezTo>
                  <a:cubicBezTo>
                    <a:pt x="102" y="22"/>
                    <a:pt x="102" y="22"/>
                    <a:pt x="102" y="22"/>
                  </a:cubicBezTo>
                  <a:cubicBezTo>
                    <a:pt x="103" y="20"/>
                    <a:pt x="104" y="20"/>
                    <a:pt x="106" y="20"/>
                  </a:cubicBezTo>
                  <a:cubicBezTo>
                    <a:pt x="105" y="20"/>
                    <a:pt x="106" y="18"/>
                    <a:pt x="106" y="20"/>
                  </a:cubicBezTo>
                  <a:cubicBezTo>
                    <a:pt x="106" y="19"/>
                    <a:pt x="107" y="16"/>
                    <a:pt x="108" y="18"/>
                  </a:cubicBezTo>
                  <a:cubicBezTo>
                    <a:pt x="109" y="18"/>
                    <a:pt x="108" y="19"/>
                    <a:pt x="109" y="19"/>
                  </a:cubicBezTo>
                  <a:cubicBezTo>
                    <a:pt x="109" y="19"/>
                    <a:pt x="109" y="19"/>
                    <a:pt x="109" y="18"/>
                  </a:cubicBezTo>
                  <a:cubicBezTo>
                    <a:pt x="109" y="18"/>
                    <a:pt x="109" y="18"/>
                    <a:pt x="109" y="18"/>
                  </a:cubicBezTo>
                  <a:cubicBezTo>
                    <a:pt x="110" y="18"/>
                    <a:pt x="110" y="19"/>
                    <a:pt x="111" y="20"/>
                  </a:cubicBezTo>
                  <a:cubicBezTo>
                    <a:pt x="111" y="19"/>
                    <a:pt x="110" y="18"/>
                    <a:pt x="111" y="18"/>
                  </a:cubicBezTo>
                  <a:cubicBezTo>
                    <a:pt x="111" y="18"/>
                    <a:pt x="111" y="19"/>
                    <a:pt x="112" y="19"/>
                  </a:cubicBezTo>
                  <a:cubicBezTo>
                    <a:pt x="111" y="18"/>
                    <a:pt x="111" y="18"/>
                    <a:pt x="111" y="18"/>
                  </a:cubicBezTo>
                  <a:cubicBezTo>
                    <a:pt x="112" y="19"/>
                    <a:pt x="112" y="19"/>
                    <a:pt x="112" y="19"/>
                  </a:cubicBezTo>
                  <a:cubicBezTo>
                    <a:pt x="112" y="19"/>
                    <a:pt x="112" y="19"/>
                    <a:pt x="112" y="18"/>
                  </a:cubicBezTo>
                  <a:cubicBezTo>
                    <a:pt x="111" y="18"/>
                    <a:pt x="109" y="18"/>
                    <a:pt x="109" y="17"/>
                  </a:cubicBezTo>
                  <a:cubicBezTo>
                    <a:pt x="111" y="14"/>
                    <a:pt x="111" y="14"/>
                    <a:pt x="111" y="14"/>
                  </a:cubicBezTo>
                  <a:cubicBezTo>
                    <a:pt x="112" y="15"/>
                    <a:pt x="114" y="15"/>
                    <a:pt x="114" y="16"/>
                  </a:cubicBezTo>
                  <a:cubicBezTo>
                    <a:pt x="114" y="16"/>
                    <a:pt x="114" y="16"/>
                    <a:pt x="114" y="16"/>
                  </a:cubicBezTo>
                  <a:cubicBezTo>
                    <a:pt x="114" y="16"/>
                    <a:pt x="114" y="16"/>
                    <a:pt x="114" y="16"/>
                  </a:cubicBezTo>
                  <a:cubicBezTo>
                    <a:pt x="115" y="16"/>
                    <a:pt x="117" y="18"/>
                    <a:pt x="117" y="18"/>
                  </a:cubicBezTo>
                  <a:cubicBezTo>
                    <a:pt x="117" y="18"/>
                    <a:pt x="114" y="13"/>
                    <a:pt x="115" y="14"/>
                  </a:cubicBezTo>
                  <a:cubicBezTo>
                    <a:pt x="116" y="14"/>
                    <a:pt x="116" y="13"/>
                    <a:pt x="115" y="13"/>
                  </a:cubicBezTo>
                  <a:cubicBezTo>
                    <a:pt x="117" y="13"/>
                    <a:pt x="117" y="13"/>
                    <a:pt x="117" y="13"/>
                  </a:cubicBezTo>
                  <a:cubicBezTo>
                    <a:pt x="117" y="12"/>
                    <a:pt x="117" y="12"/>
                    <a:pt x="117" y="12"/>
                  </a:cubicBezTo>
                  <a:cubicBezTo>
                    <a:pt x="117" y="11"/>
                    <a:pt x="116" y="10"/>
                    <a:pt x="118" y="12"/>
                  </a:cubicBezTo>
                  <a:cubicBezTo>
                    <a:pt x="118" y="12"/>
                    <a:pt x="118" y="12"/>
                    <a:pt x="118" y="12"/>
                  </a:cubicBezTo>
                  <a:cubicBezTo>
                    <a:pt x="118" y="11"/>
                    <a:pt x="119" y="13"/>
                    <a:pt x="120" y="12"/>
                  </a:cubicBezTo>
                  <a:cubicBezTo>
                    <a:pt x="120" y="11"/>
                    <a:pt x="118" y="12"/>
                    <a:pt x="118" y="10"/>
                  </a:cubicBezTo>
                  <a:cubicBezTo>
                    <a:pt x="117" y="10"/>
                    <a:pt x="119" y="8"/>
                    <a:pt x="119" y="9"/>
                  </a:cubicBezTo>
                  <a:cubicBezTo>
                    <a:pt x="119" y="9"/>
                    <a:pt x="119" y="9"/>
                    <a:pt x="119" y="9"/>
                  </a:cubicBezTo>
                  <a:cubicBezTo>
                    <a:pt x="119" y="10"/>
                    <a:pt x="119" y="10"/>
                    <a:pt x="119" y="10"/>
                  </a:cubicBezTo>
                  <a:cubicBezTo>
                    <a:pt x="119" y="9"/>
                    <a:pt x="120" y="9"/>
                    <a:pt x="120" y="9"/>
                  </a:cubicBezTo>
                  <a:cubicBezTo>
                    <a:pt x="120" y="10"/>
                    <a:pt x="120" y="10"/>
                    <a:pt x="120" y="10"/>
                  </a:cubicBezTo>
                  <a:cubicBezTo>
                    <a:pt x="120" y="10"/>
                    <a:pt x="120" y="10"/>
                    <a:pt x="121" y="10"/>
                  </a:cubicBezTo>
                  <a:cubicBezTo>
                    <a:pt x="120" y="10"/>
                    <a:pt x="120" y="10"/>
                    <a:pt x="120" y="10"/>
                  </a:cubicBezTo>
                  <a:cubicBezTo>
                    <a:pt x="121" y="10"/>
                    <a:pt x="121" y="10"/>
                    <a:pt x="121" y="10"/>
                  </a:cubicBezTo>
                  <a:cubicBezTo>
                    <a:pt x="121" y="9"/>
                    <a:pt x="121" y="9"/>
                    <a:pt x="121" y="9"/>
                  </a:cubicBezTo>
                  <a:cubicBezTo>
                    <a:pt x="121" y="9"/>
                    <a:pt x="121" y="9"/>
                    <a:pt x="121" y="9"/>
                  </a:cubicBezTo>
                  <a:cubicBezTo>
                    <a:pt x="122" y="10"/>
                    <a:pt x="123" y="12"/>
                    <a:pt x="123" y="13"/>
                  </a:cubicBezTo>
                  <a:cubicBezTo>
                    <a:pt x="124" y="13"/>
                    <a:pt x="124" y="13"/>
                    <a:pt x="124" y="13"/>
                  </a:cubicBezTo>
                  <a:cubicBezTo>
                    <a:pt x="124" y="12"/>
                    <a:pt x="121" y="9"/>
                    <a:pt x="122" y="8"/>
                  </a:cubicBezTo>
                  <a:cubicBezTo>
                    <a:pt x="122" y="8"/>
                    <a:pt x="121" y="8"/>
                    <a:pt x="122" y="8"/>
                  </a:cubicBezTo>
                  <a:cubicBezTo>
                    <a:pt x="126" y="7"/>
                    <a:pt x="126" y="10"/>
                    <a:pt x="128" y="12"/>
                  </a:cubicBezTo>
                  <a:cubicBezTo>
                    <a:pt x="128" y="11"/>
                    <a:pt x="126" y="9"/>
                    <a:pt x="127" y="9"/>
                  </a:cubicBezTo>
                  <a:cubicBezTo>
                    <a:pt x="128" y="6"/>
                    <a:pt x="129" y="9"/>
                    <a:pt x="130" y="9"/>
                  </a:cubicBezTo>
                  <a:cubicBezTo>
                    <a:pt x="130" y="8"/>
                    <a:pt x="130" y="8"/>
                    <a:pt x="130" y="8"/>
                  </a:cubicBezTo>
                  <a:cubicBezTo>
                    <a:pt x="131" y="7"/>
                    <a:pt x="132" y="7"/>
                    <a:pt x="132" y="8"/>
                  </a:cubicBezTo>
                  <a:cubicBezTo>
                    <a:pt x="133" y="8"/>
                    <a:pt x="131" y="9"/>
                    <a:pt x="132" y="9"/>
                  </a:cubicBezTo>
                  <a:cubicBezTo>
                    <a:pt x="133" y="8"/>
                    <a:pt x="133" y="8"/>
                    <a:pt x="133" y="8"/>
                  </a:cubicBezTo>
                  <a:cubicBezTo>
                    <a:pt x="133" y="8"/>
                    <a:pt x="133" y="9"/>
                    <a:pt x="133" y="9"/>
                  </a:cubicBezTo>
                  <a:cubicBezTo>
                    <a:pt x="133" y="9"/>
                    <a:pt x="133" y="9"/>
                    <a:pt x="133" y="9"/>
                  </a:cubicBezTo>
                  <a:cubicBezTo>
                    <a:pt x="134" y="8"/>
                    <a:pt x="134" y="8"/>
                    <a:pt x="134" y="8"/>
                  </a:cubicBezTo>
                  <a:cubicBezTo>
                    <a:pt x="134" y="10"/>
                    <a:pt x="135" y="9"/>
                    <a:pt x="136" y="9"/>
                  </a:cubicBezTo>
                  <a:cubicBezTo>
                    <a:pt x="138" y="11"/>
                    <a:pt x="131" y="12"/>
                    <a:pt x="135" y="12"/>
                  </a:cubicBezTo>
                  <a:cubicBezTo>
                    <a:pt x="135" y="12"/>
                    <a:pt x="137" y="10"/>
                    <a:pt x="137" y="10"/>
                  </a:cubicBezTo>
                  <a:cubicBezTo>
                    <a:pt x="138" y="11"/>
                    <a:pt x="138" y="11"/>
                    <a:pt x="138" y="11"/>
                  </a:cubicBezTo>
                  <a:cubicBezTo>
                    <a:pt x="137" y="10"/>
                    <a:pt x="139" y="9"/>
                    <a:pt x="138" y="10"/>
                  </a:cubicBezTo>
                  <a:cubicBezTo>
                    <a:pt x="139" y="12"/>
                    <a:pt x="141" y="13"/>
                    <a:pt x="141" y="14"/>
                  </a:cubicBezTo>
                  <a:cubicBezTo>
                    <a:pt x="141" y="13"/>
                    <a:pt x="141" y="13"/>
                    <a:pt x="141" y="13"/>
                  </a:cubicBezTo>
                  <a:cubicBezTo>
                    <a:pt x="142" y="12"/>
                    <a:pt x="143" y="16"/>
                    <a:pt x="143" y="16"/>
                  </a:cubicBezTo>
                  <a:cubicBezTo>
                    <a:pt x="143" y="18"/>
                    <a:pt x="140" y="20"/>
                    <a:pt x="139" y="21"/>
                  </a:cubicBezTo>
                  <a:cubicBezTo>
                    <a:pt x="139" y="21"/>
                    <a:pt x="137" y="21"/>
                    <a:pt x="137" y="22"/>
                  </a:cubicBezTo>
                  <a:cubicBezTo>
                    <a:pt x="139" y="21"/>
                    <a:pt x="137" y="22"/>
                    <a:pt x="137" y="22"/>
                  </a:cubicBezTo>
                  <a:cubicBezTo>
                    <a:pt x="135" y="23"/>
                    <a:pt x="134" y="22"/>
                    <a:pt x="132" y="21"/>
                  </a:cubicBezTo>
                  <a:cubicBezTo>
                    <a:pt x="133" y="22"/>
                    <a:pt x="133" y="22"/>
                    <a:pt x="133" y="23"/>
                  </a:cubicBezTo>
                  <a:cubicBezTo>
                    <a:pt x="134" y="23"/>
                    <a:pt x="135" y="22"/>
                    <a:pt x="136" y="23"/>
                  </a:cubicBezTo>
                  <a:cubicBezTo>
                    <a:pt x="136" y="23"/>
                    <a:pt x="131" y="26"/>
                    <a:pt x="131" y="26"/>
                  </a:cubicBezTo>
                  <a:cubicBezTo>
                    <a:pt x="132" y="26"/>
                    <a:pt x="132" y="26"/>
                    <a:pt x="132" y="26"/>
                  </a:cubicBezTo>
                  <a:cubicBezTo>
                    <a:pt x="131" y="27"/>
                    <a:pt x="131" y="27"/>
                    <a:pt x="131" y="27"/>
                  </a:cubicBezTo>
                  <a:cubicBezTo>
                    <a:pt x="133" y="25"/>
                    <a:pt x="137" y="23"/>
                    <a:pt x="139" y="23"/>
                  </a:cubicBezTo>
                  <a:cubicBezTo>
                    <a:pt x="139" y="23"/>
                    <a:pt x="139" y="23"/>
                    <a:pt x="139" y="23"/>
                  </a:cubicBezTo>
                  <a:cubicBezTo>
                    <a:pt x="139" y="24"/>
                    <a:pt x="135" y="28"/>
                    <a:pt x="135" y="28"/>
                  </a:cubicBezTo>
                  <a:cubicBezTo>
                    <a:pt x="133" y="30"/>
                    <a:pt x="131" y="35"/>
                    <a:pt x="128" y="34"/>
                  </a:cubicBezTo>
                  <a:cubicBezTo>
                    <a:pt x="129" y="35"/>
                    <a:pt x="129" y="35"/>
                    <a:pt x="128" y="35"/>
                  </a:cubicBezTo>
                  <a:cubicBezTo>
                    <a:pt x="128" y="36"/>
                    <a:pt x="131" y="34"/>
                    <a:pt x="130" y="35"/>
                  </a:cubicBezTo>
                  <a:cubicBezTo>
                    <a:pt x="131" y="35"/>
                    <a:pt x="130" y="36"/>
                    <a:pt x="130" y="36"/>
                  </a:cubicBezTo>
                  <a:cubicBezTo>
                    <a:pt x="130" y="36"/>
                    <a:pt x="130" y="36"/>
                    <a:pt x="130" y="36"/>
                  </a:cubicBezTo>
                  <a:cubicBezTo>
                    <a:pt x="131" y="36"/>
                    <a:pt x="128" y="38"/>
                    <a:pt x="128" y="38"/>
                  </a:cubicBezTo>
                  <a:cubicBezTo>
                    <a:pt x="128" y="38"/>
                    <a:pt x="128" y="38"/>
                    <a:pt x="128" y="38"/>
                  </a:cubicBezTo>
                  <a:cubicBezTo>
                    <a:pt x="127" y="37"/>
                    <a:pt x="127" y="37"/>
                    <a:pt x="127" y="37"/>
                  </a:cubicBezTo>
                  <a:cubicBezTo>
                    <a:pt x="127" y="37"/>
                    <a:pt x="127" y="37"/>
                    <a:pt x="126" y="37"/>
                  </a:cubicBezTo>
                  <a:cubicBezTo>
                    <a:pt x="126" y="37"/>
                    <a:pt x="126" y="37"/>
                    <a:pt x="126" y="37"/>
                  </a:cubicBezTo>
                  <a:cubicBezTo>
                    <a:pt x="126" y="36"/>
                    <a:pt x="125" y="37"/>
                    <a:pt x="125" y="37"/>
                  </a:cubicBezTo>
                  <a:cubicBezTo>
                    <a:pt x="125" y="37"/>
                    <a:pt x="127" y="37"/>
                    <a:pt x="127" y="37"/>
                  </a:cubicBezTo>
                  <a:cubicBezTo>
                    <a:pt x="127" y="38"/>
                    <a:pt x="127" y="39"/>
                    <a:pt x="127" y="39"/>
                  </a:cubicBezTo>
                  <a:cubicBezTo>
                    <a:pt x="127" y="38"/>
                    <a:pt x="125" y="40"/>
                    <a:pt x="124" y="40"/>
                  </a:cubicBezTo>
                  <a:cubicBezTo>
                    <a:pt x="123" y="40"/>
                    <a:pt x="123" y="40"/>
                    <a:pt x="123" y="40"/>
                  </a:cubicBezTo>
                  <a:cubicBezTo>
                    <a:pt x="123" y="39"/>
                    <a:pt x="123" y="39"/>
                    <a:pt x="123" y="39"/>
                  </a:cubicBezTo>
                  <a:cubicBezTo>
                    <a:pt x="123" y="39"/>
                    <a:pt x="122" y="39"/>
                    <a:pt x="122" y="39"/>
                  </a:cubicBezTo>
                  <a:cubicBezTo>
                    <a:pt x="122" y="39"/>
                    <a:pt x="122" y="39"/>
                    <a:pt x="122" y="39"/>
                  </a:cubicBezTo>
                  <a:cubicBezTo>
                    <a:pt x="123" y="40"/>
                    <a:pt x="123" y="40"/>
                    <a:pt x="124" y="40"/>
                  </a:cubicBezTo>
                  <a:cubicBezTo>
                    <a:pt x="122" y="40"/>
                    <a:pt x="122" y="40"/>
                    <a:pt x="122" y="40"/>
                  </a:cubicBezTo>
                  <a:cubicBezTo>
                    <a:pt x="122" y="40"/>
                    <a:pt x="122" y="40"/>
                    <a:pt x="122" y="40"/>
                  </a:cubicBezTo>
                  <a:cubicBezTo>
                    <a:pt x="121" y="40"/>
                    <a:pt x="122" y="41"/>
                    <a:pt x="122" y="41"/>
                  </a:cubicBezTo>
                  <a:cubicBezTo>
                    <a:pt x="121" y="40"/>
                    <a:pt x="121" y="40"/>
                    <a:pt x="121" y="40"/>
                  </a:cubicBezTo>
                  <a:cubicBezTo>
                    <a:pt x="122" y="41"/>
                    <a:pt x="122" y="41"/>
                    <a:pt x="122" y="41"/>
                  </a:cubicBezTo>
                  <a:cubicBezTo>
                    <a:pt x="121" y="41"/>
                    <a:pt x="121" y="41"/>
                    <a:pt x="121" y="41"/>
                  </a:cubicBezTo>
                  <a:cubicBezTo>
                    <a:pt x="125" y="41"/>
                    <a:pt x="125" y="41"/>
                    <a:pt x="125" y="41"/>
                  </a:cubicBezTo>
                  <a:cubicBezTo>
                    <a:pt x="125" y="43"/>
                    <a:pt x="125" y="43"/>
                    <a:pt x="125" y="43"/>
                  </a:cubicBezTo>
                  <a:cubicBezTo>
                    <a:pt x="122" y="41"/>
                    <a:pt x="122" y="41"/>
                    <a:pt x="122" y="41"/>
                  </a:cubicBezTo>
                  <a:cubicBezTo>
                    <a:pt x="121" y="43"/>
                    <a:pt x="121" y="43"/>
                    <a:pt x="121" y="43"/>
                  </a:cubicBezTo>
                  <a:cubicBezTo>
                    <a:pt x="121" y="43"/>
                    <a:pt x="121" y="43"/>
                    <a:pt x="121" y="43"/>
                  </a:cubicBezTo>
                  <a:cubicBezTo>
                    <a:pt x="121" y="43"/>
                    <a:pt x="120" y="44"/>
                    <a:pt x="120" y="45"/>
                  </a:cubicBezTo>
                  <a:cubicBezTo>
                    <a:pt x="121" y="44"/>
                    <a:pt x="122" y="42"/>
                    <a:pt x="124" y="43"/>
                  </a:cubicBezTo>
                  <a:cubicBezTo>
                    <a:pt x="124" y="44"/>
                    <a:pt x="123" y="44"/>
                    <a:pt x="123" y="44"/>
                  </a:cubicBezTo>
                  <a:cubicBezTo>
                    <a:pt x="125" y="44"/>
                    <a:pt x="125" y="44"/>
                    <a:pt x="125" y="44"/>
                  </a:cubicBezTo>
                  <a:cubicBezTo>
                    <a:pt x="127" y="46"/>
                    <a:pt x="123" y="46"/>
                    <a:pt x="123" y="46"/>
                  </a:cubicBezTo>
                  <a:cubicBezTo>
                    <a:pt x="123" y="46"/>
                    <a:pt x="126" y="47"/>
                    <a:pt x="124" y="48"/>
                  </a:cubicBezTo>
                  <a:cubicBezTo>
                    <a:pt x="124" y="48"/>
                    <a:pt x="124" y="48"/>
                    <a:pt x="124" y="48"/>
                  </a:cubicBezTo>
                  <a:cubicBezTo>
                    <a:pt x="122" y="48"/>
                    <a:pt x="122" y="49"/>
                    <a:pt x="124" y="49"/>
                  </a:cubicBezTo>
                  <a:cubicBezTo>
                    <a:pt x="124" y="49"/>
                    <a:pt x="121" y="51"/>
                    <a:pt x="121" y="51"/>
                  </a:cubicBezTo>
                  <a:cubicBezTo>
                    <a:pt x="121" y="51"/>
                    <a:pt x="120" y="55"/>
                    <a:pt x="120" y="54"/>
                  </a:cubicBezTo>
                  <a:cubicBezTo>
                    <a:pt x="117" y="54"/>
                    <a:pt x="117" y="54"/>
                    <a:pt x="115" y="52"/>
                  </a:cubicBezTo>
                  <a:cubicBezTo>
                    <a:pt x="116" y="54"/>
                    <a:pt x="116" y="54"/>
                    <a:pt x="116" y="54"/>
                  </a:cubicBezTo>
                  <a:cubicBezTo>
                    <a:pt x="115" y="55"/>
                    <a:pt x="116" y="54"/>
                    <a:pt x="115" y="54"/>
                  </a:cubicBezTo>
                  <a:cubicBezTo>
                    <a:pt x="115" y="54"/>
                    <a:pt x="116" y="55"/>
                    <a:pt x="116" y="55"/>
                  </a:cubicBezTo>
                  <a:cubicBezTo>
                    <a:pt x="117" y="54"/>
                    <a:pt x="117" y="54"/>
                    <a:pt x="117" y="54"/>
                  </a:cubicBezTo>
                  <a:cubicBezTo>
                    <a:pt x="118" y="55"/>
                    <a:pt x="118" y="55"/>
                    <a:pt x="118" y="55"/>
                  </a:cubicBezTo>
                  <a:cubicBezTo>
                    <a:pt x="118" y="55"/>
                    <a:pt x="118" y="55"/>
                    <a:pt x="118" y="55"/>
                  </a:cubicBezTo>
                  <a:cubicBezTo>
                    <a:pt x="118" y="54"/>
                    <a:pt x="118" y="54"/>
                    <a:pt x="118" y="54"/>
                  </a:cubicBezTo>
                  <a:cubicBezTo>
                    <a:pt x="119" y="55"/>
                    <a:pt x="119" y="56"/>
                    <a:pt x="120" y="57"/>
                  </a:cubicBezTo>
                  <a:cubicBezTo>
                    <a:pt x="120" y="55"/>
                    <a:pt x="122" y="58"/>
                    <a:pt x="120" y="58"/>
                  </a:cubicBezTo>
                  <a:cubicBezTo>
                    <a:pt x="119" y="59"/>
                    <a:pt x="118" y="61"/>
                    <a:pt x="117" y="61"/>
                  </a:cubicBezTo>
                  <a:cubicBezTo>
                    <a:pt x="117" y="59"/>
                    <a:pt x="117" y="59"/>
                    <a:pt x="117" y="59"/>
                  </a:cubicBezTo>
                  <a:cubicBezTo>
                    <a:pt x="117" y="59"/>
                    <a:pt x="117" y="59"/>
                    <a:pt x="116" y="59"/>
                  </a:cubicBezTo>
                  <a:cubicBezTo>
                    <a:pt x="116" y="58"/>
                    <a:pt x="116" y="58"/>
                    <a:pt x="116" y="58"/>
                  </a:cubicBezTo>
                  <a:cubicBezTo>
                    <a:pt x="116" y="59"/>
                    <a:pt x="116" y="59"/>
                    <a:pt x="116" y="59"/>
                  </a:cubicBezTo>
                  <a:cubicBezTo>
                    <a:pt x="115" y="59"/>
                    <a:pt x="113" y="58"/>
                    <a:pt x="113" y="59"/>
                  </a:cubicBezTo>
                  <a:cubicBezTo>
                    <a:pt x="113" y="59"/>
                    <a:pt x="113" y="58"/>
                    <a:pt x="112" y="58"/>
                  </a:cubicBezTo>
                  <a:cubicBezTo>
                    <a:pt x="112" y="58"/>
                    <a:pt x="113" y="60"/>
                    <a:pt x="111" y="58"/>
                  </a:cubicBezTo>
                  <a:cubicBezTo>
                    <a:pt x="111" y="59"/>
                    <a:pt x="111" y="59"/>
                    <a:pt x="111" y="59"/>
                  </a:cubicBezTo>
                  <a:cubicBezTo>
                    <a:pt x="114" y="60"/>
                    <a:pt x="109" y="60"/>
                    <a:pt x="110" y="59"/>
                  </a:cubicBezTo>
                  <a:cubicBezTo>
                    <a:pt x="109" y="59"/>
                    <a:pt x="109" y="59"/>
                    <a:pt x="109" y="59"/>
                  </a:cubicBezTo>
                  <a:cubicBezTo>
                    <a:pt x="110" y="61"/>
                    <a:pt x="108" y="59"/>
                    <a:pt x="108" y="58"/>
                  </a:cubicBezTo>
                  <a:cubicBezTo>
                    <a:pt x="108" y="59"/>
                    <a:pt x="108" y="61"/>
                    <a:pt x="108" y="59"/>
                  </a:cubicBezTo>
                  <a:cubicBezTo>
                    <a:pt x="107" y="60"/>
                    <a:pt x="107" y="57"/>
                    <a:pt x="107" y="57"/>
                  </a:cubicBezTo>
                  <a:cubicBezTo>
                    <a:pt x="107" y="56"/>
                    <a:pt x="106" y="59"/>
                    <a:pt x="106" y="59"/>
                  </a:cubicBezTo>
                  <a:cubicBezTo>
                    <a:pt x="106" y="56"/>
                    <a:pt x="106" y="56"/>
                    <a:pt x="106" y="56"/>
                  </a:cubicBezTo>
                  <a:cubicBezTo>
                    <a:pt x="107" y="55"/>
                    <a:pt x="108" y="55"/>
                    <a:pt x="109" y="55"/>
                  </a:cubicBezTo>
                  <a:cubicBezTo>
                    <a:pt x="109" y="55"/>
                    <a:pt x="109" y="55"/>
                    <a:pt x="109" y="55"/>
                  </a:cubicBezTo>
                  <a:cubicBezTo>
                    <a:pt x="108" y="55"/>
                    <a:pt x="108" y="55"/>
                    <a:pt x="108" y="55"/>
                  </a:cubicBezTo>
                  <a:cubicBezTo>
                    <a:pt x="109" y="54"/>
                    <a:pt x="109" y="54"/>
                    <a:pt x="109" y="54"/>
                  </a:cubicBezTo>
                  <a:cubicBezTo>
                    <a:pt x="108" y="54"/>
                    <a:pt x="108" y="54"/>
                    <a:pt x="108" y="54"/>
                  </a:cubicBezTo>
                  <a:cubicBezTo>
                    <a:pt x="109" y="54"/>
                    <a:pt x="109" y="54"/>
                    <a:pt x="109" y="54"/>
                  </a:cubicBezTo>
                  <a:cubicBezTo>
                    <a:pt x="107" y="54"/>
                    <a:pt x="108" y="52"/>
                    <a:pt x="107" y="51"/>
                  </a:cubicBezTo>
                  <a:cubicBezTo>
                    <a:pt x="108" y="51"/>
                    <a:pt x="109" y="51"/>
                    <a:pt x="110" y="51"/>
                  </a:cubicBezTo>
                  <a:cubicBezTo>
                    <a:pt x="111" y="52"/>
                    <a:pt x="111" y="52"/>
                    <a:pt x="111" y="53"/>
                  </a:cubicBezTo>
                  <a:cubicBezTo>
                    <a:pt x="111" y="52"/>
                    <a:pt x="111" y="52"/>
                    <a:pt x="111" y="52"/>
                  </a:cubicBezTo>
                  <a:cubicBezTo>
                    <a:pt x="111" y="51"/>
                    <a:pt x="112" y="50"/>
                    <a:pt x="111" y="51"/>
                  </a:cubicBezTo>
                  <a:cubicBezTo>
                    <a:pt x="111" y="50"/>
                    <a:pt x="112" y="51"/>
                    <a:pt x="112" y="50"/>
                  </a:cubicBezTo>
                  <a:cubicBezTo>
                    <a:pt x="112" y="50"/>
                    <a:pt x="110" y="50"/>
                    <a:pt x="111" y="49"/>
                  </a:cubicBezTo>
                  <a:cubicBezTo>
                    <a:pt x="112" y="49"/>
                    <a:pt x="112" y="49"/>
                    <a:pt x="112" y="49"/>
                  </a:cubicBezTo>
                  <a:cubicBezTo>
                    <a:pt x="112" y="49"/>
                    <a:pt x="111" y="49"/>
                    <a:pt x="113" y="48"/>
                  </a:cubicBezTo>
                  <a:cubicBezTo>
                    <a:pt x="112" y="48"/>
                    <a:pt x="112" y="48"/>
                    <a:pt x="111" y="48"/>
                  </a:cubicBezTo>
                  <a:cubicBezTo>
                    <a:pt x="112" y="46"/>
                    <a:pt x="112" y="46"/>
                    <a:pt x="112" y="46"/>
                  </a:cubicBezTo>
                  <a:cubicBezTo>
                    <a:pt x="112" y="47"/>
                    <a:pt x="110" y="50"/>
                    <a:pt x="110" y="49"/>
                  </a:cubicBezTo>
                  <a:cubicBezTo>
                    <a:pt x="109" y="48"/>
                    <a:pt x="109" y="48"/>
                    <a:pt x="109" y="48"/>
                  </a:cubicBezTo>
                  <a:cubicBezTo>
                    <a:pt x="109" y="48"/>
                    <a:pt x="109" y="48"/>
                    <a:pt x="109" y="48"/>
                  </a:cubicBezTo>
                  <a:cubicBezTo>
                    <a:pt x="110" y="50"/>
                    <a:pt x="106" y="46"/>
                    <a:pt x="109" y="46"/>
                  </a:cubicBezTo>
                  <a:cubicBezTo>
                    <a:pt x="110" y="47"/>
                    <a:pt x="116" y="43"/>
                    <a:pt x="116" y="44"/>
                  </a:cubicBezTo>
                  <a:cubicBezTo>
                    <a:pt x="116" y="43"/>
                    <a:pt x="116" y="43"/>
                    <a:pt x="116" y="43"/>
                  </a:cubicBezTo>
                  <a:cubicBezTo>
                    <a:pt x="115" y="43"/>
                    <a:pt x="113" y="45"/>
                    <a:pt x="112" y="43"/>
                  </a:cubicBezTo>
                  <a:cubicBezTo>
                    <a:pt x="112" y="42"/>
                    <a:pt x="112" y="42"/>
                    <a:pt x="112" y="42"/>
                  </a:cubicBezTo>
                  <a:cubicBezTo>
                    <a:pt x="112" y="42"/>
                    <a:pt x="113" y="43"/>
                    <a:pt x="114" y="43"/>
                  </a:cubicBezTo>
                  <a:cubicBezTo>
                    <a:pt x="113" y="42"/>
                    <a:pt x="113" y="42"/>
                    <a:pt x="113" y="42"/>
                  </a:cubicBezTo>
                  <a:cubicBezTo>
                    <a:pt x="112" y="42"/>
                    <a:pt x="113" y="42"/>
                    <a:pt x="113" y="41"/>
                  </a:cubicBezTo>
                  <a:cubicBezTo>
                    <a:pt x="112" y="42"/>
                    <a:pt x="112" y="42"/>
                    <a:pt x="111" y="41"/>
                  </a:cubicBezTo>
                  <a:cubicBezTo>
                    <a:pt x="111" y="41"/>
                    <a:pt x="112" y="40"/>
                    <a:pt x="111" y="39"/>
                  </a:cubicBezTo>
                  <a:close/>
                  <a:moveTo>
                    <a:pt x="115" y="49"/>
                  </a:moveTo>
                  <a:cubicBezTo>
                    <a:pt x="113" y="50"/>
                    <a:pt x="114" y="52"/>
                    <a:pt x="113" y="52"/>
                  </a:cubicBezTo>
                  <a:cubicBezTo>
                    <a:pt x="113" y="52"/>
                    <a:pt x="112" y="52"/>
                    <a:pt x="112" y="51"/>
                  </a:cubicBezTo>
                  <a:cubicBezTo>
                    <a:pt x="112" y="51"/>
                    <a:pt x="111" y="53"/>
                    <a:pt x="111" y="53"/>
                  </a:cubicBezTo>
                  <a:cubicBezTo>
                    <a:pt x="111" y="53"/>
                    <a:pt x="111" y="53"/>
                    <a:pt x="111" y="53"/>
                  </a:cubicBezTo>
                  <a:cubicBezTo>
                    <a:pt x="111" y="53"/>
                    <a:pt x="111" y="54"/>
                    <a:pt x="112" y="54"/>
                  </a:cubicBezTo>
                  <a:cubicBezTo>
                    <a:pt x="113" y="55"/>
                    <a:pt x="116" y="50"/>
                    <a:pt x="115" y="49"/>
                  </a:cubicBezTo>
                  <a:close/>
                  <a:moveTo>
                    <a:pt x="114" y="57"/>
                  </a:moveTo>
                  <a:cubicBezTo>
                    <a:pt x="115" y="58"/>
                    <a:pt x="115" y="59"/>
                    <a:pt x="115" y="58"/>
                  </a:cubicBezTo>
                  <a:cubicBezTo>
                    <a:pt x="115" y="58"/>
                    <a:pt x="115" y="58"/>
                    <a:pt x="114" y="57"/>
                  </a:cubicBezTo>
                  <a:close/>
                  <a:moveTo>
                    <a:pt x="130" y="31"/>
                  </a:moveTo>
                  <a:cubicBezTo>
                    <a:pt x="130" y="31"/>
                    <a:pt x="130" y="31"/>
                    <a:pt x="130" y="31"/>
                  </a:cubicBezTo>
                  <a:close/>
                  <a:moveTo>
                    <a:pt x="115" y="18"/>
                  </a:moveTo>
                  <a:cubicBezTo>
                    <a:pt x="115" y="18"/>
                    <a:pt x="115" y="17"/>
                    <a:pt x="114" y="17"/>
                  </a:cubicBezTo>
                  <a:cubicBezTo>
                    <a:pt x="114" y="18"/>
                    <a:pt x="114" y="18"/>
                    <a:pt x="114" y="18"/>
                  </a:cubicBezTo>
                  <a:cubicBezTo>
                    <a:pt x="114" y="18"/>
                    <a:pt x="115" y="18"/>
                    <a:pt x="115" y="18"/>
                  </a:cubicBezTo>
                  <a:close/>
                  <a:moveTo>
                    <a:pt x="115" y="18"/>
                  </a:moveTo>
                  <a:cubicBezTo>
                    <a:pt x="115" y="18"/>
                    <a:pt x="115" y="18"/>
                    <a:pt x="115" y="18"/>
                  </a:cubicBezTo>
                  <a:close/>
                  <a:moveTo>
                    <a:pt x="120" y="42"/>
                  </a:moveTo>
                  <a:cubicBezTo>
                    <a:pt x="121" y="42"/>
                    <a:pt x="121" y="41"/>
                    <a:pt x="122" y="41"/>
                  </a:cubicBezTo>
                  <a:cubicBezTo>
                    <a:pt x="121" y="41"/>
                    <a:pt x="121" y="41"/>
                    <a:pt x="121" y="41"/>
                  </a:cubicBezTo>
                  <a:lnTo>
                    <a:pt x="120" y="42"/>
                  </a:lnTo>
                  <a:close/>
                  <a:moveTo>
                    <a:pt x="124" y="40"/>
                  </a:moveTo>
                  <a:cubicBezTo>
                    <a:pt x="124" y="40"/>
                    <a:pt x="124" y="40"/>
                    <a:pt x="124" y="40"/>
                  </a:cubicBezTo>
                  <a:close/>
                  <a:moveTo>
                    <a:pt x="97" y="38"/>
                  </a:moveTo>
                  <a:cubicBezTo>
                    <a:pt x="96" y="38"/>
                    <a:pt x="96" y="38"/>
                    <a:pt x="97" y="38"/>
                  </a:cubicBezTo>
                  <a:cubicBezTo>
                    <a:pt x="97" y="38"/>
                    <a:pt x="97" y="38"/>
                    <a:pt x="97" y="38"/>
                  </a:cubicBezTo>
                  <a:cubicBezTo>
                    <a:pt x="98" y="39"/>
                    <a:pt x="98" y="37"/>
                    <a:pt x="99" y="37"/>
                  </a:cubicBezTo>
                  <a:cubicBezTo>
                    <a:pt x="99" y="38"/>
                    <a:pt x="96" y="42"/>
                    <a:pt x="99" y="40"/>
                  </a:cubicBezTo>
                  <a:cubicBezTo>
                    <a:pt x="99" y="42"/>
                    <a:pt x="100" y="41"/>
                    <a:pt x="100" y="40"/>
                  </a:cubicBezTo>
                  <a:cubicBezTo>
                    <a:pt x="100" y="40"/>
                    <a:pt x="100" y="40"/>
                    <a:pt x="100" y="40"/>
                  </a:cubicBezTo>
                  <a:cubicBezTo>
                    <a:pt x="101" y="41"/>
                    <a:pt x="101" y="40"/>
                    <a:pt x="100" y="40"/>
                  </a:cubicBezTo>
                  <a:cubicBezTo>
                    <a:pt x="102" y="40"/>
                    <a:pt x="102" y="40"/>
                    <a:pt x="102" y="40"/>
                  </a:cubicBezTo>
                  <a:cubicBezTo>
                    <a:pt x="101" y="40"/>
                    <a:pt x="101" y="40"/>
                    <a:pt x="101" y="40"/>
                  </a:cubicBezTo>
                  <a:cubicBezTo>
                    <a:pt x="102" y="40"/>
                    <a:pt x="102" y="40"/>
                    <a:pt x="102" y="40"/>
                  </a:cubicBezTo>
                  <a:cubicBezTo>
                    <a:pt x="101" y="41"/>
                    <a:pt x="101" y="41"/>
                    <a:pt x="101" y="41"/>
                  </a:cubicBezTo>
                  <a:cubicBezTo>
                    <a:pt x="101" y="41"/>
                    <a:pt x="103" y="42"/>
                    <a:pt x="103" y="42"/>
                  </a:cubicBezTo>
                  <a:cubicBezTo>
                    <a:pt x="103" y="42"/>
                    <a:pt x="100" y="41"/>
                    <a:pt x="100" y="42"/>
                  </a:cubicBezTo>
                  <a:cubicBezTo>
                    <a:pt x="99" y="43"/>
                    <a:pt x="101" y="45"/>
                    <a:pt x="100" y="45"/>
                  </a:cubicBezTo>
                  <a:cubicBezTo>
                    <a:pt x="101" y="45"/>
                    <a:pt x="101" y="45"/>
                    <a:pt x="102" y="46"/>
                  </a:cubicBezTo>
                  <a:cubicBezTo>
                    <a:pt x="102" y="45"/>
                    <a:pt x="100" y="48"/>
                    <a:pt x="102" y="48"/>
                  </a:cubicBezTo>
                  <a:cubicBezTo>
                    <a:pt x="102" y="49"/>
                    <a:pt x="104" y="49"/>
                    <a:pt x="104" y="48"/>
                  </a:cubicBezTo>
                  <a:cubicBezTo>
                    <a:pt x="104" y="48"/>
                    <a:pt x="104" y="48"/>
                    <a:pt x="104" y="48"/>
                  </a:cubicBezTo>
                  <a:cubicBezTo>
                    <a:pt x="105" y="48"/>
                    <a:pt x="106" y="47"/>
                    <a:pt x="107" y="47"/>
                  </a:cubicBezTo>
                  <a:cubicBezTo>
                    <a:pt x="108" y="46"/>
                    <a:pt x="107" y="44"/>
                    <a:pt x="107" y="43"/>
                  </a:cubicBezTo>
                  <a:cubicBezTo>
                    <a:pt x="108" y="45"/>
                    <a:pt x="108" y="45"/>
                    <a:pt x="108" y="45"/>
                  </a:cubicBezTo>
                  <a:cubicBezTo>
                    <a:pt x="109" y="44"/>
                    <a:pt x="109" y="43"/>
                    <a:pt x="109" y="43"/>
                  </a:cubicBezTo>
                  <a:cubicBezTo>
                    <a:pt x="109" y="43"/>
                    <a:pt x="109" y="44"/>
                    <a:pt x="109" y="43"/>
                  </a:cubicBezTo>
                  <a:cubicBezTo>
                    <a:pt x="110" y="42"/>
                    <a:pt x="110" y="42"/>
                    <a:pt x="111" y="41"/>
                  </a:cubicBezTo>
                  <a:cubicBezTo>
                    <a:pt x="109" y="41"/>
                    <a:pt x="109" y="40"/>
                    <a:pt x="111" y="39"/>
                  </a:cubicBezTo>
                  <a:cubicBezTo>
                    <a:pt x="110" y="39"/>
                    <a:pt x="110" y="39"/>
                    <a:pt x="110" y="39"/>
                  </a:cubicBezTo>
                  <a:cubicBezTo>
                    <a:pt x="110" y="38"/>
                    <a:pt x="110" y="40"/>
                    <a:pt x="110" y="39"/>
                  </a:cubicBezTo>
                  <a:cubicBezTo>
                    <a:pt x="109" y="37"/>
                    <a:pt x="109" y="40"/>
                    <a:pt x="108" y="39"/>
                  </a:cubicBezTo>
                  <a:cubicBezTo>
                    <a:pt x="108" y="39"/>
                    <a:pt x="109" y="36"/>
                    <a:pt x="108" y="37"/>
                  </a:cubicBezTo>
                  <a:cubicBezTo>
                    <a:pt x="108" y="37"/>
                    <a:pt x="109" y="35"/>
                    <a:pt x="108" y="35"/>
                  </a:cubicBezTo>
                  <a:cubicBezTo>
                    <a:pt x="109" y="35"/>
                    <a:pt x="105" y="32"/>
                    <a:pt x="107" y="35"/>
                  </a:cubicBezTo>
                  <a:cubicBezTo>
                    <a:pt x="107" y="35"/>
                    <a:pt x="107" y="35"/>
                    <a:pt x="107" y="35"/>
                  </a:cubicBezTo>
                  <a:cubicBezTo>
                    <a:pt x="106" y="35"/>
                    <a:pt x="106" y="32"/>
                    <a:pt x="105" y="32"/>
                  </a:cubicBezTo>
                  <a:cubicBezTo>
                    <a:pt x="105" y="30"/>
                    <a:pt x="101" y="29"/>
                    <a:pt x="100" y="27"/>
                  </a:cubicBezTo>
                  <a:cubicBezTo>
                    <a:pt x="99" y="27"/>
                    <a:pt x="97" y="28"/>
                    <a:pt x="98" y="28"/>
                  </a:cubicBezTo>
                  <a:cubicBezTo>
                    <a:pt x="98" y="29"/>
                    <a:pt x="98" y="29"/>
                    <a:pt x="98" y="30"/>
                  </a:cubicBezTo>
                  <a:cubicBezTo>
                    <a:pt x="99" y="30"/>
                    <a:pt x="99" y="30"/>
                    <a:pt x="99" y="30"/>
                  </a:cubicBezTo>
                  <a:cubicBezTo>
                    <a:pt x="99" y="30"/>
                    <a:pt x="99" y="30"/>
                    <a:pt x="99" y="31"/>
                  </a:cubicBezTo>
                  <a:cubicBezTo>
                    <a:pt x="99" y="31"/>
                    <a:pt x="99" y="31"/>
                    <a:pt x="99" y="31"/>
                  </a:cubicBezTo>
                  <a:cubicBezTo>
                    <a:pt x="99" y="31"/>
                    <a:pt x="99" y="31"/>
                    <a:pt x="99" y="31"/>
                  </a:cubicBezTo>
                  <a:cubicBezTo>
                    <a:pt x="99" y="31"/>
                    <a:pt x="97" y="31"/>
                    <a:pt x="97" y="31"/>
                  </a:cubicBezTo>
                  <a:cubicBezTo>
                    <a:pt x="97" y="31"/>
                    <a:pt x="97" y="31"/>
                    <a:pt x="96" y="32"/>
                  </a:cubicBezTo>
                  <a:cubicBezTo>
                    <a:pt x="97" y="33"/>
                    <a:pt x="97" y="33"/>
                    <a:pt x="97" y="33"/>
                  </a:cubicBezTo>
                  <a:cubicBezTo>
                    <a:pt x="96" y="33"/>
                    <a:pt x="96" y="33"/>
                    <a:pt x="96" y="33"/>
                  </a:cubicBezTo>
                  <a:cubicBezTo>
                    <a:pt x="96" y="34"/>
                    <a:pt x="96" y="34"/>
                    <a:pt x="96" y="34"/>
                  </a:cubicBezTo>
                  <a:cubicBezTo>
                    <a:pt x="97" y="34"/>
                    <a:pt x="97" y="34"/>
                    <a:pt x="97" y="34"/>
                  </a:cubicBezTo>
                  <a:cubicBezTo>
                    <a:pt x="97" y="34"/>
                    <a:pt x="97" y="35"/>
                    <a:pt x="98" y="35"/>
                  </a:cubicBezTo>
                  <a:cubicBezTo>
                    <a:pt x="98" y="34"/>
                    <a:pt x="98" y="34"/>
                    <a:pt x="98" y="34"/>
                  </a:cubicBezTo>
                  <a:cubicBezTo>
                    <a:pt x="99" y="34"/>
                    <a:pt x="99" y="34"/>
                    <a:pt x="99" y="34"/>
                  </a:cubicBezTo>
                  <a:cubicBezTo>
                    <a:pt x="98" y="35"/>
                    <a:pt x="98" y="35"/>
                    <a:pt x="99" y="36"/>
                  </a:cubicBezTo>
                  <a:cubicBezTo>
                    <a:pt x="99" y="35"/>
                    <a:pt x="94" y="35"/>
                    <a:pt x="96" y="35"/>
                  </a:cubicBezTo>
                  <a:cubicBezTo>
                    <a:pt x="97" y="36"/>
                    <a:pt x="95" y="37"/>
                    <a:pt x="97" y="38"/>
                  </a:cubicBezTo>
                  <a:close/>
                  <a:moveTo>
                    <a:pt x="100" y="51"/>
                  </a:moveTo>
                  <a:cubicBezTo>
                    <a:pt x="97" y="51"/>
                    <a:pt x="97" y="51"/>
                    <a:pt x="97" y="51"/>
                  </a:cubicBezTo>
                  <a:cubicBezTo>
                    <a:pt x="94" y="52"/>
                    <a:pt x="101" y="55"/>
                    <a:pt x="100" y="51"/>
                  </a:cubicBezTo>
                  <a:close/>
                  <a:moveTo>
                    <a:pt x="58" y="81"/>
                  </a:moveTo>
                  <a:cubicBezTo>
                    <a:pt x="58" y="81"/>
                    <a:pt x="58" y="81"/>
                    <a:pt x="58" y="81"/>
                  </a:cubicBezTo>
                  <a:moveTo>
                    <a:pt x="57" y="81"/>
                  </a:moveTo>
                  <a:cubicBezTo>
                    <a:pt x="58" y="81"/>
                    <a:pt x="58" y="81"/>
                    <a:pt x="58" y="81"/>
                  </a:cubicBezTo>
                  <a:cubicBezTo>
                    <a:pt x="62" y="91"/>
                    <a:pt x="69" y="72"/>
                    <a:pt x="69" y="72"/>
                  </a:cubicBezTo>
                  <a:cubicBezTo>
                    <a:pt x="69" y="72"/>
                    <a:pt x="67" y="71"/>
                    <a:pt x="67" y="71"/>
                  </a:cubicBezTo>
                  <a:cubicBezTo>
                    <a:pt x="66" y="70"/>
                    <a:pt x="65" y="72"/>
                    <a:pt x="65" y="72"/>
                  </a:cubicBezTo>
                  <a:cubicBezTo>
                    <a:pt x="65" y="72"/>
                    <a:pt x="62" y="68"/>
                    <a:pt x="63" y="70"/>
                  </a:cubicBezTo>
                  <a:cubicBezTo>
                    <a:pt x="63" y="69"/>
                    <a:pt x="60" y="69"/>
                    <a:pt x="60" y="70"/>
                  </a:cubicBezTo>
                  <a:cubicBezTo>
                    <a:pt x="59" y="68"/>
                    <a:pt x="59" y="71"/>
                    <a:pt x="59" y="71"/>
                  </a:cubicBezTo>
                  <a:cubicBezTo>
                    <a:pt x="58" y="72"/>
                    <a:pt x="60" y="74"/>
                    <a:pt x="60" y="74"/>
                  </a:cubicBezTo>
                  <a:cubicBezTo>
                    <a:pt x="58" y="75"/>
                    <a:pt x="58" y="81"/>
                    <a:pt x="57" y="81"/>
                  </a:cubicBezTo>
                  <a:close/>
                  <a:moveTo>
                    <a:pt x="85" y="43"/>
                  </a:moveTo>
                  <a:cubicBezTo>
                    <a:pt x="85" y="43"/>
                    <a:pt x="85" y="43"/>
                    <a:pt x="85" y="43"/>
                  </a:cubicBezTo>
                  <a:cubicBezTo>
                    <a:pt x="85" y="44"/>
                    <a:pt x="85" y="44"/>
                    <a:pt x="85" y="44"/>
                  </a:cubicBezTo>
                  <a:cubicBezTo>
                    <a:pt x="86" y="43"/>
                    <a:pt x="86" y="43"/>
                    <a:pt x="86" y="43"/>
                  </a:cubicBezTo>
                  <a:cubicBezTo>
                    <a:pt x="86" y="43"/>
                    <a:pt x="86" y="44"/>
                    <a:pt x="86" y="45"/>
                  </a:cubicBezTo>
                  <a:cubicBezTo>
                    <a:pt x="87" y="44"/>
                    <a:pt x="87" y="44"/>
                    <a:pt x="87" y="44"/>
                  </a:cubicBezTo>
                  <a:cubicBezTo>
                    <a:pt x="87" y="45"/>
                    <a:pt x="88" y="47"/>
                    <a:pt x="88" y="48"/>
                  </a:cubicBezTo>
                  <a:cubicBezTo>
                    <a:pt x="95" y="54"/>
                    <a:pt x="90" y="47"/>
                    <a:pt x="91" y="46"/>
                  </a:cubicBezTo>
                  <a:cubicBezTo>
                    <a:pt x="91" y="46"/>
                    <a:pt x="89" y="43"/>
                    <a:pt x="88" y="43"/>
                  </a:cubicBezTo>
                  <a:cubicBezTo>
                    <a:pt x="88" y="40"/>
                    <a:pt x="84" y="39"/>
                    <a:pt x="84" y="42"/>
                  </a:cubicBezTo>
                  <a:cubicBezTo>
                    <a:pt x="83" y="43"/>
                    <a:pt x="85" y="43"/>
                    <a:pt x="85" y="43"/>
                  </a:cubicBezTo>
                  <a:close/>
                  <a:moveTo>
                    <a:pt x="74" y="53"/>
                  </a:moveTo>
                  <a:cubicBezTo>
                    <a:pt x="75" y="55"/>
                    <a:pt x="80" y="51"/>
                    <a:pt x="77" y="51"/>
                  </a:cubicBezTo>
                  <a:cubicBezTo>
                    <a:pt x="77" y="50"/>
                    <a:pt x="77" y="50"/>
                    <a:pt x="78" y="50"/>
                  </a:cubicBezTo>
                  <a:cubicBezTo>
                    <a:pt x="80" y="49"/>
                    <a:pt x="77" y="49"/>
                    <a:pt x="77" y="49"/>
                  </a:cubicBezTo>
                  <a:cubicBezTo>
                    <a:pt x="75" y="48"/>
                    <a:pt x="71" y="52"/>
                    <a:pt x="74" y="53"/>
                  </a:cubicBezTo>
                  <a:close/>
                  <a:moveTo>
                    <a:pt x="74" y="53"/>
                  </a:moveTo>
                  <a:cubicBezTo>
                    <a:pt x="74" y="53"/>
                    <a:pt x="74" y="53"/>
                    <a:pt x="74" y="53"/>
                  </a:cubicBezTo>
                  <a:moveTo>
                    <a:pt x="76" y="47"/>
                  </a:moveTo>
                  <a:cubicBezTo>
                    <a:pt x="76" y="47"/>
                    <a:pt x="76" y="47"/>
                    <a:pt x="76" y="47"/>
                  </a:cubicBezTo>
                  <a:moveTo>
                    <a:pt x="78" y="48"/>
                  </a:moveTo>
                  <a:cubicBezTo>
                    <a:pt x="79" y="48"/>
                    <a:pt x="79" y="46"/>
                    <a:pt x="79" y="46"/>
                  </a:cubicBezTo>
                  <a:cubicBezTo>
                    <a:pt x="76" y="43"/>
                    <a:pt x="75" y="47"/>
                    <a:pt x="74" y="48"/>
                  </a:cubicBezTo>
                  <a:cubicBezTo>
                    <a:pt x="74" y="47"/>
                    <a:pt x="76" y="47"/>
                    <a:pt x="76" y="47"/>
                  </a:cubicBezTo>
                  <a:cubicBezTo>
                    <a:pt x="77" y="48"/>
                    <a:pt x="77" y="48"/>
                    <a:pt x="78" y="48"/>
                  </a:cubicBezTo>
                  <a:close/>
                  <a:moveTo>
                    <a:pt x="95" y="49"/>
                  </a:moveTo>
                  <a:cubicBezTo>
                    <a:pt x="94" y="49"/>
                    <a:pt x="94" y="49"/>
                    <a:pt x="94" y="49"/>
                  </a:cubicBezTo>
                  <a:cubicBezTo>
                    <a:pt x="94" y="50"/>
                    <a:pt x="96" y="51"/>
                    <a:pt x="96" y="50"/>
                  </a:cubicBezTo>
                  <a:cubicBezTo>
                    <a:pt x="104" y="50"/>
                    <a:pt x="88" y="43"/>
                    <a:pt x="94" y="47"/>
                  </a:cubicBezTo>
                  <a:lnTo>
                    <a:pt x="95" y="49"/>
                  </a:lnTo>
                  <a:close/>
                  <a:moveTo>
                    <a:pt x="94" y="47"/>
                  </a:moveTo>
                  <a:cubicBezTo>
                    <a:pt x="94" y="47"/>
                    <a:pt x="94" y="47"/>
                    <a:pt x="94" y="47"/>
                  </a:cubicBezTo>
                  <a:moveTo>
                    <a:pt x="62" y="61"/>
                  </a:moveTo>
                  <a:cubicBezTo>
                    <a:pt x="62" y="61"/>
                    <a:pt x="62" y="61"/>
                    <a:pt x="62" y="61"/>
                  </a:cubicBezTo>
                  <a:moveTo>
                    <a:pt x="60" y="61"/>
                  </a:moveTo>
                  <a:cubicBezTo>
                    <a:pt x="61" y="59"/>
                    <a:pt x="63" y="58"/>
                    <a:pt x="64" y="57"/>
                  </a:cubicBezTo>
                  <a:cubicBezTo>
                    <a:pt x="64" y="57"/>
                    <a:pt x="65" y="55"/>
                    <a:pt x="65" y="54"/>
                  </a:cubicBezTo>
                  <a:cubicBezTo>
                    <a:pt x="66" y="54"/>
                    <a:pt x="68" y="54"/>
                    <a:pt x="68" y="54"/>
                  </a:cubicBezTo>
                  <a:cubicBezTo>
                    <a:pt x="70" y="54"/>
                    <a:pt x="69" y="54"/>
                    <a:pt x="70" y="58"/>
                  </a:cubicBezTo>
                  <a:cubicBezTo>
                    <a:pt x="70" y="58"/>
                    <a:pt x="67" y="59"/>
                    <a:pt x="66" y="58"/>
                  </a:cubicBezTo>
                  <a:cubicBezTo>
                    <a:pt x="66" y="60"/>
                    <a:pt x="65" y="60"/>
                    <a:pt x="65" y="61"/>
                  </a:cubicBezTo>
                  <a:cubicBezTo>
                    <a:pt x="65" y="61"/>
                    <a:pt x="65" y="61"/>
                    <a:pt x="65" y="62"/>
                  </a:cubicBezTo>
                  <a:cubicBezTo>
                    <a:pt x="65" y="62"/>
                    <a:pt x="65" y="63"/>
                    <a:pt x="64" y="62"/>
                  </a:cubicBezTo>
                  <a:cubicBezTo>
                    <a:pt x="63" y="63"/>
                    <a:pt x="64" y="61"/>
                    <a:pt x="63" y="60"/>
                  </a:cubicBezTo>
                  <a:cubicBezTo>
                    <a:pt x="64" y="60"/>
                    <a:pt x="63" y="62"/>
                    <a:pt x="63" y="62"/>
                  </a:cubicBezTo>
                  <a:cubicBezTo>
                    <a:pt x="62" y="61"/>
                    <a:pt x="62" y="61"/>
                    <a:pt x="62" y="61"/>
                  </a:cubicBezTo>
                  <a:cubicBezTo>
                    <a:pt x="60" y="62"/>
                    <a:pt x="61" y="60"/>
                    <a:pt x="60" y="61"/>
                  </a:cubicBezTo>
                  <a:close/>
                  <a:moveTo>
                    <a:pt x="65" y="60"/>
                  </a:moveTo>
                  <a:cubicBezTo>
                    <a:pt x="65" y="60"/>
                    <a:pt x="65" y="60"/>
                    <a:pt x="65" y="60"/>
                  </a:cubicBezTo>
                  <a:cubicBezTo>
                    <a:pt x="65" y="60"/>
                    <a:pt x="65" y="60"/>
                    <a:pt x="65" y="60"/>
                  </a:cubicBezTo>
                  <a:cubicBezTo>
                    <a:pt x="65" y="59"/>
                    <a:pt x="65" y="60"/>
                    <a:pt x="65" y="60"/>
                  </a:cubicBezTo>
                  <a:close/>
                  <a:moveTo>
                    <a:pt x="71" y="63"/>
                  </a:moveTo>
                  <a:cubicBezTo>
                    <a:pt x="68" y="65"/>
                    <a:pt x="68" y="65"/>
                    <a:pt x="68" y="65"/>
                  </a:cubicBezTo>
                  <a:cubicBezTo>
                    <a:pt x="68" y="66"/>
                    <a:pt x="68" y="67"/>
                    <a:pt x="69" y="66"/>
                  </a:cubicBezTo>
                  <a:cubicBezTo>
                    <a:pt x="69" y="66"/>
                    <a:pt x="69" y="66"/>
                    <a:pt x="69" y="66"/>
                  </a:cubicBezTo>
                  <a:cubicBezTo>
                    <a:pt x="70" y="66"/>
                    <a:pt x="70" y="66"/>
                    <a:pt x="70" y="66"/>
                  </a:cubicBezTo>
                  <a:cubicBezTo>
                    <a:pt x="70" y="68"/>
                    <a:pt x="70" y="66"/>
                    <a:pt x="71" y="66"/>
                  </a:cubicBezTo>
                  <a:cubicBezTo>
                    <a:pt x="71" y="67"/>
                    <a:pt x="72" y="67"/>
                    <a:pt x="72" y="66"/>
                  </a:cubicBezTo>
                  <a:cubicBezTo>
                    <a:pt x="72" y="66"/>
                    <a:pt x="72" y="65"/>
                    <a:pt x="72" y="65"/>
                  </a:cubicBezTo>
                  <a:cubicBezTo>
                    <a:pt x="72" y="66"/>
                    <a:pt x="72" y="65"/>
                    <a:pt x="72" y="65"/>
                  </a:cubicBezTo>
                  <a:cubicBezTo>
                    <a:pt x="73" y="65"/>
                    <a:pt x="73" y="65"/>
                    <a:pt x="73" y="65"/>
                  </a:cubicBezTo>
                  <a:cubicBezTo>
                    <a:pt x="73" y="65"/>
                    <a:pt x="73" y="65"/>
                    <a:pt x="73" y="65"/>
                  </a:cubicBezTo>
                  <a:cubicBezTo>
                    <a:pt x="73" y="65"/>
                    <a:pt x="72" y="66"/>
                    <a:pt x="73" y="66"/>
                  </a:cubicBezTo>
                  <a:cubicBezTo>
                    <a:pt x="72" y="67"/>
                    <a:pt x="73" y="67"/>
                    <a:pt x="74" y="66"/>
                  </a:cubicBezTo>
                  <a:cubicBezTo>
                    <a:pt x="74" y="67"/>
                    <a:pt x="74" y="65"/>
                    <a:pt x="74" y="65"/>
                  </a:cubicBezTo>
                  <a:cubicBezTo>
                    <a:pt x="75" y="66"/>
                    <a:pt x="77" y="66"/>
                    <a:pt x="76" y="66"/>
                  </a:cubicBezTo>
                  <a:cubicBezTo>
                    <a:pt x="77" y="66"/>
                    <a:pt x="77" y="66"/>
                    <a:pt x="77" y="66"/>
                  </a:cubicBezTo>
                  <a:cubicBezTo>
                    <a:pt x="76" y="66"/>
                    <a:pt x="76" y="67"/>
                    <a:pt x="76" y="67"/>
                  </a:cubicBezTo>
                  <a:cubicBezTo>
                    <a:pt x="75" y="67"/>
                    <a:pt x="71" y="68"/>
                    <a:pt x="72" y="69"/>
                  </a:cubicBezTo>
                  <a:cubicBezTo>
                    <a:pt x="75" y="72"/>
                    <a:pt x="78" y="67"/>
                    <a:pt x="81" y="67"/>
                  </a:cubicBezTo>
                  <a:cubicBezTo>
                    <a:pt x="81" y="66"/>
                    <a:pt x="84" y="66"/>
                    <a:pt x="84" y="62"/>
                  </a:cubicBezTo>
                  <a:cubicBezTo>
                    <a:pt x="83" y="59"/>
                    <a:pt x="82" y="63"/>
                    <a:pt x="82" y="63"/>
                  </a:cubicBezTo>
                  <a:cubicBezTo>
                    <a:pt x="82" y="62"/>
                    <a:pt x="81" y="62"/>
                    <a:pt x="81" y="63"/>
                  </a:cubicBezTo>
                  <a:cubicBezTo>
                    <a:pt x="81" y="62"/>
                    <a:pt x="81" y="61"/>
                    <a:pt x="80" y="61"/>
                  </a:cubicBezTo>
                  <a:cubicBezTo>
                    <a:pt x="80" y="61"/>
                    <a:pt x="80" y="56"/>
                    <a:pt x="79" y="57"/>
                  </a:cubicBezTo>
                  <a:cubicBezTo>
                    <a:pt x="76" y="56"/>
                    <a:pt x="81" y="69"/>
                    <a:pt x="76" y="64"/>
                  </a:cubicBezTo>
                  <a:cubicBezTo>
                    <a:pt x="76" y="64"/>
                    <a:pt x="76" y="63"/>
                    <a:pt x="76" y="63"/>
                  </a:cubicBezTo>
                  <a:cubicBezTo>
                    <a:pt x="75" y="63"/>
                    <a:pt x="74" y="60"/>
                    <a:pt x="73" y="60"/>
                  </a:cubicBezTo>
                  <a:cubicBezTo>
                    <a:pt x="72" y="60"/>
                    <a:pt x="71" y="59"/>
                    <a:pt x="70" y="59"/>
                  </a:cubicBezTo>
                  <a:cubicBezTo>
                    <a:pt x="69" y="60"/>
                    <a:pt x="71" y="60"/>
                    <a:pt x="72" y="61"/>
                  </a:cubicBezTo>
                  <a:cubicBezTo>
                    <a:pt x="70" y="61"/>
                    <a:pt x="69" y="62"/>
                    <a:pt x="71" y="63"/>
                  </a:cubicBezTo>
                  <a:close/>
                  <a:moveTo>
                    <a:pt x="72" y="61"/>
                  </a:moveTo>
                  <a:cubicBezTo>
                    <a:pt x="72" y="61"/>
                    <a:pt x="72" y="61"/>
                    <a:pt x="72" y="61"/>
                  </a:cubicBezTo>
                  <a:moveTo>
                    <a:pt x="215" y="142"/>
                  </a:moveTo>
                  <a:cubicBezTo>
                    <a:pt x="215" y="142"/>
                    <a:pt x="215" y="142"/>
                    <a:pt x="215" y="142"/>
                  </a:cubicBezTo>
                  <a:cubicBezTo>
                    <a:pt x="216" y="142"/>
                    <a:pt x="219" y="142"/>
                    <a:pt x="219" y="141"/>
                  </a:cubicBezTo>
                  <a:cubicBezTo>
                    <a:pt x="219" y="141"/>
                    <a:pt x="220" y="138"/>
                    <a:pt x="220" y="137"/>
                  </a:cubicBezTo>
                  <a:cubicBezTo>
                    <a:pt x="220" y="137"/>
                    <a:pt x="220" y="136"/>
                    <a:pt x="221" y="137"/>
                  </a:cubicBezTo>
                  <a:cubicBezTo>
                    <a:pt x="221" y="136"/>
                    <a:pt x="221" y="136"/>
                    <a:pt x="221" y="136"/>
                  </a:cubicBezTo>
                  <a:cubicBezTo>
                    <a:pt x="221" y="136"/>
                    <a:pt x="221" y="136"/>
                    <a:pt x="221" y="136"/>
                  </a:cubicBezTo>
                  <a:cubicBezTo>
                    <a:pt x="221" y="136"/>
                    <a:pt x="221" y="136"/>
                    <a:pt x="221" y="136"/>
                  </a:cubicBezTo>
                  <a:cubicBezTo>
                    <a:pt x="220" y="136"/>
                    <a:pt x="220" y="136"/>
                    <a:pt x="220" y="136"/>
                  </a:cubicBezTo>
                  <a:cubicBezTo>
                    <a:pt x="220" y="135"/>
                    <a:pt x="220" y="135"/>
                    <a:pt x="220" y="135"/>
                  </a:cubicBezTo>
                  <a:cubicBezTo>
                    <a:pt x="219" y="134"/>
                    <a:pt x="219" y="134"/>
                    <a:pt x="219" y="134"/>
                  </a:cubicBezTo>
                  <a:cubicBezTo>
                    <a:pt x="219" y="135"/>
                    <a:pt x="219" y="135"/>
                    <a:pt x="219" y="135"/>
                  </a:cubicBezTo>
                  <a:cubicBezTo>
                    <a:pt x="218" y="135"/>
                    <a:pt x="218" y="135"/>
                    <a:pt x="218" y="135"/>
                  </a:cubicBezTo>
                  <a:cubicBezTo>
                    <a:pt x="219" y="134"/>
                    <a:pt x="218" y="134"/>
                    <a:pt x="218" y="134"/>
                  </a:cubicBezTo>
                  <a:cubicBezTo>
                    <a:pt x="219" y="134"/>
                    <a:pt x="217" y="135"/>
                    <a:pt x="217" y="135"/>
                  </a:cubicBezTo>
                  <a:cubicBezTo>
                    <a:pt x="217" y="135"/>
                    <a:pt x="217" y="135"/>
                    <a:pt x="217" y="135"/>
                  </a:cubicBezTo>
                  <a:cubicBezTo>
                    <a:pt x="216" y="135"/>
                    <a:pt x="216" y="135"/>
                    <a:pt x="216" y="135"/>
                  </a:cubicBezTo>
                  <a:cubicBezTo>
                    <a:pt x="217" y="136"/>
                    <a:pt x="217" y="136"/>
                    <a:pt x="217" y="136"/>
                  </a:cubicBezTo>
                  <a:cubicBezTo>
                    <a:pt x="216" y="137"/>
                    <a:pt x="216" y="137"/>
                    <a:pt x="216" y="137"/>
                  </a:cubicBezTo>
                  <a:cubicBezTo>
                    <a:pt x="216" y="137"/>
                    <a:pt x="215" y="136"/>
                    <a:pt x="215" y="136"/>
                  </a:cubicBezTo>
                  <a:cubicBezTo>
                    <a:pt x="215" y="136"/>
                    <a:pt x="214" y="136"/>
                    <a:pt x="215" y="137"/>
                  </a:cubicBezTo>
                  <a:cubicBezTo>
                    <a:pt x="215" y="137"/>
                    <a:pt x="215" y="138"/>
                    <a:pt x="215" y="138"/>
                  </a:cubicBezTo>
                  <a:cubicBezTo>
                    <a:pt x="215" y="138"/>
                    <a:pt x="215" y="138"/>
                    <a:pt x="214" y="138"/>
                  </a:cubicBezTo>
                  <a:cubicBezTo>
                    <a:pt x="215" y="139"/>
                    <a:pt x="215" y="139"/>
                    <a:pt x="216" y="139"/>
                  </a:cubicBezTo>
                  <a:cubicBezTo>
                    <a:pt x="215" y="140"/>
                    <a:pt x="215" y="140"/>
                    <a:pt x="215" y="140"/>
                  </a:cubicBezTo>
                  <a:cubicBezTo>
                    <a:pt x="215" y="140"/>
                    <a:pt x="216" y="140"/>
                    <a:pt x="216" y="140"/>
                  </a:cubicBezTo>
                  <a:cubicBezTo>
                    <a:pt x="215" y="140"/>
                    <a:pt x="215" y="140"/>
                    <a:pt x="215" y="141"/>
                  </a:cubicBezTo>
                  <a:cubicBezTo>
                    <a:pt x="215" y="141"/>
                    <a:pt x="215" y="141"/>
                    <a:pt x="215" y="141"/>
                  </a:cubicBezTo>
                  <a:cubicBezTo>
                    <a:pt x="214" y="141"/>
                    <a:pt x="214" y="141"/>
                    <a:pt x="215" y="141"/>
                  </a:cubicBezTo>
                  <a:cubicBezTo>
                    <a:pt x="214" y="142"/>
                    <a:pt x="214" y="142"/>
                    <a:pt x="214" y="142"/>
                  </a:cubicBezTo>
                  <a:lnTo>
                    <a:pt x="215" y="142"/>
                  </a:lnTo>
                  <a:close/>
                  <a:moveTo>
                    <a:pt x="221" y="130"/>
                  </a:moveTo>
                  <a:cubicBezTo>
                    <a:pt x="221" y="130"/>
                    <a:pt x="221" y="130"/>
                    <a:pt x="221" y="130"/>
                  </a:cubicBezTo>
                  <a:cubicBezTo>
                    <a:pt x="221" y="130"/>
                    <a:pt x="221" y="130"/>
                    <a:pt x="221" y="130"/>
                  </a:cubicBezTo>
                  <a:cubicBezTo>
                    <a:pt x="221" y="131"/>
                    <a:pt x="221" y="131"/>
                    <a:pt x="221" y="131"/>
                  </a:cubicBezTo>
                  <a:cubicBezTo>
                    <a:pt x="221" y="131"/>
                    <a:pt x="221" y="131"/>
                    <a:pt x="221" y="131"/>
                  </a:cubicBezTo>
                  <a:cubicBezTo>
                    <a:pt x="221" y="131"/>
                    <a:pt x="221" y="131"/>
                    <a:pt x="221" y="131"/>
                  </a:cubicBezTo>
                  <a:cubicBezTo>
                    <a:pt x="220" y="132"/>
                    <a:pt x="220" y="132"/>
                    <a:pt x="220" y="132"/>
                  </a:cubicBezTo>
                  <a:cubicBezTo>
                    <a:pt x="220" y="134"/>
                    <a:pt x="220" y="134"/>
                    <a:pt x="220" y="134"/>
                  </a:cubicBezTo>
                  <a:cubicBezTo>
                    <a:pt x="221" y="133"/>
                    <a:pt x="221" y="133"/>
                    <a:pt x="220" y="132"/>
                  </a:cubicBezTo>
                  <a:cubicBezTo>
                    <a:pt x="221" y="132"/>
                    <a:pt x="221" y="132"/>
                    <a:pt x="221" y="132"/>
                  </a:cubicBezTo>
                  <a:cubicBezTo>
                    <a:pt x="221" y="132"/>
                    <a:pt x="221" y="132"/>
                    <a:pt x="221" y="132"/>
                  </a:cubicBezTo>
                  <a:cubicBezTo>
                    <a:pt x="221" y="132"/>
                    <a:pt x="221" y="132"/>
                    <a:pt x="221" y="132"/>
                  </a:cubicBezTo>
                  <a:cubicBezTo>
                    <a:pt x="221" y="132"/>
                    <a:pt x="221" y="132"/>
                    <a:pt x="221" y="132"/>
                  </a:cubicBezTo>
                  <a:cubicBezTo>
                    <a:pt x="221" y="132"/>
                    <a:pt x="221" y="132"/>
                    <a:pt x="221" y="132"/>
                  </a:cubicBezTo>
                  <a:cubicBezTo>
                    <a:pt x="221" y="132"/>
                    <a:pt x="221" y="132"/>
                    <a:pt x="221" y="132"/>
                  </a:cubicBezTo>
                  <a:cubicBezTo>
                    <a:pt x="222" y="132"/>
                    <a:pt x="222" y="132"/>
                    <a:pt x="222" y="132"/>
                  </a:cubicBezTo>
                  <a:cubicBezTo>
                    <a:pt x="221" y="132"/>
                    <a:pt x="221" y="132"/>
                    <a:pt x="221" y="132"/>
                  </a:cubicBezTo>
                  <a:cubicBezTo>
                    <a:pt x="221" y="135"/>
                    <a:pt x="221" y="135"/>
                    <a:pt x="221" y="135"/>
                  </a:cubicBezTo>
                  <a:cubicBezTo>
                    <a:pt x="221" y="134"/>
                    <a:pt x="221" y="134"/>
                    <a:pt x="221" y="134"/>
                  </a:cubicBezTo>
                  <a:cubicBezTo>
                    <a:pt x="221" y="135"/>
                    <a:pt x="221" y="135"/>
                    <a:pt x="221" y="135"/>
                  </a:cubicBezTo>
                  <a:cubicBezTo>
                    <a:pt x="221" y="135"/>
                    <a:pt x="221" y="135"/>
                    <a:pt x="221" y="135"/>
                  </a:cubicBezTo>
                  <a:cubicBezTo>
                    <a:pt x="222" y="135"/>
                    <a:pt x="222" y="135"/>
                    <a:pt x="222" y="135"/>
                  </a:cubicBezTo>
                  <a:cubicBezTo>
                    <a:pt x="222" y="135"/>
                    <a:pt x="223" y="135"/>
                    <a:pt x="224" y="134"/>
                  </a:cubicBezTo>
                  <a:cubicBezTo>
                    <a:pt x="223" y="135"/>
                    <a:pt x="223" y="135"/>
                    <a:pt x="223" y="136"/>
                  </a:cubicBezTo>
                  <a:cubicBezTo>
                    <a:pt x="223" y="136"/>
                    <a:pt x="223" y="136"/>
                    <a:pt x="223" y="136"/>
                  </a:cubicBezTo>
                  <a:cubicBezTo>
                    <a:pt x="224" y="136"/>
                    <a:pt x="224" y="136"/>
                    <a:pt x="224" y="136"/>
                  </a:cubicBezTo>
                  <a:cubicBezTo>
                    <a:pt x="224" y="137"/>
                    <a:pt x="223" y="138"/>
                    <a:pt x="224" y="138"/>
                  </a:cubicBezTo>
                  <a:cubicBezTo>
                    <a:pt x="224" y="138"/>
                    <a:pt x="224" y="138"/>
                    <a:pt x="224" y="138"/>
                  </a:cubicBezTo>
                  <a:cubicBezTo>
                    <a:pt x="224" y="139"/>
                    <a:pt x="224" y="139"/>
                    <a:pt x="224" y="139"/>
                  </a:cubicBezTo>
                  <a:cubicBezTo>
                    <a:pt x="223" y="138"/>
                    <a:pt x="223" y="139"/>
                    <a:pt x="222" y="139"/>
                  </a:cubicBezTo>
                  <a:cubicBezTo>
                    <a:pt x="222" y="138"/>
                    <a:pt x="222" y="138"/>
                    <a:pt x="222" y="138"/>
                  </a:cubicBezTo>
                  <a:cubicBezTo>
                    <a:pt x="222" y="138"/>
                    <a:pt x="222" y="138"/>
                    <a:pt x="222" y="138"/>
                  </a:cubicBezTo>
                  <a:cubicBezTo>
                    <a:pt x="222" y="139"/>
                    <a:pt x="222" y="139"/>
                    <a:pt x="222" y="139"/>
                  </a:cubicBezTo>
                  <a:cubicBezTo>
                    <a:pt x="221" y="140"/>
                    <a:pt x="221" y="140"/>
                    <a:pt x="221" y="140"/>
                  </a:cubicBezTo>
                  <a:cubicBezTo>
                    <a:pt x="222" y="139"/>
                    <a:pt x="222" y="139"/>
                    <a:pt x="222" y="139"/>
                  </a:cubicBezTo>
                  <a:cubicBezTo>
                    <a:pt x="222" y="141"/>
                    <a:pt x="222" y="141"/>
                    <a:pt x="220" y="142"/>
                  </a:cubicBezTo>
                  <a:cubicBezTo>
                    <a:pt x="221" y="142"/>
                    <a:pt x="221" y="142"/>
                    <a:pt x="221" y="142"/>
                  </a:cubicBezTo>
                  <a:cubicBezTo>
                    <a:pt x="220" y="142"/>
                    <a:pt x="220" y="142"/>
                    <a:pt x="220" y="142"/>
                  </a:cubicBezTo>
                  <a:cubicBezTo>
                    <a:pt x="221" y="142"/>
                    <a:pt x="221" y="142"/>
                    <a:pt x="221" y="142"/>
                  </a:cubicBezTo>
                  <a:cubicBezTo>
                    <a:pt x="221" y="142"/>
                    <a:pt x="221" y="142"/>
                    <a:pt x="221" y="142"/>
                  </a:cubicBezTo>
                  <a:cubicBezTo>
                    <a:pt x="222" y="142"/>
                    <a:pt x="223" y="143"/>
                    <a:pt x="224" y="143"/>
                  </a:cubicBezTo>
                  <a:cubicBezTo>
                    <a:pt x="224" y="142"/>
                    <a:pt x="224" y="142"/>
                    <a:pt x="225" y="142"/>
                  </a:cubicBezTo>
                  <a:cubicBezTo>
                    <a:pt x="224" y="143"/>
                    <a:pt x="224" y="143"/>
                    <a:pt x="224" y="143"/>
                  </a:cubicBezTo>
                  <a:cubicBezTo>
                    <a:pt x="223" y="143"/>
                    <a:pt x="223" y="143"/>
                    <a:pt x="222" y="143"/>
                  </a:cubicBezTo>
                  <a:cubicBezTo>
                    <a:pt x="222" y="144"/>
                    <a:pt x="222" y="144"/>
                    <a:pt x="222" y="144"/>
                  </a:cubicBezTo>
                  <a:cubicBezTo>
                    <a:pt x="221" y="144"/>
                    <a:pt x="221" y="144"/>
                    <a:pt x="221" y="144"/>
                  </a:cubicBezTo>
                  <a:cubicBezTo>
                    <a:pt x="221" y="145"/>
                    <a:pt x="221" y="145"/>
                    <a:pt x="220" y="146"/>
                  </a:cubicBezTo>
                  <a:cubicBezTo>
                    <a:pt x="220" y="146"/>
                    <a:pt x="220" y="146"/>
                    <a:pt x="220" y="146"/>
                  </a:cubicBezTo>
                  <a:cubicBezTo>
                    <a:pt x="221" y="145"/>
                    <a:pt x="222" y="145"/>
                    <a:pt x="223" y="146"/>
                  </a:cubicBezTo>
                  <a:cubicBezTo>
                    <a:pt x="224" y="144"/>
                    <a:pt x="224" y="145"/>
                    <a:pt x="225" y="145"/>
                  </a:cubicBezTo>
                  <a:cubicBezTo>
                    <a:pt x="225" y="144"/>
                    <a:pt x="225" y="144"/>
                    <a:pt x="225" y="144"/>
                  </a:cubicBezTo>
                  <a:cubicBezTo>
                    <a:pt x="226" y="144"/>
                    <a:pt x="226" y="144"/>
                    <a:pt x="226" y="144"/>
                  </a:cubicBezTo>
                  <a:cubicBezTo>
                    <a:pt x="226" y="144"/>
                    <a:pt x="226" y="144"/>
                    <a:pt x="226" y="144"/>
                  </a:cubicBezTo>
                  <a:cubicBezTo>
                    <a:pt x="227" y="144"/>
                    <a:pt x="229" y="144"/>
                    <a:pt x="230" y="144"/>
                  </a:cubicBezTo>
                  <a:cubicBezTo>
                    <a:pt x="231" y="143"/>
                    <a:pt x="231" y="143"/>
                    <a:pt x="231" y="143"/>
                  </a:cubicBezTo>
                  <a:cubicBezTo>
                    <a:pt x="231" y="143"/>
                    <a:pt x="231" y="143"/>
                    <a:pt x="231" y="143"/>
                  </a:cubicBezTo>
                  <a:cubicBezTo>
                    <a:pt x="230" y="143"/>
                    <a:pt x="230" y="143"/>
                    <a:pt x="230" y="143"/>
                  </a:cubicBezTo>
                  <a:cubicBezTo>
                    <a:pt x="230" y="143"/>
                    <a:pt x="230" y="143"/>
                    <a:pt x="230" y="143"/>
                  </a:cubicBezTo>
                  <a:cubicBezTo>
                    <a:pt x="229" y="143"/>
                    <a:pt x="229" y="143"/>
                    <a:pt x="229" y="143"/>
                  </a:cubicBezTo>
                  <a:cubicBezTo>
                    <a:pt x="230" y="142"/>
                    <a:pt x="230" y="142"/>
                    <a:pt x="230" y="142"/>
                  </a:cubicBezTo>
                  <a:cubicBezTo>
                    <a:pt x="230" y="142"/>
                    <a:pt x="230" y="142"/>
                    <a:pt x="230" y="142"/>
                  </a:cubicBezTo>
                  <a:cubicBezTo>
                    <a:pt x="230" y="142"/>
                    <a:pt x="230" y="142"/>
                    <a:pt x="230" y="142"/>
                  </a:cubicBezTo>
                  <a:cubicBezTo>
                    <a:pt x="230" y="142"/>
                    <a:pt x="230" y="142"/>
                    <a:pt x="230" y="142"/>
                  </a:cubicBezTo>
                  <a:cubicBezTo>
                    <a:pt x="230" y="141"/>
                    <a:pt x="230" y="141"/>
                    <a:pt x="230" y="141"/>
                  </a:cubicBezTo>
                  <a:cubicBezTo>
                    <a:pt x="230" y="141"/>
                    <a:pt x="230" y="141"/>
                    <a:pt x="230" y="141"/>
                  </a:cubicBezTo>
                  <a:cubicBezTo>
                    <a:pt x="231" y="141"/>
                    <a:pt x="231" y="141"/>
                    <a:pt x="231" y="140"/>
                  </a:cubicBezTo>
                  <a:cubicBezTo>
                    <a:pt x="231" y="139"/>
                    <a:pt x="230" y="139"/>
                    <a:pt x="229" y="139"/>
                  </a:cubicBezTo>
                  <a:cubicBezTo>
                    <a:pt x="229" y="139"/>
                    <a:pt x="229" y="139"/>
                    <a:pt x="229" y="139"/>
                  </a:cubicBezTo>
                  <a:cubicBezTo>
                    <a:pt x="228" y="139"/>
                    <a:pt x="228" y="139"/>
                    <a:pt x="228" y="139"/>
                  </a:cubicBezTo>
                  <a:cubicBezTo>
                    <a:pt x="229" y="139"/>
                    <a:pt x="229" y="139"/>
                    <a:pt x="229" y="139"/>
                  </a:cubicBezTo>
                  <a:cubicBezTo>
                    <a:pt x="229" y="138"/>
                    <a:pt x="228" y="138"/>
                    <a:pt x="228" y="137"/>
                  </a:cubicBezTo>
                  <a:cubicBezTo>
                    <a:pt x="227" y="137"/>
                    <a:pt x="227" y="137"/>
                    <a:pt x="227" y="137"/>
                  </a:cubicBezTo>
                  <a:cubicBezTo>
                    <a:pt x="228" y="137"/>
                    <a:pt x="228" y="137"/>
                    <a:pt x="228" y="137"/>
                  </a:cubicBezTo>
                  <a:cubicBezTo>
                    <a:pt x="229" y="137"/>
                    <a:pt x="227" y="135"/>
                    <a:pt x="226" y="135"/>
                  </a:cubicBezTo>
                  <a:cubicBezTo>
                    <a:pt x="227" y="134"/>
                    <a:pt x="225" y="132"/>
                    <a:pt x="224" y="132"/>
                  </a:cubicBezTo>
                  <a:cubicBezTo>
                    <a:pt x="224" y="132"/>
                    <a:pt x="224" y="132"/>
                    <a:pt x="224" y="132"/>
                  </a:cubicBezTo>
                  <a:cubicBezTo>
                    <a:pt x="223" y="132"/>
                    <a:pt x="223" y="132"/>
                    <a:pt x="223" y="132"/>
                  </a:cubicBezTo>
                  <a:cubicBezTo>
                    <a:pt x="223" y="132"/>
                    <a:pt x="223" y="132"/>
                    <a:pt x="224" y="132"/>
                  </a:cubicBezTo>
                  <a:cubicBezTo>
                    <a:pt x="224" y="132"/>
                    <a:pt x="224" y="132"/>
                    <a:pt x="224" y="132"/>
                  </a:cubicBezTo>
                  <a:cubicBezTo>
                    <a:pt x="224" y="131"/>
                    <a:pt x="224" y="131"/>
                    <a:pt x="224" y="131"/>
                  </a:cubicBezTo>
                  <a:cubicBezTo>
                    <a:pt x="225" y="129"/>
                    <a:pt x="227" y="127"/>
                    <a:pt x="222" y="128"/>
                  </a:cubicBezTo>
                  <a:cubicBezTo>
                    <a:pt x="222" y="129"/>
                    <a:pt x="222" y="129"/>
                    <a:pt x="222" y="129"/>
                  </a:cubicBezTo>
                  <a:cubicBezTo>
                    <a:pt x="223" y="128"/>
                    <a:pt x="223" y="128"/>
                    <a:pt x="223" y="128"/>
                  </a:cubicBezTo>
                  <a:cubicBezTo>
                    <a:pt x="222" y="128"/>
                    <a:pt x="222" y="128"/>
                    <a:pt x="222" y="128"/>
                  </a:cubicBezTo>
                  <a:cubicBezTo>
                    <a:pt x="223" y="128"/>
                    <a:pt x="223" y="128"/>
                    <a:pt x="223" y="128"/>
                  </a:cubicBezTo>
                  <a:cubicBezTo>
                    <a:pt x="222" y="128"/>
                    <a:pt x="222" y="128"/>
                    <a:pt x="222" y="128"/>
                  </a:cubicBezTo>
                  <a:cubicBezTo>
                    <a:pt x="223" y="127"/>
                    <a:pt x="224" y="127"/>
                    <a:pt x="224" y="126"/>
                  </a:cubicBezTo>
                  <a:cubicBezTo>
                    <a:pt x="224" y="126"/>
                    <a:pt x="222" y="126"/>
                    <a:pt x="222" y="126"/>
                  </a:cubicBezTo>
                  <a:cubicBezTo>
                    <a:pt x="222" y="126"/>
                    <a:pt x="222" y="126"/>
                    <a:pt x="222" y="126"/>
                  </a:cubicBezTo>
                  <a:cubicBezTo>
                    <a:pt x="222" y="126"/>
                    <a:pt x="222" y="126"/>
                    <a:pt x="222" y="126"/>
                  </a:cubicBezTo>
                  <a:cubicBezTo>
                    <a:pt x="222" y="126"/>
                    <a:pt x="222" y="126"/>
                    <a:pt x="222" y="126"/>
                  </a:cubicBezTo>
                  <a:cubicBezTo>
                    <a:pt x="221" y="127"/>
                    <a:pt x="221" y="127"/>
                    <a:pt x="221" y="128"/>
                  </a:cubicBezTo>
                  <a:cubicBezTo>
                    <a:pt x="221" y="128"/>
                    <a:pt x="221" y="128"/>
                    <a:pt x="221" y="128"/>
                  </a:cubicBezTo>
                  <a:cubicBezTo>
                    <a:pt x="220" y="128"/>
                    <a:pt x="220" y="128"/>
                    <a:pt x="220" y="128"/>
                  </a:cubicBezTo>
                  <a:cubicBezTo>
                    <a:pt x="220" y="128"/>
                    <a:pt x="220" y="128"/>
                    <a:pt x="220" y="128"/>
                  </a:cubicBezTo>
                  <a:cubicBezTo>
                    <a:pt x="220" y="128"/>
                    <a:pt x="220" y="128"/>
                    <a:pt x="220" y="128"/>
                  </a:cubicBezTo>
                  <a:cubicBezTo>
                    <a:pt x="220" y="129"/>
                    <a:pt x="220" y="129"/>
                    <a:pt x="220" y="129"/>
                  </a:cubicBezTo>
                  <a:cubicBezTo>
                    <a:pt x="221" y="129"/>
                    <a:pt x="221" y="129"/>
                    <a:pt x="221" y="129"/>
                  </a:cubicBezTo>
                  <a:cubicBezTo>
                    <a:pt x="220" y="130"/>
                    <a:pt x="220" y="130"/>
                    <a:pt x="220" y="130"/>
                  </a:cubicBezTo>
                  <a:cubicBezTo>
                    <a:pt x="220" y="131"/>
                    <a:pt x="220" y="131"/>
                    <a:pt x="220" y="131"/>
                  </a:cubicBezTo>
                  <a:lnTo>
                    <a:pt x="221" y="130"/>
                  </a:lnTo>
                  <a:close/>
                  <a:moveTo>
                    <a:pt x="204" y="111"/>
                  </a:moveTo>
                  <a:cubicBezTo>
                    <a:pt x="206" y="111"/>
                    <a:pt x="206" y="111"/>
                    <a:pt x="206" y="111"/>
                  </a:cubicBezTo>
                  <a:cubicBezTo>
                    <a:pt x="206" y="111"/>
                    <a:pt x="208" y="109"/>
                    <a:pt x="209" y="109"/>
                  </a:cubicBezTo>
                  <a:cubicBezTo>
                    <a:pt x="209" y="109"/>
                    <a:pt x="209" y="109"/>
                    <a:pt x="209" y="108"/>
                  </a:cubicBezTo>
                  <a:cubicBezTo>
                    <a:pt x="209" y="108"/>
                    <a:pt x="209" y="108"/>
                    <a:pt x="209" y="108"/>
                  </a:cubicBezTo>
                  <a:cubicBezTo>
                    <a:pt x="209" y="108"/>
                    <a:pt x="209" y="108"/>
                    <a:pt x="209" y="108"/>
                  </a:cubicBezTo>
                  <a:cubicBezTo>
                    <a:pt x="209" y="108"/>
                    <a:pt x="209" y="108"/>
                    <a:pt x="209" y="108"/>
                  </a:cubicBezTo>
                  <a:cubicBezTo>
                    <a:pt x="209" y="108"/>
                    <a:pt x="209" y="108"/>
                    <a:pt x="209" y="108"/>
                  </a:cubicBezTo>
                  <a:cubicBezTo>
                    <a:pt x="210" y="108"/>
                    <a:pt x="210" y="108"/>
                    <a:pt x="210" y="108"/>
                  </a:cubicBezTo>
                  <a:cubicBezTo>
                    <a:pt x="210" y="107"/>
                    <a:pt x="210" y="107"/>
                    <a:pt x="210" y="107"/>
                  </a:cubicBezTo>
                  <a:cubicBezTo>
                    <a:pt x="210" y="107"/>
                    <a:pt x="210" y="107"/>
                    <a:pt x="210" y="107"/>
                  </a:cubicBezTo>
                  <a:cubicBezTo>
                    <a:pt x="209" y="107"/>
                    <a:pt x="209" y="107"/>
                    <a:pt x="209" y="107"/>
                  </a:cubicBezTo>
                  <a:cubicBezTo>
                    <a:pt x="210" y="107"/>
                    <a:pt x="210" y="107"/>
                    <a:pt x="210" y="107"/>
                  </a:cubicBezTo>
                  <a:cubicBezTo>
                    <a:pt x="210" y="106"/>
                    <a:pt x="210" y="106"/>
                    <a:pt x="210" y="106"/>
                  </a:cubicBezTo>
                  <a:cubicBezTo>
                    <a:pt x="210" y="107"/>
                    <a:pt x="210" y="107"/>
                    <a:pt x="210" y="107"/>
                  </a:cubicBezTo>
                  <a:cubicBezTo>
                    <a:pt x="210" y="106"/>
                    <a:pt x="210" y="106"/>
                    <a:pt x="210" y="106"/>
                  </a:cubicBezTo>
                  <a:cubicBezTo>
                    <a:pt x="210" y="106"/>
                    <a:pt x="210" y="106"/>
                    <a:pt x="210" y="106"/>
                  </a:cubicBezTo>
                  <a:cubicBezTo>
                    <a:pt x="210" y="106"/>
                    <a:pt x="210" y="106"/>
                    <a:pt x="210" y="106"/>
                  </a:cubicBezTo>
                  <a:cubicBezTo>
                    <a:pt x="210" y="106"/>
                    <a:pt x="210" y="106"/>
                    <a:pt x="210" y="106"/>
                  </a:cubicBezTo>
                  <a:cubicBezTo>
                    <a:pt x="210" y="105"/>
                    <a:pt x="210" y="105"/>
                    <a:pt x="210" y="105"/>
                  </a:cubicBezTo>
                  <a:cubicBezTo>
                    <a:pt x="209" y="105"/>
                    <a:pt x="209" y="105"/>
                    <a:pt x="209" y="105"/>
                  </a:cubicBezTo>
                  <a:cubicBezTo>
                    <a:pt x="209" y="105"/>
                    <a:pt x="209" y="105"/>
                    <a:pt x="209" y="105"/>
                  </a:cubicBezTo>
                  <a:cubicBezTo>
                    <a:pt x="209" y="105"/>
                    <a:pt x="209" y="105"/>
                    <a:pt x="209" y="105"/>
                  </a:cubicBezTo>
                  <a:cubicBezTo>
                    <a:pt x="208" y="105"/>
                    <a:pt x="208" y="105"/>
                    <a:pt x="208" y="105"/>
                  </a:cubicBezTo>
                  <a:cubicBezTo>
                    <a:pt x="209" y="104"/>
                    <a:pt x="209" y="104"/>
                    <a:pt x="208" y="104"/>
                  </a:cubicBezTo>
                  <a:cubicBezTo>
                    <a:pt x="208" y="104"/>
                    <a:pt x="208" y="104"/>
                    <a:pt x="208" y="104"/>
                  </a:cubicBezTo>
                  <a:cubicBezTo>
                    <a:pt x="208" y="103"/>
                    <a:pt x="208" y="103"/>
                    <a:pt x="208" y="103"/>
                  </a:cubicBezTo>
                  <a:cubicBezTo>
                    <a:pt x="207" y="103"/>
                    <a:pt x="207" y="103"/>
                    <a:pt x="207" y="103"/>
                  </a:cubicBezTo>
                  <a:cubicBezTo>
                    <a:pt x="207" y="103"/>
                    <a:pt x="207" y="103"/>
                    <a:pt x="207" y="103"/>
                  </a:cubicBezTo>
                  <a:cubicBezTo>
                    <a:pt x="207" y="103"/>
                    <a:pt x="206" y="103"/>
                    <a:pt x="206" y="103"/>
                  </a:cubicBezTo>
                  <a:cubicBezTo>
                    <a:pt x="206" y="104"/>
                    <a:pt x="206" y="104"/>
                    <a:pt x="206" y="104"/>
                  </a:cubicBezTo>
                  <a:cubicBezTo>
                    <a:pt x="205" y="104"/>
                    <a:pt x="205" y="104"/>
                    <a:pt x="205" y="104"/>
                  </a:cubicBezTo>
                  <a:cubicBezTo>
                    <a:pt x="205" y="105"/>
                    <a:pt x="204" y="104"/>
                    <a:pt x="204" y="104"/>
                  </a:cubicBezTo>
                  <a:cubicBezTo>
                    <a:pt x="204" y="104"/>
                    <a:pt x="204" y="104"/>
                    <a:pt x="203" y="104"/>
                  </a:cubicBezTo>
                  <a:cubicBezTo>
                    <a:pt x="204" y="105"/>
                    <a:pt x="204" y="105"/>
                    <a:pt x="204" y="105"/>
                  </a:cubicBezTo>
                  <a:cubicBezTo>
                    <a:pt x="203" y="105"/>
                    <a:pt x="204" y="104"/>
                    <a:pt x="203" y="104"/>
                  </a:cubicBezTo>
                  <a:cubicBezTo>
                    <a:pt x="203" y="104"/>
                    <a:pt x="203" y="104"/>
                    <a:pt x="203" y="104"/>
                  </a:cubicBezTo>
                  <a:cubicBezTo>
                    <a:pt x="202" y="104"/>
                    <a:pt x="202" y="104"/>
                    <a:pt x="202" y="104"/>
                  </a:cubicBezTo>
                  <a:cubicBezTo>
                    <a:pt x="202" y="105"/>
                    <a:pt x="202" y="105"/>
                    <a:pt x="202" y="105"/>
                  </a:cubicBezTo>
                  <a:cubicBezTo>
                    <a:pt x="201" y="105"/>
                    <a:pt x="201" y="104"/>
                    <a:pt x="201" y="104"/>
                  </a:cubicBezTo>
                  <a:cubicBezTo>
                    <a:pt x="201" y="104"/>
                    <a:pt x="201" y="104"/>
                    <a:pt x="200" y="104"/>
                  </a:cubicBezTo>
                  <a:cubicBezTo>
                    <a:pt x="201" y="105"/>
                    <a:pt x="201" y="105"/>
                    <a:pt x="201" y="106"/>
                  </a:cubicBezTo>
                  <a:cubicBezTo>
                    <a:pt x="200" y="106"/>
                    <a:pt x="200" y="105"/>
                    <a:pt x="200" y="105"/>
                  </a:cubicBezTo>
                  <a:cubicBezTo>
                    <a:pt x="200" y="105"/>
                    <a:pt x="200" y="106"/>
                    <a:pt x="200" y="106"/>
                  </a:cubicBezTo>
                  <a:cubicBezTo>
                    <a:pt x="200" y="106"/>
                    <a:pt x="200" y="106"/>
                    <a:pt x="200" y="106"/>
                  </a:cubicBezTo>
                  <a:cubicBezTo>
                    <a:pt x="200" y="107"/>
                    <a:pt x="200" y="107"/>
                    <a:pt x="200" y="107"/>
                  </a:cubicBezTo>
                  <a:cubicBezTo>
                    <a:pt x="199" y="106"/>
                    <a:pt x="199" y="106"/>
                    <a:pt x="199" y="106"/>
                  </a:cubicBezTo>
                  <a:cubicBezTo>
                    <a:pt x="199" y="106"/>
                    <a:pt x="199" y="106"/>
                    <a:pt x="199" y="106"/>
                  </a:cubicBezTo>
                  <a:cubicBezTo>
                    <a:pt x="199" y="106"/>
                    <a:pt x="199" y="106"/>
                    <a:pt x="199" y="106"/>
                  </a:cubicBezTo>
                  <a:cubicBezTo>
                    <a:pt x="199" y="106"/>
                    <a:pt x="199" y="106"/>
                    <a:pt x="199" y="106"/>
                  </a:cubicBezTo>
                  <a:cubicBezTo>
                    <a:pt x="199" y="105"/>
                    <a:pt x="199" y="105"/>
                    <a:pt x="199" y="105"/>
                  </a:cubicBezTo>
                  <a:cubicBezTo>
                    <a:pt x="199" y="105"/>
                    <a:pt x="199" y="105"/>
                    <a:pt x="199" y="105"/>
                  </a:cubicBezTo>
                  <a:cubicBezTo>
                    <a:pt x="199" y="105"/>
                    <a:pt x="199" y="105"/>
                    <a:pt x="199" y="105"/>
                  </a:cubicBezTo>
                  <a:cubicBezTo>
                    <a:pt x="199" y="104"/>
                    <a:pt x="199" y="104"/>
                    <a:pt x="199" y="104"/>
                  </a:cubicBezTo>
                  <a:cubicBezTo>
                    <a:pt x="199" y="104"/>
                    <a:pt x="199" y="104"/>
                    <a:pt x="199" y="104"/>
                  </a:cubicBezTo>
                  <a:cubicBezTo>
                    <a:pt x="199" y="104"/>
                    <a:pt x="199" y="104"/>
                    <a:pt x="199" y="104"/>
                  </a:cubicBezTo>
                  <a:cubicBezTo>
                    <a:pt x="199" y="103"/>
                    <a:pt x="198" y="103"/>
                    <a:pt x="197" y="103"/>
                  </a:cubicBezTo>
                  <a:cubicBezTo>
                    <a:pt x="197" y="103"/>
                    <a:pt x="197" y="103"/>
                    <a:pt x="197" y="103"/>
                  </a:cubicBezTo>
                  <a:cubicBezTo>
                    <a:pt x="197" y="103"/>
                    <a:pt x="197" y="103"/>
                    <a:pt x="197" y="103"/>
                  </a:cubicBezTo>
                  <a:cubicBezTo>
                    <a:pt x="197" y="104"/>
                    <a:pt x="197" y="104"/>
                    <a:pt x="198" y="104"/>
                  </a:cubicBezTo>
                  <a:cubicBezTo>
                    <a:pt x="198" y="104"/>
                    <a:pt x="198" y="104"/>
                    <a:pt x="198" y="104"/>
                  </a:cubicBezTo>
                  <a:cubicBezTo>
                    <a:pt x="197" y="105"/>
                    <a:pt x="197" y="105"/>
                    <a:pt x="197" y="105"/>
                  </a:cubicBezTo>
                  <a:cubicBezTo>
                    <a:pt x="197" y="104"/>
                    <a:pt x="197" y="104"/>
                    <a:pt x="197" y="104"/>
                  </a:cubicBezTo>
                  <a:cubicBezTo>
                    <a:pt x="197" y="104"/>
                    <a:pt x="197" y="104"/>
                    <a:pt x="197" y="104"/>
                  </a:cubicBezTo>
                  <a:cubicBezTo>
                    <a:pt x="197" y="104"/>
                    <a:pt x="197" y="104"/>
                    <a:pt x="197" y="104"/>
                  </a:cubicBezTo>
                  <a:cubicBezTo>
                    <a:pt x="197" y="104"/>
                    <a:pt x="197" y="104"/>
                    <a:pt x="197" y="104"/>
                  </a:cubicBezTo>
                  <a:cubicBezTo>
                    <a:pt x="197" y="104"/>
                    <a:pt x="197" y="104"/>
                    <a:pt x="197" y="104"/>
                  </a:cubicBezTo>
                  <a:cubicBezTo>
                    <a:pt x="196" y="104"/>
                    <a:pt x="196" y="104"/>
                    <a:pt x="196" y="104"/>
                  </a:cubicBezTo>
                  <a:cubicBezTo>
                    <a:pt x="196" y="104"/>
                    <a:pt x="196" y="104"/>
                    <a:pt x="196" y="104"/>
                  </a:cubicBezTo>
                  <a:cubicBezTo>
                    <a:pt x="197" y="105"/>
                    <a:pt x="195" y="104"/>
                    <a:pt x="197" y="105"/>
                  </a:cubicBezTo>
                  <a:cubicBezTo>
                    <a:pt x="196" y="104"/>
                    <a:pt x="196" y="104"/>
                    <a:pt x="196" y="104"/>
                  </a:cubicBezTo>
                  <a:cubicBezTo>
                    <a:pt x="196" y="105"/>
                    <a:pt x="196" y="105"/>
                    <a:pt x="196" y="105"/>
                  </a:cubicBezTo>
                  <a:cubicBezTo>
                    <a:pt x="197" y="105"/>
                    <a:pt x="197" y="105"/>
                    <a:pt x="196" y="105"/>
                  </a:cubicBezTo>
                  <a:cubicBezTo>
                    <a:pt x="196" y="105"/>
                    <a:pt x="196" y="105"/>
                    <a:pt x="196" y="105"/>
                  </a:cubicBezTo>
                  <a:cubicBezTo>
                    <a:pt x="195" y="105"/>
                    <a:pt x="195" y="105"/>
                    <a:pt x="195" y="105"/>
                  </a:cubicBezTo>
                  <a:cubicBezTo>
                    <a:pt x="196" y="105"/>
                    <a:pt x="196" y="105"/>
                    <a:pt x="196" y="105"/>
                  </a:cubicBezTo>
                  <a:cubicBezTo>
                    <a:pt x="195" y="105"/>
                    <a:pt x="195" y="105"/>
                    <a:pt x="195" y="105"/>
                  </a:cubicBezTo>
                  <a:cubicBezTo>
                    <a:pt x="196" y="106"/>
                    <a:pt x="196" y="106"/>
                    <a:pt x="196" y="106"/>
                  </a:cubicBezTo>
                  <a:cubicBezTo>
                    <a:pt x="195" y="105"/>
                    <a:pt x="195" y="105"/>
                    <a:pt x="195" y="105"/>
                  </a:cubicBezTo>
                  <a:cubicBezTo>
                    <a:pt x="195" y="106"/>
                    <a:pt x="195" y="106"/>
                    <a:pt x="195" y="106"/>
                  </a:cubicBezTo>
                  <a:cubicBezTo>
                    <a:pt x="195" y="106"/>
                    <a:pt x="196" y="106"/>
                    <a:pt x="197" y="106"/>
                  </a:cubicBezTo>
                  <a:cubicBezTo>
                    <a:pt x="197" y="106"/>
                    <a:pt x="197" y="106"/>
                    <a:pt x="197" y="106"/>
                  </a:cubicBezTo>
                  <a:cubicBezTo>
                    <a:pt x="197" y="105"/>
                    <a:pt x="197" y="105"/>
                    <a:pt x="197" y="105"/>
                  </a:cubicBezTo>
                  <a:cubicBezTo>
                    <a:pt x="197" y="106"/>
                    <a:pt x="197" y="106"/>
                    <a:pt x="197" y="106"/>
                  </a:cubicBezTo>
                  <a:cubicBezTo>
                    <a:pt x="198" y="105"/>
                    <a:pt x="198" y="105"/>
                    <a:pt x="198" y="105"/>
                  </a:cubicBezTo>
                  <a:cubicBezTo>
                    <a:pt x="198" y="106"/>
                    <a:pt x="198" y="106"/>
                    <a:pt x="198" y="106"/>
                  </a:cubicBezTo>
                  <a:cubicBezTo>
                    <a:pt x="198" y="106"/>
                    <a:pt x="198" y="106"/>
                    <a:pt x="198" y="106"/>
                  </a:cubicBezTo>
                  <a:cubicBezTo>
                    <a:pt x="198" y="106"/>
                    <a:pt x="198" y="106"/>
                    <a:pt x="198" y="106"/>
                  </a:cubicBezTo>
                  <a:cubicBezTo>
                    <a:pt x="198" y="106"/>
                    <a:pt x="198" y="106"/>
                    <a:pt x="198" y="106"/>
                  </a:cubicBezTo>
                  <a:cubicBezTo>
                    <a:pt x="198" y="106"/>
                    <a:pt x="198" y="106"/>
                    <a:pt x="198" y="106"/>
                  </a:cubicBezTo>
                  <a:cubicBezTo>
                    <a:pt x="199" y="106"/>
                    <a:pt x="199" y="106"/>
                    <a:pt x="199" y="106"/>
                  </a:cubicBezTo>
                  <a:cubicBezTo>
                    <a:pt x="198" y="106"/>
                    <a:pt x="198" y="106"/>
                    <a:pt x="198" y="107"/>
                  </a:cubicBezTo>
                  <a:cubicBezTo>
                    <a:pt x="198" y="107"/>
                    <a:pt x="198" y="107"/>
                    <a:pt x="199" y="107"/>
                  </a:cubicBezTo>
                  <a:cubicBezTo>
                    <a:pt x="199" y="107"/>
                    <a:pt x="199" y="107"/>
                    <a:pt x="199" y="107"/>
                  </a:cubicBezTo>
                  <a:cubicBezTo>
                    <a:pt x="195" y="108"/>
                    <a:pt x="195" y="108"/>
                    <a:pt x="195" y="108"/>
                  </a:cubicBezTo>
                  <a:cubicBezTo>
                    <a:pt x="195" y="108"/>
                    <a:pt x="195" y="108"/>
                    <a:pt x="195" y="108"/>
                  </a:cubicBezTo>
                  <a:cubicBezTo>
                    <a:pt x="196" y="108"/>
                    <a:pt x="196" y="108"/>
                    <a:pt x="196" y="108"/>
                  </a:cubicBezTo>
                  <a:cubicBezTo>
                    <a:pt x="196" y="108"/>
                    <a:pt x="196" y="108"/>
                    <a:pt x="196" y="108"/>
                  </a:cubicBezTo>
                  <a:cubicBezTo>
                    <a:pt x="198" y="108"/>
                    <a:pt x="198" y="108"/>
                    <a:pt x="198" y="108"/>
                  </a:cubicBezTo>
                  <a:cubicBezTo>
                    <a:pt x="198" y="108"/>
                    <a:pt x="198" y="108"/>
                    <a:pt x="198" y="108"/>
                  </a:cubicBezTo>
                  <a:cubicBezTo>
                    <a:pt x="198" y="109"/>
                    <a:pt x="198" y="109"/>
                    <a:pt x="198" y="109"/>
                  </a:cubicBezTo>
                  <a:cubicBezTo>
                    <a:pt x="199" y="109"/>
                    <a:pt x="199" y="109"/>
                    <a:pt x="199" y="109"/>
                  </a:cubicBezTo>
                  <a:cubicBezTo>
                    <a:pt x="198" y="109"/>
                    <a:pt x="198" y="109"/>
                    <a:pt x="198" y="109"/>
                  </a:cubicBezTo>
                  <a:cubicBezTo>
                    <a:pt x="198" y="109"/>
                    <a:pt x="198" y="109"/>
                    <a:pt x="198" y="109"/>
                  </a:cubicBezTo>
                  <a:cubicBezTo>
                    <a:pt x="198" y="110"/>
                    <a:pt x="198" y="110"/>
                    <a:pt x="198" y="110"/>
                  </a:cubicBezTo>
                  <a:cubicBezTo>
                    <a:pt x="199" y="109"/>
                    <a:pt x="199" y="109"/>
                    <a:pt x="199" y="109"/>
                  </a:cubicBezTo>
                  <a:cubicBezTo>
                    <a:pt x="198" y="110"/>
                    <a:pt x="198" y="111"/>
                    <a:pt x="197" y="110"/>
                  </a:cubicBezTo>
                  <a:cubicBezTo>
                    <a:pt x="197" y="111"/>
                    <a:pt x="197" y="111"/>
                    <a:pt x="197" y="111"/>
                  </a:cubicBezTo>
                  <a:cubicBezTo>
                    <a:pt x="198" y="111"/>
                    <a:pt x="199" y="111"/>
                    <a:pt x="200" y="111"/>
                  </a:cubicBezTo>
                  <a:cubicBezTo>
                    <a:pt x="199" y="112"/>
                    <a:pt x="200" y="111"/>
                    <a:pt x="200" y="111"/>
                  </a:cubicBezTo>
                  <a:cubicBezTo>
                    <a:pt x="200" y="111"/>
                    <a:pt x="200" y="111"/>
                    <a:pt x="200" y="111"/>
                  </a:cubicBezTo>
                  <a:cubicBezTo>
                    <a:pt x="200" y="112"/>
                    <a:pt x="200" y="112"/>
                    <a:pt x="200" y="112"/>
                  </a:cubicBezTo>
                  <a:cubicBezTo>
                    <a:pt x="201" y="111"/>
                    <a:pt x="201" y="111"/>
                    <a:pt x="201" y="111"/>
                  </a:cubicBezTo>
                  <a:cubicBezTo>
                    <a:pt x="201" y="112"/>
                    <a:pt x="201" y="112"/>
                    <a:pt x="201" y="112"/>
                  </a:cubicBezTo>
                  <a:cubicBezTo>
                    <a:pt x="200" y="112"/>
                    <a:pt x="200" y="112"/>
                    <a:pt x="200" y="112"/>
                  </a:cubicBezTo>
                  <a:cubicBezTo>
                    <a:pt x="201" y="112"/>
                    <a:pt x="205" y="113"/>
                    <a:pt x="204" y="112"/>
                  </a:cubicBezTo>
                  <a:lnTo>
                    <a:pt x="204" y="111"/>
                  </a:lnTo>
                  <a:close/>
                  <a:moveTo>
                    <a:pt x="383" y="236"/>
                  </a:moveTo>
                  <a:cubicBezTo>
                    <a:pt x="384" y="236"/>
                    <a:pt x="384" y="237"/>
                    <a:pt x="384" y="237"/>
                  </a:cubicBezTo>
                  <a:cubicBezTo>
                    <a:pt x="384" y="236"/>
                    <a:pt x="382" y="235"/>
                    <a:pt x="382" y="235"/>
                  </a:cubicBezTo>
                  <a:cubicBezTo>
                    <a:pt x="382" y="235"/>
                    <a:pt x="383" y="235"/>
                    <a:pt x="383" y="234"/>
                  </a:cubicBezTo>
                  <a:cubicBezTo>
                    <a:pt x="383" y="234"/>
                    <a:pt x="378" y="234"/>
                    <a:pt x="377" y="234"/>
                  </a:cubicBezTo>
                  <a:cubicBezTo>
                    <a:pt x="376" y="234"/>
                    <a:pt x="375" y="233"/>
                    <a:pt x="374" y="233"/>
                  </a:cubicBezTo>
                  <a:cubicBezTo>
                    <a:pt x="373" y="233"/>
                    <a:pt x="373" y="233"/>
                    <a:pt x="372" y="234"/>
                  </a:cubicBezTo>
                  <a:cubicBezTo>
                    <a:pt x="373" y="236"/>
                    <a:pt x="382" y="235"/>
                    <a:pt x="383" y="236"/>
                  </a:cubicBezTo>
                  <a:close/>
                  <a:moveTo>
                    <a:pt x="484" y="105"/>
                  </a:moveTo>
                  <a:cubicBezTo>
                    <a:pt x="485" y="104"/>
                    <a:pt x="482" y="106"/>
                    <a:pt x="482" y="106"/>
                  </a:cubicBezTo>
                  <a:cubicBezTo>
                    <a:pt x="483" y="107"/>
                    <a:pt x="483" y="107"/>
                    <a:pt x="483" y="107"/>
                  </a:cubicBezTo>
                  <a:cubicBezTo>
                    <a:pt x="483" y="107"/>
                    <a:pt x="482" y="108"/>
                    <a:pt x="482" y="108"/>
                  </a:cubicBezTo>
                  <a:cubicBezTo>
                    <a:pt x="483" y="109"/>
                    <a:pt x="483" y="109"/>
                    <a:pt x="483" y="109"/>
                  </a:cubicBezTo>
                  <a:cubicBezTo>
                    <a:pt x="483" y="109"/>
                    <a:pt x="479" y="108"/>
                    <a:pt x="478" y="108"/>
                  </a:cubicBezTo>
                  <a:cubicBezTo>
                    <a:pt x="477" y="107"/>
                    <a:pt x="475" y="104"/>
                    <a:pt x="475" y="103"/>
                  </a:cubicBezTo>
                  <a:cubicBezTo>
                    <a:pt x="472" y="103"/>
                    <a:pt x="472" y="110"/>
                    <a:pt x="470" y="109"/>
                  </a:cubicBezTo>
                  <a:cubicBezTo>
                    <a:pt x="471" y="110"/>
                    <a:pt x="470" y="111"/>
                    <a:pt x="470" y="112"/>
                  </a:cubicBezTo>
                  <a:cubicBezTo>
                    <a:pt x="471" y="112"/>
                    <a:pt x="471" y="112"/>
                    <a:pt x="471" y="112"/>
                  </a:cubicBezTo>
                  <a:cubicBezTo>
                    <a:pt x="471" y="112"/>
                    <a:pt x="473" y="115"/>
                    <a:pt x="471" y="115"/>
                  </a:cubicBezTo>
                  <a:cubicBezTo>
                    <a:pt x="471" y="115"/>
                    <a:pt x="469" y="116"/>
                    <a:pt x="469" y="115"/>
                  </a:cubicBezTo>
                  <a:cubicBezTo>
                    <a:pt x="469" y="114"/>
                    <a:pt x="469" y="114"/>
                    <a:pt x="469" y="114"/>
                  </a:cubicBezTo>
                  <a:cubicBezTo>
                    <a:pt x="469" y="115"/>
                    <a:pt x="469" y="115"/>
                    <a:pt x="469" y="115"/>
                  </a:cubicBezTo>
                  <a:cubicBezTo>
                    <a:pt x="469" y="115"/>
                    <a:pt x="469" y="115"/>
                    <a:pt x="469" y="115"/>
                  </a:cubicBezTo>
                  <a:cubicBezTo>
                    <a:pt x="468" y="115"/>
                    <a:pt x="458" y="121"/>
                    <a:pt x="459" y="122"/>
                  </a:cubicBezTo>
                  <a:cubicBezTo>
                    <a:pt x="459" y="121"/>
                    <a:pt x="459" y="121"/>
                    <a:pt x="458" y="120"/>
                  </a:cubicBezTo>
                  <a:cubicBezTo>
                    <a:pt x="456" y="120"/>
                    <a:pt x="455" y="121"/>
                    <a:pt x="454" y="122"/>
                  </a:cubicBezTo>
                  <a:cubicBezTo>
                    <a:pt x="454" y="122"/>
                    <a:pt x="454" y="121"/>
                    <a:pt x="454" y="121"/>
                  </a:cubicBezTo>
                  <a:cubicBezTo>
                    <a:pt x="453" y="121"/>
                    <a:pt x="452" y="122"/>
                    <a:pt x="452" y="122"/>
                  </a:cubicBezTo>
                  <a:cubicBezTo>
                    <a:pt x="452" y="122"/>
                    <a:pt x="452" y="122"/>
                    <a:pt x="452" y="122"/>
                  </a:cubicBezTo>
                  <a:cubicBezTo>
                    <a:pt x="451" y="122"/>
                    <a:pt x="451" y="122"/>
                    <a:pt x="450" y="122"/>
                  </a:cubicBezTo>
                  <a:cubicBezTo>
                    <a:pt x="450" y="123"/>
                    <a:pt x="448" y="128"/>
                    <a:pt x="448" y="128"/>
                  </a:cubicBezTo>
                  <a:cubicBezTo>
                    <a:pt x="449" y="127"/>
                    <a:pt x="449" y="127"/>
                    <a:pt x="449" y="127"/>
                  </a:cubicBezTo>
                  <a:cubicBezTo>
                    <a:pt x="450" y="127"/>
                    <a:pt x="449" y="130"/>
                    <a:pt x="449" y="130"/>
                  </a:cubicBezTo>
                  <a:cubicBezTo>
                    <a:pt x="450" y="130"/>
                    <a:pt x="450" y="130"/>
                    <a:pt x="450" y="130"/>
                  </a:cubicBezTo>
                  <a:cubicBezTo>
                    <a:pt x="450" y="132"/>
                    <a:pt x="450" y="132"/>
                    <a:pt x="450" y="132"/>
                  </a:cubicBezTo>
                  <a:cubicBezTo>
                    <a:pt x="450" y="132"/>
                    <a:pt x="449" y="132"/>
                    <a:pt x="449" y="132"/>
                  </a:cubicBezTo>
                  <a:cubicBezTo>
                    <a:pt x="449" y="131"/>
                    <a:pt x="449" y="131"/>
                    <a:pt x="449" y="131"/>
                  </a:cubicBezTo>
                  <a:cubicBezTo>
                    <a:pt x="447" y="132"/>
                    <a:pt x="449" y="134"/>
                    <a:pt x="448" y="135"/>
                  </a:cubicBezTo>
                  <a:cubicBezTo>
                    <a:pt x="447" y="136"/>
                    <a:pt x="445" y="136"/>
                    <a:pt x="445" y="138"/>
                  </a:cubicBezTo>
                  <a:cubicBezTo>
                    <a:pt x="445" y="138"/>
                    <a:pt x="445" y="139"/>
                    <a:pt x="445" y="139"/>
                  </a:cubicBezTo>
                  <a:cubicBezTo>
                    <a:pt x="445" y="139"/>
                    <a:pt x="443" y="139"/>
                    <a:pt x="443" y="139"/>
                  </a:cubicBezTo>
                  <a:cubicBezTo>
                    <a:pt x="443" y="140"/>
                    <a:pt x="443" y="140"/>
                    <a:pt x="443" y="140"/>
                  </a:cubicBezTo>
                  <a:cubicBezTo>
                    <a:pt x="444" y="141"/>
                    <a:pt x="442" y="142"/>
                    <a:pt x="441" y="144"/>
                  </a:cubicBezTo>
                  <a:cubicBezTo>
                    <a:pt x="440" y="141"/>
                    <a:pt x="440" y="138"/>
                    <a:pt x="439" y="136"/>
                  </a:cubicBezTo>
                  <a:cubicBezTo>
                    <a:pt x="439" y="134"/>
                    <a:pt x="439" y="133"/>
                    <a:pt x="440" y="132"/>
                  </a:cubicBezTo>
                  <a:cubicBezTo>
                    <a:pt x="440" y="131"/>
                    <a:pt x="441" y="129"/>
                    <a:pt x="441" y="128"/>
                  </a:cubicBezTo>
                  <a:cubicBezTo>
                    <a:pt x="441" y="129"/>
                    <a:pt x="448" y="122"/>
                    <a:pt x="448" y="121"/>
                  </a:cubicBezTo>
                  <a:cubicBezTo>
                    <a:pt x="449" y="121"/>
                    <a:pt x="450" y="120"/>
                    <a:pt x="450" y="119"/>
                  </a:cubicBezTo>
                  <a:cubicBezTo>
                    <a:pt x="451" y="118"/>
                    <a:pt x="450" y="116"/>
                    <a:pt x="451" y="116"/>
                  </a:cubicBezTo>
                  <a:cubicBezTo>
                    <a:pt x="451" y="115"/>
                    <a:pt x="452" y="115"/>
                    <a:pt x="452" y="115"/>
                  </a:cubicBezTo>
                  <a:cubicBezTo>
                    <a:pt x="452" y="115"/>
                    <a:pt x="452" y="115"/>
                    <a:pt x="452" y="115"/>
                  </a:cubicBezTo>
                  <a:cubicBezTo>
                    <a:pt x="451" y="115"/>
                    <a:pt x="450" y="115"/>
                    <a:pt x="450" y="116"/>
                  </a:cubicBezTo>
                  <a:cubicBezTo>
                    <a:pt x="449" y="117"/>
                    <a:pt x="449" y="117"/>
                    <a:pt x="449" y="117"/>
                  </a:cubicBezTo>
                  <a:cubicBezTo>
                    <a:pt x="450" y="117"/>
                    <a:pt x="450" y="117"/>
                    <a:pt x="450" y="117"/>
                  </a:cubicBezTo>
                  <a:cubicBezTo>
                    <a:pt x="450" y="117"/>
                    <a:pt x="450" y="117"/>
                    <a:pt x="449" y="118"/>
                  </a:cubicBezTo>
                  <a:cubicBezTo>
                    <a:pt x="449" y="117"/>
                    <a:pt x="449" y="117"/>
                    <a:pt x="449" y="117"/>
                  </a:cubicBezTo>
                  <a:cubicBezTo>
                    <a:pt x="449" y="117"/>
                    <a:pt x="446" y="120"/>
                    <a:pt x="446" y="120"/>
                  </a:cubicBezTo>
                  <a:cubicBezTo>
                    <a:pt x="445" y="119"/>
                    <a:pt x="446" y="118"/>
                    <a:pt x="445" y="117"/>
                  </a:cubicBezTo>
                  <a:cubicBezTo>
                    <a:pt x="442" y="116"/>
                    <a:pt x="437" y="121"/>
                    <a:pt x="437" y="123"/>
                  </a:cubicBezTo>
                  <a:cubicBezTo>
                    <a:pt x="438" y="123"/>
                    <a:pt x="438" y="123"/>
                    <a:pt x="439" y="123"/>
                  </a:cubicBezTo>
                  <a:cubicBezTo>
                    <a:pt x="439" y="124"/>
                    <a:pt x="437" y="125"/>
                    <a:pt x="437" y="124"/>
                  </a:cubicBezTo>
                  <a:cubicBezTo>
                    <a:pt x="436" y="124"/>
                    <a:pt x="434" y="126"/>
                    <a:pt x="434" y="125"/>
                  </a:cubicBezTo>
                  <a:cubicBezTo>
                    <a:pt x="433" y="124"/>
                    <a:pt x="433" y="124"/>
                    <a:pt x="433" y="124"/>
                  </a:cubicBezTo>
                  <a:cubicBezTo>
                    <a:pt x="434" y="124"/>
                    <a:pt x="434" y="124"/>
                    <a:pt x="435" y="124"/>
                  </a:cubicBezTo>
                  <a:cubicBezTo>
                    <a:pt x="434" y="124"/>
                    <a:pt x="434" y="124"/>
                    <a:pt x="434" y="123"/>
                  </a:cubicBezTo>
                  <a:cubicBezTo>
                    <a:pt x="433" y="123"/>
                    <a:pt x="433" y="123"/>
                    <a:pt x="433" y="123"/>
                  </a:cubicBezTo>
                  <a:cubicBezTo>
                    <a:pt x="430" y="123"/>
                    <a:pt x="430" y="123"/>
                    <a:pt x="430" y="123"/>
                  </a:cubicBezTo>
                  <a:cubicBezTo>
                    <a:pt x="430" y="124"/>
                    <a:pt x="430" y="124"/>
                    <a:pt x="430" y="124"/>
                  </a:cubicBezTo>
                  <a:cubicBezTo>
                    <a:pt x="430" y="123"/>
                    <a:pt x="428" y="124"/>
                    <a:pt x="427" y="123"/>
                  </a:cubicBezTo>
                  <a:cubicBezTo>
                    <a:pt x="426" y="124"/>
                    <a:pt x="426" y="124"/>
                    <a:pt x="426" y="124"/>
                  </a:cubicBezTo>
                  <a:cubicBezTo>
                    <a:pt x="426" y="124"/>
                    <a:pt x="426" y="124"/>
                    <a:pt x="426" y="124"/>
                  </a:cubicBezTo>
                  <a:cubicBezTo>
                    <a:pt x="422" y="123"/>
                    <a:pt x="419" y="127"/>
                    <a:pt x="417" y="130"/>
                  </a:cubicBezTo>
                  <a:cubicBezTo>
                    <a:pt x="417" y="130"/>
                    <a:pt x="412" y="137"/>
                    <a:pt x="414" y="137"/>
                  </a:cubicBezTo>
                  <a:cubicBezTo>
                    <a:pt x="414" y="137"/>
                    <a:pt x="414" y="137"/>
                    <a:pt x="414" y="137"/>
                  </a:cubicBezTo>
                  <a:cubicBezTo>
                    <a:pt x="415" y="137"/>
                    <a:pt x="414" y="137"/>
                    <a:pt x="414" y="137"/>
                  </a:cubicBezTo>
                  <a:cubicBezTo>
                    <a:pt x="415" y="136"/>
                    <a:pt x="415" y="136"/>
                    <a:pt x="415" y="136"/>
                  </a:cubicBezTo>
                  <a:cubicBezTo>
                    <a:pt x="414" y="138"/>
                    <a:pt x="414" y="138"/>
                    <a:pt x="414" y="138"/>
                  </a:cubicBezTo>
                  <a:cubicBezTo>
                    <a:pt x="415" y="139"/>
                    <a:pt x="416" y="137"/>
                    <a:pt x="416" y="137"/>
                  </a:cubicBezTo>
                  <a:cubicBezTo>
                    <a:pt x="416" y="137"/>
                    <a:pt x="416" y="138"/>
                    <a:pt x="416" y="138"/>
                  </a:cubicBezTo>
                  <a:cubicBezTo>
                    <a:pt x="417" y="138"/>
                    <a:pt x="417" y="136"/>
                    <a:pt x="417" y="136"/>
                  </a:cubicBezTo>
                  <a:cubicBezTo>
                    <a:pt x="417" y="137"/>
                    <a:pt x="420" y="137"/>
                    <a:pt x="420" y="139"/>
                  </a:cubicBezTo>
                  <a:cubicBezTo>
                    <a:pt x="419" y="139"/>
                    <a:pt x="419" y="139"/>
                    <a:pt x="419" y="139"/>
                  </a:cubicBezTo>
                  <a:cubicBezTo>
                    <a:pt x="420" y="140"/>
                    <a:pt x="419" y="141"/>
                    <a:pt x="420" y="141"/>
                  </a:cubicBezTo>
                  <a:cubicBezTo>
                    <a:pt x="420" y="147"/>
                    <a:pt x="415" y="161"/>
                    <a:pt x="407" y="159"/>
                  </a:cubicBezTo>
                  <a:cubicBezTo>
                    <a:pt x="407" y="159"/>
                    <a:pt x="407" y="159"/>
                    <a:pt x="407" y="159"/>
                  </a:cubicBezTo>
                  <a:cubicBezTo>
                    <a:pt x="407" y="159"/>
                    <a:pt x="406" y="160"/>
                    <a:pt x="405" y="161"/>
                  </a:cubicBezTo>
                  <a:cubicBezTo>
                    <a:pt x="405" y="161"/>
                    <a:pt x="405" y="161"/>
                    <a:pt x="405" y="161"/>
                  </a:cubicBezTo>
                  <a:cubicBezTo>
                    <a:pt x="405" y="161"/>
                    <a:pt x="402" y="165"/>
                    <a:pt x="401" y="166"/>
                  </a:cubicBezTo>
                  <a:cubicBezTo>
                    <a:pt x="402" y="167"/>
                    <a:pt x="403" y="171"/>
                    <a:pt x="404" y="172"/>
                  </a:cubicBezTo>
                  <a:cubicBezTo>
                    <a:pt x="403" y="174"/>
                    <a:pt x="403" y="174"/>
                    <a:pt x="403" y="174"/>
                  </a:cubicBezTo>
                  <a:cubicBezTo>
                    <a:pt x="403" y="174"/>
                    <a:pt x="403" y="174"/>
                    <a:pt x="403" y="174"/>
                  </a:cubicBezTo>
                  <a:cubicBezTo>
                    <a:pt x="403" y="174"/>
                    <a:pt x="402" y="173"/>
                    <a:pt x="402" y="174"/>
                  </a:cubicBezTo>
                  <a:cubicBezTo>
                    <a:pt x="402" y="174"/>
                    <a:pt x="402" y="174"/>
                    <a:pt x="402" y="174"/>
                  </a:cubicBezTo>
                  <a:cubicBezTo>
                    <a:pt x="401" y="174"/>
                    <a:pt x="400" y="175"/>
                    <a:pt x="399" y="175"/>
                  </a:cubicBezTo>
                  <a:cubicBezTo>
                    <a:pt x="400" y="173"/>
                    <a:pt x="400" y="172"/>
                    <a:pt x="400" y="171"/>
                  </a:cubicBezTo>
                  <a:cubicBezTo>
                    <a:pt x="400" y="171"/>
                    <a:pt x="400" y="171"/>
                    <a:pt x="400" y="171"/>
                  </a:cubicBezTo>
                  <a:cubicBezTo>
                    <a:pt x="400" y="170"/>
                    <a:pt x="400" y="170"/>
                    <a:pt x="400" y="170"/>
                  </a:cubicBezTo>
                  <a:cubicBezTo>
                    <a:pt x="400" y="169"/>
                    <a:pt x="400" y="169"/>
                    <a:pt x="400" y="169"/>
                  </a:cubicBezTo>
                  <a:cubicBezTo>
                    <a:pt x="400" y="169"/>
                    <a:pt x="400" y="169"/>
                    <a:pt x="400" y="169"/>
                  </a:cubicBezTo>
                  <a:cubicBezTo>
                    <a:pt x="399" y="169"/>
                    <a:pt x="398" y="168"/>
                    <a:pt x="398" y="168"/>
                  </a:cubicBezTo>
                  <a:cubicBezTo>
                    <a:pt x="398" y="167"/>
                    <a:pt x="398" y="167"/>
                    <a:pt x="398" y="166"/>
                  </a:cubicBezTo>
                  <a:cubicBezTo>
                    <a:pt x="397" y="165"/>
                    <a:pt x="397" y="165"/>
                    <a:pt x="397" y="165"/>
                  </a:cubicBezTo>
                  <a:cubicBezTo>
                    <a:pt x="397" y="165"/>
                    <a:pt x="393" y="167"/>
                    <a:pt x="393" y="167"/>
                  </a:cubicBezTo>
                  <a:cubicBezTo>
                    <a:pt x="393" y="167"/>
                    <a:pt x="394" y="164"/>
                    <a:pt x="394" y="164"/>
                  </a:cubicBezTo>
                  <a:cubicBezTo>
                    <a:pt x="394" y="164"/>
                    <a:pt x="393" y="163"/>
                    <a:pt x="393" y="163"/>
                  </a:cubicBezTo>
                  <a:cubicBezTo>
                    <a:pt x="392" y="163"/>
                    <a:pt x="389" y="166"/>
                    <a:pt x="389" y="167"/>
                  </a:cubicBezTo>
                  <a:cubicBezTo>
                    <a:pt x="389" y="166"/>
                    <a:pt x="389" y="166"/>
                    <a:pt x="389" y="166"/>
                  </a:cubicBezTo>
                  <a:cubicBezTo>
                    <a:pt x="388" y="167"/>
                    <a:pt x="388" y="167"/>
                    <a:pt x="388" y="167"/>
                  </a:cubicBezTo>
                  <a:cubicBezTo>
                    <a:pt x="388" y="167"/>
                    <a:pt x="388" y="168"/>
                    <a:pt x="388" y="168"/>
                  </a:cubicBezTo>
                  <a:cubicBezTo>
                    <a:pt x="389" y="169"/>
                    <a:pt x="389" y="168"/>
                    <a:pt x="390" y="169"/>
                  </a:cubicBezTo>
                  <a:cubicBezTo>
                    <a:pt x="390" y="170"/>
                    <a:pt x="390" y="170"/>
                    <a:pt x="390" y="170"/>
                  </a:cubicBezTo>
                  <a:cubicBezTo>
                    <a:pt x="390" y="170"/>
                    <a:pt x="394" y="169"/>
                    <a:pt x="395" y="170"/>
                  </a:cubicBezTo>
                  <a:cubicBezTo>
                    <a:pt x="395" y="170"/>
                    <a:pt x="395" y="170"/>
                    <a:pt x="395" y="170"/>
                  </a:cubicBezTo>
                  <a:cubicBezTo>
                    <a:pt x="394" y="171"/>
                    <a:pt x="392" y="170"/>
                    <a:pt x="392" y="172"/>
                  </a:cubicBezTo>
                  <a:cubicBezTo>
                    <a:pt x="391" y="172"/>
                    <a:pt x="391" y="172"/>
                    <a:pt x="391" y="172"/>
                  </a:cubicBezTo>
                  <a:cubicBezTo>
                    <a:pt x="390" y="174"/>
                    <a:pt x="390" y="174"/>
                    <a:pt x="390" y="174"/>
                  </a:cubicBezTo>
                  <a:cubicBezTo>
                    <a:pt x="392" y="175"/>
                    <a:pt x="392" y="177"/>
                    <a:pt x="394" y="179"/>
                  </a:cubicBezTo>
                  <a:cubicBezTo>
                    <a:pt x="394" y="179"/>
                    <a:pt x="394" y="179"/>
                    <a:pt x="394" y="179"/>
                  </a:cubicBezTo>
                  <a:cubicBezTo>
                    <a:pt x="393" y="179"/>
                    <a:pt x="393" y="179"/>
                    <a:pt x="393" y="179"/>
                  </a:cubicBezTo>
                  <a:cubicBezTo>
                    <a:pt x="394" y="180"/>
                    <a:pt x="394" y="180"/>
                    <a:pt x="394" y="180"/>
                  </a:cubicBezTo>
                  <a:cubicBezTo>
                    <a:pt x="392" y="181"/>
                    <a:pt x="392" y="181"/>
                    <a:pt x="392" y="181"/>
                  </a:cubicBezTo>
                  <a:cubicBezTo>
                    <a:pt x="393" y="181"/>
                    <a:pt x="393" y="181"/>
                    <a:pt x="393" y="181"/>
                  </a:cubicBezTo>
                  <a:cubicBezTo>
                    <a:pt x="394" y="181"/>
                    <a:pt x="394" y="183"/>
                    <a:pt x="394" y="183"/>
                  </a:cubicBezTo>
                  <a:cubicBezTo>
                    <a:pt x="393" y="184"/>
                    <a:pt x="393" y="184"/>
                    <a:pt x="393" y="184"/>
                  </a:cubicBezTo>
                  <a:cubicBezTo>
                    <a:pt x="393" y="184"/>
                    <a:pt x="393" y="184"/>
                    <a:pt x="393" y="184"/>
                  </a:cubicBezTo>
                  <a:cubicBezTo>
                    <a:pt x="393" y="185"/>
                    <a:pt x="391" y="186"/>
                    <a:pt x="391" y="187"/>
                  </a:cubicBezTo>
                  <a:cubicBezTo>
                    <a:pt x="391" y="187"/>
                    <a:pt x="391" y="187"/>
                    <a:pt x="391" y="187"/>
                  </a:cubicBezTo>
                  <a:cubicBezTo>
                    <a:pt x="391" y="187"/>
                    <a:pt x="391" y="187"/>
                    <a:pt x="391" y="187"/>
                  </a:cubicBezTo>
                  <a:cubicBezTo>
                    <a:pt x="391" y="191"/>
                    <a:pt x="384" y="192"/>
                    <a:pt x="382" y="193"/>
                  </a:cubicBezTo>
                  <a:cubicBezTo>
                    <a:pt x="382" y="195"/>
                    <a:pt x="378" y="194"/>
                    <a:pt x="378" y="195"/>
                  </a:cubicBezTo>
                  <a:cubicBezTo>
                    <a:pt x="378" y="197"/>
                    <a:pt x="377" y="196"/>
                    <a:pt x="377" y="195"/>
                  </a:cubicBezTo>
                  <a:cubicBezTo>
                    <a:pt x="377" y="194"/>
                    <a:pt x="377" y="194"/>
                    <a:pt x="377" y="194"/>
                  </a:cubicBezTo>
                  <a:cubicBezTo>
                    <a:pt x="377" y="194"/>
                    <a:pt x="376" y="195"/>
                    <a:pt x="376" y="194"/>
                  </a:cubicBezTo>
                  <a:cubicBezTo>
                    <a:pt x="376" y="194"/>
                    <a:pt x="375" y="194"/>
                    <a:pt x="375" y="195"/>
                  </a:cubicBezTo>
                  <a:cubicBezTo>
                    <a:pt x="369" y="197"/>
                    <a:pt x="375" y="205"/>
                    <a:pt x="377" y="208"/>
                  </a:cubicBezTo>
                  <a:cubicBezTo>
                    <a:pt x="377" y="209"/>
                    <a:pt x="373" y="212"/>
                    <a:pt x="372" y="213"/>
                  </a:cubicBezTo>
                  <a:cubicBezTo>
                    <a:pt x="371" y="212"/>
                    <a:pt x="372" y="211"/>
                    <a:pt x="372" y="211"/>
                  </a:cubicBezTo>
                  <a:cubicBezTo>
                    <a:pt x="367" y="207"/>
                    <a:pt x="363" y="205"/>
                    <a:pt x="365" y="213"/>
                  </a:cubicBezTo>
                  <a:cubicBezTo>
                    <a:pt x="365" y="214"/>
                    <a:pt x="366" y="214"/>
                    <a:pt x="367" y="215"/>
                  </a:cubicBezTo>
                  <a:cubicBezTo>
                    <a:pt x="367" y="215"/>
                    <a:pt x="368" y="216"/>
                    <a:pt x="367" y="216"/>
                  </a:cubicBezTo>
                  <a:cubicBezTo>
                    <a:pt x="368" y="218"/>
                    <a:pt x="368" y="219"/>
                    <a:pt x="369" y="221"/>
                  </a:cubicBezTo>
                  <a:cubicBezTo>
                    <a:pt x="368" y="220"/>
                    <a:pt x="367" y="218"/>
                    <a:pt x="364" y="215"/>
                  </a:cubicBezTo>
                  <a:cubicBezTo>
                    <a:pt x="364" y="215"/>
                    <a:pt x="362" y="210"/>
                    <a:pt x="362" y="209"/>
                  </a:cubicBezTo>
                  <a:cubicBezTo>
                    <a:pt x="362" y="206"/>
                    <a:pt x="361" y="203"/>
                    <a:pt x="359" y="201"/>
                  </a:cubicBezTo>
                  <a:cubicBezTo>
                    <a:pt x="356" y="199"/>
                    <a:pt x="354" y="197"/>
                    <a:pt x="353" y="193"/>
                  </a:cubicBezTo>
                  <a:cubicBezTo>
                    <a:pt x="352" y="193"/>
                    <a:pt x="352" y="193"/>
                    <a:pt x="352" y="193"/>
                  </a:cubicBezTo>
                  <a:cubicBezTo>
                    <a:pt x="352" y="194"/>
                    <a:pt x="352" y="194"/>
                    <a:pt x="352" y="194"/>
                  </a:cubicBezTo>
                  <a:cubicBezTo>
                    <a:pt x="352" y="194"/>
                    <a:pt x="351" y="192"/>
                    <a:pt x="351" y="192"/>
                  </a:cubicBezTo>
                  <a:cubicBezTo>
                    <a:pt x="351" y="192"/>
                    <a:pt x="351" y="194"/>
                    <a:pt x="351" y="194"/>
                  </a:cubicBezTo>
                  <a:cubicBezTo>
                    <a:pt x="351" y="194"/>
                    <a:pt x="351" y="194"/>
                    <a:pt x="351" y="194"/>
                  </a:cubicBezTo>
                  <a:cubicBezTo>
                    <a:pt x="350" y="194"/>
                    <a:pt x="350" y="194"/>
                    <a:pt x="350" y="194"/>
                  </a:cubicBezTo>
                  <a:cubicBezTo>
                    <a:pt x="350" y="194"/>
                    <a:pt x="350" y="194"/>
                    <a:pt x="350" y="194"/>
                  </a:cubicBezTo>
                  <a:cubicBezTo>
                    <a:pt x="350" y="194"/>
                    <a:pt x="350" y="194"/>
                    <a:pt x="350" y="194"/>
                  </a:cubicBezTo>
                  <a:cubicBezTo>
                    <a:pt x="350" y="194"/>
                    <a:pt x="350" y="194"/>
                    <a:pt x="350" y="194"/>
                  </a:cubicBezTo>
                  <a:cubicBezTo>
                    <a:pt x="349" y="194"/>
                    <a:pt x="350" y="194"/>
                    <a:pt x="349" y="194"/>
                  </a:cubicBezTo>
                  <a:cubicBezTo>
                    <a:pt x="349" y="194"/>
                    <a:pt x="349" y="194"/>
                    <a:pt x="349" y="194"/>
                  </a:cubicBezTo>
                  <a:cubicBezTo>
                    <a:pt x="349" y="194"/>
                    <a:pt x="349" y="194"/>
                    <a:pt x="349" y="194"/>
                  </a:cubicBezTo>
                  <a:cubicBezTo>
                    <a:pt x="349" y="194"/>
                    <a:pt x="349" y="194"/>
                    <a:pt x="349" y="194"/>
                  </a:cubicBezTo>
                  <a:cubicBezTo>
                    <a:pt x="349" y="195"/>
                    <a:pt x="349" y="195"/>
                    <a:pt x="349" y="195"/>
                  </a:cubicBezTo>
                  <a:cubicBezTo>
                    <a:pt x="349" y="194"/>
                    <a:pt x="349" y="194"/>
                    <a:pt x="349" y="194"/>
                  </a:cubicBezTo>
                  <a:cubicBezTo>
                    <a:pt x="349" y="194"/>
                    <a:pt x="348" y="194"/>
                    <a:pt x="348" y="194"/>
                  </a:cubicBezTo>
                  <a:cubicBezTo>
                    <a:pt x="348" y="194"/>
                    <a:pt x="348" y="194"/>
                    <a:pt x="348" y="194"/>
                  </a:cubicBezTo>
                  <a:cubicBezTo>
                    <a:pt x="345" y="196"/>
                    <a:pt x="343" y="199"/>
                    <a:pt x="340" y="201"/>
                  </a:cubicBezTo>
                  <a:cubicBezTo>
                    <a:pt x="340" y="201"/>
                    <a:pt x="338" y="202"/>
                    <a:pt x="337" y="203"/>
                  </a:cubicBezTo>
                  <a:cubicBezTo>
                    <a:pt x="337" y="204"/>
                    <a:pt x="337" y="214"/>
                    <a:pt x="333" y="213"/>
                  </a:cubicBezTo>
                  <a:cubicBezTo>
                    <a:pt x="330" y="212"/>
                    <a:pt x="329" y="205"/>
                    <a:pt x="328" y="202"/>
                  </a:cubicBezTo>
                  <a:cubicBezTo>
                    <a:pt x="327" y="200"/>
                    <a:pt x="328" y="195"/>
                    <a:pt x="326" y="193"/>
                  </a:cubicBezTo>
                  <a:cubicBezTo>
                    <a:pt x="326" y="195"/>
                    <a:pt x="326" y="195"/>
                    <a:pt x="326" y="195"/>
                  </a:cubicBezTo>
                  <a:cubicBezTo>
                    <a:pt x="326" y="198"/>
                    <a:pt x="321" y="191"/>
                    <a:pt x="321" y="191"/>
                  </a:cubicBezTo>
                  <a:cubicBezTo>
                    <a:pt x="320" y="190"/>
                    <a:pt x="317" y="189"/>
                    <a:pt x="315" y="188"/>
                  </a:cubicBezTo>
                  <a:cubicBezTo>
                    <a:pt x="314" y="188"/>
                    <a:pt x="312" y="190"/>
                    <a:pt x="310" y="189"/>
                  </a:cubicBezTo>
                  <a:cubicBezTo>
                    <a:pt x="308" y="189"/>
                    <a:pt x="307" y="187"/>
                    <a:pt x="305" y="186"/>
                  </a:cubicBezTo>
                  <a:cubicBezTo>
                    <a:pt x="305" y="186"/>
                    <a:pt x="304" y="187"/>
                    <a:pt x="304" y="187"/>
                  </a:cubicBezTo>
                  <a:cubicBezTo>
                    <a:pt x="302" y="186"/>
                    <a:pt x="301" y="186"/>
                    <a:pt x="300" y="185"/>
                  </a:cubicBezTo>
                  <a:cubicBezTo>
                    <a:pt x="297" y="183"/>
                    <a:pt x="296" y="182"/>
                    <a:pt x="293" y="182"/>
                  </a:cubicBezTo>
                  <a:cubicBezTo>
                    <a:pt x="293" y="183"/>
                    <a:pt x="293" y="183"/>
                    <a:pt x="293" y="183"/>
                  </a:cubicBezTo>
                  <a:cubicBezTo>
                    <a:pt x="294" y="183"/>
                    <a:pt x="296" y="187"/>
                    <a:pt x="296" y="188"/>
                  </a:cubicBezTo>
                  <a:cubicBezTo>
                    <a:pt x="297" y="189"/>
                    <a:pt x="298" y="190"/>
                    <a:pt x="299" y="191"/>
                  </a:cubicBezTo>
                  <a:cubicBezTo>
                    <a:pt x="301" y="191"/>
                    <a:pt x="303" y="190"/>
                    <a:pt x="304" y="188"/>
                  </a:cubicBezTo>
                  <a:cubicBezTo>
                    <a:pt x="305" y="186"/>
                    <a:pt x="309" y="199"/>
                    <a:pt x="307" y="196"/>
                  </a:cubicBezTo>
                  <a:cubicBezTo>
                    <a:pt x="303" y="200"/>
                    <a:pt x="297" y="206"/>
                    <a:pt x="290" y="205"/>
                  </a:cubicBezTo>
                  <a:cubicBezTo>
                    <a:pt x="280" y="203"/>
                    <a:pt x="281" y="190"/>
                    <a:pt x="275" y="185"/>
                  </a:cubicBezTo>
                  <a:cubicBezTo>
                    <a:pt x="275" y="185"/>
                    <a:pt x="275" y="185"/>
                    <a:pt x="275" y="185"/>
                  </a:cubicBezTo>
                  <a:cubicBezTo>
                    <a:pt x="275" y="184"/>
                    <a:pt x="275" y="184"/>
                    <a:pt x="275" y="183"/>
                  </a:cubicBezTo>
                  <a:cubicBezTo>
                    <a:pt x="275" y="185"/>
                    <a:pt x="273" y="185"/>
                    <a:pt x="272" y="187"/>
                  </a:cubicBezTo>
                  <a:cubicBezTo>
                    <a:pt x="272" y="190"/>
                    <a:pt x="276" y="190"/>
                    <a:pt x="277" y="191"/>
                  </a:cubicBezTo>
                  <a:cubicBezTo>
                    <a:pt x="279" y="194"/>
                    <a:pt x="280" y="199"/>
                    <a:pt x="282" y="202"/>
                  </a:cubicBezTo>
                  <a:cubicBezTo>
                    <a:pt x="283" y="204"/>
                    <a:pt x="284" y="204"/>
                    <a:pt x="286" y="206"/>
                  </a:cubicBezTo>
                  <a:cubicBezTo>
                    <a:pt x="286" y="207"/>
                    <a:pt x="287" y="209"/>
                    <a:pt x="287" y="209"/>
                  </a:cubicBezTo>
                  <a:cubicBezTo>
                    <a:pt x="288" y="210"/>
                    <a:pt x="297" y="210"/>
                    <a:pt x="298" y="209"/>
                  </a:cubicBezTo>
                  <a:cubicBezTo>
                    <a:pt x="296" y="211"/>
                    <a:pt x="296" y="214"/>
                    <a:pt x="295" y="217"/>
                  </a:cubicBezTo>
                  <a:cubicBezTo>
                    <a:pt x="293" y="220"/>
                    <a:pt x="292" y="221"/>
                    <a:pt x="289" y="223"/>
                  </a:cubicBezTo>
                  <a:cubicBezTo>
                    <a:pt x="287" y="225"/>
                    <a:pt x="284" y="227"/>
                    <a:pt x="282" y="230"/>
                  </a:cubicBezTo>
                  <a:cubicBezTo>
                    <a:pt x="280" y="233"/>
                    <a:pt x="282" y="234"/>
                    <a:pt x="282" y="237"/>
                  </a:cubicBezTo>
                  <a:cubicBezTo>
                    <a:pt x="284" y="244"/>
                    <a:pt x="284" y="246"/>
                    <a:pt x="279" y="250"/>
                  </a:cubicBezTo>
                  <a:cubicBezTo>
                    <a:pt x="278" y="250"/>
                    <a:pt x="275" y="252"/>
                    <a:pt x="275" y="253"/>
                  </a:cubicBezTo>
                  <a:cubicBezTo>
                    <a:pt x="275" y="254"/>
                    <a:pt x="277" y="258"/>
                    <a:pt x="276" y="258"/>
                  </a:cubicBezTo>
                  <a:cubicBezTo>
                    <a:pt x="276" y="260"/>
                    <a:pt x="274" y="259"/>
                    <a:pt x="273" y="261"/>
                  </a:cubicBezTo>
                  <a:cubicBezTo>
                    <a:pt x="272" y="261"/>
                    <a:pt x="272" y="264"/>
                    <a:pt x="272" y="265"/>
                  </a:cubicBezTo>
                  <a:cubicBezTo>
                    <a:pt x="270" y="268"/>
                    <a:pt x="264" y="276"/>
                    <a:pt x="259" y="274"/>
                  </a:cubicBezTo>
                  <a:cubicBezTo>
                    <a:pt x="259" y="274"/>
                    <a:pt x="253" y="276"/>
                    <a:pt x="253" y="272"/>
                  </a:cubicBezTo>
                  <a:cubicBezTo>
                    <a:pt x="254" y="263"/>
                    <a:pt x="244" y="256"/>
                    <a:pt x="244" y="248"/>
                  </a:cubicBezTo>
                  <a:cubicBezTo>
                    <a:pt x="244" y="244"/>
                    <a:pt x="247" y="240"/>
                    <a:pt x="246" y="236"/>
                  </a:cubicBezTo>
                  <a:cubicBezTo>
                    <a:pt x="246" y="234"/>
                    <a:pt x="244" y="232"/>
                    <a:pt x="242" y="230"/>
                  </a:cubicBezTo>
                  <a:cubicBezTo>
                    <a:pt x="243" y="230"/>
                    <a:pt x="243" y="230"/>
                    <a:pt x="243" y="230"/>
                  </a:cubicBezTo>
                  <a:cubicBezTo>
                    <a:pt x="242" y="229"/>
                    <a:pt x="241" y="228"/>
                    <a:pt x="240" y="226"/>
                  </a:cubicBezTo>
                  <a:cubicBezTo>
                    <a:pt x="241" y="226"/>
                    <a:pt x="241" y="226"/>
                    <a:pt x="241" y="226"/>
                  </a:cubicBezTo>
                  <a:cubicBezTo>
                    <a:pt x="240" y="225"/>
                    <a:pt x="241" y="222"/>
                    <a:pt x="241" y="220"/>
                  </a:cubicBezTo>
                  <a:cubicBezTo>
                    <a:pt x="239" y="218"/>
                    <a:pt x="240" y="219"/>
                    <a:pt x="236" y="219"/>
                  </a:cubicBezTo>
                  <a:cubicBezTo>
                    <a:pt x="236" y="219"/>
                    <a:pt x="236" y="219"/>
                    <a:pt x="236" y="219"/>
                  </a:cubicBezTo>
                  <a:cubicBezTo>
                    <a:pt x="236" y="219"/>
                    <a:pt x="236" y="219"/>
                    <a:pt x="236" y="219"/>
                  </a:cubicBezTo>
                  <a:cubicBezTo>
                    <a:pt x="235" y="217"/>
                    <a:pt x="234" y="215"/>
                    <a:pt x="231" y="216"/>
                  </a:cubicBezTo>
                  <a:cubicBezTo>
                    <a:pt x="228" y="217"/>
                    <a:pt x="227" y="218"/>
                    <a:pt x="224" y="218"/>
                  </a:cubicBezTo>
                  <a:cubicBezTo>
                    <a:pt x="222" y="218"/>
                    <a:pt x="220" y="218"/>
                    <a:pt x="218" y="219"/>
                  </a:cubicBezTo>
                  <a:cubicBezTo>
                    <a:pt x="214" y="216"/>
                    <a:pt x="210" y="214"/>
                    <a:pt x="208" y="210"/>
                  </a:cubicBezTo>
                  <a:cubicBezTo>
                    <a:pt x="207" y="210"/>
                    <a:pt x="207" y="210"/>
                    <a:pt x="207" y="210"/>
                  </a:cubicBezTo>
                  <a:cubicBezTo>
                    <a:pt x="207" y="209"/>
                    <a:pt x="206" y="207"/>
                    <a:pt x="205" y="208"/>
                  </a:cubicBezTo>
                  <a:cubicBezTo>
                    <a:pt x="205" y="206"/>
                    <a:pt x="206" y="206"/>
                    <a:pt x="204" y="204"/>
                  </a:cubicBezTo>
                  <a:cubicBezTo>
                    <a:pt x="205" y="204"/>
                    <a:pt x="206" y="196"/>
                    <a:pt x="205" y="195"/>
                  </a:cubicBezTo>
                  <a:cubicBezTo>
                    <a:pt x="205" y="196"/>
                    <a:pt x="205" y="196"/>
                    <a:pt x="205" y="196"/>
                  </a:cubicBezTo>
                  <a:cubicBezTo>
                    <a:pt x="204" y="189"/>
                    <a:pt x="212" y="187"/>
                    <a:pt x="214" y="182"/>
                  </a:cubicBezTo>
                  <a:cubicBezTo>
                    <a:pt x="215" y="181"/>
                    <a:pt x="220" y="170"/>
                    <a:pt x="221" y="173"/>
                  </a:cubicBezTo>
                  <a:cubicBezTo>
                    <a:pt x="222" y="174"/>
                    <a:pt x="223" y="174"/>
                    <a:pt x="224" y="173"/>
                  </a:cubicBezTo>
                  <a:cubicBezTo>
                    <a:pt x="224" y="174"/>
                    <a:pt x="225" y="174"/>
                    <a:pt x="225" y="174"/>
                  </a:cubicBezTo>
                  <a:cubicBezTo>
                    <a:pt x="228" y="174"/>
                    <a:pt x="231" y="171"/>
                    <a:pt x="235" y="171"/>
                  </a:cubicBezTo>
                  <a:cubicBezTo>
                    <a:pt x="236" y="171"/>
                    <a:pt x="242" y="170"/>
                    <a:pt x="242" y="171"/>
                  </a:cubicBezTo>
                  <a:cubicBezTo>
                    <a:pt x="244" y="169"/>
                    <a:pt x="242" y="172"/>
                    <a:pt x="243" y="173"/>
                  </a:cubicBezTo>
                  <a:cubicBezTo>
                    <a:pt x="240" y="181"/>
                    <a:pt x="251" y="179"/>
                    <a:pt x="256" y="179"/>
                  </a:cubicBezTo>
                  <a:cubicBezTo>
                    <a:pt x="260" y="178"/>
                    <a:pt x="263" y="177"/>
                    <a:pt x="267" y="178"/>
                  </a:cubicBezTo>
                  <a:cubicBezTo>
                    <a:pt x="270" y="178"/>
                    <a:pt x="272" y="180"/>
                    <a:pt x="274" y="180"/>
                  </a:cubicBezTo>
                  <a:cubicBezTo>
                    <a:pt x="275" y="179"/>
                    <a:pt x="276" y="177"/>
                    <a:pt x="276" y="176"/>
                  </a:cubicBezTo>
                  <a:cubicBezTo>
                    <a:pt x="276" y="174"/>
                    <a:pt x="276" y="172"/>
                    <a:pt x="277" y="171"/>
                  </a:cubicBezTo>
                  <a:cubicBezTo>
                    <a:pt x="276" y="171"/>
                    <a:pt x="276" y="171"/>
                    <a:pt x="276" y="171"/>
                  </a:cubicBezTo>
                  <a:cubicBezTo>
                    <a:pt x="276" y="171"/>
                    <a:pt x="272" y="171"/>
                    <a:pt x="271" y="171"/>
                  </a:cubicBezTo>
                  <a:cubicBezTo>
                    <a:pt x="270" y="171"/>
                    <a:pt x="267" y="170"/>
                    <a:pt x="266" y="171"/>
                  </a:cubicBezTo>
                  <a:cubicBezTo>
                    <a:pt x="266" y="170"/>
                    <a:pt x="266" y="171"/>
                    <a:pt x="266" y="170"/>
                  </a:cubicBezTo>
                  <a:cubicBezTo>
                    <a:pt x="265" y="170"/>
                    <a:pt x="264" y="169"/>
                    <a:pt x="264" y="167"/>
                  </a:cubicBezTo>
                  <a:cubicBezTo>
                    <a:pt x="264" y="168"/>
                    <a:pt x="264" y="168"/>
                    <a:pt x="264" y="168"/>
                  </a:cubicBezTo>
                  <a:cubicBezTo>
                    <a:pt x="264" y="168"/>
                    <a:pt x="265" y="167"/>
                    <a:pt x="265" y="167"/>
                  </a:cubicBezTo>
                  <a:cubicBezTo>
                    <a:pt x="264" y="167"/>
                    <a:pt x="264" y="167"/>
                    <a:pt x="264" y="167"/>
                  </a:cubicBezTo>
                  <a:cubicBezTo>
                    <a:pt x="264" y="167"/>
                    <a:pt x="264" y="167"/>
                    <a:pt x="264" y="167"/>
                  </a:cubicBezTo>
                  <a:cubicBezTo>
                    <a:pt x="263" y="166"/>
                    <a:pt x="263" y="166"/>
                    <a:pt x="263" y="166"/>
                  </a:cubicBezTo>
                  <a:cubicBezTo>
                    <a:pt x="263" y="166"/>
                    <a:pt x="264" y="165"/>
                    <a:pt x="265" y="165"/>
                  </a:cubicBezTo>
                  <a:cubicBezTo>
                    <a:pt x="265" y="165"/>
                    <a:pt x="267" y="164"/>
                    <a:pt x="267" y="164"/>
                  </a:cubicBezTo>
                  <a:cubicBezTo>
                    <a:pt x="268" y="164"/>
                    <a:pt x="268" y="164"/>
                    <a:pt x="269" y="164"/>
                  </a:cubicBezTo>
                  <a:cubicBezTo>
                    <a:pt x="268" y="164"/>
                    <a:pt x="268" y="164"/>
                    <a:pt x="268" y="164"/>
                  </a:cubicBezTo>
                  <a:cubicBezTo>
                    <a:pt x="268" y="164"/>
                    <a:pt x="273" y="162"/>
                    <a:pt x="273" y="162"/>
                  </a:cubicBezTo>
                  <a:cubicBezTo>
                    <a:pt x="276" y="161"/>
                    <a:pt x="277" y="163"/>
                    <a:pt x="280" y="163"/>
                  </a:cubicBezTo>
                  <a:cubicBezTo>
                    <a:pt x="291" y="159"/>
                    <a:pt x="276" y="159"/>
                    <a:pt x="278" y="155"/>
                  </a:cubicBezTo>
                  <a:cubicBezTo>
                    <a:pt x="279" y="155"/>
                    <a:pt x="279" y="155"/>
                    <a:pt x="279" y="155"/>
                  </a:cubicBezTo>
                  <a:cubicBezTo>
                    <a:pt x="280" y="154"/>
                    <a:pt x="280" y="154"/>
                    <a:pt x="280" y="154"/>
                  </a:cubicBezTo>
                  <a:cubicBezTo>
                    <a:pt x="280" y="154"/>
                    <a:pt x="280" y="154"/>
                    <a:pt x="280" y="154"/>
                  </a:cubicBezTo>
                  <a:cubicBezTo>
                    <a:pt x="280" y="154"/>
                    <a:pt x="280" y="154"/>
                    <a:pt x="280" y="154"/>
                  </a:cubicBezTo>
                  <a:cubicBezTo>
                    <a:pt x="281" y="154"/>
                    <a:pt x="279" y="153"/>
                    <a:pt x="279" y="153"/>
                  </a:cubicBezTo>
                  <a:cubicBezTo>
                    <a:pt x="280" y="152"/>
                    <a:pt x="280" y="152"/>
                    <a:pt x="280" y="152"/>
                  </a:cubicBezTo>
                  <a:cubicBezTo>
                    <a:pt x="281" y="152"/>
                    <a:pt x="281" y="150"/>
                    <a:pt x="280" y="152"/>
                  </a:cubicBezTo>
                  <a:cubicBezTo>
                    <a:pt x="279" y="152"/>
                    <a:pt x="276" y="153"/>
                    <a:pt x="276" y="153"/>
                  </a:cubicBezTo>
                  <a:cubicBezTo>
                    <a:pt x="275" y="154"/>
                    <a:pt x="276" y="156"/>
                    <a:pt x="276" y="155"/>
                  </a:cubicBezTo>
                  <a:cubicBezTo>
                    <a:pt x="277" y="155"/>
                    <a:pt x="277" y="155"/>
                    <a:pt x="277" y="155"/>
                  </a:cubicBezTo>
                  <a:cubicBezTo>
                    <a:pt x="278" y="155"/>
                    <a:pt x="278" y="155"/>
                    <a:pt x="278" y="155"/>
                  </a:cubicBezTo>
                  <a:cubicBezTo>
                    <a:pt x="277" y="155"/>
                    <a:pt x="277" y="156"/>
                    <a:pt x="277" y="156"/>
                  </a:cubicBezTo>
                  <a:cubicBezTo>
                    <a:pt x="277" y="156"/>
                    <a:pt x="274" y="157"/>
                    <a:pt x="273" y="157"/>
                  </a:cubicBezTo>
                  <a:cubicBezTo>
                    <a:pt x="273" y="156"/>
                    <a:pt x="274" y="156"/>
                    <a:pt x="273" y="156"/>
                  </a:cubicBezTo>
                  <a:cubicBezTo>
                    <a:pt x="273" y="155"/>
                    <a:pt x="273" y="155"/>
                    <a:pt x="273" y="155"/>
                  </a:cubicBezTo>
                  <a:cubicBezTo>
                    <a:pt x="272" y="155"/>
                    <a:pt x="272" y="154"/>
                    <a:pt x="274" y="154"/>
                  </a:cubicBezTo>
                  <a:cubicBezTo>
                    <a:pt x="274" y="153"/>
                    <a:pt x="272" y="154"/>
                    <a:pt x="271" y="153"/>
                  </a:cubicBezTo>
                  <a:cubicBezTo>
                    <a:pt x="271" y="153"/>
                    <a:pt x="271" y="153"/>
                    <a:pt x="271" y="153"/>
                  </a:cubicBezTo>
                  <a:cubicBezTo>
                    <a:pt x="272" y="153"/>
                    <a:pt x="272" y="153"/>
                    <a:pt x="272" y="153"/>
                  </a:cubicBezTo>
                  <a:cubicBezTo>
                    <a:pt x="271" y="153"/>
                    <a:pt x="271" y="152"/>
                    <a:pt x="271" y="152"/>
                  </a:cubicBezTo>
                  <a:cubicBezTo>
                    <a:pt x="271" y="153"/>
                    <a:pt x="269" y="153"/>
                    <a:pt x="269" y="154"/>
                  </a:cubicBezTo>
                  <a:cubicBezTo>
                    <a:pt x="268" y="155"/>
                    <a:pt x="269" y="156"/>
                    <a:pt x="268" y="156"/>
                  </a:cubicBezTo>
                  <a:cubicBezTo>
                    <a:pt x="268" y="156"/>
                    <a:pt x="268" y="156"/>
                    <a:pt x="268" y="156"/>
                  </a:cubicBezTo>
                  <a:cubicBezTo>
                    <a:pt x="268" y="157"/>
                    <a:pt x="265" y="160"/>
                    <a:pt x="265" y="161"/>
                  </a:cubicBezTo>
                  <a:cubicBezTo>
                    <a:pt x="266" y="161"/>
                    <a:pt x="266" y="161"/>
                    <a:pt x="266" y="161"/>
                  </a:cubicBezTo>
                  <a:cubicBezTo>
                    <a:pt x="267" y="165"/>
                    <a:pt x="263" y="163"/>
                    <a:pt x="261" y="163"/>
                  </a:cubicBezTo>
                  <a:cubicBezTo>
                    <a:pt x="261" y="163"/>
                    <a:pt x="260" y="164"/>
                    <a:pt x="260" y="164"/>
                  </a:cubicBezTo>
                  <a:cubicBezTo>
                    <a:pt x="260" y="164"/>
                    <a:pt x="260" y="164"/>
                    <a:pt x="260" y="164"/>
                  </a:cubicBezTo>
                  <a:cubicBezTo>
                    <a:pt x="260" y="164"/>
                    <a:pt x="261" y="164"/>
                    <a:pt x="261" y="165"/>
                  </a:cubicBezTo>
                  <a:cubicBezTo>
                    <a:pt x="260" y="164"/>
                    <a:pt x="260" y="164"/>
                    <a:pt x="260" y="164"/>
                  </a:cubicBezTo>
                  <a:cubicBezTo>
                    <a:pt x="260" y="165"/>
                    <a:pt x="260" y="165"/>
                    <a:pt x="260" y="165"/>
                  </a:cubicBezTo>
                  <a:cubicBezTo>
                    <a:pt x="260" y="165"/>
                    <a:pt x="259" y="163"/>
                    <a:pt x="259" y="164"/>
                  </a:cubicBezTo>
                  <a:cubicBezTo>
                    <a:pt x="259" y="165"/>
                    <a:pt x="259" y="166"/>
                    <a:pt x="259" y="166"/>
                  </a:cubicBezTo>
                  <a:cubicBezTo>
                    <a:pt x="259" y="167"/>
                    <a:pt x="260" y="167"/>
                    <a:pt x="259" y="167"/>
                  </a:cubicBezTo>
                  <a:cubicBezTo>
                    <a:pt x="260" y="167"/>
                    <a:pt x="261" y="168"/>
                    <a:pt x="261" y="169"/>
                  </a:cubicBezTo>
                  <a:cubicBezTo>
                    <a:pt x="259" y="169"/>
                    <a:pt x="259" y="169"/>
                    <a:pt x="259" y="169"/>
                  </a:cubicBezTo>
                  <a:cubicBezTo>
                    <a:pt x="260" y="169"/>
                    <a:pt x="260" y="169"/>
                    <a:pt x="260" y="169"/>
                  </a:cubicBezTo>
                  <a:cubicBezTo>
                    <a:pt x="260" y="169"/>
                    <a:pt x="260" y="169"/>
                    <a:pt x="260" y="169"/>
                  </a:cubicBezTo>
                  <a:cubicBezTo>
                    <a:pt x="260" y="170"/>
                    <a:pt x="259" y="169"/>
                    <a:pt x="259" y="169"/>
                  </a:cubicBezTo>
                  <a:cubicBezTo>
                    <a:pt x="259" y="170"/>
                    <a:pt x="259" y="171"/>
                    <a:pt x="259" y="171"/>
                  </a:cubicBezTo>
                  <a:cubicBezTo>
                    <a:pt x="259" y="171"/>
                    <a:pt x="259" y="171"/>
                    <a:pt x="259" y="171"/>
                  </a:cubicBezTo>
                  <a:cubicBezTo>
                    <a:pt x="259" y="171"/>
                    <a:pt x="259" y="171"/>
                    <a:pt x="259" y="171"/>
                  </a:cubicBezTo>
                  <a:cubicBezTo>
                    <a:pt x="258" y="170"/>
                    <a:pt x="258" y="170"/>
                    <a:pt x="258" y="170"/>
                  </a:cubicBezTo>
                  <a:cubicBezTo>
                    <a:pt x="258" y="171"/>
                    <a:pt x="258" y="171"/>
                    <a:pt x="258" y="171"/>
                  </a:cubicBezTo>
                  <a:cubicBezTo>
                    <a:pt x="258" y="170"/>
                    <a:pt x="256" y="168"/>
                    <a:pt x="257" y="168"/>
                  </a:cubicBezTo>
                  <a:cubicBezTo>
                    <a:pt x="259" y="168"/>
                    <a:pt x="259" y="168"/>
                    <a:pt x="259" y="168"/>
                  </a:cubicBezTo>
                  <a:cubicBezTo>
                    <a:pt x="259" y="167"/>
                    <a:pt x="257" y="168"/>
                    <a:pt x="257" y="167"/>
                  </a:cubicBezTo>
                  <a:cubicBezTo>
                    <a:pt x="256" y="166"/>
                    <a:pt x="255" y="165"/>
                    <a:pt x="254" y="164"/>
                  </a:cubicBezTo>
                  <a:cubicBezTo>
                    <a:pt x="254" y="162"/>
                    <a:pt x="255" y="162"/>
                    <a:pt x="253" y="160"/>
                  </a:cubicBezTo>
                  <a:cubicBezTo>
                    <a:pt x="252" y="160"/>
                    <a:pt x="249" y="159"/>
                    <a:pt x="249" y="157"/>
                  </a:cubicBezTo>
                  <a:cubicBezTo>
                    <a:pt x="249" y="157"/>
                    <a:pt x="249" y="157"/>
                    <a:pt x="249" y="157"/>
                  </a:cubicBezTo>
                  <a:cubicBezTo>
                    <a:pt x="248" y="156"/>
                    <a:pt x="248" y="156"/>
                    <a:pt x="248" y="156"/>
                  </a:cubicBezTo>
                  <a:cubicBezTo>
                    <a:pt x="248" y="156"/>
                    <a:pt x="248" y="156"/>
                    <a:pt x="248" y="156"/>
                  </a:cubicBezTo>
                  <a:cubicBezTo>
                    <a:pt x="248" y="156"/>
                    <a:pt x="248" y="155"/>
                    <a:pt x="247" y="155"/>
                  </a:cubicBezTo>
                  <a:cubicBezTo>
                    <a:pt x="247" y="156"/>
                    <a:pt x="247" y="156"/>
                    <a:pt x="247" y="156"/>
                  </a:cubicBezTo>
                  <a:cubicBezTo>
                    <a:pt x="247" y="156"/>
                    <a:pt x="247" y="156"/>
                    <a:pt x="247" y="156"/>
                  </a:cubicBezTo>
                  <a:cubicBezTo>
                    <a:pt x="246" y="154"/>
                    <a:pt x="246" y="154"/>
                    <a:pt x="246" y="154"/>
                  </a:cubicBezTo>
                  <a:cubicBezTo>
                    <a:pt x="245" y="154"/>
                    <a:pt x="245" y="155"/>
                    <a:pt x="245" y="157"/>
                  </a:cubicBezTo>
                  <a:cubicBezTo>
                    <a:pt x="245" y="158"/>
                    <a:pt x="253" y="165"/>
                    <a:pt x="253" y="165"/>
                  </a:cubicBezTo>
                  <a:cubicBezTo>
                    <a:pt x="253" y="166"/>
                    <a:pt x="252" y="164"/>
                    <a:pt x="251" y="164"/>
                  </a:cubicBezTo>
                  <a:cubicBezTo>
                    <a:pt x="251" y="164"/>
                    <a:pt x="250" y="165"/>
                    <a:pt x="250" y="165"/>
                  </a:cubicBezTo>
                  <a:cubicBezTo>
                    <a:pt x="251" y="166"/>
                    <a:pt x="251" y="166"/>
                    <a:pt x="251" y="166"/>
                  </a:cubicBezTo>
                  <a:cubicBezTo>
                    <a:pt x="251" y="167"/>
                    <a:pt x="250" y="169"/>
                    <a:pt x="250" y="169"/>
                  </a:cubicBezTo>
                  <a:cubicBezTo>
                    <a:pt x="249" y="169"/>
                    <a:pt x="249" y="168"/>
                    <a:pt x="249" y="168"/>
                  </a:cubicBezTo>
                  <a:cubicBezTo>
                    <a:pt x="249" y="168"/>
                    <a:pt x="250" y="167"/>
                    <a:pt x="250" y="167"/>
                  </a:cubicBezTo>
                  <a:cubicBezTo>
                    <a:pt x="251" y="167"/>
                    <a:pt x="240" y="157"/>
                    <a:pt x="239" y="157"/>
                  </a:cubicBezTo>
                  <a:cubicBezTo>
                    <a:pt x="239" y="158"/>
                    <a:pt x="238" y="159"/>
                    <a:pt x="237" y="160"/>
                  </a:cubicBezTo>
                  <a:cubicBezTo>
                    <a:pt x="235" y="159"/>
                    <a:pt x="235" y="159"/>
                    <a:pt x="235" y="159"/>
                  </a:cubicBezTo>
                  <a:cubicBezTo>
                    <a:pt x="235" y="159"/>
                    <a:pt x="235" y="159"/>
                    <a:pt x="235" y="159"/>
                  </a:cubicBezTo>
                  <a:cubicBezTo>
                    <a:pt x="235" y="159"/>
                    <a:pt x="235" y="159"/>
                    <a:pt x="235" y="159"/>
                  </a:cubicBezTo>
                  <a:cubicBezTo>
                    <a:pt x="234" y="159"/>
                    <a:pt x="233" y="158"/>
                    <a:pt x="232" y="159"/>
                  </a:cubicBezTo>
                  <a:cubicBezTo>
                    <a:pt x="232" y="161"/>
                    <a:pt x="232" y="161"/>
                    <a:pt x="232" y="161"/>
                  </a:cubicBezTo>
                  <a:cubicBezTo>
                    <a:pt x="232" y="161"/>
                    <a:pt x="232" y="161"/>
                    <a:pt x="232" y="161"/>
                  </a:cubicBezTo>
                  <a:cubicBezTo>
                    <a:pt x="233" y="161"/>
                    <a:pt x="233" y="161"/>
                    <a:pt x="233" y="161"/>
                  </a:cubicBezTo>
                  <a:cubicBezTo>
                    <a:pt x="232" y="161"/>
                    <a:pt x="229" y="164"/>
                    <a:pt x="228" y="164"/>
                  </a:cubicBezTo>
                  <a:cubicBezTo>
                    <a:pt x="227" y="166"/>
                    <a:pt x="228" y="170"/>
                    <a:pt x="225" y="171"/>
                  </a:cubicBezTo>
                  <a:cubicBezTo>
                    <a:pt x="225" y="170"/>
                    <a:pt x="225" y="170"/>
                    <a:pt x="225" y="170"/>
                  </a:cubicBezTo>
                  <a:cubicBezTo>
                    <a:pt x="224" y="170"/>
                    <a:pt x="220" y="172"/>
                    <a:pt x="220" y="171"/>
                  </a:cubicBezTo>
                  <a:cubicBezTo>
                    <a:pt x="220" y="171"/>
                    <a:pt x="219" y="171"/>
                    <a:pt x="219" y="170"/>
                  </a:cubicBezTo>
                  <a:cubicBezTo>
                    <a:pt x="219" y="169"/>
                    <a:pt x="217" y="170"/>
                    <a:pt x="216" y="170"/>
                  </a:cubicBezTo>
                  <a:cubicBezTo>
                    <a:pt x="216" y="170"/>
                    <a:pt x="217" y="167"/>
                    <a:pt x="216" y="168"/>
                  </a:cubicBezTo>
                  <a:cubicBezTo>
                    <a:pt x="216" y="166"/>
                    <a:pt x="216" y="163"/>
                    <a:pt x="216" y="161"/>
                  </a:cubicBezTo>
                  <a:cubicBezTo>
                    <a:pt x="216" y="161"/>
                    <a:pt x="216" y="161"/>
                    <a:pt x="216" y="161"/>
                  </a:cubicBezTo>
                  <a:cubicBezTo>
                    <a:pt x="216" y="160"/>
                    <a:pt x="216" y="160"/>
                    <a:pt x="216" y="160"/>
                  </a:cubicBezTo>
                  <a:cubicBezTo>
                    <a:pt x="216" y="161"/>
                    <a:pt x="216" y="161"/>
                    <a:pt x="216" y="161"/>
                  </a:cubicBezTo>
                  <a:cubicBezTo>
                    <a:pt x="216" y="160"/>
                    <a:pt x="216" y="160"/>
                    <a:pt x="216" y="160"/>
                  </a:cubicBezTo>
                  <a:cubicBezTo>
                    <a:pt x="216" y="160"/>
                    <a:pt x="216" y="160"/>
                    <a:pt x="216" y="160"/>
                  </a:cubicBezTo>
                  <a:cubicBezTo>
                    <a:pt x="216" y="160"/>
                    <a:pt x="216" y="160"/>
                    <a:pt x="216" y="160"/>
                  </a:cubicBezTo>
                  <a:cubicBezTo>
                    <a:pt x="218" y="158"/>
                    <a:pt x="218" y="158"/>
                    <a:pt x="218" y="158"/>
                  </a:cubicBezTo>
                  <a:cubicBezTo>
                    <a:pt x="218" y="158"/>
                    <a:pt x="224" y="158"/>
                    <a:pt x="225" y="159"/>
                  </a:cubicBezTo>
                  <a:cubicBezTo>
                    <a:pt x="226" y="159"/>
                    <a:pt x="227" y="155"/>
                    <a:pt x="227" y="155"/>
                  </a:cubicBezTo>
                  <a:cubicBezTo>
                    <a:pt x="227" y="156"/>
                    <a:pt x="227" y="156"/>
                    <a:pt x="227" y="156"/>
                  </a:cubicBezTo>
                  <a:cubicBezTo>
                    <a:pt x="227" y="156"/>
                    <a:pt x="227" y="154"/>
                    <a:pt x="226" y="154"/>
                  </a:cubicBezTo>
                  <a:cubicBezTo>
                    <a:pt x="227" y="154"/>
                    <a:pt x="227" y="154"/>
                    <a:pt x="227" y="154"/>
                  </a:cubicBezTo>
                  <a:cubicBezTo>
                    <a:pt x="227" y="154"/>
                    <a:pt x="225" y="152"/>
                    <a:pt x="225" y="151"/>
                  </a:cubicBezTo>
                  <a:cubicBezTo>
                    <a:pt x="225" y="151"/>
                    <a:pt x="225" y="151"/>
                    <a:pt x="225" y="151"/>
                  </a:cubicBezTo>
                  <a:cubicBezTo>
                    <a:pt x="225" y="151"/>
                    <a:pt x="225" y="151"/>
                    <a:pt x="225" y="151"/>
                  </a:cubicBezTo>
                  <a:cubicBezTo>
                    <a:pt x="225" y="151"/>
                    <a:pt x="223" y="150"/>
                    <a:pt x="222" y="150"/>
                  </a:cubicBezTo>
                  <a:cubicBezTo>
                    <a:pt x="222" y="150"/>
                    <a:pt x="222" y="150"/>
                    <a:pt x="222" y="149"/>
                  </a:cubicBezTo>
                  <a:cubicBezTo>
                    <a:pt x="222" y="149"/>
                    <a:pt x="222" y="149"/>
                    <a:pt x="222" y="149"/>
                  </a:cubicBezTo>
                  <a:cubicBezTo>
                    <a:pt x="222" y="149"/>
                    <a:pt x="222" y="149"/>
                    <a:pt x="222" y="149"/>
                  </a:cubicBezTo>
                  <a:cubicBezTo>
                    <a:pt x="222" y="149"/>
                    <a:pt x="222" y="149"/>
                    <a:pt x="222" y="149"/>
                  </a:cubicBezTo>
                  <a:cubicBezTo>
                    <a:pt x="222" y="149"/>
                    <a:pt x="222" y="149"/>
                    <a:pt x="222" y="149"/>
                  </a:cubicBezTo>
                  <a:cubicBezTo>
                    <a:pt x="222" y="148"/>
                    <a:pt x="226" y="149"/>
                    <a:pt x="226" y="149"/>
                  </a:cubicBezTo>
                  <a:cubicBezTo>
                    <a:pt x="226" y="149"/>
                    <a:pt x="226" y="149"/>
                    <a:pt x="226" y="149"/>
                  </a:cubicBezTo>
                  <a:cubicBezTo>
                    <a:pt x="226" y="149"/>
                    <a:pt x="226" y="149"/>
                    <a:pt x="226" y="149"/>
                  </a:cubicBezTo>
                  <a:cubicBezTo>
                    <a:pt x="226" y="148"/>
                    <a:pt x="226" y="147"/>
                    <a:pt x="226" y="146"/>
                  </a:cubicBezTo>
                  <a:cubicBezTo>
                    <a:pt x="226" y="146"/>
                    <a:pt x="226" y="146"/>
                    <a:pt x="226" y="146"/>
                  </a:cubicBezTo>
                  <a:cubicBezTo>
                    <a:pt x="227" y="147"/>
                    <a:pt x="227" y="147"/>
                    <a:pt x="227" y="147"/>
                  </a:cubicBezTo>
                  <a:cubicBezTo>
                    <a:pt x="227" y="147"/>
                    <a:pt x="229" y="148"/>
                    <a:pt x="229" y="147"/>
                  </a:cubicBezTo>
                  <a:cubicBezTo>
                    <a:pt x="228" y="147"/>
                    <a:pt x="228" y="147"/>
                    <a:pt x="228" y="147"/>
                  </a:cubicBezTo>
                  <a:cubicBezTo>
                    <a:pt x="230" y="144"/>
                    <a:pt x="230" y="144"/>
                    <a:pt x="230" y="144"/>
                  </a:cubicBezTo>
                  <a:cubicBezTo>
                    <a:pt x="232" y="143"/>
                    <a:pt x="233" y="143"/>
                    <a:pt x="234" y="143"/>
                  </a:cubicBezTo>
                  <a:cubicBezTo>
                    <a:pt x="234" y="142"/>
                    <a:pt x="234" y="142"/>
                    <a:pt x="234" y="142"/>
                  </a:cubicBezTo>
                  <a:cubicBezTo>
                    <a:pt x="234" y="141"/>
                    <a:pt x="235" y="140"/>
                    <a:pt x="236" y="139"/>
                  </a:cubicBezTo>
                  <a:cubicBezTo>
                    <a:pt x="236" y="138"/>
                    <a:pt x="237" y="139"/>
                    <a:pt x="238" y="139"/>
                  </a:cubicBezTo>
                  <a:cubicBezTo>
                    <a:pt x="238" y="138"/>
                    <a:pt x="237" y="139"/>
                    <a:pt x="238" y="138"/>
                  </a:cubicBezTo>
                  <a:cubicBezTo>
                    <a:pt x="239" y="138"/>
                    <a:pt x="239" y="138"/>
                    <a:pt x="239" y="138"/>
                  </a:cubicBezTo>
                  <a:cubicBezTo>
                    <a:pt x="239" y="138"/>
                    <a:pt x="239" y="138"/>
                    <a:pt x="239" y="138"/>
                  </a:cubicBezTo>
                  <a:cubicBezTo>
                    <a:pt x="239" y="138"/>
                    <a:pt x="239" y="138"/>
                    <a:pt x="239" y="138"/>
                  </a:cubicBezTo>
                  <a:cubicBezTo>
                    <a:pt x="239" y="138"/>
                    <a:pt x="239" y="138"/>
                    <a:pt x="239" y="138"/>
                  </a:cubicBezTo>
                  <a:cubicBezTo>
                    <a:pt x="240" y="138"/>
                    <a:pt x="240" y="138"/>
                    <a:pt x="240" y="138"/>
                  </a:cubicBezTo>
                  <a:cubicBezTo>
                    <a:pt x="240" y="137"/>
                    <a:pt x="240" y="137"/>
                    <a:pt x="240" y="137"/>
                  </a:cubicBezTo>
                  <a:cubicBezTo>
                    <a:pt x="240" y="137"/>
                    <a:pt x="240" y="137"/>
                    <a:pt x="240" y="137"/>
                  </a:cubicBezTo>
                  <a:cubicBezTo>
                    <a:pt x="240" y="136"/>
                    <a:pt x="240" y="136"/>
                    <a:pt x="240" y="136"/>
                  </a:cubicBezTo>
                  <a:cubicBezTo>
                    <a:pt x="240" y="136"/>
                    <a:pt x="240" y="136"/>
                    <a:pt x="240" y="136"/>
                  </a:cubicBezTo>
                  <a:cubicBezTo>
                    <a:pt x="240" y="135"/>
                    <a:pt x="240" y="134"/>
                    <a:pt x="239" y="133"/>
                  </a:cubicBezTo>
                  <a:cubicBezTo>
                    <a:pt x="239" y="132"/>
                    <a:pt x="239" y="132"/>
                    <a:pt x="239" y="132"/>
                  </a:cubicBezTo>
                  <a:cubicBezTo>
                    <a:pt x="239" y="133"/>
                    <a:pt x="239" y="133"/>
                    <a:pt x="239" y="133"/>
                  </a:cubicBezTo>
                  <a:cubicBezTo>
                    <a:pt x="239" y="132"/>
                    <a:pt x="239" y="132"/>
                    <a:pt x="239" y="132"/>
                  </a:cubicBezTo>
                  <a:cubicBezTo>
                    <a:pt x="239" y="132"/>
                    <a:pt x="239" y="132"/>
                    <a:pt x="239" y="132"/>
                  </a:cubicBezTo>
                  <a:cubicBezTo>
                    <a:pt x="239" y="131"/>
                    <a:pt x="239" y="131"/>
                    <a:pt x="240" y="131"/>
                  </a:cubicBezTo>
                  <a:cubicBezTo>
                    <a:pt x="240" y="131"/>
                    <a:pt x="240" y="131"/>
                    <a:pt x="240" y="131"/>
                  </a:cubicBezTo>
                  <a:cubicBezTo>
                    <a:pt x="240" y="131"/>
                    <a:pt x="240" y="131"/>
                    <a:pt x="240" y="131"/>
                  </a:cubicBezTo>
                  <a:cubicBezTo>
                    <a:pt x="240" y="130"/>
                    <a:pt x="240" y="130"/>
                    <a:pt x="240" y="130"/>
                  </a:cubicBezTo>
                  <a:cubicBezTo>
                    <a:pt x="241" y="131"/>
                    <a:pt x="241" y="131"/>
                    <a:pt x="241" y="131"/>
                  </a:cubicBezTo>
                  <a:cubicBezTo>
                    <a:pt x="241" y="130"/>
                    <a:pt x="241" y="130"/>
                    <a:pt x="241" y="130"/>
                  </a:cubicBezTo>
                  <a:cubicBezTo>
                    <a:pt x="242" y="130"/>
                    <a:pt x="242" y="130"/>
                    <a:pt x="242" y="130"/>
                  </a:cubicBezTo>
                  <a:cubicBezTo>
                    <a:pt x="242" y="131"/>
                    <a:pt x="242" y="131"/>
                    <a:pt x="242" y="131"/>
                  </a:cubicBezTo>
                  <a:cubicBezTo>
                    <a:pt x="241" y="131"/>
                    <a:pt x="241" y="131"/>
                    <a:pt x="241" y="131"/>
                  </a:cubicBezTo>
                  <a:cubicBezTo>
                    <a:pt x="242" y="131"/>
                    <a:pt x="242" y="131"/>
                    <a:pt x="242" y="131"/>
                  </a:cubicBezTo>
                  <a:cubicBezTo>
                    <a:pt x="242" y="131"/>
                    <a:pt x="242" y="131"/>
                    <a:pt x="242" y="131"/>
                  </a:cubicBezTo>
                  <a:cubicBezTo>
                    <a:pt x="243" y="131"/>
                    <a:pt x="243" y="131"/>
                    <a:pt x="243" y="131"/>
                  </a:cubicBezTo>
                  <a:cubicBezTo>
                    <a:pt x="244" y="131"/>
                    <a:pt x="242" y="132"/>
                    <a:pt x="242" y="132"/>
                  </a:cubicBezTo>
                  <a:cubicBezTo>
                    <a:pt x="242" y="133"/>
                    <a:pt x="241" y="133"/>
                    <a:pt x="241" y="133"/>
                  </a:cubicBezTo>
                  <a:cubicBezTo>
                    <a:pt x="241" y="134"/>
                    <a:pt x="241" y="134"/>
                    <a:pt x="241" y="134"/>
                  </a:cubicBezTo>
                  <a:cubicBezTo>
                    <a:pt x="241" y="134"/>
                    <a:pt x="241" y="134"/>
                    <a:pt x="241" y="134"/>
                  </a:cubicBezTo>
                  <a:cubicBezTo>
                    <a:pt x="241" y="134"/>
                    <a:pt x="241" y="134"/>
                    <a:pt x="241" y="134"/>
                  </a:cubicBezTo>
                  <a:cubicBezTo>
                    <a:pt x="241" y="135"/>
                    <a:pt x="241" y="135"/>
                    <a:pt x="241" y="135"/>
                  </a:cubicBezTo>
                  <a:cubicBezTo>
                    <a:pt x="241" y="135"/>
                    <a:pt x="241" y="135"/>
                    <a:pt x="241" y="135"/>
                  </a:cubicBezTo>
                  <a:cubicBezTo>
                    <a:pt x="241" y="135"/>
                    <a:pt x="242" y="136"/>
                    <a:pt x="242" y="136"/>
                  </a:cubicBezTo>
                  <a:cubicBezTo>
                    <a:pt x="242" y="136"/>
                    <a:pt x="242" y="136"/>
                    <a:pt x="242" y="136"/>
                  </a:cubicBezTo>
                  <a:cubicBezTo>
                    <a:pt x="242" y="136"/>
                    <a:pt x="242" y="136"/>
                    <a:pt x="242" y="136"/>
                  </a:cubicBezTo>
                  <a:cubicBezTo>
                    <a:pt x="243" y="136"/>
                    <a:pt x="243" y="136"/>
                    <a:pt x="243" y="136"/>
                  </a:cubicBezTo>
                  <a:cubicBezTo>
                    <a:pt x="243" y="136"/>
                    <a:pt x="243" y="136"/>
                    <a:pt x="243" y="136"/>
                  </a:cubicBezTo>
                  <a:cubicBezTo>
                    <a:pt x="244" y="136"/>
                    <a:pt x="243" y="137"/>
                    <a:pt x="243" y="137"/>
                  </a:cubicBezTo>
                  <a:cubicBezTo>
                    <a:pt x="246" y="136"/>
                    <a:pt x="246" y="136"/>
                    <a:pt x="246" y="136"/>
                  </a:cubicBezTo>
                  <a:cubicBezTo>
                    <a:pt x="246" y="136"/>
                    <a:pt x="246" y="136"/>
                    <a:pt x="246" y="136"/>
                  </a:cubicBezTo>
                  <a:cubicBezTo>
                    <a:pt x="247" y="136"/>
                    <a:pt x="247" y="136"/>
                    <a:pt x="247" y="136"/>
                  </a:cubicBezTo>
                  <a:cubicBezTo>
                    <a:pt x="246" y="137"/>
                    <a:pt x="246" y="137"/>
                    <a:pt x="246" y="137"/>
                  </a:cubicBezTo>
                  <a:cubicBezTo>
                    <a:pt x="246" y="137"/>
                    <a:pt x="246" y="137"/>
                    <a:pt x="246" y="137"/>
                  </a:cubicBezTo>
                  <a:cubicBezTo>
                    <a:pt x="247" y="137"/>
                    <a:pt x="247" y="137"/>
                    <a:pt x="247" y="137"/>
                  </a:cubicBezTo>
                  <a:cubicBezTo>
                    <a:pt x="247" y="137"/>
                    <a:pt x="247" y="137"/>
                    <a:pt x="247" y="137"/>
                  </a:cubicBezTo>
                  <a:cubicBezTo>
                    <a:pt x="247" y="137"/>
                    <a:pt x="247" y="137"/>
                    <a:pt x="247" y="137"/>
                  </a:cubicBezTo>
                  <a:cubicBezTo>
                    <a:pt x="247" y="137"/>
                    <a:pt x="247" y="137"/>
                    <a:pt x="247" y="137"/>
                  </a:cubicBezTo>
                  <a:cubicBezTo>
                    <a:pt x="248" y="137"/>
                    <a:pt x="247" y="137"/>
                    <a:pt x="247" y="137"/>
                  </a:cubicBezTo>
                  <a:cubicBezTo>
                    <a:pt x="248" y="139"/>
                    <a:pt x="251" y="135"/>
                    <a:pt x="253" y="135"/>
                  </a:cubicBezTo>
                  <a:cubicBezTo>
                    <a:pt x="254" y="136"/>
                    <a:pt x="254" y="136"/>
                    <a:pt x="254" y="136"/>
                  </a:cubicBezTo>
                  <a:cubicBezTo>
                    <a:pt x="253" y="135"/>
                    <a:pt x="253" y="136"/>
                    <a:pt x="253" y="136"/>
                  </a:cubicBezTo>
                  <a:cubicBezTo>
                    <a:pt x="254" y="137"/>
                    <a:pt x="256" y="134"/>
                    <a:pt x="257" y="134"/>
                  </a:cubicBezTo>
                  <a:cubicBezTo>
                    <a:pt x="257" y="134"/>
                    <a:pt x="256" y="134"/>
                    <a:pt x="256" y="135"/>
                  </a:cubicBezTo>
                  <a:cubicBezTo>
                    <a:pt x="257" y="136"/>
                    <a:pt x="257" y="134"/>
                    <a:pt x="257" y="134"/>
                  </a:cubicBezTo>
                  <a:cubicBezTo>
                    <a:pt x="257" y="134"/>
                    <a:pt x="258" y="126"/>
                    <a:pt x="259" y="128"/>
                  </a:cubicBezTo>
                  <a:cubicBezTo>
                    <a:pt x="259" y="129"/>
                    <a:pt x="259" y="129"/>
                    <a:pt x="260" y="130"/>
                  </a:cubicBezTo>
                  <a:cubicBezTo>
                    <a:pt x="261" y="131"/>
                    <a:pt x="261" y="127"/>
                    <a:pt x="261" y="126"/>
                  </a:cubicBezTo>
                  <a:cubicBezTo>
                    <a:pt x="261" y="126"/>
                    <a:pt x="261" y="126"/>
                    <a:pt x="261" y="126"/>
                  </a:cubicBezTo>
                  <a:cubicBezTo>
                    <a:pt x="261" y="127"/>
                    <a:pt x="261" y="127"/>
                    <a:pt x="261" y="127"/>
                  </a:cubicBezTo>
                  <a:cubicBezTo>
                    <a:pt x="261" y="127"/>
                    <a:pt x="260" y="126"/>
                    <a:pt x="260" y="126"/>
                  </a:cubicBezTo>
                  <a:cubicBezTo>
                    <a:pt x="260" y="125"/>
                    <a:pt x="260" y="125"/>
                    <a:pt x="260" y="125"/>
                  </a:cubicBezTo>
                  <a:cubicBezTo>
                    <a:pt x="260" y="125"/>
                    <a:pt x="260" y="125"/>
                    <a:pt x="260" y="125"/>
                  </a:cubicBezTo>
                  <a:cubicBezTo>
                    <a:pt x="260" y="124"/>
                    <a:pt x="260" y="124"/>
                    <a:pt x="260" y="124"/>
                  </a:cubicBezTo>
                  <a:cubicBezTo>
                    <a:pt x="261" y="124"/>
                    <a:pt x="261" y="124"/>
                    <a:pt x="261" y="124"/>
                  </a:cubicBezTo>
                  <a:cubicBezTo>
                    <a:pt x="261" y="124"/>
                    <a:pt x="261" y="124"/>
                    <a:pt x="261" y="124"/>
                  </a:cubicBezTo>
                  <a:cubicBezTo>
                    <a:pt x="261" y="123"/>
                    <a:pt x="261" y="123"/>
                    <a:pt x="261" y="123"/>
                  </a:cubicBezTo>
                  <a:cubicBezTo>
                    <a:pt x="262" y="124"/>
                    <a:pt x="262" y="123"/>
                    <a:pt x="263" y="123"/>
                  </a:cubicBezTo>
                  <a:cubicBezTo>
                    <a:pt x="263" y="123"/>
                    <a:pt x="263" y="123"/>
                    <a:pt x="263" y="123"/>
                  </a:cubicBezTo>
                  <a:cubicBezTo>
                    <a:pt x="264" y="126"/>
                    <a:pt x="268" y="121"/>
                    <a:pt x="269" y="122"/>
                  </a:cubicBezTo>
                  <a:cubicBezTo>
                    <a:pt x="268" y="121"/>
                    <a:pt x="267" y="122"/>
                    <a:pt x="267" y="120"/>
                  </a:cubicBezTo>
                  <a:cubicBezTo>
                    <a:pt x="266" y="121"/>
                    <a:pt x="266" y="121"/>
                    <a:pt x="266" y="121"/>
                  </a:cubicBezTo>
                  <a:cubicBezTo>
                    <a:pt x="268" y="117"/>
                    <a:pt x="273" y="113"/>
                    <a:pt x="269" y="110"/>
                  </a:cubicBezTo>
                  <a:cubicBezTo>
                    <a:pt x="269" y="109"/>
                    <a:pt x="269" y="109"/>
                    <a:pt x="269" y="109"/>
                  </a:cubicBezTo>
                  <a:cubicBezTo>
                    <a:pt x="268" y="113"/>
                    <a:pt x="267" y="117"/>
                    <a:pt x="266" y="121"/>
                  </a:cubicBezTo>
                  <a:cubicBezTo>
                    <a:pt x="264" y="121"/>
                    <a:pt x="264" y="121"/>
                    <a:pt x="264" y="121"/>
                  </a:cubicBezTo>
                  <a:cubicBezTo>
                    <a:pt x="263" y="121"/>
                    <a:pt x="263" y="121"/>
                    <a:pt x="263" y="121"/>
                  </a:cubicBezTo>
                  <a:cubicBezTo>
                    <a:pt x="263" y="121"/>
                    <a:pt x="263" y="121"/>
                    <a:pt x="263" y="121"/>
                  </a:cubicBezTo>
                  <a:cubicBezTo>
                    <a:pt x="263" y="121"/>
                    <a:pt x="263" y="121"/>
                    <a:pt x="263" y="121"/>
                  </a:cubicBezTo>
                  <a:cubicBezTo>
                    <a:pt x="263" y="121"/>
                    <a:pt x="263" y="121"/>
                    <a:pt x="263" y="121"/>
                  </a:cubicBezTo>
                  <a:cubicBezTo>
                    <a:pt x="261" y="122"/>
                    <a:pt x="261" y="122"/>
                    <a:pt x="261" y="122"/>
                  </a:cubicBezTo>
                  <a:cubicBezTo>
                    <a:pt x="261" y="122"/>
                    <a:pt x="261" y="122"/>
                    <a:pt x="261" y="122"/>
                  </a:cubicBezTo>
                  <a:cubicBezTo>
                    <a:pt x="259" y="122"/>
                    <a:pt x="259" y="122"/>
                    <a:pt x="259" y="122"/>
                  </a:cubicBezTo>
                  <a:cubicBezTo>
                    <a:pt x="260" y="122"/>
                    <a:pt x="260" y="122"/>
                    <a:pt x="260" y="122"/>
                  </a:cubicBezTo>
                  <a:cubicBezTo>
                    <a:pt x="259" y="122"/>
                    <a:pt x="259" y="122"/>
                    <a:pt x="259" y="122"/>
                  </a:cubicBezTo>
                  <a:cubicBezTo>
                    <a:pt x="259" y="121"/>
                    <a:pt x="259" y="121"/>
                    <a:pt x="259" y="121"/>
                  </a:cubicBezTo>
                  <a:cubicBezTo>
                    <a:pt x="259" y="121"/>
                    <a:pt x="259" y="121"/>
                    <a:pt x="259" y="121"/>
                  </a:cubicBezTo>
                  <a:cubicBezTo>
                    <a:pt x="259" y="121"/>
                    <a:pt x="259" y="121"/>
                    <a:pt x="259" y="121"/>
                  </a:cubicBezTo>
                  <a:cubicBezTo>
                    <a:pt x="256" y="120"/>
                    <a:pt x="257" y="120"/>
                    <a:pt x="257" y="118"/>
                  </a:cubicBezTo>
                  <a:cubicBezTo>
                    <a:pt x="257" y="117"/>
                    <a:pt x="256" y="115"/>
                    <a:pt x="257" y="113"/>
                  </a:cubicBezTo>
                  <a:cubicBezTo>
                    <a:pt x="257" y="114"/>
                    <a:pt x="257" y="114"/>
                    <a:pt x="257" y="114"/>
                  </a:cubicBezTo>
                  <a:cubicBezTo>
                    <a:pt x="257" y="114"/>
                    <a:pt x="262" y="107"/>
                    <a:pt x="263" y="108"/>
                  </a:cubicBezTo>
                  <a:cubicBezTo>
                    <a:pt x="263" y="106"/>
                    <a:pt x="261" y="106"/>
                    <a:pt x="262" y="104"/>
                  </a:cubicBezTo>
                  <a:cubicBezTo>
                    <a:pt x="261" y="105"/>
                    <a:pt x="259" y="105"/>
                    <a:pt x="259" y="105"/>
                  </a:cubicBezTo>
                  <a:cubicBezTo>
                    <a:pt x="259" y="104"/>
                    <a:pt x="259" y="104"/>
                    <a:pt x="259" y="104"/>
                  </a:cubicBezTo>
                  <a:cubicBezTo>
                    <a:pt x="259" y="105"/>
                    <a:pt x="259" y="105"/>
                    <a:pt x="259" y="105"/>
                  </a:cubicBezTo>
                  <a:cubicBezTo>
                    <a:pt x="258" y="105"/>
                    <a:pt x="259" y="105"/>
                    <a:pt x="258" y="105"/>
                  </a:cubicBezTo>
                  <a:cubicBezTo>
                    <a:pt x="258" y="105"/>
                    <a:pt x="258" y="105"/>
                    <a:pt x="258" y="105"/>
                  </a:cubicBezTo>
                  <a:cubicBezTo>
                    <a:pt x="258" y="106"/>
                    <a:pt x="258" y="106"/>
                    <a:pt x="258" y="106"/>
                  </a:cubicBezTo>
                  <a:cubicBezTo>
                    <a:pt x="258" y="105"/>
                    <a:pt x="258" y="105"/>
                    <a:pt x="258" y="105"/>
                  </a:cubicBezTo>
                  <a:cubicBezTo>
                    <a:pt x="258" y="106"/>
                    <a:pt x="258" y="106"/>
                    <a:pt x="258" y="106"/>
                  </a:cubicBezTo>
                  <a:cubicBezTo>
                    <a:pt x="258" y="106"/>
                    <a:pt x="258" y="106"/>
                    <a:pt x="258" y="106"/>
                  </a:cubicBezTo>
                  <a:cubicBezTo>
                    <a:pt x="258" y="106"/>
                    <a:pt x="258" y="106"/>
                    <a:pt x="258" y="106"/>
                  </a:cubicBezTo>
                  <a:cubicBezTo>
                    <a:pt x="257" y="106"/>
                    <a:pt x="257" y="106"/>
                    <a:pt x="257" y="106"/>
                  </a:cubicBezTo>
                  <a:cubicBezTo>
                    <a:pt x="258" y="106"/>
                    <a:pt x="257" y="108"/>
                    <a:pt x="257" y="108"/>
                  </a:cubicBezTo>
                  <a:cubicBezTo>
                    <a:pt x="257" y="108"/>
                    <a:pt x="257" y="108"/>
                    <a:pt x="257" y="108"/>
                  </a:cubicBezTo>
                  <a:cubicBezTo>
                    <a:pt x="257" y="108"/>
                    <a:pt x="257" y="108"/>
                    <a:pt x="257" y="108"/>
                  </a:cubicBezTo>
                  <a:cubicBezTo>
                    <a:pt x="257" y="109"/>
                    <a:pt x="257" y="109"/>
                    <a:pt x="257" y="109"/>
                  </a:cubicBezTo>
                  <a:cubicBezTo>
                    <a:pt x="257" y="109"/>
                    <a:pt x="257" y="109"/>
                    <a:pt x="257" y="109"/>
                  </a:cubicBezTo>
                  <a:cubicBezTo>
                    <a:pt x="257" y="110"/>
                    <a:pt x="255" y="112"/>
                    <a:pt x="255" y="112"/>
                  </a:cubicBezTo>
                  <a:cubicBezTo>
                    <a:pt x="254" y="112"/>
                    <a:pt x="254" y="112"/>
                    <a:pt x="254" y="112"/>
                  </a:cubicBezTo>
                  <a:cubicBezTo>
                    <a:pt x="254" y="112"/>
                    <a:pt x="253" y="113"/>
                    <a:pt x="253" y="114"/>
                  </a:cubicBezTo>
                  <a:cubicBezTo>
                    <a:pt x="253" y="114"/>
                    <a:pt x="253" y="114"/>
                    <a:pt x="253" y="114"/>
                  </a:cubicBezTo>
                  <a:cubicBezTo>
                    <a:pt x="253" y="114"/>
                    <a:pt x="253" y="114"/>
                    <a:pt x="252" y="114"/>
                  </a:cubicBezTo>
                  <a:cubicBezTo>
                    <a:pt x="251" y="115"/>
                    <a:pt x="251" y="118"/>
                    <a:pt x="251" y="120"/>
                  </a:cubicBezTo>
                  <a:cubicBezTo>
                    <a:pt x="252" y="122"/>
                    <a:pt x="254" y="121"/>
                    <a:pt x="254" y="123"/>
                  </a:cubicBezTo>
                  <a:cubicBezTo>
                    <a:pt x="253" y="122"/>
                    <a:pt x="252" y="123"/>
                    <a:pt x="251" y="124"/>
                  </a:cubicBezTo>
                  <a:cubicBezTo>
                    <a:pt x="252" y="124"/>
                    <a:pt x="253" y="124"/>
                    <a:pt x="253" y="124"/>
                  </a:cubicBezTo>
                  <a:cubicBezTo>
                    <a:pt x="252" y="124"/>
                    <a:pt x="252" y="124"/>
                    <a:pt x="252" y="124"/>
                  </a:cubicBezTo>
                  <a:cubicBezTo>
                    <a:pt x="251" y="125"/>
                    <a:pt x="251" y="126"/>
                    <a:pt x="251" y="127"/>
                  </a:cubicBezTo>
                  <a:cubicBezTo>
                    <a:pt x="250" y="127"/>
                    <a:pt x="251" y="132"/>
                    <a:pt x="249" y="132"/>
                  </a:cubicBezTo>
                  <a:cubicBezTo>
                    <a:pt x="249" y="132"/>
                    <a:pt x="248" y="132"/>
                    <a:pt x="248" y="132"/>
                  </a:cubicBezTo>
                  <a:cubicBezTo>
                    <a:pt x="248" y="132"/>
                    <a:pt x="248" y="132"/>
                    <a:pt x="248" y="132"/>
                  </a:cubicBezTo>
                  <a:cubicBezTo>
                    <a:pt x="247" y="135"/>
                    <a:pt x="246" y="134"/>
                    <a:pt x="245" y="132"/>
                  </a:cubicBezTo>
                  <a:cubicBezTo>
                    <a:pt x="245" y="132"/>
                    <a:pt x="245" y="132"/>
                    <a:pt x="245" y="132"/>
                  </a:cubicBezTo>
                  <a:cubicBezTo>
                    <a:pt x="245" y="130"/>
                    <a:pt x="242" y="126"/>
                    <a:pt x="243" y="124"/>
                  </a:cubicBezTo>
                  <a:cubicBezTo>
                    <a:pt x="243" y="124"/>
                    <a:pt x="243" y="124"/>
                    <a:pt x="243" y="124"/>
                  </a:cubicBezTo>
                  <a:cubicBezTo>
                    <a:pt x="243" y="124"/>
                    <a:pt x="243" y="124"/>
                    <a:pt x="243" y="123"/>
                  </a:cubicBezTo>
                  <a:cubicBezTo>
                    <a:pt x="242" y="123"/>
                    <a:pt x="242" y="124"/>
                    <a:pt x="242" y="125"/>
                  </a:cubicBezTo>
                  <a:cubicBezTo>
                    <a:pt x="241" y="125"/>
                    <a:pt x="242" y="125"/>
                    <a:pt x="241" y="124"/>
                  </a:cubicBezTo>
                  <a:cubicBezTo>
                    <a:pt x="242" y="125"/>
                    <a:pt x="238" y="128"/>
                    <a:pt x="237" y="127"/>
                  </a:cubicBezTo>
                  <a:cubicBezTo>
                    <a:pt x="236" y="127"/>
                    <a:pt x="235" y="125"/>
                    <a:pt x="236" y="125"/>
                  </a:cubicBezTo>
                  <a:cubicBezTo>
                    <a:pt x="236" y="125"/>
                    <a:pt x="236" y="125"/>
                    <a:pt x="236" y="125"/>
                  </a:cubicBezTo>
                  <a:cubicBezTo>
                    <a:pt x="236" y="125"/>
                    <a:pt x="236" y="125"/>
                    <a:pt x="237" y="125"/>
                  </a:cubicBezTo>
                  <a:cubicBezTo>
                    <a:pt x="236" y="125"/>
                    <a:pt x="236" y="125"/>
                    <a:pt x="236" y="125"/>
                  </a:cubicBezTo>
                  <a:cubicBezTo>
                    <a:pt x="237" y="123"/>
                    <a:pt x="237" y="123"/>
                    <a:pt x="237" y="123"/>
                  </a:cubicBezTo>
                  <a:cubicBezTo>
                    <a:pt x="237" y="123"/>
                    <a:pt x="236" y="123"/>
                    <a:pt x="236" y="123"/>
                  </a:cubicBezTo>
                  <a:cubicBezTo>
                    <a:pt x="236" y="123"/>
                    <a:pt x="236" y="123"/>
                    <a:pt x="236" y="123"/>
                  </a:cubicBezTo>
                  <a:cubicBezTo>
                    <a:pt x="236" y="123"/>
                    <a:pt x="236" y="123"/>
                    <a:pt x="236" y="123"/>
                  </a:cubicBezTo>
                  <a:cubicBezTo>
                    <a:pt x="236" y="122"/>
                    <a:pt x="236" y="122"/>
                    <a:pt x="236" y="122"/>
                  </a:cubicBezTo>
                  <a:cubicBezTo>
                    <a:pt x="236" y="121"/>
                    <a:pt x="236" y="121"/>
                    <a:pt x="236" y="121"/>
                  </a:cubicBezTo>
                  <a:cubicBezTo>
                    <a:pt x="236" y="122"/>
                    <a:pt x="236" y="122"/>
                    <a:pt x="236" y="122"/>
                  </a:cubicBezTo>
                  <a:cubicBezTo>
                    <a:pt x="236" y="122"/>
                    <a:pt x="236" y="120"/>
                    <a:pt x="235" y="120"/>
                  </a:cubicBezTo>
                  <a:cubicBezTo>
                    <a:pt x="236" y="120"/>
                    <a:pt x="236" y="120"/>
                    <a:pt x="236" y="120"/>
                  </a:cubicBezTo>
                  <a:cubicBezTo>
                    <a:pt x="235" y="120"/>
                    <a:pt x="235" y="120"/>
                    <a:pt x="235" y="120"/>
                  </a:cubicBezTo>
                  <a:cubicBezTo>
                    <a:pt x="235" y="120"/>
                    <a:pt x="235" y="120"/>
                    <a:pt x="235" y="120"/>
                  </a:cubicBezTo>
                  <a:cubicBezTo>
                    <a:pt x="235" y="119"/>
                    <a:pt x="238" y="119"/>
                    <a:pt x="238" y="120"/>
                  </a:cubicBezTo>
                  <a:cubicBezTo>
                    <a:pt x="238" y="119"/>
                    <a:pt x="238" y="119"/>
                    <a:pt x="238" y="119"/>
                  </a:cubicBezTo>
                  <a:cubicBezTo>
                    <a:pt x="238" y="117"/>
                    <a:pt x="238" y="119"/>
                    <a:pt x="238" y="119"/>
                  </a:cubicBezTo>
                  <a:cubicBezTo>
                    <a:pt x="238" y="119"/>
                    <a:pt x="238" y="119"/>
                    <a:pt x="238" y="119"/>
                  </a:cubicBezTo>
                  <a:cubicBezTo>
                    <a:pt x="235" y="118"/>
                    <a:pt x="235" y="118"/>
                    <a:pt x="235" y="118"/>
                  </a:cubicBezTo>
                  <a:cubicBezTo>
                    <a:pt x="236" y="118"/>
                    <a:pt x="236" y="118"/>
                    <a:pt x="236" y="118"/>
                  </a:cubicBezTo>
                  <a:cubicBezTo>
                    <a:pt x="235" y="118"/>
                    <a:pt x="235" y="118"/>
                    <a:pt x="235" y="118"/>
                  </a:cubicBezTo>
                  <a:cubicBezTo>
                    <a:pt x="235" y="117"/>
                    <a:pt x="235" y="117"/>
                    <a:pt x="235" y="117"/>
                  </a:cubicBezTo>
                  <a:cubicBezTo>
                    <a:pt x="235" y="117"/>
                    <a:pt x="236" y="117"/>
                    <a:pt x="236" y="117"/>
                  </a:cubicBezTo>
                  <a:cubicBezTo>
                    <a:pt x="236" y="116"/>
                    <a:pt x="235" y="115"/>
                    <a:pt x="236" y="116"/>
                  </a:cubicBezTo>
                  <a:cubicBezTo>
                    <a:pt x="236" y="116"/>
                    <a:pt x="236" y="116"/>
                    <a:pt x="236" y="116"/>
                  </a:cubicBezTo>
                  <a:cubicBezTo>
                    <a:pt x="236" y="116"/>
                    <a:pt x="236" y="116"/>
                    <a:pt x="236" y="116"/>
                  </a:cubicBezTo>
                  <a:cubicBezTo>
                    <a:pt x="237" y="116"/>
                    <a:pt x="238" y="116"/>
                    <a:pt x="238" y="116"/>
                  </a:cubicBezTo>
                  <a:cubicBezTo>
                    <a:pt x="238" y="116"/>
                    <a:pt x="236" y="115"/>
                    <a:pt x="237" y="115"/>
                  </a:cubicBezTo>
                  <a:cubicBezTo>
                    <a:pt x="238" y="115"/>
                    <a:pt x="238" y="115"/>
                    <a:pt x="238" y="115"/>
                  </a:cubicBezTo>
                  <a:cubicBezTo>
                    <a:pt x="239" y="115"/>
                    <a:pt x="239" y="115"/>
                    <a:pt x="239" y="115"/>
                  </a:cubicBezTo>
                  <a:cubicBezTo>
                    <a:pt x="239" y="114"/>
                    <a:pt x="239" y="114"/>
                    <a:pt x="239" y="114"/>
                  </a:cubicBezTo>
                  <a:cubicBezTo>
                    <a:pt x="238" y="114"/>
                    <a:pt x="237" y="114"/>
                    <a:pt x="238" y="114"/>
                  </a:cubicBezTo>
                  <a:cubicBezTo>
                    <a:pt x="238" y="114"/>
                    <a:pt x="239" y="114"/>
                    <a:pt x="239" y="114"/>
                  </a:cubicBezTo>
                  <a:cubicBezTo>
                    <a:pt x="240" y="114"/>
                    <a:pt x="240" y="114"/>
                    <a:pt x="240" y="114"/>
                  </a:cubicBezTo>
                  <a:cubicBezTo>
                    <a:pt x="239" y="114"/>
                    <a:pt x="239" y="114"/>
                    <a:pt x="239" y="113"/>
                  </a:cubicBezTo>
                  <a:cubicBezTo>
                    <a:pt x="240" y="113"/>
                    <a:pt x="240" y="113"/>
                    <a:pt x="240" y="113"/>
                  </a:cubicBezTo>
                  <a:cubicBezTo>
                    <a:pt x="240" y="113"/>
                    <a:pt x="239" y="113"/>
                    <a:pt x="240" y="113"/>
                  </a:cubicBezTo>
                  <a:cubicBezTo>
                    <a:pt x="240" y="112"/>
                    <a:pt x="240" y="112"/>
                    <a:pt x="240" y="112"/>
                  </a:cubicBezTo>
                  <a:cubicBezTo>
                    <a:pt x="241" y="113"/>
                    <a:pt x="240" y="113"/>
                    <a:pt x="241" y="112"/>
                  </a:cubicBezTo>
                  <a:cubicBezTo>
                    <a:pt x="241" y="112"/>
                    <a:pt x="241" y="112"/>
                    <a:pt x="241" y="112"/>
                  </a:cubicBezTo>
                  <a:cubicBezTo>
                    <a:pt x="242" y="112"/>
                    <a:pt x="241" y="113"/>
                    <a:pt x="242" y="112"/>
                  </a:cubicBezTo>
                  <a:cubicBezTo>
                    <a:pt x="242" y="112"/>
                    <a:pt x="242" y="112"/>
                    <a:pt x="243" y="112"/>
                  </a:cubicBezTo>
                  <a:cubicBezTo>
                    <a:pt x="243" y="112"/>
                    <a:pt x="242" y="112"/>
                    <a:pt x="244" y="111"/>
                  </a:cubicBezTo>
                  <a:cubicBezTo>
                    <a:pt x="243" y="111"/>
                    <a:pt x="243" y="111"/>
                    <a:pt x="243" y="111"/>
                  </a:cubicBezTo>
                  <a:cubicBezTo>
                    <a:pt x="243" y="111"/>
                    <a:pt x="244" y="111"/>
                    <a:pt x="243" y="110"/>
                  </a:cubicBezTo>
                  <a:cubicBezTo>
                    <a:pt x="243" y="110"/>
                    <a:pt x="242" y="113"/>
                    <a:pt x="241" y="112"/>
                  </a:cubicBezTo>
                  <a:cubicBezTo>
                    <a:pt x="241" y="111"/>
                    <a:pt x="241" y="111"/>
                    <a:pt x="241" y="111"/>
                  </a:cubicBezTo>
                  <a:cubicBezTo>
                    <a:pt x="243" y="109"/>
                    <a:pt x="243" y="109"/>
                    <a:pt x="243" y="109"/>
                  </a:cubicBezTo>
                  <a:cubicBezTo>
                    <a:pt x="242" y="109"/>
                    <a:pt x="243" y="109"/>
                    <a:pt x="243" y="109"/>
                  </a:cubicBezTo>
                  <a:cubicBezTo>
                    <a:pt x="243" y="109"/>
                    <a:pt x="243" y="109"/>
                    <a:pt x="243" y="109"/>
                  </a:cubicBezTo>
                  <a:cubicBezTo>
                    <a:pt x="243" y="109"/>
                    <a:pt x="243" y="109"/>
                    <a:pt x="243" y="109"/>
                  </a:cubicBezTo>
                  <a:cubicBezTo>
                    <a:pt x="244" y="108"/>
                    <a:pt x="244" y="108"/>
                    <a:pt x="244" y="108"/>
                  </a:cubicBezTo>
                  <a:cubicBezTo>
                    <a:pt x="244" y="108"/>
                    <a:pt x="244" y="108"/>
                    <a:pt x="244" y="108"/>
                  </a:cubicBezTo>
                  <a:cubicBezTo>
                    <a:pt x="244" y="107"/>
                    <a:pt x="245" y="107"/>
                    <a:pt x="246" y="106"/>
                  </a:cubicBezTo>
                  <a:cubicBezTo>
                    <a:pt x="245" y="107"/>
                    <a:pt x="245" y="107"/>
                    <a:pt x="245" y="107"/>
                  </a:cubicBezTo>
                  <a:cubicBezTo>
                    <a:pt x="245" y="107"/>
                    <a:pt x="245" y="104"/>
                    <a:pt x="246" y="104"/>
                  </a:cubicBezTo>
                  <a:cubicBezTo>
                    <a:pt x="246" y="105"/>
                    <a:pt x="246" y="105"/>
                    <a:pt x="246" y="105"/>
                  </a:cubicBezTo>
                  <a:cubicBezTo>
                    <a:pt x="246" y="104"/>
                    <a:pt x="246" y="104"/>
                    <a:pt x="246" y="104"/>
                  </a:cubicBezTo>
                  <a:cubicBezTo>
                    <a:pt x="245" y="103"/>
                    <a:pt x="246" y="104"/>
                    <a:pt x="247" y="104"/>
                  </a:cubicBezTo>
                  <a:cubicBezTo>
                    <a:pt x="247" y="104"/>
                    <a:pt x="248" y="103"/>
                    <a:pt x="247" y="103"/>
                  </a:cubicBezTo>
                  <a:cubicBezTo>
                    <a:pt x="246" y="103"/>
                    <a:pt x="246" y="103"/>
                    <a:pt x="246" y="103"/>
                  </a:cubicBezTo>
                  <a:cubicBezTo>
                    <a:pt x="246" y="102"/>
                    <a:pt x="246" y="102"/>
                    <a:pt x="246" y="102"/>
                  </a:cubicBezTo>
                  <a:cubicBezTo>
                    <a:pt x="247" y="102"/>
                    <a:pt x="247" y="102"/>
                    <a:pt x="247" y="102"/>
                  </a:cubicBezTo>
                  <a:cubicBezTo>
                    <a:pt x="247" y="102"/>
                    <a:pt x="247" y="102"/>
                    <a:pt x="247" y="102"/>
                  </a:cubicBezTo>
                  <a:cubicBezTo>
                    <a:pt x="246" y="102"/>
                    <a:pt x="246" y="102"/>
                    <a:pt x="246" y="102"/>
                  </a:cubicBezTo>
                  <a:cubicBezTo>
                    <a:pt x="246" y="102"/>
                    <a:pt x="247" y="102"/>
                    <a:pt x="246" y="102"/>
                  </a:cubicBezTo>
                  <a:cubicBezTo>
                    <a:pt x="247" y="102"/>
                    <a:pt x="247" y="102"/>
                    <a:pt x="247" y="102"/>
                  </a:cubicBezTo>
                  <a:cubicBezTo>
                    <a:pt x="246" y="102"/>
                    <a:pt x="246" y="102"/>
                    <a:pt x="246" y="102"/>
                  </a:cubicBezTo>
                  <a:cubicBezTo>
                    <a:pt x="246" y="101"/>
                    <a:pt x="247" y="102"/>
                    <a:pt x="246" y="101"/>
                  </a:cubicBezTo>
                  <a:cubicBezTo>
                    <a:pt x="247" y="101"/>
                    <a:pt x="247" y="101"/>
                    <a:pt x="248" y="101"/>
                  </a:cubicBezTo>
                  <a:cubicBezTo>
                    <a:pt x="248" y="100"/>
                    <a:pt x="248" y="100"/>
                    <a:pt x="248" y="100"/>
                  </a:cubicBezTo>
                  <a:cubicBezTo>
                    <a:pt x="248" y="100"/>
                    <a:pt x="248" y="100"/>
                    <a:pt x="249" y="100"/>
                  </a:cubicBezTo>
                  <a:cubicBezTo>
                    <a:pt x="249" y="101"/>
                    <a:pt x="250" y="100"/>
                    <a:pt x="249" y="100"/>
                  </a:cubicBezTo>
                  <a:cubicBezTo>
                    <a:pt x="249" y="100"/>
                    <a:pt x="249" y="100"/>
                    <a:pt x="249" y="100"/>
                  </a:cubicBezTo>
                  <a:cubicBezTo>
                    <a:pt x="248" y="100"/>
                    <a:pt x="248" y="100"/>
                    <a:pt x="248" y="100"/>
                  </a:cubicBezTo>
                  <a:cubicBezTo>
                    <a:pt x="248" y="99"/>
                    <a:pt x="250" y="99"/>
                    <a:pt x="249" y="99"/>
                  </a:cubicBezTo>
                  <a:cubicBezTo>
                    <a:pt x="249" y="99"/>
                    <a:pt x="250" y="97"/>
                    <a:pt x="248" y="98"/>
                  </a:cubicBezTo>
                  <a:cubicBezTo>
                    <a:pt x="248" y="98"/>
                    <a:pt x="249" y="98"/>
                    <a:pt x="249" y="98"/>
                  </a:cubicBezTo>
                  <a:cubicBezTo>
                    <a:pt x="249" y="98"/>
                    <a:pt x="249" y="98"/>
                    <a:pt x="249" y="98"/>
                  </a:cubicBezTo>
                  <a:cubicBezTo>
                    <a:pt x="250" y="97"/>
                    <a:pt x="250" y="97"/>
                    <a:pt x="250" y="97"/>
                  </a:cubicBezTo>
                  <a:cubicBezTo>
                    <a:pt x="250" y="98"/>
                    <a:pt x="250" y="98"/>
                    <a:pt x="250" y="98"/>
                  </a:cubicBezTo>
                  <a:cubicBezTo>
                    <a:pt x="250" y="97"/>
                    <a:pt x="250" y="97"/>
                    <a:pt x="250" y="97"/>
                  </a:cubicBezTo>
                  <a:cubicBezTo>
                    <a:pt x="250" y="98"/>
                    <a:pt x="250" y="98"/>
                    <a:pt x="250" y="98"/>
                  </a:cubicBezTo>
                  <a:cubicBezTo>
                    <a:pt x="250" y="97"/>
                    <a:pt x="250" y="97"/>
                    <a:pt x="250" y="97"/>
                  </a:cubicBezTo>
                  <a:cubicBezTo>
                    <a:pt x="251" y="97"/>
                    <a:pt x="251" y="97"/>
                    <a:pt x="251" y="97"/>
                  </a:cubicBezTo>
                  <a:cubicBezTo>
                    <a:pt x="250" y="97"/>
                    <a:pt x="250" y="97"/>
                    <a:pt x="250" y="97"/>
                  </a:cubicBezTo>
                  <a:cubicBezTo>
                    <a:pt x="251" y="97"/>
                    <a:pt x="251" y="97"/>
                    <a:pt x="251" y="97"/>
                  </a:cubicBezTo>
                  <a:cubicBezTo>
                    <a:pt x="251" y="97"/>
                    <a:pt x="251" y="95"/>
                    <a:pt x="251" y="96"/>
                  </a:cubicBezTo>
                  <a:cubicBezTo>
                    <a:pt x="251" y="96"/>
                    <a:pt x="251" y="96"/>
                    <a:pt x="251" y="96"/>
                  </a:cubicBezTo>
                  <a:cubicBezTo>
                    <a:pt x="252" y="96"/>
                    <a:pt x="251" y="96"/>
                    <a:pt x="252" y="96"/>
                  </a:cubicBezTo>
                  <a:cubicBezTo>
                    <a:pt x="252" y="95"/>
                    <a:pt x="251" y="96"/>
                    <a:pt x="251" y="96"/>
                  </a:cubicBezTo>
                  <a:cubicBezTo>
                    <a:pt x="251" y="95"/>
                    <a:pt x="253" y="92"/>
                    <a:pt x="253" y="92"/>
                  </a:cubicBezTo>
                  <a:cubicBezTo>
                    <a:pt x="253" y="92"/>
                    <a:pt x="253" y="93"/>
                    <a:pt x="253" y="93"/>
                  </a:cubicBezTo>
                  <a:cubicBezTo>
                    <a:pt x="254" y="92"/>
                    <a:pt x="254" y="92"/>
                    <a:pt x="254" y="92"/>
                  </a:cubicBezTo>
                  <a:cubicBezTo>
                    <a:pt x="255" y="91"/>
                    <a:pt x="253" y="93"/>
                    <a:pt x="254" y="91"/>
                  </a:cubicBezTo>
                  <a:cubicBezTo>
                    <a:pt x="254" y="91"/>
                    <a:pt x="255" y="89"/>
                    <a:pt x="255" y="92"/>
                  </a:cubicBezTo>
                  <a:cubicBezTo>
                    <a:pt x="255" y="91"/>
                    <a:pt x="255" y="91"/>
                    <a:pt x="255" y="91"/>
                  </a:cubicBezTo>
                  <a:cubicBezTo>
                    <a:pt x="255" y="91"/>
                    <a:pt x="255" y="91"/>
                    <a:pt x="255" y="90"/>
                  </a:cubicBezTo>
                  <a:cubicBezTo>
                    <a:pt x="255" y="91"/>
                    <a:pt x="255" y="91"/>
                    <a:pt x="255" y="91"/>
                  </a:cubicBezTo>
                  <a:cubicBezTo>
                    <a:pt x="255" y="90"/>
                    <a:pt x="255" y="90"/>
                    <a:pt x="256" y="90"/>
                  </a:cubicBezTo>
                  <a:cubicBezTo>
                    <a:pt x="257" y="92"/>
                    <a:pt x="256" y="91"/>
                    <a:pt x="256" y="92"/>
                  </a:cubicBezTo>
                  <a:cubicBezTo>
                    <a:pt x="257" y="91"/>
                    <a:pt x="256" y="91"/>
                    <a:pt x="257" y="90"/>
                  </a:cubicBezTo>
                  <a:cubicBezTo>
                    <a:pt x="257" y="90"/>
                    <a:pt x="256" y="91"/>
                    <a:pt x="257" y="90"/>
                  </a:cubicBezTo>
                  <a:cubicBezTo>
                    <a:pt x="257" y="89"/>
                    <a:pt x="258" y="91"/>
                    <a:pt x="258" y="90"/>
                  </a:cubicBezTo>
                  <a:cubicBezTo>
                    <a:pt x="257" y="89"/>
                    <a:pt x="257" y="89"/>
                    <a:pt x="257" y="89"/>
                  </a:cubicBezTo>
                  <a:cubicBezTo>
                    <a:pt x="257" y="88"/>
                    <a:pt x="257" y="88"/>
                    <a:pt x="257" y="88"/>
                  </a:cubicBezTo>
                  <a:cubicBezTo>
                    <a:pt x="257" y="89"/>
                    <a:pt x="257" y="89"/>
                    <a:pt x="257" y="89"/>
                  </a:cubicBezTo>
                  <a:cubicBezTo>
                    <a:pt x="257" y="88"/>
                    <a:pt x="257" y="88"/>
                    <a:pt x="257" y="88"/>
                  </a:cubicBezTo>
                  <a:cubicBezTo>
                    <a:pt x="258" y="89"/>
                    <a:pt x="258" y="89"/>
                    <a:pt x="258" y="89"/>
                  </a:cubicBezTo>
                  <a:cubicBezTo>
                    <a:pt x="258" y="89"/>
                    <a:pt x="258" y="89"/>
                    <a:pt x="258" y="89"/>
                  </a:cubicBezTo>
                  <a:cubicBezTo>
                    <a:pt x="259" y="89"/>
                    <a:pt x="259" y="89"/>
                    <a:pt x="259" y="89"/>
                  </a:cubicBezTo>
                  <a:cubicBezTo>
                    <a:pt x="258" y="90"/>
                    <a:pt x="258" y="90"/>
                    <a:pt x="258" y="90"/>
                  </a:cubicBezTo>
                  <a:cubicBezTo>
                    <a:pt x="259" y="89"/>
                    <a:pt x="259" y="89"/>
                    <a:pt x="259" y="89"/>
                  </a:cubicBezTo>
                  <a:cubicBezTo>
                    <a:pt x="260" y="90"/>
                    <a:pt x="260" y="89"/>
                    <a:pt x="260" y="89"/>
                  </a:cubicBezTo>
                  <a:cubicBezTo>
                    <a:pt x="260" y="88"/>
                    <a:pt x="262" y="86"/>
                    <a:pt x="262" y="86"/>
                  </a:cubicBezTo>
                  <a:cubicBezTo>
                    <a:pt x="262" y="86"/>
                    <a:pt x="262" y="86"/>
                    <a:pt x="262" y="86"/>
                  </a:cubicBezTo>
                  <a:cubicBezTo>
                    <a:pt x="262" y="86"/>
                    <a:pt x="263" y="86"/>
                    <a:pt x="263" y="86"/>
                  </a:cubicBezTo>
                  <a:cubicBezTo>
                    <a:pt x="262" y="88"/>
                    <a:pt x="262" y="88"/>
                    <a:pt x="262" y="88"/>
                  </a:cubicBezTo>
                  <a:cubicBezTo>
                    <a:pt x="263" y="87"/>
                    <a:pt x="265" y="87"/>
                    <a:pt x="265" y="87"/>
                  </a:cubicBezTo>
                  <a:cubicBezTo>
                    <a:pt x="265" y="87"/>
                    <a:pt x="265" y="87"/>
                    <a:pt x="265" y="87"/>
                  </a:cubicBezTo>
                  <a:cubicBezTo>
                    <a:pt x="265" y="86"/>
                    <a:pt x="265" y="87"/>
                    <a:pt x="265" y="86"/>
                  </a:cubicBezTo>
                  <a:cubicBezTo>
                    <a:pt x="264" y="86"/>
                    <a:pt x="266" y="86"/>
                    <a:pt x="266" y="85"/>
                  </a:cubicBezTo>
                  <a:cubicBezTo>
                    <a:pt x="267" y="86"/>
                    <a:pt x="267" y="86"/>
                    <a:pt x="267" y="86"/>
                  </a:cubicBezTo>
                  <a:cubicBezTo>
                    <a:pt x="267" y="86"/>
                    <a:pt x="266" y="86"/>
                    <a:pt x="266" y="87"/>
                  </a:cubicBezTo>
                  <a:cubicBezTo>
                    <a:pt x="266" y="87"/>
                    <a:pt x="266" y="87"/>
                    <a:pt x="266" y="87"/>
                  </a:cubicBezTo>
                  <a:cubicBezTo>
                    <a:pt x="266" y="87"/>
                    <a:pt x="266" y="87"/>
                    <a:pt x="266" y="87"/>
                  </a:cubicBezTo>
                  <a:cubicBezTo>
                    <a:pt x="266" y="88"/>
                    <a:pt x="266" y="88"/>
                    <a:pt x="266" y="88"/>
                  </a:cubicBezTo>
                  <a:cubicBezTo>
                    <a:pt x="266" y="88"/>
                    <a:pt x="266" y="88"/>
                    <a:pt x="266" y="88"/>
                  </a:cubicBezTo>
                  <a:cubicBezTo>
                    <a:pt x="267" y="88"/>
                    <a:pt x="266" y="89"/>
                    <a:pt x="266" y="89"/>
                  </a:cubicBezTo>
                  <a:cubicBezTo>
                    <a:pt x="266" y="89"/>
                    <a:pt x="267" y="86"/>
                    <a:pt x="268" y="86"/>
                  </a:cubicBezTo>
                  <a:cubicBezTo>
                    <a:pt x="268" y="87"/>
                    <a:pt x="268" y="87"/>
                    <a:pt x="268" y="87"/>
                  </a:cubicBezTo>
                  <a:cubicBezTo>
                    <a:pt x="269" y="87"/>
                    <a:pt x="269" y="87"/>
                    <a:pt x="269" y="87"/>
                  </a:cubicBezTo>
                  <a:cubicBezTo>
                    <a:pt x="269" y="88"/>
                    <a:pt x="270" y="88"/>
                    <a:pt x="270" y="89"/>
                  </a:cubicBezTo>
                  <a:cubicBezTo>
                    <a:pt x="270" y="89"/>
                    <a:pt x="267" y="89"/>
                    <a:pt x="267" y="90"/>
                  </a:cubicBezTo>
                  <a:cubicBezTo>
                    <a:pt x="268" y="90"/>
                    <a:pt x="268" y="90"/>
                    <a:pt x="268" y="90"/>
                  </a:cubicBezTo>
                  <a:cubicBezTo>
                    <a:pt x="268" y="91"/>
                    <a:pt x="268" y="91"/>
                    <a:pt x="268" y="91"/>
                  </a:cubicBezTo>
                  <a:cubicBezTo>
                    <a:pt x="269" y="91"/>
                    <a:pt x="269" y="91"/>
                    <a:pt x="269" y="91"/>
                  </a:cubicBezTo>
                  <a:cubicBezTo>
                    <a:pt x="269" y="90"/>
                    <a:pt x="269" y="90"/>
                    <a:pt x="269" y="90"/>
                  </a:cubicBezTo>
                  <a:cubicBezTo>
                    <a:pt x="269" y="90"/>
                    <a:pt x="270" y="91"/>
                    <a:pt x="270" y="91"/>
                  </a:cubicBezTo>
                  <a:cubicBezTo>
                    <a:pt x="270" y="91"/>
                    <a:pt x="270" y="91"/>
                    <a:pt x="270" y="91"/>
                  </a:cubicBezTo>
                  <a:cubicBezTo>
                    <a:pt x="270" y="90"/>
                    <a:pt x="271" y="91"/>
                    <a:pt x="271" y="91"/>
                  </a:cubicBezTo>
                  <a:cubicBezTo>
                    <a:pt x="271" y="90"/>
                    <a:pt x="273" y="91"/>
                    <a:pt x="273" y="91"/>
                  </a:cubicBezTo>
                  <a:cubicBezTo>
                    <a:pt x="273" y="91"/>
                    <a:pt x="272" y="91"/>
                    <a:pt x="271" y="91"/>
                  </a:cubicBezTo>
                  <a:cubicBezTo>
                    <a:pt x="271" y="91"/>
                    <a:pt x="271" y="91"/>
                    <a:pt x="271" y="91"/>
                  </a:cubicBezTo>
                  <a:cubicBezTo>
                    <a:pt x="272" y="91"/>
                    <a:pt x="272" y="91"/>
                    <a:pt x="272" y="91"/>
                  </a:cubicBezTo>
                  <a:cubicBezTo>
                    <a:pt x="272" y="92"/>
                    <a:pt x="272" y="92"/>
                    <a:pt x="272" y="92"/>
                  </a:cubicBezTo>
                  <a:cubicBezTo>
                    <a:pt x="272" y="92"/>
                    <a:pt x="272" y="92"/>
                    <a:pt x="272" y="92"/>
                  </a:cubicBezTo>
                  <a:cubicBezTo>
                    <a:pt x="272" y="92"/>
                    <a:pt x="272" y="92"/>
                    <a:pt x="272" y="92"/>
                  </a:cubicBezTo>
                  <a:cubicBezTo>
                    <a:pt x="272" y="92"/>
                    <a:pt x="273" y="92"/>
                    <a:pt x="273" y="92"/>
                  </a:cubicBezTo>
                  <a:cubicBezTo>
                    <a:pt x="273" y="93"/>
                    <a:pt x="273" y="93"/>
                    <a:pt x="273" y="93"/>
                  </a:cubicBezTo>
                  <a:cubicBezTo>
                    <a:pt x="274" y="92"/>
                    <a:pt x="275" y="93"/>
                    <a:pt x="276" y="93"/>
                  </a:cubicBezTo>
                  <a:cubicBezTo>
                    <a:pt x="276" y="93"/>
                    <a:pt x="276" y="93"/>
                    <a:pt x="276" y="93"/>
                  </a:cubicBezTo>
                  <a:cubicBezTo>
                    <a:pt x="277" y="92"/>
                    <a:pt x="280" y="96"/>
                    <a:pt x="280" y="96"/>
                  </a:cubicBezTo>
                  <a:cubicBezTo>
                    <a:pt x="280" y="96"/>
                    <a:pt x="280" y="96"/>
                    <a:pt x="280" y="96"/>
                  </a:cubicBezTo>
                  <a:cubicBezTo>
                    <a:pt x="281" y="96"/>
                    <a:pt x="281" y="97"/>
                    <a:pt x="282" y="97"/>
                  </a:cubicBezTo>
                  <a:cubicBezTo>
                    <a:pt x="282" y="97"/>
                    <a:pt x="282" y="97"/>
                    <a:pt x="282" y="97"/>
                  </a:cubicBezTo>
                  <a:cubicBezTo>
                    <a:pt x="282" y="98"/>
                    <a:pt x="284" y="100"/>
                    <a:pt x="284" y="100"/>
                  </a:cubicBezTo>
                  <a:cubicBezTo>
                    <a:pt x="282" y="101"/>
                    <a:pt x="278" y="102"/>
                    <a:pt x="276" y="102"/>
                  </a:cubicBezTo>
                  <a:cubicBezTo>
                    <a:pt x="275" y="102"/>
                    <a:pt x="272" y="100"/>
                    <a:pt x="271" y="100"/>
                  </a:cubicBezTo>
                  <a:cubicBezTo>
                    <a:pt x="272" y="100"/>
                    <a:pt x="272" y="100"/>
                    <a:pt x="272" y="100"/>
                  </a:cubicBezTo>
                  <a:cubicBezTo>
                    <a:pt x="273" y="102"/>
                    <a:pt x="273" y="102"/>
                    <a:pt x="273" y="102"/>
                  </a:cubicBezTo>
                  <a:cubicBezTo>
                    <a:pt x="273" y="102"/>
                    <a:pt x="273" y="102"/>
                    <a:pt x="273" y="102"/>
                  </a:cubicBezTo>
                  <a:cubicBezTo>
                    <a:pt x="273" y="102"/>
                    <a:pt x="273" y="102"/>
                    <a:pt x="273" y="102"/>
                  </a:cubicBezTo>
                  <a:cubicBezTo>
                    <a:pt x="273" y="102"/>
                    <a:pt x="273" y="102"/>
                    <a:pt x="273" y="102"/>
                  </a:cubicBezTo>
                  <a:cubicBezTo>
                    <a:pt x="273" y="102"/>
                    <a:pt x="274" y="102"/>
                    <a:pt x="274" y="103"/>
                  </a:cubicBezTo>
                  <a:cubicBezTo>
                    <a:pt x="273" y="103"/>
                    <a:pt x="273" y="103"/>
                    <a:pt x="273" y="103"/>
                  </a:cubicBezTo>
                  <a:cubicBezTo>
                    <a:pt x="274" y="104"/>
                    <a:pt x="275" y="104"/>
                    <a:pt x="275" y="105"/>
                  </a:cubicBezTo>
                  <a:cubicBezTo>
                    <a:pt x="275" y="106"/>
                    <a:pt x="275" y="106"/>
                    <a:pt x="275" y="106"/>
                  </a:cubicBezTo>
                  <a:cubicBezTo>
                    <a:pt x="274" y="106"/>
                    <a:pt x="274" y="106"/>
                    <a:pt x="274" y="106"/>
                  </a:cubicBezTo>
                  <a:cubicBezTo>
                    <a:pt x="275" y="107"/>
                    <a:pt x="276" y="111"/>
                    <a:pt x="278" y="111"/>
                  </a:cubicBezTo>
                  <a:cubicBezTo>
                    <a:pt x="279" y="111"/>
                    <a:pt x="280" y="109"/>
                    <a:pt x="279" y="109"/>
                  </a:cubicBezTo>
                  <a:cubicBezTo>
                    <a:pt x="279" y="110"/>
                    <a:pt x="278" y="108"/>
                    <a:pt x="278" y="108"/>
                  </a:cubicBezTo>
                  <a:cubicBezTo>
                    <a:pt x="277" y="108"/>
                    <a:pt x="277" y="108"/>
                    <a:pt x="277" y="108"/>
                  </a:cubicBezTo>
                  <a:cubicBezTo>
                    <a:pt x="279" y="107"/>
                    <a:pt x="280" y="107"/>
                    <a:pt x="280" y="109"/>
                  </a:cubicBezTo>
                  <a:cubicBezTo>
                    <a:pt x="284" y="110"/>
                    <a:pt x="284" y="103"/>
                    <a:pt x="287" y="103"/>
                  </a:cubicBezTo>
                  <a:cubicBezTo>
                    <a:pt x="287" y="103"/>
                    <a:pt x="287" y="104"/>
                    <a:pt x="287" y="104"/>
                  </a:cubicBezTo>
                  <a:cubicBezTo>
                    <a:pt x="287" y="104"/>
                    <a:pt x="287" y="104"/>
                    <a:pt x="287" y="104"/>
                  </a:cubicBezTo>
                  <a:cubicBezTo>
                    <a:pt x="287" y="104"/>
                    <a:pt x="287" y="104"/>
                    <a:pt x="288" y="105"/>
                  </a:cubicBezTo>
                  <a:cubicBezTo>
                    <a:pt x="288" y="103"/>
                    <a:pt x="287" y="101"/>
                    <a:pt x="287" y="100"/>
                  </a:cubicBezTo>
                  <a:cubicBezTo>
                    <a:pt x="287" y="99"/>
                    <a:pt x="288" y="98"/>
                    <a:pt x="288" y="97"/>
                  </a:cubicBezTo>
                  <a:cubicBezTo>
                    <a:pt x="287" y="99"/>
                    <a:pt x="290" y="90"/>
                    <a:pt x="290" y="96"/>
                  </a:cubicBezTo>
                  <a:cubicBezTo>
                    <a:pt x="291" y="100"/>
                    <a:pt x="291" y="99"/>
                    <a:pt x="292" y="101"/>
                  </a:cubicBezTo>
                  <a:cubicBezTo>
                    <a:pt x="293" y="101"/>
                    <a:pt x="293" y="99"/>
                    <a:pt x="293" y="98"/>
                  </a:cubicBezTo>
                  <a:cubicBezTo>
                    <a:pt x="293" y="98"/>
                    <a:pt x="301" y="93"/>
                    <a:pt x="302" y="93"/>
                  </a:cubicBezTo>
                  <a:cubicBezTo>
                    <a:pt x="301" y="94"/>
                    <a:pt x="302" y="95"/>
                    <a:pt x="300" y="96"/>
                  </a:cubicBezTo>
                  <a:cubicBezTo>
                    <a:pt x="300" y="97"/>
                    <a:pt x="308" y="93"/>
                    <a:pt x="309" y="93"/>
                  </a:cubicBezTo>
                  <a:cubicBezTo>
                    <a:pt x="308" y="94"/>
                    <a:pt x="308" y="94"/>
                    <a:pt x="308" y="94"/>
                  </a:cubicBezTo>
                  <a:cubicBezTo>
                    <a:pt x="311" y="94"/>
                    <a:pt x="310" y="92"/>
                    <a:pt x="319" y="94"/>
                  </a:cubicBezTo>
                  <a:cubicBezTo>
                    <a:pt x="321" y="96"/>
                    <a:pt x="321" y="96"/>
                    <a:pt x="321" y="96"/>
                  </a:cubicBezTo>
                  <a:cubicBezTo>
                    <a:pt x="322" y="94"/>
                    <a:pt x="322" y="94"/>
                    <a:pt x="322" y="94"/>
                  </a:cubicBezTo>
                  <a:cubicBezTo>
                    <a:pt x="320" y="94"/>
                    <a:pt x="321" y="91"/>
                    <a:pt x="319" y="91"/>
                  </a:cubicBezTo>
                  <a:cubicBezTo>
                    <a:pt x="319" y="87"/>
                    <a:pt x="319" y="86"/>
                    <a:pt x="321" y="83"/>
                  </a:cubicBezTo>
                  <a:cubicBezTo>
                    <a:pt x="321" y="82"/>
                    <a:pt x="322" y="76"/>
                    <a:pt x="323" y="77"/>
                  </a:cubicBezTo>
                  <a:cubicBezTo>
                    <a:pt x="323" y="78"/>
                    <a:pt x="328" y="89"/>
                    <a:pt x="328" y="96"/>
                  </a:cubicBezTo>
                  <a:cubicBezTo>
                    <a:pt x="330" y="94"/>
                    <a:pt x="332" y="93"/>
                    <a:pt x="334" y="99"/>
                  </a:cubicBezTo>
                  <a:cubicBezTo>
                    <a:pt x="334" y="98"/>
                    <a:pt x="334" y="98"/>
                    <a:pt x="334" y="98"/>
                  </a:cubicBezTo>
                  <a:cubicBezTo>
                    <a:pt x="333" y="97"/>
                    <a:pt x="334" y="96"/>
                    <a:pt x="333" y="94"/>
                  </a:cubicBezTo>
                  <a:cubicBezTo>
                    <a:pt x="333" y="93"/>
                    <a:pt x="331" y="93"/>
                    <a:pt x="330" y="92"/>
                  </a:cubicBezTo>
                  <a:cubicBezTo>
                    <a:pt x="328" y="91"/>
                    <a:pt x="329" y="90"/>
                    <a:pt x="329" y="87"/>
                  </a:cubicBezTo>
                  <a:cubicBezTo>
                    <a:pt x="329" y="86"/>
                    <a:pt x="328" y="84"/>
                    <a:pt x="328" y="82"/>
                  </a:cubicBezTo>
                  <a:cubicBezTo>
                    <a:pt x="332" y="65"/>
                    <a:pt x="329" y="90"/>
                    <a:pt x="335" y="86"/>
                  </a:cubicBezTo>
                  <a:cubicBezTo>
                    <a:pt x="330" y="83"/>
                    <a:pt x="333" y="81"/>
                    <a:pt x="334" y="80"/>
                  </a:cubicBezTo>
                  <a:cubicBezTo>
                    <a:pt x="335" y="80"/>
                    <a:pt x="339" y="81"/>
                    <a:pt x="341" y="83"/>
                  </a:cubicBezTo>
                  <a:cubicBezTo>
                    <a:pt x="340" y="79"/>
                    <a:pt x="340" y="74"/>
                    <a:pt x="341" y="71"/>
                  </a:cubicBezTo>
                  <a:cubicBezTo>
                    <a:pt x="342" y="71"/>
                    <a:pt x="342" y="71"/>
                    <a:pt x="342" y="71"/>
                  </a:cubicBezTo>
                  <a:cubicBezTo>
                    <a:pt x="341" y="71"/>
                    <a:pt x="341" y="71"/>
                    <a:pt x="341" y="71"/>
                  </a:cubicBezTo>
                  <a:cubicBezTo>
                    <a:pt x="342" y="70"/>
                    <a:pt x="342" y="69"/>
                    <a:pt x="343" y="69"/>
                  </a:cubicBezTo>
                  <a:cubicBezTo>
                    <a:pt x="343" y="70"/>
                    <a:pt x="343" y="70"/>
                    <a:pt x="343" y="70"/>
                  </a:cubicBezTo>
                  <a:cubicBezTo>
                    <a:pt x="343" y="69"/>
                    <a:pt x="343" y="69"/>
                    <a:pt x="343" y="69"/>
                  </a:cubicBezTo>
                  <a:cubicBezTo>
                    <a:pt x="344" y="70"/>
                    <a:pt x="345" y="71"/>
                    <a:pt x="346" y="71"/>
                  </a:cubicBezTo>
                  <a:cubicBezTo>
                    <a:pt x="346" y="71"/>
                    <a:pt x="346" y="71"/>
                    <a:pt x="346" y="71"/>
                  </a:cubicBezTo>
                  <a:cubicBezTo>
                    <a:pt x="346" y="71"/>
                    <a:pt x="345" y="70"/>
                    <a:pt x="345" y="70"/>
                  </a:cubicBezTo>
                  <a:cubicBezTo>
                    <a:pt x="346" y="70"/>
                    <a:pt x="346" y="70"/>
                    <a:pt x="346" y="70"/>
                  </a:cubicBezTo>
                  <a:cubicBezTo>
                    <a:pt x="345" y="68"/>
                    <a:pt x="345" y="68"/>
                    <a:pt x="345" y="68"/>
                  </a:cubicBezTo>
                  <a:cubicBezTo>
                    <a:pt x="346" y="68"/>
                    <a:pt x="346" y="68"/>
                    <a:pt x="346" y="68"/>
                  </a:cubicBezTo>
                  <a:cubicBezTo>
                    <a:pt x="345" y="67"/>
                    <a:pt x="345" y="67"/>
                    <a:pt x="345" y="67"/>
                  </a:cubicBezTo>
                  <a:cubicBezTo>
                    <a:pt x="346" y="67"/>
                    <a:pt x="345" y="67"/>
                    <a:pt x="346" y="67"/>
                  </a:cubicBezTo>
                  <a:cubicBezTo>
                    <a:pt x="346" y="67"/>
                    <a:pt x="346" y="67"/>
                    <a:pt x="347" y="67"/>
                  </a:cubicBezTo>
                  <a:cubicBezTo>
                    <a:pt x="348" y="66"/>
                    <a:pt x="349" y="65"/>
                    <a:pt x="351" y="64"/>
                  </a:cubicBezTo>
                  <a:cubicBezTo>
                    <a:pt x="352" y="63"/>
                    <a:pt x="354" y="63"/>
                    <a:pt x="356" y="62"/>
                  </a:cubicBezTo>
                  <a:cubicBezTo>
                    <a:pt x="354" y="61"/>
                    <a:pt x="355" y="61"/>
                    <a:pt x="355" y="61"/>
                  </a:cubicBezTo>
                  <a:cubicBezTo>
                    <a:pt x="357" y="61"/>
                    <a:pt x="359" y="60"/>
                    <a:pt x="359" y="62"/>
                  </a:cubicBezTo>
                  <a:cubicBezTo>
                    <a:pt x="360" y="62"/>
                    <a:pt x="360" y="62"/>
                    <a:pt x="360" y="61"/>
                  </a:cubicBezTo>
                  <a:cubicBezTo>
                    <a:pt x="359" y="61"/>
                    <a:pt x="359" y="61"/>
                    <a:pt x="359" y="61"/>
                  </a:cubicBezTo>
                  <a:cubicBezTo>
                    <a:pt x="360" y="61"/>
                    <a:pt x="361" y="61"/>
                    <a:pt x="362" y="60"/>
                  </a:cubicBezTo>
                  <a:cubicBezTo>
                    <a:pt x="362" y="60"/>
                    <a:pt x="364" y="60"/>
                    <a:pt x="364" y="61"/>
                  </a:cubicBezTo>
                  <a:cubicBezTo>
                    <a:pt x="364" y="60"/>
                    <a:pt x="362" y="59"/>
                    <a:pt x="362" y="58"/>
                  </a:cubicBezTo>
                  <a:cubicBezTo>
                    <a:pt x="365" y="58"/>
                    <a:pt x="365" y="58"/>
                    <a:pt x="365" y="58"/>
                  </a:cubicBezTo>
                  <a:cubicBezTo>
                    <a:pt x="366" y="56"/>
                    <a:pt x="366" y="56"/>
                    <a:pt x="366" y="56"/>
                  </a:cubicBezTo>
                  <a:cubicBezTo>
                    <a:pt x="367" y="55"/>
                    <a:pt x="367" y="52"/>
                    <a:pt x="369" y="51"/>
                  </a:cubicBezTo>
                  <a:cubicBezTo>
                    <a:pt x="370" y="51"/>
                    <a:pt x="373" y="53"/>
                    <a:pt x="372" y="53"/>
                  </a:cubicBezTo>
                  <a:cubicBezTo>
                    <a:pt x="371" y="54"/>
                    <a:pt x="371" y="54"/>
                    <a:pt x="370" y="55"/>
                  </a:cubicBezTo>
                  <a:cubicBezTo>
                    <a:pt x="370" y="55"/>
                    <a:pt x="372" y="55"/>
                    <a:pt x="372" y="55"/>
                  </a:cubicBezTo>
                  <a:cubicBezTo>
                    <a:pt x="371" y="55"/>
                    <a:pt x="371" y="55"/>
                    <a:pt x="371" y="55"/>
                  </a:cubicBezTo>
                  <a:cubicBezTo>
                    <a:pt x="372" y="56"/>
                    <a:pt x="372" y="56"/>
                    <a:pt x="372" y="56"/>
                  </a:cubicBezTo>
                  <a:cubicBezTo>
                    <a:pt x="372" y="56"/>
                    <a:pt x="372" y="56"/>
                    <a:pt x="372" y="56"/>
                  </a:cubicBezTo>
                  <a:cubicBezTo>
                    <a:pt x="373" y="54"/>
                    <a:pt x="376" y="56"/>
                    <a:pt x="373" y="58"/>
                  </a:cubicBezTo>
                  <a:cubicBezTo>
                    <a:pt x="373" y="58"/>
                    <a:pt x="373" y="58"/>
                    <a:pt x="373" y="58"/>
                  </a:cubicBezTo>
                  <a:cubicBezTo>
                    <a:pt x="372" y="58"/>
                    <a:pt x="374" y="58"/>
                    <a:pt x="375" y="58"/>
                  </a:cubicBezTo>
                  <a:cubicBezTo>
                    <a:pt x="375" y="58"/>
                    <a:pt x="374" y="57"/>
                    <a:pt x="375" y="57"/>
                  </a:cubicBezTo>
                  <a:cubicBezTo>
                    <a:pt x="377" y="57"/>
                    <a:pt x="382" y="59"/>
                    <a:pt x="382" y="60"/>
                  </a:cubicBezTo>
                  <a:cubicBezTo>
                    <a:pt x="383" y="60"/>
                    <a:pt x="383" y="63"/>
                    <a:pt x="382" y="64"/>
                  </a:cubicBezTo>
                  <a:cubicBezTo>
                    <a:pt x="381" y="62"/>
                    <a:pt x="381" y="62"/>
                    <a:pt x="381" y="62"/>
                  </a:cubicBezTo>
                  <a:cubicBezTo>
                    <a:pt x="382" y="64"/>
                    <a:pt x="382" y="64"/>
                    <a:pt x="382" y="64"/>
                  </a:cubicBezTo>
                  <a:cubicBezTo>
                    <a:pt x="382" y="63"/>
                    <a:pt x="382" y="63"/>
                    <a:pt x="382" y="63"/>
                  </a:cubicBezTo>
                  <a:cubicBezTo>
                    <a:pt x="382" y="66"/>
                    <a:pt x="379" y="68"/>
                    <a:pt x="378" y="70"/>
                  </a:cubicBezTo>
                  <a:cubicBezTo>
                    <a:pt x="377" y="71"/>
                    <a:pt x="376" y="72"/>
                    <a:pt x="375" y="73"/>
                  </a:cubicBezTo>
                  <a:cubicBezTo>
                    <a:pt x="375" y="73"/>
                    <a:pt x="374" y="73"/>
                    <a:pt x="373" y="74"/>
                  </a:cubicBezTo>
                  <a:cubicBezTo>
                    <a:pt x="373" y="74"/>
                    <a:pt x="374" y="75"/>
                    <a:pt x="373" y="75"/>
                  </a:cubicBezTo>
                  <a:cubicBezTo>
                    <a:pt x="372" y="75"/>
                    <a:pt x="372" y="75"/>
                    <a:pt x="372" y="75"/>
                  </a:cubicBezTo>
                  <a:cubicBezTo>
                    <a:pt x="371" y="77"/>
                    <a:pt x="371" y="77"/>
                    <a:pt x="369" y="78"/>
                  </a:cubicBezTo>
                  <a:cubicBezTo>
                    <a:pt x="369" y="79"/>
                    <a:pt x="370" y="79"/>
                    <a:pt x="370" y="79"/>
                  </a:cubicBezTo>
                  <a:cubicBezTo>
                    <a:pt x="370" y="79"/>
                    <a:pt x="370" y="79"/>
                    <a:pt x="370" y="79"/>
                  </a:cubicBezTo>
                  <a:cubicBezTo>
                    <a:pt x="370" y="79"/>
                    <a:pt x="369" y="79"/>
                    <a:pt x="370" y="78"/>
                  </a:cubicBezTo>
                  <a:cubicBezTo>
                    <a:pt x="370" y="79"/>
                    <a:pt x="370" y="79"/>
                    <a:pt x="370" y="79"/>
                  </a:cubicBezTo>
                  <a:cubicBezTo>
                    <a:pt x="371" y="78"/>
                    <a:pt x="371" y="77"/>
                    <a:pt x="372" y="77"/>
                  </a:cubicBezTo>
                  <a:cubicBezTo>
                    <a:pt x="373" y="77"/>
                    <a:pt x="373" y="77"/>
                    <a:pt x="373" y="77"/>
                  </a:cubicBezTo>
                  <a:cubicBezTo>
                    <a:pt x="373" y="77"/>
                    <a:pt x="373" y="76"/>
                    <a:pt x="372" y="76"/>
                  </a:cubicBezTo>
                  <a:cubicBezTo>
                    <a:pt x="373" y="75"/>
                    <a:pt x="375" y="76"/>
                    <a:pt x="375" y="75"/>
                  </a:cubicBezTo>
                  <a:cubicBezTo>
                    <a:pt x="375" y="75"/>
                    <a:pt x="375" y="75"/>
                    <a:pt x="375" y="75"/>
                  </a:cubicBezTo>
                  <a:cubicBezTo>
                    <a:pt x="375" y="75"/>
                    <a:pt x="376" y="75"/>
                    <a:pt x="376" y="74"/>
                  </a:cubicBezTo>
                  <a:cubicBezTo>
                    <a:pt x="376" y="74"/>
                    <a:pt x="376" y="74"/>
                    <a:pt x="376" y="74"/>
                  </a:cubicBezTo>
                  <a:cubicBezTo>
                    <a:pt x="377" y="74"/>
                    <a:pt x="377" y="74"/>
                    <a:pt x="377" y="74"/>
                  </a:cubicBezTo>
                  <a:cubicBezTo>
                    <a:pt x="378" y="74"/>
                    <a:pt x="378" y="74"/>
                    <a:pt x="379" y="73"/>
                  </a:cubicBezTo>
                  <a:cubicBezTo>
                    <a:pt x="379" y="73"/>
                    <a:pt x="377" y="73"/>
                    <a:pt x="377" y="73"/>
                  </a:cubicBezTo>
                  <a:cubicBezTo>
                    <a:pt x="377" y="71"/>
                    <a:pt x="379" y="72"/>
                    <a:pt x="379" y="72"/>
                  </a:cubicBezTo>
                  <a:cubicBezTo>
                    <a:pt x="379" y="72"/>
                    <a:pt x="379" y="72"/>
                    <a:pt x="380" y="72"/>
                  </a:cubicBezTo>
                  <a:cubicBezTo>
                    <a:pt x="379" y="72"/>
                    <a:pt x="379" y="72"/>
                    <a:pt x="379" y="72"/>
                  </a:cubicBezTo>
                  <a:cubicBezTo>
                    <a:pt x="379" y="72"/>
                    <a:pt x="381" y="74"/>
                    <a:pt x="381" y="73"/>
                  </a:cubicBezTo>
                  <a:cubicBezTo>
                    <a:pt x="381" y="72"/>
                    <a:pt x="381" y="72"/>
                    <a:pt x="381" y="72"/>
                  </a:cubicBezTo>
                  <a:cubicBezTo>
                    <a:pt x="382" y="75"/>
                    <a:pt x="382" y="75"/>
                    <a:pt x="382" y="75"/>
                  </a:cubicBezTo>
                  <a:cubicBezTo>
                    <a:pt x="382" y="75"/>
                    <a:pt x="382" y="75"/>
                    <a:pt x="382" y="75"/>
                  </a:cubicBezTo>
                  <a:cubicBezTo>
                    <a:pt x="382" y="76"/>
                    <a:pt x="382" y="76"/>
                    <a:pt x="382" y="76"/>
                  </a:cubicBezTo>
                  <a:cubicBezTo>
                    <a:pt x="382" y="75"/>
                    <a:pt x="383" y="75"/>
                    <a:pt x="383" y="75"/>
                  </a:cubicBezTo>
                  <a:cubicBezTo>
                    <a:pt x="383" y="75"/>
                    <a:pt x="382" y="75"/>
                    <a:pt x="383" y="74"/>
                  </a:cubicBezTo>
                  <a:cubicBezTo>
                    <a:pt x="384" y="73"/>
                    <a:pt x="387" y="74"/>
                    <a:pt x="388" y="74"/>
                  </a:cubicBezTo>
                  <a:cubicBezTo>
                    <a:pt x="389" y="74"/>
                    <a:pt x="390" y="76"/>
                    <a:pt x="391" y="76"/>
                  </a:cubicBezTo>
                  <a:cubicBezTo>
                    <a:pt x="391" y="76"/>
                    <a:pt x="391" y="76"/>
                    <a:pt x="391" y="76"/>
                  </a:cubicBezTo>
                  <a:cubicBezTo>
                    <a:pt x="391" y="76"/>
                    <a:pt x="392" y="76"/>
                    <a:pt x="391" y="76"/>
                  </a:cubicBezTo>
                  <a:cubicBezTo>
                    <a:pt x="391" y="76"/>
                    <a:pt x="391" y="76"/>
                    <a:pt x="391" y="76"/>
                  </a:cubicBezTo>
                  <a:cubicBezTo>
                    <a:pt x="391" y="76"/>
                    <a:pt x="396" y="78"/>
                    <a:pt x="397" y="78"/>
                  </a:cubicBezTo>
                  <a:cubicBezTo>
                    <a:pt x="397" y="77"/>
                    <a:pt x="396" y="78"/>
                    <a:pt x="396" y="78"/>
                  </a:cubicBezTo>
                  <a:cubicBezTo>
                    <a:pt x="396" y="73"/>
                    <a:pt x="396" y="73"/>
                    <a:pt x="396" y="73"/>
                  </a:cubicBezTo>
                  <a:cubicBezTo>
                    <a:pt x="396" y="74"/>
                    <a:pt x="396" y="74"/>
                    <a:pt x="396" y="74"/>
                  </a:cubicBezTo>
                  <a:cubicBezTo>
                    <a:pt x="397" y="73"/>
                    <a:pt x="397" y="73"/>
                    <a:pt x="397" y="73"/>
                  </a:cubicBezTo>
                  <a:cubicBezTo>
                    <a:pt x="399" y="74"/>
                    <a:pt x="399" y="74"/>
                    <a:pt x="399" y="74"/>
                  </a:cubicBezTo>
                  <a:cubicBezTo>
                    <a:pt x="399" y="74"/>
                    <a:pt x="399" y="74"/>
                    <a:pt x="399" y="74"/>
                  </a:cubicBezTo>
                  <a:cubicBezTo>
                    <a:pt x="400" y="76"/>
                    <a:pt x="400" y="76"/>
                    <a:pt x="400" y="76"/>
                  </a:cubicBezTo>
                  <a:cubicBezTo>
                    <a:pt x="400" y="75"/>
                    <a:pt x="400" y="75"/>
                    <a:pt x="400" y="74"/>
                  </a:cubicBezTo>
                  <a:cubicBezTo>
                    <a:pt x="400" y="75"/>
                    <a:pt x="400" y="75"/>
                    <a:pt x="400" y="75"/>
                  </a:cubicBezTo>
                  <a:cubicBezTo>
                    <a:pt x="400" y="74"/>
                    <a:pt x="400" y="74"/>
                    <a:pt x="400" y="74"/>
                  </a:cubicBezTo>
                  <a:cubicBezTo>
                    <a:pt x="402" y="75"/>
                    <a:pt x="402" y="75"/>
                    <a:pt x="402" y="75"/>
                  </a:cubicBezTo>
                  <a:cubicBezTo>
                    <a:pt x="402" y="75"/>
                    <a:pt x="402" y="75"/>
                    <a:pt x="402" y="75"/>
                  </a:cubicBezTo>
                  <a:cubicBezTo>
                    <a:pt x="402" y="75"/>
                    <a:pt x="402" y="75"/>
                    <a:pt x="402" y="75"/>
                  </a:cubicBezTo>
                  <a:cubicBezTo>
                    <a:pt x="402" y="76"/>
                    <a:pt x="402" y="76"/>
                    <a:pt x="402" y="76"/>
                  </a:cubicBezTo>
                  <a:cubicBezTo>
                    <a:pt x="402" y="76"/>
                    <a:pt x="402" y="76"/>
                    <a:pt x="402" y="76"/>
                  </a:cubicBezTo>
                  <a:cubicBezTo>
                    <a:pt x="402" y="75"/>
                    <a:pt x="402" y="75"/>
                    <a:pt x="403" y="75"/>
                  </a:cubicBezTo>
                  <a:cubicBezTo>
                    <a:pt x="403" y="76"/>
                    <a:pt x="402" y="77"/>
                    <a:pt x="402" y="77"/>
                  </a:cubicBezTo>
                  <a:cubicBezTo>
                    <a:pt x="402" y="77"/>
                    <a:pt x="402" y="77"/>
                    <a:pt x="402" y="77"/>
                  </a:cubicBezTo>
                  <a:cubicBezTo>
                    <a:pt x="402" y="78"/>
                    <a:pt x="402" y="78"/>
                    <a:pt x="402" y="78"/>
                  </a:cubicBezTo>
                  <a:cubicBezTo>
                    <a:pt x="402" y="77"/>
                    <a:pt x="401" y="77"/>
                    <a:pt x="401" y="77"/>
                  </a:cubicBezTo>
                  <a:cubicBezTo>
                    <a:pt x="401" y="77"/>
                    <a:pt x="401" y="77"/>
                    <a:pt x="401" y="77"/>
                  </a:cubicBezTo>
                  <a:cubicBezTo>
                    <a:pt x="401" y="77"/>
                    <a:pt x="401" y="77"/>
                    <a:pt x="401" y="77"/>
                  </a:cubicBezTo>
                  <a:cubicBezTo>
                    <a:pt x="400" y="77"/>
                    <a:pt x="400" y="77"/>
                    <a:pt x="400" y="77"/>
                  </a:cubicBezTo>
                  <a:cubicBezTo>
                    <a:pt x="400" y="77"/>
                    <a:pt x="400" y="77"/>
                    <a:pt x="400" y="77"/>
                  </a:cubicBezTo>
                  <a:cubicBezTo>
                    <a:pt x="400" y="78"/>
                    <a:pt x="400" y="78"/>
                    <a:pt x="400" y="78"/>
                  </a:cubicBezTo>
                  <a:cubicBezTo>
                    <a:pt x="400" y="77"/>
                    <a:pt x="400" y="77"/>
                    <a:pt x="400" y="77"/>
                  </a:cubicBezTo>
                  <a:cubicBezTo>
                    <a:pt x="400" y="78"/>
                    <a:pt x="399" y="78"/>
                    <a:pt x="399" y="78"/>
                  </a:cubicBezTo>
                  <a:cubicBezTo>
                    <a:pt x="399" y="79"/>
                    <a:pt x="399" y="79"/>
                    <a:pt x="399" y="79"/>
                  </a:cubicBezTo>
                  <a:cubicBezTo>
                    <a:pt x="400" y="80"/>
                    <a:pt x="400" y="81"/>
                    <a:pt x="401" y="83"/>
                  </a:cubicBezTo>
                  <a:cubicBezTo>
                    <a:pt x="401" y="82"/>
                    <a:pt x="400" y="79"/>
                    <a:pt x="400" y="79"/>
                  </a:cubicBezTo>
                  <a:cubicBezTo>
                    <a:pt x="401" y="79"/>
                    <a:pt x="403" y="81"/>
                    <a:pt x="403" y="81"/>
                  </a:cubicBezTo>
                  <a:cubicBezTo>
                    <a:pt x="403" y="81"/>
                    <a:pt x="403" y="81"/>
                    <a:pt x="403" y="81"/>
                  </a:cubicBezTo>
                  <a:cubicBezTo>
                    <a:pt x="403" y="83"/>
                    <a:pt x="403" y="81"/>
                    <a:pt x="404" y="82"/>
                  </a:cubicBezTo>
                  <a:cubicBezTo>
                    <a:pt x="403" y="82"/>
                    <a:pt x="403" y="82"/>
                    <a:pt x="403" y="82"/>
                  </a:cubicBezTo>
                  <a:cubicBezTo>
                    <a:pt x="403" y="83"/>
                    <a:pt x="403" y="83"/>
                    <a:pt x="403" y="83"/>
                  </a:cubicBezTo>
                  <a:cubicBezTo>
                    <a:pt x="404" y="83"/>
                    <a:pt x="405" y="86"/>
                    <a:pt x="406" y="86"/>
                  </a:cubicBezTo>
                  <a:cubicBezTo>
                    <a:pt x="408" y="85"/>
                    <a:pt x="407" y="82"/>
                    <a:pt x="408" y="81"/>
                  </a:cubicBezTo>
                  <a:cubicBezTo>
                    <a:pt x="408" y="84"/>
                    <a:pt x="413" y="83"/>
                    <a:pt x="415" y="84"/>
                  </a:cubicBezTo>
                  <a:cubicBezTo>
                    <a:pt x="414" y="83"/>
                    <a:pt x="415" y="82"/>
                    <a:pt x="416" y="83"/>
                  </a:cubicBezTo>
                  <a:cubicBezTo>
                    <a:pt x="416" y="83"/>
                    <a:pt x="416" y="83"/>
                    <a:pt x="416" y="84"/>
                  </a:cubicBezTo>
                  <a:cubicBezTo>
                    <a:pt x="417" y="83"/>
                    <a:pt x="417" y="84"/>
                    <a:pt x="418" y="83"/>
                  </a:cubicBezTo>
                  <a:cubicBezTo>
                    <a:pt x="418" y="83"/>
                    <a:pt x="418" y="81"/>
                    <a:pt x="418" y="81"/>
                  </a:cubicBezTo>
                  <a:cubicBezTo>
                    <a:pt x="419" y="81"/>
                    <a:pt x="424" y="81"/>
                    <a:pt x="426" y="80"/>
                  </a:cubicBezTo>
                  <a:cubicBezTo>
                    <a:pt x="425" y="83"/>
                    <a:pt x="433" y="82"/>
                    <a:pt x="433" y="84"/>
                  </a:cubicBezTo>
                  <a:cubicBezTo>
                    <a:pt x="433" y="83"/>
                    <a:pt x="433" y="83"/>
                    <a:pt x="433" y="83"/>
                  </a:cubicBezTo>
                  <a:cubicBezTo>
                    <a:pt x="434" y="84"/>
                    <a:pt x="434" y="86"/>
                    <a:pt x="435" y="86"/>
                  </a:cubicBezTo>
                  <a:cubicBezTo>
                    <a:pt x="436" y="86"/>
                    <a:pt x="439" y="86"/>
                    <a:pt x="439" y="86"/>
                  </a:cubicBezTo>
                  <a:cubicBezTo>
                    <a:pt x="442" y="85"/>
                    <a:pt x="442" y="85"/>
                    <a:pt x="445" y="88"/>
                  </a:cubicBezTo>
                  <a:cubicBezTo>
                    <a:pt x="445" y="88"/>
                    <a:pt x="447" y="91"/>
                    <a:pt x="447" y="91"/>
                  </a:cubicBezTo>
                  <a:cubicBezTo>
                    <a:pt x="448" y="92"/>
                    <a:pt x="451" y="90"/>
                    <a:pt x="453" y="90"/>
                  </a:cubicBezTo>
                  <a:cubicBezTo>
                    <a:pt x="455" y="90"/>
                    <a:pt x="460" y="93"/>
                    <a:pt x="459" y="91"/>
                  </a:cubicBezTo>
                  <a:cubicBezTo>
                    <a:pt x="460" y="90"/>
                    <a:pt x="460" y="89"/>
                    <a:pt x="460" y="89"/>
                  </a:cubicBezTo>
                  <a:cubicBezTo>
                    <a:pt x="460" y="89"/>
                    <a:pt x="467" y="90"/>
                    <a:pt x="467" y="90"/>
                  </a:cubicBezTo>
                  <a:cubicBezTo>
                    <a:pt x="467" y="90"/>
                    <a:pt x="467" y="90"/>
                    <a:pt x="467" y="90"/>
                  </a:cubicBezTo>
                  <a:cubicBezTo>
                    <a:pt x="469" y="93"/>
                    <a:pt x="476" y="93"/>
                    <a:pt x="476" y="97"/>
                  </a:cubicBezTo>
                  <a:cubicBezTo>
                    <a:pt x="476" y="97"/>
                    <a:pt x="476" y="97"/>
                    <a:pt x="476" y="96"/>
                  </a:cubicBezTo>
                  <a:cubicBezTo>
                    <a:pt x="477" y="97"/>
                    <a:pt x="477" y="97"/>
                    <a:pt x="477" y="97"/>
                  </a:cubicBezTo>
                  <a:cubicBezTo>
                    <a:pt x="477" y="97"/>
                    <a:pt x="477" y="97"/>
                    <a:pt x="477" y="97"/>
                  </a:cubicBezTo>
                  <a:cubicBezTo>
                    <a:pt x="477" y="97"/>
                    <a:pt x="478" y="98"/>
                    <a:pt x="478" y="98"/>
                  </a:cubicBezTo>
                  <a:cubicBezTo>
                    <a:pt x="479" y="97"/>
                    <a:pt x="479" y="97"/>
                    <a:pt x="479" y="97"/>
                  </a:cubicBezTo>
                  <a:cubicBezTo>
                    <a:pt x="479" y="98"/>
                    <a:pt x="479" y="99"/>
                    <a:pt x="479" y="99"/>
                  </a:cubicBezTo>
                  <a:cubicBezTo>
                    <a:pt x="479" y="99"/>
                    <a:pt x="479" y="99"/>
                    <a:pt x="479" y="99"/>
                  </a:cubicBezTo>
                  <a:cubicBezTo>
                    <a:pt x="480" y="98"/>
                    <a:pt x="479" y="103"/>
                    <a:pt x="480" y="103"/>
                  </a:cubicBezTo>
                  <a:cubicBezTo>
                    <a:pt x="480" y="104"/>
                    <a:pt x="481" y="101"/>
                    <a:pt x="480" y="100"/>
                  </a:cubicBezTo>
                  <a:cubicBezTo>
                    <a:pt x="481" y="101"/>
                    <a:pt x="484" y="101"/>
                    <a:pt x="484" y="101"/>
                  </a:cubicBezTo>
                  <a:cubicBezTo>
                    <a:pt x="483" y="100"/>
                    <a:pt x="488" y="107"/>
                    <a:pt x="484" y="105"/>
                  </a:cubicBezTo>
                  <a:close/>
                  <a:moveTo>
                    <a:pt x="240" y="114"/>
                  </a:moveTo>
                  <a:cubicBezTo>
                    <a:pt x="240" y="114"/>
                    <a:pt x="240" y="114"/>
                    <a:pt x="240" y="114"/>
                  </a:cubicBezTo>
                  <a:cubicBezTo>
                    <a:pt x="239" y="114"/>
                    <a:pt x="239" y="114"/>
                    <a:pt x="239" y="114"/>
                  </a:cubicBezTo>
                  <a:cubicBezTo>
                    <a:pt x="240" y="115"/>
                    <a:pt x="240" y="115"/>
                    <a:pt x="240" y="115"/>
                  </a:cubicBezTo>
                  <a:cubicBezTo>
                    <a:pt x="240" y="113"/>
                    <a:pt x="240" y="114"/>
                    <a:pt x="240" y="114"/>
                  </a:cubicBezTo>
                  <a:close/>
                  <a:moveTo>
                    <a:pt x="262" y="89"/>
                  </a:moveTo>
                  <a:cubicBezTo>
                    <a:pt x="262" y="89"/>
                    <a:pt x="262" y="89"/>
                    <a:pt x="262" y="89"/>
                  </a:cubicBezTo>
                  <a:close/>
                  <a:moveTo>
                    <a:pt x="265" y="88"/>
                  </a:moveTo>
                  <a:cubicBezTo>
                    <a:pt x="265" y="88"/>
                    <a:pt x="265" y="88"/>
                    <a:pt x="265" y="88"/>
                  </a:cubicBezTo>
                  <a:cubicBezTo>
                    <a:pt x="264" y="88"/>
                    <a:pt x="264" y="88"/>
                    <a:pt x="264" y="88"/>
                  </a:cubicBezTo>
                  <a:lnTo>
                    <a:pt x="265" y="88"/>
                  </a:lnTo>
                  <a:close/>
                  <a:moveTo>
                    <a:pt x="266" y="124"/>
                  </a:moveTo>
                  <a:cubicBezTo>
                    <a:pt x="265" y="125"/>
                    <a:pt x="265" y="126"/>
                    <a:pt x="265" y="127"/>
                  </a:cubicBezTo>
                  <a:cubicBezTo>
                    <a:pt x="266" y="126"/>
                    <a:pt x="266" y="125"/>
                    <a:pt x="266" y="124"/>
                  </a:cubicBezTo>
                  <a:close/>
                  <a:moveTo>
                    <a:pt x="282" y="108"/>
                  </a:moveTo>
                  <a:cubicBezTo>
                    <a:pt x="282" y="108"/>
                    <a:pt x="282" y="108"/>
                    <a:pt x="282" y="108"/>
                  </a:cubicBezTo>
                  <a:cubicBezTo>
                    <a:pt x="282" y="109"/>
                    <a:pt x="283" y="109"/>
                    <a:pt x="282" y="108"/>
                  </a:cubicBezTo>
                  <a:close/>
                  <a:moveTo>
                    <a:pt x="302" y="156"/>
                  </a:moveTo>
                  <a:cubicBezTo>
                    <a:pt x="303" y="155"/>
                    <a:pt x="301" y="154"/>
                    <a:pt x="301" y="155"/>
                  </a:cubicBezTo>
                  <a:cubicBezTo>
                    <a:pt x="300" y="154"/>
                    <a:pt x="300" y="153"/>
                    <a:pt x="299" y="152"/>
                  </a:cubicBezTo>
                  <a:cubicBezTo>
                    <a:pt x="298" y="152"/>
                    <a:pt x="293" y="154"/>
                    <a:pt x="293" y="155"/>
                  </a:cubicBezTo>
                  <a:cubicBezTo>
                    <a:pt x="292" y="157"/>
                    <a:pt x="293" y="164"/>
                    <a:pt x="296" y="165"/>
                  </a:cubicBezTo>
                  <a:cubicBezTo>
                    <a:pt x="295" y="165"/>
                    <a:pt x="294" y="167"/>
                    <a:pt x="294" y="167"/>
                  </a:cubicBezTo>
                  <a:cubicBezTo>
                    <a:pt x="295" y="168"/>
                    <a:pt x="299" y="174"/>
                    <a:pt x="301" y="170"/>
                  </a:cubicBezTo>
                  <a:cubicBezTo>
                    <a:pt x="302" y="170"/>
                    <a:pt x="302" y="166"/>
                    <a:pt x="300" y="166"/>
                  </a:cubicBezTo>
                  <a:cubicBezTo>
                    <a:pt x="301" y="166"/>
                    <a:pt x="301" y="166"/>
                    <a:pt x="301" y="165"/>
                  </a:cubicBezTo>
                  <a:cubicBezTo>
                    <a:pt x="299" y="165"/>
                    <a:pt x="300" y="164"/>
                    <a:pt x="301" y="164"/>
                  </a:cubicBezTo>
                  <a:cubicBezTo>
                    <a:pt x="301" y="164"/>
                    <a:pt x="302" y="164"/>
                    <a:pt x="302" y="164"/>
                  </a:cubicBezTo>
                  <a:cubicBezTo>
                    <a:pt x="302" y="163"/>
                    <a:pt x="301" y="160"/>
                    <a:pt x="300" y="162"/>
                  </a:cubicBezTo>
                  <a:cubicBezTo>
                    <a:pt x="300" y="161"/>
                    <a:pt x="299" y="159"/>
                    <a:pt x="298" y="159"/>
                  </a:cubicBezTo>
                  <a:cubicBezTo>
                    <a:pt x="295" y="154"/>
                    <a:pt x="300" y="157"/>
                    <a:pt x="302" y="156"/>
                  </a:cubicBezTo>
                  <a:cubicBezTo>
                    <a:pt x="302" y="156"/>
                    <a:pt x="302" y="156"/>
                    <a:pt x="302" y="156"/>
                  </a:cubicBezTo>
                  <a:cubicBezTo>
                    <a:pt x="302" y="156"/>
                    <a:pt x="302" y="156"/>
                    <a:pt x="302" y="156"/>
                  </a:cubicBezTo>
                  <a:close/>
                  <a:moveTo>
                    <a:pt x="342" y="87"/>
                  </a:moveTo>
                  <a:cubicBezTo>
                    <a:pt x="341" y="86"/>
                    <a:pt x="341" y="85"/>
                    <a:pt x="341" y="84"/>
                  </a:cubicBezTo>
                  <a:cubicBezTo>
                    <a:pt x="341" y="84"/>
                    <a:pt x="341" y="85"/>
                    <a:pt x="340" y="85"/>
                  </a:cubicBezTo>
                  <a:cubicBezTo>
                    <a:pt x="340" y="86"/>
                    <a:pt x="340" y="87"/>
                    <a:pt x="340" y="87"/>
                  </a:cubicBezTo>
                  <a:cubicBezTo>
                    <a:pt x="341" y="87"/>
                    <a:pt x="340" y="86"/>
                    <a:pt x="340" y="85"/>
                  </a:cubicBezTo>
                  <a:cubicBezTo>
                    <a:pt x="341" y="86"/>
                    <a:pt x="341" y="87"/>
                    <a:pt x="340" y="88"/>
                  </a:cubicBezTo>
                  <a:cubicBezTo>
                    <a:pt x="341" y="89"/>
                    <a:pt x="341" y="89"/>
                    <a:pt x="341" y="89"/>
                  </a:cubicBezTo>
                  <a:cubicBezTo>
                    <a:pt x="341" y="88"/>
                    <a:pt x="341" y="88"/>
                    <a:pt x="341" y="88"/>
                  </a:cubicBezTo>
                  <a:cubicBezTo>
                    <a:pt x="342" y="88"/>
                    <a:pt x="342" y="88"/>
                    <a:pt x="342" y="88"/>
                  </a:cubicBezTo>
                  <a:cubicBezTo>
                    <a:pt x="341" y="88"/>
                    <a:pt x="341" y="88"/>
                    <a:pt x="341" y="88"/>
                  </a:cubicBezTo>
                  <a:cubicBezTo>
                    <a:pt x="341" y="87"/>
                    <a:pt x="341" y="87"/>
                    <a:pt x="342" y="87"/>
                  </a:cubicBezTo>
                  <a:close/>
                  <a:moveTo>
                    <a:pt x="343" y="72"/>
                  </a:moveTo>
                  <a:cubicBezTo>
                    <a:pt x="342" y="72"/>
                    <a:pt x="342" y="72"/>
                    <a:pt x="342" y="72"/>
                  </a:cubicBezTo>
                  <a:lnTo>
                    <a:pt x="343" y="72"/>
                  </a:lnTo>
                  <a:close/>
                  <a:moveTo>
                    <a:pt x="345" y="72"/>
                  </a:moveTo>
                  <a:cubicBezTo>
                    <a:pt x="345" y="72"/>
                    <a:pt x="345" y="72"/>
                    <a:pt x="345" y="72"/>
                  </a:cubicBezTo>
                  <a:close/>
                  <a:moveTo>
                    <a:pt x="346" y="71"/>
                  </a:moveTo>
                  <a:cubicBezTo>
                    <a:pt x="345" y="72"/>
                    <a:pt x="345" y="72"/>
                    <a:pt x="345" y="72"/>
                  </a:cubicBezTo>
                  <a:lnTo>
                    <a:pt x="346" y="71"/>
                  </a:lnTo>
                  <a:close/>
                  <a:moveTo>
                    <a:pt x="346" y="72"/>
                  </a:moveTo>
                  <a:cubicBezTo>
                    <a:pt x="346" y="72"/>
                    <a:pt x="346" y="72"/>
                    <a:pt x="346" y="72"/>
                  </a:cubicBezTo>
                  <a:close/>
                  <a:moveTo>
                    <a:pt x="367" y="216"/>
                  </a:moveTo>
                  <a:cubicBezTo>
                    <a:pt x="366" y="216"/>
                    <a:pt x="366" y="216"/>
                    <a:pt x="366" y="216"/>
                  </a:cubicBezTo>
                  <a:cubicBezTo>
                    <a:pt x="365" y="216"/>
                    <a:pt x="366" y="216"/>
                    <a:pt x="367" y="216"/>
                  </a:cubicBezTo>
                  <a:close/>
                  <a:moveTo>
                    <a:pt x="415" y="83"/>
                  </a:moveTo>
                  <a:cubicBezTo>
                    <a:pt x="415" y="84"/>
                    <a:pt x="415" y="84"/>
                    <a:pt x="415" y="84"/>
                  </a:cubicBezTo>
                  <a:cubicBezTo>
                    <a:pt x="415" y="84"/>
                    <a:pt x="415" y="84"/>
                    <a:pt x="415" y="84"/>
                  </a:cubicBezTo>
                  <a:lnTo>
                    <a:pt x="415" y="83"/>
                  </a:lnTo>
                  <a:close/>
                  <a:moveTo>
                    <a:pt x="470" y="109"/>
                  </a:moveTo>
                  <a:cubicBezTo>
                    <a:pt x="470" y="109"/>
                    <a:pt x="469" y="108"/>
                    <a:pt x="469" y="107"/>
                  </a:cubicBezTo>
                  <a:cubicBezTo>
                    <a:pt x="467" y="108"/>
                    <a:pt x="467" y="108"/>
                    <a:pt x="467" y="108"/>
                  </a:cubicBezTo>
                  <a:cubicBezTo>
                    <a:pt x="467" y="108"/>
                    <a:pt x="467" y="108"/>
                    <a:pt x="467" y="108"/>
                  </a:cubicBezTo>
                  <a:cubicBezTo>
                    <a:pt x="468" y="108"/>
                    <a:pt x="469" y="108"/>
                    <a:pt x="470" y="109"/>
                  </a:cubicBezTo>
                  <a:close/>
                  <a:moveTo>
                    <a:pt x="341" y="88"/>
                  </a:moveTo>
                  <a:cubicBezTo>
                    <a:pt x="341" y="88"/>
                    <a:pt x="341" y="88"/>
                    <a:pt x="341" y="88"/>
                  </a:cubicBezTo>
                  <a:cubicBezTo>
                    <a:pt x="342" y="88"/>
                    <a:pt x="342" y="88"/>
                    <a:pt x="342" y="88"/>
                  </a:cubicBezTo>
                  <a:lnTo>
                    <a:pt x="341" y="88"/>
                  </a:lnTo>
                  <a:close/>
                  <a:moveTo>
                    <a:pt x="454" y="122"/>
                  </a:moveTo>
                  <a:cubicBezTo>
                    <a:pt x="454" y="122"/>
                    <a:pt x="454" y="122"/>
                    <a:pt x="454" y="122"/>
                  </a:cubicBezTo>
                  <a:close/>
                  <a:moveTo>
                    <a:pt x="467" y="108"/>
                  </a:moveTo>
                  <a:cubicBezTo>
                    <a:pt x="467" y="108"/>
                    <a:pt x="467" y="108"/>
                    <a:pt x="467" y="108"/>
                  </a:cubicBezTo>
                  <a:close/>
                  <a:moveTo>
                    <a:pt x="302" y="156"/>
                  </a:moveTo>
                  <a:cubicBezTo>
                    <a:pt x="302" y="156"/>
                    <a:pt x="302" y="156"/>
                    <a:pt x="302" y="156"/>
                  </a:cubicBezTo>
                  <a:cubicBezTo>
                    <a:pt x="302" y="156"/>
                    <a:pt x="302" y="156"/>
                    <a:pt x="302" y="156"/>
                  </a:cubicBezTo>
                  <a:close/>
                  <a:moveTo>
                    <a:pt x="349" y="195"/>
                  </a:moveTo>
                  <a:cubicBezTo>
                    <a:pt x="349" y="195"/>
                    <a:pt x="349" y="195"/>
                    <a:pt x="349" y="195"/>
                  </a:cubicBezTo>
                  <a:close/>
                  <a:moveTo>
                    <a:pt x="349" y="194"/>
                  </a:moveTo>
                  <a:cubicBezTo>
                    <a:pt x="349" y="194"/>
                    <a:pt x="349" y="194"/>
                    <a:pt x="349" y="194"/>
                  </a:cubicBezTo>
                  <a:close/>
                  <a:moveTo>
                    <a:pt x="268" y="90"/>
                  </a:moveTo>
                  <a:cubicBezTo>
                    <a:pt x="268" y="90"/>
                    <a:pt x="268" y="90"/>
                    <a:pt x="268" y="90"/>
                  </a:cubicBezTo>
                  <a:moveTo>
                    <a:pt x="484" y="101"/>
                  </a:moveTo>
                  <a:cubicBezTo>
                    <a:pt x="484" y="101"/>
                    <a:pt x="484" y="101"/>
                    <a:pt x="484" y="101"/>
                  </a:cubicBezTo>
                  <a:moveTo>
                    <a:pt x="275" y="106"/>
                  </a:moveTo>
                  <a:cubicBezTo>
                    <a:pt x="275" y="106"/>
                    <a:pt x="275" y="106"/>
                    <a:pt x="275" y="106"/>
                  </a:cubicBezTo>
                  <a:cubicBezTo>
                    <a:pt x="275" y="106"/>
                    <a:pt x="275" y="106"/>
                    <a:pt x="275" y="106"/>
                  </a:cubicBezTo>
                  <a:close/>
                  <a:moveTo>
                    <a:pt x="426" y="80"/>
                  </a:moveTo>
                  <a:cubicBezTo>
                    <a:pt x="426" y="80"/>
                    <a:pt x="426" y="80"/>
                    <a:pt x="426" y="80"/>
                  </a:cubicBezTo>
                  <a:cubicBezTo>
                    <a:pt x="426" y="80"/>
                    <a:pt x="426" y="80"/>
                    <a:pt x="426" y="80"/>
                  </a:cubicBezTo>
                  <a:close/>
                  <a:moveTo>
                    <a:pt x="235" y="118"/>
                  </a:moveTo>
                  <a:cubicBezTo>
                    <a:pt x="235" y="118"/>
                    <a:pt x="235" y="118"/>
                    <a:pt x="235" y="118"/>
                  </a:cubicBezTo>
                  <a:close/>
                  <a:moveTo>
                    <a:pt x="427" y="80"/>
                  </a:moveTo>
                  <a:cubicBezTo>
                    <a:pt x="427" y="80"/>
                    <a:pt x="427" y="80"/>
                    <a:pt x="426" y="80"/>
                  </a:cubicBezTo>
                  <a:cubicBezTo>
                    <a:pt x="426" y="81"/>
                    <a:pt x="426" y="81"/>
                    <a:pt x="426" y="81"/>
                  </a:cubicBezTo>
                  <a:lnTo>
                    <a:pt x="427" y="80"/>
                  </a:lnTo>
                  <a:close/>
                  <a:moveTo>
                    <a:pt x="390" y="202"/>
                  </a:moveTo>
                  <a:cubicBezTo>
                    <a:pt x="390" y="202"/>
                    <a:pt x="390" y="202"/>
                    <a:pt x="390" y="202"/>
                  </a:cubicBezTo>
                  <a:cubicBezTo>
                    <a:pt x="390" y="202"/>
                    <a:pt x="391" y="205"/>
                    <a:pt x="391" y="204"/>
                  </a:cubicBezTo>
                  <a:cubicBezTo>
                    <a:pt x="391" y="204"/>
                    <a:pt x="391" y="203"/>
                    <a:pt x="392" y="204"/>
                  </a:cubicBezTo>
                  <a:cubicBezTo>
                    <a:pt x="392" y="205"/>
                    <a:pt x="391" y="205"/>
                    <a:pt x="392" y="205"/>
                  </a:cubicBezTo>
                  <a:cubicBezTo>
                    <a:pt x="392" y="205"/>
                    <a:pt x="392" y="205"/>
                    <a:pt x="392" y="205"/>
                  </a:cubicBezTo>
                  <a:cubicBezTo>
                    <a:pt x="393" y="206"/>
                    <a:pt x="392" y="205"/>
                    <a:pt x="393" y="205"/>
                  </a:cubicBezTo>
                  <a:cubicBezTo>
                    <a:pt x="393" y="205"/>
                    <a:pt x="395" y="206"/>
                    <a:pt x="395" y="206"/>
                  </a:cubicBezTo>
                  <a:cubicBezTo>
                    <a:pt x="394" y="205"/>
                    <a:pt x="394" y="205"/>
                    <a:pt x="394" y="205"/>
                  </a:cubicBezTo>
                  <a:cubicBezTo>
                    <a:pt x="395" y="206"/>
                    <a:pt x="396" y="206"/>
                    <a:pt x="397" y="207"/>
                  </a:cubicBezTo>
                  <a:cubicBezTo>
                    <a:pt x="397" y="206"/>
                    <a:pt x="396" y="206"/>
                    <a:pt x="396" y="206"/>
                  </a:cubicBezTo>
                  <a:cubicBezTo>
                    <a:pt x="396" y="206"/>
                    <a:pt x="396" y="206"/>
                    <a:pt x="396" y="205"/>
                  </a:cubicBezTo>
                  <a:cubicBezTo>
                    <a:pt x="396" y="205"/>
                    <a:pt x="397" y="205"/>
                    <a:pt x="396" y="205"/>
                  </a:cubicBezTo>
                  <a:cubicBezTo>
                    <a:pt x="396" y="205"/>
                    <a:pt x="395" y="205"/>
                    <a:pt x="395" y="205"/>
                  </a:cubicBezTo>
                  <a:cubicBezTo>
                    <a:pt x="395" y="205"/>
                    <a:pt x="395" y="205"/>
                    <a:pt x="395" y="205"/>
                  </a:cubicBezTo>
                  <a:cubicBezTo>
                    <a:pt x="395" y="205"/>
                    <a:pt x="395" y="205"/>
                    <a:pt x="394" y="204"/>
                  </a:cubicBezTo>
                  <a:cubicBezTo>
                    <a:pt x="394" y="204"/>
                    <a:pt x="394" y="205"/>
                    <a:pt x="394" y="205"/>
                  </a:cubicBezTo>
                  <a:cubicBezTo>
                    <a:pt x="393" y="205"/>
                    <a:pt x="393" y="203"/>
                    <a:pt x="393" y="203"/>
                  </a:cubicBezTo>
                  <a:cubicBezTo>
                    <a:pt x="394" y="203"/>
                    <a:pt x="394" y="199"/>
                    <a:pt x="393" y="198"/>
                  </a:cubicBezTo>
                  <a:cubicBezTo>
                    <a:pt x="393" y="199"/>
                    <a:pt x="393" y="199"/>
                    <a:pt x="393" y="199"/>
                  </a:cubicBezTo>
                  <a:cubicBezTo>
                    <a:pt x="393" y="199"/>
                    <a:pt x="392" y="198"/>
                    <a:pt x="391" y="198"/>
                  </a:cubicBezTo>
                  <a:cubicBezTo>
                    <a:pt x="391" y="198"/>
                    <a:pt x="391" y="201"/>
                    <a:pt x="391" y="202"/>
                  </a:cubicBezTo>
                  <a:cubicBezTo>
                    <a:pt x="391" y="202"/>
                    <a:pt x="391" y="202"/>
                    <a:pt x="390" y="202"/>
                  </a:cubicBezTo>
                  <a:close/>
                  <a:moveTo>
                    <a:pt x="377" y="224"/>
                  </a:moveTo>
                  <a:cubicBezTo>
                    <a:pt x="377" y="224"/>
                    <a:pt x="377" y="224"/>
                    <a:pt x="377" y="224"/>
                  </a:cubicBezTo>
                  <a:moveTo>
                    <a:pt x="377" y="224"/>
                  </a:moveTo>
                  <a:cubicBezTo>
                    <a:pt x="376" y="224"/>
                    <a:pt x="378" y="229"/>
                    <a:pt x="379" y="229"/>
                  </a:cubicBezTo>
                  <a:cubicBezTo>
                    <a:pt x="381" y="229"/>
                    <a:pt x="381" y="229"/>
                    <a:pt x="381" y="229"/>
                  </a:cubicBezTo>
                  <a:cubicBezTo>
                    <a:pt x="381" y="230"/>
                    <a:pt x="381" y="230"/>
                    <a:pt x="381" y="230"/>
                  </a:cubicBezTo>
                  <a:cubicBezTo>
                    <a:pt x="382" y="230"/>
                    <a:pt x="382" y="229"/>
                    <a:pt x="382" y="229"/>
                  </a:cubicBezTo>
                  <a:cubicBezTo>
                    <a:pt x="383" y="230"/>
                    <a:pt x="383" y="230"/>
                    <a:pt x="383" y="230"/>
                  </a:cubicBezTo>
                  <a:cubicBezTo>
                    <a:pt x="384" y="229"/>
                    <a:pt x="384" y="229"/>
                    <a:pt x="384" y="229"/>
                  </a:cubicBezTo>
                  <a:cubicBezTo>
                    <a:pt x="384" y="229"/>
                    <a:pt x="384" y="229"/>
                    <a:pt x="384" y="229"/>
                  </a:cubicBezTo>
                  <a:cubicBezTo>
                    <a:pt x="385" y="230"/>
                    <a:pt x="385" y="230"/>
                    <a:pt x="385" y="230"/>
                  </a:cubicBezTo>
                  <a:cubicBezTo>
                    <a:pt x="386" y="231"/>
                    <a:pt x="387" y="228"/>
                    <a:pt x="387" y="228"/>
                  </a:cubicBezTo>
                  <a:cubicBezTo>
                    <a:pt x="387" y="228"/>
                    <a:pt x="387" y="228"/>
                    <a:pt x="387" y="228"/>
                  </a:cubicBezTo>
                  <a:cubicBezTo>
                    <a:pt x="387" y="227"/>
                    <a:pt x="387" y="227"/>
                    <a:pt x="387" y="227"/>
                  </a:cubicBezTo>
                  <a:cubicBezTo>
                    <a:pt x="387" y="227"/>
                    <a:pt x="387" y="227"/>
                    <a:pt x="387" y="227"/>
                  </a:cubicBezTo>
                  <a:cubicBezTo>
                    <a:pt x="387" y="226"/>
                    <a:pt x="387" y="226"/>
                    <a:pt x="387" y="226"/>
                  </a:cubicBezTo>
                  <a:cubicBezTo>
                    <a:pt x="387" y="226"/>
                    <a:pt x="387" y="226"/>
                    <a:pt x="387" y="226"/>
                  </a:cubicBezTo>
                  <a:cubicBezTo>
                    <a:pt x="388" y="226"/>
                    <a:pt x="388" y="226"/>
                    <a:pt x="388" y="226"/>
                  </a:cubicBezTo>
                  <a:cubicBezTo>
                    <a:pt x="389" y="223"/>
                    <a:pt x="389" y="223"/>
                    <a:pt x="389" y="223"/>
                  </a:cubicBezTo>
                  <a:cubicBezTo>
                    <a:pt x="389" y="224"/>
                    <a:pt x="389" y="224"/>
                    <a:pt x="390" y="224"/>
                  </a:cubicBezTo>
                  <a:cubicBezTo>
                    <a:pt x="390" y="223"/>
                    <a:pt x="389" y="222"/>
                    <a:pt x="388" y="222"/>
                  </a:cubicBezTo>
                  <a:cubicBezTo>
                    <a:pt x="389" y="222"/>
                    <a:pt x="389" y="222"/>
                    <a:pt x="389" y="222"/>
                  </a:cubicBezTo>
                  <a:cubicBezTo>
                    <a:pt x="388" y="220"/>
                    <a:pt x="388" y="220"/>
                    <a:pt x="388" y="220"/>
                  </a:cubicBezTo>
                  <a:cubicBezTo>
                    <a:pt x="388" y="220"/>
                    <a:pt x="388" y="220"/>
                    <a:pt x="388" y="220"/>
                  </a:cubicBezTo>
                  <a:cubicBezTo>
                    <a:pt x="387" y="220"/>
                    <a:pt x="387" y="220"/>
                    <a:pt x="387" y="220"/>
                  </a:cubicBezTo>
                  <a:cubicBezTo>
                    <a:pt x="388" y="220"/>
                    <a:pt x="388" y="220"/>
                    <a:pt x="388" y="220"/>
                  </a:cubicBezTo>
                  <a:cubicBezTo>
                    <a:pt x="388" y="220"/>
                    <a:pt x="388" y="219"/>
                    <a:pt x="388" y="219"/>
                  </a:cubicBezTo>
                  <a:cubicBezTo>
                    <a:pt x="389" y="219"/>
                    <a:pt x="389" y="219"/>
                    <a:pt x="389" y="219"/>
                  </a:cubicBezTo>
                  <a:cubicBezTo>
                    <a:pt x="389" y="218"/>
                    <a:pt x="389" y="218"/>
                    <a:pt x="389" y="218"/>
                  </a:cubicBezTo>
                  <a:cubicBezTo>
                    <a:pt x="390" y="218"/>
                    <a:pt x="390" y="217"/>
                    <a:pt x="390" y="218"/>
                  </a:cubicBezTo>
                  <a:cubicBezTo>
                    <a:pt x="389" y="217"/>
                    <a:pt x="389" y="217"/>
                    <a:pt x="389" y="217"/>
                  </a:cubicBezTo>
                  <a:cubicBezTo>
                    <a:pt x="389" y="217"/>
                    <a:pt x="389" y="217"/>
                    <a:pt x="389" y="217"/>
                  </a:cubicBezTo>
                  <a:cubicBezTo>
                    <a:pt x="389" y="216"/>
                    <a:pt x="388" y="217"/>
                    <a:pt x="388" y="217"/>
                  </a:cubicBezTo>
                  <a:cubicBezTo>
                    <a:pt x="388" y="217"/>
                    <a:pt x="388" y="217"/>
                    <a:pt x="388" y="217"/>
                  </a:cubicBezTo>
                  <a:cubicBezTo>
                    <a:pt x="388" y="216"/>
                    <a:pt x="388" y="216"/>
                    <a:pt x="388" y="216"/>
                  </a:cubicBezTo>
                  <a:cubicBezTo>
                    <a:pt x="388" y="216"/>
                    <a:pt x="387" y="215"/>
                    <a:pt x="387" y="216"/>
                  </a:cubicBezTo>
                  <a:cubicBezTo>
                    <a:pt x="387" y="216"/>
                    <a:pt x="387" y="216"/>
                    <a:pt x="387" y="216"/>
                  </a:cubicBezTo>
                  <a:cubicBezTo>
                    <a:pt x="386" y="216"/>
                    <a:pt x="382" y="222"/>
                    <a:pt x="380" y="222"/>
                  </a:cubicBezTo>
                  <a:cubicBezTo>
                    <a:pt x="380" y="223"/>
                    <a:pt x="380" y="223"/>
                    <a:pt x="380" y="223"/>
                  </a:cubicBezTo>
                  <a:cubicBezTo>
                    <a:pt x="379" y="223"/>
                    <a:pt x="379" y="223"/>
                    <a:pt x="379" y="223"/>
                  </a:cubicBezTo>
                  <a:cubicBezTo>
                    <a:pt x="379" y="223"/>
                    <a:pt x="379" y="223"/>
                    <a:pt x="379" y="223"/>
                  </a:cubicBezTo>
                  <a:cubicBezTo>
                    <a:pt x="378" y="223"/>
                    <a:pt x="378" y="223"/>
                    <a:pt x="378" y="223"/>
                  </a:cubicBezTo>
                  <a:cubicBezTo>
                    <a:pt x="378" y="222"/>
                    <a:pt x="378" y="222"/>
                    <a:pt x="378" y="222"/>
                  </a:cubicBezTo>
                  <a:cubicBezTo>
                    <a:pt x="377" y="223"/>
                    <a:pt x="377" y="223"/>
                    <a:pt x="377" y="224"/>
                  </a:cubicBezTo>
                  <a:close/>
                  <a:moveTo>
                    <a:pt x="372" y="231"/>
                  </a:moveTo>
                  <a:cubicBezTo>
                    <a:pt x="372" y="231"/>
                    <a:pt x="372" y="231"/>
                    <a:pt x="372" y="231"/>
                  </a:cubicBezTo>
                  <a:moveTo>
                    <a:pt x="369" y="226"/>
                  </a:moveTo>
                  <a:cubicBezTo>
                    <a:pt x="370" y="226"/>
                    <a:pt x="370" y="226"/>
                    <a:pt x="370" y="226"/>
                  </a:cubicBezTo>
                  <a:lnTo>
                    <a:pt x="369" y="226"/>
                  </a:lnTo>
                  <a:close/>
                  <a:moveTo>
                    <a:pt x="372" y="231"/>
                  </a:moveTo>
                  <a:cubicBezTo>
                    <a:pt x="373" y="229"/>
                    <a:pt x="372" y="229"/>
                    <a:pt x="372" y="228"/>
                  </a:cubicBezTo>
                  <a:cubicBezTo>
                    <a:pt x="373" y="229"/>
                    <a:pt x="374" y="229"/>
                    <a:pt x="374" y="228"/>
                  </a:cubicBezTo>
                  <a:cubicBezTo>
                    <a:pt x="374" y="228"/>
                    <a:pt x="372" y="227"/>
                    <a:pt x="372" y="227"/>
                  </a:cubicBezTo>
                  <a:cubicBezTo>
                    <a:pt x="372" y="227"/>
                    <a:pt x="371" y="228"/>
                    <a:pt x="372" y="228"/>
                  </a:cubicBezTo>
                  <a:cubicBezTo>
                    <a:pt x="371" y="228"/>
                    <a:pt x="370" y="226"/>
                    <a:pt x="369" y="226"/>
                  </a:cubicBezTo>
                  <a:cubicBezTo>
                    <a:pt x="369" y="226"/>
                    <a:pt x="369" y="226"/>
                    <a:pt x="369" y="226"/>
                  </a:cubicBezTo>
                  <a:cubicBezTo>
                    <a:pt x="369" y="226"/>
                    <a:pt x="369" y="226"/>
                    <a:pt x="369" y="226"/>
                  </a:cubicBezTo>
                  <a:cubicBezTo>
                    <a:pt x="369" y="225"/>
                    <a:pt x="369" y="225"/>
                    <a:pt x="369" y="225"/>
                  </a:cubicBezTo>
                  <a:cubicBezTo>
                    <a:pt x="369" y="225"/>
                    <a:pt x="369" y="225"/>
                    <a:pt x="369" y="225"/>
                  </a:cubicBezTo>
                  <a:cubicBezTo>
                    <a:pt x="370" y="225"/>
                    <a:pt x="369" y="225"/>
                    <a:pt x="369" y="225"/>
                  </a:cubicBezTo>
                  <a:cubicBezTo>
                    <a:pt x="370" y="225"/>
                    <a:pt x="370" y="225"/>
                    <a:pt x="370" y="225"/>
                  </a:cubicBezTo>
                  <a:cubicBezTo>
                    <a:pt x="368" y="225"/>
                    <a:pt x="368" y="225"/>
                    <a:pt x="368" y="224"/>
                  </a:cubicBezTo>
                  <a:cubicBezTo>
                    <a:pt x="368" y="224"/>
                    <a:pt x="368" y="224"/>
                    <a:pt x="368" y="224"/>
                  </a:cubicBezTo>
                  <a:cubicBezTo>
                    <a:pt x="368" y="223"/>
                    <a:pt x="368" y="223"/>
                    <a:pt x="368" y="223"/>
                  </a:cubicBezTo>
                  <a:cubicBezTo>
                    <a:pt x="368" y="223"/>
                    <a:pt x="368" y="223"/>
                    <a:pt x="367" y="223"/>
                  </a:cubicBezTo>
                  <a:cubicBezTo>
                    <a:pt x="368" y="223"/>
                    <a:pt x="368" y="223"/>
                    <a:pt x="368" y="223"/>
                  </a:cubicBezTo>
                  <a:cubicBezTo>
                    <a:pt x="368" y="224"/>
                    <a:pt x="368" y="224"/>
                    <a:pt x="368" y="224"/>
                  </a:cubicBezTo>
                  <a:cubicBezTo>
                    <a:pt x="367" y="223"/>
                    <a:pt x="367" y="222"/>
                    <a:pt x="366" y="222"/>
                  </a:cubicBezTo>
                  <a:cubicBezTo>
                    <a:pt x="366" y="223"/>
                    <a:pt x="366" y="223"/>
                    <a:pt x="366" y="223"/>
                  </a:cubicBezTo>
                  <a:cubicBezTo>
                    <a:pt x="364" y="220"/>
                    <a:pt x="361" y="219"/>
                    <a:pt x="359" y="217"/>
                  </a:cubicBezTo>
                  <a:cubicBezTo>
                    <a:pt x="358" y="218"/>
                    <a:pt x="358" y="218"/>
                    <a:pt x="358" y="218"/>
                  </a:cubicBezTo>
                  <a:cubicBezTo>
                    <a:pt x="358" y="219"/>
                    <a:pt x="360" y="220"/>
                    <a:pt x="361" y="221"/>
                  </a:cubicBezTo>
                  <a:cubicBezTo>
                    <a:pt x="363" y="223"/>
                    <a:pt x="363" y="223"/>
                    <a:pt x="365" y="226"/>
                  </a:cubicBezTo>
                  <a:cubicBezTo>
                    <a:pt x="366" y="229"/>
                    <a:pt x="369" y="230"/>
                    <a:pt x="371" y="233"/>
                  </a:cubicBezTo>
                  <a:cubicBezTo>
                    <a:pt x="371" y="233"/>
                    <a:pt x="371" y="233"/>
                    <a:pt x="371" y="233"/>
                  </a:cubicBezTo>
                  <a:cubicBezTo>
                    <a:pt x="371" y="232"/>
                    <a:pt x="371" y="232"/>
                    <a:pt x="372" y="233"/>
                  </a:cubicBezTo>
                  <a:cubicBezTo>
                    <a:pt x="372" y="233"/>
                    <a:pt x="373" y="232"/>
                    <a:pt x="372" y="231"/>
                  </a:cubicBezTo>
                  <a:close/>
                  <a:moveTo>
                    <a:pt x="392" y="193"/>
                  </a:moveTo>
                  <a:cubicBezTo>
                    <a:pt x="392" y="192"/>
                    <a:pt x="394" y="190"/>
                    <a:pt x="394" y="189"/>
                  </a:cubicBezTo>
                  <a:cubicBezTo>
                    <a:pt x="393" y="189"/>
                    <a:pt x="393" y="189"/>
                    <a:pt x="393" y="189"/>
                  </a:cubicBezTo>
                  <a:cubicBezTo>
                    <a:pt x="392" y="189"/>
                    <a:pt x="390" y="193"/>
                    <a:pt x="392" y="193"/>
                  </a:cubicBezTo>
                  <a:cubicBezTo>
                    <a:pt x="392" y="194"/>
                    <a:pt x="392" y="194"/>
                    <a:pt x="392" y="193"/>
                  </a:cubicBezTo>
                  <a:close/>
                  <a:moveTo>
                    <a:pt x="392" y="193"/>
                  </a:moveTo>
                  <a:cubicBezTo>
                    <a:pt x="392" y="193"/>
                    <a:pt x="392" y="193"/>
                    <a:pt x="392" y="193"/>
                  </a:cubicBezTo>
                  <a:moveTo>
                    <a:pt x="376" y="198"/>
                  </a:moveTo>
                  <a:cubicBezTo>
                    <a:pt x="376" y="199"/>
                    <a:pt x="376" y="199"/>
                    <a:pt x="376" y="199"/>
                  </a:cubicBezTo>
                  <a:cubicBezTo>
                    <a:pt x="380" y="203"/>
                    <a:pt x="377" y="191"/>
                    <a:pt x="376" y="198"/>
                  </a:cubicBezTo>
                  <a:close/>
                  <a:moveTo>
                    <a:pt x="352" y="37"/>
                  </a:moveTo>
                  <a:cubicBezTo>
                    <a:pt x="353" y="38"/>
                    <a:pt x="353" y="38"/>
                    <a:pt x="353" y="38"/>
                  </a:cubicBezTo>
                  <a:cubicBezTo>
                    <a:pt x="354" y="38"/>
                    <a:pt x="356" y="36"/>
                    <a:pt x="356" y="35"/>
                  </a:cubicBezTo>
                  <a:cubicBezTo>
                    <a:pt x="355" y="35"/>
                    <a:pt x="355" y="35"/>
                    <a:pt x="355" y="35"/>
                  </a:cubicBezTo>
                  <a:cubicBezTo>
                    <a:pt x="354" y="35"/>
                    <a:pt x="352" y="34"/>
                    <a:pt x="352" y="35"/>
                  </a:cubicBezTo>
                  <a:lnTo>
                    <a:pt x="352" y="37"/>
                  </a:lnTo>
                  <a:close/>
                  <a:moveTo>
                    <a:pt x="358" y="34"/>
                  </a:moveTo>
                  <a:cubicBezTo>
                    <a:pt x="357" y="34"/>
                    <a:pt x="357" y="34"/>
                    <a:pt x="357" y="34"/>
                  </a:cubicBezTo>
                  <a:cubicBezTo>
                    <a:pt x="357" y="35"/>
                    <a:pt x="355" y="38"/>
                    <a:pt x="355" y="39"/>
                  </a:cubicBezTo>
                  <a:cubicBezTo>
                    <a:pt x="355" y="39"/>
                    <a:pt x="356" y="39"/>
                    <a:pt x="356" y="39"/>
                  </a:cubicBezTo>
                  <a:cubicBezTo>
                    <a:pt x="355" y="39"/>
                    <a:pt x="359" y="42"/>
                    <a:pt x="359" y="42"/>
                  </a:cubicBezTo>
                  <a:cubicBezTo>
                    <a:pt x="360" y="43"/>
                    <a:pt x="363" y="45"/>
                    <a:pt x="364" y="43"/>
                  </a:cubicBezTo>
                  <a:cubicBezTo>
                    <a:pt x="364" y="42"/>
                    <a:pt x="364" y="37"/>
                    <a:pt x="364" y="36"/>
                  </a:cubicBezTo>
                  <a:cubicBezTo>
                    <a:pt x="362" y="34"/>
                    <a:pt x="362" y="34"/>
                    <a:pt x="362" y="34"/>
                  </a:cubicBezTo>
                  <a:cubicBezTo>
                    <a:pt x="361" y="35"/>
                    <a:pt x="361" y="37"/>
                    <a:pt x="360" y="37"/>
                  </a:cubicBezTo>
                  <a:cubicBezTo>
                    <a:pt x="360" y="36"/>
                    <a:pt x="360" y="37"/>
                    <a:pt x="360" y="36"/>
                  </a:cubicBezTo>
                  <a:cubicBezTo>
                    <a:pt x="361" y="36"/>
                    <a:pt x="361" y="36"/>
                    <a:pt x="361" y="36"/>
                  </a:cubicBezTo>
                  <a:cubicBezTo>
                    <a:pt x="361" y="34"/>
                    <a:pt x="361" y="34"/>
                    <a:pt x="361" y="34"/>
                  </a:cubicBezTo>
                  <a:cubicBezTo>
                    <a:pt x="360" y="33"/>
                    <a:pt x="358" y="34"/>
                    <a:pt x="358" y="34"/>
                  </a:cubicBezTo>
                  <a:close/>
                  <a:moveTo>
                    <a:pt x="358" y="34"/>
                  </a:moveTo>
                  <a:cubicBezTo>
                    <a:pt x="358" y="34"/>
                    <a:pt x="358" y="34"/>
                    <a:pt x="358" y="34"/>
                  </a:cubicBezTo>
                  <a:moveTo>
                    <a:pt x="363" y="49"/>
                  </a:moveTo>
                  <a:cubicBezTo>
                    <a:pt x="363" y="50"/>
                    <a:pt x="363" y="50"/>
                    <a:pt x="363" y="50"/>
                  </a:cubicBezTo>
                  <a:cubicBezTo>
                    <a:pt x="364" y="48"/>
                    <a:pt x="366" y="48"/>
                    <a:pt x="368" y="48"/>
                  </a:cubicBezTo>
                  <a:cubicBezTo>
                    <a:pt x="368" y="48"/>
                    <a:pt x="368" y="48"/>
                    <a:pt x="368" y="48"/>
                  </a:cubicBezTo>
                  <a:cubicBezTo>
                    <a:pt x="368" y="48"/>
                    <a:pt x="368" y="48"/>
                    <a:pt x="368" y="48"/>
                  </a:cubicBezTo>
                  <a:cubicBezTo>
                    <a:pt x="370" y="48"/>
                    <a:pt x="372" y="45"/>
                    <a:pt x="371" y="44"/>
                  </a:cubicBezTo>
                  <a:cubicBezTo>
                    <a:pt x="371" y="43"/>
                    <a:pt x="370" y="43"/>
                    <a:pt x="370" y="44"/>
                  </a:cubicBezTo>
                  <a:cubicBezTo>
                    <a:pt x="370" y="43"/>
                    <a:pt x="370" y="42"/>
                    <a:pt x="370" y="42"/>
                  </a:cubicBezTo>
                  <a:cubicBezTo>
                    <a:pt x="370" y="42"/>
                    <a:pt x="370" y="42"/>
                    <a:pt x="370" y="42"/>
                  </a:cubicBezTo>
                  <a:cubicBezTo>
                    <a:pt x="370" y="42"/>
                    <a:pt x="370" y="42"/>
                    <a:pt x="370" y="42"/>
                  </a:cubicBezTo>
                  <a:cubicBezTo>
                    <a:pt x="370" y="42"/>
                    <a:pt x="369" y="41"/>
                    <a:pt x="369" y="41"/>
                  </a:cubicBezTo>
                  <a:cubicBezTo>
                    <a:pt x="369" y="41"/>
                    <a:pt x="369" y="41"/>
                    <a:pt x="369" y="41"/>
                  </a:cubicBezTo>
                  <a:cubicBezTo>
                    <a:pt x="369" y="41"/>
                    <a:pt x="369" y="41"/>
                    <a:pt x="369" y="41"/>
                  </a:cubicBezTo>
                  <a:cubicBezTo>
                    <a:pt x="369" y="41"/>
                    <a:pt x="367" y="43"/>
                    <a:pt x="367" y="43"/>
                  </a:cubicBezTo>
                  <a:cubicBezTo>
                    <a:pt x="368" y="43"/>
                    <a:pt x="368" y="42"/>
                    <a:pt x="368" y="41"/>
                  </a:cubicBezTo>
                  <a:cubicBezTo>
                    <a:pt x="368" y="39"/>
                    <a:pt x="367" y="40"/>
                    <a:pt x="367" y="40"/>
                  </a:cubicBezTo>
                  <a:cubicBezTo>
                    <a:pt x="366" y="40"/>
                    <a:pt x="365" y="41"/>
                    <a:pt x="366" y="42"/>
                  </a:cubicBezTo>
                  <a:cubicBezTo>
                    <a:pt x="365" y="42"/>
                    <a:pt x="364" y="44"/>
                    <a:pt x="365" y="44"/>
                  </a:cubicBezTo>
                  <a:cubicBezTo>
                    <a:pt x="364" y="44"/>
                    <a:pt x="365" y="43"/>
                    <a:pt x="364" y="44"/>
                  </a:cubicBezTo>
                  <a:cubicBezTo>
                    <a:pt x="365" y="46"/>
                    <a:pt x="363" y="48"/>
                    <a:pt x="363" y="49"/>
                  </a:cubicBezTo>
                  <a:close/>
                  <a:moveTo>
                    <a:pt x="354" y="32"/>
                  </a:moveTo>
                  <a:cubicBezTo>
                    <a:pt x="355" y="33"/>
                    <a:pt x="355" y="32"/>
                    <a:pt x="354" y="32"/>
                  </a:cubicBezTo>
                  <a:cubicBezTo>
                    <a:pt x="355" y="33"/>
                    <a:pt x="355" y="33"/>
                    <a:pt x="355" y="33"/>
                  </a:cubicBezTo>
                  <a:cubicBezTo>
                    <a:pt x="354" y="32"/>
                    <a:pt x="353" y="33"/>
                    <a:pt x="354" y="33"/>
                  </a:cubicBezTo>
                  <a:cubicBezTo>
                    <a:pt x="355" y="35"/>
                    <a:pt x="355" y="35"/>
                    <a:pt x="355" y="35"/>
                  </a:cubicBezTo>
                  <a:cubicBezTo>
                    <a:pt x="356" y="34"/>
                    <a:pt x="359" y="33"/>
                    <a:pt x="360" y="33"/>
                  </a:cubicBezTo>
                  <a:cubicBezTo>
                    <a:pt x="360" y="32"/>
                    <a:pt x="361" y="29"/>
                    <a:pt x="361" y="29"/>
                  </a:cubicBezTo>
                  <a:cubicBezTo>
                    <a:pt x="361" y="28"/>
                    <a:pt x="359" y="25"/>
                    <a:pt x="358" y="24"/>
                  </a:cubicBezTo>
                  <a:cubicBezTo>
                    <a:pt x="358" y="24"/>
                    <a:pt x="358" y="24"/>
                    <a:pt x="357" y="24"/>
                  </a:cubicBezTo>
                  <a:cubicBezTo>
                    <a:pt x="357" y="25"/>
                    <a:pt x="357" y="25"/>
                    <a:pt x="357" y="25"/>
                  </a:cubicBezTo>
                  <a:cubicBezTo>
                    <a:pt x="356" y="25"/>
                    <a:pt x="355" y="27"/>
                    <a:pt x="354" y="29"/>
                  </a:cubicBezTo>
                  <a:cubicBezTo>
                    <a:pt x="354" y="29"/>
                    <a:pt x="355" y="29"/>
                    <a:pt x="355" y="28"/>
                  </a:cubicBezTo>
                  <a:cubicBezTo>
                    <a:pt x="355" y="29"/>
                    <a:pt x="354" y="31"/>
                    <a:pt x="353" y="32"/>
                  </a:cubicBezTo>
                  <a:cubicBezTo>
                    <a:pt x="354" y="32"/>
                    <a:pt x="354" y="32"/>
                    <a:pt x="354" y="32"/>
                  </a:cubicBezTo>
                  <a:cubicBezTo>
                    <a:pt x="354" y="32"/>
                    <a:pt x="353" y="32"/>
                    <a:pt x="353" y="32"/>
                  </a:cubicBezTo>
                  <a:lnTo>
                    <a:pt x="354" y="32"/>
                  </a:lnTo>
                  <a:close/>
                  <a:moveTo>
                    <a:pt x="421" y="64"/>
                  </a:moveTo>
                  <a:cubicBezTo>
                    <a:pt x="421" y="63"/>
                    <a:pt x="421" y="63"/>
                    <a:pt x="422" y="63"/>
                  </a:cubicBezTo>
                  <a:cubicBezTo>
                    <a:pt x="421" y="63"/>
                    <a:pt x="423" y="68"/>
                    <a:pt x="424" y="66"/>
                  </a:cubicBezTo>
                  <a:cubicBezTo>
                    <a:pt x="427" y="64"/>
                    <a:pt x="422" y="61"/>
                    <a:pt x="420" y="60"/>
                  </a:cubicBezTo>
                  <a:cubicBezTo>
                    <a:pt x="420" y="60"/>
                    <a:pt x="419" y="63"/>
                    <a:pt x="419" y="63"/>
                  </a:cubicBezTo>
                  <a:cubicBezTo>
                    <a:pt x="418" y="61"/>
                    <a:pt x="415" y="59"/>
                    <a:pt x="415" y="62"/>
                  </a:cubicBezTo>
                  <a:cubicBezTo>
                    <a:pt x="415" y="62"/>
                    <a:pt x="414" y="66"/>
                    <a:pt x="415" y="65"/>
                  </a:cubicBezTo>
                  <a:cubicBezTo>
                    <a:pt x="415" y="65"/>
                    <a:pt x="423" y="73"/>
                    <a:pt x="421" y="64"/>
                  </a:cubicBezTo>
                  <a:close/>
                  <a:moveTo>
                    <a:pt x="415" y="65"/>
                  </a:moveTo>
                  <a:cubicBezTo>
                    <a:pt x="415" y="65"/>
                    <a:pt x="415" y="65"/>
                    <a:pt x="415" y="65"/>
                  </a:cubicBezTo>
                  <a:moveTo>
                    <a:pt x="427" y="65"/>
                  </a:moveTo>
                  <a:cubicBezTo>
                    <a:pt x="427" y="65"/>
                    <a:pt x="427" y="65"/>
                    <a:pt x="427" y="65"/>
                  </a:cubicBezTo>
                  <a:moveTo>
                    <a:pt x="473" y="83"/>
                  </a:moveTo>
                  <a:cubicBezTo>
                    <a:pt x="473" y="82"/>
                    <a:pt x="470" y="85"/>
                    <a:pt x="471" y="86"/>
                  </a:cubicBezTo>
                  <a:cubicBezTo>
                    <a:pt x="471" y="86"/>
                    <a:pt x="480" y="85"/>
                    <a:pt x="473" y="83"/>
                  </a:cubicBezTo>
                  <a:close/>
                  <a:moveTo>
                    <a:pt x="308" y="62"/>
                  </a:moveTo>
                  <a:cubicBezTo>
                    <a:pt x="308" y="62"/>
                    <a:pt x="308" y="62"/>
                    <a:pt x="308" y="62"/>
                  </a:cubicBezTo>
                  <a:close/>
                  <a:moveTo>
                    <a:pt x="300" y="83"/>
                  </a:moveTo>
                  <a:cubicBezTo>
                    <a:pt x="300" y="83"/>
                    <a:pt x="300" y="83"/>
                    <a:pt x="300" y="83"/>
                  </a:cubicBezTo>
                  <a:moveTo>
                    <a:pt x="300" y="79"/>
                  </a:moveTo>
                  <a:cubicBezTo>
                    <a:pt x="300" y="78"/>
                    <a:pt x="300" y="78"/>
                    <a:pt x="300" y="78"/>
                  </a:cubicBezTo>
                  <a:cubicBezTo>
                    <a:pt x="300" y="79"/>
                    <a:pt x="297" y="82"/>
                    <a:pt x="298" y="83"/>
                  </a:cubicBezTo>
                  <a:cubicBezTo>
                    <a:pt x="300" y="83"/>
                    <a:pt x="300" y="83"/>
                    <a:pt x="300" y="83"/>
                  </a:cubicBezTo>
                  <a:cubicBezTo>
                    <a:pt x="300" y="83"/>
                    <a:pt x="301" y="85"/>
                    <a:pt x="302" y="84"/>
                  </a:cubicBezTo>
                  <a:cubicBezTo>
                    <a:pt x="301" y="86"/>
                    <a:pt x="301" y="86"/>
                    <a:pt x="301" y="86"/>
                  </a:cubicBezTo>
                  <a:cubicBezTo>
                    <a:pt x="301" y="86"/>
                    <a:pt x="304" y="88"/>
                    <a:pt x="305" y="87"/>
                  </a:cubicBezTo>
                  <a:cubicBezTo>
                    <a:pt x="305" y="86"/>
                    <a:pt x="305" y="86"/>
                    <a:pt x="305" y="86"/>
                  </a:cubicBezTo>
                  <a:cubicBezTo>
                    <a:pt x="306" y="87"/>
                    <a:pt x="306" y="87"/>
                    <a:pt x="306" y="87"/>
                  </a:cubicBezTo>
                  <a:cubicBezTo>
                    <a:pt x="305" y="87"/>
                    <a:pt x="303" y="81"/>
                    <a:pt x="303" y="80"/>
                  </a:cubicBezTo>
                  <a:cubicBezTo>
                    <a:pt x="303" y="78"/>
                    <a:pt x="305" y="77"/>
                    <a:pt x="304" y="75"/>
                  </a:cubicBezTo>
                  <a:cubicBezTo>
                    <a:pt x="305" y="74"/>
                    <a:pt x="304" y="76"/>
                    <a:pt x="305" y="75"/>
                  </a:cubicBezTo>
                  <a:cubicBezTo>
                    <a:pt x="306" y="75"/>
                    <a:pt x="306" y="74"/>
                    <a:pt x="305" y="74"/>
                  </a:cubicBezTo>
                  <a:cubicBezTo>
                    <a:pt x="306" y="74"/>
                    <a:pt x="307" y="70"/>
                    <a:pt x="308" y="69"/>
                  </a:cubicBezTo>
                  <a:cubicBezTo>
                    <a:pt x="308" y="69"/>
                    <a:pt x="309" y="70"/>
                    <a:pt x="309" y="68"/>
                  </a:cubicBezTo>
                  <a:cubicBezTo>
                    <a:pt x="309" y="69"/>
                    <a:pt x="309" y="69"/>
                    <a:pt x="309" y="68"/>
                  </a:cubicBezTo>
                  <a:cubicBezTo>
                    <a:pt x="310" y="68"/>
                    <a:pt x="310" y="67"/>
                    <a:pt x="310" y="66"/>
                  </a:cubicBezTo>
                  <a:cubicBezTo>
                    <a:pt x="311" y="66"/>
                    <a:pt x="311" y="67"/>
                    <a:pt x="311" y="66"/>
                  </a:cubicBezTo>
                  <a:cubicBezTo>
                    <a:pt x="311" y="65"/>
                    <a:pt x="312" y="65"/>
                    <a:pt x="312" y="65"/>
                  </a:cubicBezTo>
                  <a:cubicBezTo>
                    <a:pt x="313" y="65"/>
                    <a:pt x="315" y="63"/>
                    <a:pt x="316" y="62"/>
                  </a:cubicBezTo>
                  <a:cubicBezTo>
                    <a:pt x="320" y="61"/>
                    <a:pt x="321" y="60"/>
                    <a:pt x="321" y="56"/>
                  </a:cubicBezTo>
                  <a:cubicBezTo>
                    <a:pt x="319" y="55"/>
                    <a:pt x="317" y="58"/>
                    <a:pt x="316" y="59"/>
                  </a:cubicBezTo>
                  <a:cubicBezTo>
                    <a:pt x="315" y="60"/>
                    <a:pt x="314" y="60"/>
                    <a:pt x="313" y="60"/>
                  </a:cubicBezTo>
                  <a:cubicBezTo>
                    <a:pt x="313" y="60"/>
                    <a:pt x="312" y="60"/>
                    <a:pt x="312" y="60"/>
                  </a:cubicBezTo>
                  <a:cubicBezTo>
                    <a:pt x="311" y="60"/>
                    <a:pt x="312" y="61"/>
                    <a:pt x="311" y="61"/>
                  </a:cubicBezTo>
                  <a:cubicBezTo>
                    <a:pt x="310" y="61"/>
                    <a:pt x="310" y="61"/>
                    <a:pt x="310" y="61"/>
                  </a:cubicBezTo>
                  <a:cubicBezTo>
                    <a:pt x="311" y="61"/>
                    <a:pt x="309" y="62"/>
                    <a:pt x="308" y="62"/>
                  </a:cubicBezTo>
                  <a:cubicBezTo>
                    <a:pt x="308" y="62"/>
                    <a:pt x="308" y="62"/>
                    <a:pt x="308" y="62"/>
                  </a:cubicBezTo>
                  <a:cubicBezTo>
                    <a:pt x="307" y="62"/>
                    <a:pt x="306" y="66"/>
                    <a:pt x="305" y="66"/>
                  </a:cubicBezTo>
                  <a:cubicBezTo>
                    <a:pt x="304" y="66"/>
                    <a:pt x="304" y="66"/>
                    <a:pt x="304" y="66"/>
                  </a:cubicBezTo>
                  <a:cubicBezTo>
                    <a:pt x="304" y="66"/>
                    <a:pt x="304" y="67"/>
                    <a:pt x="304" y="67"/>
                  </a:cubicBezTo>
                  <a:cubicBezTo>
                    <a:pt x="304" y="67"/>
                    <a:pt x="305" y="67"/>
                    <a:pt x="305" y="67"/>
                  </a:cubicBezTo>
                  <a:cubicBezTo>
                    <a:pt x="303" y="67"/>
                    <a:pt x="305" y="68"/>
                    <a:pt x="306" y="68"/>
                  </a:cubicBezTo>
                  <a:cubicBezTo>
                    <a:pt x="304" y="68"/>
                    <a:pt x="305" y="71"/>
                    <a:pt x="303" y="70"/>
                  </a:cubicBezTo>
                  <a:cubicBezTo>
                    <a:pt x="305" y="72"/>
                    <a:pt x="305" y="72"/>
                    <a:pt x="305" y="72"/>
                  </a:cubicBezTo>
                  <a:cubicBezTo>
                    <a:pt x="304" y="72"/>
                    <a:pt x="304" y="71"/>
                    <a:pt x="303" y="71"/>
                  </a:cubicBezTo>
                  <a:cubicBezTo>
                    <a:pt x="302" y="71"/>
                    <a:pt x="303" y="72"/>
                    <a:pt x="302" y="72"/>
                  </a:cubicBezTo>
                  <a:cubicBezTo>
                    <a:pt x="301" y="73"/>
                    <a:pt x="301" y="73"/>
                    <a:pt x="301" y="73"/>
                  </a:cubicBezTo>
                  <a:cubicBezTo>
                    <a:pt x="301" y="73"/>
                    <a:pt x="303" y="73"/>
                    <a:pt x="303" y="74"/>
                  </a:cubicBezTo>
                  <a:cubicBezTo>
                    <a:pt x="302" y="73"/>
                    <a:pt x="300" y="79"/>
                    <a:pt x="300" y="79"/>
                  </a:cubicBezTo>
                  <a:close/>
                  <a:moveTo>
                    <a:pt x="294" y="31"/>
                  </a:moveTo>
                  <a:cubicBezTo>
                    <a:pt x="293" y="30"/>
                    <a:pt x="294" y="30"/>
                    <a:pt x="294" y="31"/>
                  </a:cubicBezTo>
                  <a:cubicBezTo>
                    <a:pt x="293" y="30"/>
                    <a:pt x="292" y="32"/>
                    <a:pt x="292" y="33"/>
                  </a:cubicBezTo>
                  <a:cubicBezTo>
                    <a:pt x="293" y="33"/>
                    <a:pt x="293" y="33"/>
                    <a:pt x="293" y="33"/>
                  </a:cubicBezTo>
                  <a:cubicBezTo>
                    <a:pt x="291" y="34"/>
                    <a:pt x="293" y="34"/>
                    <a:pt x="294" y="34"/>
                  </a:cubicBezTo>
                  <a:cubicBezTo>
                    <a:pt x="294" y="33"/>
                    <a:pt x="294" y="33"/>
                    <a:pt x="294" y="32"/>
                  </a:cubicBezTo>
                  <a:cubicBezTo>
                    <a:pt x="295" y="32"/>
                    <a:pt x="298" y="30"/>
                    <a:pt x="298" y="29"/>
                  </a:cubicBezTo>
                  <a:cubicBezTo>
                    <a:pt x="298" y="29"/>
                    <a:pt x="297" y="28"/>
                    <a:pt x="297" y="28"/>
                  </a:cubicBezTo>
                  <a:cubicBezTo>
                    <a:pt x="297" y="28"/>
                    <a:pt x="297" y="27"/>
                    <a:pt x="297" y="27"/>
                  </a:cubicBezTo>
                  <a:cubicBezTo>
                    <a:pt x="297" y="27"/>
                    <a:pt x="295" y="28"/>
                    <a:pt x="296" y="27"/>
                  </a:cubicBezTo>
                  <a:cubicBezTo>
                    <a:pt x="295" y="27"/>
                    <a:pt x="294" y="31"/>
                    <a:pt x="294" y="31"/>
                  </a:cubicBezTo>
                  <a:close/>
                  <a:moveTo>
                    <a:pt x="337" y="211"/>
                  </a:moveTo>
                  <a:cubicBezTo>
                    <a:pt x="337" y="211"/>
                    <a:pt x="337" y="211"/>
                    <a:pt x="337" y="211"/>
                  </a:cubicBezTo>
                  <a:cubicBezTo>
                    <a:pt x="337" y="212"/>
                    <a:pt x="338" y="219"/>
                    <a:pt x="339" y="215"/>
                  </a:cubicBezTo>
                  <a:cubicBezTo>
                    <a:pt x="340" y="214"/>
                    <a:pt x="337" y="212"/>
                    <a:pt x="337" y="211"/>
                  </a:cubicBezTo>
                  <a:close/>
                  <a:moveTo>
                    <a:pt x="337" y="211"/>
                  </a:moveTo>
                  <a:cubicBezTo>
                    <a:pt x="337" y="211"/>
                    <a:pt x="337" y="211"/>
                    <a:pt x="337" y="211"/>
                  </a:cubicBezTo>
                  <a:close/>
                  <a:moveTo>
                    <a:pt x="290" y="30"/>
                  </a:moveTo>
                  <a:cubicBezTo>
                    <a:pt x="292" y="30"/>
                    <a:pt x="292" y="29"/>
                    <a:pt x="293" y="28"/>
                  </a:cubicBezTo>
                  <a:cubicBezTo>
                    <a:pt x="293" y="29"/>
                    <a:pt x="293" y="29"/>
                    <a:pt x="293" y="29"/>
                  </a:cubicBezTo>
                  <a:cubicBezTo>
                    <a:pt x="292" y="29"/>
                    <a:pt x="296" y="29"/>
                    <a:pt x="294" y="28"/>
                  </a:cubicBezTo>
                  <a:cubicBezTo>
                    <a:pt x="293" y="28"/>
                    <a:pt x="293" y="28"/>
                    <a:pt x="292" y="28"/>
                  </a:cubicBezTo>
                  <a:cubicBezTo>
                    <a:pt x="289" y="30"/>
                    <a:pt x="289" y="30"/>
                    <a:pt x="289" y="30"/>
                  </a:cubicBezTo>
                  <a:cubicBezTo>
                    <a:pt x="289" y="30"/>
                    <a:pt x="290" y="30"/>
                    <a:pt x="290" y="30"/>
                  </a:cubicBezTo>
                  <a:close/>
                  <a:moveTo>
                    <a:pt x="310" y="27"/>
                  </a:moveTo>
                  <a:cubicBezTo>
                    <a:pt x="311" y="27"/>
                    <a:pt x="311" y="27"/>
                    <a:pt x="311" y="27"/>
                  </a:cubicBezTo>
                  <a:cubicBezTo>
                    <a:pt x="311" y="27"/>
                    <a:pt x="311" y="27"/>
                    <a:pt x="311" y="27"/>
                  </a:cubicBezTo>
                  <a:cubicBezTo>
                    <a:pt x="311" y="27"/>
                    <a:pt x="311" y="27"/>
                    <a:pt x="312" y="26"/>
                  </a:cubicBezTo>
                  <a:cubicBezTo>
                    <a:pt x="312" y="25"/>
                    <a:pt x="309" y="25"/>
                    <a:pt x="309" y="27"/>
                  </a:cubicBezTo>
                  <a:lnTo>
                    <a:pt x="310" y="27"/>
                  </a:lnTo>
                  <a:close/>
                  <a:moveTo>
                    <a:pt x="312" y="29"/>
                  </a:moveTo>
                  <a:cubicBezTo>
                    <a:pt x="312" y="30"/>
                    <a:pt x="310" y="33"/>
                    <a:pt x="312" y="29"/>
                  </a:cubicBezTo>
                  <a:cubicBezTo>
                    <a:pt x="312" y="28"/>
                    <a:pt x="312" y="28"/>
                    <a:pt x="312" y="28"/>
                  </a:cubicBezTo>
                  <a:cubicBezTo>
                    <a:pt x="309" y="28"/>
                    <a:pt x="309" y="28"/>
                    <a:pt x="309" y="28"/>
                  </a:cubicBezTo>
                  <a:cubicBezTo>
                    <a:pt x="308" y="30"/>
                    <a:pt x="310" y="33"/>
                    <a:pt x="312" y="29"/>
                  </a:cubicBezTo>
                  <a:close/>
                  <a:moveTo>
                    <a:pt x="315" y="20"/>
                  </a:moveTo>
                  <a:cubicBezTo>
                    <a:pt x="314" y="19"/>
                    <a:pt x="312" y="20"/>
                    <a:pt x="313" y="21"/>
                  </a:cubicBezTo>
                  <a:cubicBezTo>
                    <a:pt x="313" y="21"/>
                    <a:pt x="314" y="21"/>
                    <a:pt x="314" y="21"/>
                  </a:cubicBezTo>
                  <a:lnTo>
                    <a:pt x="315" y="20"/>
                  </a:lnTo>
                  <a:close/>
                  <a:moveTo>
                    <a:pt x="315" y="29"/>
                  </a:moveTo>
                  <a:cubicBezTo>
                    <a:pt x="315" y="29"/>
                    <a:pt x="315" y="29"/>
                    <a:pt x="315" y="29"/>
                  </a:cubicBezTo>
                  <a:moveTo>
                    <a:pt x="315" y="29"/>
                  </a:moveTo>
                  <a:cubicBezTo>
                    <a:pt x="315" y="29"/>
                    <a:pt x="315" y="29"/>
                    <a:pt x="315" y="29"/>
                  </a:cubicBezTo>
                  <a:cubicBezTo>
                    <a:pt x="316" y="28"/>
                    <a:pt x="316" y="27"/>
                    <a:pt x="317" y="26"/>
                  </a:cubicBezTo>
                  <a:cubicBezTo>
                    <a:pt x="317" y="26"/>
                    <a:pt x="317" y="26"/>
                    <a:pt x="317" y="26"/>
                  </a:cubicBezTo>
                  <a:cubicBezTo>
                    <a:pt x="316" y="25"/>
                    <a:pt x="315" y="24"/>
                    <a:pt x="315" y="26"/>
                  </a:cubicBezTo>
                  <a:cubicBezTo>
                    <a:pt x="315" y="25"/>
                    <a:pt x="312" y="33"/>
                    <a:pt x="315" y="29"/>
                  </a:cubicBezTo>
                  <a:close/>
                  <a:moveTo>
                    <a:pt x="305" y="29"/>
                  </a:moveTo>
                  <a:cubicBezTo>
                    <a:pt x="305" y="29"/>
                    <a:pt x="305" y="29"/>
                    <a:pt x="305" y="29"/>
                  </a:cubicBezTo>
                  <a:close/>
                  <a:moveTo>
                    <a:pt x="305" y="29"/>
                  </a:moveTo>
                  <a:cubicBezTo>
                    <a:pt x="305" y="29"/>
                    <a:pt x="305" y="29"/>
                    <a:pt x="305" y="29"/>
                  </a:cubicBezTo>
                  <a:cubicBezTo>
                    <a:pt x="305" y="29"/>
                    <a:pt x="303" y="28"/>
                    <a:pt x="303" y="29"/>
                  </a:cubicBezTo>
                  <a:cubicBezTo>
                    <a:pt x="303" y="30"/>
                    <a:pt x="305" y="30"/>
                    <a:pt x="305" y="30"/>
                  </a:cubicBezTo>
                  <a:cubicBezTo>
                    <a:pt x="306" y="29"/>
                    <a:pt x="307" y="28"/>
                    <a:pt x="307" y="27"/>
                  </a:cubicBezTo>
                  <a:cubicBezTo>
                    <a:pt x="306" y="26"/>
                    <a:pt x="305" y="26"/>
                    <a:pt x="304" y="26"/>
                  </a:cubicBezTo>
                  <a:cubicBezTo>
                    <a:pt x="306" y="28"/>
                    <a:pt x="306" y="28"/>
                    <a:pt x="306" y="28"/>
                  </a:cubicBezTo>
                  <a:cubicBezTo>
                    <a:pt x="305" y="28"/>
                    <a:pt x="303" y="25"/>
                    <a:pt x="302" y="26"/>
                  </a:cubicBezTo>
                  <a:cubicBezTo>
                    <a:pt x="302" y="27"/>
                    <a:pt x="304" y="28"/>
                    <a:pt x="305" y="29"/>
                  </a:cubicBezTo>
                  <a:close/>
                  <a:moveTo>
                    <a:pt x="306" y="26"/>
                  </a:moveTo>
                  <a:cubicBezTo>
                    <a:pt x="306" y="26"/>
                    <a:pt x="306" y="26"/>
                    <a:pt x="306" y="26"/>
                  </a:cubicBezTo>
                  <a:cubicBezTo>
                    <a:pt x="307" y="25"/>
                    <a:pt x="307" y="25"/>
                    <a:pt x="307" y="25"/>
                  </a:cubicBezTo>
                  <a:cubicBezTo>
                    <a:pt x="307" y="24"/>
                    <a:pt x="304" y="25"/>
                    <a:pt x="306" y="26"/>
                  </a:cubicBezTo>
                  <a:cubicBezTo>
                    <a:pt x="305" y="25"/>
                    <a:pt x="305" y="25"/>
                    <a:pt x="306" y="26"/>
                  </a:cubicBezTo>
                  <a:close/>
                  <a:moveTo>
                    <a:pt x="305" y="34"/>
                  </a:moveTo>
                  <a:cubicBezTo>
                    <a:pt x="306" y="33"/>
                    <a:pt x="306" y="33"/>
                    <a:pt x="306" y="32"/>
                  </a:cubicBezTo>
                  <a:cubicBezTo>
                    <a:pt x="304" y="32"/>
                    <a:pt x="303" y="33"/>
                    <a:pt x="304" y="34"/>
                  </a:cubicBezTo>
                  <a:lnTo>
                    <a:pt x="305" y="34"/>
                  </a:lnTo>
                  <a:close/>
                  <a:moveTo>
                    <a:pt x="304" y="34"/>
                  </a:moveTo>
                  <a:cubicBezTo>
                    <a:pt x="304" y="34"/>
                    <a:pt x="304" y="34"/>
                    <a:pt x="304" y="34"/>
                  </a:cubicBezTo>
                  <a:moveTo>
                    <a:pt x="307" y="24"/>
                  </a:moveTo>
                  <a:cubicBezTo>
                    <a:pt x="305" y="23"/>
                    <a:pt x="305" y="23"/>
                    <a:pt x="303" y="24"/>
                  </a:cubicBezTo>
                  <a:cubicBezTo>
                    <a:pt x="304" y="25"/>
                    <a:pt x="305" y="25"/>
                    <a:pt x="307" y="24"/>
                  </a:cubicBezTo>
                  <a:close/>
                  <a:moveTo>
                    <a:pt x="308" y="23"/>
                  </a:moveTo>
                  <a:cubicBezTo>
                    <a:pt x="308" y="23"/>
                    <a:pt x="308" y="23"/>
                    <a:pt x="308" y="23"/>
                  </a:cubicBezTo>
                  <a:cubicBezTo>
                    <a:pt x="308" y="23"/>
                    <a:pt x="308" y="23"/>
                    <a:pt x="308" y="23"/>
                  </a:cubicBezTo>
                  <a:cubicBezTo>
                    <a:pt x="307" y="24"/>
                    <a:pt x="309" y="24"/>
                    <a:pt x="308" y="23"/>
                  </a:cubicBezTo>
                  <a:close/>
                  <a:moveTo>
                    <a:pt x="308" y="23"/>
                  </a:moveTo>
                  <a:cubicBezTo>
                    <a:pt x="308" y="23"/>
                    <a:pt x="308" y="23"/>
                    <a:pt x="308" y="23"/>
                  </a:cubicBezTo>
                  <a:moveTo>
                    <a:pt x="307" y="20"/>
                  </a:moveTo>
                  <a:cubicBezTo>
                    <a:pt x="307" y="20"/>
                    <a:pt x="307" y="20"/>
                    <a:pt x="307" y="20"/>
                  </a:cubicBezTo>
                  <a:moveTo>
                    <a:pt x="307" y="20"/>
                  </a:moveTo>
                  <a:cubicBezTo>
                    <a:pt x="308" y="20"/>
                    <a:pt x="308" y="20"/>
                    <a:pt x="308" y="20"/>
                  </a:cubicBezTo>
                  <a:cubicBezTo>
                    <a:pt x="308" y="19"/>
                    <a:pt x="308" y="19"/>
                    <a:pt x="308" y="19"/>
                  </a:cubicBezTo>
                  <a:cubicBezTo>
                    <a:pt x="306" y="17"/>
                    <a:pt x="307" y="21"/>
                    <a:pt x="307" y="20"/>
                  </a:cubicBezTo>
                  <a:close/>
                  <a:moveTo>
                    <a:pt x="306" y="23"/>
                  </a:moveTo>
                  <a:cubicBezTo>
                    <a:pt x="307" y="23"/>
                    <a:pt x="307" y="23"/>
                    <a:pt x="307" y="23"/>
                  </a:cubicBezTo>
                  <a:cubicBezTo>
                    <a:pt x="307" y="22"/>
                    <a:pt x="307" y="22"/>
                    <a:pt x="307" y="22"/>
                  </a:cubicBezTo>
                  <a:cubicBezTo>
                    <a:pt x="307" y="22"/>
                    <a:pt x="306" y="22"/>
                    <a:pt x="306" y="21"/>
                  </a:cubicBezTo>
                  <a:cubicBezTo>
                    <a:pt x="306" y="21"/>
                    <a:pt x="305" y="22"/>
                    <a:pt x="305" y="22"/>
                  </a:cubicBezTo>
                  <a:cubicBezTo>
                    <a:pt x="305" y="22"/>
                    <a:pt x="307" y="23"/>
                    <a:pt x="306" y="23"/>
                  </a:cubicBezTo>
                  <a:close/>
                  <a:moveTo>
                    <a:pt x="393" y="208"/>
                  </a:moveTo>
                  <a:cubicBezTo>
                    <a:pt x="393" y="206"/>
                    <a:pt x="393" y="206"/>
                    <a:pt x="393" y="206"/>
                  </a:cubicBezTo>
                  <a:cubicBezTo>
                    <a:pt x="392" y="206"/>
                    <a:pt x="392" y="206"/>
                    <a:pt x="391" y="206"/>
                  </a:cubicBezTo>
                  <a:cubicBezTo>
                    <a:pt x="391" y="206"/>
                    <a:pt x="392" y="207"/>
                    <a:pt x="392" y="207"/>
                  </a:cubicBezTo>
                  <a:lnTo>
                    <a:pt x="393" y="208"/>
                  </a:lnTo>
                  <a:close/>
                  <a:moveTo>
                    <a:pt x="408" y="176"/>
                  </a:moveTo>
                  <a:cubicBezTo>
                    <a:pt x="408" y="177"/>
                    <a:pt x="408" y="177"/>
                    <a:pt x="408" y="177"/>
                  </a:cubicBezTo>
                  <a:cubicBezTo>
                    <a:pt x="409" y="177"/>
                    <a:pt x="409" y="177"/>
                    <a:pt x="409" y="177"/>
                  </a:cubicBezTo>
                  <a:cubicBezTo>
                    <a:pt x="409" y="177"/>
                    <a:pt x="409" y="177"/>
                    <a:pt x="410" y="176"/>
                  </a:cubicBezTo>
                  <a:cubicBezTo>
                    <a:pt x="410" y="176"/>
                    <a:pt x="410" y="176"/>
                    <a:pt x="410" y="177"/>
                  </a:cubicBezTo>
                  <a:cubicBezTo>
                    <a:pt x="411" y="176"/>
                    <a:pt x="411" y="176"/>
                    <a:pt x="411" y="176"/>
                  </a:cubicBezTo>
                  <a:cubicBezTo>
                    <a:pt x="411" y="175"/>
                    <a:pt x="411" y="175"/>
                    <a:pt x="411" y="175"/>
                  </a:cubicBezTo>
                  <a:cubicBezTo>
                    <a:pt x="410" y="175"/>
                    <a:pt x="410" y="175"/>
                    <a:pt x="410" y="175"/>
                  </a:cubicBezTo>
                  <a:cubicBezTo>
                    <a:pt x="410" y="175"/>
                    <a:pt x="410" y="175"/>
                    <a:pt x="410" y="175"/>
                  </a:cubicBezTo>
                  <a:cubicBezTo>
                    <a:pt x="410" y="175"/>
                    <a:pt x="410" y="175"/>
                    <a:pt x="410" y="175"/>
                  </a:cubicBezTo>
                  <a:cubicBezTo>
                    <a:pt x="409" y="175"/>
                    <a:pt x="409" y="175"/>
                    <a:pt x="409" y="175"/>
                  </a:cubicBezTo>
                  <a:cubicBezTo>
                    <a:pt x="409" y="175"/>
                    <a:pt x="409" y="175"/>
                    <a:pt x="409" y="175"/>
                  </a:cubicBezTo>
                  <a:cubicBezTo>
                    <a:pt x="409" y="175"/>
                    <a:pt x="407" y="176"/>
                    <a:pt x="408" y="176"/>
                  </a:cubicBezTo>
                  <a:close/>
                  <a:moveTo>
                    <a:pt x="404" y="178"/>
                  </a:moveTo>
                  <a:cubicBezTo>
                    <a:pt x="405" y="177"/>
                    <a:pt x="405" y="177"/>
                    <a:pt x="405" y="177"/>
                  </a:cubicBezTo>
                  <a:cubicBezTo>
                    <a:pt x="405" y="177"/>
                    <a:pt x="405" y="177"/>
                    <a:pt x="405" y="177"/>
                  </a:cubicBezTo>
                  <a:cubicBezTo>
                    <a:pt x="405" y="177"/>
                    <a:pt x="405" y="177"/>
                    <a:pt x="405" y="177"/>
                  </a:cubicBezTo>
                  <a:cubicBezTo>
                    <a:pt x="406" y="177"/>
                    <a:pt x="405" y="179"/>
                    <a:pt x="405" y="179"/>
                  </a:cubicBezTo>
                  <a:cubicBezTo>
                    <a:pt x="405" y="180"/>
                    <a:pt x="405" y="179"/>
                    <a:pt x="405" y="179"/>
                  </a:cubicBezTo>
                  <a:cubicBezTo>
                    <a:pt x="406" y="179"/>
                    <a:pt x="406" y="179"/>
                    <a:pt x="406" y="179"/>
                  </a:cubicBezTo>
                  <a:cubicBezTo>
                    <a:pt x="406" y="179"/>
                    <a:pt x="405" y="181"/>
                    <a:pt x="406" y="180"/>
                  </a:cubicBezTo>
                  <a:cubicBezTo>
                    <a:pt x="406" y="180"/>
                    <a:pt x="406" y="179"/>
                    <a:pt x="407" y="180"/>
                  </a:cubicBezTo>
                  <a:cubicBezTo>
                    <a:pt x="406" y="179"/>
                    <a:pt x="407" y="177"/>
                    <a:pt x="408" y="177"/>
                  </a:cubicBezTo>
                  <a:cubicBezTo>
                    <a:pt x="407" y="177"/>
                    <a:pt x="407" y="177"/>
                    <a:pt x="407" y="177"/>
                  </a:cubicBezTo>
                  <a:cubicBezTo>
                    <a:pt x="406" y="176"/>
                    <a:pt x="406" y="176"/>
                    <a:pt x="406" y="176"/>
                  </a:cubicBezTo>
                  <a:cubicBezTo>
                    <a:pt x="406" y="176"/>
                    <a:pt x="408" y="175"/>
                    <a:pt x="408" y="176"/>
                  </a:cubicBezTo>
                  <a:cubicBezTo>
                    <a:pt x="408" y="175"/>
                    <a:pt x="408" y="175"/>
                    <a:pt x="408" y="175"/>
                  </a:cubicBezTo>
                  <a:cubicBezTo>
                    <a:pt x="408" y="175"/>
                    <a:pt x="408" y="175"/>
                    <a:pt x="408" y="175"/>
                  </a:cubicBezTo>
                  <a:cubicBezTo>
                    <a:pt x="408" y="175"/>
                    <a:pt x="412" y="174"/>
                    <a:pt x="412" y="174"/>
                  </a:cubicBezTo>
                  <a:cubicBezTo>
                    <a:pt x="412" y="174"/>
                    <a:pt x="411" y="175"/>
                    <a:pt x="412" y="175"/>
                  </a:cubicBezTo>
                  <a:cubicBezTo>
                    <a:pt x="412" y="176"/>
                    <a:pt x="412" y="176"/>
                    <a:pt x="413" y="176"/>
                  </a:cubicBezTo>
                  <a:cubicBezTo>
                    <a:pt x="414" y="175"/>
                    <a:pt x="414" y="175"/>
                    <a:pt x="414" y="175"/>
                  </a:cubicBezTo>
                  <a:cubicBezTo>
                    <a:pt x="414" y="174"/>
                    <a:pt x="413" y="174"/>
                    <a:pt x="414" y="174"/>
                  </a:cubicBezTo>
                  <a:cubicBezTo>
                    <a:pt x="414" y="174"/>
                    <a:pt x="414" y="174"/>
                    <a:pt x="414" y="174"/>
                  </a:cubicBezTo>
                  <a:cubicBezTo>
                    <a:pt x="414" y="174"/>
                    <a:pt x="414" y="174"/>
                    <a:pt x="414" y="174"/>
                  </a:cubicBezTo>
                  <a:cubicBezTo>
                    <a:pt x="415" y="174"/>
                    <a:pt x="415" y="174"/>
                    <a:pt x="415" y="174"/>
                  </a:cubicBezTo>
                  <a:cubicBezTo>
                    <a:pt x="414" y="174"/>
                    <a:pt x="414" y="174"/>
                    <a:pt x="414" y="174"/>
                  </a:cubicBezTo>
                  <a:cubicBezTo>
                    <a:pt x="415" y="174"/>
                    <a:pt x="415" y="174"/>
                    <a:pt x="416" y="174"/>
                  </a:cubicBezTo>
                  <a:cubicBezTo>
                    <a:pt x="417" y="173"/>
                    <a:pt x="417" y="173"/>
                    <a:pt x="417" y="173"/>
                  </a:cubicBezTo>
                  <a:cubicBezTo>
                    <a:pt x="417" y="174"/>
                    <a:pt x="417" y="174"/>
                    <a:pt x="417" y="174"/>
                  </a:cubicBezTo>
                  <a:cubicBezTo>
                    <a:pt x="417" y="174"/>
                    <a:pt x="417" y="174"/>
                    <a:pt x="417" y="173"/>
                  </a:cubicBezTo>
                  <a:cubicBezTo>
                    <a:pt x="418" y="173"/>
                    <a:pt x="418" y="173"/>
                    <a:pt x="418" y="173"/>
                  </a:cubicBezTo>
                  <a:cubicBezTo>
                    <a:pt x="418" y="173"/>
                    <a:pt x="418" y="173"/>
                    <a:pt x="418" y="173"/>
                  </a:cubicBezTo>
                  <a:cubicBezTo>
                    <a:pt x="418" y="173"/>
                    <a:pt x="418" y="173"/>
                    <a:pt x="418" y="174"/>
                  </a:cubicBezTo>
                  <a:cubicBezTo>
                    <a:pt x="418" y="174"/>
                    <a:pt x="419" y="172"/>
                    <a:pt x="419" y="172"/>
                  </a:cubicBezTo>
                  <a:cubicBezTo>
                    <a:pt x="419" y="171"/>
                    <a:pt x="420" y="170"/>
                    <a:pt x="420" y="168"/>
                  </a:cubicBezTo>
                  <a:cubicBezTo>
                    <a:pt x="421" y="168"/>
                    <a:pt x="421" y="168"/>
                    <a:pt x="421" y="168"/>
                  </a:cubicBezTo>
                  <a:cubicBezTo>
                    <a:pt x="420" y="168"/>
                    <a:pt x="422" y="164"/>
                    <a:pt x="420" y="164"/>
                  </a:cubicBezTo>
                  <a:cubicBezTo>
                    <a:pt x="420" y="164"/>
                    <a:pt x="420" y="163"/>
                    <a:pt x="420" y="162"/>
                  </a:cubicBezTo>
                  <a:cubicBezTo>
                    <a:pt x="419" y="164"/>
                    <a:pt x="419" y="164"/>
                    <a:pt x="419" y="164"/>
                  </a:cubicBezTo>
                  <a:cubicBezTo>
                    <a:pt x="418" y="163"/>
                    <a:pt x="419" y="163"/>
                    <a:pt x="419" y="163"/>
                  </a:cubicBezTo>
                  <a:cubicBezTo>
                    <a:pt x="419" y="163"/>
                    <a:pt x="419" y="163"/>
                    <a:pt x="419" y="163"/>
                  </a:cubicBezTo>
                  <a:cubicBezTo>
                    <a:pt x="418" y="165"/>
                    <a:pt x="418" y="167"/>
                    <a:pt x="417" y="168"/>
                  </a:cubicBezTo>
                  <a:cubicBezTo>
                    <a:pt x="417" y="168"/>
                    <a:pt x="415" y="172"/>
                    <a:pt x="414" y="170"/>
                  </a:cubicBezTo>
                  <a:cubicBezTo>
                    <a:pt x="414" y="170"/>
                    <a:pt x="414" y="170"/>
                    <a:pt x="414" y="170"/>
                  </a:cubicBezTo>
                  <a:cubicBezTo>
                    <a:pt x="414" y="169"/>
                    <a:pt x="413" y="172"/>
                    <a:pt x="413" y="173"/>
                  </a:cubicBezTo>
                  <a:cubicBezTo>
                    <a:pt x="412" y="173"/>
                    <a:pt x="411" y="172"/>
                    <a:pt x="410" y="173"/>
                  </a:cubicBezTo>
                  <a:cubicBezTo>
                    <a:pt x="409" y="173"/>
                    <a:pt x="408" y="174"/>
                    <a:pt x="406" y="175"/>
                  </a:cubicBezTo>
                  <a:cubicBezTo>
                    <a:pt x="406" y="175"/>
                    <a:pt x="406" y="175"/>
                    <a:pt x="406" y="175"/>
                  </a:cubicBezTo>
                  <a:cubicBezTo>
                    <a:pt x="405" y="176"/>
                    <a:pt x="405" y="176"/>
                    <a:pt x="405" y="176"/>
                  </a:cubicBezTo>
                  <a:cubicBezTo>
                    <a:pt x="404" y="177"/>
                    <a:pt x="404" y="176"/>
                    <a:pt x="404" y="178"/>
                  </a:cubicBezTo>
                  <a:close/>
                  <a:moveTo>
                    <a:pt x="423" y="154"/>
                  </a:moveTo>
                  <a:cubicBezTo>
                    <a:pt x="423" y="147"/>
                    <a:pt x="423" y="147"/>
                    <a:pt x="423" y="147"/>
                  </a:cubicBezTo>
                  <a:cubicBezTo>
                    <a:pt x="424" y="148"/>
                    <a:pt x="424" y="148"/>
                    <a:pt x="424" y="148"/>
                  </a:cubicBezTo>
                  <a:cubicBezTo>
                    <a:pt x="424" y="146"/>
                    <a:pt x="423" y="144"/>
                    <a:pt x="423" y="141"/>
                  </a:cubicBezTo>
                  <a:cubicBezTo>
                    <a:pt x="422" y="140"/>
                    <a:pt x="423" y="137"/>
                    <a:pt x="422" y="136"/>
                  </a:cubicBezTo>
                  <a:cubicBezTo>
                    <a:pt x="421" y="136"/>
                    <a:pt x="421" y="136"/>
                    <a:pt x="421" y="136"/>
                  </a:cubicBezTo>
                  <a:cubicBezTo>
                    <a:pt x="421" y="137"/>
                    <a:pt x="422" y="138"/>
                    <a:pt x="422" y="138"/>
                  </a:cubicBezTo>
                  <a:cubicBezTo>
                    <a:pt x="421" y="139"/>
                    <a:pt x="421" y="138"/>
                    <a:pt x="421" y="140"/>
                  </a:cubicBezTo>
                  <a:cubicBezTo>
                    <a:pt x="420" y="146"/>
                    <a:pt x="423" y="153"/>
                    <a:pt x="423" y="154"/>
                  </a:cubicBezTo>
                  <a:close/>
                  <a:moveTo>
                    <a:pt x="421" y="140"/>
                  </a:moveTo>
                  <a:cubicBezTo>
                    <a:pt x="421" y="140"/>
                    <a:pt x="421" y="140"/>
                    <a:pt x="421" y="140"/>
                  </a:cubicBezTo>
                  <a:moveTo>
                    <a:pt x="426" y="159"/>
                  </a:moveTo>
                  <a:cubicBezTo>
                    <a:pt x="426" y="159"/>
                    <a:pt x="426" y="159"/>
                    <a:pt x="426" y="159"/>
                  </a:cubicBezTo>
                  <a:cubicBezTo>
                    <a:pt x="426" y="159"/>
                    <a:pt x="426" y="159"/>
                    <a:pt x="426" y="159"/>
                  </a:cubicBezTo>
                  <a:close/>
                  <a:moveTo>
                    <a:pt x="419" y="161"/>
                  </a:moveTo>
                  <a:cubicBezTo>
                    <a:pt x="419" y="160"/>
                    <a:pt x="419" y="160"/>
                    <a:pt x="419" y="160"/>
                  </a:cubicBezTo>
                  <a:cubicBezTo>
                    <a:pt x="420" y="161"/>
                    <a:pt x="420" y="161"/>
                    <a:pt x="420" y="161"/>
                  </a:cubicBezTo>
                  <a:cubicBezTo>
                    <a:pt x="420" y="160"/>
                    <a:pt x="420" y="160"/>
                    <a:pt x="420" y="160"/>
                  </a:cubicBezTo>
                  <a:cubicBezTo>
                    <a:pt x="421" y="161"/>
                    <a:pt x="422" y="161"/>
                    <a:pt x="423" y="162"/>
                  </a:cubicBezTo>
                  <a:cubicBezTo>
                    <a:pt x="423" y="161"/>
                    <a:pt x="425" y="159"/>
                    <a:pt x="426" y="159"/>
                  </a:cubicBezTo>
                  <a:cubicBezTo>
                    <a:pt x="426" y="159"/>
                    <a:pt x="425" y="157"/>
                    <a:pt x="425" y="157"/>
                  </a:cubicBezTo>
                  <a:cubicBezTo>
                    <a:pt x="425" y="158"/>
                    <a:pt x="425" y="158"/>
                    <a:pt x="424" y="158"/>
                  </a:cubicBezTo>
                  <a:cubicBezTo>
                    <a:pt x="424" y="157"/>
                    <a:pt x="421" y="155"/>
                    <a:pt x="421" y="155"/>
                  </a:cubicBezTo>
                  <a:cubicBezTo>
                    <a:pt x="421" y="155"/>
                    <a:pt x="420" y="159"/>
                    <a:pt x="420" y="159"/>
                  </a:cubicBezTo>
                  <a:cubicBezTo>
                    <a:pt x="419" y="159"/>
                    <a:pt x="419" y="159"/>
                    <a:pt x="419" y="159"/>
                  </a:cubicBezTo>
                  <a:cubicBezTo>
                    <a:pt x="419" y="158"/>
                    <a:pt x="419" y="159"/>
                    <a:pt x="419" y="161"/>
                  </a:cubicBezTo>
                  <a:close/>
                  <a:moveTo>
                    <a:pt x="419" y="159"/>
                  </a:moveTo>
                  <a:cubicBezTo>
                    <a:pt x="419" y="159"/>
                    <a:pt x="419" y="159"/>
                    <a:pt x="419" y="159"/>
                  </a:cubicBezTo>
                  <a:moveTo>
                    <a:pt x="396" y="213"/>
                  </a:moveTo>
                  <a:cubicBezTo>
                    <a:pt x="395" y="213"/>
                    <a:pt x="394" y="214"/>
                    <a:pt x="394" y="215"/>
                  </a:cubicBezTo>
                  <a:cubicBezTo>
                    <a:pt x="394" y="215"/>
                    <a:pt x="394" y="215"/>
                    <a:pt x="394" y="215"/>
                  </a:cubicBezTo>
                  <a:cubicBezTo>
                    <a:pt x="395" y="215"/>
                    <a:pt x="395" y="214"/>
                    <a:pt x="395" y="214"/>
                  </a:cubicBezTo>
                  <a:cubicBezTo>
                    <a:pt x="395" y="215"/>
                    <a:pt x="395" y="215"/>
                    <a:pt x="395" y="215"/>
                  </a:cubicBezTo>
                  <a:cubicBezTo>
                    <a:pt x="396" y="214"/>
                    <a:pt x="396" y="214"/>
                    <a:pt x="396" y="214"/>
                  </a:cubicBezTo>
                  <a:cubicBezTo>
                    <a:pt x="396" y="214"/>
                    <a:pt x="396" y="215"/>
                    <a:pt x="396" y="214"/>
                  </a:cubicBezTo>
                  <a:cubicBezTo>
                    <a:pt x="396" y="214"/>
                    <a:pt x="396" y="214"/>
                    <a:pt x="396" y="214"/>
                  </a:cubicBezTo>
                  <a:cubicBezTo>
                    <a:pt x="397" y="215"/>
                    <a:pt x="397" y="215"/>
                    <a:pt x="397" y="215"/>
                  </a:cubicBezTo>
                  <a:cubicBezTo>
                    <a:pt x="397" y="215"/>
                    <a:pt x="397" y="215"/>
                    <a:pt x="397" y="215"/>
                  </a:cubicBezTo>
                  <a:cubicBezTo>
                    <a:pt x="397" y="215"/>
                    <a:pt x="398" y="218"/>
                    <a:pt x="399" y="217"/>
                  </a:cubicBezTo>
                  <a:cubicBezTo>
                    <a:pt x="399" y="216"/>
                    <a:pt x="400" y="218"/>
                    <a:pt x="400" y="217"/>
                  </a:cubicBezTo>
                  <a:cubicBezTo>
                    <a:pt x="400" y="216"/>
                    <a:pt x="398" y="215"/>
                    <a:pt x="400" y="214"/>
                  </a:cubicBezTo>
                  <a:cubicBezTo>
                    <a:pt x="400" y="216"/>
                    <a:pt x="400" y="216"/>
                    <a:pt x="400" y="216"/>
                  </a:cubicBezTo>
                  <a:cubicBezTo>
                    <a:pt x="401" y="216"/>
                    <a:pt x="401" y="213"/>
                    <a:pt x="400" y="213"/>
                  </a:cubicBezTo>
                  <a:cubicBezTo>
                    <a:pt x="400" y="212"/>
                    <a:pt x="400" y="212"/>
                    <a:pt x="399" y="211"/>
                  </a:cubicBezTo>
                  <a:cubicBezTo>
                    <a:pt x="399" y="212"/>
                    <a:pt x="399" y="212"/>
                    <a:pt x="399" y="212"/>
                  </a:cubicBezTo>
                  <a:cubicBezTo>
                    <a:pt x="399" y="212"/>
                    <a:pt x="399" y="212"/>
                    <a:pt x="399" y="212"/>
                  </a:cubicBezTo>
                  <a:cubicBezTo>
                    <a:pt x="399" y="212"/>
                    <a:pt x="399" y="212"/>
                    <a:pt x="399" y="212"/>
                  </a:cubicBezTo>
                  <a:cubicBezTo>
                    <a:pt x="398" y="212"/>
                    <a:pt x="398" y="212"/>
                    <a:pt x="398" y="212"/>
                  </a:cubicBezTo>
                  <a:cubicBezTo>
                    <a:pt x="398" y="213"/>
                    <a:pt x="398" y="213"/>
                    <a:pt x="398" y="213"/>
                  </a:cubicBezTo>
                  <a:cubicBezTo>
                    <a:pt x="398" y="213"/>
                    <a:pt x="398" y="213"/>
                    <a:pt x="397" y="213"/>
                  </a:cubicBezTo>
                  <a:cubicBezTo>
                    <a:pt x="397" y="213"/>
                    <a:pt x="397" y="213"/>
                    <a:pt x="397" y="213"/>
                  </a:cubicBezTo>
                  <a:cubicBezTo>
                    <a:pt x="397" y="214"/>
                    <a:pt x="397" y="214"/>
                    <a:pt x="397" y="214"/>
                  </a:cubicBezTo>
                  <a:lnTo>
                    <a:pt x="396" y="213"/>
                  </a:lnTo>
                  <a:close/>
                  <a:moveTo>
                    <a:pt x="414" y="227"/>
                  </a:moveTo>
                  <a:cubicBezTo>
                    <a:pt x="414" y="228"/>
                    <a:pt x="414" y="228"/>
                    <a:pt x="414" y="228"/>
                  </a:cubicBezTo>
                  <a:cubicBezTo>
                    <a:pt x="414" y="228"/>
                    <a:pt x="412" y="229"/>
                    <a:pt x="411" y="229"/>
                  </a:cubicBezTo>
                  <a:cubicBezTo>
                    <a:pt x="411" y="229"/>
                    <a:pt x="410" y="227"/>
                    <a:pt x="410" y="226"/>
                  </a:cubicBezTo>
                  <a:cubicBezTo>
                    <a:pt x="410" y="226"/>
                    <a:pt x="407" y="225"/>
                    <a:pt x="406" y="226"/>
                  </a:cubicBezTo>
                  <a:cubicBezTo>
                    <a:pt x="406" y="226"/>
                    <a:pt x="406" y="227"/>
                    <a:pt x="406" y="227"/>
                  </a:cubicBezTo>
                  <a:cubicBezTo>
                    <a:pt x="407" y="227"/>
                    <a:pt x="407" y="227"/>
                    <a:pt x="407" y="227"/>
                  </a:cubicBezTo>
                  <a:cubicBezTo>
                    <a:pt x="407" y="228"/>
                    <a:pt x="407" y="228"/>
                    <a:pt x="407" y="228"/>
                  </a:cubicBezTo>
                  <a:cubicBezTo>
                    <a:pt x="407" y="228"/>
                    <a:pt x="409" y="228"/>
                    <a:pt x="410" y="228"/>
                  </a:cubicBezTo>
                  <a:cubicBezTo>
                    <a:pt x="410" y="229"/>
                    <a:pt x="410" y="229"/>
                    <a:pt x="410" y="229"/>
                  </a:cubicBezTo>
                  <a:cubicBezTo>
                    <a:pt x="407" y="229"/>
                    <a:pt x="407" y="229"/>
                    <a:pt x="407" y="229"/>
                  </a:cubicBezTo>
                  <a:cubicBezTo>
                    <a:pt x="408" y="229"/>
                    <a:pt x="409" y="230"/>
                    <a:pt x="408" y="230"/>
                  </a:cubicBezTo>
                  <a:cubicBezTo>
                    <a:pt x="409" y="230"/>
                    <a:pt x="409" y="231"/>
                    <a:pt x="409" y="230"/>
                  </a:cubicBezTo>
                  <a:cubicBezTo>
                    <a:pt x="409" y="230"/>
                    <a:pt x="409" y="230"/>
                    <a:pt x="409" y="230"/>
                  </a:cubicBezTo>
                  <a:cubicBezTo>
                    <a:pt x="410" y="229"/>
                    <a:pt x="410" y="229"/>
                    <a:pt x="410" y="229"/>
                  </a:cubicBezTo>
                  <a:cubicBezTo>
                    <a:pt x="410" y="230"/>
                    <a:pt x="410" y="230"/>
                    <a:pt x="410" y="230"/>
                  </a:cubicBezTo>
                  <a:cubicBezTo>
                    <a:pt x="410" y="230"/>
                    <a:pt x="411" y="230"/>
                    <a:pt x="411" y="230"/>
                  </a:cubicBezTo>
                  <a:cubicBezTo>
                    <a:pt x="411" y="230"/>
                    <a:pt x="411" y="230"/>
                    <a:pt x="411" y="230"/>
                  </a:cubicBezTo>
                  <a:cubicBezTo>
                    <a:pt x="411" y="231"/>
                    <a:pt x="414" y="231"/>
                    <a:pt x="415" y="232"/>
                  </a:cubicBezTo>
                  <a:cubicBezTo>
                    <a:pt x="415" y="232"/>
                    <a:pt x="415" y="232"/>
                    <a:pt x="415" y="232"/>
                  </a:cubicBezTo>
                  <a:cubicBezTo>
                    <a:pt x="415" y="232"/>
                    <a:pt x="415" y="232"/>
                    <a:pt x="415" y="232"/>
                  </a:cubicBezTo>
                  <a:cubicBezTo>
                    <a:pt x="415" y="232"/>
                    <a:pt x="415" y="232"/>
                    <a:pt x="415" y="232"/>
                  </a:cubicBezTo>
                  <a:cubicBezTo>
                    <a:pt x="416" y="232"/>
                    <a:pt x="416" y="232"/>
                    <a:pt x="416" y="232"/>
                  </a:cubicBezTo>
                  <a:cubicBezTo>
                    <a:pt x="416" y="232"/>
                    <a:pt x="415" y="232"/>
                    <a:pt x="416" y="232"/>
                  </a:cubicBezTo>
                  <a:cubicBezTo>
                    <a:pt x="416" y="232"/>
                    <a:pt x="416" y="232"/>
                    <a:pt x="416" y="232"/>
                  </a:cubicBezTo>
                  <a:cubicBezTo>
                    <a:pt x="416" y="233"/>
                    <a:pt x="416" y="233"/>
                    <a:pt x="416" y="233"/>
                  </a:cubicBezTo>
                  <a:cubicBezTo>
                    <a:pt x="416" y="233"/>
                    <a:pt x="416" y="233"/>
                    <a:pt x="416" y="233"/>
                  </a:cubicBezTo>
                  <a:cubicBezTo>
                    <a:pt x="415" y="233"/>
                    <a:pt x="417" y="235"/>
                    <a:pt x="417" y="235"/>
                  </a:cubicBezTo>
                  <a:cubicBezTo>
                    <a:pt x="416" y="234"/>
                    <a:pt x="417" y="236"/>
                    <a:pt x="417" y="236"/>
                  </a:cubicBezTo>
                  <a:cubicBezTo>
                    <a:pt x="417" y="236"/>
                    <a:pt x="420" y="237"/>
                    <a:pt x="420" y="237"/>
                  </a:cubicBezTo>
                  <a:cubicBezTo>
                    <a:pt x="421" y="238"/>
                    <a:pt x="423" y="237"/>
                    <a:pt x="423" y="237"/>
                  </a:cubicBezTo>
                  <a:cubicBezTo>
                    <a:pt x="423" y="236"/>
                    <a:pt x="421" y="237"/>
                    <a:pt x="421" y="236"/>
                  </a:cubicBezTo>
                  <a:cubicBezTo>
                    <a:pt x="422" y="236"/>
                    <a:pt x="423" y="236"/>
                    <a:pt x="423" y="236"/>
                  </a:cubicBezTo>
                  <a:cubicBezTo>
                    <a:pt x="423" y="236"/>
                    <a:pt x="423" y="236"/>
                    <a:pt x="423" y="236"/>
                  </a:cubicBezTo>
                  <a:cubicBezTo>
                    <a:pt x="423" y="236"/>
                    <a:pt x="423" y="236"/>
                    <a:pt x="423" y="236"/>
                  </a:cubicBezTo>
                  <a:cubicBezTo>
                    <a:pt x="423" y="235"/>
                    <a:pt x="423" y="235"/>
                    <a:pt x="423" y="235"/>
                  </a:cubicBezTo>
                  <a:cubicBezTo>
                    <a:pt x="424" y="236"/>
                    <a:pt x="424" y="236"/>
                    <a:pt x="424" y="236"/>
                  </a:cubicBezTo>
                  <a:cubicBezTo>
                    <a:pt x="424" y="235"/>
                    <a:pt x="424" y="235"/>
                    <a:pt x="424" y="235"/>
                  </a:cubicBezTo>
                  <a:cubicBezTo>
                    <a:pt x="424" y="235"/>
                    <a:pt x="424" y="235"/>
                    <a:pt x="424" y="235"/>
                  </a:cubicBezTo>
                  <a:cubicBezTo>
                    <a:pt x="425" y="235"/>
                    <a:pt x="425" y="235"/>
                    <a:pt x="425" y="235"/>
                  </a:cubicBezTo>
                  <a:cubicBezTo>
                    <a:pt x="426" y="236"/>
                    <a:pt x="431" y="241"/>
                    <a:pt x="432" y="239"/>
                  </a:cubicBezTo>
                  <a:cubicBezTo>
                    <a:pt x="432" y="239"/>
                    <a:pt x="432" y="239"/>
                    <a:pt x="432" y="239"/>
                  </a:cubicBezTo>
                  <a:cubicBezTo>
                    <a:pt x="432" y="239"/>
                    <a:pt x="432" y="239"/>
                    <a:pt x="432" y="239"/>
                  </a:cubicBezTo>
                  <a:cubicBezTo>
                    <a:pt x="433" y="239"/>
                    <a:pt x="433" y="239"/>
                    <a:pt x="433" y="239"/>
                  </a:cubicBezTo>
                  <a:cubicBezTo>
                    <a:pt x="432" y="239"/>
                    <a:pt x="432" y="239"/>
                    <a:pt x="432" y="238"/>
                  </a:cubicBezTo>
                  <a:cubicBezTo>
                    <a:pt x="431" y="238"/>
                    <a:pt x="431" y="238"/>
                    <a:pt x="430" y="237"/>
                  </a:cubicBezTo>
                  <a:cubicBezTo>
                    <a:pt x="428" y="235"/>
                    <a:pt x="428" y="234"/>
                    <a:pt x="426" y="232"/>
                  </a:cubicBezTo>
                  <a:cubicBezTo>
                    <a:pt x="425" y="231"/>
                    <a:pt x="415" y="225"/>
                    <a:pt x="414" y="227"/>
                  </a:cubicBezTo>
                  <a:close/>
                  <a:moveTo>
                    <a:pt x="426" y="232"/>
                  </a:moveTo>
                  <a:cubicBezTo>
                    <a:pt x="426" y="232"/>
                    <a:pt x="426" y="232"/>
                    <a:pt x="426" y="232"/>
                  </a:cubicBezTo>
                  <a:moveTo>
                    <a:pt x="393" y="224"/>
                  </a:moveTo>
                  <a:cubicBezTo>
                    <a:pt x="393" y="224"/>
                    <a:pt x="393" y="224"/>
                    <a:pt x="394" y="224"/>
                  </a:cubicBezTo>
                  <a:cubicBezTo>
                    <a:pt x="394" y="225"/>
                    <a:pt x="400" y="225"/>
                    <a:pt x="399" y="223"/>
                  </a:cubicBezTo>
                  <a:cubicBezTo>
                    <a:pt x="397" y="223"/>
                    <a:pt x="396" y="223"/>
                    <a:pt x="395" y="224"/>
                  </a:cubicBezTo>
                  <a:cubicBezTo>
                    <a:pt x="394" y="224"/>
                    <a:pt x="394" y="223"/>
                    <a:pt x="393" y="223"/>
                  </a:cubicBezTo>
                  <a:cubicBezTo>
                    <a:pt x="392" y="224"/>
                    <a:pt x="391" y="225"/>
                    <a:pt x="391" y="226"/>
                  </a:cubicBezTo>
                  <a:cubicBezTo>
                    <a:pt x="391" y="227"/>
                    <a:pt x="391" y="232"/>
                    <a:pt x="391" y="232"/>
                  </a:cubicBezTo>
                  <a:cubicBezTo>
                    <a:pt x="393" y="234"/>
                    <a:pt x="392" y="229"/>
                    <a:pt x="392" y="229"/>
                  </a:cubicBezTo>
                  <a:cubicBezTo>
                    <a:pt x="393" y="229"/>
                    <a:pt x="394" y="231"/>
                    <a:pt x="395" y="231"/>
                  </a:cubicBezTo>
                  <a:cubicBezTo>
                    <a:pt x="396" y="230"/>
                    <a:pt x="396" y="230"/>
                    <a:pt x="396" y="230"/>
                  </a:cubicBezTo>
                  <a:cubicBezTo>
                    <a:pt x="394" y="230"/>
                    <a:pt x="395" y="226"/>
                    <a:pt x="395" y="226"/>
                  </a:cubicBezTo>
                  <a:cubicBezTo>
                    <a:pt x="395" y="226"/>
                    <a:pt x="393" y="227"/>
                    <a:pt x="393" y="227"/>
                  </a:cubicBezTo>
                  <a:cubicBezTo>
                    <a:pt x="391" y="226"/>
                    <a:pt x="392" y="225"/>
                    <a:pt x="393" y="224"/>
                  </a:cubicBezTo>
                  <a:close/>
                  <a:moveTo>
                    <a:pt x="394" y="224"/>
                  </a:moveTo>
                  <a:cubicBezTo>
                    <a:pt x="393" y="224"/>
                    <a:pt x="393" y="224"/>
                    <a:pt x="393" y="224"/>
                  </a:cubicBezTo>
                  <a:lnTo>
                    <a:pt x="394" y="224"/>
                  </a:lnTo>
                  <a:close/>
                  <a:moveTo>
                    <a:pt x="294" y="243"/>
                  </a:moveTo>
                  <a:cubicBezTo>
                    <a:pt x="294" y="243"/>
                    <a:pt x="294" y="243"/>
                    <a:pt x="294" y="243"/>
                  </a:cubicBezTo>
                  <a:moveTo>
                    <a:pt x="294" y="243"/>
                  </a:moveTo>
                  <a:cubicBezTo>
                    <a:pt x="293" y="243"/>
                    <a:pt x="293" y="244"/>
                    <a:pt x="293" y="245"/>
                  </a:cubicBezTo>
                  <a:cubicBezTo>
                    <a:pt x="293" y="245"/>
                    <a:pt x="293" y="245"/>
                    <a:pt x="293" y="245"/>
                  </a:cubicBezTo>
                  <a:cubicBezTo>
                    <a:pt x="291" y="249"/>
                    <a:pt x="285" y="254"/>
                    <a:pt x="287" y="259"/>
                  </a:cubicBezTo>
                  <a:cubicBezTo>
                    <a:pt x="290" y="264"/>
                    <a:pt x="293" y="257"/>
                    <a:pt x="294" y="255"/>
                  </a:cubicBezTo>
                  <a:cubicBezTo>
                    <a:pt x="295" y="251"/>
                    <a:pt x="297" y="246"/>
                    <a:pt x="296" y="242"/>
                  </a:cubicBezTo>
                  <a:cubicBezTo>
                    <a:pt x="295" y="242"/>
                    <a:pt x="294" y="240"/>
                    <a:pt x="294" y="243"/>
                  </a:cubicBezTo>
                  <a:close/>
                </a:path>
              </a:pathLst>
            </a:custGeom>
            <a:solidFill>
              <a:srgbClr val="C5C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grpSp>
      <p:grpSp>
        <p:nvGrpSpPr>
          <p:cNvPr id="204" name="Woman">
            <a:extLst>
              <a:ext uri="{FF2B5EF4-FFF2-40B4-BE49-F238E27FC236}">
                <a16:creationId xmlns:a16="http://schemas.microsoft.com/office/drawing/2014/main" id="{C8F3BE7A-3652-48B2-8DE3-6C846D6EDFF4}"/>
              </a:ext>
            </a:extLst>
          </p:cNvPr>
          <p:cNvGrpSpPr/>
          <p:nvPr/>
        </p:nvGrpSpPr>
        <p:grpSpPr>
          <a:xfrm>
            <a:off x="14857080" y="7941164"/>
            <a:ext cx="1821109" cy="4997757"/>
            <a:chOff x="7446963" y="3971925"/>
            <a:chExt cx="912813" cy="2505076"/>
          </a:xfrm>
        </p:grpSpPr>
        <p:grpSp>
          <p:nvGrpSpPr>
            <p:cNvPr id="205" name="Group 204">
              <a:extLst>
                <a:ext uri="{FF2B5EF4-FFF2-40B4-BE49-F238E27FC236}">
                  <a16:creationId xmlns:a16="http://schemas.microsoft.com/office/drawing/2014/main" id="{F79A1DA7-D0E1-4CF1-9AE3-4C21AA158389}"/>
                </a:ext>
              </a:extLst>
            </p:cNvPr>
            <p:cNvGrpSpPr/>
            <p:nvPr/>
          </p:nvGrpSpPr>
          <p:grpSpPr>
            <a:xfrm>
              <a:off x="7561263" y="5670550"/>
              <a:ext cx="417513" cy="806451"/>
              <a:chOff x="7561263" y="5670550"/>
              <a:chExt cx="417513" cy="806451"/>
            </a:xfrm>
          </p:grpSpPr>
          <p:sp>
            <p:nvSpPr>
              <p:cNvPr id="229" name="Freeform 191">
                <a:extLst>
                  <a:ext uri="{FF2B5EF4-FFF2-40B4-BE49-F238E27FC236}">
                    <a16:creationId xmlns:a16="http://schemas.microsoft.com/office/drawing/2014/main" id="{B2E1C4D2-4596-490D-8184-F1BCF545521D}"/>
                  </a:ext>
                </a:extLst>
              </p:cNvPr>
              <p:cNvSpPr>
                <a:spLocks/>
              </p:cNvSpPr>
              <p:nvPr/>
            </p:nvSpPr>
            <p:spPr bwMode="auto">
              <a:xfrm>
                <a:off x="7561263" y="6221413"/>
                <a:ext cx="147638" cy="209550"/>
              </a:xfrm>
              <a:custGeom>
                <a:avLst/>
                <a:gdLst>
                  <a:gd name="T0" fmla="*/ 1 w 39"/>
                  <a:gd name="T1" fmla="*/ 28 h 55"/>
                  <a:gd name="T2" fmla="*/ 5 w 39"/>
                  <a:gd name="T3" fmla="*/ 52 h 55"/>
                  <a:gd name="T4" fmla="*/ 25 w 39"/>
                  <a:gd name="T5" fmla="*/ 50 h 55"/>
                  <a:gd name="T6" fmla="*/ 31 w 39"/>
                  <a:gd name="T7" fmla="*/ 34 h 55"/>
                  <a:gd name="T8" fmla="*/ 38 w 39"/>
                  <a:gd name="T9" fmla="*/ 14 h 55"/>
                  <a:gd name="T10" fmla="*/ 32 w 39"/>
                  <a:gd name="T11" fmla="*/ 2 h 55"/>
                  <a:gd name="T12" fmla="*/ 28 w 39"/>
                  <a:gd name="T13" fmla="*/ 1 h 55"/>
                  <a:gd name="T14" fmla="*/ 1 w 39"/>
                  <a:gd name="T15" fmla="*/ 28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55">
                    <a:moveTo>
                      <a:pt x="1" y="28"/>
                    </a:moveTo>
                    <a:cubicBezTo>
                      <a:pt x="1" y="33"/>
                      <a:pt x="0" y="49"/>
                      <a:pt x="5" y="52"/>
                    </a:cubicBezTo>
                    <a:cubicBezTo>
                      <a:pt x="13" y="55"/>
                      <a:pt x="22" y="53"/>
                      <a:pt x="25" y="50"/>
                    </a:cubicBezTo>
                    <a:cubicBezTo>
                      <a:pt x="28" y="48"/>
                      <a:pt x="30" y="36"/>
                      <a:pt x="31" y="34"/>
                    </a:cubicBezTo>
                    <a:cubicBezTo>
                      <a:pt x="32" y="31"/>
                      <a:pt x="39" y="16"/>
                      <a:pt x="38" y="14"/>
                    </a:cubicBezTo>
                    <a:cubicBezTo>
                      <a:pt x="38" y="12"/>
                      <a:pt x="35" y="5"/>
                      <a:pt x="32" y="2"/>
                    </a:cubicBezTo>
                    <a:cubicBezTo>
                      <a:pt x="31" y="1"/>
                      <a:pt x="30" y="0"/>
                      <a:pt x="28" y="1"/>
                    </a:cubicBezTo>
                    <a:cubicBezTo>
                      <a:pt x="21" y="6"/>
                      <a:pt x="1" y="28"/>
                      <a:pt x="1" y="28"/>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30" name="Freeform 192">
                <a:extLst>
                  <a:ext uri="{FF2B5EF4-FFF2-40B4-BE49-F238E27FC236}">
                    <a16:creationId xmlns:a16="http://schemas.microsoft.com/office/drawing/2014/main" id="{70D37536-AB42-4D17-9352-C58E75D80DA4}"/>
                  </a:ext>
                </a:extLst>
              </p:cNvPr>
              <p:cNvSpPr>
                <a:spLocks/>
              </p:cNvSpPr>
              <p:nvPr/>
            </p:nvSpPr>
            <p:spPr bwMode="auto">
              <a:xfrm>
                <a:off x="7670800" y="6259513"/>
                <a:ext cx="30163" cy="61913"/>
              </a:xfrm>
              <a:custGeom>
                <a:avLst/>
                <a:gdLst>
                  <a:gd name="T0" fmla="*/ 0 w 8"/>
                  <a:gd name="T1" fmla="*/ 16 h 16"/>
                  <a:gd name="T2" fmla="*/ 5 w 8"/>
                  <a:gd name="T3" fmla="*/ 9 h 16"/>
                  <a:gd name="T4" fmla="*/ 7 w 8"/>
                  <a:gd name="T5" fmla="*/ 2 h 16"/>
                  <a:gd name="T6" fmla="*/ 0 w 8"/>
                  <a:gd name="T7" fmla="*/ 0 h 16"/>
                  <a:gd name="T8" fmla="*/ 0 w 8"/>
                  <a:gd name="T9" fmla="*/ 16 h 16"/>
                </a:gdLst>
                <a:ahLst/>
                <a:cxnLst>
                  <a:cxn ang="0">
                    <a:pos x="T0" y="T1"/>
                  </a:cxn>
                  <a:cxn ang="0">
                    <a:pos x="T2" y="T3"/>
                  </a:cxn>
                  <a:cxn ang="0">
                    <a:pos x="T4" y="T5"/>
                  </a:cxn>
                  <a:cxn ang="0">
                    <a:pos x="T6" y="T7"/>
                  </a:cxn>
                  <a:cxn ang="0">
                    <a:pos x="T8" y="T9"/>
                  </a:cxn>
                </a:cxnLst>
                <a:rect l="0" t="0" r="r" b="b"/>
                <a:pathLst>
                  <a:path w="8" h="16">
                    <a:moveTo>
                      <a:pt x="0" y="16"/>
                    </a:moveTo>
                    <a:cubicBezTo>
                      <a:pt x="2" y="14"/>
                      <a:pt x="4" y="12"/>
                      <a:pt x="5" y="9"/>
                    </a:cubicBezTo>
                    <a:cubicBezTo>
                      <a:pt x="7" y="7"/>
                      <a:pt x="8" y="4"/>
                      <a:pt x="7" y="2"/>
                    </a:cubicBezTo>
                    <a:cubicBezTo>
                      <a:pt x="6" y="0"/>
                      <a:pt x="2" y="0"/>
                      <a:pt x="0" y="0"/>
                    </a:cubicBezTo>
                    <a:cubicBezTo>
                      <a:pt x="0" y="5"/>
                      <a:pt x="0" y="11"/>
                      <a:pt x="0" y="16"/>
                    </a:cubicBezTo>
                    <a:close/>
                  </a:path>
                </a:pathLst>
              </a:custGeom>
              <a:solidFill>
                <a:srgbClr val="F09E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31" name="Freeform 193">
                <a:extLst>
                  <a:ext uri="{FF2B5EF4-FFF2-40B4-BE49-F238E27FC236}">
                    <a16:creationId xmlns:a16="http://schemas.microsoft.com/office/drawing/2014/main" id="{7EF71EF9-096E-4F98-BEB8-F7C9454F6EC0}"/>
                  </a:ext>
                </a:extLst>
              </p:cNvPr>
              <p:cNvSpPr>
                <a:spLocks/>
              </p:cNvSpPr>
              <p:nvPr/>
            </p:nvSpPr>
            <p:spPr bwMode="auto">
              <a:xfrm>
                <a:off x="7561263" y="5670550"/>
                <a:ext cx="193675" cy="658813"/>
              </a:xfrm>
              <a:custGeom>
                <a:avLst/>
                <a:gdLst>
                  <a:gd name="T0" fmla="*/ 17 w 51"/>
                  <a:gd name="T1" fmla="*/ 0 h 173"/>
                  <a:gd name="T2" fmla="*/ 7 w 51"/>
                  <a:gd name="T3" fmla="*/ 80 h 173"/>
                  <a:gd name="T4" fmla="*/ 8 w 51"/>
                  <a:gd name="T5" fmla="*/ 131 h 173"/>
                  <a:gd name="T6" fmla="*/ 3 w 51"/>
                  <a:gd name="T7" fmla="*/ 152 h 173"/>
                  <a:gd name="T8" fmla="*/ 1 w 51"/>
                  <a:gd name="T9" fmla="*/ 173 h 173"/>
                  <a:gd name="T10" fmla="*/ 18 w 51"/>
                  <a:gd name="T11" fmla="*/ 173 h 173"/>
                  <a:gd name="T12" fmla="*/ 27 w 51"/>
                  <a:gd name="T13" fmla="*/ 171 h 173"/>
                  <a:gd name="T14" fmla="*/ 29 w 51"/>
                  <a:gd name="T15" fmla="*/ 171 h 173"/>
                  <a:gd name="T16" fmla="*/ 29 w 51"/>
                  <a:gd name="T17" fmla="*/ 155 h 173"/>
                  <a:gd name="T18" fmla="*/ 29 w 51"/>
                  <a:gd name="T19" fmla="*/ 141 h 173"/>
                  <a:gd name="T20" fmla="*/ 30 w 51"/>
                  <a:gd name="T21" fmla="*/ 126 h 173"/>
                  <a:gd name="T22" fmla="*/ 37 w 51"/>
                  <a:gd name="T23" fmla="*/ 98 h 173"/>
                  <a:gd name="T24" fmla="*/ 41 w 51"/>
                  <a:gd name="T25" fmla="*/ 88 h 173"/>
                  <a:gd name="T26" fmla="*/ 43 w 51"/>
                  <a:gd name="T27" fmla="*/ 77 h 173"/>
                  <a:gd name="T28" fmla="*/ 45 w 51"/>
                  <a:gd name="T29" fmla="*/ 55 h 173"/>
                  <a:gd name="T30" fmla="*/ 51 w 51"/>
                  <a:gd name="T31" fmla="*/ 13 h 173"/>
                  <a:gd name="T32" fmla="*/ 17 w 51"/>
                  <a:gd name="T33"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173">
                    <a:moveTo>
                      <a:pt x="17" y="0"/>
                    </a:moveTo>
                    <a:cubicBezTo>
                      <a:pt x="11" y="26"/>
                      <a:pt x="6" y="53"/>
                      <a:pt x="7" y="80"/>
                    </a:cubicBezTo>
                    <a:cubicBezTo>
                      <a:pt x="7" y="97"/>
                      <a:pt x="11" y="114"/>
                      <a:pt x="8" y="131"/>
                    </a:cubicBezTo>
                    <a:cubicBezTo>
                      <a:pt x="7" y="138"/>
                      <a:pt x="5" y="145"/>
                      <a:pt x="3" y="152"/>
                    </a:cubicBezTo>
                    <a:cubicBezTo>
                      <a:pt x="1" y="159"/>
                      <a:pt x="0" y="166"/>
                      <a:pt x="1" y="173"/>
                    </a:cubicBezTo>
                    <a:cubicBezTo>
                      <a:pt x="7" y="173"/>
                      <a:pt x="12" y="173"/>
                      <a:pt x="18" y="173"/>
                    </a:cubicBezTo>
                    <a:cubicBezTo>
                      <a:pt x="21" y="173"/>
                      <a:pt x="24" y="173"/>
                      <a:pt x="27" y="171"/>
                    </a:cubicBezTo>
                    <a:cubicBezTo>
                      <a:pt x="28" y="171"/>
                      <a:pt x="28" y="171"/>
                      <a:pt x="29" y="171"/>
                    </a:cubicBezTo>
                    <a:cubicBezTo>
                      <a:pt x="29" y="166"/>
                      <a:pt x="29" y="160"/>
                      <a:pt x="29" y="155"/>
                    </a:cubicBezTo>
                    <a:cubicBezTo>
                      <a:pt x="29" y="155"/>
                      <a:pt x="29" y="142"/>
                      <a:pt x="29" y="141"/>
                    </a:cubicBezTo>
                    <a:cubicBezTo>
                      <a:pt x="29" y="136"/>
                      <a:pt x="30" y="131"/>
                      <a:pt x="30" y="126"/>
                    </a:cubicBezTo>
                    <a:cubicBezTo>
                      <a:pt x="32" y="117"/>
                      <a:pt x="34" y="107"/>
                      <a:pt x="37" y="98"/>
                    </a:cubicBezTo>
                    <a:cubicBezTo>
                      <a:pt x="38" y="95"/>
                      <a:pt x="40" y="91"/>
                      <a:pt x="41" y="88"/>
                    </a:cubicBezTo>
                    <a:cubicBezTo>
                      <a:pt x="42" y="84"/>
                      <a:pt x="43" y="81"/>
                      <a:pt x="43" y="77"/>
                    </a:cubicBezTo>
                    <a:cubicBezTo>
                      <a:pt x="44" y="70"/>
                      <a:pt x="45" y="62"/>
                      <a:pt x="45" y="55"/>
                    </a:cubicBezTo>
                    <a:cubicBezTo>
                      <a:pt x="45" y="40"/>
                      <a:pt x="45" y="26"/>
                      <a:pt x="51" y="13"/>
                    </a:cubicBezTo>
                    <a:cubicBezTo>
                      <a:pt x="39" y="9"/>
                      <a:pt x="28" y="5"/>
                      <a:pt x="17" y="0"/>
                    </a:cubicBezTo>
                    <a:close/>
                  </a:path>
                </a:pathLst>
              </a:custGeom>
              <a:solidFill>
                <a:srgbClr val="F5AA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32" name="Freeform 194">
                <a:extLst>
                  <a:ext uri="{FF2B5EF4-FFF2-40B4-BE49-F238E27FC236}">
                    <a16:creationId xmlns:a16="http://schemas.microsoft.com/office/drawing/2014/main" id="{8BA9FBE0-FA64-4C18-8687-28900C590391}"/>
                  </a:ext>
                </a:extLst>
              </p:cNvPr>
              <p:cNvSpPr>
                <a:spLocks/>
              </p:cNvSpPr>
              <p:nvPr/>
            </p:nvSpPr>
            <p:spPr bwMode="auto">
              <a:xfrm>
                <a:off x="7662863" y="6310313"/>
                <a:ext cx="315913" cy="166688"/>
              </a:xfrm>
              <a:custGeom>
                <a:avLst/>
                <a:gdLst>
                  <a:gd name="T0" fmla="*/ 7 w 83"/>
                  <a:gd name="T1" fmla="*/ 16 h 44"/>
                  <a:gd name="T2" fmla="*/ 3 w 83"/>
                  <a:gd name="T3" fmla="*/ 38 h 44"/>
                  <a:gd name="T4" fmla="*/ 9 w 83"/>
                  <a:gd name="T5" fmla="*/ 43 h 44"/>
                  <a:gd name="T6" fmla="*/ 27 w 83"/>
                  <a:gd name="T7" fmla="*/ 42 h 44"/>
                  <a:gd name="T8" fmla="*/ 50 w 83"/>
                  <a:gd name="T9" fmla="*/ 36 h 44"/>
                  <a:gd name="T10" fmla="*/ 73 w 83"/>
                  <a:gd name="T11" fmla="*/ 28 h 44"/>
                  <a:gd name="T12" fmla="*/ 82 w 83"/>
                  <a:gd name="T13" fmla="*/ 7 h 44"/>
                  <a:gd name="T14" fmla="*/ 78 w 83"/>
                  <a:gd name="T15" fmla="*/ 2 h 44"/>
                  <a:gd name="T16" fmla="*/ 25 w 83"/>
                  <a:gd name="T17" fmla="*/ 7 h 44"/>
                  <a:gd name="T18" fmla="*/ 7 w 83"/>
                  <a:gd name="T19" fmla="*/ 1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44">
                    <a:moveTo>
                      <a:pt x="7" y="16"/>
                    </a:moveTo>
                    <a:cubicBezTo>
                      <a:pt x="6" y="19"/>
                      <a:pt x="0" y="26"/>
                      <a:pt x="3" y="38"/>
                    </a:cubicBezTo>
                    <a:cubicBezTo>
                      <a:pt x="4" y="41"/>
                      <a:pt x="6" y="43"/>
                      <a:pt x="9" y="43"/>
                    </a:cubicBezTo>
                    <a:cubicBezTo>
                      <a:pt x="20" y="44"/>
                      <a:pt x="25" y="43"/>
                      <a:pt x="27" y="42"/>
                    </a:cubicBezTo>
                    <a:cubicBezTo>
                      <a:pt x="30" y="41"/>
                      <a:pt x="44" y="36"/>
                      <a:pt x="50" y="36"/>
                    </a:cubicBezTo>
                    <a:cubicBezTo>
                      <a:pt x="56" y="36"/>
                      <a:pt x="70" y="31"/>
                      <a:pt x="73" y="28"/>
                    </a:cubicBezTo>
                    <a:cubicBezTo>
                      <a:pt x="75" y="24"/>
                      <a:pt x="82" y="17"/>
                      <a:pt x="82" y="7"/>
                    </a:cubicBezTo>
                    <a:cubicBezTo>
                      <a:pt x="83" y="4"/>
                      <a:pt x="81" y="2"/>
                      <a:pt x="78" y="2"/>
                    </a:cubicBezTo>
                    <a:cubicBezTo>
                      <a:pt x="61" y="0"/>
                      <a:pt x="32" y="5"/>
                      <a:pt x="25" y="7"/>
                    </a:cubicBezTo>
                    <a:cubicBezTo>
                      <a:pt x="18" y="9"/>
                      <a:pt x="7" y="16"/>
                      <a:pt x="7" y="16"/>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33" name="Freeform 195">
                <a:extLst>
                  <a:ext uri="{FF2B5EF4-FFF2-40B4-BE49-F238E27FC236}">
                    <a16:creationId xmlns:a16="http://schemas.microsoft.com/office/drawing/2014/main" id="{1253DCBD-3810-4AF5-BF55-09A652332618}"/>
                  </a:ext>
                </a:extLst>
              </p:cNvPr>
              <p:cNvSpPr>
                <a:spLocks/>
              </p:cNvSpPr>
              <p:nvPr/>
            </p:nvSpPr>
            <p:spPr bwMode="auto">
              <a:xfrm>
                <a:off x="7681913" y="5692775"/>
                <a:ext cx="247650" cy="727075"/>
              </a:xfrm>
              <a:custGeom>
                <a:avLst/>
                <a:gdLst>
                  <a:gd name="T0" fmla="*/ 11 w 65"/>
                  <a:gd name="T1" fmla="*/ 57 h 191"/>
                  <a:gd name="T2" fmla="*/ 2 w 65"/>
                  <a:gd name="T3" fmla="*/ 178 h 191"/>
                  <a:gd name="T4" fmla="*/ 55 w 65"/>
                  <a:gd name="T5" fmla="*/ 184 h 191"/>
                  <a:gd name="T6" fmla="*/ 60 w 65"/>
                  <a:gd name="T7" fmla="*/ 180 h 191"/>
                  <a:gd name="T8" fmla="*/ 56 w 65"/>
                  <a:gd name="T9" fmla="*/ 169 h 191"/>
                  <a:gd name="T10" fmla="*/ 44 w 65"/>
                  <a:gd name="T11" fmla="*/ 166 h 191"/>
                  <a:gd name="T12" fmla="*/ 32 w 65"/>
                  <a:gd name="T13" fmla="*/ 161 h 191"/>
                  <a:gd name="T14" fmla="*/ 28 w 65"/>
                  <a:gd name="T15" fmla="*/ 149 h 191"/>
                  <a:gd name="T16" fmla="*/ 45 w 65"/>
                  <a:gd name="T17" fmla="*/ 79 h 191"/>
                  <a:gd name="T18" fmla="*/ 49 w 65"/>
                  <a:gd name="T19" fmla="*/ 62 h 191"/>
                  <a:gd name="T20" fmla="*/ 52 w 65"/>
                  <a:gd name="T21" fmla="*/ 44 h 191"/>
                  <a:gd name="T22" fmla="*/ 65 w 65"/>
                  <a:gd name="T23" fmla="*/ 4 h 191"/>
                  <a:gd name="T24" fmla="*/ 65 w 65"/>
                  <a:gd name="T25" fmla="*/ 3 h 191"/>
                  <a:gd name="T26" fmla="*/ 52 w 65"/>
                  <a:gd name="T27" fmla="*/ 7 h 191"/>
                  <a:gd name="T28" fmla="*/ 42 w 65"/>
                  <a:gd name="T29" fmla="*/ 7 h 191"/>
                  <a:gd name="T30" fmla="*/ 32 w 65"/>
                  <a:gd name="T31" fmla="*/ 7 h 191"/>
                  <a:gd name="T32" fmla="*/ 24 w 65"/>
                  <a:gd name="T33" fmla="*/ 3 h 191"/>
                  <a:gd name="T34" fmla="*/ 15 w 65"/>
                  <a:gd name="T35" fmla="*/ 45 h 191"/>
                  <a:gd name="T36" fmla="*/ 11 w 65"/>
                  <a:gd name="T37" fmla="*/ 5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 h="191">
                    <a:moveTo>
                      <a:pt x="11" y="57"/>
                    </a:moveTo>
                    <a:cubicBezTo>
                      <a:pt x="0" y="96"/>
                      <a:pt x="11" y="139"/>
                      <a:pt x="2" y="178"/>
                    </a:cubicBezTo>
                    <a:cubicBezTo>
                      <a:pt x="17" y="189"/>
                      <a:pt x="37" y="191"/>
                      <a:pt x="55" y="184"/>
                    </a:cubicBezTo>
                    <a:cubicBezTo>
                      <a:pt x="57" y="183"/>
                      <a:pt x="59" y="182"/>
                      <a:pt x="60" y="180"/>
                    </a:cubicBezTo>
                    <a:cubicBezTo>
                      <a:pt x="62" y="176"/>
                      <a:pt x="60" y="171"/>
                      <a:pt x="56" y="169"/>
                    </a:cubicBezTo>
                    <a:cubicBezTo>
                      <a:pt x="52" y="167"/>
                      <a:pt x="48" y="166"/>
                      <a:pt x="44" y="166"/>
                    </a:cubicBezTo>
                    <a:cubicBezTo>
                      <a:pt x="39" y="165"/>
                      <a:pt x="35" y="164"/>
                      <a:pt x="32" y="161"/>
                    </a:cubicBezTo>
                    <a:cubicBezTo>
                      <a:pt x="29" y="158"/>
                      <a:pt x="28" y="153"/>
                      <a:pt x="28" y="149"/>
                    </a:cubicBezTo>
                    <a:cubicBezTo>
                      <a:pt x="28" y="125"/>
                      <a:pt x="38" y="102"/>
                      <a:pt x="45" y="79"/>
                    </a:cubicBezTo>
                    <a:cubicBezTo>
                      <a:pt x="47" y="74"/>
                      <a:pt x="48" y="68"/>
                      <a:pt x="49" y="62"/>
                    </a:cubicBezTo>
                    <a:cubicBezTo>
                      <a:pt x="50" y="56"/>
                      <a:pt x="51" y="50"/>
                      <a:pt x="52" y="44"/>
                    </a:cubicBezTo>
                    <a:cubicBezTo>
                      <a:pt x="54" y="31"/>
                      <a:pt x="60" y="16"/>
                      <a:pt x="65" y="4"/>
                    </a:cubicBezTo>
                    <a:cubicBezTo>
                      <a:pt x="65" y="3"/>
                      <a:pt x="65" y="3"/>
                      <a:pt x="65" y="3"/>
                    </a:cubicBezTo>
                    <a:cubicBezTo>
                      <a:pt x="64" y="4"/>
                      <a:pt x="53" y="7"/>
                      <a:pt x="52" y="7"/>
                    </a:cubicBezTo>
                    <a:cubicBezTo>
                      <a:pt x="49" y="7"/>
                      <a:pt x="46" y="8"/>
                      <a:pt x="42" y="7"/>
                    </a:cubicBezTo>
                    <a:cubicBezTo>
                      <a:pt x="39" y="7"/>
                      <a:pt x="36" y="7"/>
                      <a:pt x="32" y="7"/>
                    </a:cubicBezTo>
                    <a:cubicBezTo>
                      <a:pt x="29" y="6"/>
                      <a:pt x="25" y="0"/>
                      <a:pt x="24" y="3"/>
                    </a:cubicBezTo>
                    <a:cubicBezTo>
                      <a:pt x="21" y="15"/>
                      <a:pt x="19" y="33"/>
                      <a:pt x="15" y="45"/>
                    </a:cubicBezTo>
                    <a:cubicBezTo>
                      <a:pt x="14" y="49"/>
                      <a:pt x="12" y="53"/>
                      <a:pt x="11" y="57"/>
                    </a:cubicBezTo>
                    <a:close/>
                  </a:path>
                </a:pathLst>
              </a:custGeom>
              <a:solidFill>
                <a:srgbClr val="FDB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grpSp>
        <p:sp>
          <p:nvSpPr>
            <p:cNvPr id="206" name="Freeform 196">
              <a:extLst>
                <a:ext uri="{FF2B5EF4-FFF2-40B4-BE49-F238E27FC236}">
                  <a16:creationId xmlns:a16="http://schemas.microsoft.com/office/drawing/2014/main" id="{D5C1BF62-0A41-4321-A8FA-028F496763F8}"/>
                </a:ext>
              </a:extLst>
            </p:cNvPr>
            <p:cNvSpPr>
              <a:spLocks/>
            </p:cNvSpPr>
            <p:nvPr/>
          </p:nvSpPr>
          <p:spPr bwMode="auto">
            <a:xfrm>
              <a:off x="7477125" y="4344988"/>
              <a:ext cx="547688" cy="781050"/>
            </a:xfrm>
            <a:custGeom>
              <a:avLst/>
              <a:gdLst>
                <a:gd name="T0" fmla="*/ 144 w 144"/>
                <a:gd name="T1" fmla="*/ 185 h 205"/>
                <a:gd name="T2" fmla="*/ 142 w 144"/>
                <a:gd name="T3" fmla="*/ 173 h 205"/>
                <a:gd name="T4" fmla="*/ 100 w 144"/>
                <a:gd name="T5" fmla="*/ 16 h 205"/>
                <a:gd name="T6" fmla="*/ 31 w 144"/>
                <a:gd name="T7" fmla="*/ 0 h 205"/>
                <a:gd name="T8" fmla="*/ 19 w 144"/>
                <a:gd name="T9" fmla="*/ 8 h 205"/>
                <a:gd name="T10" fmla="*/ 4 w 144"/>
                <a:gd name="T11" fmla="*/ 47 h 205"/>
                <a:gd name="T12" fmla="*/ 27 w 144"/>
                <a:gd name="T13" fmla="*/ 141 h 205"/>
                <a:gd name="T14" fmla="*/ 15 w 144"/>
                <a:gd name="T15" fmla="*/ 186 h 205"/>
                <a:gd name="T16" fmla="*/ 144 w 144"/>
                <a:gd name="T17" fmla="*/ 18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205">
                  <a:moveTo>
                    <a:pt x="144" y="185"/>
                  </a:moveTo>
                  <a:cubicBezTo>
                    <a:pt x="143" y="180"/>
                    <a:pt x="142" y="176"/>
                    <a:pt x="142" y="173"/>
                  </a:cubicBezTo>
                  <a:cubicBezTo>
                    <a:pt x="136" y="153"/>
                    <a:pt x="105" y="18"/>
                    <a:pt x="100" y="16"/>
                  </a:cubicBezTo>
                  <a:cubicBezTo>
                    <a:pt x="95" y="13"/>
                    <a:pt x="31" y="0"/>
                    <a:pt x="31" y="0"/>
                  </a:cubicBezTo>
                  <a:cubicBezTo>
                    <a:pt x="19" y="8"/>
                    <a:pt x="19" y="8"/>
                    <a:pt x="19" y="8"/>
                  </a:cubicBezTo>
                  <a:cubicBezTo>
                    <a:pt x="6" y="16"/>
                    <a:pt x="0" y="32"/>
                    <a:pt x="4" y="47"/>
                  </a:cubicBezTo>
                  <a:cubicBezTo>
                    <a:pt x="27" y="141"/>
                    <a:pt x="27" y="141"/>
                    <a:pt x="27" y="141"/>
                  </a:cubicBezTo>
                  <a:cubicBezTo>
                    <a:pt x="15" y="186"/>
                    <a:pt x="15" y="186"/>
                    <a:pt x="15" y="186"/>
                  </a:cubicBezTo>
                  <a:cubicBezTo>
                    <a:pt x="40" y="193"/>
                    <a:pt x="84" y="205"/>
                    <a:pt x="144" y="185"/>
                  </a:cubicBezTo>
                  <a:close/>
                </a:path>
              </a:pathLst>
            </a:custGeom>
            <a:solidFill>
              <a:srgbClr val="05C4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07" name="Freeform 198">
              <a:extLst>
                <a:ext uri="{FF2B5EF4-FFF2-40B4-BE49-F238E27FC236}">
                  <a16:creationId xmlns:a16="http://schemas.microsoft.com/office/drawing/2014/main" id="{C290C25B-2456-4000-8EEE-3B4FAD9BB395}"/>
                </a:ext>
              </a:extLst>
            </p:cNvPr>
            <p:cNvSpPr>
              <a:spLocks/>
            </p:cNvSpPr>
            <p:nvPr/>
          </p:nvSpPr>
          <p:spPr bwMode="auto">
            <a:xfrm>
              <a:off x="7534275" y="5049838"/>
              <a:ext cx="525463" cy="708025"/>
            </a:xfrm>
            <a:custGeom>
              <a:avLst/>
              <a:gdLst>
                <a:gd name="T0" fmla="*/ 133 w 138"/>
                <a:gd name="T1" fmla="*/ 24 h 186"/>
                <a:gd name="T2" fmla="*/ 129 w 138"/>
                <a:gd name="T3" fmla="*/ 0 h 186"/>
                <a:gd name="T4" fmla="*/ 0 w 138"/>
                <a:gd name="T5" fmla="*/ 1 h 186"/>
                <a:gd name="T6" fmla="*/ 18 w 138"/>
                <a:gd name="T7" fmla="*/ 163 h 186"/>
                <a:gd name="T8" fmla="*/ 119 w 138"/>
                <a:gd name="T9" fmla="*/ 172 h 186"/>
                <a:gd name="T10" fmla="*/ 131 w 138"/>
                <a:gd name="T11" fmla="*/ 113 h 186"/>
                <a:gd name="T12" fmla="*/ 133 w 138"/>
                <a:gd name="T13" fmla="*/ 24 h 186"/>
              </a:gdLst>
              <a:ahLst/>
              <a:cxnLst>
                <a:cxn ang="0">
                  <a:pos x="T0" y="T1"/>
                </a:cxn>
                <a:cxn ang="0">
                  <a:pos x="T2" y="T3"/>
                </a:cxn>
                <a:cxn ang="0">
                  <a:pos x="T4" y="T5"/>
                </a:cxn>
                <a:cxn ang="0">
                  <a:pos x="T6" y="T7"/>
                </a:cxn>
                <a:cxn ang="0">
                  <a:pos x="T8" y="T9"/>
                </a:cxn>
                <a:cxn ang="0">
                  <a:pos x="T10" y="T11"/>
                </a:cxn>
                <a:cxn ang="0">
                  <a:pos x="T12" y="T13"/>
                </a:cxn>
              </a:cxnLst>
              <a:rect l="0" t="0" r="r" b="b"/>
              <a:pathLst>
                <a:path w="138" h="186">
                  <a:moveTo>
                    <a:pt x="133" y="24"/>
                  </a:moveTo>
                  <a:cubicBezTo>
                    <a:pt x="132" y="15"/>
                    <a:pt x="131" y="7"/>
                    <a:pt x="129" y="0"/>
                  </a:cubicBezTo>
                  <a:cubicBezTo>
                    <a:pt x="69" y="20"/>
                    <a:pt x="25" y="8"/>
                    <a:pt x="0" y="1"/>
                  </a:cubicBezTo>
                  <a:cubicBezTo>
                    <a:pt x="0" y="1"/>
                    <a:pt x="1" y="115"/>
                    <a:pt x="18" y="163"/>
                  </a:cubicBezTo>
                  <a:cubicBezTo>
                    <a:pt x="64" y="186"/>
                    <a:pt x="90" y="182"/>
                    <a:pt x="119" y="172"/>
                  </a:cubicBezTo>
                  <a:cubicBezTo>
                    <a:pt x="123" y="152"/>
                    <a:pt x="127" y="131"/>
                    <a:pt x="131" y="113"/>
                  </a:cubicBezTo>
                  <a:cubicBezTo>
                    <a:pt x="137" y="84"/>
                    <a:pt x="138" y="54"/>
                    <a:pt x="133" y="24"/>
                  </a:cubicBezTo>
                  <a:close/>
                </a:path>
              </a:pathLst>
            </a:custGeom>
            <a:solidFill>
              <a:srgbClr val="05B3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08" name="Freeform 199">
              <a:extLst>
                <a:ext uri="{FF2B5EF4-FFF2-40B4-BE49-F238E27FC236}">
                  <a16:creationId xmlns:a16="http://schemas.microsoft.com/office/drawing/2014/main" id="{1C2AD3BC-A5CA-440A-84E1-BF6954C526F5}"/>
                </a:ext>
              </a:extLst>
            </p:cNvPr>
            <p:cNvSpPr>
              <a:spLocks/>
            </p:cNvSpPr>
            <p:nvPr/>
          </p:nvSpPr>
          <p:spPr bwMode="auto">
            <a:xfrm>
              <a:off x="8043863" y="4511675"/>
              <a:ext cx="147638" cy="182563"/>
            </a:xfrm>
            <a:custGeom>
              <a:avLst/>
              <a:gdLst>
                <a:gd name="T0" fmla="*/ 33 w 39"/>
                <a:gd name="T1" fmla="*/ 31 h 48"/>
                <a:gd name="T2" fmla="*/ 33 w 39"/>
                <a:gd name="T3" fmla="*/ 30 h 48"/>
                <a:gd name="T4" fmla="*/ 33 w 39"/>
                <a:gd name="T5" fmla="*/ 29 h 48"/>
                <a:gd name="T6" fmla="*/ 36 w 39"/>
                <a:gd name="T7" fmla="*/ 20 h 48"/>
                <a:gd name="T8" fmla="*/ 38 w 39"/>
                <a:gd name="T9" fmla="*/ 13 h 48"/>
                <a:gd name="T10" fmla="*/ 35 w 39"/>
                <a:gd name="T11" fmla="*/ 6 h 48"/>
                <a:gd name="T12" fmla="*/ 28 w 39"/>
                <a:gd name="T13" fmla="*/ 1 h 48"/>
                <a:gd name="T14" fmla="*/ 28 w 39"/>
                <a:gd name="T15" fmla="*/ 1 h 48"/>
                <a:gd name="T16" fmla="*/ 16 w 39"/>
                <a:gd name="T17" fmla="*/ 5 h 48"/>
                <a:gd name="T18" fmla="*/ 10 w 39"/>
                <a:gd name="T19" fmla="*/ 12 h 48"/>
                <a:gd name="T20" fmla="*/ 0 w 39"/>
                <a:gd name="T21" fmla="*/ 41 h 48"/>
                <a:gd name="T22" fmla="*/ 0 w 39"/>
                <a:gd name="T23" fmla="*/ 41 h 48"/>
                <a:gd name="T24" fmla="*/ 20 w 39"/>
                <a:gd name="T25" fmla="*/ 48 h 48"/>
                <a:gd name="T26" fmla="*/ 28 w 39"/>
                <a:gd name="T27" fmla="*/ 44 h 48"/>
                <a:gd name="T28" fmla="*/ 33 w 39"/>
                <a:gd name="T29" fmla="*/ 3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8">
                  <a:moveTo>
                    <a:pt x="33" y="31"/>
                  </a:moveTo>
                  <a:cubicBezTo>
                    <a:pt x="33" y="30"/>
                    <a:pt x="33" y="30"/>
                    <a:pt x="33" y="30"/>
                  </a:cubicBezTo>
                  <a:cubicBezTo>
                    <a:pt x="33" y="29"/>
                    <a:pt x="33" y="29"/>
                    <a:pt x="33" y="29"/>
                  </a:cubicBezTo>
                  <a:cubicBezTo>
                    <a:pt x="34" y="26"/>
                    <a:pt x="35" y="23"/>
                    <a:pt x="36" y="20"/>
                  </a:cubicBezTo>
                  <a:cubicBezTo>
                    <a:pt x="37" y="18"/>
                    <a:pt x="38" y="16"/>
                    <a:pt x="38" y="13"/>
                  </a:cubicBezTo>
                  <a:cubicBezTo>
                    <a:pt x="39" y="11"/>
                    <a:pt x="38" y="8"/>
                    <a:pt x="35" y="6"/>
                  </a:cubicBezTo>
                  <a:cubicBezTo>
                    <a:pt x="32" y="5"/>
                    <a:pt x="32" y="1"/>
                    <a:pt x="28" y="1"/>
                  </a:cubicBezTo>
                  <a:cubicBezTo>
                    <a:pt x="28" y="1"/>
                    <a:pt x="28" y="1"/>
                    <a:pt x="28" y="1"/>
                  </a:cubicBezTo>
                  <a:cubicBezTo>
                    <a:pt x="24" y="0"/>
                    <a:pt x="20" y="4"/>
                    <a:pt x="16" y="5"/>
                  </a:cubicBezTo>
                  <a:cubicBezTo>
                    <a:pt x="13" y="6"/>
                    <a:pt x="10" y="9"/>
                    <a:pt x="10" y="12"/>
                  </a:cubicBezTo>
                  <a:cubicBezTo>
                    <a:pt x="0" y="41"/>
                    <a:pt x="0" y="41"/>
                    <a:pt x="0" y="41"/>
                  </a:cubicBezTo>
                  <a:cubicBezTo>
                    <a:pt x="0" y="41"/>
                    <a:pt x="0" y="41"/>
                    <a:pt x="0" y="41"/>
                  </a:cubicBezTo>
                  <a:cubicBezTo>
                    <a:pt x="20" y="48"/>
                    <a:pt x="20" y="48"/>
                    <a:pt x="20" y="48"/>
                  </a:cubicBezTo>
                  <a:cubicBezTo>
                    <a:pt x="28" y="44"/>
                    <a:pt x="28" y="44"/>
                    <a:pt x="28" y="44"/>
                  </a:cubicBezTo>
                  <a:cubicBezTo>
                    <a:pt x="21" y="38"/>
                    <a:pt x="28" y="32"/>
                    <a:pt x="33" y="31"/>
                  </a:cubicBezTo>
                  <a:close/>
                </a:path>
              </a:pathLst>
            </a:custGeom>
            <a:solidFill>
              <a:srgbClr val="FDB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grpSp>
          <p:nvGrpSpPr>
            <p:cNvPr id="209" name="Group 208">
              <a:extLst>
                <a:ext uri="{FF2B5EF4-FFF2-40B4-BE49-F238E27FC236}">
                  <a16:creationId xmlns:a16="http://schemas.microsoft.com/office/drawing/2014/main" id="{4F93C45A-CAE6-4E19-80F5-1D69229282EC}"/>
                </a:ext>
              </a:extLst>
            </p:cNvPr>
            <p:cNvGrpSpPr/>
            <p:nvPr/>
          </p:nvGrpSpPr>
          <p:grpSpPr>
            <a:xfrm>
              <a:off x="7758113" y="4397375"/>
              <a:ext cx="369887" cy="563563"/>
              <a:chOff x="7758113" y="4397375"/>
              <a:chExt cx="369887" cy="563563"/>
            </a:xfrm>
          </p:grpSpPr>
          <p:sp>
            <p:nvSpPr>
              <p:cNvPr id="227" name="Freeform 197">
                <a:extLst>
                  <a:ext uri="{FF2B5EF4-FFF2-40B4-BE49-F238E27FC236}">
                    <a16:creationId xmlns:a16="http://schemas.microsoft.com/office/drawing/2014/main" id="{A2B224C8-549D-4452-95F8-DD52EB627D4C}"/>
                  </a:ext>
                </a:extLst>
              </p:cNvPr>
              <p:cNvSpPr>
                <a:spLocks/>
              </p:cNvSpPr>
              <p:nvPr/>
            </p:nvSpPr>
            <p:spPr bwMode="auto">
              <a:xfrm>
                <a:off x="7758113" y="4424363"/>
                <a:ext cx="244475" cy="525463"/>
              </a:xfrm>
              <a:custGeom>
                <a:avLst/>
                <a:gdLst>
                  <a:gd name="T0" fmla="*/ 24 w 64"/>
                  <a:gd name="T1" fmla="*/ 1 h 138"/>
                  <a:gd name="T2" fmla="*/ 11 w 64"/>
                  <a:gd name="T3" fmla="*/ 13 h 138"/>
                  <a:gd name="T4" fmla="*/ 15 w 64"/>
                  <a:gd name="T5" fmla="*/ 73 h 138"/>
                  <a:gd name="T6" fmla="*/ 48 w 64"/>
                  <a:gd name="T7" fmla="*/ 133 h 138"/>
                  <a:gd name="T8" fmla="*/ 64 w 64"/>
                  <a:gd name="T9" fmla="*/ 137 h 138"/>
                  <a:gd name="T10" fmla="*/ 30 w 64"/>
                  <a:gd name="T11" fmla="*/ 6 h 138"/>
                  <a:gd name="T12" fmla="*/ 24 w 64"/>
                  <a:gd name="T13" fmla="*/ 1 h 138"/>
                </a:gdLst>
                <a:ahLst/>
                <a:cxnLst>
                  <a:cxn ang="0">
                    <a:pos x="T0" y="T1"/>
                  </a:cxn>
                  <a:cxn ang="0">
                    <a:pos x="T2" y="T3"/>
                  </a:cxn>
                  <a:cxn ang="0">
                    <a:pos x="T4" y="T5"/>
                  </a:cxn>
                  <a:cxn ang="0">
                    <a:pos x="T6" y="T7"/>
                  </a:cxn>
                  <a:cxn ang="0">
                    <a:pos x="T8" y="T9"/>
                  </a:cxn>
                  <a:cxn ang="0">
                    <a:pos x="T10" y="T11"/>
                  </a:cxn>
                  <a:cxn ang="0">
                    <a:pos x="T12" y="T13"/>
                  </a:cxn>
                </a:cxnLst>
                <a:rect l="0" t="0" r="r" b="b"/>
                <a:pathLst>
                  <a:path w="64" h="138">
                    <a:moveTo>
                      <a:pt x="24" y="1"/>
                    </a:moveTo>
                    <a:cubicBezTo>
                      <a:pt x="24" y="1"/>
                      <a:pt x="23" y="0"/>
                      <a:pt x="11" y="13"/>
                    </a:cubicBezTo>
                    <a:cubicBezTo>
                      <a:pt x="0" y="25"/>
                      <a:pt x="13" y="65"/>
                      <a:pt x="15" y="73"/>
                    </a:cubicBezTo>
                    <a:cubicBezTo>
                      <a:pt x="17" y="80"/>
                      <a:pt x="30" y="113"/>
                      <a:pt x="48" y="133"/>
                    </a:cubicBezTo>
                    <a:cubicBezTo>
                      <a:pt x="54" y="138"/>
                      <a:pt x="59" y="138"/>
                      <a:pt x="64" y="137"/>
                    </a:cubicBezTo>
                    <a:cubicBezTo>
                      <a:pt x="55" y="103"/>
                      <a:pt x="39" y="33"/>
                      <a:pt x="30" y="6"/>
                    </a:cubicBezTo>
                    <a:cubicBezTo>
                      <a:pt x="28" y="5"/>
                      <a:pt x="26" y="3"/>
                      <a:pt x="24" y="1"/>
                    </a:cubicBezTo>
                    <a:close/>
                  </a:path>
                </a:pathLst>
              </a:custGeom>
              <a:solidFill>
                <a:srgbClr val="05A1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28" name="Freeform 200">
                <a:extLst>
                  <a:ext uri="{FF2B5EF4-FFF2-40B4-BE49-F238E27FC236}">
                    <a16:creationId xmlns:a16="http://schemas.microsoft.com/office/drawing/2014/main" id="{455505F9-3FBA-4558-B38E-A72DA20BB77F}"/>
                  </a:ext>
                </a:extLst>
              </p:cNvPr>
              <p:cNvSpPr>
                <a:spLocks/>
              </p:cNvSpPr>
              <p:nvPr/>
            </p:nvSpPr>
            <p:spPr bwMode="auto">
              <a:xfrm>
                <a:off x="7762875" y="4397375"/>
                <a:ext cx="365125" cy="563563"/>
              </a:xfrm>
              <a:custGeom>
                <a:avLst/>
                <a:gdLst>
                  <a:gd name="T0" fmla="*/ 25 w 96"/>
                  <a:gd name="T1" fmla="*/ 2 h 148"/>
                  <a:gd name="T2" fmla="*/ 53 w 96"/>
                  <a:gd name="T3" fmla="*/ 44 h 148"/>
                  <a:gd name="T4" fmla="*/ 60 w 96"/>
                  <a:gd name="T5" fmla="*/ 72 h 148"/>
                  <a:gd name="T6" fmla="*/ 63 w 96"/>
                  <a:gd name="T7" fmla="*/ 81 h 148"/>
                  <a:gd name="T8" fmla="*/ 64 w 96"/>
                  <a:gd name="T9" fmla="*/ 85 h 148"/>
                  <a:gd name="T10" fmla="*/ 73 w 96"/>
                  <a:gd name="T11" fmla="*/ 71 h 148"/>
                  <a:gd name="T12" fmla="*/ 75 w 96"/>
                  <a:gd name="T13" fmla="*/ 65 h 148"/>
                  <a:gd name="T14" fmla="*/ 84 w 96"/>
                  <a:gd name="T15" fmla="*/ 69 h 148"/>
                  <a:gd name="T16" fmla="*/ 96 w 96"/>
                  <a:gd name="T17" fmla="*/ 80 h 148"/>
                  <a:gd name="T18" fmla="*/ 84 w 96"/>
                  <a:gd name="T19" fmla="*/ 114 h 148"/>
                  <a:gd name="T20" fmla="*/ 49 w 96"/>
                  <a:gd name="T21" fmla="*/ 134 h 148"/>
                  <a:gd name="T22" fmla="*/ 15 w 96"/>
                  <a:gd name="T23" fmla="*/ 73 h 148"/>
                  <a:gd name="T24" fmla="*/ 12 w 96"/>
                  <a:gd name="T25" fmla="*/ 13 h 148"/>
                  <a:gd name="T26" fmla="*/ 25 w 96"/>
                  <a:gd name="T27" fmla="*/ 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148">
                    <a:moveTo>
                      <a:pt x="25" y="2"/>
                    </a:moveTo>
                    <a:cubicBezTo>
                      <a:pt x="40" y="14"/>
                      <a:pt x="47" y="19"/>
                      <a:pt x="53" y="44"/>
                    </a:cubicBezTo>
                    <a:cubicBezTo>
                      <a:pt x="55" y="53"/>
                      <a:pt x="57" y="63"/>
                      <a:pt x="60" y="72"/>
                    </a:cubicBezTo>
                    <a:cubicBezTo>
                      <a:pt x="61" y="75"/>
                      <a:pt x="62" y="78"/>
                      <a:pt x="63" y="81"/>
                    </a:cubicBezTo>
                    <a:cubicBezTo>
                      <a:pt x="63" y="82"/>
                      <a:pt x="63" y="84"/>
                      <a:pt x="64" y="85"/>
                    </a:cubicBezTo>
                    <a:cubicBezTo>
                      <a:pt x="67" y="83"/>
                      <a:pt x="72" y="72"/>
                      <a:pt x="73" y="71"/>
                    </a:cubicBezTo>
                    <a:cubicBezTo>
                      <a:pt x="73" y="69"/>
                      <a:pt x="74" y="66"/>
                      <a:pt x="75" y="65"/>
                    </a:cubicBezTo>
                    <a:cubicBezTo>
                      <a:pt x="76" y="64"/>
                      <a:pt x="83" y="68"/>
                      <a:pt x="84" y="69"/>
                    </a:cubicBezTo>
                    <a:cubicBezTo>
                      <a:pt x="89" y="72"/>
                      <a:pt x="92" y="76"/>
                      <a:pt x="96" y="80"/>
                    </a:cubicBezTo>
                    <a:cubicBezTo>
                      <a:pt x="92" y="88"/>
                      <a:pt x="85" y="108"/>
                      <a:pt x="84" y="114"/>
                    </a:cubicBezTo>
                    <a:cubicBezTo>
                      <a:pt x="82" y="120"/>
                      <a:pt x="67" y="148"/>
                      <a:pt x="49" y="134"/>
                    </a:cubicBezTo>
                    <a:cubicBezTo>
                      <a:pt x="31" y="113"/>
                      <a:pt x="17" y="81"/>
                      <a:pt x="15" y="73"/>
                    </a:cubicBezTo>
                    <a:cubicBezTo>
                      <a:pt x="13" y="65"/>
                      <a:pt x="0" y="26"/>
                      <a:pt x="12" y="13"/>
                    </a:cubicBezTo>
                    <a:cubicBezTo>
                      <a:pt x="23" y="0"/>
                      <a:pt x="25" y="2"/>
                      <a:pt x="25" y="2"/>
                    </a:cubicBezTo>
                    <a:close/>
                  </a:path>
                </a:pathLst>
              </a:custGeom>
              <a:solidFill>
                <a:srgbClr val="05B3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grpSp>
        <p:sp>
          <p:nvSpPr>
            <p:cNvPr id="210" name="Freeform 201">
              <a:extLst>
                <a:ext uri="{FF2B5EF4-FFF2-40B4-BE49-F238E27FC236}">
                  <a16:creationId xmlns:a16="http://schemas.microsoft.com/office/drawing/2014/main" id="{46CABE49-A4F9-439C-9700-FED2B20903C1}"/>
                </a:ext>
              </a:extLst>
            </p:cNvPr>
            <p:cNvSpPr>
              <a:spLocks/>
            </p:cNvSpPr>
            <p:nvPr/>
          </p:nvSpPr>
          <p:spPr bwMode="auto">
            <a:xfrm>
              <a:off x="7831138" y="4173538"/>
              <a:ext cx="120650" cy="201613"/>
            </a:xfrm>
            <a:custGeom>
              <a:avLst/>
              <a:gdLst>
                <a:gd name="T0" fmla="*/ 32 w 32"/>
                <a:gd name="T1" fmla="*/ 0 h 53"/>
                <a:gd name="T2" fmla="*/ 27 w 32"/>
                <a:gd name="T3" fmla="*/ 18 h 53"/>
                <a:gd name="T4" fmla="*/ 13 w 32"/>
                <a:gd name="T5" fmla="*/ 50 h 53"/>
                <a:gd name="T6" fmla="*/ 0 w 32"/>
                <a:gd name="T7" fmla="*/ 38 h 53"/>
                <a:gd name="T8" fmla="*/ 12 w 32"/>
                <a:gd name="T9" fmla="*/ 9 h 53"/>
                <a:gd name="T10" fmla="*/ 32 w 32"/>
                <a:gd name="T11" fmla="*/ 0 h 53"/>
              </a:gdLst>
              <a:ahLst/>
              <a:cxnLst>
                <a:cxn ang="0">
                  <a:pos x="T0" y="T1"/>
                </a:cxn>
                <a:cxn ang="0">
                  <a:pos x="T2" y="T3"/>
                </a:cxn>
                <a:cxn ang="0">
                  <a:pos x="T4" y="T5"/>
                </a:cxn>
                <a:cxn ang="0">
                  <a:pos x="T6" y="T7"/>
                </a:cxn>
                <a:cxn ang="0">
                  <a:pos x="T8" y="T9"/>
                </a:cxn>
                <a:cxn ang="0">
                  <a:pos x="T10" y="T11"/>
                </a:cxn>
              </a:cxnLst>
              <a:rect l="0" t="0" r="r" b="b"/>
              <a:pathLst>
                <a:path w="32" h="53">
                  <a:moveTo>
                    <a:pt x="32" y="0"/>
                  </a:moveTo>
                  <a:cubicBezTo>
                    <a:pt x="30" y="13"/>
                    <a:pt x="27" y="15"/>
                    <a:pt x="27" y="18"/>
                  </a:cubicBezTo>
                  <a:cubicBezTo>
                    <a:pt x="27" y="21"/>
                    <a:pt x="16" y="48"/>
                    <a:pt x="13" y="50"/>
                  </a:cubicBezTo>
                  <a:cubicBezTo>
                    <a:pt x="10" y="53"/>
                    <a:pt x="0" y="38"/>
                    <a:pt x="0" y="38"/>
                  </a:cubicBezTo>
                  <a:cubicBezTo>
                    <a:pt x="0" y="37"/>
                    <a:pt x="11" y="10"/>
                    <a:pt x="12" y="9"/>
                  </a:cubicBezTo>
                  <a:cubicBezTo>
                    <a:pt x="13" y="7"/>
                    <a:pt x="32" y="0"/>
                    <a:pt x="32" y="0"/>
                  </a:cubicBezTo>
                  <a:close/>
                </a:path>
              </a:pathLst>
            </a:custGeom>
            <a:solidFill>
              <a:srgbClr val="FDB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11" name="Freeform 202">
              <a:extLst>
                <a:ext uri="{FF2B5EF4-FFF2-40B4-BE49-F238E27FC236}">
                  <a16:creationId xmlns:a16="http://schemas.microsoft.com/office/drawing/2014/main" id="{C8922E6F-0319-400A-BA75-29DE6DBCBE6A}"/>
                </a:ext>
              </a:extLst>
            </p:cNvPr>
            <p:cNvSpPr>
              <a:spLocks/>
            </p:cNvSpPr>
            <p:nvPr/>
          </p:nvSpPr>
          <p:spPr bwMode="auto">
            <a:xfrm>
              <a:off x="7523163" y="3971925"/>
              <a:ext cx="455613" cy="539750"/>
            </a:xfrm>
            <a:custGeom>
              <a:avLst/>
              <a:gdLst>
                <a:gd name="T0" fmla="*/ 34 w 120"/>
                <a:gd name="T1" fmla="*/ 40 h 142"/>
                <a:gd name="T2" fmla="*/ 73 w 120"/>
                <a:gd name="T3" fmla="*/ 3 h 142"/>
                <a:gd name="T4" fmla="*/ 112 w 120"/>
                <a:gd name="T5" fmla="*/ 28 h 142"/>
                <a:gd name="T6" fmla="*/ 119 w 120"/>
                <a:gd name="T7" fmla="*/ 42 h 142"/>
                <a:gd name="T8" fmla="*/ 113 w 120"/>
                <a:gd name="T9" fmla="*/ 61 h 142"/>
                <a:gd name="T10" fmla="*/ 100 w 120"/>
                <a:gd name="T11" fmla="*/ 73 h 142"/>
                <a:gd name="T12" fmla="*/ 94 w 120"/>
                <a:gd name="T13" fmla="*/ 85 h 142"/>
                <a:gd name="T14" fmla="*/ 95 w 120"/>
                <a:gd name="T15" fmla="*/ 93 h 142"/>
                <a:gd name="T16" fmla="*/ 96 w 120"/>
                <a:gd name="T17" fmla="*/ 95 h 142"/>
                <a:gd name="T18" fmla="*/ 101 w 120"/>
                <a:gd name="T19" fmla="*/ 97 h 142"/>
                <a:gd name="T20" fmla="*/ 103 w 120"/>
                <a:gd name="T21" fmla="*/ 100 h 142"/>
                <a:gd name="T22" fmla="*/ 102 w 120"/>
                <a:gd name="T23" fmla="*/ 103 h 142"/>
                <a:gd name="T24" fmla="*/ 103 w 120"/>
                <a:gd name="T25" fmla="*/ 108 h 142"/>
                <a:gd name="T26" fmla="*/ 99 w 120"/>
                <a:gd name="T27" fmla="*/ 112 h 142"/>
                <a:gd name="T28" fmla="*/ 100 w 120"/>
                <a:gd name="T29" fmla="*/ 116 h 142"/>
                <a:gd name="T30" fmla="*/ 97 w 120"/>
                <a:gd name="T31" fmla="*/ 123 h 142"/>
                <a:gd name="T32" fmla="*/ 76 w 120"/>
                <a:gd name="T33" fmla="*/ 133 h 142"/>
                <a:gd name="T34" fmla="*/ 66 w 120"/>
                <a:gd name="T35" fmla="*/ 137 h 142"/>
                <a:gd name="T36" fmla="*/ 58 w 120"/>
                <a:gd name="T37" fmla="*/ 141 h 142"/>
                <a:gd name="T38" fmla="*/ 46 w 120"/>
                <a:gd name="T39" fmla="*/ 142 h 142"/>
                <a:gd name="T40" fmla="*/ 25 w 120"/>
                <a:gd name="T41" fmla="*/ 136 h 142"/>
                <a:gd name="T42" fmla="*/ 8 w 120"/>
                <a:gd name="T43" fmla="*/ 109 h 142"/>
                <a:gd name="T44" fmla="*/ 13 w 120"/>
                <a:gd name="T45" fmla="*/ 102 h 142"/>
                <a:gd name="T46" fmla="*/ 11 w 120"/>
                <a:gd name="T47" fmla="*/ 94 h 142"/>
                <a:gd name="T48" fmla="*/ 15 w 120"/>
                <a:gd name="T49" fmla="*/ 90 h 142"/>
                <a:gd name="T50" fmla="*/ 10 w 120"/>
                <a:gd name="T51" fmla="*/ 85 h 142"/>
                <a:gd name="T52" fmla="*/ 12 w 120"/>
                <a:gd name="T53" fmla="*/ 82 h 142"/>
                <a:gd name="T54" fmla="*/ 26 w 120"/>
                <a:gd name="T55" fmla="*/ 73 h 142"/>
                <a:gd name="T56" fmla="*/ 31 w 120"/>
                <a:gd name="T57" fmla="*/ 59 h 142"/>
                <a:gd name="T58" fmla="*/ 33 w 120"/>
                <a:gd name="T59" fmla="*/ 44 h 142"/>
                <a:gd name="T60" fmla="*/ 33 w 120"/>
                <a:gd name="T61" fmla="*/ 44 h 142"/>
                <a:gd name="T62" fmla="*/ 34 w 120"/>
                <a:gd name="T63" fmla="*/ 4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 h="142">
                  <a:moveTo>
                    <a:pt x="34" y="40"/>
                  </a:moveTo>
                  <a:cubicBezTo>
                    <a:pt x="38" y="21"/>
                    <a:pt x="53" y="5"/>
                    <a:pt x="73" y="3"/>
                  </a:cubicBezTo>
                  <a:cubicBezTo>
                    <a:pt x="99" y="0"/>
                    <a:pt x="111" y="26"/>
                    <a:pt x="112" y="28"/>
                  </a:cubicBezTo>
                  <a:cubicBezTo>
                    <a:pt x="113" y="29"/>
                    <a:pt x="120" y="37"/>
                    <a:pt x="119" y="42"/>
                  </a:cubicBezTo>
                  <a:cubicBezTo>
                    <a:pt x="117" y="47"/>
                    <a:pt x="119" y="56"/>
                    <a:pt x="113" y="61"/>
                  </a:cubicBezTo>
                  <a:cubicBezTo>
                    <a:pt x="107" y="67"/>
                    <a:pt x="104" y="65"/>
                    <a:pt x="100" y="73"/>
                  </a:cubicBezTo>
                  <a:cubicBezTo>
                    <a:pt x="95" y="80"/>
                    <a:pt x="95" y="78"/>
                    <a:pt x="94" y="85"/>
                  </a:cubicBezTo>
                  <a:cubicBezTo>
                    <a:pt x="94" y="87"/>
                    <a:pt x="94" y="90"/>
                    <a:pt x="95" y="93"/>
                  </a:cubicBezTo>
                  <a:cubicBezTo>
                    <a:pt x="95" y="94"/>
                    <a:pt x="95" y="95"/>
                    <a:pt x="96" y="95"/>
                  </a:cubicBezTo>
                  <a:cubicBezTo>
                    <a:pt x="97" y="96"/>
                    <a:pt x="99" y="96"/>
                    <a:pt x="101" y="97"/>
                  </a:cubicBezTo>
                  <a:cubicBezTo>
                    <a:pt x="102" y="97"/>
                    <a:pt x="103" y="99"/>
                    <a:pt x="103" y="100"/>
                  </a:cubicBezTo>
                  <a:cubicBezTo>
                    <a:pt x="102" y="101"/>
                    <a:pt x="102" y="102"/>
                    <a:pt x="102" y="103"/>
                  </a:cubicBezTo>
                  <a:cubicBezTo>
                    <a:pt x="102" y="105"/>
                    <a:pt x="103" y="106"/>
                    <a:pt x="103" y="108"/>
                  </a:cubicBezTo>
                  <a:cubicBezTo>
                    <a:pt x="103" y="110"/>
                    <a:pt x="100" y="110"/>
                    <a:pt x="99" y="112"/>
                  </a:cubicBezTo>
                  <a:cubicBezTo>
                    <a:pt x="99" y="113"/>
                    <a:pt x="100" y="115"/>
                    <a:pt x="100" y="116"/>
                  </a:cubicBezTo>
                  <a:cubicBezTo>
                    <a:pt x="101" y="118"/>
                    <a:pt x="99" y="121"/>
                    <a:pt x="97" y="123"/>
                  </a:cubicBezTo>
                  <a:cubicBezTo>
                    <a:pt x="90" y="127"/>
                    <a:pt x="83" y="130"/>
                    <a:pt x="76" y="133"/>
                  </a:cubicBezTo>
                  <a:cubicBezTo>
                    <a:pt x="73" y="134"/>
                    <a:pt x="70" y="135"/>
                    <a:pt x="66" y="137"/>
                  </a:cubicBezTo>
                  <a:cubicBezTo>
                    <a:pt x="63" y="139"/>
                    <a:pt x="61" y="140"/>
                    <a:pt x="58" y="141"/>
                  </a:cubicBezTo>
                  <a:cubicBezTo>
                    <a:pt x="54" y="142"/>
                    <a:pt x="50" y="142"/>
                    <a:pt x="46" y="142"/>
                  </a:cubicBezTo>
                  <a:cubicBezTo>
                    <a:pt x="39" y="141"/>
                    <a:pt x="32" y="140"/>
                    <a:pt x="25" y="136"/>
                  </a:cubicBezTo>
                  <a:cubicBezTo>
                    <a:pt x="16" y="132"/>
                    <a:pt x="0" y="121"/>
                    <a:pt x="8" y="109"/>
                  </a:cubicBezTo>
                  <a:cubicBezTo>
                    <a:pt x="9" y="107"/>
                    <a:pt x="12" y="105"/>
                    <a:pt x="13" y="102"/>
                  </a:cubicBezTo>
                  <a:cubicBezTo>
                    <a:pt x="14" y="99"/>
                    <a:pt x="10" y="97"/>
                    <a:pt x="11" y="94"/>
                  </a:cubicBezTo>
                  <a:cubicBezTo>
                    <a:pt x="12" y="92"/>
                    <a:pt x="15" y="92"/>
                    <a:pt x="15" y="90"/>
                  </a:cubicBezTo>
                  <a:cubicBezTo>
                    <a:pt x="15" y="88"/>
                    <a:pt x="10" y="88"/>
                    <a:pt x="10" y="85"/>
                  </a:cubicBezTo>
                  <a:cubicBezTo>
                    <a:pt x="10" y="84"/>
                    <a:pt x="11" y="83"/>
                    <a:pt x="12" y="82"/>
                  </a:cubicBezTo>
                  <a:cubicBezTo>
                    <a:pt x="17" y="80"/>
                    <a:pt x="23" y="78"/>
                    <a:pt x="26" y="73"/>
                  </a:cubicBezTo>
                  <a:cubicBezTo>
                    <a:pt x="29" y="69"/>
                    <a:pt x="31" y="64"/>
                    <a:pt x="31" y="59"/>
                  </a:cubicBezTo>
                  <a:cubicBezTo>
                    <a:pt x="32" y="54"/>
                    <a:pt x="32" y="49"/>
                    <a:pt x="33" y="44"/>
                  </a:cubicBezTo>
                  <a:cubicBezTo>
                    <a:pt x="33" y="44"/>
                    <a:pt x="33" y="44"/>
                    <a:pt x="33" y="44"/>
                  </a:cubicBezTo>
                  <a:cubicBezTo>
                    <a:pt x="33" y="43"/>
                    <a:pt x="33" y="41"/>
                    <a:pt x="34" y="40"/>
                  </a:cubicBezTo>
                  <a:close/>
                </a:path>
              </a:pathLst>
            </a:custGeom>
            <a:solidFill>
              <a:srgbClr val="1D11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grpSp>
          <p:nvGrpSpPr>
            <p:cNvPr id="212" name="Group 211">
              <a:extLst>
                <a:ext uri="{FF2B5EF4-FFF2-40B4-BE49-F238E27FC236}">
                  <a16:creationId xmlns:a16="http://schemas.microsoft.com/office/drawing/2014/main" id="{8C25A112-2A2D-4B8F-8B5B-033E672ACD89}"/>
                </a:ext>
              </a:extLst>
            </p:cNvPr>
            <p:cNvGrpSpPr/>
            <p:nvPr/>
          </p:nvGrpSpPr>
          <p:grpSpPr>
            <a:xfrm>
              <a:off x="7446963" y="4397375"/>
              <a:ext cx="133350" cy="487363"/>
              <a:chOff x="7446963" y="4397375"/>
              <a:chExt cx="133350" cy="487363"/>
            </a:xfrm>
          </p:grpSpPr>
          <p:sp>
            <p:nvSpPr>
              <p:cNvPr id="225" name="Freeform 203">
                <a:extLst>
                  <a:ext uri="{FF2B5EF4-FFF2-40B4-BE49-F238E27FC236}">
                    <a16:creationId xmlns:a16="http://schemas.microsoft.com/office/drawing/2014/main" id="{3B8CA558-65FE-4D17-8058-C8FF4D8FA195}"/>
                  </a:ext>
                </a:extLst>
              </p:cNvPr>
              <p:cNvSpPr>
                <a:spLocks/>
              </p:cNvSpPr>
              <p:nvPr/>
            </p:nvSpPr>
            <p:spPr bwMode="auto">
              <a:xfrm>
                <a:off x="7446963" y="4397375"/>
                <a:ext cx="133350" cy="487363"/>
              </a:xfrm>
              <a:custGeom>
                <a:avLst/>
                <a:gdLst>
                  <a:gd name="T0" fmla="*/ 35 w 35"/>
                  <a:gd name="T1" fmla="*/ 127 h 128"/>
                  <a:gd name="T2" fmla="*/ 12 w 35"/>
                  <a:gd name="T3" fmla="*/ 33 h 128"/>
                  <a:gd name="T4" fmla="*/ 20 w 35"/>
                  <a:gd name="T5" fmla="*/ 0 h 128"/>
                  <a:gd name="T6" fmla="*/ 20 w 35"/>
                  <a:gd name="T7" fmla="*/ 0 h 128"/>
                  <a:gd name="T8" fmla="*/ 12 w 35"/>
                  <a:gd name="T9" fmla="*/ 12 h 128"/>
                  <a:gd name="T10" fmla="*/ 5 w 35"/>
                  <a:gd name="T11" fmla="*/ 31 h 128"/>
                  <a:gd name="T12" fmla="*/ 1 w 35"/>
                  <a:gd name="T13" fmla="*/ 52 h 128"/>
                  <a:gd name="T14" fmla="*/ 6 w 35"/>
                  <a:gd name="T15" fmla="*/ 114 h 128"/>
                  <a:gd name="T16" fmla="*/ 35 w 35"/>
                  <a:gd name="T17" fmla="*/ 128 h 128"/>
                  <a:gd name="T18" fmla="*/ 35 w 35"/>
                  <a:gd name="T19" fmla="*/ 12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128">
                    <a:moveTo>
                      <a:pt x="35" y="127"/>
                    </a:moveTo>
                    <a:cubicBezTo>
                      <a:pt x="12" y="33"/>
                      <a:pt x="12" y="33"/>
                      <a:pt x="12" y="33"/>
                    </a:cubicBezTo>
                    <a:cubicBezTo>
                      <a:pt x="9" y="21"/>
                      <a:pt x="12" y="9"/>
                      <a:pt x="20" y="0"/>
                    </a:cubicBezTo>
                    <a:cubicBezTo>
                      <a:pt x="20" y="0"/>
                      <a:pt x="20" y="0"/>
                      <a:pt x="20" y="0"/>
                    </a:cubicBezTo>
                    <a:cubicBezTo>
                      <a:pt x="20" y="0"/>
                      <a:pt x="15" y="5"/>
                      <a:pt x="12" y="12"/>
                    </a:cubicBezTo>
                    <a:cubicBezTo>
                      <a:pt x="9" y="18"/>
                      <a:pt x="7" y="24"/>
                      <a:pt x="5" y="31"/>
                    </a:cubicBezTo>
                    <a:cubicBezTo>
                      <a:pt x="3" y="38"/>
                      <a:pt x="2" y="45"/>
                      <a:pt x="1" y="52"/>
                    </a:cubicBezTo>
                    <a:cubicBezTo>
                      <a:pt x="0" y="75"/>
                      <a:pt x="0" y="101"/>
                      <a:pt x="6" y="114"/>
                    </a:cubicBezTo>
                    <a:cubicBezTo>
                      <a:pt x="15" y="125"/>
                      <a:pt x="27" y="128"/>
                      <a:pt x="35" y="128"/>
                    </a:cubicBezTo>
                    <a:lnTo>
                      <a:pt x="35" y="127"/>
                    </a:lnTo>
                    <a:close/>
                  </a:path>
                </a:pathLst>
              </a:custGeom>
              <a:solidFill>
                <a:srgbClr val="05B3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26" name="Freeform 204">
                <a:extLst>
                  <a:ext uri="{FF2B5EF4-FFF2-40B4-BE49-F238E27FC236}">
                    <a16:creationId xmlns:a16="http://schemas.microsoft.com/office/drawing/2014/main" id="{A6C09FF1-4A26-4A2A-AF90-953C6F58CB0A}"/>
                  </a:ext>
                </a:extLst>
              </p:cNvPr>
              <p:cNvSpPr>
                <a:spLocks/>
              </p:cNvSpPr>
              <p:nvPr/>
            </p:nvSpPr>
            <p:spPr bwMode="auto">
              <a:xfrm>
                <a:off x="7477125" y="4397375"/>
                <a:ext cx="103188" cy="487363"/>
              </a:xfrm>
              <a:custGeom>
                <a:avLst/>
                <a:gdLst>
                  <a:gd name="T0" fmla="*/ 27 w 27"/>
                  <a:gd name="T1" fmla="*/ 127 h 128"/>
                  <a:gd name="T2" fmla="*/ 4 w 27"/>
                  <a:gd name="T3" fmla="*/ 33 h 128"/>
                  <a:gd name="T4" fmla="*/ 12 w 27"/>
                  <a:gd name="T5" fmla="*/ 0 h 128"/>
                  <a:gd name="T6" fmla="*/ 12 w 27"/>
                  <a:gd name="T7" fmla="*/ 0 h 128"/>
                  <a:gd name="T8" fmla="*/ 4 w 27"/>
                  <a:gd name="T9" fmla="*/ 12 h 128"/>
                  <a:gd name="T10" fmla="*/ 3 w 27"/>
                  <a:gd name="T11" fmla="*/ 15 h 128"/>
                  <a:gd name="T12" fmla="*/ 7 w 27"/>
                  <a:gd name="T13" fmla="*/ 66 h 128"/>
                  <a:gd name="T14" fmla="*/ 22 w 27"/>
                  <a:gd name="T15" fmla="*/ 128 h 128"/>
                  <a:gd name="T16" fmla="*/ 27 w 27"/>
                  <a:gd name="T17" fmla="*/ 128 h 128"/>
                  <a:gd name="T18" fmla="*/ 27 w 27"/>
                  <a:gd name="T19" fmla="*/ 12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128">
                    <a:moveTo>
                      <a:pt x="27" y="127"/>
                    </a:moveTo>
                    <a:cubicBezTo>
                      <a:pt x="4" y="33"/>
                      <a:pt x="4" y="33"/>
                      <a:pt x="4" y="33"/>
                    </a:cubicBezTo>
                    <a:cubicBezTo>
                      <a:pt x="1" y="21"/>
                      <a:pt x="4" y="9"/>
                      <a:pt x="12" y="0"/>
                    </a:cubicBezTo>
                    <a:cubicBezTo>
                      <a:pt x="12" y="0"/>
                      <a:pt x="12" y="0"/>
                      <a:pt x="12" y="0"/>
                    </a:cubicBezTo>
                    <a:cubicBezTo>
                      <a:pt x="12" y="0"/>
                      <a:pt x="7" y="5"/>
                      <a:pt x="4" y="12"/>
                    </a:cubicBezTo>
                    <a:cubicBezTo>
                      <a:pt x="3" y="13"/>
                      <a:pt x="3" y="14"/>
                      <a:pt x="3" y="15"/>
                    </a:cubicBezTo>
                    <a:cubicBezTo>
                      <a:pt x="0" y="30"/>
                      <a:pt x="6" y="48"/>
                      <a:pt x="7" y="66"/>
                    </a:cubicBezTo>
                    <a:cubicBezTo>
                      <a:pt x="10" y="93"/>
                      <a:pt x="17" y="116"/>
                      <a:pt x="22" y="128"/>
                    </a:cubicBezTo>
                    <a:cubicBezTo>
                      <a:pt x="24" y="128"/>
                      <a:pt x="25" y="128"/>
                      <a:pt x="27" y="128"/>
                    </a:cubicBezTo>
                    <a:lnTo>
                      <a:pt x="27" y="127"/>
                    </a:lnTo>
                    <a:close/>
                  </a:path>
                </a:pathLst>
              </a:custGeom>
              <a:solidFill>
                <a:srgbClr val="05A1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grpSp>
        <p:sp>
          <p:nvSpPr>
            <p:cNvPr id="213" name="Freeform 206">
              <a:extLst>
                <a:ext uri="{FF2B5EF4-FFF2-40B4-BE49-F238E27FC236}">
                  <a16:creationId xmlns:a16="http://schemas.microsoft.com/office/drawing/2014/main" id="{A54AEC2B-5339-4D80-B20E-2E1F8E50D61A}"/>
                </a:ext>
              </a:extLst>
            </p:cNvPr>
            <p:cNvSpPr>
              <a:spLocks/>
            </p:cNvSpPr>
            <p:nvPr/>
          </p:nvSpPr>
          <p:spPr bwMode="auto">
            <a:xfrm>
              <a:off x="8059738" y="4454525"/>
              <a:ext cx="57150" cy="92075"/>
            </a:xfrm>
            <a:custGeom>
              <a:avLst/>
              <a:gdLst>
                <a:gd name="T0" fmla="*/ 16 w 36"/>
                <a:gd name="T1" fmla="*/ 0 h 58"/>
                <a:gd name="T2" fmla="*/ 36 w 36"/>
                <a:gd name="T3" fmla="*/ 10 h 58"/>
                <a:gd name="T4" fmla="*/ 19 w 36"/>
                <a:gd name="T5" fmla="*/ 58 h 58"/>
                <a:gd name="T6" fmla="*/ 0 w 36"/>
                <a:gd name="T7" fmla="*/ 48 h 58"/>
                <a:gd name="T8" fmla="*/ 16 w 36"/>
                <a:gd name="T9" fmla="*/ 0 h 58"/>
              </a:gdLst>
              <a:ahLst/>
              <a:cxnLst>
                <a:cxn ang="0">
                  <a:pos x="T0" y="T1"/>
                </a:cxn>
                <a:cxn ang="0">
                  <a:pos x="T2" y="T3"/>
                </a:cxn>
                <a:cxn ang="0">
                  <a:pos x="T4" y="T5"/>
                </a:cxn>
                <a:cxn ang="0">
                  <a:pos x="T6" y="T7"/>
                </a:cxn>
                <a:cxn ang="0">
                  <a:pos x="T8" y="T9"/>
                </a:cxn>
              </a:cxnLst>
              <a:rect l="0" t="0" r="r" b="b"/>
              <a:pathLst>
                <a:path w="36" h="58">
                  <a:moveTo>
                    <a:pt x="16" y="0"/>
                  </a:moveTo>
                  <a:lnTo>
                    <a:pt x="36" y="10"/>
                  </a:lnTo>
                  <a:lnTo>
                    <a:pt x="19" y="58"/>
                  </a:lnTo>
                  <a:lnTo>
                    <a:pt x="0" y="48"/>
                  </a:lnTo>
                  <a:lnTo>
                    <a:pt x="16" y="0"/>
                  </a:lnTo>
                  <a:close/>
                </a:path>
              </a:pathLst>
            </a:custGeom>
            <a:solidFill>
              <a:srgbClr val="5F7F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14" name="Freeform 207">
              <a:extLst>
                <a:ext uri="{FF2B5EF4-FFF2-40B4-BE49-F238E27FC236}">
                  <a16:creationId xmlns:a16="http://schemas.microsoft.com/office/drawing/2014/main" id="{B7B7BCB4-3186-4B2E-B723-D675392F4643}"/>
                </a:ext>
              </a:extLst>
            </p:cNvPr>
            <p:cNvSpPr>
              <a:spLocks/>
            </p:cNvSpPr>
            <p:nvPr/>
          </p:nvSpPr>
          <p:spPr bwMode="auto">
            <a:xfrm>
              <a:off x="8188325" y="4448175"/>
              <a:ext cx="79375" cy="155575"/>
            </a:xfrm>
            <a:custGeom>
              <a:avLst/>
              <a:gdLst>
                <a:gd name="T0" fmla="*/ 31 w 50"/>
                <a:gd name="T1" fmla="*/ 0 h 98"/>
                <a:gd name="T2" fmla="*/ 50 w 50"/>
                <a:gd name="T3" fmla="*/ 7 h 98"/>
                <a:gd name="T4" fmla="*/ 19 w 50"/>
                <a:gd name="T5" fmla="*/ 98 h 98"/>
                <a:gd name="T6" fmla="*/ 0 w 50"/>
                <a:gd name="T7" fmla="*/ 91 h 98"/>
                <a:gd name="T8" fmla="*/ 31 w 50"/>
                <a:gd name="T9" fmla="*/ 0 h 98"/>
              </a:gdLst>
              <a:ahLst/>
              <a:cxnLst>
                <a:cxn ang="0">
                  <a:pos x="T0" y="T1"/>
                </a:cxn>
                <a:cxn ang="0">
                  <a:pos x="T2" y="T3"/>
                </a:cxn>
                <a:cxn ang="0">
                  <a:pos x="T4" y="T5"/>
                </a:cxn>
                <a:cxn ang="0">
                  <a:pos x="T6" y="T7"/>
                </a:cxn>
                <a:cxn ang="0">
                  <a:pos x="T8" y="T9"/>
                </a:cxn>
              </a:cxnLst>
              <a:rect l="0" t="0" r="r" b="b"/>
              <a:pathLst>
                <a:path w="50" h="98">
                  <a:moveTo>
                    <a:pt x="31" y="0"/>
                  </a:moveTo>
                  <a:lnTo>
                    <a:pt x="50" y="7"/>
                  </a:lnTo>
                  <a:lnTo>
                    <a:pt x="19" y="98"/>
                  </a:lnTo>
                  <a:lnTo>
                    <a:pt x="0" y="91"/>
                  </a:lnTo>
                  <a:lnTo>
                    <a:pt x="31" y="0"/>
                  </a:lnTo>
                  <a:close/>
                </a:path>
              </a:pathLst>
            </a:custGeom>
            <a:solidFill>
              <a:srgbClr val="5F7F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15" name="Freeform 208">
              <a:extLst>
                <a:ext uri="{FF2B5EF4-FFF2-40B4-BE49-F238E27FC236}">
                  <a16:creationId xmlns:a16="http://schemas.microsoft.com/office/drawing/2014/main" id="{AE5FAF5A-032F-4B6B-A060-BC3F44B6097C}"/>
                </a:ext>
              </a:extLst>
            </p:cNvPr>
            <p:cNvSpPr>
              <a:spLocks/>
            </p:cNvSpPr>
            <p:nvPr/>
          </p:nvSpPr>
          <p:spPr bwMode="auto">
            <a:xfrm>
              <a:off x="8147050" y="4473575"/>
              <a:ext cx="60325" cy="111125"/>
            </a:xfrm>
            <a:custGeom>
              <a:avLst/>
              <a:gdLst>
                <a:gd name="T0" fmla="*/ 19 w 38"/>
                <a:gd name="T1" fmla="*/ 0 h 70"/>
                <a:gd name="T2" fmla="*/ 38 w 38"/>
                <a:gd name="T3" fmla="*/ 10 h 70"/>
                <a:gd name="T4" fmla="*/ 19 w 38"/>
                <a:gd name="T5" fmla="*/ 70 h 70"/>
                <a:gd name="T6" fmla="*/ 0 w 38"/>
                <a:gd name="T7" fmla="*/ 60 h 70"/>
                <a:gd name="T8" fmla="*/ 19 w 38"/>
                <a:gd name="T9" fmla="*/ 0 h 70"/>
              </a:gdLst>
              <a:ahLst/>
              <a:cxnLst>
                <a:cxn ang="0">
                  <a:pos x="T0" y="T1"/>
                </a:cxn>
                <a:cxn ang="0">
                  <a:pos x="T2" y="T3"/>
                </a:cxn>
                <a:cxn ang="0">
                  <a:pos x="T4" y="T5"/>
                </a:cxn>
                <a:cxn ang="0">
                  <a:pos x="T6" y="T7"/>
                </a:cxn>
                <a:cxn ang="0">
                  <a:pos x="T8" y="T9"/>
                </a:cxn>
              </a:cxnLst>
              <a:rect l="0" t="0" r="r" b="b"/>
              <a:pathLst>
                <a:path w="38" h="70">
                  <a:moveTo>
                    <a:pt x="19" y="0"/>
                  </a:moveTo>
                  <a:lnTo>
                    <a:pt x="38" y="10"/>
                  </a:lnTo>
                  <a:lnTo>
                    <a:pt x="19" y="70"/>
                  </a:lnTo>
                  <a:lnTo>
                    <a:pt x="0" y="60"/>
                  </a:lnTo>
                  <a:lnTo>
                    <a:pt x="19" y="0"/>
                  </a:lnTo>
                  <a:close/>
                </a:path>
              </a:pathLst>
            </a:custGeom>
            <a:solidFill>
              <a:srgbClr val="5F7F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16" name="Freeform 209">
              <a:extLst>
                <a:ext uri="{FF2B5EF4-FFF2-40B4-BE49-F238E27FC236}">
                  <a16:creationId xmlns:a16="http://schemas.microsoft.com/office/drawing/2014/main" id="{1E450F8A-4DD1-45FD-B3FF-5900CF403924}"/>
                </a:ext>
              </a:extLst>
            </p:cNvPr>
            <p:cNvSpPr>
              <a:spLocks/>
            </p:cNvSpPr>
            <p:nvPr/>
          </p:nvSpPr>
          <p:spPr bwMode="auto">
            <a:xfrm>
              <a:off x="8101013" y="4432300"/>
              <a:ext cx="71438" cy="133350"/>
            </a:xfrm>
            <a:custGeom>
              <a:avLst/>
              <a:gdLst>
                <a:gd name="T0" fmla="*/ 26 w 45"/>
                <a:gd name="T1" fmla="*/ 0 h 84"/>
                <a:gd name="T2" fmla="*/ 45 w 45"/>
                <a:gd name="T3" fmla="*/ 10 h 84"/>
                <a:gd name="T4" fmla="*/ 21 w 45"/>
                <a:gd name="T5" fmla="*/ 84 h 84"/>
                <a:gd name="T6" fmla="*/ 0 w 45"/>
                <a:gd name="T7" fmla="*/ 74 h 84"/>
                <a:gd name="T8" fmla="*/ 26 w 45"/>
                <a:gd name="T9" fmla="*/ 0 h 84"/>
              </a:gdLst>
              <a:ahLst/>
              <a:cxnLst>
                <a:cxn ang="0">
                  <a:pos x="T0" y="T1"/>
                </a:cxn>
                <a:cxn ang="0">
                  <a:pos x="T2" y="T3"/>
                </a:cxn>
                <a:cxn ang="0">
                  <a:pos x="T4" y="T5"/>
                </a:cxn>
                <a:cxn ang="0">
                  <a:pos x="T6" y="T7"/>
                </a:cxn>
                <a:cxn ang="0">
                  <a:pos x="T8" y="T9"/>
                </a:cxn>
              </a:cxnLst>
              <a:rect l="0" t="0" r="r" b="b"/>
              <a:pathLst>
                <a:path w="45" h="84">
                  <a:moveTo>
                    <a:pt x="26" y="0"/>
                  </a:moveTo>
                  <a:lnTo>
                    <a:pt x="45" y="10"/>
                  </a:lnTo>
                  <a:lnTo>
                    <a:pt x="21" y="84"/>
                  </a:lnTo>
                  <a:lnTo>
                    <a:pt x="0" y="74"/>
                  </a:lnTo>
                  <a:lnTo>
                    <a:pt x="26" y="0"/>
                  </a:lnTo>
                  <a:close/>
                </a:path>
              </a:pathLst>
            </a:custGeom>
            <a:solidFill>
              <a:srgbClr val="5F7F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17" name="Freeform 210">
              <a:extLst>
                <a:ext uri="{FF2B5EF4-FFF2-40B4-BE49-F238E27FC236}">
                  <a16:creationId xmlns:a16="http://schemas.microsoft.com/office/drawing/2014/main" id="{85E75ACC-74BA-4BC5-B0C3-AB583F133B61}"/>
                </a:ext>
              </a:extLst>
            </p:cNvPr>
            <p:cNvSpPr>
              <a:spLocks/>
            </p:cNvSpPr>
            <p:nvPr/>
          </p:nvSpPr>
          <p:spPr bwMode="auto">
            <a:xfrm>
              <a:off x="8120063" y="4318000"/>
              <a:ext cx="174625" cy="84138"/>
            </a:xfrm>
            <a:custGeom>
              <a:avLst/>
              <a:gdLst>
                <a:gd name="T0" fmla="*/ 2 w 110"/>
                <a:gd name="T1" fmla="*/ 0 h 53"/>
                <a:gd name="T2" fmla="*/ 110 w 110"/>
                <a:gd name="T3" fmla="*/ 50 h 53"/>
                <a:gd name="T4" fmla="*/ 108 w 110"/>
                <a:gd name="T5" fmla="*/ 53 h 53"/>
                <a:gd name="T6" fmla="*/ 0 w 110"/>
                <a:gd name="T7" fmla="*/ 5 h 53"/>
                <a:gd name="T8" fmla="*/ 2 w 110"/>
                <a:gd name="T9" fmla="*/ 0 h 53"/>
              </a:gdLst>
              <a:ahLst/>
              <a:cxnLst>
                <a:cxn ang="0">
                  <a:pos x="T0" y="T1"/>
                </a:cxn>
                <a:cxn ang="0">
                  <a:pos x="T2" y="T3"/>
                </a:cxn>
                <a:cxn ang="0">
                  <a:pos x="T4" y="T5"/>
                </a:cxn>
                <a:cxn ang="0">
                  <a:pos x="T6" y="T7"/>
                </a:cxn>
                <a:cxn ang="0">
                  <a:pos x="T8" y="T9"/>
                </a:cxn>
              </a:cxnLst>
              <a:rect l="0" t="0" r="r" b="b"/>
              <a:pathLst>
                <a:path w="110" h="53">
                  <a:moveTo>
                    <a:pt x="2" y="0"/>
                  </a:moveTo>
                  <a:lnTo>
                    <a:pt x="110" y="50"/>
                  </a:lnTo>
                  <a:lnTo>
                    <a:pt x="108" y="53"/>
                  </a:lnTo>
                  <a:lnTo>
                    <a:pt x="0" y="5"/>
                  </a:lnTo>
                  <a:lnTo>
                    <a:pt x="2"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18" name="Freeform 211">
              <a:extLst>
                <a:ext uri="{FF2B5EF4-FFF2-40B4-BE49-F238E27FC236}">
                  <a16:creationId xmlns:a16="http://schemas.microsoft.com/office/drawing/2014/main" id="{8FF95299-3F98-4294-BAE2-E311585505F3}"/>
                </a:ext>
              </a:extLst>
            </p:cNvPr>
            <p:cNvSpPr>
              <a:spLocks noEditPoints="1"/>
            </p:cNvSpPr>
            <p:nvPr/>
          </p:nvSpPr>
          <p:spPr bwMode="auto">
            <a:xfrm>
              <a:off x="8204200" y="4206875"/>
              <a:ext cx="82550" cy="80963"/>
            </a:xfrm>
            <a:custGeom>
              <a:avLst/>
              <a:gdLst>
                <a:gd name="T0" fmla="*/ 21 w 22"/>
                <a:gd name="T1" fmla="*/ 14 h 21"/>
                <a:gd name="T2" fmla="*/ 21 w 22"/>
                <a:gd name="T3" fmla="*/ 17 h 21"/>
                <a:gd name="T4" fmla="*/ 21 w 22"/>
                <a:gd name="T5" fmla="*/ 19 h 21"/>
                <a:gd name="T6" fmla="*/ 20 w 22"/>
                <a:gd name="T7" fmla="*/ 21 h 21"/>
                <a:gd name="T8" fmla="*/ 0 w 22"/>
                <a:gd name="T9" fmla="*/ 12 h 21"/>
                <a:gd name="T10" fmla="*/ 1 w 22"/>
                <a:gd name="T11" fmla="*/ 10 h 21"/>
                <a:gd name="T12" fmla="*/ 1 w 22"/>
                <a:gd name="T13" fmla="*/ 8 h 21"/>
                <a:gd name="T14" fmla="*/ 4 w 22"/>
                <a:gd name="T15" fmla="*/ 6 h 21"/>
                <a:gd name="T16" fmla="*/ 4 w 22"/>
                <a:gd name="T17" fmla="*/ 6 h 21"/>
                <a:gd name="T18" fmla="*/ 5 w 22"/>
                <a:gd name="T19" fmla="*/ 6 h 21"/>
                <a:gd name="T20" fmla="*/ 10 w 22"/>
                <a:gd name="T21" fmla="*/ 8 h 21"/>
                <a:gd name="T22" fmla="*/ 11 w 22"/>
                <a:gd name="T23" fmla="*/ 3 h 21"/>
                <a:gd name="T24" fmla="*/ 14 w 22"/>
                <a:gd name="T25" fmla="*/ 0 h 21"/>
                <a:gd name="T26" fmla="*/ 15 w 22"/>
                <a:gd name="T27" fmla="*/ 0 h 21"/>
                <a:gd name="T28" fmla="*/ 17 w 22"/>
                <a:gd name="T29" fmla="*/ 5 h 21"/>
                <a:gd name="T30" fmla="*/ 15 w 22"/>
                <a:gd name="T31" fmla="*/ 10 h 21"/>
                <a:gd name="T32" fmla="*/ 20 w 22"/>
                <a:gd name="T33" fmla="*/ 12 h 21"/>
                <a:gd name="T34" fmla="*/ 21 w 22"/>
                <a:gd name="T35" fmla="*/ 14 h 21"/>
                <a:gd name="T36" fmla="*/ 14 w 22"/>
                <a:gd name="T37" fmla="*/ 6 h 21"/>
                <a:gd name="T38" fmla="*/ 14 w 22"/>
                <a:gd name="T39" fmla="*/ 6 h 21"/>
                <a:gd name="T40" fmla="*/ 16 w 22"/>
                <a:gd name="T41" fmla="*/ 4 h 21"/>
                <a:gd name="T42" fmla="*/ 15 w 22"/>
                <a:gd name="T43" fmla="*/ 2 h 21"/>
                <a:gd name="T44" fmla="*/ 14 w 22"/>
                <a:gd name="T45" fmla="*/ 2 h 21"/>
                <a:gd name="T46" fmla="*/ 13 w 22"/>
                <a:gd name="T47" fmla="*/ 3 h 21"/>
                <a:gd name="T48" fmla="*/ 14 w 22"/>
                <a:gd name="T49"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21">
                  <a:moveTo>
                    <a:pt x="21" y="14"/>
                  </a:moveTo>
                  <a:cubicBezTo>
                    <a:pt x="21" y="14"/>
                    <a:pt x="22" y="16"/>
                    <a:pt x="21" y="17"/>
                  </a:cubicBezTo>
                  <a:cubicBezTo>
                    <a:pt x="21" y="19"/>
                    <a:pt x="21" y="19"/>
                    <a:pt x="21" y="19"/>
                  </a:cubicBezTo>
                  <a:cubicBezTo>
                    <a:pt x="20" y="21"/>
                    <a:pt x="20" y="21"/>
                    <a:pt x="20" y="21"/>
                  </a:cubicBezTo>
                  <a:cubicBezTo>
                    <a:pt x="0" y="12"/>
                    <a:pt x="0" y="12"/>
                    <a:pt x="0" y="12"/>
                  </a:cubicBezTo>
                  <a:cubicBezTo>
                    <a:pt x="1" y="10"/>
                    <a:pt x="1" y="10"/>
                    <a:pt x="1" y="10"/>
                  </a:cubicBezTo>
                  <a:cubicBezTo>
                    <a:pt x="1" y="8"/>
                    <a:pt x="1" y="8"/>
                    <a:pt x="1" y="8"/>
                  </a:cubicBezTo>
                  <a:cubicBezTo>
                    <a:pt x="2" y="7"/>
                    <a:pt x="3" y="6"/>
                    <a:pt x="4" y="6"/>
                  </a:cubicBezTo>
                  <a:cubicBezTo>
                    <a:pt x="4" y="6"/>
                    <a:pt x="4" y="6"/>
                    <a:pt x="4" y="6"/>
                  </a:cubicBezTo>
                  <a:cubicBezTo>
                    <a:pt x="5" y="6"/>
                    <a:pt x="5" y="6"/>
                    <a:pt x="5" y="6"/>
                  </a:cubicBezTo>
                  <a:cubicBezTo>
                    <a:pt x="10" y="8"/>
                    <a:pt x="10" y="8"/>
                    <a:pt x="10" y="8"/>
                  </a:cubicBezTo>
                  <a:cubicBezTo>
                    <a:pt x="11" y="3"/>
                    <a:pt x="11" y="3"/>
                    <a:pt x="11" y="3"/>
                  </a:cubicBezTo>
                  <a:cubicBezTo>
                    <a:pt x="12" y="1"/>
                    <a:pt x="13" y="0"/>
                    <a:pt x="14" y="0"/>
                  </a:cubicBezTo>
                  <a:cubicBezTo>
                    <a:pt x="15" y="0"/>
                    <a:pt x="15" y="0"/>
                    <a:pt x="15" y="0"/>
                  </a:cubicBezTo>
                  <a:cubicBezTo>
                    <a:pt x="17" y="1"/>
                    <a:pt x="17" y="3"/>
                    <a:pt x="17" y="5"/>
                  </a:cubicBezTo>
                  <a:cubicBezTo>
                    <a:pt x="15" y="10"/>
                    <a:pt x="15" y="10"/>
                    <a:pt x="15" y="10"/>
                  </a:cubicBezTo>
                  <a:cubicBezTo>
                    <a:pt x="20" y="12"/>
                    <a:pt x="20" y="12"/>
                    <a:pt x="20" y="12"/>
                  </a:cubicBezTo>
                  <a:cubicBezTo>
                    <a:pt x="20" y="13"/>
                    <a:pt x="21" y="13"/>
                    <a:pt x="21" y="14"/>
                  </a:cubicBezTo>
                  <a:close/>
                  <a:moveTo>
                    <a:pt x="14" y="6"/>
                  </a:moveTo>
                  <a:cubicBezTo>
                    <a:pt x="14" y="6"/>
                    <a:pt x="14" y="6"/>
                    <a:pt x="14" y="6"/>
                  </a:cubicBezTo>
                  <a:cubicBezTo>
                    <a:pt x="15" y="6"/>
                    <a:pt x="15" y="5"/>
                    <a:pt x="16" y="4"/>
                  </a:cubicBezTo>
                  <a:cubicBezTo>
                    <a:pt x="16" y="3"/>
                    <a:pt x="16" y="2"/>
                    <a:pt x="15" y="2"/>
                  </a:cubicBezTo>
                  <a:cubicBezTo>
                    <a:pt x="14" y="2"/>
                    <a:pt x="14" y="2"/>
                    <a:pt x="14" y="2"/>
                  </a:cubicBezTo>
                  <a:cubicBezTo>
                    <a:pt x="14" y="2"/>
                    <a:pt x="13" y="2"/>
                    <a:pt x="13" y="3"/>
                  </a:cubicBezTo>
                  <a:cubicBezTo>
                    <a:pt x="12" y="4"/>
                    <a:pt x="13" y="5"/>
                    <a:pt x="14" y="6"/>
                  </a:cubicBezTo>
                  <a:close/>
                </a:path>
              </a:pathLst>
            </a:custGeom>
            <a:solidFill>
              <a:srgbClr val="FFA3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19" name="Freeform 212">
              <a:extLst>
                <a:ext uri="{FF2B5EF4-FFF2-40B4-BE49-F238E27FC236}">
                  <a16:creationId xmlns:a16="http://schemas.microsoft.com/office/drawing/2014/main" id="{7A72ACDE-6233-4D83-A77C-5BF3FDF8CB2C}"/>
                </a:ext>
              </a:extLst>
            </p:cNvPr>
            <p:cNvSpPr>
              <a:spLocks/>
            </p:cNvSpPr>
            <p:nvPr/>
          </p:nvSpPr>
          <p:spPr bwMode="auto">
            <a:xfrm>
              <a:off x="8112125" y="4348163"/>
              <a:ext cx="171450" cy="84138"/>
            </a:xfrm>
            <a:custGeom>
              <a:avLst/>
              <a:gdLst>
                <a:gd name="T0" fmla="*/ 0 w 108"/>
                <a:gd name="T1" fmla="*/ 0 h 53"/>
                <a:gd name="T2" fmla="*/ 108 w 108"/>
                <a:gd name="T3" fmla="*/ 51 h 53"/>
                <a:gd name="T4" fmla="*/ 106 w 108"/>
                <a:gd name="T5" fmla="*/ 53 h 53"/>
                <a:gd name="T6" fmla="*/ 0 w 108"/>
                <a:gd name="T7" fmla="*/ 5 h 53"/>
                <a:gd name="T8" fmla="*/ 0 w 108"/>
                <a:gd name="T9" fmla="*/ 0 h 53"/>
              </a:gdLst>
              <a:ahLst/>
              <a:cxnLst>
                <a:cxn ang="0">
                  <a:pos x="T0" y="T1"/>
                </a:cxn>
                <a:cxn ang="0">
                  <a:pos x="T2" y="T3"/>
                </a:cxn>
                <a:cxn ang="0">
                  <a:pos x="T4" y="T5"/>
                </a:cxn>
                <a:cxn ang="0">
                  <a:pos x="T6" y="T7"/>
                </a:cxn>
                <a:cxn ang="0">
                  <a:pos x="T8" y="T9"/>
                </a:cxn>
              </a:cxnLst>
              <a:rect l="0" t="0" r="r" b="b"/>
              <a:pathLst>
                <a:path w="108" h="53">
                  <a:moveTo>
                    <a:pt x="0" y="0"/>
                  </a:moveTo>
                  <a:lnTo>
                    <a:pt x="108" y="51"/>
                  </a:lnTo>
                  <a:lnTo>
                    <a:pt x="106" y="53"/>
                  </a:lnTo>
                  <a:lnTo>
                    <a:pt x="0" y="5"/>
                  </a:lnTo>
                  <a:lnTo>
                    <a:pt x="0"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20" name="Freeform 213">
              <a:extLst>
                <a:ext uri="{FF2B5EF4-FFF2-40B4-BE49-F238E27FC236}">
                  <a16:creationId xmlns:a16="http://schemas.microsoft.com/office/drawing/2014/main" id="{8D64BD40-4E76-4030-B835-97908FCF7F23}"/>
                </a:ext>
              </a:extLst>
            </p:cNvPr>
            <p:cNvSpPr>
              <a:spLocks/>
            </p:cNvSpPr>
            <p:nvPr/>
          </p:nvSpPr>
          <p:spPr bwMode="auto">
            <a:xfrm>
              <a:off x="8131175" y="4287838"/>
              <a:ext cx="174625" cy="84138"/>
            </a:xfrm>
            <a:custGeom>
              <a:avLst/>
              <a:gdLst>
                <a:gd name="T0" fmla="*/ 2 w 110"/>
                <a:gd name="T1" fmla="*/ 0 h 53"/>
                <a:gd name="T2" fmla="*/ 110 w 110"/>
                <a:gd name="T3" fmla="*/ 50 h 53"/>
                <a:gd name="T4" fmla="*/ 108 w 110"/>
                <a:gd name="T5" fmla="*/ 53 h 53"/>
                <a:gd name="T6" fmla="*/ 0 w 110"/>
                <a:gd name="T7" fmla="*/ 5 h 53"/>
                <a:gd name="T8" fmla="*/ 2 w 110"/>
                <a:gd name="T9" fmla="*/ 0 h 53"/>
              </a:gdLst>
              <a:ahLst/>
              <a:cxnLst>
                <a:cxn ang="0">
                  <a:pos x="T0" y="T1"/>
                </a:cxn>
                <a:cxn ang="0">
                  <a:pos x="T2" y="T3"/>
                </a:cxn>
                <a:cxn ang="0">
                  <a:pos x="T4" y="T5"/>
                </a:cxn>
                <a:cxn ang="0">
                  <a:pos x="T6" y="T7"/>
                </a:cxn>
                <a:cxn ang="0">
                  <a:pos x="T8" y="T9"/>
                </a:cxn>
              </a:cxnLst>
              <a:rect l="0" t="0" r="r" b="b"/>
              <a:pathLst>
                <a:path w="110" h="53">
                  <a:moveTo>
                    <a:pt x="2" y="0"/>
                  </a:moveTo>
                  <a:lnTo>
                    <a:pt x="110" y="50"/>
                  </a:lnTo>
                  <a:lnTo>
                    <a:pt x="108" y="53"/>
                  </a:lnTo>
                  <a:lnTo>
                    <a:pt x="0" y="5"/>
                  </a:lnTo>
                  <a:lnTo>
                    <a:pt x="2"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21" name="Freeform 214">
              <a:extLst>
                <a:ext uri="{FF2B5EF4-FFF2-40B4-BE49-F238E27FC236}">
                  <a16:creationId xmlns:a16="http://schemas.microsoft.com/office/drawing/2014/main" id="{637C2807-04F7-4F73-86F7-E70A9FB8FC56}"/>
                </a:ext>
              </a:extLst>
            </p:cNvPr>
            <p:cNvSpPr>
              <a:spLocks/>
            </p:cNvSpPr>
            <p:nvPr/>
          </p:nvSpPr>
          <p:spPr bwMode="auto">
            <a:xfrm>
              <a:off x="8142288" y="4257675"/>
              <a:ext cx="171450" cy="82550"/>
            </a:xfrm>
            <a:custGeom>
              <a:avLst/>
              <a:gdLst>
                <a:gd name="T0" fmla="*/ 3 w 108"/>
                <a:gd name="T1" fmla="*/ 0 h 52"/>
                <a:gd name="T2" fmla="*/ 108 w 108"/>
                <a:gd name="T3" fmla="*/ 50 h 52"/>
                <a:gd name="T4" fmla="*/ 108 w 108"/>
                <a:gd name="T5" fmla="*/ 52 h 52"/>
                <a:gd name="T6" fmla="*/ 0 w 108"/>
                <a:gd name="T7" fmla="*/ 4 h 52"/>
                <a:gd name="T8" fmla="*/ 3 w 108"/>
                <a:gd name="T9" fmla="*/ 0 h 52"/>
              </a:gdLst>
              <a:ahLst/>
              <a:cxnLst>
                <a:cxn ang="0">
                  <a:pos x="T0" y="T1"/>
                </a:cxn>
                <a:cxn ang="0">
                  <a:pos x="T2" y="T3"/>
                </a:cxn>
                <a:cxn ang="0">
                  <a:pos x="T4" y="T5"/>
                </a:cxn>
                <a:cxn ang="0">
                  <a:pos x="T6" y="T7"/>
                </a:cxn>
                <a:cxn ang="0">
                  <a:pos x="T8" y="T9"/>
                </a:cxn>
              </a:cxnLst>
              <a:rect l="0" t="0" r="r" b="b"/>
              <a:pathLst>
                <a:path w="108" h="52">
                  <a:moveTo>
                    <a:pt x="3" y="0"/>
                  </a:moveTo>
                  <a:lnTo>
                    <a:pt x="108" y="50"/>
                  </a:lnTo>
                  <a:lnTo>
                    <a:pt x="108" y="52"/>
                  </a:lnTo>
                  <a:lnTo>
                    <a:pt x="0" y="4"/>
                  </a:lnTo>
                  <a:lnTo>
                    <a:pt x="3" y="0"/>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22" name="Freeform 215">
              <a:extLst>
                <a:ext uri="{FF2B5EF4-FFF2-40B4-BE49-F238E27FC236}">
                  <a16:creationId xmlns:a16="http://schemas.microsoft.com/office/drawing/2014/main" id="{6F1062CD-6814-4ED7-8214-721E29D43EE3}"/>
                </a:ext>
              </a:extLst>
            </p:cNvPr>
            <p:cNvSpPr>
              <a:spLocks noEditPoints="1"/>
            </p:cNvSpPr>
            <p:nvPr/>
          </p:nvSpPr>
          <p:spPr bwMode="auto">
            <a:xfrm>
              <a:off x="8027988" y="4214813"/>
              <a:ext cx="315913" cy="422275"/>
            </a:xfrm>
            <a:custGeom>
              <a:avLst/>
              <a:gdLst>
                <a:gd name="T0" fmla="*/ 161 w 199"/>
                <a:gd name="T1" fmla="*/ 41 h 266"/>
                <a:gd name="T2" fmla="*/ 199 w 199"/>
                <a:gd name="T3" fmla="*/ 60 h 266"/>
                <a:gd name="T4" fmla="*/ 132 w 199"/>
                <a:gd name="T5" fmla="*/ 266 h 266"/>
                <a:gd name="T6" fmla="*/ 0 w 199"/>
                <a:gd name="T7" fmla="*/ 207 h 266"/>
                <a:gd name="T8" fmla="*/ 67 w 199"/>
                <a:gd name="T9" fmla="*/ 0 h 266"/>
                <a:gd name="T10" fmla="*/ 113 w 199"/>
                <a:gd name="T11" fmla="*/ 19 h 266"/>
                <a:gd name="T12" fmla="*/ 111 w 199"/>
                <a:gd name="T13" fmla="*/ 24 h 266"/>
                <a:gd name="T14" fmla="*/ 159 w 199"/>
                <a:gd name="T15" fmla="*/ 46 h 266"/>
                <a:gd name="T16" fmla="*/ 161 w 199"/>
                <a:gd name="T17" fmla="*/ 41 h 266"/>
                <a:gd name="T18" fmla="*/ 166 w 199"/>
                <a:gd name="T19" fmla="*/ 118 h 266"/>
                <a:gd name="T20" fmla="*/ 168 w 199"/>
                <a:gd name="T21" fmla="*/ 115 h 266"/>
                <a:gd name="T22" fmla="*/ 60 w 199"/>
                <a:gd name="T23" fmla="*/ 65 h 266"/>
                <a:gd name="T24" fmla="*/ 58 w 199"/>
                <a:gd name="T25" fmla="*/ 70 h 266"/>
                <a:gd name="T26" fmla="*/ 166 w 199"/>
                <a:gd name="T27" fmla="*/ 118 h 266"/>
                <a:gd name="T28" fmla="*/ 159 w 199"/>
                <a:gd name="T29" fmla="*/ 137 h 266"/>
                <a:gd name="T30" fmla="*/ 161 w 199"/>
                <a:gd name="T31" fmla="*/ 135 h 266"/>
                <a:gd name="T32" fmla="*/ 53 w 199"/>
                <a:gd name="T33" fmla="*/ 84 h 266"/>
                <a:gd name="T34" fmla="*/ 53 w 199"/>
                <a:gd name="T35" fmla="*/ 89 h 266"/>
                <a:gd name="T36" fmla="*/ 159 w 199"/>
                <a:gd name="T37" fmla="*/ 137 h 266"/>
                <a:gd name="T38" fmla="*/ 72 w 199"/>
                <a:gd name="T39" fmla="*/ 31 h 266"/>
                <a:gd name="T40" fmla="*/ 180 w 199"/>
                <a:gd name="T41" fmla="*/ 79 h 266"/>
                <a:gd name="T42" fmla="*/ 180 w 199"/>
                <a:gd name="T43" fmla="*/ 77 h 266"/>
                <a:gd name="T44" fmla="*/ 75 w 199"/>
                <a:gd name="T45" fmla="*/ 27 h 266"/>
                <a:gd name="T46" fmla="*/ 72 w 199"/>
                <a:gd name="T47" fmla="*/ 31 h 266"/>
                <a:gd name="T48" fmla="*/ 173 w 199"/>
                <a:gd name="T49" fmla="*/ 99 h 266"/>
                <a:gd name="T50" fmla="*/ 175 w 199"/>
                <a:gd name="T51" fmla="*/ 96 h 266"/>
                <a:gd name="T52" fmla="*/ 67 w 199"/>
                <a:gd name="T53" fmla="*/ 46 h 266"/>
                <a:gd name="T54" fmla="*/ 65 w 199"/>
                <a:gd name="T55" fmla="*/ 51 h 266"/>
                <a:gd name="T56" fmla="*/ 173 w 199"/>
                <a:gd name="T57" fmla="*/ 99 h 266"/>
                <a:gd name="T58" fmla="*/ 120 w 199"/>
                <a:gd name="T59" fmla="*/ 245 h 266"/>
                <a:gd name="T60" fmla="*/ 151 w 199"/>
                <a:gd name="T61" fmla="*/ 154 h 266"/>
                <a:gd name="T62" fmla="*/ 132 w 199"/>
                <a:gd name="T63" fmla="*/ 147 h 266"/>
                <a:gd name="T64" fmla="*/ 101 w 199"/>
                <a:gd name="T65" fmla="*/ 238 h 266"/>
                <a:gd name="T66" fmla="*/ 120 w 199"/>
                <a:gd name="T67" fmla="*/ 245 h 266"/>
                <a:gd name="T68" fmla="*/ 46 w 199"/>
                <a:gd name="T69" fmla="*/ 211 h 266"/>
                <a:gd name="T70" fmla="*/ 67 w 199"/>
                <a:gd name="T71" fmla="*/ 221 h 266"/>
                <a:gd name="T72" fmla="*/ 91 w 199"/>
                <a:gd name="T73" fmla="*/ 147 h 266"/>
                <a:gd name="T74" fmla="*/ 72 w 199"/>
                <a:gd name="T75" fmla="*/ 137 h 266"/>
                <a:gd name="T76" fmla="*/ 46 w 199"/>
                <a:gd name="T77" fmla="*/ 211 h 266"/>
                <a:gd name="T78" fmla="*/ 75 w 199"/>
                <a:gd name="T79" fmla="*/ 223 h 266"/>
                <a:gd name="T80" fmla="*/ 94 w 199"/>
                <a:gd name="T81" fmla="*/ 233 h 266"/>
                <a:gd name="T82" fmla="*/ 113 w 199"/>
                <a:gd name="T83" fmla="*/ 173 h 266"/>
                <a:gd name="T84" fmla="*/ 94 w 199"/>
                <a:gd name="T85" fmla="*/ 163 h 266"/>
                <a:gd name="T86" fmla="*/ 75 w 199"/>
                <a:gd name="T87" fmla="*/ 223 h 266"/>
                <a:gd name="T88" fmla="*/ 20 w 199"/>
                <a:gd name="T89" fmla="*/ 199 h 266"/>
                <a:gd name="T90" fmla="*/ 39 w 199"/>
                <a:gd name="T91" fmla="*/ 209 h 266"/>
                <a:gd name="T92" fmla="*/ 56 w 199"/>
                <a:gd name="T93" fmla="*/ 161 h 266"/>
                <a:gd name="T94" fmla="*/ 36 w 199"/>
                <a:gd name="T95" fmla="*/ 151 h 266"/>
                <a:gd name="T96" fmla="*/ 20 w 199"/>
                <a:gd name="T97" fmla="*/ 199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66">
                  <a:moveTo>
                    <a:pt x="161" y="41"/>
                  </a:moveTo>
                  <a:lnTo>
                    <a:pt x="199" y="60"/>
                  </a:lnTo>
                  <a:lnTo>
                    <a:pt x="132" y="266"/>
                  </a:lnTo>
                  <a:lnTo>
                    <a:pt x="0" y="207"/>
                  </a:lnTo>
                  <a:lnTo>
                    <a:pt x="67" y="0"/>
                  </a:lnTo>
                  <a:lnTo>
                    <a:pt x="113" y="19"/>
                  </a:lnTo>
                  <a:lnTo>
                    <a:pt x="111" y="24"/>
                  </a:lnTo>
                  <a:lnTo>
                    <a:pt x="159" y="46"/>
                  </a:lnTo>
                  <a:lnTo>
                    <a:pt x="161" y="41"/>
                  </a:lnTo>
                  <a:close/>
                  <a:moveTo>
                    <a:pt x="166" y="118"/>
                  </a:moveTo>
                  <a:lnTo>
                    <a:pt x="168" y="115"/>
                  </a:lnTo>
                  <a:lnTo>
                    <a:pt x="60" y="65"/>
                  </a:lnTo>
                  <a:lnTo>
                    <a:pt x="58" y="70"/>
                  </a:lnTo>
                  <a:lnTo>
                    <a:pt x="166" y="118"/>
                  </a:lnTo>
                  <a:close/>
                  <a:moveTo>
                    <a:pt x="159" y="137"/>
                  </a:moveTo>
                  <a:lnTo>
                    <a:pt x="161" y="135"/>
                  </a:lnTo>
                  <a:lnTo>
                    <a:pt x="53" y="84"/>
                  </a:lnTo>
                  <a:lnTo>
                    <a:pt x="53" y="89"/>
                  </a:lnTo>
                  <a:lnTo>
                    <a:pt x="159" y="137"/>
                  </a:lnTo>
                  <a:close/>
                  <a:moveTo>
                    <a:pt x="72" y="31"/>
                  </a:moveTo>
                  <a:lnTo>
                    <a:pt x="180" y="79"/>
                  </a:lnTo>
                  <a:lnTo>
                    <a:pt x="180" y="77"/>
                  </a:lnTo>
                  <a:lnTo>
                    <a:pt x="75" y="27"/>
                  </a:lnTo>
                  <a:lnTo>
                    <a:pt x="72" y="31"/>
                  </a:lnTo>
                  <a:close/>
                  <a:moveTo>
                    <a:pt x="173" y="99"/>
                  </a:moveTo>
                  <a:lnTo>
                    <a:pt x="175" y="96"/>
                  </a:lnTo>
                  <a:lnTo>
                    <a:pt x="67" y="46"/>
                  </a:lnTo>
                  <a:lnTo>
                    <a:pt x="65" y="51"/>
                  </a:lnTo>
                  <a:lnTo>
                    <a:pt x="173" y="99"/>
                  </a:lnTo>
                  <a:close/>
                  <a:moveTo>
                    <a:pt x="120" y="245"/>
                  </a:moveTo>
                  <a:lnTo>
                    <a:pt x="151" y="154"/>
                  </a:lnTo>
                  <a:lnTo>
                    <a:pt x="132" y="147"/>
                  </a:lnTo>
                  <a:lnTo>
                    <a:pt x="101" y="238"/>
                  </a:lnTo>
                  <a:lnTo>
                    <a:pt x="120" y="245"/>
                  </a:lnTo>
                  <a:close/>
                  <a:moveTo>
                    <a:pt x="46" y="211"/>
                  </a:moveTo>
                  <a:lnTo>
                    <a:pt x="67" y="221"/>
                  </a:lnTo>
                  <a:lnTo>
                    <a:pt x="91" y="147"/>
                  </a:lnTo>
                  <a:lnTo>
                    <a:pt x="72" y="137"/>
                  </a:lnTo>
                  <a:lnTo>
                    <a:pt x="46" y="211"/>
                  </a:lnTo>
                  <a:close/>
                  <a:moveTo>
                    <a:pt x="75" y="223"/>
                  </a:moveTo>
                  <a:lnTo>
                    <a:pt x="94" y="233"/>
                  </a:lnTo>
                  <a:lnTo>
                    <a:pt x="113" y="173"/>
                  </a:lnTo>
                  <a:lnTo>
                    <a:pt x="94" y="163"/>
                  </a:lnTo>
                  <a:lnTo>
                    <a:pt x="75" y="223"/>
                  </a:lnTo>
                  <a:close/>
                  <a:moveTo>
                    <a:pt x="20" y="199"/>
                  </a:moveTo>
                  <a:lnTo>
                    <a:pt x="39" y="209"/>
                  </a:lnTo>
                  <a:lnTo>
                    <a:pt x="56" y="161"/>
                  </a:lnTo>
                  <a:lnTo>
                    <a:pt x="36" y="151"/>
                  </a:lnTo>
                  <a:lnTo>
                    <a:pt x="20" y="1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23" name="Freeform 216">
              <a:extLst>
                <a:ext uri="{FF2B5EF4-FFF2-40B4-BE49-F238E27FC236}">
                  <a16:creationId xmlns:a16="http://schemas.microsoft.com/office/drawing/2014/main" id="{CB897DB3-303E-4824-BEC6-073834AC2A47}"/>
                </a:ext>
              </a:extLst>
            </p:cNvPr>
            <p:cNvSpPr>
              <a:spLocks/>
            </p:cNvSpPr>
            <p:nvPr/>
          </p:nvSpPr>
          <p:spPr bwMode="auto">
            <a:xfrm>
              <a:off x="8008938" y="4192588"/>
              <a:ext cx="350838" cy="463550"/>
            </a:xfrm>
            <a:custGeom>
              <a:avLst/>
              <a:gdLst>
                <a:gd name="T0" fmla="*/ 33 w 92"/>
                <a:gd name="T1" fmla="*/ 0 h 122"/>
                <a:gd name="T2" fmla="*/ 34 w 92"/>
                <a:gd name="T3" fmla="*/ 1 h 122"/>
                <a:gd name="T4" fmla="*/ 55 w 92"/>
                <a:gd name="T5" fmla="*/ 10 h 122"/>
                <a:gd name="T6" fmla="*/ 52 w 92"/>
                <a:gd name="T7" fmla="*/ 12 h 122"/>
                <a:gd name="T8" fmla="*/ 52 w 92"/>
                <a:gd name="T9" fmla="*/ 14 h 122"/>
                <a:gd name="T10" fmla="*/ 33 w 92"/>
                <a:gd name="T11" fmla="*/ 6 h 122"/>
                <a:gd name="T12" fmla="*/ 5 w 92"/>
                <a:gd name="T13" fmla="*/ 92 h 122"/>
                <a:gd name="T14" fmla="*/ 60 w 92"/>
                <a:gd name="T15" fmla="*/ 117 h 122"/>
                <a:gd name="T16" fmla="*/ 88 w 92"/>
                <a:gd name="T17" fmla="*/ 31 h 122"/>
                <a:gd name="T18" fmla="*/ 72 w 92"/>
                <a:gd name="T19" fmla="*/ 23 h 122"/>
                <a:gd name="T20" fmla="*/ 72 w 92"/>
                <a:gd name="T21" fmla="*/ 21 h 122"/>
                <a:gd name="T22" fmla="*/ 72 w 92"/>
                <a:gd name="T23" fmla="*/ 18 h 122"/>
                <a:gd name="T24" fmla="*/ 90 w 92"/>
                <a:gd name="T25" fmla="*/ 26 h 122"/>
                <a:gd name="T26" fmla="*/ 92 w 92"/>
                <a:gd name="T27" fmla="*/ 30 h 122"/>
                <a:gd name="T28" fmla="*/ 62 w 92"/>
                <a:gd name="T29" fmla="*/ 120 h 122"/>
                <a:gd name="T30" fmla="*/ 59 w 92"/>
                <a:gd name="T31" fmla="*/ 122 h 122"/>
                <a:gd name="T32" fmla="*/ 58 w 92"/>
                <a:gd name="T33" fmla="*/ 122 h 122"/>
                <a:gd name="T34" fmla="*/ 3 w 92"/>
                <a:gd name="T35" fmla="*/ 97 h 122"/>
                <a:gd name="T36" fmla="*/ 1 w 92"/>
                <a:gd name="T37" fmla="*/ 92 h 122"/>
                <a:gd name="T38" fmla="*/ 31 w 92"/>
                <a:gd name="T39" fmla="*/ 3 h 122"/>
                <a:gd name="T40" fmla="*/ 33 w 92"/>
                <a:gd name="T4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2" h="122">
                  <a:moveTo>
                    <a:pt x="33" y="0"/>
                  </a:moveTo>
                  <a:cubicBezTo>
                    <a:pt x="34" y="1"/>
                    <a:pt x="34" y="1"/>
                    <a:pt x="34" y="1"/>
                  </a:cubicBezTo>
                  <a:cubicBezTo>
                    <a:pt x="55" y="10"/>
                    <a:pt x="55" y="10"/>
                    <a:pt x="55" y="10"/>
                  </a:cubicBezTo>
                  <a:cubicBezTo>
                    <a:pt x="54" y="10"/>
                    <a:pt x="53" y="11"/>
                    <a:pt x="52" y="12"/>
                  </a:cubicBezTo>
                  <a:cubicBezTo>
                    <a:pt x="52" y="14"/>
                    <a:pt x="52" y="14"/>
                    <a:pt x="52" y="14"/>
                  </a:cubicBezTo>
                  <a:cubicBezTo>
                    <a:pt x="33" y="6"/>
                    <a:pt x="33" y="6"/>
                    <a:pt x="33" y="6"/>
                  </a:cubicBezTo>
                  <a:cubicBezTo>
                    <a:pt x="5" y="92"/>
                    <a:pt x="5" y="92"/>
                    <a:pt x="5" y="92"/>
                  </a:cubicBezTo>
                  <a:cubicBezTo>
                    <a:pt x="60" y="117"/>
                    <a:pt x="60" y="117"/>
                    <a:pt x="60" y="117"/>
                  </a:cubicBezTo>
                  <a:cubicBezTo>
                    <a:pt x="88" y="31"/>
                    <a:pt x="88" y="31"/>
                    <a:pt x="88" y="31"/>
                  </a:cubicBezTo>
                  <a:cubicBezTo>
                    <a:pt x="72" y="23"/>
                    <a:pt x="72" y="23"/>
                    <a:pt x="72" y="23"/>
                  </a:cubicBezTo>
                  <a:cubicBezTo>
                    <a:pt x="72" y="21"/>
                    <a:pt x="72" y="21"/>
                    <a:pt x="72" y="21"/>
                  </a:cubicBezTo>
                  <a:cubicBezTo>
                    <a:pt x="73" y="20"/>
                    <a:pt x="72" y="18"/>
                    <a:pt x="72" y="18"/>
                  </a:cubicBezTo>
                  <a:cubicBezTo>
                    <a:pt x="90" y="26"/>
                    <a:pt x="90" y="26"/>
                    <a:pt x="90" y="26"/>
                  </a:cubicBezTo>
                  <a:cubicBezTo>
                    <a:pt x="92" y="27"/>
                    <a:pt x="92" y="29"/>
                    <a:pt x="92" y="30"/>
                  </a:cubicBezTo>
                  <a:cubicBezTo>
                    <a:pt x="62" y="120"/>
                    <a:pt x="62" y="120"/>
                    <a:pt x="62" y="120"/>
                  </a:cubicBezTo>
                  <a:cubicBezTo>
                    <a:pt x="62" y="121"/>
                    <a:pt x="61" y="122"/>
                    <a:pt x="59" y="122"/>
                  </a:cubicBezTo>
                  <a:cubicBezTo>
                    <a:pt x="58" y="122"/>
                    <a:pt x="58" y="122"/>
                    <a:pt x="58" y="122"/>
                  </a:cubicBezTo>
                  <a:cubicBezTo>
                    <a:pt x="3" y="97"/>
                    <a:pt x="3" y="97"/>
                    <a:pt x="3" y="97"/>
                  </a:cubicBezTo>
                  <a:cubicBezTo>
                    <a:pt x="1" y="96"/>
                    <a:pt x="0" y="94"/>
                    <a:pt x="1" y="92"/>
                  </a:cubicBezTo>
                  <a:cubicBezTo>
                    <a:pt x="31" y="3"/>
                    <a:pt x="31" y="3"/>
                    <a:pt x="31" y="3"/>
                  </a:cubicBezTo>
                  <a:cubicBezTo>
                    <a:pt x="31" y="1"/>
                    <a:pt x="32" y="0"/>
                    <a:pt x="33" y="0"/>
                  </a:cubicBezTo>
                  <a:close/>
                </a:path>
              </a:pathLst>
            </a:custGeom>
            <a:solidFill>
              <a:srgbClr val="2E1C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24" name="Freeform 217">
              <a:extLst>
                <a:ext uri="{FF2B5EF4-FFF2-40B4-BE49-F238E27FC236}">
                  <a16:creationId xmlns:a16="http://schemas.microsoft.com/office/drawing/2014/main" id="{18352470-36FC-41A3-997E-A98DA294A607}"/>
                </a:ext>
              </a:extLst>
            </p:cNvPr>
            <p:cNvSpPr>
              <a:spLocks/>
            </p:cNvSpPr>
            <p:nvPr/>
          </p:nvSpPr>
          <p:spPr bwMode="auto">
            <a:xfrm>
              <a:off x="8123238" y="4576763"/>
              <a:ext cx="95250" cy="103188"/>
            </a:xfrm>
            <a:custGeom>
              <a:avLst/>
              <a:gdLst>
                <a:gd name="T0" fmla="*/ 24 w 25"/>
                <a:gd name="T1" fmla="*/ 3 h 27"/>
                <a:gd name="T2" fmla="*/ 19 w 25"/>
                <a:gd name="T3" fmla="*/ 9 h 27"/>
                <a:gd name="T4" fmla="*/ 17 w 25"/>
                <a:gd name="T5" fmla="*/ 11 h 27"/>
                <a:gd name="T6" fmla="*/ 14 w 25"/>
                <a:gd name="T7" fmla="*/ 14 h 27"/>
                <a:gd name="T8" fmla="*/ 12 w 25"/>
                <a:gd name="T9" fmla="*/ 14 h 27"/>
                <a:gd name="T10" fmla="*/ 7 w 25"/>
                <a:gd name="T11" fmla="*/ 27 h 27"/>
                <a:gd name="T12" fmla="*/ 13 w 25"/>
                <a:gd name="T13" fmla="*/ 24 h 27"/>
                <a:gd name="T14" fmla="*/ 20 w 25"/>
                <a:gd name="T15" fmla="*/ 19 h 27"/>
                <a:gd name="T16" fmla="*/ 24 w 25"/>
                <a:gd name="T17" fmla="*/ 13 h 27"/>
                <a:gd name="T18" fmla="*/ 24 w 25"/>
                <a:gd name="T19" fmla="*/ 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7">
                  <a:moveTo>
                    <a:pt x="24" y="3"/>
                  </a:moveTo>
                  <a:cubicBezTo>
                    <a:pt x="21" y="0"/>
                    <a:pt x="19" y="9"/>
                    <a:pt x="19" y="9"/>
                  </a:cubicBezTo>
                  <a:cubicBezTo>
                    <a:pt x="18" y="10"/>
                    <a:pt x="17" y="11"/>
                    <a:pt x="17" y="11"/>
                  </a:cubicBezTo>
                  <a:cubicBezTo>
                    <a:pt x="16" y="12"/>
                    <a:pt x="15" y="14"/>
                    <a:pt x="14" y="14"/>
                  </a:cubicBezTo>
                  <a:cubicBezTo>
                    <a:pt x="13" y="14"/>
                    <a:pt x="12" y="14"/>
                    <a:pt x="12" y="14"/>
                  </a:cubicBezTo>
                  <a:cubicBezTo>
                    <a:pt x="7" y="15"/>
                    <a:pt x="0" y="21"/>
                    <a:pt x="7" y="27"/>
                  </a:cubicBezTo>
                  <a:cubicBezTo>
                    <a:pt x="13" y="24"/>
                    <a:pt x="13" y="24"/>
                    <a:pt x="13" y="24"/>
                  </a:cubicBezTo>
                  <a:cubicBezTo>
                    <a:pt x="16" y="23"/>
                    <a:pt x="18" y="21"/>
                    <a:pt x="20" y="19"/>
                  </a:cubicBezTo>
                  <a:cubicBezTo>
                    <a:pt x="24" y="13"/>
                    <a:pt x="24" y="13"/>
                    <a:pt x="24" y="13"/>
                  </a:cubicBezTo>
                  <a:cubicBezTo>
                    <a:pt x="24" y="13"/>
                    <a:pt x="25" y="4"/>
                    <a:pt x="24" y="3"/>
                  </a:cubicBezTo>
                  <a:close/>
                </a:path>
              </a:pathLst>
            </a:custGeom>
            <a:solidFill>
              <a:srgbClr val="FDB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grpSp>
      <p:sp>
        <p:nvSpPr>
          <p:cNvPr id="234" name="Chart 04">
            <a:extLst>
              <a:ext uri="{FF2B5EF4-FFF2-40B4-BE49-F238E27FC236}">
                <a16:creationId xmlns:a16="http://schemas.microsoft.com/office/drawing/2014/main" id="{6769AB4D-258A-400B-8774-51B42052C051}"/>
              </a:ext>
            </a:extLst>
          </p:cNvPr>
          <p:cNvSpPr>
            <a:spLocks/>
          </p:cNvSpPr>
          <p:nvPr/>
        </p:nvSpPr>
        <p:spPr bwMode="auto">
          <a:xfrm>
            <a:off x="21384564" y="10560394"/>
            <a:ext cx="1016655" cy="2220170"/>
          </a:xfrm>
          <a:custGeom>
            <a:avLst/>
            <a:gdLst>
              <a:gd name="T0" fmla="*/ 134 w 134"/>
              <a:gd name="T1" fmla="*/ 292 h 292"/>
              <a:gd name="T2" fmla="*/ 0 w 134"/>
              <a:gd name="T3" fmla="*/ 292 h 292"/>
              <a:gd name="T4" fmla="*/ 0 w 134"/>
              <a:gd name="T5" fmla="*/ 28 h 292"/>
              <a:gd name="T6" fmla="*/ 27 w 134"/>
              <a:gd name="T7" fmla="*/ 0 h 292"/>
              <a:gd name="T8" fmla="*/ 107 w 134"/>
              <a:gd name="T9" fmla="*/ 0 h 292"/>
              <a:gd name="T10" fmla="*/ 134 w 134"/>
              <a:gd name="T11" fmla="*/ 28 h 292"/>
              <a:gd name="T12" fmla="*/ 134 w 134"/>
              <a:gd name="T13" fmla="*/ 292 h 292"/>
            </a:gdLst>
            <a:ahLst/>
            <a:cxnLst>
              <a:cxn ang="0">
                <a:pos x="T0" y="T1"/>
              </a:cxn>
              <a:cxn ang="0">
                <a:pos x="T2" y="T3"/>
              </a:cxn>
              <a:cxn ang="0">
                <a:pos x="T4" y="T5"/>
              </a:cxn>
              <a:cxn ang="0">
                <a:pos x="T6" y="T7"/>
              </a:cxn>
              <a:cxn ang="0">
                <a:pos x="T8" y="T9"/>
              </a:cxn>
              <a:cxn ang="0">
                <a:pos x="T10" y="T11"/>
              </a:cxn>
              <a:cxn ang="0">
                <a:pos x="T12" y="T13"/>
              </a:cxn>
            </a:cxnLst>
            <a:rect l="0" t="0" r="r" b="b"/>
            <a:pathLst>
              <a:path w="134" h="292">
                <a:moveTo>
                  <a:pt x="134" y="292"/>
                </a:moveTo>
                <a:cubicBezTo>
                  <a:pt x="0" y="292"/>
                  <a:pt x="0" y="292"/>
                  <a:pt x="0" y="292"/>
                </a:cubicBezTo>
                <a:cubicBezTo>
                  <a:pt x="0" y="28"/>
                  <a:pt x="0" y="28"/>
                  <a:pt x="0" y="28"/>
                </a:cubicBezTo>
                <a:cubicBezTo>
                  <a:pt x="0" y="13"/>
                  <a:pt x="12" y="0"/>
                  <a:pt x="27" y="0"/>
                </a:cubicBezTo>
                <a:cubicBezTo>
                  <a:pt x="107" y="0"/>
                  <a:pt x="107" y="0"/>
                  <a:pt x="107" y="0"/>
                </a:cubicBezTo>
                <a:cubicBezTo>
                  <a:pt x="122" y="0"/>
                  <a:pt x="134" y="13"/>
                  <a:pt x="134" y="28"/>
                </a:cubicBezTo>
                <a:lnTo>
                  <a:pt x="134" y="292"/>
                </a:lnTo>
                <a:close/>
              </a:path>
            </a:pathLst>
          </a:custGeom>
          <a:solidFill>
            <a:srgbClr val="05C4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35" name="Chart 03">
            <a:extLst>
              <a:ext uri="{FF2B5EF4-FFF2-40B4-BE49-F238E27FC236}">
                <a16:creationId xmlns:a16="http://schemas.microsoft.com/office/drawing/2014/main" id="{08AE9047-9DB5-4412-814D-D2F6F64B3592}"/>
              </a:ext>
            </a:extLst>
          </p:cNvPr>
          <p:cNvSpPr>
            <a:spLocks/>
          </p:cNvSpPr>
          <p:nvPr/>
        </p:nvSpPr>
        <p:spPr bwMode="auto">
          <a:xfrm>
            <a:off x="20139877" y="8805796"/>
            <a:ext cx="1016655" cy="3974768"/>
          </a:xfrm>
          <a:custGeom>
            <a:avLst/>
            <a:gdLst>
              <a:gd name="T0" fmla="*/ 134 w 134"/>
              <a:gd name="T1" fmla="*/ 523 h 523"/>
              <a:gd name="T2" fmla="*/ 0 w 134"/>
              <a:gd name="T3" fmla="*/ 523 h 523"/>
              <a:gd name="T4" fmla="*/ 0 w 134"/>
              <a:gd name="T5" fmla="*/ 27 h 523"/>
              <a:gd name="T6" fmla="*/ 27 w 134"/>
              <a:gd name="T7" fmla="*/ 0 h 523"/>
              <a:gd name="T8" fmla="*/ 107 w 134"/>
              <a:gd name="T9" fmla="*/ 0 h 523"/>
              <a:gd name="T10" fmla="*/ 134 w 134"/>
              <a:gd name="T11" fmla="*/ 27 h 523"/>
              <a:gd name="T12" fmla="*/ 134 w 134"/>
              <a:gd name="T13" fmla="*/ 523 h 523"/>
            </a:gdLst>
            <a:ahLst/>
            <a:cxnLst>
              <a:cxn ang="0">
                <a:pos x="T0" y="T1"/>
              </a:cxn>
              <a:cxn ang="0">
                <a:pos x="T2" y="T3"/>
              </a:cxn>
              <a:cxn ang="0">
                <a:pos x="T4" y="T5"/>
              </a:cxn>
              <a:cxn ang="0">
                <a:pos x="T6" y="T7"/>
              </a:cxn>
              <a:cxn ang="0">
                <a:pos x="T8" y="T9"/>
              </a:cxn>
              <a:cxn ang="0">
                <a:pos x="T10" y="T11"/>
              </a:cxn>
              <a:cxn ang="0">
                <a:pos x="T12" y="T13"/>
              </a:cxn>
            </a:cxnLst>
            <a:rect l="0" t="0" r="r" b="b"/>
            <a:pathLst>
              <a:path w="134" h="523">
                <a:moveTo>
                  <a:pt x="134" y="523"/>
                </a:moveTo>
                <a:cubicBezTo>
                  <a:pt x="0" y="523"/>
                  <a:pt x="0" y="523"/>
                  <a:pt x="0" y="523"/>
                </a:cubicBezTo>
                <a:cubicBezTo>
                  <a:pt x="0" y="27"/>
                  <a:pt x="0" y="27"/>
                  <a:pt x="0" y="27"/>
                </a:cubicBezTo>
                <a:cubicBezTo>
                  <a:pt x="0" y="12"/>
                  <a:pt x="12" y="0"/>
                  <a:pt x="27" y="0"/>
                </a:cubicBezTo>
                <a:cubicBezTo>
                  <a:pt x="107" y="0"/>
                  <a:pt x="107" y="0"/>
                  <a:pt x="107" y="0"/>
                </a:cubicBezTo>
                <a:cubicBezTo>
                  <a:pt x="122" y="0"/>
                  <a:pt x="134" y="12"/>
                  <a:pt x="134" y="27"/>
                </a:cubicBezTo>
                <a:lnTo>
                  <a:pt x="134" y="523"/>
                </a:lnTo>
                <a:close/>
              </a:path>
            </a:pathLst>
          </a:custGeom>
          <a:solidFill>
            <a:srgbClr val="404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36" name="Chart 02">
            <a:extLst>
              <a:ext uri="{FF2B5EF4-FFF2-40B4-BE49-F238E27FC236}">
                <a16:creationId xmlns:a16="http://schemas.microsoft.com/office/drawing/2014/main" id="{7F792910-D7C3-4FE0-BE97-F96F24904044}"/>
              </a:ext>
            </a:extLst>
          </p:cNvPr>
          <p:cNvSpPr>
            <a:spLocks/>
          </p:cNvSpPr>
          <p:nvPr/>
        </p:nvSpPr>
        <p:spPr bwMode="auto">
          <a:xfrm>
            <a:off x="18895187" y="10918280"/>
            <a:ext cx="1016655" cy="1862281"/>
          </a:xfrm>
          <a:custGeom>
            <a:avLst/>
            <a:gdLst>
              <a:gd name="T0" fmla="*/ 134 w 134"/>
              <a:gd name="T1" fmla="*/ 245 h 245"/>
              <a:gd name="T2" fmla="*/ 0 w 134"/>
              <a:gd name="T3" fmla="*/ 245 h 245"/>
              <a:gd name="T4" fmla="*/ 0 w 134"/>
              <a:gd name="T5" fmla="*/ 28 h 245"/>
              <a:gd name="T6" fmla="*/ 27 w 134"/>
              <a:gd name="T7" fmla="*/ 0 h 245"/>
              <a:gd name="T8" fmla="*/ 106 w 134"/>
              <a:gd name="T9" fmla="*/ 0 h 245"/>
              <a:gd name="T10" fmla="*/ 134 w 134"/>
              <a:gd name="T11" fmla="*/ 28 h 245"/>
              <a:gd name="T12" fmla="*/ 134 w 134"/>
              <a:gd name="T13" fmla="*/ 245 h 245"/>
            </a:gdLst>
            <a:ahLst/>
            <a:cxnLst>
              <a:cxn ang="0">
                <a:pos x="T0" y="T1"/>
              </a:cxn>
              <a:cxn ang="0">
                <a:pos x="T2" y="T3"/>
              </a:cxn>
              <a:cxn ang="0">
                <a:pos x="T4" y="T5"/>
              </a:cxn>
              <a:cxn ang="0">
                <a:pos x="T6" y="T7"/>
              </a:cxn>
              <a:cxn ang="0">
                <a:pos x="T8" y="T9"/>
              </a:cxn>
              <a:cxn ang="0">
                <a:pos x="T10" y="T11"/>
              </a:cxn>
              <a:cxn ang="0">
                <a:pos x="T12" y="T13"/>
              </a:cxn>
            </a:cxnLst>
            <a:rect l="0" t="0" r="r" b="b"/>
            <a:pathLst>
              <a:path w="134" h="245">
                <a:moveTo>
                  <a:pt x="134" y="245"/>
                </a:moveTo>
                <a:cubicBezTo>
                  <a:pt x="0" y="245"/>
                  <a:pt x="0" y="245"/>
                  <a:pt x="0" y="245"/>
                </a:cubicBezTo>
                <a:cubicBezTo>
                  <a:pt x="0" y="28"/>
                  <a:pt x="0" y="28"/>
                  <a:pt x="0" y="28"/>
                </a:cubicBezTo>
                <a:cubicBezTo>
                  <a:pt x="0" y="12"/>
                  <a:pt x="12" y="0"/>
                  <a:pt x="27" y="0"/>
                </a:cubicBezTo>
                <a:cubicBezTo>
                  <a:pt x="106" y="0"/>
                  <a:pt x="106" y="0"/>
                  <a:pt x="106" y="0"/>
                </a:cubicBezTo>
                <a:cubicBezTo>
                  <a:pt x="121" y="0"/>
                  <a:pt x="134" y="12"/>
                  <a:pt x="134" y="28"/>
                </a:cubicBezTo>
                <a:lnTo>
                  <a:pt x="134" y="245"/>
                </a:lnTo>
                <a:close/>
              </a:path>
            </a:pathLst>
          </a:custGeom>
          <a:solidFill>
            <a:srgbClr val="FFA3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37" name="Chart 01">
            <a:extLst>
              <a:ext uri="{FF2B5EF4-FFF2-40B4-BE49-F238E27FC236}">
                <a16:creationId xmlns:a16="http://schemas.microsoft.com/office/drawing/2014/main" id="{AC250E8F-CB5D-4BDF-B098-23B9B81D51CF}"/>
              </a:ext>
            </a:extLst>
          </p:cNvPr>
          <p:cNvSpPr>
            <a:spLocks/>
          </p:cNvSpPr>
          <p:nvPr/>
        </p:nvSpPr>
        <p:spPr bwMode="auto">
          <a:xfrm>
            <a:off x="17694840" y="10082154"/>
            <a:ext cx="1016655" cy="2698408"/>
          </a:xfrm>
          <a:custGeom>
            <a:avLst/>
            <a:gdLst>
              <a:gd name="T0" fmla="*/ 134 w 134"/>
              <a:gd name="T1" fmla="*/ 355 h 355"/>
              <a:gd name="T2" fmla="*/ 0 w 134"/>
              <a:gd name="T3" fmla="*/ 355 h 355"/>
              <a:gd name="T4" fmla="*/ 0 w 134"/>
              <a:gd name="T5" fmla="*/ 27 h 355"/>
              <a:gd name="T6" fmla="*/ 27 w 134"/>
              <a:gd name="T7" fmla="*/ 0 h 355"/>
              <a:gd name="T8" fmla="*/ 107 w 134"/>
              <a:gd name="T9" fmla="*/ 0 h 355"/>
              <a:gd name="T10" fmla="*/ 134 w 134"/>
              <a:gd name="T11" fmla="*/ 27 h 355"/>
              <a:gd name="T12" fmla="*/ 134 w 134"/>
              <a:gd name="T13" fmla="*/ 355 h 355"/>
            </a:gdLst>
            <a:ahLst/>
            <a:cxnLst>
              <a:cxn ang="0">
                <a:pos x="T0" y="T1"/>
              </a:cxn>
              <a:cxn ang="0">
                <a:pos x="T2" y="T3"/>
              </a:cxn>
              <a:cxn ang="0">
                <a:pos x="T4" y="T5"/>
              </a:cxn>
              <a:cxn ang="0">
                <a:pos x="T6" y="T7"/>
              </a:cxn>
              <a:cxn ang="0">
                <a:pos x="T8" y="T9"/>
              </a:cxn>
              <a:cxn ang="0">
                <a:pos x="T10" y="T11"/>
              </a:cxn>
              <a:cxn ang="0">
                <a:pos x="T12" y="T13"/>
              </a:cxn>
            </a:cxnLst>
            <a:rect l="0" t="0" r="r" b="b"/>
            <a:pathLst>
              <a:path w="134" h="355">
                <a:moveTo>
                  <a:pt x="134" y="355"/>
                </a:moveTo>
                <a:cubicBezTo>
                  <a:pt x="0" y="355"/>
                  <a:pt x="0" y="355"/>
                  <a:pt x="0" y="355"/>
                </a:cubicBezTo>
                <a:cubicBezTo>
                  <a:pt x="0" y="27"/>
                  <a:pt x="0" y="27"/>
                  <a:pt x="0" y="27"/>
                </a:cubicBezTo>
                <a:cubicBezTo>
                  <a:pt x="0" y="12"/>
                  <a:pt x="12" y="0"/>
                  <a:pt x="27" y="0"/>
                </a:cubicBezTo>
                <a:cubicBezTo>
                  <a:pt x="107" y="0"/>
                  <a:pt x="107" y="0"/>
                  <a:pt x="107" y="0"/>
                </a:cubicBezTo>
                <a:cubicBezTo>
                  <a:pt x="122" y="0"/>
                  <a:pt x="134" y="12"/>
                  <a:pt x="134" y="27"/>
                </a:cubicBezTo>
                <a:lnTo>
                  <a:pt x="134" y="355"/>
                </a:lnTo>
                <a:close/>
              </a:path>
            </a:pathLst>
          </a:custGeom>
          <a:solidFill>
            <a:srgbClr val="FF2E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38" name="Chart">
            <a:extLst>
              <a:ext uri="{FF2B5EF4-FFF2-40B4-BE49-F238E27FC236}">
                <a16:creationId xmlns:a16="http://schemas.microsoft.com/office/drawing/2014/main" id="{7E3BD1CC-F955-4B18-A25F-C8D683E8911A}"/>
              </a:ext>
            </a:extLst>
          </p:cNvPr>
          <p:cNvSpPr>
            <a:spLocks/>
          </p:cNvSpPr>
          <p:nvPr/>
        </p:nvSpPr>
        <p:spPr bwMode="auto">
          <a:xfrm>
            <a:off x="17298946" y="12726722"/>
            <a:ext cx="5514001" cy="98182"/>
          </a:xfrm>
          <a:custGeom>
            <a:avLst/>
            <a:gdLst>
              <a:gd name="T0" fmla="*/ 720 w 726"/>
              <a:gd name="T1" fmla="*/ 0 h 13"/>
              <a:gd name="T2" fmla="*/ 6 w 726"/>
              <a:gd name="T3" fmla="*/ 0 h 13"/>
              <a:gd name="T4" fmla="*/ 0 w 726"/>
              <a:gd name="T5" fmla="*/ 7 h 13"/>
              <a:gd name="T6" fmla="*/ 6 w 726"/>
              <a:gd name="T7" fmla="*/ 13 h 13"/>
              <a:gd name="T8" fmla="*/ 720 w 726"/>
              <a:gd name="T9" fmla="*/ 13 h 13"/>
              <a:gd name="T10" fmla="*/ 726 w 726"/>
              <a:gd name="T11" fmla="*/ 7 h 13"/>
              <a:gd name="T12" fmla="*/ 720 w 726"/>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726" h="13">
                <a:moveTo>
                  <a:pt x="720" y="0"/>
                </a:moveTo>
                <a:cubicBezTo>
                  <a:pt x="6" y="0"/>
                  <a:pt x="6" y="0"/>
                  <a:pt x="6" y="0"/>
                </a:cubicBezTo>
                <a:cubicBezTo>
                  <a:pt x="3" y="0"/>
                  <a:pt x="0" y="3"/>
                  <a:pt x="0" y="7"/>
                </a:cubicBezTo>
                <a:cubicBezTo>
                  <a:pt x="0" y="10"/>
                  <a:pt x="3" y="13"/>
                  <a:pt x="6" y="13"/>
                </a:cubicBezTo>
                <a:cubicBezTo>
                  <a:pt x="720" y="13"/>
                  <a:pt x="720" y="13"/>
                  <a:pt x="720" y="13"/>
                </a:cubicBezTo>
                <a:cubicBezTo>
                  <a:pt x="724" y="13"/>
                  <a:pt x="726" y="10"/>
                  <a:pt x="726" y="7"/>
                </a:cubicBezTo>
                <a:cubicBezTo>
                  <a:pt x="726" y="3"/>
                  <a:pt x="724" y="0"/>
                  <a:pt x="720" y="0"/>
                </a:cubicBezTo>
              </a:path>
            </a:pathLst>
          </a:custGeom>
          <a:solidFill>
            <a:srgbClr val="B8B7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grpSp>
        <p:nvGrpSpPr>
          <p:cNvPr id="239" name="Sitting man">
            <a:extLst>
              <a:ext uri="{FF2B5EF4-FFF2-40B4-BE49-F238E27FC236}">
                <a16:creationId xmlns:a16="http://schemas.microsoft.com/office/drawing/2014/main" id="{E40E3F5E-63D2-4E53-AA54-BCC93F896B3D}"/>
              </a:ext>
            </a:extLst>
          </p:cNvPr>
          <p:cNvGrpSpPr/>
          <p:nvPr/>
        </p:nvGrpSpPr>
        <p:grpSpPr>
          <a:xfrm>
            <a:off x="20966501" y="7773307"/>
            <a:ext cx="2369027" cy="4329488"/>
            <a:chOff x="10509250" y="3887788"/>
            <a:chExt cx="1187451" cy="2170113"/>
          </a:xfrm>
        </p:grpSpPr>
        <p:sp>
          <p:nvSpPr>
            <p:cNvPr id="240" name="Freeform 223">
              <a:extLst>
                <a:ext uri="{FF2B5EF4-FFF2-40B4-BE49-F238E27FC236}">
                  <a16:creationId xmlns:a16="http://schemas.microsoft.com/office/drawing/2014/main" id="{7FD14DB5-DE82-490E-9E3D-59645169FFD3}"/>
                </a:ext>
              </a:extLst>
            </p:cNvPr>
            <p:cNvSpPr>
              <a:spLocks/>
            </p:cNvSpPr>
            <p:nvPr/>
          </p:nvSpPr>
          <p:spPr bwMode="auto">
            <a:xfrm>
              <a:off x="10741025" y="3887788"/>
              <a:ext cx="358775" cy="274638"/>
            </a:xfrm>
            <a:custGeom>
              <a:avLst/>
              <a:gdLst>
                <a:gd name="T0" fmla="*/ 35 w 94"/>
                <a:gd name="T1" fmla="*/ 66 h 72"/>
                <a:gd name="T2" fmla="*/ 49 w 94"/>
                <a:gd name="T3" fmla="*/ 57 h 72"/>
                <a:gd name="T4" fmla="*/ 52 w 94"/>
                <a:gd name="T5" fmla="*/ 70 h 72"/>
                <a:gd name="T6" fmla="*/ 73 w 94"/>
                <a:gd name="T7" fmla="*/ 56 h 72"/>
                <a:gd name="T8" fmla="*/ 85 w 94"/>
                <a:gd name="T9" fmla="*/ 48 h 72"/>
                <a:gd name="T10" fmla="*/ 92 w 94"/>
                <a:gd name="T11" fmla="*/ 32 h 72"/>
                <a:gd name="T12" fmla="*/ 33 w 94"/>
                <a:gd name="T13" fmla="*/ 5 h 72"/>
                <a:gd name="T14" fmla="*/ 1 w 94"/>
                <a:gd name="T15" fmla="*/ 64 h 72"/>
                <a:gd name="T16" fmla="*/ 1 w 94"/>
                <a:gd name="T17" fmla="*/ 71 h 72"/>
                <a:gd name="T18" fmla="*/ 35 w 94"/>
                <a:gd name="T19"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72">
                  <a:moveTo>
                    <a:pt x="35" y="66"/>
                  </a:moveTo>
                  <a:cubicBezTo>
                    <a:pt x="38" y="60"/>
                    <a:pt x="42" y="43"/>
                    <a:pt x="49" y="57"/>
                  </a:cubicBezTo>
                  <a:cubicBezTo>
                    <a:pt x="49" y="68"/>
                    <a:pt x="50" y="69"/>
                    <a:pt x="52" y="70"/>
                  </a:cubicBezTo>
                  <a:cubicBezTo>
                    <a:pt x="54" y="70"/>
                    <a:pt x="70" y="61"/>
                    <a:pt x="73" y="56"/>
                  </a:cubicBezTo>
                  <a:cubicBezTo>
                    <a:pt x="76" y="51"/>
                    <a:pt x="78" y="43"/>
                    <a:pt x="85" y="48"/>
                  </a:cubicBezTo>
                  <a:cubicBezTo>
                    <a:pt x="94" y="45"/>
                    <a:pt x="93" y="36"/>
                    <a:pt x="92" y="32"/>
                  </a:cubicBezTo>
                  <a:cubicBezTo>
                    <a:pt x="91" y="27"/>
                    <a:pt x="75" y="0"/>
                    <a:pt x="33" y="5"/>
                  </a:cubicBezTo>
                  <a:cubicBezTo>
                    <a:pt x="0" y="8"/>
                    <a:pt x="0" y="48"/>
                    <a:pt x="1" y="64"/>
                  </a:cubicBezTo>
                  <a:cubicBezTo>
                    <a:pt x="2" y="66"/>
                    <a:pt x="1" y="69"/>
                    <a:pt x="1" y="71"/>
                  </a:cubicBezTo>
                  <a:cubicBezTo>
                    <a:pt x="15" y="72"/>
                    <a:pt x="33" y="72"/>
                    <a:pt x="35" y="66"/>
                  </a:cubicBezTo>
                  <a:close/>
                </a:path>
              </a:pathLst>
            </a:custGeom>
            <a:solidFill>
              <a:srgbClr val="1D11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41" name="Freeform 224">
              <a:extLst>
                <a:ext uri="{FF2B5EF4-FFF2-40B4-BE49-F238E27FC236}">
                  <a16:creationId xmlns:a16="http://schemas.microsoft.com/office/drawing/2014/main" id="{56D8A9F1-95A1-413B-B284-E0E93FDD1CD7}"/>
                </a:ext>
              </a:extLst>
            </p:cNvPr>
            <p:cNvSpPr>
              <a:spLocks/>
            </p:cNvSpPr>
            <p:nvPr/>
          </p:nvSpPr>
          <p:spPr bwMode="auto">
            <a:xfrm>
              <a:off x="10688638" y="4051300"/>
              <a:ext cx="381000" cy="331788"/>
            </a:xfrm>
            <a:custGeom>
              <a:avLst/>
              <a:gdLst>
                <a:gd name="T0" fmla="*/ 0 w 100"/>
                <a:gd name="T1" fmla="*/ 51 h 87"/>
                <a:gd name="T2" fmla="*/ 8 w 100"/>
                <a:gd name="T3" fmla="*/ 42 h 87"/>
                <a:gd name="T4" fmla="*/ 15 w 100"/>
                <a:gd name="T5" fmla="*/ 28 h 87"/>
                <a:gd name="T6" fmla="*/ 49 w 100"/>
                <a:gd name="T7" fmla="*/ 23 h 87"/>
                <a:gd name="T8" fmla="*/ 63 w 100"/>
                <a:gd name="T9" fmla="*/ 14 h 87"/>
                <a:gd name="T10" fmla="*/ 66 w 100"/>
                <a:gd name="T11" fmla="*/ 27 h 87"/>
                <a:gd name="T12" fmla="*/ 87 w 100"/>
                <a:gd name="T13" fmla="*/ 13 h 87"/>
                <a:gd name="T14" fmla="*/ 100 w 100"/>
                <a:gd name="T15" fmla="*/ 5 h 87"/>
                <a:gd name="T16" fmla="*/ 98 w 100"/>
                <a:gd name="T17" fmla="*/ 16 h 87"/>
                <a:gd name="T18" fmla="*/ 91 w 100"/>
                <a:gd name="T19" fmla="*/ 28 h 87"/>
                <a:gd name="T20" fmla="*/ 94 w 100"/>
                <a:gd name="T21" fmla="*/ 39 h 87"/>
                <a:gd name="T22" fmla="*/ 87 w 100"/>
                <a:gd name="T23" fmla="*/ 48 h 87"/>
                <a:gd name="T24" fmla="*/ 86 w 100"/>
                <a:gd name="T25" fmla="*/ 48 h 87"/>
                <a:gd name="T26" fmla="*/ 74 w 100"/>
                <a:gd name="T27" fmla="*/ 63 h 87"/>
                <a:gd name="T28" fmla="*/ 67 w 100"/>
                <a:gd name="T29" fmla="*/ 68 h 87"/>
                <a:gd name="T30" fmla="*/ 56 w 100"/>
                <a:gd name="T31" fmla="*/ 66 h 87"/>
                <a:gd name="T32" fmla="*/ 51 w 100"/>
                <a:gd name="T33" fmla="*/ 65 h 87"/>
                <a:gd name="T34" fmla="*/ 43 w 100"/>
                <a:gd name="T35" fmla="*/ 73 h 87"/>
                <a:gd name="T36" fmla="*/ 40 w 100"/>
                <a:gd name="T37" fmla="*/ 87 h 87"/>
                <a:gd name="T38" fmla="*/ 0 w 100"/>
                <a:gd name="T39" fmla="*/ 5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0" h="87">
                  <a:moveTo>
                    <a:pt x="0" y="51"/>
                  </a:moveTo>
                  <a:cubicBezTo>
                    <a:pt x="8" y="42"/>
                    <a:pt x="8" y="42"/>
                    <a:pt x="8" y="42"/>
                  </a:cubicBezTo>
                  <a:cubicBezTo>
                    <a:pt x="8" y="42"/>
                    <a:pt x="14" y="30"/>
                    <a:pt x="15" y="28"/>
                  </a:cubicBezTo>
                  <a:cubicBezTo>
                    <a:pt x="29" y="29"/>
                    <a:pt x="47" y="29"/>
                    <a:pt x="49" y="23"/>
                  </a:cubicBezTo>
                  <a:cubicBezTo>
                    <a:pt x="52" y="17"/>
                    <a:pt x="56" y="0"/>
                    <a:pt x="63" y="14"/>
                  </a:cubicBezTo>
                  <a:cubicBezTo>
                    <a:pt x="63" y="25"/>
                    <a:pt x="64" y="26"/>
                    <a:pt x="66" y="27"/>
                  </a:cubicBezTo>
                  <a:cubicBezTo>
                    <a:pt x="68" y="27"/>
                    <a:pt x="84" y="18"/>
                    <a:pt x="87" y="13"/>
                  </a:cubicBezTo>
                  <a:cubicBezTo>
                    <a:pt x="90" y="8"/>
                    <a:pt x="92" y="0"/>
                    <a:pt x="100" y="5"/>
                  </a:cubicBezTo>
                  <a:cubicBezTo>
                    <a:pt x="98" y="16"/>
                    <a:pt x="98" y="16"/>
                    <a:pt x="98" y="16"/>
                  </a:cubicBezTo>
                  <a:cubicBezTo>
                    <a:pt x="97" y="20"/>
                    <a:pt x="95" y="25"/>
                    <a:pt x="91" y="28"/>
                  </a:cubicBezTo>
                  <a:cubicBezTo>
                    <a:pt x="94" y="39"/>
                    <a:pt x="94" y="39"/>
                    <a:pt x="94" y="39"/>
                  </a:cubicBezTo>
                  <a:cubicBezTo>
                    <a:pt x="95" y="43"/>
                    <a:pt x="92" y="48"/>
                    <a:pt x="87" y="48"/>
                  </a:cubicBezTo>
                  <a:cubicBezTo>
                    <a:pt x="86" y="48"/>
                    <a:pt x="86" y="48"/>
                    <a:pt x="86" y="48"/>
                  </a:cubicBezTo>
                  <a:cubicBezTo>
                    <a:pt x="74" y="63"/>
                    <a:pt x="74" y="63"/>
                    <a:pt x="74" y="63"/>
                  </a:cubicBezTo>
                  <a:cubicBezTo>
                    <a:pt x="73" y="66"/>
                    <a:pt x="70" y="67"/>
                    <a:pt x="67" y="68"/>
                  </a:cubicBezTo>
                  <a:cubicBezTo>
                    <a:pt x="63" y="69"/>
                    <a:pt x="59" y="68"/>
                    <a:pt x="56" y="66"/>
                  </a:cubicBezTo>
                  <a:cubicBezTo>
                    <a:pt x="55" y="65"/>
                    <a:pt x="53" y="65"/>
                    <a:pt x="51" y="65"/>
                  </a:cubicBezTo>
                  <a:cubicBezTo>
                    <a:pt x="47" y="66"/>
                    <a:pt x="44" y="69"/>
                    <a:pt x="43" y="73"/>
                  </a:cubicBezTo>
                  <a:cubicBezTo>
                    <a:pt x="42" y="75"/>
                    <a:pt x="40" y="87"/>
                    <a:pt x="40" y="87"/>
                  </a:cubicBezTo>
                  <a:lnTo>
                    <a:pt x="0" y="51"/>
                  </a:lnTo>
                  <a:close/>
                </a:path>
              </a:pathLst>
            </a:custGeom>
            <a:solidFill>
              <a:srgbClr val="FDB3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42" name="Freeform 225">
              <a:extLst>
                <a:ext uri="{FF2B5EF4-FFF2-40B4-BE49-F238E27FC236}">
                  <a16:creationId xmlns:a16="http://schemas.microsoft.com/office/drawing/2014/main" id="{CA4C34E4-2227-4DA1-91CE-74A2E83E6BAC}"/>
                </a:ext>
              </a:extLst>
            </p:cNvPr>
            <p:cNvSpPr>
              <a:spLocks/>
            </p:cNvSpPr>
            <p:nvPr/>
          </p:nvSpPr>
          <p:spPr bwMode="auto">
            <a:xfrm>
              <a:off x="11118850" y="4954588"/>
              <a:ext cx="223838" cy="109538"/>
            </a:xfrm>
            <a:custGeom>
              <a:avLst/>
              <a:gdLst>
                <a:gd name="T0" fmla="*/ 7 w 59"/>
                <a:gd name="T1" fmla="*/ 0 h 29"/>
                <a:gd name="T2" fmla="*/ 27 w 59"/>
                <a:gd name="T3" fmla="*/ 5 h 29"/>
                <a:gd name="T4" fmla="*/ 36 w 59"/>
                <a:gd name="T5" fmla="*/ 9 h 29"/>
                <a:gd name="T6" fmla="*/ 56 w 59"/>
                <a:gd name="T7" fmla="*/ 23 h 29"/>
                <a:gd name="T8" fmla="*/ 55 w 59"/>
                <a:gd name="T9" fmla="*/ 29 h 29"/>
                <a:gd name="T10" fmla="*/ 30 w 59"/>
                <a:gd name="T11" fmla="*/ 25 h 29"/>
                <a:gd name="T12" fmla="*/ 8 w 59"/>
                <a:gd name="T13" fmla="*/ 18 h 29"/>
                <a:gd name="T14" fmla="*/ 0 w 59"/>
                <a:gd name="T15" fmla="*/ 15 h 29"/>
                <a:gd name="T16" fmla="*/ 7 w 59"/>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29">
                  <a:moveTo>
                    <a:pt x="7" y="0"/>
                  </a:moveTo>
                  <a:cubicBezTo>
                    <a:pt x="27" y="5"/>
                    <a:pt x="27" y="5"/>
                    <a:pt x="27" y="5"/>
                  </a:cubicBezTo>
                  <a:cubicBezTo>
                    <a:pt x="30" y="5"/>
                    <a:pt x="33" y="7"/>
                    <a:pt x="36" y="9"/>
                  </a:cubicBezTo>
                  <a:cubicBezTo>
                    <a:pt x="56" y="23"/>
                    <a:pt x="56" y="23"/>
                    <a:pt x="56" y="23"/>
                  </a:cubicBezTo>
                  <a:cubicBezTo>
                    <a:pt x="59" y="25"/>
                    <a:pt x="58" y="29"/>
                    <a:pt x="55" y="29"/>
                  </a:cubicBezTo>
                  <a:cubicBezTo>
                    <a:pt x="30" y="25"/>
                    <a:pt x="30" y="25"/>
                    <a:pt x="30" y="25"/>
                  </a:cubicBezTo>
                  <a:cubicBezTo>
                    <a:pt x="22" y="24"/>
                    <a:pt x="15" y="22"/>
                    <a:pt x="8" y="18"/>
                  </a:cubicBezTo>
                  <a:cubicBezTo>
                    <a:pt x="0" y="15"/>
                    <a:pt x="0" y="15"/>
                    <a:pt x="0" y="15"/>
                  </a:cubicBezTo>
                  <a:lnTo>
                    <a:pt x="7" y="0"/>
                  </a:lnTo>
                  <a:close/>
                </a:path>
              </a:pathLst>
            </a:custGeom>
            <a:solidFill>
              <a:srgbClr val="F5AA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43" name="Freeform 226">
              <a:extLst>
                <a:ext uri="{FF2B5EF4-FFF2-40B4-BE49-F238E27FC236}">
                  <a16:creationId xmlns:a16="http://schemas.microsoft.com/office/drawing/2014/main" id="{456CF906-B360-4C1E-A5B7-43F9A6A66EC2}"/>
                </a:ext>
              </a:extLst>
            </p:cNvPr>
            <p:cNvSpPr>
              <a:spLocks/>
            </p:cNvSpPr>
            <p:nvPr/>
          </p:nvSpPr>
          <p:spPr bwMode="auto">
            <a:xfrm>
              <a:off x="10577513" y="4378325"/>
              <a:ext cx="590550" cy="647700"/>
            </a:xfrm>
            <a:custGeom>
              <a:avLst/>
              <a:gdLst>
                <a:gd name="T0" fmla="*/ 20 w 155"/>
                <a:gd name="T1" fmla="*/ 2 h 170"/>
                <a:gd name="T2" fmla="*/ 62 w 155"/>
                <a:gd name="T3" fmla="*/ 43 h 170"/>
                <a:gd name="T4" fmla="*/ 67 w 155"/>
                <a:gd name="T5" fmla="*/ 70 h 170"/>
                <a:gd name="T6" fmla="*/ 155 w 155"/>
                <a:gd name="T7" fmla="*/ 150 h 170"/>
                <a:gd name="T8" fmla="*/ 148 w 155"/>
                <a:gd name="T9" fmla="*/ 170 h 170"/>
                <a:gd name="T10" fmla="*/ 44 w 155"/>
                <a:gd name="T11" fmla="*/ 107 h 170"/>
                <a:gd name="T12" fmla="*/ 5 w 155"/>
                <a:gd name="T13" fmla="*/ 23 h 170"/>
                <a:gd name="T14" fmla="*/ 20 w 155"/>
                <a:gd name="T15" fmla="*/ 2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 h="170">
                  <a:moveTo>
                    <a:pt x="20" y="2"/>
                  </a:moveTo>
                  <a:cubicBezTo>
                    <a:pt x="42" y="4"/>
                    <a:pt x="59" y="21"/>
                    <a:pt x="62" y="43"/>
                  </a:cubicBezTo>
                  <a:cubicBezTo>
                    <a:pt x="67" y="70"/>
                    <a:pt x="67" y="70"/>
                    <a:pt x="67" y="70"/>
                  </a:cubicBezTo>
                  <a:cubicBezTo>
                    <a:pt x="70" y="86"/>
                    <a:pt x="155" y="150"/>
                    <a:pt x="155" y="150"/>
                  </a:cubicBezTo>
                  <a:cubicBezTo>
                    <a:pt x="148" y="170"/>
                    <a:pt x="148" y="170"/>
                    <a:pt x="148" y="170"/>
                  </a:cubicBezTo>
                  <a:cubicBezTo>
                    <a:pt x="148" y="170"/>
                    <a:pt x="49" y="117"/>
                    <a:pt x="44" y="107"/>
                  </a:cubicBezTo>
                  <a:cubicBezTo>
                    <a:pt x="5" y="23"/>
                    <a:pt x="5" y="23"/>
                    <a:pt x="5" y="23"/>
                  </a:cubicBezTo>
                  <a:cubicBezTo>
                    <a:pt x="0" y="12"/>
                    <a:pt x="9" y="0"/>
                    <a:pt x="20" y="2"/>
                  </a:cubicBezTo>
                  <a:close/>
                </a:path>
              </a:pathLst>
            </a:custGeom>
            <a:solidFill>
              <a:srgbClr val="FF80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44" name="Freeform 227">
              <a:extLst>
                <a:ext uri="{FF2B5EF4-FFF2-40B4-BE49-F238E27FC236}">
                  <a16:creationId xmlns:a16="http://schemas.microsoft.com/office/drawing/2014/main" id="{B4B22E72-5893-407F-97C8-A905FBED91DD}"/>
                </a:ext>
              </a:extLst>
            </p:cNvPr>
            <p:cNvSpPr>
              <a:spLocks/>
            </p:cNvSpPr>
            <p:nvPr/>
          </p:nvSpPr>
          <p:spPr bwMode="auto">
            <a:xfrm>
              <a:off x="11366500" y="5853113"/>
              <a:ext cx="90488" cy="95250"/>
            </a:xfrm>
            <a:custGeom>
              <a:avLst/>
              <a:gdLst>
                <a:gd name="T0" fmla="*/ 57 w 57"/>
                <a:gd name="T1" fmla="*/ 60 h 60"/>
                <a:gd name="T2" fmla="*/ 2 w 57"/>
                <a:gd name="T3" fmla="*/ 60 h 60"/>
                <a:gd name="T4" fmla="*/ 0 w 57"/>
                <a:gd name="T5" fmla="*/ 2 h 60"/>
                <a:gd name="T6" fmla="*/ 55 w 57"/>
                <a:gd name="T7" fmla="*/ 0 h 60"/>
                <a:gd name="T8" fmla="*/ 57 w 57"/>
                <a:gd name="T9" fmla="*/ 60 h 60"/>
              </a:gdLst>
              <a:ahLst/>
              <a:cxnLst>
                <a:cxn ang="0">
                  <a:pos x="T0" y="T1"/>
                </a:cxn>
                <a:cxn ang="0">
                  <a:pos x="T2" y="T3"/>
                </a:cxn>
                <a:cxn ang="0">
                  <a:pos x="T4" y="T5"/>
                </a:cxn>
                <a:cxn ang="0">
                  <a:pos x="T6" y="T7"/>
                </a:cxn>
                <a:cxn ang="0">
                  <a:pos x="T8" y="T9"/>
                </a:cxn>
              </a:cxnLst>
              <a:rect l="0" t="0" r="r" b="b"/>
              <a:pathLst>
                <a:path w="57" h="60">
                  <a:moveTo>
                    <a:pt x="57" y="60"/>
                  </a:moveTo>
                  <a:lnTo>
                    <a:pt x="2" y="60"/>
                  </a:lnTo>
                  <a:lnTo>
                    <a:pt x="0" y="2"/>
                  </a:lnTo>
                  <a:lnTo>
                    <a:pt x="55" y="0"/>
                  </a:lnTo>
                  <a:lnTo>
                    <a:pt x="57" y="60"/>
                  </a:lnTo>
                  <a:close/>
                </a:path>
              </a:pathLst>
            </a:custGeom>
            <a:solidFill>
              <a:srgbClr val="FDB3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45" name="Freeform 228">
              <a:extLst>
                <a:ext uri="{FF2B5EF4-FFF2-40B4-BE49-F238E27FC236}">
                  <a16:creationId xmlns:a16="http://schemas.microsoft.com/office/drawing/2014/main" id="{CBCA2559-D4D8-4DB5-BD9C-ED984733355B}"/>
                </a:ext>
              </a:extLst>
            </p:cNvPr>
            <p:cNvSpPr>
              <a:spLocks/>
            </p:cNvSpPr>
            <p:nvPr/>
          </p:nvSpPr>
          <p:spPr bwMode="auto">
            <a:xfrm>
              <a:off x="11095038" y="5822950"/>
              <a:ext cx="103188" cy="106363"/>
            </a:xfrm>
            <a:custGeom>
              <a:avLst/>
              <a:gdLst>
                <a:gd name="T0" fmla="*/ 56 w 65"/>
                <a:gd name="T1" fmla="*/ 67 h 67"/>
                <a:gd name="T2" fmla="*/ 0 w 65"/>
                <a:gd name="T3" fmla="*/ 57 h 67"/>
                <a:gd name="T4" fmla="*/ 12 w 65"/>
                <a:gd name="T5" fmla="*/ 0 h 67"/>
                <a:gd name="T6" fmla="*/ 65 w 65"/>
                <a:gd name="T7" fmla="*/ 9 h 67"/>
                <a:gd name="T8" fmla="*/ 56 w 65"/>
                <a:gd name="T9" fmla="*/ 67 h 67"/>
              </a:gdLst>
              <a:ahLst/>
              <a:cxnLst>
                <a:cxn ang="0">
                  <a:pos x="T0" y="T1"/>
                </a:cxn>
                <a:cxn ang="0">
                  <a:pos x="T2" y="T3"/>
                </a:cxn>
                <a:cxn ang="0">
                  <a:pos x="T4" y="T5"/>
                </a:cxn>
                <a:cxn ang="0">
                  <a:pos x="T6" y="T7"/>
                </a:cxn>
                <a:cxn ang="0">
                  <a:pos x="T8" y="T9"/>
                </a:cxn>
              </a:cxnLst>
              <a:rect l="0" t="0" r="r" b="b"/>
              <a:pathLst>
                <a:path w="65" h="67">
                  <a:moveTo>
                    <a:pt x="56" y="67"/>
                  </a:moveTo>
                  <a:lnTo>
                    <a:pt x="0" y="57"/>
                  </a:lnTo>
                  <a:lnTo>
                    <a:pt x="12" y="0"/>
                  </a:lnTo>
                  <a:lnTo>
                    <a:pt x="65" y="9"/>
                  </a:lnTo>
                  <a:lnTo>
                    <a:pt x="56" y="67"/>
                  </a:lnTo>
                  <a:close/>
                </a:path>
              </a:pathLst>
            </a:custGeom>
            <a:solidFill>
              <a:srgbClr val="FDB3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46" name="Freeform 229">
              <a:extLst>
                <a:ext uri="{FF2B5EF4-FFF2-40B4-BE49-F238E27FC236}">
                  <a16:creationId xmlns:a16="http://schemas.microsoft.com/office/drawing/2014/main" id="{74E1FF48-1807-4E53-8472-AD443B696E7F}"/>
                </a:ext>
              </a:extLst>
            </p:cNvPr>
            <p:cNvSpPr>
              <a:spLocks/>
            </p:cNvSpPr>
            <p:nvPr/>
          </p:nvSpPr>
          <p:spPr bwMode="auto">
            <a:xfrm>
              <a:off x="10653713" y="5049838"/>
              <a:ext cx="857250" cy="849313"/>
            </a:xfrm>
            <a:custGeom>
              <a:avLst/>
              <a:gdLst>
                <a:gd name="T0" fmla="*/ 213 w 225"/>
                <a:gd name="T1" fmla="*/ 154 h 223"/>
                <a:gd name="T2" fmla="*/ 212 w 225"/>
                <a:gd name="T3" fmla="*/ 177 h 223"/>
                <a:gd name="T4" fmla="*/ 213 w 225"/>
                <a:gd name="T5" fmla="*/ 223 h 223"/>
                <a:gd name="T6" fmla="*/ 186 w 225"/>
                <a:gd name="T7" fmla="*/ 223 h 223"/>
                <a:gd name="T8" fmla="*/ 178 w 225"/>
                <a:gd name="T9" fmla="*/ 180 h 223"/>
                <a:gd name="T10" fmla="*/ 175 w 225"/>
                <a:gd name="T11" fmla="*/ 153 h 223"/>
                <a:gd name="T12" fmla="*/ 174 w 225"/>
                <a:gd name="T13" fmla="*/ 121 h 223"/>
                <a:gd name="T14" fmla="*/ 175 w 225"/>
                <a:gd name="T15" fmla="*/ 79 h 223"/>
                <a:gd name="T16" fmla="*/ 160 w 225"/>
                <a:gd name="T17" fmla="*/ 64 h 223"/>
                <a:gd name="T18" fmla="*/ 39 w 225"/>
                <a:gd name="T19" fmla="*/ 62 h 223"/>
                <a:gd name="T20" fmla="*/ 25 w 225"/>
                <a:gd name="T21" fmla="*/ 54 h 223"/>
                <a:gd name="T22" fmla="*/ 4 w 225"/>
                <a:gd name="T23" fmla="*/ 28 h 223"/>
                <a:gd name="T24" fmla="*/ 2 w 225"/>
                <a:gd name="T25" fmla="*/ 24 h 223"/>
                <a:gd name="T26" fmla="*/ 0 w 225"/>
                <a:gd name="T27" fmla="*/ 10 h 223"/>
                <a:gd name="T28" fmla="*/ 37 w 225"/>
                <a:gd name="T29" fmla="*/ 6 h 223"/>
                <a:gd name="T30" fmla="*/ 85 w 225"/>
                <a:gd name="T31" fmla="*/ 0 h 223"/>
                <a:gd name="T32" fmla="*/ 85 w 225"/>
                <a:gd name="T33" fmla="*/ 0 h 223"/>
                <a:gd name="T34" fmla="*/ 98 w 225"/>
                <a:gd name="T35" fmla="*/ 1 h 223"/>
                <a:gd name="T36" fmla="*/ 115 w 225"/>
                <a:gd name="T37" fmla="*/ 3 h 223"/>
                <a:gd name="T38" fmla="*/ 130 w 225"/>
                <a:gd name="T39" fmla="*/ 5 h 223"/>
                <a:gd name="T40" fmla="*/ 178 w 225"/>
                <a:gd name="T41" fmla="*/ 11 h 223"/>
                <a:gd name="T42" fmla="*/ 191 w 225"/>
                <a:gd name="T43" fmla="*/ 16 h 223"/>
                <a:gd name="T44" fmla="*/ 223 w 225"/>
                <a:gd name="T45" fmla="*/ 67 h 223"/>
                <a:gd name="T46" fmla="*/ 213 w 225"/>
                <a:gd name="T47" fmla="*/ 154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5" h="223">
                  <a:moveTo>
                    <a:pt x="213" y="154"/>
                  </a:moveTo>
                  <a:cubicBezTo>
                    <a:pt x="213" y="162"/>
                    <a:pt x="212" y="169"/>
                    <a:pt x="212" y="177"/>
                  </a:cubicBezTo>
                  <a:cubicBezTo>
                    <a:pt x="213" y="223"/>
                    <a:pt x="213" y="223"/>
                    <a:pt x="213" y="223"/>
                  </a:cubicBezTo>
                  <a:cubicBezTo>
                    <a:pt x="186" y="223"/>
                    <a:pt x="186" y="223"/>
                    <a:pt x="186" y="223"/>
                  </a:cubicBezTo>
                  <a:cubicBezTo>
                    <a:pt x="186" y="223"/>
                    <a:pt x="182" y="200"/>
                    <a:pt x="178" y="180"/>
                  </a:cubicBezTo>
                  <a:cubicBezTo>
                    <a:pt x="177" y="171"/>
                    <a:pt x="176" y="162"/>
                    <a:pt x="175" y="153"/>
                  </a:cubicBezTo>
                  <a:cubicBezTo>
                    <a:pt x="174" y="142"/>
                    <a:pt x="174" y="131"/>
                    <a:pt x="174" y="121"/>
                  </a:cubicBezTo>
                  <a:cubicBezTo>
                    <a:pt x="175" y="79"/>
                    <a:pt x="175" y="79"/>
                    <a:pt x="175" y="79"/>
                  </a:cubicBezTo>
                  <a:cubicBezTo>
                    <a:pt x="175" y="70"/>
                    <a:pt x="168" y="64"/>
                    <a:pt x="160" y="64"/>
                  </a:cubicBezTo>
                  <a:cubicBezTo>
                    <a:pt x="39" y="62"/>
                    <a:pt x="39" y="62"/>
                    <a:pt x="39" y="62"/>
                  </a:cubicBezTo>
                  <a:cubicBezTo>
                    <a:pt x="33" y="62"/>
                    <a:pt x="29" y="58"/>
                    <a:pt x="25" y="54"/>
                  </a:cubicBezTo>
                  <a:cubicBezTo>
                    <a:pt x="17" y="46"/>
                    <a:pt x="10" y="38"/>
                    <a:pt x="4" y="28"/>
                  </a:cubicBezTo>
                  <a:cubicBezTo>
                    <a:pt x="3" y="26"/>
                    <a:pt x="3" y="25"/>
                    <a:pt x="2" y="24"/>
                  </a:cubicBezTo>
                  <a:cubicBezTo>
                    <a:pt x="2" y="20"/>
                    <a:pt x="1" y="16"/>
                    <a:pt x="0" y="10"/>
                  </a:cubicBezTo>
                  <a:cubicBezTo>
                    <a:pt x="37" y="6"/>
                    <a:pt x="37" y="6"/>
                    <a:pt x="37" y="6"/>
                  </a:cubicBezTo>
                  <a:cubicBezTo>
                    <a:pt x="85" y="0"/>
                    <a:pt x="85" y="0"/>
                    <a:pt x="85" y="0"/>
                  </a:cubicBezTo>
                  <a:cubicBezTo>
                    <a:pt x="85" y="0"/>
                    <a:pt x="85" y="0"/>
                    <a:pt x="85" y="0"/>
                  </a:cubicBezTo>
                  <a:cubicBezTo>
                    <a:pt x="98" y="1"/>
                    <a:pt x="98" y="1"/>
                    <a:pt x="98" y="1"/>
                  </a:cubicBezTo>
                  <a:cubicBezTo>
                    <a:pt x="115" y="3"/>
                    <a:pt x="115" y="3"/>
                    <a:pt x="115" y="3"/>
                  </a:cubicBezTo>
                  <a:cubicBezTo>
                    <a:pt x="130" y="5"/>
                    <a:pt x="130" y="5"/>
                    <a:pt x="130" y="5"/>
                  </a:cubicBezTo>
                  <a:cubicBezTo>
                    <a:pt x="178" y="11"/>
                    <a:pt x="178" y="11"/>
                    <a:pt x="178" y="11"/>
                  </a:cubicBezTo>
                  <a:cubicBezTo>
                    <a:pt x="181" y="11"/>
                    <a:pt x="186" y="13"/>
                    <a:pt x="191" y="16"/>
                  </a:cubicBezTo>
                  <a:cubicBezTo>
                    <a:pt x="206" y="26"/>
                    <a:pt x="225" y="45"/>
                    <a:pt x="223" y="67"/>
                  </a:cubicBezTo>
                  <a:lnTo>
                    <a:pt x="213" y="154"/>
                  </a:lnTo>
                  <a:close/>
                </a:path>
              </a:pathLst>
            </a:custGeom>
            <a:solidFill>
              <a:srgbClr val="006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47" name="Freeform 230">
              <a:extLst>
                <a:ext uri="{FF2B5EF4-FFF2-40B4-BE49-F238E27FC236}">
                  <a16:creationId xmlns:a16="http://schemas.microsoft.com/office/drawing/2014/main" id="{46C21269-C9D3-4779-8E21-DC6B02672764}"/>
                </a:ext>
              </a:extLst>
            </p:cNvPr>
            <p:cNvSpPr>
              <a:spLocks/>
            </p:cNvSpPr>
            <p:nvPr/>
          </p:nvSpPr>
          <p:spPr bwMode="auto">
            <a:xfrm>
              <a:off x="10653713" y="5045075"/>
              <a:ext cx="814388" cy="841375"/>
            </a:xfrm>
            <a:custGeom>
              <a:avLst/>
              <a:gdLst>
                <a:gd name="T0" fmla="*/ 214 w 214"/>
                <a:gd name="T1" fmla="*/ 73 h 221"/>
                <a:gd name="T2" fmla="*/ 175 w 214"/>
                <a:gd name="T3" fmla="*/ 154 h 221"/>
                <a:gd name="T4" fmla="*/ 171 w 214"/>
                <a:gd name="T5" fmla="*/ 161 h 221"/>
                <a:gd name="T6" fmla="*/ 144 w 214"/>
                <a:gd name="T7" fmla="*/ 221 h 221"/>
                <a:gd name="T8" fmla="*/ 117 w 214"/>
                <a:gd name="T9" fmla="*/ 215 h 221"/>
                <a:gd name="T10" fmla="*/ 135 w 214"/>
                <a:gd name="T11" fmla="*/ 138 h 221"/>
                <a:gd name="T12" fmla="*/ 164 w 214"/>
                <a:gd name="T13" fmla="*/ 72 h 221"/>
                <a:gd name="T14" fmla="*/ 65 w 214"/>
                <a:gd name="T15" fmla="*/ 66 h 221"/>
                <a:gd name="T16" fmla="*/ 7 w 214"/>
                <a:gd name="T17" fmla="*/ 38 h 221"/>
                <a:gd name="T18" fmla="*/ 3 w 214"/>
                <a:gd name="T19" fmla="*/ 29 h 221"/>
                <a:gd name="T20" fmla="*/ 2 w 214"/>
                <a:gd name="T21" fmla="*/ 26 h 221"/>
                <a:gd name="T22" fmla="*/ 2 w 214"/>
                <a:gd name="T23" fmla="*/ 25 h 221"/>
                <a:gd name="T24" fmla="*/ 0 w 214"/>
                <a:gd name="T25" fmla="*/ 11 h 221"/>
                <a:gd name="T26" fmla="*/ 37 w 214"/>
                <a:gd name="T27" fmla="*/ 7 h 221"/>
                <a:gd name="T28" fmla="*/ 43 w 214"/>
                <a:gd name="T29" fmla="*/ 6 h 221"/>
                <a:gd name="T30" fmla="*/ 85 w 214"/>
                <a:gd name="T31" fmla="*/ 1 h 221"/>
                <a:gd name="T32" fmla="*/ 85 w 214"/>
                <a:gd name="T33" fmla="*/ 1 h 221"/>
                <a:gd name="T34" fmla="*/ 85 w 214"/>
                <a:gd name="T35" fmla="*/ 1 h 221"/>
                <a:gd name="T36" fmla="*/ 88 w 214"/>
                <a:gd name="T37" fmla="*/ 0 h 221"/>
                <a:gd name="T38" fmla="*/ 88 w 214"/>
                <a:gd name="T39" fmla="*/ 0 h 221"/>
                <a:gd name="T40" fmla="*/ 90 w 214"/>
                <a:gd name="T41" fmla="*/ 0 h 221"/>
                <a:gd name="T42" fmla="*/ 98 w 214"/>
                <a:gd name="T43" fmla="*/ 2 h 221"/>
                <a:gd name="T44" fmla="*/ 164 w 214"/>
                <a:gd name="T45" fmla="*/ 21 h 221"/>
                <a:gd name="T46" fmla="*/ 214 w 214"/>
                <a:gd name="T47" fmla="*/ 7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4" h="221">
                  <a:moveTo>
                    <a:pt x="214" y="73"/>
                  </a:moveTo>
                  <a:cubicBezTo>
                    <a:pt x="214" y="85"/>
                    <a:pt x="192" y="127"/>
                    <a:pt x="175" y="154"/>
                  </a:cubicBezTo>
                  <a:cubicBezTo>
                    <a:pt x="174" y="156"/>
                    <a:pt x="172" y="159"/>
                    <a:pt x="171" y="161"/>
                  </a:cubicBezTo>
                  <a:cubicBezTo>
                    <a:pt x="157" y="183"/>
                    <a:pt x="144" y="221"/>
                    <a:pt x="144" y="221"/>
                  </a:cubicBezTo>
                  <a:cubicBezTo>
                    <a:pt x="117" y="215"/>
                    <a:pt x="117" y="215"/>
                    <a:pt x="117" y="215"/>
                  </a:cubicBezTo>
                  <a:cubicBezTo>
                    <a:pt x="117" y="215"/>
                    <a:pt x="122" y="174"/>
                    <a:pt x="135" y="138"/>
                  </a:cubicBezTo>
                  <a:cubicBezTo>
                    <a:pt x="148" y="103"/>
                    <a:pt x="164" y="72"/>
                    <a:pt x="164" y="72"/>
                  </a:cubicBezTo>
                  <a:cubicBezTo>
                    <a:pt x="65" y="66"/>
                    <a:pt x="65" y="66"/>
                    <a:pt x="65" y="66"/>
                  </a:cubicBezTo>
                  <a:cubicBezTo>
                    <a:pt x="38" y="66"/>
                    <a:pt x="16" y="63"/>
                    <a:pt x="7" y="38"/>
                  </a:cubicBezTo>
                  <a:cubicBezTo>
                    <a:pt x="6" y="36"/>
                    <a:pt x="5" y="33"/>
                    <a:pt x="3" y="29"/>
                  </a:cubicBezTo>
                  <a:cubicBezTo>
                    <a:pt x="3" y="28"/>
                    <a:pt x="2" y="27"/>
                    <a:pt x="2" y="26"/>
                  </a:cubicBezTo>
                  <a:cubicBezTo>
                    <a:pt x="2" y="25"/>
                    <a:pt x="2" y="25"/>
                    <a:pt x="2" y="25"/>
                  </a:cubicBezTo>
                  <a:cubicBezTo>
                    <a:pt x="2" y="21"/>
                    <a:pt x="1" y="17"/>
                    <a:pt x="0" y="11"/>
                  </a:cubicBezTo>
                  <a:cubicBezTo>
                    <a:pt x="37" y="7"/>
                    <a:pt x="37" y="7"/>
                    <a:pt x="37" y="7"/>
                  </a:cubicBezTo>
                  <a:cubicBezTo>
                    <a:pt x="43" y="6"/>
                    <a:pt x="43" y="6"/>
                    <a:pt x="43" y="6"/>
                  </a:cubicBezTo>
                  <a:cubicBezTo>
                    <a:pt x="85" y="1"/>
                    <a:pt x="85" y="1"/>
                    <a:pt x="85" y="1"/>
                  </a:cubicBezTo>
                  <a:cubicBezTo>
                    <a:pt x="85" y="1"/>
                    <a:pt x="85" y="1"/>
                    <a:pt x="85" y="1"/>
                  </a:cubicBezTo>
                  <a:cubicBezTo>
                    <a:pt x="85" y="1"/>
                    <a:pt x="85" y="1"/>
                    <a:pt x="85" y="1"/>
                  </a:cubicBezTo>
                  <a:cubicBezTo>
                    <a:pt x="88" y="0"/>
                    <a:pt x="88" y="0"/>
                    <a:pt x="88" y="0"/>
                  </a:cubicBezTo>
                  <a:cubicBezTo>
                    <a:pt x="88" y="0"/>
                    <a:pt x="88" y="0"/>
                    <a:pt x="88" y="0"/>
                  </a:cubicBezTo>
                  <a:cubicBezTo>
                    <a:pt x="90" y="0"/>
                    <a:pt x="90" y="0"/>
                    <a:pt x="90" y="0"/>
                  </a:cubicBezTo>
                  <a:cubicBezTo>
                    <a:pt x="90" y="0"/>
                    <a:pt x="93" y="1"/>
                    <a:pt x="98" y="2"/>
                  </a:cubicBezTo>
                  <a:cubicBezTo>
                    <a:pt x="111" y="6"/>
                    <a:pt x="139" y="13"/>
                    <a:pt x="164" y="21"/>
                  </a:cubicBezTo>
                  <a:cubicBezTo>
                    <a:pt x="195" y="31"/>
                    <a:pt x="214" y="47"/>
                    <a:pt x="214" y="73"/>
                  </a:cubicBezTo>
                  <a:close/>
                </a:path>
              </a:pathLst>
            </a:custGeom>
            <a:solidFill>
              <a:srgbClr val="007C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48" name="Freeform 231">
              <a:extLst>
                <a:ext uri="{FF2B5EF4-FFF2-40B4-BE49-F238E27FC236}">
                  <a16:creationId xmlns:a16="http://schemas.microsoft.com/office/drawing/2014/main" id="{3D3B46E3-09FC-4870-842D-2485501B2167}"/>
                </a:ext>
              </a:extLst>
            </p:cNvPr>
            <p:cNvSpPr>
              <a:spLocks/>
            </p:cNvSpPr>
            <p:nvPr/>
          </p:nvSpPr>
          <p:spPr bwMode="auto">
            <a:xfrm>
              <a:off x="10509250" y="4244975"/>
              <a:ext cx="487363" cy="911225"/>
            </a:xfrm>
            <a:custGeom>
              <a:avLst/>
              <a:gdLst>
                <a:gd name="T0" fmla="*/ 128 w 128"/>
                <a:gd name="T1" fmla="*/ 210 h 239"/>
                <a:gd name="T2" fmla="*/ 126 w 128"/>
                <a:gd name="T3" fmla="*/ 210 h 239"/>
                <a:gd name="T4" fmla="*/ 126 w 128"/>
                <a:gd name="T5" fmla="*/ 210 h 239"/>
                <a:gd name="T6" fmla="*/ 123 w 128"/>
                <a:gd name="T7" fmla="*/ 211 h 239"/>
                <a:gd name="T8" fmla="*/ 123 w 128"/>
                <a:gd name="T9" fmla="*/ 211 h 239"/>
                <a:gd name="T10" fmla="*/ 123 w 128"/>
                <a:gd name="T11" fmla="*/ 211 h 239"/>
                <a:gd name="T12" fmla="*/ 42 w 128"/>
                <a:gd name="T13" fmla="*/ 239 h 239"/>
                <a:gd name="T14" fmla="*/ 41 w 128"/>
                <a:gd name="T15" fmla="*/ 239 h 239"/>
                <a:gd name="T16" fmla="*/ 40 w 128"/>
                <a:gd name="T17" fmla="*/ 239 h 239"/>
                <a:gd name="T18" fmla="*/ 39 w 128"/>
                <a:gd name="T19" fmla="*/ 236 h 239"/>
                <a:gd name="T20" fmla="*/ 39 w 128"/>
                <a:gd name="T21" fmla="*/ 235 h 239"/>
                <a:gd name="T22" fmla="*/ 37 w 128"/>
                <a:gd name="T23" fmla="*/ 221 h 239"/>
                <a:gd name="T24" fmla="*/ 34 w 128"/>
                <a:gd name="T25" fmla="*/ 198 h 239"/>
                <a:gd name="T26" fmla="*/ 10 w 128"/>
                <a:gd name="T27" fmla="*/ 97 h 239"/>
                <a:gd name="T28" fmla="*/ 47 w 128"/>
                <a:gd name="T29" fmla="*/ 0 h 239"/>
                <a:gd name="T30" fmla="*/ 87 w 128"/>
                <a:gd name="T31" fmla="*/ 36 h 239"/>
                <a:gd name="T32" fmla="*/ 91 w 128"/>
                <a:gd name="T33" fmla="*/ 48 h 239"/>
                <a:gd name="T34" fmla="*/ 106 w 128"/>
                <a:gd name="T35" fmla="*/ 121 h 239"/>
                <a:gd name="T36" fmla="*/ 109 w 128"/>
                <a:gd name="T37" fmla="*/ 140 h 239"/>
                <a:gd name="T38" fmla="*/ 120 w 128"/>
                <a:gd name="T39" fmla="*/ 180 h 239"/>
                <a:gd name="T40" fmla="*/ 121 w 128"/>
                <a:gd name="T41" fmla="*/ 185 h 239"/>
                <a:gd name="T42" fmla="*/ 123 w 128"/>
                <a:gd name="T43" fmla="*/ 190 h 239"/>
                <a:gd name="T44" fmla="*/ 126 w 128"/>
                <a:gd name="T45" fmla="*/ 201 h 239"/>
                <a:gd name="T46" fmla="*/ 128 w 128"/>
                <a:gd name="T47" fmla="*/ 21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8" h="239">
                  <a:moveTo>
                    <a:pt x="128" y="210"/>
                  </a:moveTo>
                  <a:cubicBezTo>
                    <a:pt x="126" y="210"/>
                    <a:pt x="126" y="210"/>
                    <a:pt x="126" y="210"/>
                  </a:cubicBezTo>
                  <a:cubicBezTo>
                    <a:pt x="126" y="210"/>
                    <a:pt x="126" y="210"/>
                    <a:pt x="126" y="210"/>
                  </a:cubicBezTo>
                  <a:cubicBezTo>
                    <a:pt x="123" y="211"/>
                    <a:pt x="123" y="211"/>
                    <a:pt x="123" y="211"/>
                  </a:cubicBezTo>
                  <a:cubicBezTo>
                    <a:pt x="123" y="211"/>
                    <a:pt x="123" y="211"/>
                    <a:pt x="123" y="211"/>
                  </a:cubicBezTo>
                  <a:cubicBezTo>
                    <a:pt x="123" y="211"/>
                    <a:pt x="123" y="211"/>
                    <a:pt x="123" y="211"/>
                  </a:cubicBezTo>
                  <a:cubicBezTo>
                    <a:pt x="42" y="239"/>
                    <a:pt x="42" y="239"/>
                    <a:pt x="42" y="239"/>
                  </a:cubicBezTo>
                  <a:cubicBezTo>
                    <a:pt x="41" y="239"/>
                    <a:pt x="41" y="239"/>
                    <a:pt x="41" y="239"/>
                  </a:cubicBezTo>
                  <a:cubicBezTo>
                    <a:pt x="40" y="239"/>
                    <a:pt x="40" y="239"/>
                    <a:pt x="40" y="239"/>
                  </a:cubicBezTo>
                  <a:cubicBezTo>
                    <a:pt x="40" y="239"/>
                    <a:pt x="40" y="238"/>
                    <a:pt x="39" y="236"/>
                  </a:cubicBezTo>
                  <a:cubicBezTo>
                    <a:pt x="39" y="235"/>
                    <a:pt x="39" y="235"/>
                    <a:pt x="39" y="235"/>
                  </a:cubicBezTo>
                  <a:cubicBezTo>
                    <a:pt x="39" y="231"/>
                    <a:pt x="38" y="227"/>
                    <a:pt x="37" y="221"/>
                  </a:cubicBezTo>
                  <a:cubicBezTo>
                    <a:pt x="36" y="214"/>
                    <a:pt x="36" y="206"/>
                    <a:pt x="34" y="198"/>
                  </a:cubicBezTo>
                  <a:cubicBezTo>
                    <a:pt x="26" y="160"/>
                    <a:pt x="12" y="110"/>
                    <a:pt x="10" y="97"/>
                  </a:cubicBezTo>
                  <a:cubicBezTo>
                    <a:pt x="0" y="27"/>
                    <a:pt x="25" y="19"/>
                    <a:pt x="47" y="0"/>
                  </a:cubicBezTo>
                  <a:cubicBezTo>
                    <a:pt x="87" y="36"/>
                    <a:pt x="87" y="36"/>
                    <a:pt x="87" y="36"/>
                  </a:cubicBezTo>
                  <a:cubicBezTo>
                    <a:pt x="91" y="48"/>
                    <a:pt x="91" y="48"/>
                    <a:pt x="91" y="48"/>
                  </a:cubicBezTo>
                  <a:cubicBezTo>
                    <a:pt x="98" y="72"/>
                    <a:pt x="103" y="96"/>
                    <a:pt x="106" y="121"/>
                  </a:cubicBezTo>
                  <a:cubicBezTo>
                    <a:pt x="106" y="127"/>
                    <a:pt x="107" y="134"/>
                    <a:pt x="109" y="140"/>
                  </a:cubicBezTo>
                  <a:cubicBezTo>
                    <a:pt x="120" y="180"/>
                    <a:pt x="120" y="180"/>
                    <a:pt x="120" y="180"/>
                  </a:cubicBezTo>
                  <a:cubicBezTo>
                    <a:pt x="121" y="185"/>
                    <a:pt x="121" y="185"/>
                    <a:pt x="121" y="185"/>
                  </a:cubicBezTo>
                  <a:cubicBezTo>
                    <a:pt x="123" y="190"/>
                    <a:pt x="123" y="190"/>
                    <a:pt x="123" y="190"/>
                  </a:cubicBezTo>
                  <a:cubicBezTo>
                    <a:pt x="126" y="201"/>
                    <a:pt x="126" y="201"/>
                    <a:pt x="126" y="201"/>
                  </a:cubicBezTo>
                  <a:cubicBezTo>
                    <a:pt x="127" y="204"/>
                    <a:pt x="127" y="207"/>
                    <a:pt x="128" y="210"/>
                  </a:cubicBezTo>
                  <a:close/>
                </a:path>
              </a:pathLst>
            </a:custGeom>
            <a:solidFill>
              <a:srgbClr val="FFA3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49" name="Freeform 232">
              <a:extLst>
                <a:ext uri="{FF2B5EF4-FFF2-40B4-BE49-F238E27FC236}">
                  <a16:creationId xmlns:a16="http://schemas.microsoft.com/office/drawing/2014/main" id="{76F6F39F-910A-4B0B-B413-DD1EB495C838}"/>
                </a:ext>
              </a:extLst>
            </p:cNvPr>
            <p:cNvSpPr>
              <a:spLocks/>
            </p:cNvSpPr>
            <p:nvPr/>
          </p:nvSpPr>
          <p:spPr bwMode="auto">
            <a:xfrm>
              <a:off x="10539413" y="4367213"/>
              <a:ext cx="446088" cy="631825"/>
            </a:xfrm>
            <a:custGeom>
              <a:avLst/>
              <a:gdLst>
                <a:gd name="T0" fmla="*/ 68 w 117"/>
                <a:gd name="T1" fmla="*/ 55 h 166"/>
                <a:gd name="T2" fmla="*/ 30 w 117"/>
                <a:gd name="T3" fmla="*/ 2 h 166"/>
                <a:gd name="T4" fmla="*/ 6 w 117"/>
                <a:gd name="T5" fmla="*/ 39 h 166"/>
                <a:gd name="T6" fmla="*/ 43 w 117"/>
                <a:gd name="T7" fmla="*/ 120 h 166"/>
                <a:gd name="T8" fmla="*/ 117 w 117"/>
                <a:gd name="T9" fmla="*/ 166 h 166"/>
                <a:gd name="T10" fmla="*/ 115 w 117"/>
                <a:gd name="T11" fmla="*/ 158 h 166"/>
                <a:gd name="T12" fmla="*/ 113 w 117"/>
                <a:gd name="T13" fmla="*/ 153 h 166"/>
                <a:gd name="T14" fmla="*/ 112 w 117"/>
                <a:gd name="T15" fmla="*/ 148 h 166"/>
                <a:gd name="T16" fmla="*/ 104 w 117"/>
                <a:gd name="T17" fmla="*/ 119 h 166"/>
                <a:gd name="T18" fmla="*/ 92 w 117"/>
                <a:gd name="T19" fmla="*/ 110 h 166"/>
                <a:gd name="T20" fmla="*/ 68 w 117"/>
                <a:gd name="T21" fmla="*/ 5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166">
                  <a:moveTo>
                    <a:pt x="68" y="55"/>
                  </a:moveTo>
                  <a:cubicBezTo>
                    <a:pt x="59" y="33"/>
                    <a:pt x="52" y="5"/>
                    <a:pt x="30" y="2"/>
                  </a:cubicBezTo>
                  <a:cubicBezTo>
                    <a:pt x="18" y="0"/>
                    <a:pt x="0" y="5"/>
                    <a:pt x="6" y="39"/>
                  </a:cubicBezTo>
                  <a:cubicBezTo>
                    <a:pt x="11" y="74"/>
                    <a:pt x="43" y="120"/>
                    <a:pt x="43" y="120"/>
                  </a:cubicBezTo>
                  <a:cubicBezTo>
                    <a:pt x="46" y="126"/>
                    <a:pt x="86" y="149"/>
                    <a:pt x="117" y="166"/>
                  </a:cubicBezTo>
                  <a:cubicBezTo>
                    <a:pt x="115" y="158"/>
                    <a:pt x="115" y="158"/>
                    <a:pt x="115" y="158"/>
                  </a:cubicBezTo>
                  <a:cubicBezTo>
                    <a:pt x="113" y="153"/>
                    <a:pt x="113" y="153"/>
                    <a:pt x="113" y="153"/>
                  </a:cubicBezTo>
                  <a:cubicBezTo>
                    <a:pt x="112" y="148"/>
                    <a:pt x="112" y="148"/>
                    <a:pt x="112" y="148"/>
                  </a:cubicBezTo>
                  <a:cubicBezTo>
                    <a:pt x="104" y="119"/>
                    <a:pt x="104" y="119"/>
                    <a:pt x="104" y="119"/>
                  </a:cubicBezTo>
                  <a:cubicBezTo>
                    <a:pt x="92" y="110"/>
                    <a:pt x="92" y="110"/>
                    <a:pt x="92" y="110"/>
                  </a:cubicBezTo>
                  <a:cubicBezTo>
                    <a:pt x="82" y="100"/>
                    <a:pt x="68" y="55"/>
                    <a:pt x="68" y="55"/>
                  </a:cubicBezTo>
                  <a:close/>
                </a:path>
              </a:pathLst>
            </a:custGeom>
            <a:solidFill>
              <a:srgbClr val="FF80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50" name="Freeform 233">
              <a:extLst>
                <a:ext uri="{FF2B5EF4-FFF2-40B4-BE49-F238E27FC236}">
                  <a16:creationId xmlns:a16="http://schemas.microsoft.com/office/drawing/2014/main" id="{3CA3370E-8B35-418A-A167-3046EFF2EA42}"/>
                </a:ext>
              </a:extLst>
            </p:cNvPr>
            <p:cNvSpPr>
              <a:spLocks/>
            </p:cNvSpPr>
            <p:nvPr/>
          </p:nvSpPr>
          <p:spPr bwMode="auto">
            <a:xfrm>
              <a:off x="10539413" y="4340225"/>
              <a:ext cx="625475" cy="712788"/>
            </a:xfrm>
            <a:custGeom>
              <a:avLst/>
              <a:gdLst>
                <a:gd name="T0" fmla="*/ 30 w 164"/>
                <a:gd name="T1" fmla="*/ 2 h 187"/>
                <a:gd name="T2" fmla="*/ 68 w 164"/>
                <a:gd name="T3" fmla="*/ 55 h 187"/>
                <a:gd name="T4" fmla="*/ 92 w 164"/>
                <a:gd name="T5" fmla="*/ 110 h 187"/>
                <a:gd name="T6" fmla="*/ 164 w 164"/>
                <a:gd name="T7" fmla="*/ 167 h 187"/>
                <a:gd name="T8" fmla="*/ 155 w 164"/>
                <a:gd name="T9" fmla="*/ 187 h 187"/>
                <a:gd name="T10" fmla="*/ 43 w 164"/>
                <a:gd name="T11" fmla="*/ 120 h 187"/>
                <a:gd name="T12" fmla="*/ 6 w 164"/>
                <a:gd name="T13" fmla="*/ 39 h 187"/>
                <a:gd name="T14" fmla="*/ 30 w 164"/>
                <a:gd name="T15" fmla="*/ 2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 h="187">
                  <a:moveTo>
                    <a:pt x="30" y="2"/>
                  </a:moveTo>
                  <a:cubicBezTo>
                    <a:pt x="52" y="5"/>
                    <a:pt x="59" y="34"/>
                    <a:pt x="68" y="55"/>
                  </a:cubicBezTo>
                  <a:cubicBezTo>
                    <a:pt x="68" y="55"/>
                    <a:pt x="82" y="100"/>
                    <a:pt x="92" y="110"/>
                  </a:cubicBezTo>
                  <a:cubicBezTo>
                    <a:pt x="164" y="167"/>
                    <a:pt x="164" y="167"/>
                    <a:pt x="164" y="167"/>
                  </a:cubicBezTo>
                  <a:cubicBezTo>
                    <a:pt x="155" y="187"/>
                    <a:pt x="155" y="187"/>
                    <a:pt x="155" y="187"/>
                  </a:cubicBezTo>
                  <a:cubicBezTo>
                    <a:pt x="155" y="187"/>
                    <a:pt x="48" y="130"/>
                    <a:pt x="43" y="120"/>
                  </a:cubicBezTo>
                  <a:cubicBezTo>
                    <a:pt x="43" y="120"/>
                    <a:pt x="11" y="74"/>
                    <a:pt x="6" y="39"/>
                  </a:cubicBezTo>
                  <a:cubicBezTo>
                    <a:pt x="0" y="5"/>
                    <a:pt x="18" y="0"/>
                    <a:pt x="30" y="2"/>
                  </a:cubicBezTo>
                  <a:close/>
                </a:path>
              </a:pathLst>
            </a:custGeom>
            <a:solidFill>
              <a:srgbClr val="FF8D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51" name="Freeform 234">
              <a:extLst>
                <a:ext uri="{FF2B5EF4-FFF2-40B4-BE49-F238E27FC236}">
                  <a16:creationId xmlns:a16="http://schemas.microsoft.com/office/drawing/2014/main" id="{98020C33-B6D5-4C7D-8AC3-8A21EB2A222C}"/>
                </a:ext>
              </a:extLst>
            </p:cNvPr>
            <p:cNvSpPr>
              <a:spLocks/>
            </p:cNvSpPr>
            <p:nvPr/>
          </p:nvSpPr>
          <p:spPr bwMode="auto">
            <a:xfrm>
              <a:off x="11133138" y="4987925"/>
              <a:ext cx="225425" cy="103188"/>
            </a:xfrm>
            <a:custGeom>
              <a:avLst/>
              <a:gdLst>
                <a:gd name="T0" fmla="*/ 6 w 59"/>
                <a:gd name="T1" fmla="*/ 0 h 27"/>
                <a:gd name="T2" fmla="*/ 26 w 59"/>
                <a:gd name="T3" fmla="*/ 4 h 27"/>
                <a:gd name="T4" fmla="*/ 36 w 59"/>
                <a:gd name="T5" fmla="*/ 8 h 27"/>
                <a:gd name="T6" fmla="*/ 57 w 59"/>
                <a:gd name="T7" fmla="*/ 21 h 27"/>
                <a:gd name="T8" fmla="*/ 56 w 59"/>
                <a:gd name="T9" fmla="*/ 27 h 27"/>
                <a:gd name="T10" fmla="*/ 30 w 59"/>
                <a:gd name="T11" fmla="*/ 24 h 27"/>
                <a:gd name="T12" fmla="*/ 8 w 59"/>
                <a:gd name="T13" fmla="*/ 18 h 27"/>
                <a:gd name="T14" fmla="*/ 0 w 59"/>
                <a:gd name="T15" fmla="*/ 15 h 27"/>
                <a:gd name="T16" fmla="*/ 6 w 59"/>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27">
                  <a:moveTo>
                    <a:pt x="6" y="0"/>
                  </a:moveTo>
                  <a:cubicBezTo>
                    <a:pt x="26" y="4"/>
                    <a:pt x="26" y="4"/>
                    <a:pt x="26" y="4"/>
                  </a:cubicBezTo>
                  <a:cubicBezTo>
                    <a:pt x="30" y="4"/>
                    <a:pt x="33" y="6"/>
                    <a:pt x="36" y="8"/>
                  </a:cubicBezTo>
                  <a:cubicBezTo>
                    <a:pt x="57" y="21"/>
                    <a:pt x="57" y="21"/>
                    <a:pt x="57" y="21"/>
                  </a:cubicBezTo>
                  <a:cubicBezTo>
                    <a:pt x="59" y="23"/>
                    <a:pt x="58" y="26"/>
                    <a:pt x="56" y="27"/>
                  </a:cubicBezTo>
                  <a:cubicBezTo>
                    <a:pt x="30" y="24"/>
                    <a:pt x="30" y="24"/>
                    <a:pt x="30" y="24"/>
                  </a:cubicBezTo>
                  <a:cubicBezTo>
                    <a:pt x="23" y="23"/>
                    <a:pt x="15" y="21"/>
                    <a:pt x="8" y="18"/>
                  </a:cubicBezTo>
                  <a:cubicBezTo>
                    <a:pt x="0" y="15"/>
                    <a:pt x="0" y="15"/>
                    <a:pt x="0" y="15"/>
                  </a:cubicBezTo>
                  <a:lnTo>
                    <a:pt x="6" y="0"/>
                  </a:lnTo>
                  <a:close/>
                </a:path>
              </a:pathLst>
            </a:custGeom>
            <a:solidFill>
              <a:srgbClr val="FDB3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52" name="Freeform 235">
              <a:extLst>
                <a:ext uri="{FF2B5EF4-FFF2-40B4-BE49-F238E27FC236}">
                  <a16:creationId xmlns:a16="http://schemas.microsoft.com/office/drawing/2014/main" id="{980AB86A-AA76-4DAA-A546-6394F37B6A4A}"/>
                </a:ext>
              </a:extLst>
            </p:cNvPr>
            <p:cNvSpPr>
              <a:spLocks/>
            </p:cNvSpPr>
            <p:nvPr/>
          </p:nvSpPr>
          <p:spPr bwMode="auto">
            <a:xfrm>
              <a:off x="10688638" y="4225925"/>
              <a:ext cx="163513" cy="157163"/>
            </a:xfrm>
            <a:custGeom>
              <a:avLst/>
              <a:gdLst>
                <a:gd name="T0" fmla="*/ 0 w 43"/>
                <a:gd name="T1" fmla="*/ 5 h 41"/>
                <a:gd name="T2" fmla="*/ 4 w 43"/>
                <a:gd name="T3" fmla="*/ 0 h 41"/>
                <a:gd name="T4" fmla="*/ 43 w 43"/>
                <a:gd name="T5" fmla="*/ 28 h 41"/>
                <a:gd name="T6" fmla="*/ 40 w 43"/>
                <a:gd name="T7" fmla="*/ 41 h 41"/>
                <a:gd name="T8" fmla="*/ 0 w 43"/>
                <a:gd name="T9" fmla="*/ 5 h 41"/>
              </a:gdLst>
              <a:ahLst/>
              <a:cxnLst>
                <a:cxn ang="0">
                  <a:pos x="T0" y="T1"/>
                </a:cxn>
                <a:cxn ang="0">
                  <a:pos x="T2" y="T3"/>
                </a:cxn>
                <a:cxn ang="0">
                  <a:pos x="T4" y="T5"/>
                </a:cxn>
                <a:cxn ang="0">
                  <a:pos x="T6" y="T7"/>
                </a:cxn>
                <a:cxn ang="0">
                  <a:pos x="T8" y="T9"/>
                </a:cxn>
              </a:cxnLst>
              <a:rect l="0" t="0" r="r" b="b"/>
              <a:pathLst>
                <a:path w="43" h="41">
                  <a:moveTo>
                    <a:pt x="0" y="5"/>
                  </a:moveTo>
                  <a:cubicBezTo>
                    <a:pt x="4" y="0"/>
                    <a:pt x="4" y="0"/>
                    <a:pt x="4" y="0"/>
                  </a:cubicBezTo>
                  <a:cubicBezTo>
                    <a:pt x="43" y="28"/>
                    <a:pt x="43" y="28"/>
                    <a:pt x="43" y="28"/>
                  </a:cubicBezTo>
                  <a:cubicBezTo>
                    <a:pt x="42" y="32"/>
                    <a:pt x="40" y="41"/>
                    <a:pt x="40" y="41"/>
                  </a:cubicBezTo>
                  <a:lnTo>
                    <a:pt x="0" y="5"/>
                  </a:ln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53" name="Freeform 236">
              <a:extLst>
                <a:ext uri="{FF2B5EF4-FFF2-40B4-BE49-F238E27FC236}">
                  <a16:creationId xmlns:a16="http://schemas.microsoft.com/office/drawing/2014/main" id="{98BF094D-6F41-4192-854B-088A28650A43}"/>
                </a:ext>
              </a:extLst>
            </p:cNvPr>
            <p:cNvSpPr>
              <a:spLocks/>
            </p:cNvSpPr>
            <p:nvPr/>
          </p:nvSpPr>
          <p:spPr bwMode="auto">
            <a:xfrm>
              <a:off x="11015663" y="4851400"/>
              <a:ext cx="681038" cy="277813"/>
            </a:xfrm>
            <a:custGeom>
              <a:avLst/>
              <a:gdLst>
                <a:gd name="T0" fmla="*/ 174 w 179"/>
                <a:gd name="T1" fmla="*/ 1 h 73"/>
                <a:gd name="T2" fmla="*/ 109 w 179"/>
                <a:gd name="T3" fmla="*/ 67 h 73"/>
                <a:gd name="T4" fmla="*/ 3 w 179"/>
                <a:gd name="T5" fmla="*/ 48 h 73"/>
                <a:gd name="T6" fmla="*/ 0 w 179"/>
                <a:gd name="T7" fmla="*/ 50 h 73"/>
                <a:gd name="T8" fmla="*/ 2 w 179"/>
                <a:gd name="T9" fmla="*/ 53 h 73"/>
                <a:gd name="T10" fmla="*/ 110 w 179"/>
                <a:gd name="T11" fmla="*/ 73 h 73"/>
                <a:gd name="T12" fmla="*/ 178 w 179"/>
                <a:gd name="T13" fmla="*/ 5 h 73"/>
                <a:gd name="T14" fmla="*/ 178 w 179"/>
                <a:gd name="T15" fmla="*/ 1 h 73"/>
                <a:gd name="T16" fmla="*/ 174 w 179"/>
                <a:gd name="T17"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73">
                  <a:moveTo>
                    <a:pt x="174" y="1"/>
                  </a:moveTo>
                  <a:cubicBezTo>
                    <a:pt x="109" y="67"/>
                    <a:pt x="109" y="67"/>
                    <a:pt x="109" y="67"/>
                  </a:cubicBezTo>
                  <a:cubicBezTo>
                    <a:pt x="3" y="48"/>
                    <a:pt x="3" y="48"/>
                    <a:pt x="3" y="48"/>
                  </a:cubicBezTo>
                  <a:cubicBezTo>
                    <a:pt x="2" y="48"/>
                    <a:pt x="0" y="48"/>
                    <a:pt x="0" y="50"/>
                  </a:cubicBezTo>
                  <a:cubicBezTo>
                    <a:pt x="0" y="51"/>
                    <a:pt x="1" y="53"/>
                    <a:pt x="2" y="53"/>
                  </a:cubicBezTo>
                  <a:cubicBezTo>
                    <a:pt x="110" y="73"/>
                    <a:pt x="110" y="73"/>
                    <a:pt x="110" y="73"/>
                  </a:cubicBezTo>
                  <a:cubicBezTo>
                    <a:pt x="178" y="5"/>
                    <a:pt x="178" y="5"/>
                    <a:pt x="178" y="5"/>
                  </a:cubicBezTo>
                  <a:cubicBezTo>
                    <a:pt x="179" y="4"/>
                    <a:pt x="179" y="2"/>
                    <a:pt x="178" y="1"/>
                  </a:cubicBezTo>
                  <a:cubicBezTo>
                    <a:pt x="177" y="0"/>
                    <a:pt x="175" y="0"/>
                    <a:pt x="174"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54" name="Freeform 237">
              <a:extLst>
                <a:ext uri="{FF2B5EF4-FFF2-40B4-BE49-F238E27FC236}">
                  <a16:creationId xmlns:a16="http://schemas.microsoft.com/office/drawing/2014/main" id="{DF99A4BC-5FDB-4F9A-A726-4FC5BA8677AE}"/>
                </a:ext>
              </a:extLst>
            </p:cNvPr>
            <p:cNvSpPr>
              <a:spLocks/>
            </p:cNvSpPr>
            <p:nvPr/>
          </p:nvSpPr>
          <p:spPr bwMode="auto">
            <a:xfrm>
              <a:off x="11061700" y="5875338"/>
              <a:ext cx="315913" cy="182563"/>
            </a:xfrm>
            <a:custGeom>
              <a:avLst/>
              <a:gdLst>
                <a:gd name="T0" fmla="*/ 8 w 83"/>
                <a:gd name="T1" fmla="*/ 0 h 48"/>
                <a:gd name="T2" fmla="*/ 1 w 83"/>
                <a:gd name="T3" fmla="*/ 17 h 48"/>
                <a:gd name="T4" fmla="*/ 2 w 83"/>
                <a:gd name="T5" fmla="*/ 22 h 48"/>
                <a:gd name="T6" fmla="*/ 58 w 83"/>
                <a:gd name="T7" fmla="*/ 46 h 48"/>
                <a:gd name="T8" fmla="*/ 81 w 83"/>
                <a:gd name="T9" fmla="*/ 46 h 48"/>
                <a:gd name="T10" fmla="*/ 82 w 83"/>
                <a:gd name="T11" fmla="*/ 39 h 48"/>
                <a:gd name="T12" fmla="*/ 72 w 83"/>
                <a:gd name="T13" fmla="*/ 33 h 48"/>
                <a:gd name="T14" fmla="*/ 56 w 83"/>
                <a:gd name="T15" fmla="*/ 22 h 48"/>
                <a:gd name="T16" fmla="*/ 40 w 83"/>
                <a:gd name="T17" fmla="*/ 2 h 48"/>
                <a:gd name="T18" fmla="*/ 26 w 83"/>
                <a:gd name="T19" fmla="*/ 7 h 48"/>
                <a:gd name="T20" fmla="*/ 8 w 83"/>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48">
                  <a:moveTo>
                    <a:pt x="8" y="0"/>
                  </a:moveTo>
                  <a:cubicBezTo>
                    <a:pt x="6" y="3"/>
                    <a:pt x="2" y="12"/>
                    <a:pt x="1" y="17"/>
                  </a:cubicBezTo>
                  <a:cubicBezTo>
                    <a:pt x="0" y="19"/>
                    <a:pt x="1" y="21"/>
                    <a:pt x="2" y="22"/>
                  </a:cubicBezTo>
                  <a:cubicBezTo>
                    <a:pt x="13" y="27"/>
                    <a:pt x="51" y="45"/>
                    <a:pt x="58" y="46"/>
                  </a:cubicBezTo>
                  <a:cubicBezTo>
                    <a:pt x="67" y="48"/>
                    <a:pt x="80" y="47"/>
                    <a:pt x="81" y="46"/>
                  </a:cubicBezTo>
                  <a:cubicBezTo>
                    <a:pt x="81" y="46"/>
                    <a:pt x="83" y="41"/>
                    <a:pt x="82" y="39"/>
                  </a:cubicBezTo>
                  <a:cubicBezTo>
                    <a:pt x="81" y="38"/>
                    <a:pt x="78" y="35"/>
                    <a:pt x="72" y="33"/>
                  </a:cubicBezTo>
                  <a:cubicBezTo>
                    <a:pt x="67" y="31"/>
                    <a:pt x="57" y="23"/>
                    <a:pt x="56" y="22"/>
                  </a:cubicBezTo>
                  <a:cubicBezTo>
                    <a:pt x="56" y="21"/>
                    <a:pt x="47" y="6"/>
                    <a:pt x="40" y="2"/>
                  </a:cubicBezTo>
                  <a:cubicBezTo>
                    <a:pt x="35" y="4"/>
                    <a:pt x="30" y="8"/>
                    <a:pt x="26" y="7"/>
                  </a:cubicBezTo>
                  <a:cubicBezTo>
                    <a:pt x="22" y="6"/>
                    <a:pt x="8" y="0"/>
                    <a:pt x="8"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55" name="Freeform 238">
              <a:extLst>
                <a:ext uri="{FF2B5EF4-FFF2-40B4-BE49-F238E27FC236}">
                  <a16:creationId xmlns:a16="http://schemas.microsoft.com/office/drawing/2014/main" id="{248DA2A4-0A48-47CE-9489-37616B03D391}"/>
                </a:ext>
              </a:extLst>
            </p:cNvPr>
            <p:cNvSpPr>
              <a:spLocks/>
            </p:cNvSpPr>
            <p:nvPr/>
          </p:nvSpPr>
          <p:spPr bwMode="auto">
            <a:xfrm>
              <a:off x="11350625" y="5891213"/>
              <a:ext cx="315913" cy="139700"/>
            </a:xfrm>
            <a:custGeom>
              <a:avLst/>
              <a:gdLst>
                <a:gd name="T0" fmla="*/ 2 w 83"/>
                <a:gd name="T1" fmla="*/ 8 h 37"/>
                <a:gd name="T2" fmla="*/ 0 w 83"/>
                <a:gd name="T3" fmla="*/ 26 h 37"/>
                <a:gd name="T4" fmla="*/ 3 w 83"/>
                <a:gd name="T5" fmla="*/ 30 h 37"/>
                <a:gd name="T6" fmla="*/ 61 w 83"/>
                <a:gd name="T7" fmla="*/ 36 h 37"/>
                <a:gd name="T8" fmla="*/ 82 w 83"/>
                <a:gd name="T9" fmla="*/ 30 h 37"/>
                <a:gd name="T10" fmla="*/ 81 w 83"/>
                <a:gd name="T11" fmla="*/ 23 h 37"/>
                <a:gd name="T12" fmla="*/ 71 w 83"/>
                <a:gd name="T13" fmla="*/ 20 h 37"/>
                <a:gd name="T14" fmla="*/ 53 w 83"/>
                <a:gd name="T15" fmla="*/ 14 h 37"/>
                <a:gd name="T16" fmla="*/ 32 w 83"/>
                <a:gd name="T17" fmla="*/ 0 h 37"/>
                <a:gd name="T18" fmla="*/ 20 w 83"/>
                <a:gd name="T19" fmla="*/ 9 h 37"/>
                <a:gd name="T20" fmla="*/ 2 w 83"/>
                <a:gd name="T21"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37">
                  <a:moveTo>
                    <a:pt x="2" y="8"/>
                  </a:moveTo>
                  <a:cubicBezTo>
                    <a:pt x="0" y="11"/>
                    <a:pt x="0" y="21"/>
                    <a:pt x="0" y="26"/>
                  </a:cubicBezTo>
                  <a:cubicBezTo>
                    <a:pt x="0" y="28"/>
                    <a:pt x="1" y="29"/>
                    <a:pt x="3" y="30"/>
                  </a:cubicBezTo>
                  <a:cubicBezTo>
                    <a:pt x="14" y="31"/>
                    <a:pt x="54" y="37"/>
                    <a:pt x="61" y="36"/>
                  </a:cubicBezTo>
                  <a:cubicBezTo>
                    <a:pt x="69" y="35"/>
                    <a:pt x="82" y="31"/>
                    <a:pt x="82" y="30"/>
                  </a:cubicBezTo>
                  <a:cubicBezTo>
                    <a:pt x="83" y="29"/>
                    <a:pt x="83" y="24"/>
                    <a:pt x="81" y="23"/>
                  </a:cubicBezTo>
                  <a:cubicBezTo>
                    <a:pt x="80" y="22"/>
                    <a:pt x="76" y="20"/>
                    <a:pt x="71" y="20"/>
                  </a:cubicBezTo>
                  <a:cubicBezTo>
                    <a:pt x="65" y="19"/>
                    <a:pt x="54" y="15"/>
                    <a:pt x="53" y="14"/>
                  </a:cubicBezTo>
                  <a:cubicBezTo>
                    <a:pt x="52" y="13"/>
                    <a:pt x="40" y="2"/>
                    <a:pt x="32" y="0"/>
                  </a:cubicBezTo>
                  <a:cubicBezTo>
                    <a:pt x="28" y="4"/>
                    <a:pt x="24" y="9"/>
                    <a:pt x="20" y="9"/>
                  </a:cubicBezTo>
                  <a:cubicBezTo>
                    <a:pt x="16" y="10"/>
                    <a:pt x="2" y="8"/>
                    <a:pt x="2"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grpSp>
      <p:grpSp>
        <p:nvGrpSpPr>
          <p:cNvPr id="256" name="Man">
            <a:extLst>
              <a:ext uri="{FF2B5EF4-FFF2-40B4-BE49-F238E27FC236}">
                <a16:creationId xmlns:a16="http://schemas.microsoft.com/office/drawing/2014/main" id="{C37B7C8B-482D-4648-9380-3B78E4A4047E}"/>
              </a:ext>
            </a:extLst>
          </p:cNvPr>
          <p:cNvGrpSpPr/>
          <p:nvPr/>
        </p:nvGrpSpPr>
        <p:grpSpPr>
          <a:xfrm>
            <a:off x="9929001" y="7538937"/>
            <a:ext cx="3179814" cy="5181450"/>
            <a:chOff x="4976813" y="3770313"/>
            <a:chExt cx="1593850" cy="2597150"/>
          </a:xfrm>
        </p:grpSpPr>
        <p:sp>
          <p:nvSpPr>
            <p:cNvPr id="257" name="Freeform 239">
              <a:extLst>
                <a:ext uri="{FF2B5EF4-FFF2-40B4-BE49-F238E27FC236}">
                  <a16:creationId xmlns:a16="http://schemas.microsoft.com/office/drawing/2014/main" id="{F4046136-3366-43DA-AB3F-551ED67D86A6}"/>
                </a:ext>
              </a:extLst>
            </p:cNvPr>
            <p:cNvSpPr>
              <a:spLocks/>
            </p:cNvSpPr>
            <p:nvPr/>
          </p:nvSpPr>
          <p:spPr bwMode="auto">
            <a:xfrm>
              <a:off x="5688013" y="6229350"/>
              <a:ext cx="301625" cy="138113"/>
            </a:xfrm>
            <a:custGeom>
              <a:avLst/>
              <a:gdLst>
                <a:gd name="T0" fmla="*/ 78 w 79"/>
                <a:gd name="T1" fmla="*/ 31 h 36"/>
                <a:gd name="T2" fmla="*/ 73 w 79"/>
                <a:gd name="T3" fmla="*/ 23 h 36"/>
                <a:gd name="T4" fmla="*/ 66 w 79"/>
                <a:gd name="T5" fmla="*/ 21 h 36"/>
                <a:gd name="T6" fmla="*/ 29 w 79"/>
                <a:gd name="T7" fmla="*/ 0 h 36"/>
                <a:gd name="T8" fmla="*/ 2 w 79"/>
                <a:gd name="T9" fmla="*/ 0 h 36"/>
                <a:gd name="T10" fmla="*/ 2 w 79"/>
                <a:gd name="T11" fmla="*/ 36 h 36"/>
                <a:gd name="T12" fmla="*/ 16 w 79"/>
                <a:gd name="T13" fmla="*/ 36 h 36"/>
                <a:gd name="T14" fmla="*/ 21 w 79"/>
                <a:gd name="T15" fmla="*/ 32 h 36"/>
                <a:gd name="T16" fmla="*/ 22 w 79"/>
                <a:gd name="T17" fmla="*/ 28 h 36"/>
                <a:gd name="T18" fmla="*/ 52 w 79"/>
                <a:gd name="T19" fmla="*/ 36 h 36"/>
                <a:gd name="T20" fmla="*/ 69 w 79"/>
                <a:gd name="T21" fmla="*/ 36 h 36"/>
                <a:gd name="T22" fmla="*/ 78 w 79"/>
                <a:gd name="T23"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36">
                  <a:moveTo>
                    <a:pt x="78" y="31"/>
                  </a:moveTo>
                  <a:cubicBezTo>
                    <a:pt x="79" y="28"/>
                    <a:pt x="77" y="24"/>
                    <a:pt x="73" y="23"/>
                  </a:cubicBezTo>
                  <a:cubicBezTo>
                    <a:pt x="66" y="21"/>
                    <a:pt x="66" y="21"/>
                    <a:pt x="66" y="21"/>
                  </a:cubicBezTo>
                  <a:cubicBezTo>
                    <a:pt x="49" y="18"/>
                    <a:pt x="41" y="11"/>
                    <a:pt x="29" y="0"/>
                  </a:cubicBezTo>
                  <a:cubicBezTo>
                    <a:pt x="2" y="0"/>
                    <a:pt x="2" y="0"/>
                    <a:pt x="2" y="0"/>
                  </a:cubicBezTo>
                  <a:cubicBezTo>
                    <a:pt x="0" y="12"/>
                    <a:pt x="0" y="24"/>
                    <a:pt x="2" y="36"/>
                  </a:cubicBezTo>
                  <a:cubicBezTo>
                    <a:pt x="16" y="36"/>
                    <a:pt x="16" y="36"/>
                    <a:pt x="16" y="36"/>
                  </a:cubicBezTo>
                  <a:cubicBezTo>
                    <a:pt x="18" y="36"/>
                    <a:pt x="20" y="34"/>
                    <a:pt x="21" y="32"/>
                  </a:cubicBezTo>
                  <a:cubicBezTo>
                    <a:pt x="22" y="28"/>
                    <a:pt x="22" y="28"/>
                    <a:pt x="22" y="28"/>
                  </a:cubicBezTo>
                  <a:cubicBezTo>
                    <a:pt x="33" y="33"/>
                    <a:pt x="40" y="36"/>
                    <a:pt x="52" y="36"/>
                  </a:cubicBezTo>
                  <a:cubicBezTo>
                    <a:pt x="52" y="36"/>
                    <a:pt x="67" y="36"/>
                    <a:pt x="69" y="36"/>
                  </a:cubicBezTo>
                  <a:cubicBezTo>
                    <a:pt x="72" y="36"/>
                    <a:pt x="76" y="34"/>
                    <a:pt x="78" y="31"/>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58" name="Freeform 240">
              <a:extLst>
                <a:ext uri="{FF2B5EF4-FFF2-40B4-BE49-F238E27FC236}">
                  <a16:creationId xmlns:a16="http://schemas.microsoft.com/office/drawing/2014/main" id="{04A94AFC-4F4E-4998-869F-684D74EE2BB4}"/>
                </a:ext>
              </a:extLst>
            </p:cNvPr>
            <p:cNvSpPr>
              <a:spLocks/>
            </p:cNvSpPr>
            <p:nvPr/>
          </p:nvSpPr>
          <p:spPr bwMode="auto">
            <a:xfrm>
              <a:off x="5608638" y="5126038"/>
              <a:ext cx="273050" cy="1108075"/>
            </a:xfrm>
            <a:custGeom>
              <a:avLst/>
              <a:gdLst>
                <a:gd name="T0" fmla="*/ 72 w 72"/>
                <a:gd name="T1" fmla="*/ 0 h 291"/>
                <a:gd name="T2" fmla="*/ 61 w 72"/>
                <a:gd name="T3" fmla="*/ 146 h 291"/>
                <a:gd name="T4" fmla="*/ 59 w 72"/>
                <a:gd name="T5" fmla="*/ 212 h 291"/>
                <a:gd name="T6" fmla="*/ 51 w 72"/>
                <a:gd name="T7" fmla="*/ 291 h 291"/>
                <a:gd name="T8" fmla="*/ 23 w 72"/>
                <a:gd name="T9" fmla="*/ 291 h 291"/>
                <a:gd name="T10" fmla="*/ 18 w 72"/>
                <a:gd name="T11" fmla="*/ 143 h 291"/>
                <a:gd name="T12" fmla="*/ 2 w 72"/>
                <a:gd name="T13" fmla="*/ 34 h 291"/>
                <a:gd name="T14" fmla="*/ 0 w 72"/>
                <a:gd name="T15" fmla="*/ 0 h 291"/>
                <a:gd name="T16" fmla="*/ 72 w 72"/>
                <a:gd name="T17"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1">
                  <a:moveTo>
                    <a:pt x="72" y="0"/>
                  </a:moveTo>
                  <a:cubicBezTo>
                    <a:pt x="61" y="146"/>
                    <a:pt x="61" y="146"/>
                    <a:pt x="61" y="146"/>
                  </a:cubicBezTo>
                  <a:cubicBezTo>
                    <a:pt x="61" y="146"/>
                    <a:pt x="62" y="195"/>
                    <a:pt x="59" y="212"/>
                  </a:cubicBezTo>
                  <a:cubicBezTo>
                    <a:pt x="59" y="212"/>
                    <a:pt x="53" y="267"/>
                    <a:pt x="51" y="291"/>
                  </a:cubicBezTo>
                  <a:cubicBezTo>
                    <a:pt x="23" y="291"/>
                    <a:pt x="23" y="291"/>
                    <a:pt x="23" y="291"/>
                  </a:cubicBezTo>
                  <a:cubicBezTo>
                    <a:pt x="22" y="266"/>
                    <a:pt x="15" y="165"/>
                    <a:pt x="18" y="143"/>
                  </a:cubicBezTo>
                  <a:cubicBezTo>
                    <a:pt x="18" y="143"/>
                    <a:pt x="4" y="61"/>
                    <a:pt x="2" y="34"/>
                  </a:cubicBezTo>
                  <a:cubicBezTo>
                    <a:pt x="0" y="0"/>
                    <a:pt x="0" y="0"/>
                    <a:pt x="0" y="0"/>
                  </a:cubicBezTo>
                  <a:lnTo>
                    <a:pt x="72" y="0"/>
                  </a:lnTo>
                  <a:close/>
                </a:path>
              </a:pathLst>
            </a:custGeom>
            <a:solidFill>
              <a:srgbClr val="006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59" name="Freeform 241">
              <a:extLst>
                <a:ext uri="{FF2B5EF4-FFF2-40B4-BE49-F238E27FC236}">
                  <a16:creationId xmlns:a16="http://schemas.microsoft.com/office/drawing/2014/main" id="{BB49D33C-689A-45A1-B672-E723F0006CC1}"/>
                </a:ext>
              </a:extLst>
            </p:cNvPr>
            <p:cNvSpPr>
              <a:spLocks/>
            </p:cNvSpPr>
            <p:nvPr/>
          </p:nvSpPr>
          <p:spPr bwMode="auto">
            <a:xfrm>
              <a:off x="5281613" y="6229350"/>
              <a:ext cx="300038" cy="138113"/>
            </a:xfrm>
            <a:custGeom>
              <a:avLst/>
              <a:gdLst>
                <a:gd name="T0" fmla="*/ 2 w 79"/>
                <a:gd name="T1" fmla="*/ 31 h 36"/>
                <a:gd name="T2" fmla="*/ 6 w 79"/>
                <a:gd name="T3" fmla="*/ 23 h 36"/>
                <a:gd name="T4" fmla="*/ 14 w 79"/>
                <a:gd name="T5" fmla="*/ 21 h 36"/>
                <a:gd name="T6" fmla="*/ 51 w 79"/>
                <a:gd name="T7" fmla="*/ 0 h 36"/>
                <a:gd name="T8" fmla="*/ 78 w 79"/>
                <a:gd name="T9" fmla="*/ 0 h 36"/>
                <a:gd name="T10" fmla="*/ 78 w 79"/>
                <a:gd name="T11" fmla="*/ 36 h 36"/>
                <a:gd name="T12" fmla="*/ 64 w 79"/>
                <a:gd name="T13" fmla="*/ 36 h 36"/>
                <a:gd name="T14" fmla="*/ 59 w 79"/>
                <a:gd name="T15" fmla="*/ 32 h 36"/>
                <a:gd name="T16" fmla="*/ 58 w 79"/>
                <a:gd name="T17" fmla="*/ 28 h 36"/>
                <a:gd name="T18" fmla="*/ 28 w 79"/>
                <a:gd name="T19" fmla="*/ 36 h 36"/>
                <a:gd name="T20" fmla="*/ 11 w 79"/>
                <a:gd name="T21" fmla="*/ 36 h 36"/>
                <a:gd name="T22" fmla="*/ 2 w 79"/>
                <a:gd name="T23"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36">
                  <a:moveTo>
                    <a:pt x="2" y="31"/>
                  </a:moveTo>
                  <a:cubicBezTo>
                    <a:pt x="0" y="28"/>
                    <a:pt x="2" y="24"/>
                    <a:pt x="6" y="23"/>
                  </a:cubicBezTo>
                  <a:cubicBezTo>
                    <a:pt x="14" y="21"/>
                    <a:pt x="14" y="21"/>
                    <a:pt x="14" y="21"/>
                  </a:cubicBezTo>
                  <a:cubicBezTo>
                    <a:pt x="30" y="18"/>
                    <a:pt x="38" y="11"/>
                    <a:pt x="51" y="0"/>
                  </a:cubicBezTo>
                  <a:cubicBezTo>
                    <a:pt x="78" y="0"/>
                    <a:pt x="78" y="0"/>
                    <a:pt x="78" y="0"/>
                  </a:cubicBezTo>
                  <a:cubicBezTo>
                    <a:pt x="79" y="12"/>
                    <a:pt x="79" y="24"/>
                    <a:pt x="78" y="36"/>
                  </a:cubicBezTo>
                  <a:cubicBezTo>
                    <a:pt x="64" y="36"/>
                    <a:pt x="64" y="36"/>
                    <a:pt x="64" y="36"/>
                  </a:cubicBezTo>
                  <a:cubicBezTo>
                    <a:pt x="61" y="36"/>
                    <a:pt x="59" y="34"/>
                    <a:pt x="59" y="32"/>
                  </a:cubicBezTo>
                  <a:cubicBezTo>
                    <a:pt x="58" y="28"/>
                    <a:pt x="58" y="28"/>
                    <a:pt x="58" y="28"/>
                  </a:cubicBezTo>
                  <a:cubicBezTo>
                    <a:pt x="47" y="33"/>
                    <a:pt x="40" y="36"/>
                    <a:pt x="28" y="36"/>
                  </a:cubicBezTo>
                  <a:cubicBezTo>
                    <a:pt x="28" y="36"/>
                    <a:pt x="13" y="36"/>
                    <a:pt x="11" y="36"/>
                  </a:cubicBezTo>
                  <a:cubicBezTo>
                    <a:pt x="8" y="36"/>
                    <a:pt x="4" y="34"/>
                    <a:pt x="2" y="31"/>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60" name="Freeform 242">
              <a:extLst>
                <a:ext uri="{FF2B5EF4-FFF2-40B4-BE49-F238E27FC236}">
                  <a16:creationId xmlns:a16="http://schemas.microsoft.com/office/drawing/2014/main" id="{C5062FD7-FF87-4D2C-A88C-34784D2746AE}"/>
                </a:ext>
              </a:extLst>
            </p:cNvPr>
            <p:cNvSpPr>
              <a:spLocks/>
            </p:cNvSpPr>
            <p:nvPr/>
          </p:nvSpPr>
          <p:spPr bwMode="auto">
            <a:xfrm>
              <a:off x="5380038" y="5126038"/>
              <a:ext cx="255588" cy="1108075"/>
            </a:xfrm>
            <a:custGeom>
              <a:avLst/>
              <a:gdLst>
                <a:gd name="T0" fmla="*/ 0 w 67"/>
                <a:gd name="T1" fmla="*/ 0 h 291"/>
                <a:gd name="T2" fmla="*/ 13 w 67"/>
                <a:gd name="T3" fmla="*/ 146 h 291"/>
                <a:gd name="T4" fmla="*/ 14 w 67"/>
                <a:gd name="T5" fmla="*/ 212 h 291"/>
                <a:gd name="T6" fmla="*/ 24 w 67"/>
                <a:gd name="T7" fmla="*/ 291 h 291"/>
                <a:gd name="T8" fmla="*/ 52 w 67"/>
                <a:gd name="T9" fmla="*/ 291 h 291"/>
                <a:gd name="T10" fmla="*/ 57 w 67"/>
                <a:gd name="T11" fmla="*/ 207 h 291"/>
                <a:gd name="T12" fmla="*/ 56 w 67"/>
                <a:gd name="T13" fmla="*/ 143 h 291"/>
                <a:gd name="T14" fmla="*/ 65 w 67"/>
                <a:gd name="T15" fmla="*/ 34 h 291"/>
                <a:gd name="T16" fmla="*/ 67 w 67"/>
                <a:gd name="T17" fmla="*/ 0 h 291"/>
                <a:gd name="T18" fmla="*/ 0 w 67"/>
                <a:gd name="T1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291">
                  <a:moveTo>
                    <a:pt x="0" y="0"/>
                  </a:moveTo>
                  <a:cubicBezTo>
                    <a:pt x="13" y="146"/>
                    <a:pt x="13" y="146"/>
                    <a:pt x="13" y="146"/>
                  </a:cubicBezTo>
                  <a:cubicBezTo>
                    <a:pt x="13" y="146"/>
                    <a:pt x="12" y="195"/>
                    <a:pt x="14" y="212"/>
                  </a:cubicBezTo>
                  <a:cubicBezTo>
                    <a:pt x="14" y="212"/>
                    <a:pt x="22" y="267"/>
                    <a:pt x="24" y="291"/>
                  </a:cubicBezTo>
                  <a:cubicBezTo>
                    <a:pt x="52" y="291"/>
                    <a:pt x="52" y="291"/>
                    <a:pt x="52" y="291"/>
                  </a:cubicBezTo>
                  <a:cubicBezTo>
                    <a:pt x="52" y="266"/>
                    <a:pt x="57" y="207"/>
                    <a:pt x="57" y="207"/>
                  </a:cubicBezTo>
                  <a:cubicBezTo>
                    <a:pt x="59" y="185"/>
                    <a:pt x="58" y="165"/>
                    <a:pt x="56" y="143"/>
                  </a:cubicBezTo>
                  <a:cubicBezTo>
                    <a:pt x="56" y="143"/>
                    <a:pt x="64" y="61"/>
                    <a:pt x="65" y="34"/>
                  </a:cubicBezTo>
                  <a:cubicBezTo>
                    <a:pt x="67" y="0"/>
                    <a:pt x="67" y="0"/>
                    <a:pt x="67" y="0"/>
                  </a:cubicBezTo>
                  <a:lnTo>
                    <a:pt x="0" y="0"/>
                  </a:lnTo>
                  <a:close/>
                </a:path>
              </a:pathLst>
            </a:custGeom>
            <a:solidFill>
              <a:srgbClr val="007C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61" name="Rectangle 243">
              <a:extLst>
                <a:ext uri="{FF2B5EF4-FFF2-40B4-BE49-F238E27FC236}">
                  <a16:creationId xmlns:a16="http://schemas.microsoft.com/office/drawing/2014/main" id="{FE14464A-478D-4657-BBCD-14FBB6D740DC}"/>
                </a:ext>
              </a:extLst>
            </p:cNvPr>
            <p:cNvSpPr>
              <a:spLocks noChangeArrowheads="1"/>
            </p:cNvSpPr>
            <p:nvPr/>
          </p:nvSpPr>
          <p:spPr bwMode="auto">
            <a:xfrm>
              <a:off x="5510213" y="4911725"/>
              <a:ext cx="295275" cy="2143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62" name="Freeform 244">
              <a:extLst>
                <a:ext uri="{FF2B5EF4-FFF2-40B4-BE49-F238E27FC236}">
                  <a16:creationId xmlns:a16="http://schemas.microsoft.com/office/drawing/2014/main" id="{0BD0EB26-8010-4F47-8C26-C987DAF97A93}"/>
                </a:ext>
              </a:extLst>
            </p:cNvPr>
            <p:cNvSpPr>
              <a:spLocks/>
            </p:cNvSpPr>
            <p:nvPr/>
          </p:nvSpPr>
          <p:spPr bwMode="auto">
            <a:xfrm>
              <a:off x="5178425" y="4105275"/>
              <a:ext cx="1255713" cy="1184275"/>
            </a:xfrm>
            <a:custGeom>
              <a:avLst/>
              <a:gdLst>
                <a:gd name="T0" fmla="*/ 49 w 330"/>
                <a:gd name="T1" fmla="*/ 41 h 311"/>
                <a:gd name="T2" fmla="*/ 8 w 330"/>
                <a:gd name="T3" fmla="*/ 119 h 311"/>
                <a:gd name="T4" fmla="*/ 2 w 330"/>
                <a:gd name="T5" fmla="*/ 153 h 311"/>
                <a:gd name="T6" fmla="*/ 1 w 330"/>
                <a:gd name="T7" fmla="*/ 186 h 311"/>
                <a:gd name="T8" fmla="*/ 8 w 330"/>
                <a:gd name="T9" fmla="*/ 277 h 311"/>
                <a:gd name="T10" fmla="*/ 33 w 330"/>
                <a:gd name="T11" fmla="*/ 277 h 311"/>
                <a:gd name="T12" fmla="*/ 35 w 330"/>
                <a:gd name="T13" fmla="*/ 196 h 311"/>
                <a:gd name="T14" fmla="*/ 45 w 330"/>
                <a:gd name="T15" fmla="*/ 153 h 311"/>
                <a:gd name="T16" fmla="*/ 59 w 330"/>
                <a:gd name="T17" fmla="*/ 107 h 311"/>
                <a:gd name="T18" fmla="*/ 49 w 330"/>
                <a:gd name="T19" fmla="*/ 242 h 311"/>
                <a:gd name="T20" fmla="*/ 43 w 330"/>
                <a:gd name="T21" fmla="*/ 275 h 311"/>
                <a:gd name="T22" fmla="*/ 69 w 330"/>
                <a:gd name="T23" fmla="*/ 285 h 311"/>
                <a:gd name="T24" fmla="*/ 117 w 330"/>
                <a:gd name="T25" fmla="*/ 217 h 311"/>
                <a:gd name="T26" fmla="*/ 199 w 330"/>
                <a:gd name="T27" fmla="*/ 275 h 311"/>
                <a:gd name="T28" fmla="*/ 172 w 330"/>
                <a:gd name="T29" fmla="*/ 160 h 311"/>
                <a:gd name="T30" fmla="*/ 171 w 330"/>
                <a:gd name="T31" fmla="*/ 117 h 311"/>
                <a:gd name="T32" fmla="*/ 175 w 330"/>
                <a:gd name="T33" fmla="*/ 89 h 311"/>
                <a:gd name="T34" fmla="*/ 233 w 330"/>
                <a:gd name="T35" fmla="*/ 86 h 311"/>
                <a:gd name="T36" fmla="*/ 279 w 330"/>
                <a:gd name="T37" fmla="*/ 66 h 311"/>
                <a:gd name="T38" fmla="*/ 330 w 330"/>
                <a:gd name="T39" fmla="*/ 19 h 311"/>
                <a:gd name="T40" fmla="*/ 315 w 330"/>
                <a:gd name="T41" fmla="*/ 0 h 311"/>
                <a:gd name="T42" fmla="*/ 260 w 330"/>
                <a:gd name="T43" fmla="*/ 37 h 311"/>
                <a:gd name="T44" fmla="*/ 234 w 330"/>
                <a:gd name="T45" fmla="*/ 42 h 311"/>
                <a:gd name="T46" fmla="*/ 178 w 330"/>
                <a:gd name="T47" fmla="*/ 32 h 311"/>
                <a:gd name="T48" fmla="*/ 137 w 330"/>
                <a:gd name="T49" fmla="*/ 27 h 311"/>
                <a:gd name="T50" fmla="*/ 117 w 330"/>
                <a:gd name="T51" fmla="*/ 25 h 311"/>
                <a:gd name="T52" fmla="*/ 113 w 330"/>
                <a:gd name="T53" fmla="*/ 26 h 311"/>
                <a:gd name="T54" fmla="*/ 92 w 330"/>
                <a:gd name="T55" fmla="*/ 28 h 311"/>
                <a:gd name="T56" fmla="*/ 92 w 330"/>
                <a:gd name="T57" fmla="*/ 28 h 311"/>
                <a:gd name="T58" fmla="*/ 92 w 330"/>
                <a:gd name="T59" fmla="*/ 28 h 311"/>
                <a:gd name="T60" fmla="*/ 66 w 330"/>
                <a:gd name="T61" fmla="*/ 34 h 311"/>
                <a:gd name="T62" fmla="*/ 49 w 330"/>
                <a:gd name="T63" fmla="*/ 41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0" h="311">
                  <a:moveTo>
                    <a:pt x="49" y="41"/>
                  </a:moveTo>
                  <a:cubicBezTo>
                    <a:pt x="30" y="57"/>
                    <a:pt x="16" y="90"/>
                    <a:pt x="8" y="119"/>
                  </a:cubicBezTo>
                  <a:cubicBezTo>
                    <a:pt x="2" y="153"/>
                    <a:pt x="2" y="153"/>
                    <a:pt x="2" y="153"/>
                  </a:cubicBezTo>
                  <a:cubicBezTo>
                    <a:pt x="1" y="163"/>
                    <a:pt x="0" y="175"/>
                    <a:pt x="1" y="186"/>
                  </a:cubicBezTo>
                  <a:cubicBezTo>
                    <a:pt x="8" y="277"/>
                    <a:pt x="8" y="277"/>
                    <a:pt x="8" y="277"/>
                  </a:cubicBezTo>
                  <a:cubicBezTo>
                    <a:pt x="33" y="277"/>
                    <a:pt x="33" y="277"/>
                    <a:pt x="33" y="277"/>
                  </a:cubicBezTo>
                  <a:cubicBezTo>
                    <a:pt x="35" y="196"/>
                    <a:pt x="35" y="196"/>
                    <a:pt x="35" y="196"/>
                  </a:cubicBezTo>
                  <a:cubicBezTo>
                    <a:pt x="36" y="181"/>
                    <a:pt x="39" y="167"/>
                    <a:pt x="45" y="153"/>
                  </a:cubicBezTo>
                  <a:cubicBezTo>
                    <a:pt x="59" y="107"/>
                    <a:pt x="59" y="107"/>
                    <a:pt x="59" y="107"/>
                  </a:cubicBezTo>
                  <a:cubicBezTo>
                    <a:pt x="65" y="144"/>
                    <a:pt x="59" y="206"/>
                    <a:pt x="49" y="242"/>
                  </a:cubicBezTo>
                  <a:cubicBezTo>
                    <a:pt x="43" y="275"/>
                    <a:pt x="43" y="275"/>
                    <a:pt x="43" y="275"/>
                  </a:cubicBezTo>
                  <a:cubicBezTo>
                    <a:pt x="48" y="280"/>
                    <a:pt x="51" y="288"/>
                    <a:pt x="69" y="285"/>
                  </a:cubicBezTo>
                  <a:cubicBezTo>
                    <a:pt x="99" y="280"/>
                    <a:pt x="117" y="217"/>
                    <a:pt x="117" y="217"/>
                  </a:cubicBezTo>
                  <a:cubicBezTo>
                    <a:pt x="117" y="217"/>
                    <a:pt x="154" y="311"/>
                    <a:pt x="199" y="275"/>
                  </a:cubicBezTo>
                  <a:cubicBezTo>
                    <a:pt x="199" y="275"/>
                    <a:pt x="179" y="200"/>
                    <a:pt x="172" y="160"/>
                  </a:cubicBezTo>
                  <a:cubicBezTo>
                    <a:pt x="170" y="146"/>
                    <a:pt x="170" y="131"/>
                    <a:pt x="171" y="117"/>
                  </a:cubicBezTo>
                  <a:cubicBezTo>
                    <a:pt x="175" y="89"/>
                    <a:pt x="175" y="89"/>
                    <a:pt x="175" y="89"/>
                  </a:cubicBezTo>
                  <a:cubicBezTo>
                    <a:pt x="233" y="86"/>
                    <a:pt x="233" y="86"/>
                    <a:pt x="233" y="86"/>
                  </a:cubicBezTo>
                  <a:cubicBezTo>
                    <a:pt x="250" y="85"/>
                    <a:pt x="267" y="78"/>
                    <a:pt x="279" y="66"/>
                  </a:cubicBezTo>
                  <a:cubicBezTo>
                    <a:pt x="330" y="19"/>
                    <a:pt x="330" y="19"/>
                    <a:pt x="330" y="19"/>
                  </a:cubicBezTo>
                  <a:cubicBezTo>
                    <a:pt x="315" y="0"/>
                    <a:pt x="315" y="0"/>
                    <a:pt x="315" y="0"/>
                  </a:cubicBezTo>
                  <a:cubicBezTo>
                    <a:pt x="260" y="37"/>
                    <a:pt x="260" y="37"/>
                    <a:pt x="260" y="37"/>
                  </a:cubicBezTo>
                  <a:cubicBezTo>
                    <a:pt x="252" y="42"/>
                    <a:pt x="243" y="44"/>
                    <a:pt x="234" y="42"/>
                  </a:cubicBezTo>
                  <a:cubicBezTo>
                    <a:pt x="178" y="32"/>
                    <a:pt x="178" y="32"/>
                    <a:pt x="178" y="32"/>
                  </a:cubicBezTo>
                  <a:cubicBezTo>
                    <a:pt x="166" y="30"/>
                    <a:pt x="140" y="27"/>
                    <a:pt x="137" y="27"/>
                  </a:cubicBezTo>
                  <a:cubicBezTo>
                    <a:pt x="131" y="26"/>
                    <a:pt x="124" y="25"/>
                    <a:pt x="117" y="25"/>
                  </a:cubicBezTo>
                  <a:cubicBezTo>
                    <a:pt x="116" y="25"/>
                    <a:pt x="115" y="25"/>
                    <a:pt x="113" y="26"/>
                  </a:cubicBezTo>
                  <a:cubicBezTo>
                    <a:pt x="106" y="26"/>
                    <a:pt x="98" y="26"/>
                    <a:pt x="92" y="28"/>
                  </a:cubicBezTo>
                  <a:cubicBezTo>
                    <a:pt x="92" y="28"/>
                    <a:pt x="92" y="28"/>
                    <a:pt x="92" y="28"/>
                  </a:cubicBezTo>
                  <a:cubicBezTo>
                    <a:pt x="92" y="28"/>
                    <a:pt x="92" y="28"/>
                    <a:pt x="92" y="28"/>
                  </a:cubicBezTo>
                  <a:cubicBezTo>
                    <a:pt x="82" y="29"/>
                    <a:pt x="74" y="32"/>
                    <a:pt x="66" y="34"/>
                  </a:cubicBezTo>
                  <a:cubicBezTo>
                    <a:pt x="59" y="36"/>
                    <a:pt x="53" y="39"/>
                    <a:pt x="49" y="41"/>
                  </a:cubicBezTo>
                  <a:close/>
                </a:path>
              </a:pathLst>
            </a:custGeom>
            <a:solidFill>
              <a:srgbClr val="008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63" name="Freeform 245">
              <a:extLst>
                <a:ext uri="{FF2B5EF4-FFF2-40B4-BE49-F238E27FC236}">
                  <a16:creationId xmlns:a16="http://schemas.microsoft.com/office/drawing/2014/main" id="{049E912B-6B94-4AD1-93F0-0471A61E7039}"/>
                </a:ext>
              </a:extLst>
            </p:cNvPr>
            <p:cNvSpPr>
              <a:spLocks/>
            </p:cNvSpPr>
            <p:nvPr/>
          </p:nvSpPr>
          <p:spPr bwMode="auto">
            <a:xfrm>
              <a:off x="4976813" y="5148263"/>
              <a:ext cx="520700" cy="495300"/>
            </a:xfrm>
            <a:custGeom>
              <a:avLst/>
              <a:gdLst>
                <a:gd name="T0" fmla="*/ 328 w 328"/>
                <a:gd name="T1" fmla="*/ 146 h 312"/>
                <a:gd name="T2" fmla="*/ 218 w 328"/>
                <a:gd name="T3" fmla="*/ 312 h 312"/>
                <a:gd name="T4" fmla="*/ 0 w 328"/>
                <a:gd name="T5" fmla="*/ 165 h 312"/>
                <a:gd name="T6" fmla="*/ 110 w 328"/>
                <a:gd name="T7" fmla="*/ 0 h 312"/>
                <a:gd name="T8" fmla="*/ 328 w 328"/>
                <a:gd name="T9" fmla="*/ 146 h 312"/>
              </a:gdLst>
              <a:ahLst/>
              <a:cxnLst>
                <a:cxn ang="0">
                  <a:pos x="T0" y="T1"/>
                </a:cxn>
                <a:cxn ang="0">
                  <a:pos x="T2" y="T3"/>
                </a:cxn>
                <a:cxn ang="0">
                  <a:pos x="T4" y="T5"/>
                </a:cxn>
                <a:cxn ang="0">
                  <a:pos x="T6" y="T7"/>
                </a:cxn>
                <a:cxn ang="0">
                  <a:pos x="T8" y="T9"/>
                </a:cxn>
              </a:cxnLst>
              <a:rect l="0" t="0" r="r" b="b"/>
              <a:pathLst>
                <a:path w="328" h="312">
                  <a:moveTo>
                    <a:pt x="328" y="146"/>
                  </a:moveTo>
                  <a:lnTo>
                    <a:pt x="218" y="312"/>
                  </a:lnTo>
                  <a:lnTo>
                    <a:pt x="0" y="165"/>
                  </a:lnTo>
                  <a:lnTo>
                    <a:pt x="110" y="0"/>
                  </a:lnTo>
                  <a:lnTo>
                    <a:pt x="328" y="146"/>
                  </a:lnTo>
                  <a:close/>
                </a:path>
              </a:pathLst>
            </a:custGeom>
            <a:solidFill>
              <a:srgbClr val="605D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64" name="Freeform 246">
              <a:extLst>
                <a:ext uri="{FF2B5EF4-FFF2-40B4-BE49-F238E27FC236}">
                  <a16:creationId xmlns:a16="http://schemas.microsoft.com/office/drawing/2014/main" id="{A840B477-238F-43E0-A1A8-00863134F440}"/>
                </a:ext>
              </a:extLst>
            </p:cNvPr>
            <p:cNvSpPr>
              <a:spLocks/>
            </p:cNvSpPr>
            <p:nvPr/>
          </p:nvSpPr>
          <p:spPr bwMode="auto">
            <a:xfrm>
              <a:off x="5186363" y="5156200"/>
              <a:ext cx="155575" cy="190500"/>
            </a:xfrm>
            <a:custGeom>
              <a:avLst/>
              <a:gdLst>
                <a:gd name="T0" fmla="*/ 8 w 41"/>
                <a:gd name="T1" fmla="*/ 0 h 50"/>
                <a:gd name="T2" fmla="*/ 1 w 41"/>
                <a:gd name="T3" fmla="*/ 29 h 50"/>
                <a:gd name="T4" fmla="*/ 3 w 41"/>
                <a:gd name="T5" fmla="*/ 39 h 50"/>
                <a:gd name="T6" fmla="*/ 11 w 41"/>
                <a:gd name="T7" fmla="*/ 48 h 50"/>
                <a:gd name="T8" fmla="*/ 11 w 41"/>
                <a:gd name="T9" fmla="*/ 48 h 50"/>
                <a:gd name="T10" fmla="*/ 20 w 41"/>
                <a:gd name="T11" fmla="*/ 49 h 50"/>
                <a:gd name="T12" fmla="*/ 26 w 41"/>
                <a:gd name="T13" fmla="*/ 44 h 50"/>
                <a:gd name="T14" fmla="*/ 32 w 41"/>
                <a:gd name="T15" fmla="*/ 27 h 50"/>
                <a:gd name="T16" fmla="*/ 33 w 41"/>
                <a:gd name="T17" fmla="*/ 27 h 50"/>
                <a:gd name="T18" fmla="*/ 35 w 41"/>
                <a:gd name="T19" fmla="*/ 36 h 50"/>
                <a:gd name="T20" fmla="*/ 38 w 41"/>
                <a:gd name="T21" fmla="*/ 39 h 50"/>
                <a:gd name="T22" fmla="*/ 41 w 41"/>
                <a:gd name="T23" fmla="*/ 36 h 50"/>
                <a:gd name="T24" fmla="*/ 40 w 41"/>
                <a:gd name="T25" fmla="*/ 25 h 50"/>
                <a:gd name="T26" fmla="*/ 37 w 41"/>
                <a:gd name="T27" fmla="*/ 17 h 50"/>
                <a:gd name="T28" fmla="*/ 29 w 41"/>
                <a:gd name="T29" fmla="*/ 0 h 50"/>
                <a:gd name="T30" fmla="*/ 8 w 41"/>
                <a:gd name="T3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50">
                  <a:moveTo>
                    <a:pt x="8" y="0"/>
                  </a:moveTo>
                  <a:cubicBezTo>
                    <a:pt x="1" y="29"/>
                    <a:pt x="1" y="29"/>
                    <a:pt x="1" y="29"/>
                  </a:cubicBezTo>
                  <a:cubicBezTo>
                    <a:pt x="0" y="32"/>
                    <a:pt x="1" y="36"/>
                    <a:pt x="3" y="39"/>
                  </a:cubicBezTo>
                  <a:cubicBezTo>
                    <a:pt x="6" y="41"/>
                    <a:pt x="7" y="46"/>
                    <a:pt x="11" y="48"/>
                  </a:cubicBezTo>
                  <a:cubicBezTo>
                    <a:pt x="11" y="48"/>
                    <a:pt x="11" y="48"/>
                    <a:pt x="11" y="48"/>
                  </a:cubicBezTo>
                  <a:cubicBezTo>
                    <a:pt x="15" y="50"/>
                    <a:pt x="16" y="48"/>
                    <a:pt x="20" y="49"/>
                  </a:cubicBezTo>
                  <a:cubicBezTo>
                    <a:pt x="23" y="49"/>
                    <a:pt x="25" y="47"/>
                    <a:pt x="26" y="44"/>
                  </a:cubicBezTo>
                  <a:cubicBezTo>
                    <a:pt x="32" y="27"/>
                    <a:pt x="32" y="27"/>
                    <a:pt x="32" y="27"/>
                  </a:cubicBezTo>
                  <a:cubicBezTo>
                    <a:pt x="32" y="27"/>
                    <a:pt x="33" y="27"/>
                    <a:pt x="33" y="27"/>
                  </a:cubicBezTo>
                  <a:cubicBezTo>
                    <a:pt x="35" y="36"/>
                    <a:pt x="35" y="36"/>
                    <a:pt x="35" y="36"/>
                  </a:cubicBezTo>
                  <a:cubicBezTo>
                    <a:pt x="35" y="38"/>
                    <a:pt x="37" y="39"/>
                    <a:pt x="38" y="39"/>
                  </a:cubicBezTo>
                  <a:cubicBezTo>
                    <a:pt x="39" y="39"/>
                    <a:pt x="41" y="37"/>
                    <a:pt x="41" y="36"/>
                  </a:cubicBezTo>
                  <a:cubicBezTo>
                    <a:pt x="40" y="25"/>
                    <a:pt x="40" y="25"/>
                    <a:pt x="40" y="25"/>
                  </a:cubicBezTo>
                  <a:cubicBezTo>
                    <a:pt x="40" y="22"/>
                    <a:pt x="39" y="19"/>
                    <a:pt x="37" y="17"/>
                  </a:cubicBezTo>
                  <a:cubicBezTo>
                    <a:pt x="29" y="0"/>
                    <a:pt x="29" y="0"/>
                    <a:pt x="29" y="0"/>
                  </a:cubicBezTo>
                  <a:cubicBezTo>
                    <a:pt x="8" y="0"/>
                    <a:pt x="8" y="0"/>
                    <a:pt x="8" y="0"/>
                  </a:cubicBezTo>
                  <a:close/>
                </a:path>
              </a:pathLst>
            </a:custGeom>
            <a:solidFill>
              <a:srgbClr val="FDB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65" name="Freeform 247">
              <a:extLst>
                <a:ext uri="{FF2B5EF4-FFF2-40B4-BE49-F238E27FC236}">
                  <a16:creationId xmlns:a16="http://schemas.microsoft.com/office/drawing/2014/main" id="{60AFFB97-D98E-41B4-9D70-4507DDD87CC8}"/>
                </a:ext>
              </a:extLst>
            </p:cNvPr>
            <p:cNvSpPr>
              <a:spLocks/>
            </p:cNvSpPr>
            <p:nvPr/>
          </p:nvSpPr>
          <p:spPr bwMode="auto">
            <a:xfrm>
              <a:off x="6384925" y="3971925"/>
              <a:ext cx="185738" cy="190500"/>
            </a:xfrm>
            <a:custGeom>
              <a:avLst/>
              <a:gdLst>
                <a:gd name="T0" fmla="*/ 40 w 49"/>
                <a:gd name="T1" fmla="*/ 5 h 50"/>
                <a:gd name="T2" fmla="*/ 42 w 49"/>
                <a:gd name="T3" fmla="*/ 2 h 50"/>
                <a:gd name="T4" fmla="*/ 45 w 49"/>
                <a:gd name="T5" fmla="*/ 1 h 50"/>
                <a:gd name="T6" fmla="*/ 47 w 49"/>
                <a:gd name="T7" fmla="*/ 4 h 50"/>
                <a:gd name="T8" fmla="*/ 46 w 49"/>
                <a:gd name="T9" fmla="*/ 17 h 50"/>
                <a:gd name="T10" fmla="*/ 16 w 49"/>
                <a:gd name="T11" fmla="*/ 48 h 50"/>
                <a:gd name="T12" fmla="*/ 11 w 49"/>
                <a:gd name="T13" fmla="*/ 50 h 50"/>
                <a:gd name="T14" fmla="*/ 4 w 49"/>
                <a:gd name="T15" fmla="*/ 45 h 50"/>
                <a:gd name="T16" fmla="*/ 0 w 49"/>
                <a:gd name="T17" fmla="*/ 35 h 50"/>
                <a:gd name="T18" fmla="*/ 2 w 49"/>
                <a:gd name="T19" fmla="*/ 31 h 50"/>
                <a:gd name="T20" fmla="*/ 4 w 49"/>
                <a:gd name="T21" fmla="*/ 28 h 50"/>
                <a:gd name="T22" fmla="*/ 6 w 49"/>
                <a:gd name="T23" fmla="*/ 20 h 50"/>
                <a:gd name="T24" fmla="*/ 12 w 49"/>
                <a:gd name="T25" fmla="*/ 8 h 50"/>
                <a:gd name="T26" fmla="*/ 15 w 49"/>
                <a:gd name="T27" fmla="*/ 8 h 50"/>
                <a:gd name="T28" fmla="*/ 17 w 49"/>
                <a:gd name="T29" fmla="*/ 11 h 50"/>
                <a:gd name="T30" fmla="*/ 16 w 49"/>
                <a:gd name="T31" fmla="*/ 23 h 50"/>
                <a:gd name="T32" fmla="*/ 16 w 49"/>
                <a:gd name="T33" fmla="*/ 25 h 50"/>
                <a:gd name="T34" fmla="*/ 40 w 49"/>
                <a:gd name="T35" fmla="*/ 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50">
                  <a:moveTo>
                    <a:pt x="40" y="5"/>
                  </a:moveTo>
                  <a:cubicBezTo>
                    <a:pt x="41" y="4"/>
                    <a:pt x="41" y="3"/>
                    <a:pt x="42" y="2"/>
                  </a:cubicBezTo>
                  <a:cubicBezTo>
                    <a:pt x="42" y="1"/>
                    <a:pt x="44" y="0"/>
                    <a:pt x="45" y="1"/>
                  </a:cubicBezTo>
                  <a:cubicBezTo>
                    <a:pt x="46" y="1"/>
                    <a:pt x="47" y="2"/>
                    <a:pt x="47" y="4"/>
                  </a:cubicBezTo>
                  <a:cubicBezTo>
                    <a:pt x="49" y="9"/>
                    <a:pt x="47" y="11"/>
                    <a:pt x="46" y="17"/>
                  </a:cubicBezTo>
                  <a:cubicBezTo>
                    <a:pt x="45" y="19"/>
                    <a:pt x="24" y="43"/>
                    <a:pt x="16" y="48"/>
                  </a:cubicBezTo>
                  <a:cubicBezTo>
                    <a:pt x="14" y="49"/>
                    <a:pt x="13" y="50"/>
                    <a:pt x="11" y="50"/>
                  </a:cubicBezTo>
                  <a:cubicBezTo>
                    <a:pt x="8" y="50"/>
                    <a:pt x="6" y="47"/>
                    <a:pt x="4" y="45"/>
                  </a:cubicBezTo>
                  <a:cubicBezTo>
                    <a:pt x="2" y="42"/>
                    <a:pt x="0" y="39"/>
                    <a:pt x="0" y="35"/>
                  </a:cubicBezTo>
                  <a:cubicBezTo>
                    <a:pt x="1" y="34"/>
                    <a:pt x="2" y="33"/>
                    <a:pt x="2" y="31"/>
                  </a:cubicBezTo>
                  <a:cubicBezTo>
                    <a:pt x="3" y="30"/>
                    <a:pt x="3" y="29"/>
                    <a:pt x="4" y="28"/>
                  </a:cubicBezTo>
                  <a:cubicBezTo>
                    <a:pt x="5" y="26"/>
                    <a:pt x="6" y="23"/>
                    <a:pt x="6" y="20"/>
                  </a:cubicBezTo>
                  <a:cubicBezTo>
                    <a:pt x="6" y="18"/>
                    <a:pt x="11" y="9"/>
                    <a:pt x="12" y="8"/>
                  </a:cubicBezTo>
                  <a:cubicBezTo>
                    <a:pt x="13" y="8"/>
                    <a:pt x="14" y="8"/>
                    <a:pt x="15" y="8"/>
                  </a:cubicBezTo>
                  <a:cubicBezTo>
                    <a:pt x="16" y="8"/>
                    <a:pt x="17" y="10"/>
                    <a:pt x="17" y="11"/>
                  </a:cubicBezTo>
                  <a:cubicBezTo>
                    <a:pt x="17" y="15"/>
                    <a:pt x="16" y="19"/>
                    <a:pt x="16" y="23"/>
                  </a:cubicBezTo>
                  <a:cubicBezTo>
                    <a:pt x="16" y="23"/>
                    <a:pt x="16" y="24"/>
                    <a:pt x="16" y="25"/>
                  </a:cubicBezTo>
                  <a:cubicBezTo>
                    <a:pt x="18" y="28"/>
                    <a:pt x="38" y="19"/>
                    <a:pt x="40" y="5"/>
                  </a:cubicBezTo>
                  <a:close/>
                </a:path>
              </a:pathLst>
            </a:custGeom>
            <a:solidFill>
              <a:srgbClr val="FDB3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66" name="Freeform 248">
              <a:extLst>
                <a:ext uri="{FF2B5EF4-FFF2-40B4-BE49-F238E27FC236}">
                  <a16:creationId xmlns:a16="http://schemas.microsoft.com/office/drawing/2014/main" id="{1E19D918-4C95-4950-AA5D-E52A72A661E1}"/>
                </a:ext>
              </a:extLst>
            </p:cNvPr>
            <p:cNvSpPr>
              <a:spLocks/>
            </p:cNvSpPr>
            <p:nvPr/>
          </p:nvSpPr>
          <p:spPr bwMode="auto">
            <a:xfrm>
              <a:off x="5524500" y="4200525"/>
              <a:ext cx="198438" cy="563563"/>
            </a:xfrm>
            <a:custGeom>
              <a:avLst/>
              <a:gdLst>
                <a:gd name="T0" fmla="*/ 52 w 52"/>
                <a:gd name="T1" fmla="*/ 3 h 148"/>
                <a:gd name="T2" fmla="*/ 26 w 52"/>
                <a:gd name="T3" fmla="*/ 148 h 148"/>
                <a:gd name="T4" fmla="*/ 0 w 52"/>
                <a:gd name="T5" fmla="*/ 3 h 148"/>
                <a:gd name="T6" fmla="*/ 0 w 52"/>
                <a:gd name="T7" fmla="*/ 3 h 148"/>
                <a:gd name="T8" fmla="*/ 1 w 52"/>
                <a:gd name="T9" fmla="*/ 3 h 148"/>
                <a:gd name="T10" fmla="*/ 1 w 52"/>
                <a:gd name="T11" fmla="*/ 3 h 148"/>
                <a:gd name="T12" fmla="*/ 1 w 52"/>
                <a:gd name="T13" fmla="*/ 3 h 148"/>
                <a:gd name="T14" fmla="*/ 22 w 52"/>
                <a:gd name="T15" fmla="*/ 1 h 148"/>
                <a:gd name="T16" fmla="*/ 26 w 52"/>
                <a:gd name="T17" fmla="*/ 0 h 148"/>
                <a:gd name="T18" fmla="*/ 46 w 52"/>
                <a:gd name="T19" fmla="*/ 2 h 148"/>
                <a:gd name="T20" fmla="*/ 52 w 52"/>
                <a:gd name="T21" fmla="*/ 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148">
                  <a:moveTo>
                    <a:pt x="52" y="3"/>
                  </a:moveTo>
                  <a:cubicBezTo>
                    <a:pt x="26" y="148"/>
                    <a:pt x="26" y="148"/>
                    <a:pt x="26" y="148"/>
                  </a:cubicBezTo>
                  <a:cubicBezTo>
                    <a:pt x="0" y="3"/>
                    <a:pt x="0" y="3"/>
                    <a:pt x="0" y="3"/>
                  </a:cubicBezTo>
                  <a:cubicBezTo>
                    <a:pt x="0" y="3"/>
                    <a:pt x="0" y="3"/>
                    <a:pt x="0" y="3"/>
                  </a:cubicBezTo>
                  <a:cubicBezTo>
                    <a:pt x="1" y="3"/>
                    <a:pt x="1" y="3"/>
                    <a:pt x="1" y="3"/>
                  </a:cubicBezTo>
                  <a:cubicBezTo>
                    <a:pt x="1" y="3"/>
                    <a:pt x="1" y="3"/>
                    <a:pt x="1" y="3"/>
                  </a:cubicBezTo>
                  <a:cubicBezTo>
                    <a:pt x="1" y="3"/>
                    <a:pt x="1" y="3"/>
                    <a:pt x="1" y="3"/>
                  </a:cubicBezTo>
                  <a:cubicBezTo>
                    <a:pt x="7" y="1"/>
                    <a:pt x="15" y="1"/>
                    <a:pt x="22" y="1"/>
                  </a:cubicBezTo>
                  <a:cubicBezTo>
                    <a:pt x="24" y="0"/>
                    <a:pt x="25" y="0"/>
                    <a:pt x="26" y="0"/>
                  </a:cubicBezTo>
                  <a:cubicBezTo>
                    <a:pt x="33" y="0"/>
                    <a:pt x="40" y="1"/>
                    <a:pt x="46" y="2"/>
                  </a:cubicBezTo>
                  <a:cubicBezTo>
                    <a:pt x="47" y="2"/>
                    <a:pt x="49" y="2"/>
                    <a:pt x="5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67" name="Freeform 249">
              <a:extLst>
                <a:ext uri="{FF2B5EF4-FFF2-40B4-BE49-F238E27FC236}">
                  <a16:creationId xmlns:a16="http://schemas.microsoft.com/office/drawing/2014/main" id="{9FEC078E-2D6D-45EE-A2A3-2888000D88E2}"/>
                </a:ext>
              </a:extLst>
            </p:cNvPr>
            <p:cNvSpPr>
              <a:spLocks/>
            </p:cNvSpPr>
            <p:nvPr/>
          </p:nvSpPr>
          <p:spPr bwMode="auto">
            <a:xfrm>
              <a:off x="5581650" y="4333875"/>
              <a:ext cx="41275" cy="430213"/>
            </a:xfrm>
            <a:custGeom>
              <a:avLst/>
              <a:gdLst>
                <a:gd name="T0" fmla="*/ 9 w 11"/>
                <a:gd name="T1" fmla="*/ 1 h 113"/>
                <a:gd name="T2" fmla="*/ 0 w 11"/>
                <a:gd name="T3" fmla="*/ 54 h 113"/>
                <a:gd name="T4" fmla="*/ 9 w 11"/>
                <a:gd name="T5" fmla="*/ 101 h 113"/>
                <a:gd name="T6" fmla="*/ 11 w 11"/>
                <a:gd name="T7" fmla="*/ 113 h 113"/>
                <a:gd name="T8" fmla="*/ 11 w 11"/>
                <a:gd name="T9" fmla="*/ 0 h 113"/>
                <a:gd name="T10" fmla="*/ 9 w 11"/>
                <a:gd name="T11" fmla="*/ 1 h 113"/>
              </a:gdLst>
              <a:ahLst/>
              <a:cxnLst>
                <a:cxn ang="0">
                  <a:pos x="T0" y="T1"/>
                </a:cxn>
                <a:cxn ang="0">
                  <a:pos x="T2" y="T3"/>
                </a:cxn>
                <a:cxn ang="0">
                  <a:pos x="T4" y="T5"/>
                </a:cxn>
                <a:cxn ang="0">
                  <a:pos x="T6" y="T7"/>
                </a:cxn>
                <a:cxn ang="0">
                  <a:pos x="T8" y="T9"/>
                </a:cxn>
                <a:cxn ang="0">
                  <a:pos x="T10" y="T11"/>
                </a:cxn>
              </a:cxnLst>
              <a:rect l="0" t="0" r="r" b="b"/>
              <a:pathLst>
                <a:path w="11" h="113">
                  <a:moveTo>
                    <a:pt x="9" y="1"/>
                  </a:moveTo>
                  <a:cubicBezTo>
                    <a:pt x="0" y="54"/>
                    <a:pt x="0" y="54"/>
                    <a:pt x="0" y="54"/>
                  </a:cubicBezTo>
                  <a:cubicBezTo>
                    <a:pt x="9" y="101"/>
                    <a:pt x="9" y="101"/>
                    <a:pt x="9" y="101"/>
                  </a:cubicBezTo>
                  <a:cubicBezTo>
                    <a:pt x="10" y="105"/>
                    <a:pt x="11" y="109"/>
                    <a:pt x="11" y="113"/>
                  </a:cubicBezTo>
                  <a:cubicBezTo>
                    <a:pt x="11" y="0"/>
                    <a:pt x="11" y="0"/>
                    <a:pt x="11" y="0"/>
                  </a:cubicBezTo>
                  <a:lnTo>
                    <a:pt x="9" y="1"/>
                  </a:lnTo>
                  <a:close/>
                </a:path>
              </a:pathLst>
            </a:custGeom>
            <a:solidFill>
              <a:srgbClr val="FFA3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68" name="Freeform 250">
              <a:extLst>
                <a:ext uri="{FF2B5EF4-FFF2-40B4-BE49-F238E27FC236}">
                  <a16:creationId xmlns:a16="http://schemas.microsoft.com/office/drawing/2014/main" id="{A83D0878-D6EC-4823-9A64-4372CE1D286E}"/>
                </a:ext>
              </a:extLst>
            </p:cNvPr>
            <p:cNvSpPr>
              <a:spLocks/>
            </p:cNvSpPr>
            <p:nvPr/>
          </p:nvSpPr>
          <p:spPr bwMode="auto">
            <a:xfrm>
              <a:off x="5622925" y="4333875"/>
              <a:ext cx="38100" cy="430213"/>
            </a:xfrm>
            <a:custGeom>
              <a:avLst/>
              <a:gdLst>
                <a:gd name="T0" fmla="*/ 10 w 10"/>
                <a:gd name="T1" fmla="*/ 53 h 113"/>
                <a:gd name="T2" fmla="*/ 2 w 10"/>
                <a:gd name="T3" fmla="*/ 1 h 113"/>
                <a:gd name="T4" fmla="*/ 0 w 10"/>
                <a:gd name="T5" fmla="*/ 0 h 113"/>
                <a:gd name="T6" fmla="*/ 0 w 10"/>
                <a:gd name="T7" fmla="*/ 113 h 113"/>
                <a:gd name="T8" fmla="*/ 1 w 10"/>
                <a:gd name="T9" fmla="*/ 101 h 113"/>
                <a:gd name="T10" fmla="*/ 10 w 10"/>
                <a:gd name="T11" fmla="*/ 53 h 113"/>
              </a:gdLst>
              <a:ahLst/>
              <a:cxnLst>
                <a:cxn ang="0">
                  <a:pos x="T0" y="T1"/>
                </a:cxn>
                <a:cxn ang="0">
                  <a:pos x="T2" y="T3"/>
                </a:cxn>
                <a:cxn ang="0">
                  <a:pos x="T4" y="T5"/>
                </a:cxn>
                <a:cxn ang="0">
                  <a:pos x="T6" y="T7"/>
                </a:cxn>
                <a:cxn ang="0">
                  <a:pos x="T8" y="T9"/>
                </a:cxn>
                <a:cxn ang="0">
                  <a:pos x="T10" y="T11"/>
                </a:cxn>
              </a:cxnLst>
              <a:rect l="0" t="0" r="r" b="b"/>
              <a:pathLst>
                <a:path w="10" h="113">
                  <a:moveTo>
                    <a:pt x="10" y="53"/>
                  </a:moveTo>
                  <a:cubicBezTo>
                    <a:pt x="2" y="1"/>
                    <a:pt x="2" y="1"/>
                    <a:pt x="2" y="1"/>
                  </a:cubicBezTo>
                  <a:cubicBezTo>
                    <a:pt x="0" y="0"/>
                    <a:pt x="0" y="0"/>
                    <a:pt x="0" y="0"/>
                  </a:cubicBezTo>
                  <a:cubicBezTo>
                    <a:pt x="0" y="113"/>
                    <a:pt x="0" y="113"/>
                    <a:pt x="0" y="113"/>
                  </a:cubicBezTo>
                  <a:cubicBezTo>
                    <a:pt x="0" y="109"/>
                    <a:pt x="0" y="105"/>
                    <a:pt x="1" y="101"/>
                  </a:cubicBezTo>
                  <a:lnTo>
                    <a:pt x="10" y="53"/>
                  </a:lnTo>
                  <a:close/>
                </a:path>
              </a:pathLst>
            </a:custGeom>
            <a:solidFill>
              <a:srgbClr val="FF8D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69" name="Freeform 251">
              <a:extLst>
                <a:ext uri="{FF2B5EF4-FFF2-40B4-BE49-F238E27FC236}">
                  <a16:creationId xmlns:a16="http://schemas.microsoft.com/office/drawing/2014/main" id="{0AF29BA1-55F8-4ECE-BA2D-559BA3FD9AFA}"/>
                </a:ext>
              </a:extLst>
            </p:cNvPr>
            <p:cNvSpPr>
              <a:spLocks/>
            </p:cNvSpPr>
            <p:nvPr/>
          </p:nvSpPr>
          <p:spPr bwMode="auto">
            <a:xfrm>
              <a:off x="5592763" y="4276725"/>
              <a:ext cx="61913" cy="63500"/>
            </a:xfrm>
            <a:custGeom>
              <a:avLst/>
              <a:gdLst>
                <a:gd name="T0" fmla="*/ 31 w 39"/>
                <a:gd name="T1" fmla="*/ 0 h 40"/>
                <a:gd name="T2" fmla="*/ 7 w 39"/>
                <a:gd name="T3" fmla="*/ 0 h 40"/>
                <a:gd name="T4" fmla="*/ 0 w 39"/>
                <a:gd name="T5" fmla="*/ 28 h 40"/>
                <a:gd name="T6" fmla="*/ 19 w 39"/>
                <a:gd name="T7" fmla="*/ 40 h 40"/>
                <a:gd name="T8" fmla="*/ 39 w 39"/>
                <a:gd name="T9" fmla="*/ 28 h 40"/>
                <a:gd name="T10" fmla="*/ 31 w 39"/>
                <a:gd name="T11" fmla="*/ 0 h 40"/>
              </a:gdLst>
              <a:ahLst/>
              <a:cxnLst>
                <a:cxn ang="0">
                  <a:pos x="T0" y="T1"/>
                </a:cxn>
                <a:cxn ang="0">
                  <a:pos x="T2" y="T3"/>
                </a:cxn>
                <a:cxn ang="0">
                  <a:pos x="T4" y="T5"/>
                </a:cxn>
                <a:cxn ang="0">
                  <a:pos x="T6" y="T7"/>
                </a:cxn>
                <a:cxn ang="0">
                  <a:pos x="T8" y="T9"/>
                </a:cxn>
                <a:cxn ang="0">
                  <a:pos x="T10" y="T11"/>
                </a:cxn>
              </a:cxnLst>
              <a:rect l="0" t="0" r="r" b="b"/>
              <a:pathLst>
                <a:path w="39" h="40">
                  <a:moveTo>
                    <a:pt x="31" y="0"/>
                  </a:moveTo>
                  <a:lnTo>
                    <a:pt x="7" y="0"/>
                  </a:lnTo>
                  <a:lnTo>
                    <a:pt x="0" y="28"/>
                  </a:lnTo>
                  <a:lnTo>
                    <a:pt x="19" y="40"/>
                  </a:lnTo>
                  <a:lnTo>
                    <a:pt x="39" y="28"/>
                  </a:lnTo>
                  <a:lnTo>
                    <a:pt x="31" y="0"/>
                  </a:lnTo>
                  <a:close/>
                </a:path>
              </a:pathLst>
            </a:custGeom>
            <a:solidFill>
              <a:srgbClr val="FFA3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70" name="Freeform 252">
              <a:extLst>
                <a:ext uri="{FF2B5EF4-FFF2-40B4-BE49-F238E27FC236}">
                  <a16:creationId xmlns:a16="http://schemas.microsoft.com/office/drawing/2014/main" id="{CCA096AC-BCF8-4576-B4A3-B6D172FDE47B}"/>
                </a:ext>
              </a:extLst>
            </p:cNvPr>
            <p:cNvSpPr>
              <a:spLocks/>
            </p:cNvSpPr>
            <p:nvPr/>
          </p:nvSpPr>
          <p:spPr bwMode="auto">
            <a:xfrm>
              <a:off x="5524500" y="4135438"/>
              <a:ext cx="193675" cy="141288"/>
            </a:xfrm>
            <a:custGeom>
              <a:avLst/>
              <a:gdLst>
                <a:gd name="T0" fmla="*/ 51 w 51"/>
                <a:gd name="T1" fmla="*/ 20 h 37"/>
                <a:gd name="T2" fmla="*/ 47 w 51"/>
                <a:gd name="T3" fmla="*/ 3 h 37"/>
                <a:gd name="T4" fmla="*/ 26 w 51"/>
                <a:gd name="T5" fmla="*/ 0 h 37"/>
                <a:gd name="T6" fmla="*/ 2 w 51"/>
                <a:gd name="T7" fmla="*/ 3 h 37"/>
                <a:gd name="T8" fmla="*/ 3 w 51"/>
                <a:gd name="T9" fmla="*/ 13 h 37"/>
                <a:gd name="T10" fmla="*/ 0 w 51"/>
                <a:gd name="T11" fmla="*/ 20 h 37"/>
                <a:gd name="T12" fmla="*/ 2 w 51"/>
                <a:gd name="T13" fmla="*/ 24 h 37"/>
                <a:gd name="T14" fmla="*/ 26 w 51"/>
                <a:gd name="T15" fmla="*/ 37 h 37"/>
                <a:gd name="T16" fmla="*/ 49 w 51"/>
                <a:gd name="T17" fmla="*/ 24 h 37"/>
                <a:gd name="T18" fmla="*/ 51 w 51"/>
                <a:gd name="T19" fmla="*/ 2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37">
                  <a:moveTo>
                    <a:pt x="51" y="20"/>
                  </a:moveTo>
                  <a:cubicBezTo>
                    <a:pt x="47" y="16"/>
                    <a:pt x="47" y="3"/>
                    <a:pt x="47" y="3"/>
                  </a:cubicBezTo>
                  <a:cubicBezTo>
                    <a:pt x="26" y="0"/>
                    <a:pt x="26" y="0"/>
                    <a:pt x="26" y="0"/>
                  </a:cubicBezTo>
                  <a:cubicBezTo>
                    <a:pt x="2" y="3"/>
                    <a:pt x="2" y="3"/>
                    <a:pt x="2" y="3"/>
                  </a:cubicBezTo>
                  <a:cubicBezTo>
                    <a:pt x="3" y="13"/>
                    <a:pt x="3" y="13"/>
                    <a:pt x="3" y="13"/>
                  </a:cubicBezTo>
                  <a:cubicBezTo>
                    <a:pt x="3" y="16"/>
                    <a:pt x="2" y="18"/>
                    <a:pt x="0" y="20"/>
                  </a:cubicBezTo>
                  <a:cubicBezTo>
                    <a:pt x="2" y="24"/>
                    <a:pt x="2" y="24"/>
                    <a:pt x="2" y="24"/>
                  </a:cubicBezTo>
                  <a:cubicBezTo>
                    <a:pt x="26" y="37"/>
                    <a:pt x="26" y="37"/>
                    <a:pt x="26" y="37"/>
                  </a:cubicBezTo>
                  <a:cubicBezTo>
                    <a:pt x="49" y="24"/>
                    <a:pt x="49" y="24"/>
                    <a:pt x="49" y="24"/>
                  </a:cubicBezTo>
                  <a:lnTo>
                    <a:pt x="51" y="20"/>
                  </a:lnTo>
                  <a:close/>
                </a:path>
              </a:pathLst>
            </a:custGeom>
            <a:solidFill>
              <a:srgbClr val="ED9D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71" name="Freeform 253">
              <a:extLst>
                <a:ext uri="{FF2B5EF4-FFF2-40B4-BE49-F238E27FC236}">
                  <a16:creationId xmlns:a16="http://schemas.microsoft.com/office/drawing/2014/main" id="{54CA45E2-B2E0-4F44-9BE7-BAAD64E81AFF}"/>
                </a:ext>
              </a:extLst>
            </p:cNvPr>
            <p:cNvSpPr>
              <a:spLocks/>
            </p:cNvSpPr>
            <p:nvPr/>
          </p:nvSpPr>
          <p:spPr bwMode="auto">
            <a:xfrm>
              <a:off x="5491163" y="3921125"/>
              <a:ext cx="250825" cy="304800"/>
            </a:xfrm>
            <a:custGeom>
              <a:avLst/>
              <a:gdLst>
                <a:gd name="T0" fmla="*/ 66 w 66"/>
                <a:gd name="T1" fmla="*/ 37 h 80"/>
                <a:gd name="T2" fmla="*/ 63 w 66"/>
                <a:gd name="T3" fmla="*/ 26 h 80"/>
                <a:gd name="T4" fmla="*/ 63 w 66"/>
                <a:gd name="T5" fmla="*/ 19 h 80"/>
                <a:gd name="T6" fmla="*/ 43 w 66"/>
                <a:gd name="T7" fmla="*/ 0 h 80"/>
                <a:gd name="T8" fmla="*/ 23 w 66"/>
                <a:gd name="T9" fmla="*/ 0 h 80"/>
                <a:gd name="T10" fmla="*/ 4 w 66"/>
                <a:gd name="T11" fmla="*/ 19 h 80"/>
                <a:gd name="T12" fmla="*/ 4 w 66"/>
                <a:gd name="T13" fmla="*/ 26 h 80"/>
                <a:gd name="T14" fmla="*/ 0 w 66"/>
                <a:gd name="T15" fmla="*/ 37 h 80"/>
                <a:gd name="T16" fmla="*/ 4 w 66"/>
                <a:gd name="T17" fmla="*/ 49 h 80"/>
                <a:gd name="T18" fmla="*/ 4 w 66"/>
                <a:gd name="T19" fmla="*/ 49 h 80"/>
                <a:gd name="T20" fmla="*/ 9 w 66"/>
                <a:gd name="T21" fmla="*/ 61 h 80"/>
                <a:gd name="T22" fmla="*/ 17 w 66"/>
                <a:gd name="T23" fmla="*/ 72 h 80"/>
                <a:gd name="T24" fmla="*/ 32 w 66"/>
                <a:gd name="T25" fmla="*/ 80 h 80"/>
                <a:gd name="T26" fmla="*/ 34 w 66"/>
                <a:gd name="T27" fmla="*/ 80 h 80"/>
                <a:gd name="T28" fmla="*/ 49 w 66"/>
                <a:gd name="T29" fmla="*/ 72 h 80"/>
                <a:gd name="T30" fmla="*/ 57 w 66"/>
                <a:gd name="T31" fmla="*/ 61 h 80"/>
                <a:gd name="T32" fmla="*/ 62 w 66"/>
                <a:gd name="T33" fmla="*/ 48 h 80"/>
                <a:gd name="T34" fmla="*/ 66 w 66"/>
                <a:gd name="T35" fmla="*/ 3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80">
                  <a:moveTo>
                    <a:pt x="66" y="37"/>
                  </a:moveTo>
                  <a:cubicBezTo>
                    <a:pt x="66" y="32"/>
                    <a:pt x="65" y="27"/>
                    <a:pt x="63" y="26"/>
                  </a:cubicBezTo>
                  <a:cubicBezTo>
                    <a:pt x="63" y="19"/>
                    <a:pt x="63" y="19"/>
                    <a:pt x="63" y="19"/>
                  </a:cubicBezTo>
                  <a:cubicBezTo>
                    <a:pt x="63" y="9"/>
                    <a:pt x="54" y="0"/>
                    <a:pt x="43" y="0"/>
                  </a:cubicBezTo>
                  <a:cubicBezTo>
                    <a:pt x="23" y="0"/>
                    <a:pt x="23" y="0"/>
                    <a:pt x="23" y="0"/>
                  </a:cubicBezTo>
                  <a:cubicBezTo>
                    <a:pt x="13" y="0"/>
                    <a:pt x="4" y="9"/>
                    <a:pt x="4" y="19"/>
                  </a:cubicBezTo>
                  <a:cubicBezTo>
                    <a:pt x="4" y="26"/>
                    <a:pt x="4" y="26"/>
                    <a:pt x="4" y="26"/>
                  </a:cubicBezTo>
                  <a:cubicBezTo>
                    <a:pt x="2" y="26"/>
                    <a:pt x="0" y="31"/>
                    <a:pt x="0" y="37"/>
                  </a:cubicBezTo>
                  <a:cubicBezTo>
                    <a:pt x="0" y="43"/>
                    <a:pt x="2" y="49"/>
                    <a:pt x="4" y="49"/>
                  </a:cubicBezTo>
                  <a:cubicBezTo>
                    <a:pt x="4" y="49"/>
                    <a:pt x="4" y="49"/>
                    <a:pt x="4" y="49"/>
                  </a:cubicBezTo>
                  <a:cubicBezTo>
                    <a:pt x="5" y="53"/>
                    <a:pt x="6" y="57"/>
                    <a:pt x="9" y="61"/>
                  </a:cubicBezTo>
                  <a:cubicBezTo>
                    <a:pt x="17" y="72"/>
                    <a:pt x="17" y="72"/>
                    <a:pt x="17" y="72"/>
                  </a:cubicBezTo>
                  <a:cubicBezTo>
                    <a:pt x="21" y="77"/>
                    <a:pt x="26" y="80"/>
                    <a:pt x="32" y="80"/>
                  </a:cubicBezTo>
                  <a:cubicBezTo>
                    <a:pt x="34" y="80"/>
                    <a:pt x="34" y="80"/>
                    <a:pt x="34" y="80"/>
                  </a:cubicBezTo>
                  <a:cubicBezTo>
                    <a:pt x="40" y="80"/>
                    <a:pt x="46" y="77"/>
                    <a:pt x="49" y="72"/>
                  </a:cubicBezTo>
                  <a:cubicBezTo>
                    <a:pt x="57" y="61"/>
                    <a:pt x="57" y="61"/>
                    <a:pt x="57" y="61"/>
                  </a:cubicBezTo>
                  <a:cubicBezTo>
                    <a:pt x="60" y="57"/>
                    <a:pt x="62" y="53"/>
                    <a:pt x="62" y="48"/>
                  </a:cubicBezTo>
                  <a:cubicBezTo>
                    <a:pt x="64" y="48"/>
                    <a:pt x="66" y="43"/>
                    <a:pt x="66" y="37"/>
                  </a:cubicBezTo>
                  <a:close/>
                </a:path>
              </a:pathLst>
            </a:custGeom>
            <a:solidFill>
              <a:srgbClr val="FDB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72" name="Freeform 254">
              <a:extLst>
                <a:ext uri="{FF2B5EF4-FFF2-40B4-BE49-F238E27FC236}">
                  <a16:creationId xmlns:a16="http://schemas.microsoft.com/office/drawing/2014/main" id="{4F51BB4C-5D6D-418F-A791-3E421771E82B}"/>
                </a:ext>
              </a:extLst>
            </p:cNvPr>
            <p:cNvSpPr>
              <a:spLocks/>
            </p:cNvSpPr>
            <p:nvPr/>
          </p:nvSpPr>
          <p:spPr bwMode="auto">
            <a:xfrm>
              <a:off x="5464175" y="3770313"/>
              <a:ext cx="307975" cy="338138"/>
            </a:xfrm>
            <a:custGeom>
              <a:avLst/>
              <a:gdLst>
                <a:gd name="T0" fmla="*/ 11 w 81"/>
                <a:gd name="T1" fmla="*/ 89 h 89"/>
                <a:gd name="T2" fmla="*/ 9 w 81"/>
                <a:gd name="T3" fmla="*/ 83 h 89"/>
                <a:gd name="T4" fmla="*/ 6 w 81"/>
                <a:gd name="T5" fmla="*/ 73 h 89"/>
                <a:gd name="T6" fmla="*/ 3 w 81"/>
                <a:gd name="T7" fmla="*/ 56 h 89"/>
                <a:gd name="T8" fmla="*/ 2 w 81"/>
                <a:gd name="T9" fmla="*/ 32 h 89"/>
                <a:gd name="T10" fmla="*/ 61 w 81"/>
                <a:gd name="T11" fmla="*/ 31 h 89"/>
                <a:gd name="T12" fmla="*/ 73 w 81"/>
                <a:gd name="T13" fmla="*/ 74 h 89"/>
                <a:gd name="T14" fmla="*/ 69 w 81"/>
                <a:gd name="T15" fmla="*/ 88 h 89"/>
                <a:gd name="T16" fmla="*/ 65 w 81"/>
                <a:gd name="T17" fmla="*/ 67 h 89"/>
                <a:gd name="T18" fmla="*/ 51 w 81"/>
                <a:gd name="T19" fmla="*/ 45 h 89"/>
                <a:gd name="T20" fmla="*/ 13 w 81"/>
                <a:gd name="T21" fmla="*/ 65 h 89"/>
                <a:gd name="T22" fmla="*/ 11 w 81"/>
                <a:gd name="T23"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89">
                  <a:moveTo>
                    <a:pt x="11" y="89"/>
                  </a:moveTo>
                  <a:cubicBezTo>
                    <a:pt x="11" y="88"/>
                    <a:pt x="10" y="84"/>
                    <a:pt x="9" y="83"/>
                  </a:cubicBezTo>
                  <a:cubicBezTo>
                    <a:pt x="8" y="79"/>
                    <a:pt x="7" y="76"/>
                    <a:pt x="6" y="73"/>
                  </a:cubicBezTo>
                  <a:cubicBezTo>
                    <a:pt x="4" y="67"/>
                    <a:pt x="4" y="62"/>
                    <a:pt x="3" y="56"/>
                  </a:cubicBezTo>
                  <a:cubicBezTo>
                    <a:pt x="1" y="49"/>
                    <a:pt x="0" y="39"/>
                    <a:pt x="2" y="32"/>
                  </a:cubicBezTo>
                  <a:cubicBezTo>
                    <a:pt x="8" y="16"/>
                    <a:pt x="53" y="0"/>
                    <a:pt x="61" y="31"/>
                  </a:cubicBezTo>
                  <a:cubicBezTo>
                    <a:pt x="76" y="24"/>
                    <a:pt x="81" y="49"/>
                    <a:pt x="73" y="74"/>
                  </a:cubicBezTo>
                  <a:cubicBezTo>
                    <a:pt x="72" y="78"/>
                    <a:pt x="72" y="85"/>
                    <a:pt x="69" y="88"/>
                  </a:cubicBezTo>
                  <a:cubicBezTo>
                    <a:pt x="70" y="78"/>
                    <a:pt x="65" y="67"/>
                    <a:pt x="65" y="67"/>
                  </a:cubicBezTo>
                  <a:cubicBezTo>
                    <a:pt x="65" y="67"/>
                    <a:pt x="68" y="47"/>
                    <a:pt x="51" y="45"/>
                  </a:cubicBezTo>
                  <a:cubicBezTo>
                    <a:pt x="34" y="43"/>
                    <a:pt x="15" y="41"/>
                    <a:pt x="13" y="65"/>
                  </a:cubicBezTo>
                  <a:cubicBezTo>
                    <a:pt x="14" y="83"/>
                    <a:pt x="11" y="89"/>
                    <a:pt x="11" y="89"/>
                  </a:cubicBezTo>
                  <a:close/>
                </a:path>
              </a:pathLst>
            </a:custGeom>
            <a:solidFill>
              <a:srgbClr val="1D11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73" name="Freeform 255">
              <a:extLst>
                <a:ext uri="{FF2B5EF4-FFF2-40B4-BE49-F238E27FC236}">
                  <a16:creationId xmlns:a16="http://schemas.microsoft.com/office/drawing/2014/main" id="{F6EE3706-9251-4579-8C33-264150FF7C17}"/>
                </a:ext>
              </a:extLst>
            </p:cNvPr>
            <p:cNvSpPr>
              <a:spLocks/>
            </p:cNvSpPr>
            <p:nvPr/>
          </p:nvSpPr>
          <p:spPr bwMode="auto">
            <a:xfrm>
              <a:off x="5622925" y="4211638"/>
              <a:ext cx="100013" cy="133350"/>
            </a:xfrm>
            <a:custGeom>
              <a:avLst/>
              <a:gdLst>
                <a:gd name="T0" fmla="*/ 63 w 63"/>
                <a:gd name="T1" fmla="*/ 0 h 84"/>
                <a:gd name="T2" fmla="*/ 27 w 63"/>
                <a:gd name="T3" fmla="*/ 84 h 84"/>
                <a:gd name="T4" fmla="*/ 0 w 63"/>
                <a:gd name="T5" fmla="*/ 41 h 84"/>
                <a:gd name="T6" fmla="*/ 63 w 63"/>
                <a:gd name="T7" fmla="*/ 0 h 84"/>
              </a:gdLst>
              <a:ahLst/>
              <a:cxnLst>
                <a:cxn ang="0">
                  <a:pos x="T0" y="T1"/>
                </a:cxn>
                <a:cxn ang="0">
                  <a:pos x="T2" y="T3"/>
                </a:cxn>
                <a:cxn ang="0">
                  <a:pos x="T4" y="T5"/>
                </a:cxn>
                <a:cxn ang="0">
                  <a:pos x="T6" y="T7"/>
                </a:cxn>
              </a:cxnLst>
              <a:rect l="0" t="0" r="r" b="b"/>
              <a:pathLst>
                <a:path w="63" h="84">
                  <a:moveTo>
                    <a:pt x="63" y="0"/>
                  </a:moveTo>
                  <a:lnTo>
                    <a:pt x="27" y="84"/>
                  </a:lnTo>
                  <a:lnTo>
                    <a:pt x="0" y="41"/>
                  </a:lnTo>
                  <a:lnTo>
                    <a:pt x="63" y="0"/>
                  </a:lnTo>
                  <a:close/>
                </a:path>
              </a:pathLst>
            </a:custGeom>
            <a:solidFill>
              <a:srgbClr val="F3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74" name="Freeform 256">
              <a:extLst>
                <a:ext uri="{FF2B5EF4-FFF2-40B4-BE49-F238E27FC236}">
                  <a16:creationId xmlns:a16="http://schemas.microsoft.com/office/drawing/2014/main" id="{8FDA37D4-56DD-4B4A-9B4C-29855535FFD5}"/>
                </a:ext>
              </a:extLst>
            </p:cNvPr>
            <p:cNvSpPr>
              <a:spLocks/>
            </p:cNvSpPr>
            <p:nvPr/>
          </p:nvSpPr>
          <p:spPr bwMode="auto">
            <a:xfrm>
              <a:off x="5524500" y="4211638"/>
              <a:ext cx="98425" cy="133350"/>
            </a:xfrm>
            <a:custGeom>
              <a:avLst/>
              <a:gdLst>
                <a:gd name="T0" fmla="*/ 0 w 62"/>
                <a:gd name="T1" fmla="*/ 0 h 84"/>
                <a:gd name="T2" fmla="*/ 36 w 62"/>
                <a:gd name="T3" fmla="*/ 84 h 84"/>
                <a:gd name="T4" fmla="*/ 62 w 62"/>
                <a:gd name="T5" fmla="*/ 41 h 84"/>
                <a:gd name="T6" fmla="*/ 0 w 62"/>
                <a:gd name="T7" fmla="*/ 0 h 84"/>
              </a:gdLst>
              <a:ahLst/>
              <a:cxnLst>
                <a:cxn ang="0">
                  <a:pos x="T0" y="T1"/>
                </a:cxn>
                <a:cxn ang="0">
                  <a:pos x="T2" y="T3"/>
                </a:cxn>
                <a:cxn ang="0">
                  <a:pos x="T4" y="T5"/>
                </a:cxn>
                <a:cxn ang="0">
                  <a:pos x="T6" y="T7"/>
                </a:cxn>
              </a:cxnLst>
              <a:rect l="0" t="0" r="r" b="b"/>
              <a:pathLst>
                <a:path w="62" h="84">
                  <a:moveTo>
                    <a:pt x="0" y="0"/>
                  </a:moveTo>
                  <a:lnTo>
                    <a:pt x="36" y="84"/>
                  </a:lnTo>
                  <a:lnTo>
                    <a:pt x="62" y="41"/>
                  </a:lnTo>
                  <a:lnTo>
                    <a:pt x="0" y="0"/>
                  </a:lnTo>
                  <a:close/>
                </a:path>
              </a:pathLst>
            </a:custGeom>
            <a:solidFill>
              <a:srgbClr val="F3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75" name="Freeform 257">
              <a:extLst>
                <a:ext uri="{FF2B5EF4-FFF2-40B4-BE49-F238E27FC236}">
                  <a16:creationId xmlns:a16="http://schemas.microsoft.com/office/drawing/2014/main" id="{D1388080-E78D-485F-9422-D3F2ECDD1EAA}"/>
                </a:ext>
              </a:extLst>
            </p:cNvPr>
            <p:cNvSpPr>
              <a:spLocks/>
            </p:cNvSpPr>
            <p:nvPr/>
          </p:nvSpPr>
          <p:spPr bwMode="auto">
            <a:xfrm>
              <a:off x="5475288" y="4211638"/>
              <a:ext cx="147638" cy="552450"/>
            </a:xfrm>
            <a:custGeom>
              <a:avLst/>
              <a:gdLst>
                <a:gd name="T0" fmla="*/ 39 w 39"/>
                <a:gd name="T1" fmla="*/ 145 h 145"/>
                <a:gd name="T2" fmla="*/ 37 w 39"/>
                <a:gd name="T3" fmla="*/ 133 h 145"/>
                <a:gd name="T4" fmla="*/ 13 w 39"/>
                <a:gd name="T5" fmla="*/ 0 h 145"/>
                <a:gd name="T6" fmla="*/ 0 w 39"/>
                <a:gd name="T7" fmla="*/ 19 h 145"/>
                <a:gd name="T8" fmla="*/ 12 w 39"/>
                <a:gd name="T9" fmla="*/ 24 h 145"/>
                <a:gd name="T10" fmla="*/ 3 w 39"/>
                <a:gd name="T11" fmla="*/ 37 h 145"/>
                <a:gd name="T12" fmla="*/ 39 w 39"/>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39" h="145">
                  <a:moveTo>
                    <a:pt x="39" y="145"/>
                  </a:moveTo>
                  <a:cubicBezTo>
                    <a:pt x="39" y="141"/>
                    <a:pt x="38" y="137"/>
                    <a:pt x="37" y="133"/>
                  </a:cubicBezTo>
                  <a:cubicBezTo>
                    <a:pt x="13" y="0"/>
                    <a:pt x="13" y="0"/>
                    <a:pt x="13" y="0"/>
                  </a:cubicBezTo>
                  <a:cubicBezTo>
                    <a:pt x="0" y="19"/>
                    <a:pt x="0" y="19"/>
                    <a:pt x="0" y="19"/>
                  </a:cubicBezTo>
                  <a:cubicBezTo>
                    <a:pt x="12" y="24"/>
                    <a:pt x="12" y="24"/>
                    <a:pt x="12" y="24"/>
                  </a:cubicBezTo>
                  <a:cubicBezTo>
                    <a:pt x="3" y="37"/>
                    <a:pt x="3" y="37"/>
                    <a:pt x="3" y="37"/>
                  </a:cubicBezTo>
                  <a:lnTo>
                    <a:pt x="39" y="145"/>
                  </a:lnTo>
                  <a:close/>
                </a:path>
              </a:pathLst>
            </a:custGeom>
            <a:solidFill>
              <a:srgbClr val="006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sp>
          <p:nvSpPr>
            <p:cNvPr id="276" name="Freeform 258">
              <a:extLst>
                <a:ext uri="{FF2B5EF4-FFF2-40B4-BE49-F238E27FC236}">
                  <a16:creationId xmlns:a16="http://schemas.microsoft.com/office/drawing/2014/main" id="{156DD7C6-B82E-4CF8-9A51-A10F72E2DF6E}"/>
                </a:ext>
              </a:extLst>
            </p:cNvPr>
            <p:cNvSpPr>
              <a:spLocks/>
            </p:cNvSpPr>
            <p:nvPr/>
          </p:nvSpPr>
          <p:spPr bwMode="auto">
            <a:xfrm>
              <a:off x="5622925" y="4211638"/>
              <a:ext cx="149225" cy="552450"/>
            </a:xfrm>
            <a:custGeom>
              <a:avLst/>
              <a:gdLst>
                <a:gd name="T0" fmla="*/ 0 w 39"/>
                <a:gd name="T1" fmla="*/ 145 h 145"/>
                <a:gd name="T2" fmla="*/ 1 w 39"/>
                <a:gd name="T3" fmla="*/ 133 h 145"/>
                <a:gd name="T4" fmla="*/ 26 w 39"/>
                <a:gd name="T5" fmla="*/ 0 h 145"/>
                <a:gd name="T6" fmla="*/ 39 w 39"/>
                <a:gd name="T7" fmla="*/ 19 h 145"/>
                <a:gd name="T8" fmla="*/ 27 w 39"/>
                <a:gd name="T9" fmla="*/ 24 h 145"/>
                <a:gd name="T10" fmla="*/ 35 w 39"/>
                <a:gd name="T11" fmla="*/ 37 h 145"/>
                <a:gd name="T12" fmla="*/ 0 w 39"/>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39" h="145">
                  <a:moveTo>
                    <a:pt x="0" y="145"/>
                  </a:moveTo>
                  <a:cubicBezTo>
                    <a:pt x="0" y="141"/>
                    <a:pt x="0" y="137"/>
                    <a:pt x="1" y="133"/>
                  </a:cubicBezTo>
                  <a:cubicBezTo>
                    <a:pt x="26" y="0"/>
                    <a:pt x="26" y="0"/>
                    <a:pt x="26" y="0"/>
                  </a:cubicBezTo>
                  <a:cubicBezTo>
                    <a:pt x="39" y="19"/>
                    <a:pt x="39" y="19"/>
                    <a:pt x="39" y="19"/>
                  </a:cubicBezTo>
                  <a:cubicBezTo>
                    <a:pt x="27" y="24"/>
                    <a:pt x="27" y="24"/>
                    <a:pt x="27" y="24"/>
                  </a:cubicBezTo>
                  <a:cubicBezTo>
                    <a:pt x="35" y="37"/>
                    <a:pt x="35" y="37"/>
                    <a:pt x="35" y="37"/>
                  </a:cubicBezTo>
                  <a:lnTo>
                    <a:pt x="0" y="145"/>
                  </a:lnTo>
                  <a:close/>
                </a:path>
              </a:pathLst>
            </a:custGeom>
            <a:solidFill>
              <a:srgbClr val="006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428" tIns="91214" rIns="182428" bIns="91214" numCol="1" anchor="t" anchorCtr="0" compatLnSpc="1">
              <a:prstTxWarp prst="textNoShape">
                <a:avLst/>
              </a:prstTxWarp>
            </a:bodyPr>
            <a:lstStyle/>
            <a:p>
              <a:endParaRPr lang="ru-RU" sz="13367"/>
            </a:p>
          </p:txBody>
        </p:sp>
      </p:grpSp>
    </p:spTree>
    <p:extLst>
      <p:ext uri="{BB962C8B-B14F-4D97-AF65-F5344CB8AC3E}">
        <p14:creationId xmlns:p14="http://schemas.microsoft.com/office/powerpoint/2010/main" val="14150798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7000">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 calcmode="lin" valueType="num" p14:bounceEnd="67000">
                                          <p:cBhvr additive="base">
                                            <p:cTn id="7" dur="1000" fill="hold"/>
                                            <p:tgtEl>
                                              <p:spTgt spid="137">
                                                <p:txEl>
                                                  <p:pRg st="0" end="0"/>
                                                </p:txEl>
                                              </p:spTgt>
                                            </p:tgtEl>
                                            <p:attrNameLst>
                                              <p:attrName>ppt_x</p:attrName>
                                            </p:attrNameLst>
                                          </p:cBhvr>
                                          <p:tavLst>
                                            <p:tav tm="0">
                                              <p:val>
                                                <p:strVal val="0-#ppt_w/2"/>
                                              </p:val>
                                            </p:tav>
                                            <p:tav tm="100000">
                                              <p:val>
                                                <p:strVal val="#ppt_x"/>
                                              </p:val>
                                            </p:tav>
                                          </p:tavLst>
                                        </p:anim>
                                        <p:anim calcmode="lin" valueType="num" p14:bounceEnd="67000">
                                          <p:cBhvr additive="base">
                                            <p:cTn id="8" dur="1000" fill="hold"/>
                                            <p:tgtEl>
                                              <p:spTgt spid="13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67000">
                                      <p:stCondLst>
                                        <p:cond delay="0"/>
                                      </p:stCondLst>
                                      <p:childTnLst>
                                        <p:set>
                                          <p:cBhvr>
                                            <p:cTn id="10" dur="1" fill="hold">
                                              <p:stCondLst>
                                                <p:cond delay="0"/>
                                              </p:stCondLst>
                                            </p:cTn>
                                            <p:tgtEl>
                                              <p:spTgt spid="134"/>
                                            </p:tgtEl>
                                            <p:attrNameLst>
                                              <p:attrName>style.visibility</p:attrName>
                                            </p:attrNameLst>
                                          </p:cBhvr>
                                          <p:to>
                                            <p:strVal val="visible"/>
                                          </p:to>
                                        </p:set>
                                        <p:anim calcmode="lin" valueType="num" p14:bounceEnd="67000">
                                          <p:cBhvr additive="base">
                                            <p:cTn id="11" dur="1000" fill="hold"/>
                                            <p:tgtEl>
                                              <p:spTgt spid="134"/>
                                            </p:tgtEl>
                                            <p:attrNameLst>
                                              <p:attrName>ppt_x</p:attrName>
                                            </p:attrNameLst>
                                          </p:cBhvr>
                                          <p:tavLst>
                                            <p:tav tm="0">
                                              <p:val>
                                                <p:strVal val="0-#ppt_w/2"/>
                                              </p:val>
                                            </p:tav>
                                            <p:tav tm="100000">
                                              <p:val>
                                                <p:strVal val="#ppt_x"/>
                                              </p:val>
                                            </p:tav>
                                          </p:tavLst>
                                        </p:anim>
                                        <p:anim calcmode="lin" valueType="num" p14:bounceEnd="67000">
                                          <p:cBhvr additive="base">
                                            <p:cTn id="12" dur="1000" fill="hold"/>
                                            <p:tgtEl>
                                              <p:spTgt spid="134"/>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14:presetBounceEnd="67000">
                                      <p:stCondLst>
                                        <p:cond delay="0"/>
                                      </p:stCondLst>
                                      <p:childTnLst>
                                        <p:set>
                                          <p:cBhvr>
                                            <p:cTn id="14" dur="1" fill="hold">
                                              <p:stCondLst>
                                                <p:cond delay="0"/>
                                              </p:stCondLst>
                                            </p:cTn>
                                            <p:tgtEl>
                                              <p:spTgt spid="150"/>
                                            </p:tgtEl>
                                            <p:attrNameLst>
                                              <p:attrName>style.visibility</p:attrName>
                                            </p:attrNameLst>
                                          </p:cBhvr>
                                          <p:to>
                                            <p:strVal val="visible"/>
                                          </p:to>
                                        </p:set>
                                        <p:anim calcmode="lin" valueType="num" p14:bounceEnd="67000">
                                          <p:cBhvr additive="base">
                                            <p:cTn id="15" dur="1000" fill="hold"/>
                                            <p:tgtEl>
                                              <p:spTgt spid="150"/>
                                            </p:tgtEl>
                                            <p:attrNameLst>
                                              <p:attrName>ppt_x</p:attrName>
                                            </p:attrNameLst>
                                          </p:cBhvr>
                                          <p:tavLst>
                                            <p:tav tm="0">
                                              <p:val>
                                                <p:strVal val="#ppt_x"/>
                                              </p:val>
                                            </p:tav>
                                            <p:tav tm="100000">
                                              <p:val>
                                                <p:strVal val="#ppt_x"/>
                                              </p:val>
                                            </p:tav>
                                          </p:tavLst>
                                        </p:anim>
                                        <p:anim calcmode="lin" valueType="num" p14:bounceEnd="67000">
                                          <p:cBhvr additive="base">
                                            <p:cTn id="16" dur="1000" fill="hold"/>
                                            <p:tgtEl>
                                              <p:spTgt spid="150"/>
                                            </p:tgtEl>
                                            <p:attrNameLst>
                                              <p:attrName>ppt_y</p:attrName>
                                            </p:attrNameLst>
                                          </p:cBhvr>
                                          <p:tavLst>
                                            <p:tav tm="0">
                                              <p:val>
                                                <p:strVal val="1+#ppt_h/2"/>
                                              </p:val>
                                            </p:tav>
                                            <p:tav tm="100000">
                                              <p:val>
                                                <p:strVal val="#ppt_y"/>
                                              </p:val>
                                            </p:tav>
                                          </p:tavLst>
                                        </p:anim>
                                      </p:childTnLst>
                                    </p:cTn>
                                  </p:par>
                                  <p:par>
                                    <p:cTn id="17" presetID="2" presetClass="entr" presetSubtype="1" fill="hold" nodeType="withEffect" p14:presetBounceEnd="67000">
                                      <p:stCondLst>
                                        <p:cond delay="200"/>
                                      </p:stCondLst>
                                      <p:childTnLst>
                                        <p:set>
                                          <p:cBhvr>
                                            <p:cTn id="18" dur="1" fill="hold">
                                              <p:stCondLst>
                                                <p:cond delay="0"/>
                                              </p:stCondLst>
                                            </p:cTn>
                                            <p:tgtEl>
                                              <p:spTgt spid="256"/>
                                            </p:tgtEl>
                                            <p:attrNameLst>
                                              <p:attrName>style.visibility</p:attrName>
                                            </p:attrNameLst>
                                          </p:cBhvr>
                                          <p:to>
                                            <p:strVal val="visible"/>
                                          </p:to>
                                        </p:set>
                                        <p:anim calcmode="lin" valueType="num" p14:bounceEnd="67000">
                                          <p:cBhvr additive="base">
                                            <p:cTn id="19" dur="1000" fill="hold"/>
                                            <p:tgtEl>
                                              <p:spTgt spid="256"/>
                                            </p:tgtEl>
                                            <p:attrNameLst>
                                              <p:attrName>ppt_x</p:attrName>
                                            </p:attrNameLst>
                                          </p:cBhvr>
                                          <p:tavLst>
                                            <p:tav tm="0">
                                              <p:val>
                                                <p:strVal val="#ppt_x"/>
                                              </p:val>
                                            </p:tav>
                                            <p:tav tm="100000">
                                              <p:val>
                                                <p:strVal val="#ppt_x"/>
                                              </p:val>
                                            </p:tav>
                                          </p:tavLst>
                                        </p:anim>
                                        <p:anim calcmode="lin" valueType="num" p14:bounceEnd="67000">
                                          <p:cBhvr additive="base">
                                            <p:cTn id="20" dur="1000" fill="hold"/>
                                            <p:tgtEl>
                                              <p:spTgt spid="256"/>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14:presetBounceEnd="67000">
                                      <p:stCondLst>
                                        <p:cond delay="400"/>
                                      </p:stCondLst>
                                      <p:childTnLst>
                                        <p:set>
                                          <p:cBhvr>
                                            <p:cTn id="22" dur="1" fill="hold">
                                              <p:stCondLst>
                                                <p:cond delay="0"/>
                                              </p:stCondLst>
                                            </p:cTn>
                                            <p:tgtEl>
                                              <p:spTgt spid="204"/>
                                            </p:tgtEl>
                                            <p:attrNameLst>
                                              <p:attrName>style.visibility</p:attrName>
                                            </p:attrNameLst>
                                          </p:cBhvr>
                                          <p:to>
                                            <p:strVal val="visible"/>
                                          </p:to>
                                        </p:set>
                                        <p:anim calcmode="lin" valueType="num" p14:bounceEnd="67000">
                                          <p:cBhvr additive="base">
                                            <p:cTn id="23" dur="1000" fill="hold"/>
                                            <p:tgtEl>
                                              <p:spTgt spid="204"/>
                                            </p:tgtEl>
                                            <p:attrNameLst>
                                              <p:attrName>ppt_x</p:attrName>
                                            </p:attrNameLst>
                                          </p:cBhvr>
                                          <p:tavLst>
                                            <p:tav tm="0">
                                              <p:val>
                                                <p:strVal val="#ppt_x"/>
                                              </p:val>
                                            </p:tav>
                                            <p:tav tm="100000">
                                              <p:val>
                                                <p:strVal val="#ppt_x"/>
                                              </p:val>
                                            </p:tav>
                                          </p:tavLst>
                                        </p:anim>
                                        <p:anim calcmode="lin" valueType="num" p14:bounceEnd="67000">
                                          <p:cBhvr additive="base">
                                            <p:cTn id="24" dur="1000" fill="hold"/>
                                            <p:tgtEl>
                                              <p:spTgt spid="204"/>
                                            </p:tgtEl>
                                            <p:attrNameLst>
                                              <p:attrName>ppt_y</p:attrName>
                                            </p:attrNameLst>
                                          </p:cBhvr>
                                          <p:tavLst>
                                            <p:tav tm="0">
                                              <p:val>
                                                <p:strVal val="0-#ppt_h/2"/>
                                              </p:val>
                                            </p:tav>
                                            <p:tav tm="100000">
                                              <p:val>
                                                <p:strVal val="#ppt_y"/>
                                              </p:val>
                                            </p:tav>
                                          </p:tavLst>
                                        </p:anim>
                                      </p:childTnLst>
                                    </p:cTn>
                                  </p:par>
                                  <p:par>
                                    <p:cTn id="25" presetID="22" presetClass="entr" presetSubtype="8" fill="hold" grpId="0" nodeType="withEffect">
                                      <p:stCondLst>
                                        <p:cond delay="500"/>
                                      </p:stCondLst>
                                      <p:childTnLst>
                                        <p:set>
                                          <p:cBhvr>
                                            <p:cTn id="26" dur="1" fill="hold">
                                              <p:stCondLst>
                                                <p:cond delay="0"/>
                                              </p:stCondLst>
                                            </p:cTn>
                                            <p:tgtEl>
                                              <p:spTgt spid="238"/>
                                            </p:tgtEl>
                                            <p:attrNameLst>
                                              <p:attrName>style.visibility</p:attrName>
                                            </p:attrNameLst>
                                          </p:cBhvr>
                                          <p:to>
                                            <p:strVal val="visible"/>
                                          </p:to>
                                        </p:set>
                                        <p:animEffect transition="in" filter="wipe(left)">
                                          <p:cBhvr>
                                            <p:cTn id="27" dur="1250"/>
                                            <p:tgtEl>
                                              <p:spTgt spid="238"/>
                                            </p:tgtEl>
                                          </p:cBhvr>
                                        </p:animEffect>
                                      </p:childTnLst>
                                    </p:cTn>
                                  </p:par>
                                  <p:par>
                                    <p:cTn id="28" presetID="2" presetClass="entr" presetSubtype="4" fill="hold" grpId="0" nodeType="withEffect" p14:presetBounceEnd="67000">
                                      <p:stCondLst>
                                        <p:cond delay="600"/>
                                      </p:stCondLst>
                                      <p:childTnLst>
                                        <p:set>
                                          <p:cBhvr>
                                            <p:cTn id="29" dur="1" fill="hold">
                                              <p:stCondLst>
                                                <p:cond delay="0"/>
                                              </p:stCondLst>
                                            </p:cTn>
                                            <p:tgtEl>
                                              <p:spTgt spid="237"/>
                                            </p:tgtEl>
                                            <p:attrNameLst>
                                              <p:attrName>style.visibility</p:attrName>
                                            </p:attrNameLst>
                                          </p:cBhvr>
                                          <p:to>
                                            <p:strVal val="visible"/>
                                          </p:to>
                                        </p:set>
                                        <p:anim calcmode="lin" valueType="num" p14:bounceEnd="67000">
                                          <p:cBhvr additive="base">
                                            <p:cTn id="30" dur="1000" fill="hold"/>
                                            <p:tgtEl>
                                              <p:spTgt spid="237"/>
                                            </p:tgtEl>
                                            <p:attrNameLst>
                                              <p:attrName>ppt_x</p:attrName>
                                            </p:attrNameLst>
                                          </p:cBhvr>
                                          <p:tavLst>
                                            <p:tav tm="0">
                                              <p:val>
                                                <p:strVal val="#ppt_x"/>
                                              </p:val>
                                            </p:tav>
                                            <p:tav tm="100000">
                                              <p:val>
                                                <p:strVal val="#ppt_x"/>
                                              </p:val>
                                            </p:tav>
                                          </p:tavLst>
                                        </p:anim>
                                        <p:anim calcmode="lin" valueType="num" p14:bounceEnd="67000">
                                          <p:cBhvr additive="base">
                                            <p:cTn id="31" dur="1000" fill="hold"/>
                                            <p:tgtEl>
                                              <p:spTgt spid="237"/>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14:presetBounceEnd="67000">
                                      <p:stCondLst>
                                        <p:cond delay="800"/>
                                      </p:stCondLst>
                                      <p:childTnLst>
                                        <p:set>
                                          <p:cBhvr>
                                            <p:cTn id="33" dur="1" fill="hold">
                                              <p:stCondLst>
                                                <p:cond delay="0"/>
                                              </p:stCondLst>
                                            </p:cTn>
                                            <p:tgtEl>
                                              <p:spTgt spid="236"/>
                                            </p:tgtEl>
                                            <p:attrNameLst>
                                              <p:attrName>style.visibility</p:attrName>
                                            </p:attrNameLst>
                                          </p:cBhvr>
                                          <p:to>
                                            <p:strVal val="visible"/>
                                          </p:to>
                                        </p:set>
                                        <p:anim calcmode="lin" valueType="num" p14:bounceEnd="67000">
                                          <p:cBhvr additive="base">
                                            <p:cTn id="34" dur="1000" fill="hold"/>
                                            <p:tgtEl>
                                              <p:spTgt spid="236"/>
                                            </p:tgtEl>
                                            <p:attrNameLst>
                                              <p:attrName>ppt_x</p:attrName>
                                            </p:attrNameLst>
                                          </p:cBhvr>
                                          <p:tavLst>
                                            <p:tav tm="0">
                                              <p:val>
                                                <p:strVal val="#ppt_x"/>
                                              </p:val>
                                            </p:tav>
                                            <p:tav tm="100000">
                                              <p:val>
                                                <p:strVal val="#ppt_x"/>
                                              </p:val>
                                            </p:tav>
                                          </p:tavLst>
                                        </p:anim>
                                        <p:anim calcmode="lin" valueType="num" p14:bounceEnd="67000">
                                          <p:cBhvr additive="base">
                                            <p:cTn id="35" dur="1000" fill="hold"/>
                                            <p:tgtEl>
                                              <p:spTgt spid="236"/>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14:presetBounceEnd="67000">
                                      <p:stCondLst>
                                        <p:cond delay="1000"/>
                                      </p:stCondLst>
                                      <p:childTnLst>
                                        <p:set>
                                          <p:cBhvr>
                                            <p:cTn id="37" dur="1" fill="hold">
                                              <p:stCondLst>
                                                <p:cond delay="0"/>
                                              </p:stCondLst>
                                            </p:cTn>
                                            <p:tgtEl>
                                              <p:spTgt spid="235"/>
                                            </p:tgtEl>
                                            <p:attrNameLst>
                                              <p:attrName>style.visibility</p:attrName>
                                            </p:attrNameLst>
                                          </p:cBhvr>
                                          <p:to>
                                            <p:strVal val="visible"/>
                                          </p:to>
                                        </p:set>
                                        <p:anim calcmode="lin" valueType="num" p14:bounceEnd="67000">
                                          <p:cBhvr additive="base">
                                            <p:cTn id="38" dur="1000" fill="hold"/>
                                            <p:tgtEl>
                                              <p:spTgt spid="235"/>
                                            </p:tgtEl>
                                            <p:attrNameLst>
                                              <p:attrName>ppt_x</p:attrName>
                                            </p:attrNameLst>
                                          </p:cBhvr>
                                          <p:tavLst>
                                            <p:tav tm="0">
                                              <p:val>
                                                <p:strVal val="#ppt_x"/>
                                              </p:val>
                                            </p:tav>
                                            <p:tav tm="100000">
                                              <p:val>
                                                <p:strVal val="#ppt_x"/>
                                              </p:val>
                                            </p:tav>
                                          </p:tavLst>
                                        </p:anim>
                                        <p:anim calcmode="lin" valueType="num" p14:bounceEnd="67000">
                                          <p:cBhvr additive="base">
                                            <p:cTn id="39" dur="1000" fill="hold"/>
                                            <p:tgtEl>
                                              <p:spTgt spid="235"/>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14:presetBounceEnd="67000">
                                      <p:stCondLst>
                                        <p:cond delay="1200"/>
                                      </p:stCondLst>
                                      <p:childTnLst>
                                        <p:set>
                                          <p:cBhvr>
                                            <p:cTn id="41" dur="1" fill="hold">
                                              <p:stCondLst>
                                                <p:cond delay="0"/>
                                              </p:stCondLst>
                                            </p:cTn>
                                            <p:tgtEl>
                                              <p:spTgt spid="234"/>
                                            </p:tgtEl>
                                            <p:attrNameLst>
                                              <p:attrName>style.visibility</p:attrName>
                                            </p:attrNameLst>
                                          </p:cBhvr>
                                          <p:to>
                                            <p:strVal val="visible"/>
                                          </p:to>
                                        </p:set>
                                        <p:anim calcmode="lin" valueType="num" p14:bounceEnd="67000">
                                          <p:cBhvr additive="base">
                                            <p:cTn id="42" dur="1000" fill="hold"/>
                                            <p:tgtEl>
                                              <p:spTgt spid="234"/>
                                            </p:tgtEl>
                                            <p:attrNameLst>
                                              <p:attrName>ppt_x</p:attrName>
                                            </p:attrNameLst>
                                          </p:cBhvr>
                                          <p:tavLst>
                                            <p:tav tm="0">
                                              <p:val>
                                                <p:strVal val="#ppt_x"/>
                                              </p:val>
                                            </p:tav>
                                            <p:tav tm="100000">
                                              <p:val>
                                                <p:strVal val="#ppt_x"/>
                                              </p:val>
                                            </p:tav>
                                          </p:tavLst>
                                        </p:anim>
                                        <p:anim calcmode="lin" valueType="num" p14:bounceEnd="67000">
                                          <p:cBhvr additive="base">
                                            <p:cTn id="43" dur="1000" fill="hold"/>
                                            <p:tgtEl>
                                              <p:spTgt spid="234"/>
                                            </p:tgtEl>
                                            <p:attrNameLst>
                                              <p:attrName>ppt_y</p:attrName>
                                            </p:attrNameLst>
                                          </p:cBhvr>
                                          <p:tavLst>
                                            <p:tav tm="0">
                                              <p:val>
                                                <p:strVal val="1+#ppt_h/2"/>
                                              </p:val>
                                            </p:tav>
                                            <p:tav tm="100000">
                                              <p:val>
                                                <p:strVal val="#ppt_y"/>
                                              </p:val>
                                            </p:tav>
                                          </p:tavLst>
                                        </p:anim>
                                      </p:childTnLst>
                                    </p:cTn>
                                  </p:par>
                                  <p:par>
                                    <p:cTn id="44" presetID="2" presetClass="entr" presetSubtype="2" fill="hold" nodeType="withEffect" p14:presetBounceEnd="67000">
                                      <p:stCondLst>
                                        <p:cond delay="1400"/>
                                      </p:stCondLst>
                                      <p:childTnLst>
                                        <p:set>
                                          <p:cBhvr>
                                            <p:cTn id="45" dur="1" fill="hold">
                                              <p:stCondLst>
                                                <p:cond delay="0"/>
                                              </p:stCondLst>
                                            </p:cTn>
                                            <p:tgtEl>
                                              <p:spTgt spid="239"/>
                                            </p:tgtEl>
                                            <p:attrNameLst>
                                              <p:attrName>style.visibility</p:attrName>
                                            </p:attrNameLst>
                                          </p:cBhvr>
                                          <p:to>
                                            <p:strVal val="visible"/>
                                          </p:to>
                                        </p:set>
                                        <p:anim calcmode="lin" valueType="num" p14:bounceEnd="67000">
                                          <p:cBhvr additive="base">
                                            <p:cTn id="46" dur="1000" fill="hold"/>
                                            <p:tgtEl>
                                              <p:spTgt spid="239"/>
                                            </p:tgtEl>
                                            <p:attrNameLst>
                                              <p:attrName>ppt_x</p:attrName>
                                            </p:attrNameLst>
                                          </p:cBhvr>
                                          <p:tavLst>
                                            <p:tav tm="0">
                                              <p:val>
                                                <p:strVal val="1+#ppt_w/2"/>
                                              </p:val>
                                            </p:tav>
                                            <p:tav tm="100000">
                                              <p:val>
                                                <p:strVal val="#ppt_x"/>
                                              </p:val>
                                            </p:tav>
                                          </p:tavLst>
                                        </p:anim>
                                        <p:anim calcmode="lin" valueType="num" p14:bounceEnd="67000">
                                          <p:cBhvr additive="base">
                                            <p:cTn id="47" dur="1000" fill="hold"/>
                                            <p:tgtEl>
                                              <p:spTgt spid="239"/>
                                            </p:tgtEl>
                                            <p:attrNameLst>
                                              <p:attrName>ppt_y</p:attrName>
                                            </p:attrNameLst>
                                          </p:cBhvr>
                                          <p:tavLst>
                                            <p:tav tm="0">
                                              <p:val>
                                                <p:strVal val="#ppt_y"/>
                                              </p:val>
                                            </p:tav>
                                            <p:tav tm="100000">
                                              <p:val>
                                                <p:strVal val="#ppt_y"/>
                                              </p:val>
                                            </p:tav>
                                          </p:tavLst>
                                        </p:anim>
                                      </p:childTnLst>
                                    </p:cTn>
                                  </p:par>
                                  <p:par>
                                    <p:cTn id="48" presetID="53" presetClass="entr" presetSubtype="16" fill="hold" nodeType="withEffect">
                                      <p:stCondLst>
                                        <p:cond delay="500"/>
                                      </p:stCondLst>
                                      <p:childTnLst>
                                        <p:set>
                                          <p:cBhvr>
                                            <p:cTn id="49" dur="1" fill="hold">
                                              <p:stCondLst>
                                                <p:cond delay="0"/>
                                              </p:stCondLst>
                                            </p:cTn>
                                            <p:tgtEl>
                                              <p:spTgt spid="143"/>
                                            </p:tgtEl>
                                            <p:attrNameLst>
                                              <p:attrName>style.visibility</p:attrName>
                                            </p:attrNameLst>
                                          </p:cBhvr>
                                          <p:to>
                                            <p:strVal val="visible"/>
                                          </p:to>
                                        </p:set>
                                        <p:anim calcmode="lin" valueType="num">
                                          <p:cBhvr>
                                            <p:cTn id="50" dur="500" fill="hold"/>
                                            <p:tgtEl>
                                              <p:spTgt spid="143"/>
                                            </p:tgtEl>
                                            <p:attrNameLst>
                                              <p:attrName>ppt_w</p:attrName>
                                            </p:attrNameLst>
                                          </p:cBhvr>
                                          <p:tavLst>
                                            <p:tav tm="0">
                                              <p:val>
                                                <p:fltVal val="0"/>
                                              </p:val>
                                            </p:tav>
                                            <p:tav tm="100000">
                                              <p:val>
                                                <p:strVal val="#ppt_w"/>
                                              </p:val>
                                            </p:tav>
                                          </p:tavLst>
                                        </p:anim>
                                        <p:anim calcmode="lin" valueType="num">
                                          <p:cBhvr>
                                            <p:cTn id="51" dur="500" fill="hold"/>
                                            <p:tgtEl>
                                              <p:spTgt spid="143"/>
                                            </p:tgtEl>
                                            <p:attrNameLst>
                                              <p:attrName>ppt_h</p:attrName>
                                            </p:attrNameLst>
                                          </p:cBhvr>
                                          <p:tavLst>
                                            <p:tav tm="0">
                                              <p:val>
                                                <p:fltVal val="0"/>
                                              </p:val>
                                            </p:tav>
                                            <p:tav tm="100000">
                                              <p:val>
                                                <p:strVal val="#ppt_h"/>
                                              </p:val>
                                            </p:tav>
                                          </p:tavLst>
                                        </p:anim>
                                        <p:animEffect transition="in" filter="fade">
                                          <p:cBhvr>
                                            <p:cTn id="52" dur="500"/>
                                            <p:tgtEl>
                                              <p:spTgt spid="143"/>
                                            </p:tgtEl>
                                          </p:cBhvr>
                                        </p:animEffect>
                                      </p:childTnLst>
                                    </p:cTn>
                                  </p:par>
                                  <p:par>
                                    <p:cTn id="53" presetID="53" presetClass="entr" presetSubtype="16" fill="hold" grpId="0" nodeType="withEffect">
                                      <p:stCondLst>
                                        <p:cond delay="700"/>
                                      </p:stCondLst>
                                      <p:childTnLst>
                                        <p:set>
                                          <p:cBhvr>
                                            <p:cTn id="54" dur="1" fill="hold">
                                              <p:stCondLst>
                                                <p:cond delay="0"/>
                                              </p:stCondLst>
                                            </p:cTn>
                                            <p:tgtEl>
                                              <p:spTgt spid="139"/>
                                            </p:tgtEl>
                                            <p:attrNameLst>
                                              <p:attrName>style.visibility</p:attrName>
                                            </p:attrNameLst>
                                          </p:cBhvr>
                                          <p:to>
                                            <p:strVal val="visible"/>
                                          </p:to>
                                        </p:set>
                                        <p:anim calcmode="lin" valueType="num">
                                          <p:cBhvr>
                                            <p:cTn id="55" dur="500" fill="hold"/>
                                            <p:tgtEl>
                                              <p:spTgt spid="139"/>
                                            </p:tgtEl>
                                            <p:attrNameLst>
                                              <p:attrName>ppt_w</p:attrName>
                                            </p:attrNameLst>
                                          </p:cBhvr>
                                          <p:tavLst>
                                            <p:tav tm="0">
                                              <p:val>
                                                <p:fltVal val="0"/>
                                              </p:val>
                                            </p:tav>
                                            <p:tav tm="100000">
                                              <p:val>
                                                <p:strVal val="#ppt_w"/>
                                              </p:val>
                                            </p:tav>
                                          </p:tavLst>
                                        </p:anim>
                                        <p:anim calcmode="lin" valueType="num">
                                          <p:cBhvr>
                                            <p:cTn id="56" dur="500" fill="hold"/>
                                            <p:tgtEl>
                                              <p:spTgt spid="139"/>
                                            </p:tgtEl>
                                            <p:attrNameLst>
                                              <p:attrName>ppt_h</p:attrName>
                                            </p:attrNameLst>
                                          </p:cBhvr>
                                          <p:tavLst>
                                            <p:tav tm="0">
                                              <p:val>
                                                <p:fltVal val="0"/>
                                              </p:val>
                                            </p:tav>
                                            <p:tav tm="100000">
                                              <p:val>
                                                <p:strVal val="#ppt_h"/>
                                              </p:val>
                                            </p:tav>
                                          </p:tavLst>
                                        </p:anim>
                                        <p:animEffect transition="in" filter="fade">
                                          <p:cBhvr>
                                            <p:cTn id="57" dur="500"/>
                                            <p:tgtEl>
                                              <p:spTgt spid="139"/>
                                            </p:tgtEl>
                                          </p:cBhvr>
                                        </p:animEffect>
                                      </p:childTnLst>
                                    </p:cTn>
                                  </p:par>
                                  <p:par>
                                    <p:cTn id="58" presetID="53" presetClass="entr" presetSubtype="16" fill="hold" grpId="0" nodeType="withEffect">
                                      <p:stCondLst>
                                        <p:cond delay="900"/>
                                      </p:stCondLst>
                                      <p:childTnLst>
                                        <p:set>
                                          <p:cBhvr>
                                            <p:cTn id="59" dur="1" fill="hold">
                                              <p:stCondLst>
                                                <p:cond delay="0"/>
                                              </p:stCondLst>
                                            </p:cTn>
                                            <p:tgtEl>
                                              <p:spTgt spid="142"/>
                                            </p:tgtEl>
                                            <p:attrNameLst>
                                              <p:attrName>style.visibility</p:attrName>
                                            </p:attrNameLst>
                                          </p:cBhvr>
                                          <p:to>
                                            <p:strVal val="visible"/>
                                          </p:to>
                                        </p:set>
                                        <p:anim calcmode="lin" valueType="num">
                                          <p:cBhvr>
                                            <p:cTn id="60" dur="500" fill="hold"/>
                                            <p:tgtEl>
                                              <p:spTgt spid="142"/>
                                            </p:tgtEl>
                                            <p:attrNameLst>
                                              <p:attrName>ppt_w</p:attrName>
                                            </p:attrNameLst>
                                          </p:cBhvr>
                                          <p:tavLst>
                                            <p:tav tm="0">
                                              <p:val>
                                                <p:fltVal val="0"/>
                                              </p:val>
                                            </p:tav>
                                            <p:tav tm="100000">
                                              <p:val>
                                                <p:strVal val="#ppt_w"/>
                                              </p:val>
                                            </p:tav>
                                          </p:tavLst>
                                        </p:anim>
                                        <p:anim calcmode="lin" valueType="num">
                                          <p:cBhvr>
                                            <p:cTn id="61" dur="500" fill="hold"/>
                                            <p:tgtEl>
                                              <p:spTgt spid="142"/>
                                            </p:tgtEl>
                                            <p:attrNameLst>
                                              <p:attrName>ppt_h</p:attrName>
                                            </p:attrNameLst>
                                          </p:cBhvr>
                                          <p:tavLst>
                                            <p:tav tm="0">
                                              <p:val>
                                                <p:fltVal val="0"/>
                                              </p:val>
                                            </p:tav>
                                            <p:tav tm="100000">
                                              <p:val>
                                                <p:strVal val="#ppt_h"/>
                                              </p:val>
                                            </p:tav>
                                          </p:tavLst>
                                        </p:anim>
                                        <p:animEffect transition="in" filter="fade">
                                          <p:cBhvr>
                                            <p:cTn id="62" dur="500"/>
                                            <p:tgtEl>
                                              <p:spTgt spid="142"/>
                                            </p:tgtEl>
                                          </p:cBhvr>
                                        </p:animEffect>
                                      </p:childTnLst>
                                    </p:cTn>
                                  </p:par>
                                  <p:par>
                                    <p:cTn id="63" presetID="53" presetClass="entr" presetSubtype="16" fill="hold" grpId="0" nodeType="withEffect">
                                      <p:stCondLst>
                                        <p:cond delay="1100"/>
                                      </p:stCondLst>
                                      <p:childTnLst>
                                        <p:set>
                                          <p:cBhvr>
                                            <p:cTn id="64" dur="1" fill="hold">
                                              <p:stCondLst>
                                                <p:cond delay="0"/>
                                              </p:stCondLst>
                                            </p:cTn>
                                            <p:tgtEl>
                                              <p:spTgt spid="141"/>
                                            </p:tgtEl>
                                            <p:attrNameLst>
                                              <p:attrName>style.visibility</p:attrName>
                                            </p:attrNameLst>
                                          </p:cBhvr>
                                          <p:to>
                                            <p:strVal val="visible"/>
                                          </p:to>
                                        </p:set>
                                        <p:anim calcmode="lin" valueType="num">
                                          <p:cBhvr>
                                            <p:cTn id="65" dur="500" fill="hold"/>
                                            <p:tgtEl>
                                              <p:spTgt spid="141"/>
                                            </p:tgtEl>
                                            <p:attrNameLst>
                                              <p:attrName>ppt_w</p:attrName>
                                            </p:attrNameLst>
                                          </p:cBhvr>
                                          <p:tavLst>
                                            <p:tav tm="0">
                                              <p:val>
                                                <p:fltVal val="0"/>
                                              </p:val>
                                            </p:tav>
                                            <p:tav tm="100000">
                                              <p:val>
                                                <p:strVal val="#ppt_w"/>
                                              </p:val>
                                            </p:tav>
                                          </p:tavLst>
                                        </p:anim>
                                        <p:anim calcmode="lin" valueType="num">
                                          <p:cBhvr>
                                            <p:cTn id="66" dur="500" fill="hold"/>
                                            <p:tgtEl>
                                              <p:spTgt spid="141"/>
                                            </p:tgtEl>
                                            <p:attrNameLst>
                                              <p:attrName>ppt_h</p:attrName>
                                            </p:attrNameLst>
                                          </p:cBhvr>
                                          <p:tavLst>
                                            <p:tav tm="0">
                                              <p:val>
                                                <p:fltVal val="0"/>
                                              </p:val>
                                            </p:tav>
                                            <p:tav tm="100000">
                                              <p:val>
                                                <p:strVal val="#ppt_h"/>
                                              </p:val>
                                            </p:tav>
                                          </p:tavLst>
                                        </p:anim>
                                        <p:animEffect transition="in" filter="fade">
                                          <p:cBhvr>
                                            <p:cTn id="67" dur="500"/>
                                            <p:tgtEl>
                                              <p:spTgt spid="141"/>
                                            </p:tgtEl>
                                          </p:cBhvr>
                                        </p:animEffect>
                                      </p:childTnLst>
                                    </p:cTn>
                                  </p:par>
                                  <p:par>
                                    <p:cTn id="68" presetID="53" presetClass="entr" presetSubtype="16" fill="hold" grpId="0" nodeType="withEffect">
                                      <p:stCondLst>
                                        <p:cond delay="1300"/>
                                      </p:stCondLst>
                                      <p:childTnLst>
                                        <p:set>
                                          <p:cBhvr>
                                            <p:cTn id="69" dur="1" fill="hold">
                                              <p:stCondLst>
                                                <p:cond delay="0"/>
                                              </p:stCondLst>
                                            </p:cTn>
                                            <p:tgtEl>
                                              <p:spTgt spid="138"/>
                                            </p:tgtEl>
                                            <p:attrNameLst>
                                              <p:attrName>style.visibility</p:attrName>
                                            </p:attrNameLst>
                                          </p:cBhvr>
                                          <p:to>
                                            <p:strVal val="visible"/>
                                          </p:to>
                                        </p:set>
                                        <p:anim calcmode="lin" valueType="num">
                                          <p:cBhvr>
                                            <p:cTn id="70" dur="500" fill="hold"/>
                                            <p:tgtEl>
                                              <p:spTgt spid="138"/>
                                            </p:tgtEl>
                                            <p:attrNameLst>
                                              <p:attrName>ppt_w</p:attrName>
                                            </p:attrNameLst>
                                          </p:cBhvr>
                                          <p:tavLst>
                                            <p:tav tm="0">
                                              <p:val>
                                                <p:fltVal val="0"/>
                                              </p:val>
                                            </p:tav>
                                            <p:tav tm="100000">
                                              <p:val>
                                                <p:strVal val="#ppt_w"/>
                                              </p:val>
                                            </p:tav>
                                          </p:tavLst>
                                        </p:anim>
                                        <p:anim calcmode="lin" valueType="num">
                                          <p:cBhvr>
                                            <p:cTn id="71" dur="500" fill="hold"/>
                                            <p:tgtEl>
                                              <p:spTgt spid="138"/>
                                            </p:tgtEl>
                                            <p:attrNameLst>
                                              <p:attrName>ppt_h</p:attrName>
                                            </p:attrNameLst>
                                          </p:cBhvr>
                                          <p:tavLst>
                                            <p:tav tm="0">
                                              <p:val>
                                                <p:fltVal val="0"/>
                                              </p:val>
                                            </p:tav>
                                            <p:tav tm="100000">
                                              <p:val>
                                                <p:strVal val="#ppt_h"/>
                                              </p:val>
                                            </p:tav>
                                          </p:tavLst>
                                        </p:anim>
                                        <p:animEffect transition="in" filter="fade">
                                          <p:cBhvr>
                                            <p:cTn id="72" dur="500"/>
                                            <p:tgtEl>
                                              <p:spTgt spid="138"/>
                                            </p:tgtEl>
                                          </p:cBhvr>
                                        </p:animEffect>
                                      </p:childTnLst>
                                    </p:cTn>
                                  </p:par>
                                  <p:par>
                                    <p:cTn id="73" presetID="53" presetClass="entr" presetSubtype="16" fill="hold" grpId="0" nodeType="withEffect">
                                      <p:stCondLst>
                                        <p:cond delay="1500"/>
                                      </p:stCondLst>
                                      <p:childTnLst>
                                        <p:set>
                                          <p:cBhvr>
                                            <p:cTn id="74" dur="1" fill="hold">
                                              <p:stCondLst>
                                                <p:cond delay="0"/>
                                              </p:stCondLst>
                                            </p:cTn>
                                            <p:tgtEl>
                                              <p:spTgt spid="140"/>
                                            </p:tgtEl>
                                            <p:attrNameLst>
                                              <p:attrName>style.visibility</p:attrName>
                                            </p:attrNameLst>
                                          </p:cBhvr>
                                          <p:to>
                                            <p:strVal val="visible"/>
                                          </p:to>
                                        </p:set>
                                        <p:anim calcmode="lin" valueType="num">
                                          <p:cBhvr>
                                            <p:cTn id="75" dur="500" fill="hold"/>
                                            <p:tgtEl>
                                              <p:spTgt spid="140"/>
                                            </p:tgtEl>
                                            <p:attrNameLst>
                                              <p:attrName>ppt_w</p:attrName>
                                            </p:attrNameLst>
                                          </p:cBhvr>
                                          <p:tavLst>
                                            <p:tav tm="0">
                                              <p:val>
                                                <p:fltVal val="0"/>
                                              </p:val>
                                            </p:tav>
                                            <p:tav tm="100000">
                                              <p:val>
                                                <p:strVal val="#ppt_w"/>
                                              </p:val>
                                            </p:tav>
                                          </p:tavLst>
                                        </p:anim>
                                        <p:anim calcmode="lin" valueType="num">
                                          <p:cBhvr>
                                            <p:cTn id="76" dur="500" fill="hold"/>
                                            <p:tgtEl>
                                              <p:spTgt spid="140"/>
                                            </p:tgtEl>
                                            <p:attrNameLst>
                                              <p:attrName>ppt_h</p:attrName>
                                            </p:attrNameLst>
                                          </p:cBhvr>
                                          <p:tavLst>
                                            <p:tav tm="0">
                                              <p:val>
                                                <p:fltVal val="0"/>
                                              </p:val>
                                            </p:tav>
                                            <p:tav tm="100000">
                                              <p:val>
                                                <p:strVal val="#ppt_h"/>
                                              </p:val>
                                            </p:tav>
                                          </p:tavLst>
                                        </p:anim>
                                        <p:animEffect transition="in" filter="fade">
                                          <p:cBhvr>
                                            <p:cTn id="77"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138" grpId="0" animBg="1"/>
          <p:bldP spid="139" grpId="0" animBg="1"/>
          <p:bldP spid="140" grpId="0" animBg="1"/>
          <p:bldP spid="141" grpId="0" animBg="1"/>
          <p:bldP spid="142" grpId="0" animBg="1"/>
          <p:bldP spid="234" grpId="0" animBg="1"/>
          <p:bldP spid="235" grpId="0" animBg="1"/>
          <p:bldP spid="236" grpId="0" animBg="1"/>
          <p:bldP spid="237" grpId="0" animBg="1"/>
          <p:bldP spid="23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500" fill="hold"/>
                                            <p:tgtEl>
                                              <p:spTgt spid="133"/>
                                            </p:tgtEl>
                                            <p:attrNameLst>
                                              <p:attrName>ppt_x</p:attrName>
                                            </p:attrNameLst>
                                          </p:cBhvr>
                                          <p:tavLst>
                                            <p:tav tm="0">
                                              <p:val>
                                                <p:strVal val="0-#ppt_w/2"/>
                                              </p:val>
                                            </p:tav>
                                            <p:tav tm="100000">
                                              <p:val>
                                                <p:strVal val="#ppt_x"/>
                                              </p:val>
                                            </p:tav>
                                          </p:tavLst>
                                        </p:anim>
                                        <p:anim calcmode="lin" valueType="num">
                                          <p:cBhvr additive="base">
                                            <p:cTn id="8" dur="500" fill="hold"/>
                                            <p:tgtEl>
                                              <p:spTgt spid="13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7">
                                                <p:txEl>
                                                  <p:pRg st="0" end="0"/>
                                                </p:txEl>
                                              </p:spTgt>
                                            </p:tgtEl>
                                            <p:attrNameLst>
                                              <p:attrName>style.visibility</p:attrName>
                                            </p:attrNameLst>
                                          </p:cBhvr>
                                          <p:to>
                                            <p:strVal val="visible"/>
                                          </p:to>
                                        </p:set>
                                        <p:anim calcmode="lin" valueType="num">
                                          <p:cBhvr additive="base">
                                            <p:cTn id="11" dur="1000" fill="hold"/>
                                            <p:tgtEl>
                                              <p:spTgt spid="137">
                                                <p:txEl>
                                                  <p:pRg st="0" end="0"/>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137">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4"/>
                                            </p:tgtEl>
                                            <p:attrNameLst>
                                              <p:attrName>style.visibility</p:attrName>
                                            </p:attrNameLst>
                                          </p:cBhvr>
                                          <p:to>
                                            <p:strVal val="visible"/>
                                          </p:to>
                                        </p:set>
                                        <p:anim calcmode="lin" valueType="num">
                                          <p:cBhvr additive="base">
                                            <p:cTn id="15" dur="1000" fill="hold"/>
                                            <p:tgtEl>
                                              <p:spTgt spid="134"/>
                                            </p:tgtEl>
                                            <p:attrNameLst>
                                              <p:attrName>ppt_x</p:attrName>
                                            </p:attrNameLst>
                                          </p:cBhvr>
                                          <p:tavLst>
                                            <p:tav tm="0">
                                              <p:val>
                                                <p:strVal val="0-#ppt_w/2"/>
                                              </p:val>
                                            </p:tav>
                                            <p:tav tm="100000">
                                              <p:val>
                                                <p:strVal val="#ppt_x"/>
                                              </p:val>
                                            </p:tav>
                                          </p:tavLst>
                                        </p:anim>
                                        <p:anim calcmode="lin" valueType="num">
                                          <p:cBhvr additive="base">
                                            <p:cTn id="16" dur="1000" fill="hold"/>
                                            <p:tgtEl>
                                              <p:spTgt spid="134"/>
                                            </p:tgtEl>
                                            <p:attrNameLst>
                                              <p:attrName>ppt_y</p:attrName>
                                            </p:attrNameLst>
                                          </p:cBhvr>
                                          <p:tavLst>
                                            <p:tav tm="0">
                                              <p:val>
                                                <p:strVal val="#ppt_y"/>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0"/>
                                            </p:tgtEl>
                                            <p:attrNameLst>
                                              <p:attrName>style.visibility</p:attrName>
                                            </p:attrNameLst>
                                          </p:cBhvr>
                                          <p:to>
                                            <p:strVal val="visible"/>
                                          </p:to>
                                        </p:set>
                                        <p:anim calcmode="lin" valueType="num">
                                          <p:cBhvr additive="base">
                                            <p:cTn id="19" dur="1000" fill="hold"/>
                                            <p:tgtEl>
                                              <p:spTgt spid="150"/>
                                            </p:tgtEl>
                                            <p:attrNameLst>
                                              <p:attrName>ppt_x</p:attrName>
                                            </p:attrNameLst>
                                          </p:cBhvr>
                                          <p:tavLst>
                                            <p:tav tm="0">
                                              <p:val>
                                                <p:strVal val="#ppt_x"/>
                                              </p:val>
                                            </p:tav>
                                            <p:tav tm="100000">
                                              <p:val>
                                                <p:strVal val="#ppt_x"/>
                                              </p:val>
                                            </p:tav>
                                          </p:tavLst>
                                        </p:anim>
                                        <p:anim calcmode="lin" valueType="num">
                                          <p:cBhvr additive="base">
                                            <p:cTn id="20" dur="1000" fill="hold"/>
                                            <p:tgtEl>
                                              <p:spTgt spid="150"/>
                                            </p:tgtEl>
                                            <p:attrNameLst>
                                              <p:attrName>ppt_y</p:attrName>
                                            </p:attrNameLst>
                                          </p:cBhvr>
                                          <p:tavLst>
                                            <p:tav tm="0">
                                              <p:val>
                                                <p:strVal val="1+#ppt_h/2"/>
                                              </p:val>
                                            </p:tav>
                                            <p:tav tm="100000">
                                              <p:val>
                                                <p:strVal val="#ppt_y"/>
                                              </p:val>
                                            </p:tav>
                                          </p:tavLst>
                                        </p:anim>
                                      </p:childTnLst>
                                    </p:cTn>
                                  </p:par>
                                  <p:par>
                                    <p:cTn id="21" presetID="2" presetClass="entr" presetSubtype="1" fill="hold" nodeType="withEffect">
                                      <p:stCondLst>
                                        <p:cond delay="200"/>
                                      </p:stCondLst>
                                      <p:childTnLst>
                                        <p:set>
                                          <p:cBhvr>
                                            <p:cTn id="22" dur="1" fill="hold">
                                              <p:stCondLst>
                                                <p:cond delay="0"/>
                                              </p:stCondLst>
                                            </p:cTn>
                                            <p:tgtEl>
                                              <p:spTgt spid="256"/>
                                            </p:tgtEl>
                                            <p:attrNameLst>
                                              <p:attrName>style.visibility</p:attrName>
                                            </p:attrNameLst>
                                          </p:cBhvr>
                                          <p:to>
                                            <p:strVal val="visible"/>
                                          </p:to>
                                        </p:set>
                                        <p:anim calcmode="lin" valueType="num">
                                          <p:cBhvr additive="base">
                                            <p:cTn id="23" dur="1000" fill="hold"/>
                                            <p:tgtEl>
                                              <p:spTgt spid="256"/>
                                            </p:tgtEl>
                                            <p:attrNameLst>
                                              <p:attrName>ppt_x</p:attrName>
                                            </p:attrNameLst>
                                          </p:cBhvr>
                                          <p:tavLst>
                                            <p:tav tm="0">
                                              <p:val>
                                                <p:strVal val="#ppt_x"/>
                                              </p:val>
                                            </p:tav>
                                            <p:tav tm="100000">
                                              <p:val>
                                                <p:strVal val="#ppt_x"/>
                                              </p:val>
                                            </p:tav>
                                          </p:tavLst>
                                        </p:anim>
                                        <p:anim calcmode="lin" valueType="num">
                                          <p:cBhvr additive="base">
                                            <p:cTn id="24" dur="1000" fill="hold"/>
                                            <p:tgtEl>
                                              <p:spTgt spid="256"/>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400"/>
                                      </p:stCondLst>
                                      <p:childTnLst>
                                        <p:set>
                                          <p:cBhvr>
                                            <p:cTn id="26" dur="1" fill="hold">
                                              <p:stCondLst>
                                                <p:cond delay="0"/>
                                              </p:stCondLst>
                                            </p:cTn>
                                            <p:tgtEl>
                                              <p:spTgt spid="204"/>
                                            </p:tgtEl>
                                            <p:attrNameLst>
                                              <p:attrName>style.visibility</p:attrName>
                                            </p:attrNameLst>
                                          </p:cBhvr>
                                          <p:to>
                                            <p:strVal val="visible"/>
                                          </p:to>
                                        </p:set>
                                        <p:anim calcmode="lin" valueType="num">
                                          <p:cBhvr additive="base">
                                            <p:cTn id="27" dur="1000" fill="hold"/>
                                            <p:tgtEl>
                                              <p:spTgt spid="204"/>
                                            </p:tgtEl>
                                            <p:attrNameLst>
                                              <p:attrName>ppt_x</p:attrName>
                                            </p:attrNameLst>
                                          </p:cBhvr>
                                          <p:tavLst>
                                            <p:tav tm="0">
                                              <p:val>
                                                <p:strVal val="#ppt_x"/>
                                              </p:val>
                                            </p:tav>
                                            <p:tav tm="100000">
                                              <p:val>
                                                <p:strVal val="#ppt_x"/>
                                              </p:val>
                                            </p:tav>
                                          </p:tavLst>
                                        </p:anim>
                                        <p:anim calcmode="lin" valueType="num">
                                          <p:cBhvr additive="base">
                                            <p:cTn id="28" dur="1000" fill="hold"/>
                                            <p:tgtEl>
                                              <p:spTgt spid="204"/>
                                            </p:tgtEl>
                                            <p:attrNameLst>
                                              <p:attrName>ppt_y</p:attrName>
                                            </p:attrNameLst>
                                          </p:cBhvr>
                                          <p:tavLst>
                                            <p:tav tm="0">
                                              <p:val>
                                                <p:strVal val="0-#ppt_h/2"/>
                                              </p:val>
                                            </p:tav>
                                            <p:tav tm="100000">
                                              <p:val>
                                                <p:strVal val="#ppt_y"/>
                                              </p:val>
                                            </p:tav>
                                          </p:tavLst>
                                        </p:anim>
                                      </p:childTnLst>
                                    </p:cTn>
                                  </p:par>
                                  <p:par>
                                    <p:cTn id="29" presetID="22" presetClass="entr" presetSubtype="8" fill="hold" grpId="0" nodeType="withEffect">
                                      <p:stCondLst>
                                        <p:cond delay="500"/>
                                      </p:stCondLst>
                                      <p:childTnLst>
                                        <p:set>
                                          <p:cBhvr>
                                            <p:cTn id="30" dur="1" fill="hold">
                                              <p:stCondLst>
                                                <p:cond delay="0"/>
                                              </p:stCondLst>
                                            </p:cTn>
                                            <p:tgtEl>
                                              <p:spTgt spid="238"/>
                                            </p:tgtEl>
                                            <p:attrNameLst>
                                              <p:attrName>style.visibility</p:attrName>
                                            </p:attrNameLst>
                                          </p:cBhvr>
                                          <p:to>
                                            <p:strVal val="visible"/>
                                          </p:to>
                                        </p:set>
                                        <p:animEffect transition="in" filter="wipe(left)">
                                          <p:cBhvr>
                                            <p:cTn id="31" dur="1250"/>
                                            <p:tgtEl>
                                              <p:spTgt spid="238"/>
                                            </p:tgtEl>
                                          </p:cBhvr>
                                        </p:animEffect>
                                      </p:childTnLst>
                                    </p:cTn>
                                  </p:par>
                                  <p:par>
                                    <p:cTn id="32" presetID="2" presetClass="entr" presetSubtype="4" fill="hold" grpId="0" nodeType="withEffect">
                                      <p:stCondLst>
                                        <p:cond delay="600"/>
                                      </p:stCondLst>
                                      <p:childTnLst>
                                        <p:set>
                                          <p:cBhvr>
                                            <p:cTn id="33" dur="1" fill="hold">
                                              <p:stCondLst>
                                                <p:cond delay="0"/>
                                              </p:stCondLst>
                                            </p:cTn>
                                            <p:tgtEl>
                                              <p:spTgt spid="237"/>
                                            </p:tgtEl>
                                            <p:attrNameLst>
                                              <p:attrName>style.visibility</p:attrName>
                                            </p:attrNameLst>
                                          </p:cBhvr>
                                          <p:to>
                                            <p:strVal val="visible"/>
                                          </p:to>
                                        </p:set>
                                        <p:anim calcmode="lin" valueType="num">
                                          <p:cBhvr additive="base">
                                            <p:cTn id="34" dur="1000" fill="hold"/>
                                            <p:tgtEl>
                                              <p:spTgt spid="237"/>
                                            </p:tgtEl>
                                            <p:attrNameLst>
                                              <p:attrName>ppt_x</p:attrName>
                                            </p:attrNameLst>
                                          </p:cBhvr>
                                          <p:tavLst>
                                            <p:tav tm="0">
                                              <p:val>
                                                <p:strVal val="#ppt_x"/>
                                              </p:val>
                                            </p:tav>
                                            <p:tav tm="100000">
                                              <p:val>
                                                <p:strVal val="#ppt_x"/>
                                              </p:val>
                                            </p:tav>
                                          </p:tavLst>
                                        </p:anim>
                                        <p:anim calcmode="lin" valueType="num">
                                          <p:cBhvr additive="base">
                                            <p:cTn id="35" dur="1000" fill="hold"/>
                                            <p:tgtEl>
                                              <p:spTgt spid="237"/>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800"/>
                                      </p:stCondLst>
                                      <p:childTnLst>
                                        <p:set>
                                          <p:cBhvr>
                                            <p:cTn id="37" dur="1" fill="hold">
                                              <p:stCondLst>
                                                <p:cond delay="0"/>
                                              </p:stCondLst>
                                            </p:cTn>
                                            <p:tgtEl>
                                              <p:spTgt spid="236"/>
                                            </p:tgtEl>
                                            <p:attrNameLst>
                                              <p:attrName>style.visibility</p:attrName>
                                            </p:attrNameLst>
                                          </p:cBhvr>
                                          <p:to>
                                            <p:strVal val="visible"/>
                                          </p:to>
                                        </p:set>
                                        <p:anim calcmode="lin" valueType="num">
                                          <p:cBhvr additive="base">
                                            <p:cTn id="38" dur="1000" fill="hold"/>
                                            <p:tgtEl>
                                              <p:spTgt spid="236"/>
                                            </p:tgtEl>
                                            <p:attrNameLst>
                                              <p:attrName>ppt_x</p:attrName>
                                            </p:attrNameLst>
                                          </p:cBhvr>
                                          <p:tavLst>
                                            <p:tav tm="0">
                                              <p:val>
                                                <p:strVal val="#ppt_x"/>
                                              </p:val>
                                            </p:tav>
                                            <p:tav tm="100000">
                                              <p:val>
                                                <p:strVal val="#ppt_x"/>
                                              </p:val>
                                            </p:tav>
                                          </p:tavLst>
                                        </p:anim>
                                        <p:anim calcmode="lin" valueType="num">
                                          <p:cBhvr additive="base">
                                            <p:cTn id="39" dur="1000" fill="hold"/>
                                            <p:tgtEl>
                                              <p:spTgt spid="236"/>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1000"/>
                                      </p:stCondLst>
                                      <p:childTnLst>
                                        <p:set>
                                          <p:cBhvr>
                                            <p:cTn id="41" dur="1" fill="hold">
                                              <p:stCondLst>
                                                <p:cond delay="0"/>
                                              </p:stCondLst>
                                            </p:cTn>
                                            <p:tgtEl>
                                              <p:spTgt spid="235"/>
                                            </p:tgtEl>
                                            <p:attrNameLst>
                                              <p:attrName>style.visibility</p:attrName>
                                            </p:attrNameLst>
                                          </p:cBhvr>
                                          <p:to>
                                            <p:strVal val="visible"/>
                                          </p:to>
                                        </p:set>
                                        <p:anim calcmode="lin" valueType="num">
                                          <p:cBhvr additive="base">
                                            <p:cTn id="42" dur="1000" fill="hold"/>
                                            <p:tgtEl>
                                              <p:spTgt spid="235"/>
                                            </p:tgtEl>
                                            <p:attrNameLst>
                                              <p:attrName>ppt_x</p:attrName>
                                            </p:attrNameLst>
                                          </p:cBhvr>
                                          <p:tavLst>
                                            <p:tav tm="0">
                                              <p:val>
                                                <p:strVal val="#ppt_x"/>
                                              </p:val>
                                            </p:tav>
                                            <p:tav tm="100000">
                                              <p:val>
                                                <p:strVal val="#ppt_x"/>
                                              </p:val>
                                            </p:tav>
                                          </p:tavLst>
                                        </p:anim>
                                        <p:anim calcmode="lin" valueType="num">
                                          <p:cBhvr additive="base">
                                            <p:cTn id="43" dur="1000" fill="hold"/>
                                            <p:tgtEl>
                                              <p:spTgt spid="235"/>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1200"/>
                                      </p:stCondLst>
                                      <p:childTnLst>
                                        <p:set>
                                          <p:cBhvr>
                                            <p:cTn id="45" dur="1" fill="hold">
                                              <p:stCondLst>
                                                <p:cond delay="0"/>
                                              </p:stCondLst>
                                            </p:cTn>
                                            <p:tgtEl>
                                              <p:spTgt spid="234"/>
                                            </p:tgtEl>
                                            <p:attrNameLst>
                                              <p:attrName>style.visibility</p:attrName>
                                            </p:attrNameLst>
                                          </p:cBhvr>
                                          <p:to>
                                            <p:strVal val="visible"/>
                                          </p:to>
                                        </p:set>
                                        <p:anim calcmode="lin" valueType="num">
                                          <p:cBhvr additive="base">
                                            <p:cTn id="46" dur="1000" fill="hold"/>
                                            <p:tgtEl>
                                              <p:spTgt spid="234"/>
                                            </p:tgtEl>
                                            <p:attrNameLst>
                                              <p:attrName>ppt_x</p:attrName>
                                            </p:attrNameLst>
                                          </p:cBhvr>
                                          <p:tavLst>
                                            <p:tav tm="0">
                                              <p:val>
                                                <p:strVal val="#ppt_x"/>
                                              </p:val>
                                            </p:tav>
                                            <p:tav tm="100000">
                                              <p:val>
                                                <p:strVal val="#ppt_x"/>
                                              </p:val>
                                            </p:tav>
                                          </p:tavLst>
                                        </p:anim>
                                        <p:anim calcmode="lin" valueType="num">
                                          <p:cBhvr additive="base">
                                            <p:cTn id="47" dur="1000" fill="hold"/>
                                            <p:tgtEl>
                                              <p:spTgt spid="234"/>
                                            </p:tgtEl>
                                            <p:attrNameLst>
                                              <p:attrName>ppt_y</p:attrName>
                                            </p:attrNameLst>
                                          </p:cBhvr>
                                          <p:tavLst>
                                            <p:tav tm="0">
                                              <p:val>
                                                <p:strVal val="1+#ppt_h/2"/>
                                              </p:val>
                                            </p:tav>
                                            <p:tav tm="100000">
                                              <p:val>
                                                <p:strVal val="#ppt_y"/>
                                              </p:val>
                                            </p:tav>
                                          </p:tavLst>
                                        </p:anim>
                                      </p:childTnLst>
                                    </p:cTn>
                                  </p:par>
                                  <p:par>
                                    <p:cTn id="48" presetID="2" presetClass="entr" presetSubtype="2" fill="hold" nodeType="withEffect">
                                      <p:stCondLst>
                                        <p:cond delay="1400"/>
                                      </p:stCondLst>
                                      <p:childTnLst>
                                        <p:set>
                                          <p:cBhvr>
                                            <p:cTn id="49" dur="1" fill="hold">
                                              <p:stCondLst>
                                                <p:cond delay="0"/>
                                              </p:stCondLst>
                                            </p:cTn>
                                            <p:tgtEl>
                                              <p:spTgt spid="239"/>
                                            </p:tgtEl>
                                            <p:attrNameLst>
                                              <p:attrName>style.visibility</p:attrName>
                                            </p:attrNameLst>
                                          </p:cBhvr>
                                          <p:to>
                                            <p:strVal val="visible"/>
                                          </p:to>
                                        </p:set>
                                        <p:anim calcmode="lin" valueType="num">
                                          <p:cBhvr additive="base">
                                            <p:cTn id="50" dur="1000" fill="hold"/>
                                            <p:tgtEl>
                                              <p:spTgt spid="239"/>
                                            </p:tgtEl>
                                            <p:attrNameLst>
                                              <p:attrName>ppt_x</p:attrName>
                                            </p:attrNameLst>
                                          </p:cBhvr>
                                          <p:tavLst>
                                            <p:tav tm="0">
                                              <p:val>
                                                <p:strVal val="1+#ppt_w/2"/>
                                              </p:val>
                                            </p:tav>
                                            <p:tav tm="100000">
                                              <p:val>
                                                <p:strVal val="#ppt_x"/>
                                              </p:val>
                                            </p:tav>
                                          </p:tavLst>
                                        </p:anim>
                                        <p:anim calcmode="lin" valueType="num">
                                          <p:cBhvr additive="base">
                                            <p:cTn id="51" dur="1000" fill="hold"/>
                                            <p:tgtEl>
                                              <p:spTgt spid="239"/>
                                            </p:tgtEl>
                                            <p:attrNameLst>
                                              <p:attrName>ppt_y</p:attrName>
                                            </p:attrNameLst>
                                          </p:cBhvr>
                                          <p:tavLst>
                                            <p:tav tm="0">
                                              <p:val>
                                                <p:strVal val="#ppt_y"/>
                                              </p:val>
                                            </p:tav>
                                            <p:tav tm="100000">
                                              <p:val>
                                                <p:strVal val="#ppt_y"/>
                                              </p:val>
                                            </p:tav>
                                          </p:tavLst>
                                        </p:anim>
                                      </p:childTnLst>
                                    </p:cTn>
                                  </p:par>
                                  <p:par>
                                    <p:cTn id="52" presetID="53" presetClass="entr" presetSubtype="16" fill="hold" nodeType="withEffect">
                                      <p:stCondLst>
                                        <p:cond delay="500"/>
                                      </p:stCondLst>
                                      <p:childTnLst>
                                        <p:set>
                                          <p:cBhvr>
                                            <p:cTn id="53" dur="1" fill="hold">
                                              <p:stCondLst>
                                                <p:cond delay="0"/>
                                              </p:stCondLst>
                                            </p:cTn>
                                            <p:tgtEl>
                                              <p:spTgt spid="143"/>
                                            </p:tgtEl>
                                            <p:attrNameLst>
                                              <p:attrName>style.visibility</p:attrName>
                                            </p:attrNameLst>
                                          </p:cBhvr>
                                          <p:to>
                                            <p:strVal val="visible"/>
                                          </p:to>
                                        </p:set>
                                        <p:anim calcmode="lin" valueType="num">
                                          <p:cBhvr>
                                            <p:cTn id="54" dur="500" fill="hold"/>
                                            <p:tgtEl>
                                              <p:spTgt spid="143"/>
                                            </p:tgtEl>
                                            <p:attrNameLst>
                                              <p:attrName>ppt_w</p:attrName>
                                            </p:attrNameLst>
                                          </p:cBhvr>
                                          <p:tavLst>
                                            <p:tav tm="0">
                                              <p:val>
                                                <p:fltVal val="0"/>
                                              </p:val>
                                            </p:tav>
                                            <p:tav tm="100000">
                                              <p:val>
                                                <p:strVal val="#ppt_w"/>
                                              </p:val>
                                            </p:tav>
                                          </p:tavLst>
                                        </p:anim>
                                        <p:anim calcmode="lin" valueType="num">
                                          <p:cBhvr>
                                            <p:cTn id="55" dur="500" fill="hold"/>
                                            <p:tgtEl>
                                              <p:spTgt spid="143"/>
                                            </p:tgtEl>
                                            <p:attrNameLst>
                                              <p:attrName>ppt_h</p:attrName>
                                            </p:attrNameLst>
                                          </p:cBhvr>
                                          <p:tavLst>
                                            <p:tav tm="0">
                                              <p:val>
                                                <p:fltVal val="0"/>
                                              </p:val>
                                            </p:tav>
                                            <p:tav tm="100000">
                                              <p:val>
                                                <p:strVal val="#ppt_h"/>
                                              </p:val>
                                            </p:tav>
                                          </p:tavLst>
                                        </p:anim>
                                        <p:animEffect transition="in" filter="fade">
                                          <p:cBhvr>
                                            <p:cTn id="56" dur="500"/>
                                            <p:tgtEl>
                                              <p:spTgt spid="143"/>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39"/>
                                            </p:tgtEl>
                                            <p:attrNameLst>
                                              <p:attrName>style.visibility</p:attrName>
                                            </p:attrNameLst>
                                          </p:cBhvr>
                                          <p:to>
                                            <p:strVal val="visible"/>
                                          </p:to>
                                        </p:set>
                                        <p:anim calcmode="lin" valueType="num">
                                          <p:cBhvr>
                                            <p:cTn id="59" dur="500" fill="hold"/>
                                            <p:tgtEl>
                                              <p:spTgt spid="139"/>
                                            </p:tgtEl>
                                            <p:attrNameLst>
                                              <p:attrName>ppt_w</p:attrName>
                                            </p:attrNameLst>
                                          </p:cBhvr>
                                          <p:tavLst>
                                            <p:tav tm="0">
                                              <p:val>
                                                <p:fltVal val="0"/>
                                              </p:val>
                                            </p:tav>
                                            <p:tav tm="100000">
                                              <p:val>
                                                <p:strVal val="#ppt_w"/>
                                              </p:val>
                                            </p:tav>
                                          </p:tavLst>
                                        </p:anim>
                                        <p:anim calcmode="lin" valueType="num">
                                          <p:cBhvr>
                                            <p:cTn id="60" dur="500" fill="hold"/>
                                            <p:tgtEl>
                                              <p:spTgt spid="139"/>
                                            </p:tgtEl>
                                            <p:attrNameLst>
                                              <p:attrName>ppt_h</p:attrName>
                                            </p:attrNameLst>
                                          </p:cBhvr>
                                          <p:tavLst>
                                            <p:tav tm="0">
                                              <p:val>
                                                <p:fltVal val="0"/>
                                              </p:val>
                                            </p:tav>
                                            <p:tav tm="100000">
                                              <p:val>
                                                <p:strVal val="#ppt_h"/>
                                              </p:val>
                                            </p:tav>
                                          </p:tavLst>
                                        </p:anim>
                                        <p:animEffect transition="in" filter="fade">
                                          <p:cBhvr>
                                            <p:cTn id="61" dur="500"/>
                                            <p:tgtEl>
                                              <p:spTgt spid="139"/>
                                            </p:tgtEl>
                                          </p:cBhvr>
                                        </p:animEffect>
                                      </p:childTnLst>
                                    </p:cTn>
                                  </p:par>
                                  <p:par>
                                    <p:cTn id="62" presetID="53" presetClass="entr" presetSubtype="16" fill="hold" grpId="0" nodeType="withEffect">
                                      <p:stCondLst>
                                        <p:cond delay="900"/>
                                      </p:stCondLst>
                                      <p:childTnLst>
                                        <p:set>
                                          <p:cBhvr>
                                            <p:cTn id="63" dur="1" fill="hold">
                                              <p:stCondLst>
                                                <p:cond delay="0"/>
                                              </p:stCondLst>
                                            </p:cTn>
                                            <p:tgtEl>
                                              <p:spTgt spid="142"/>
                                            </p:tgtEl>
                                            <p:attrNameLst>
                                              <p:attrName>style.visibility</p:attrName>
                                            </p:attrNameLst>
                                          </p:cBhvr>
                                          <p:to>
                                            <p:strVal val="visible"/>
                                          </p:to>
                                        </p:set>
                                        <p:anim calcmode="lin" valueType="num">
                                          <p:cBhvr>
                                            <p:cTn id="64" dur="500" fill="hold"/>
                                            <p:tgtEl>
                                              <p:spTgt spid="142"/>
                                            </p:tgtEl>
                                            <p:attrNameLst>
                                              <p:attrName>ppt_w</p:attrName>
                                            </p:attrNameLst>
                                          </p:cBhvr>
                                          <p:tavLst>
                                            <p:tav tm="0">
                                              <p:val>
                                                <p:fltVal val="0"/>
                                              </p:val>
                                            </p:tav>
                                            <p:tav tm="100000">
                                              <p:val>
                                                <p:strVal val="#ppt_w"/>
                                              </p:val>
                                            </p:tav>
                                          </p:tavLst>
                                        </p:anim>
                                        <p:anim calcmode="lin" valueType="num">
                                          <p:cBhvr>
                                            <p:cTn id="65" dur="500" fill="hold"/>
                                            <p:tgtEl>
                                              <p:spTgt spid="142"/>
                                            </p:tgtEl>
                                            <p:attrNameLst>
                                              <p:attrName>ppt_h</p:attrName>
                                            </p:attrNameLst>
                                          </p:cBhvr>
                                          <p:tavLst>
                                            <p:tav tm="0">
                                              <p:val>
                                                <p:fltVal val="0"/>
                                              </p:val>
                                            </p:tav>
                                            <p:tav tm="100000">
                                              <p:val>
                                                <p:strVal val="#ppt_h"/>
                                              </p:val>
                                            </p:tav>
                                          </p:tavLst>
                                        </p:anim>
                                        <p:animEffect transition="in" filter="fade">
                                          <p:cBhvr>
                                            <p:cTn id="66" dur="500"/>
                                            <p:tgtEl>
                                              <p:spTgt spid="142"/>
                                            </p:tgtEl>
                                          </p:cBhvr>
                                        </p:animEffect>
                                      </p:childTnLst>
                                    </p:cTn>
                                  </p:par>
                                  <p:par>
                                    <p:cTn id="67" presetID="53" presetClass="entr" presetSubtype="16" fill="hold" grpId="0" nodeType="withEffect">
                                      <p:stCondLst>
                                        <p:cond delay="1100"/>
                                      </p:stCondLst>
                                      <p:childTnLst>
                                        <p:set>
                                          <p:cBhvr>
                                            <p:cTn id="68" dur="1" fill="hold">
                                              <p:stCondLst>
                                                <p:cond delay="0"/>
                                              </p:stCondLst>
                                            </p:cTn>
                                            <p:tgtEl>
                                              <p:spTgt spid="141"/>
                                            </p:tgtEl>
                                            <p:attrNameLst>
                                              <p:attrName>style.visibility</p:attrName>
                                            </p:attrNameLst>
                                          </p:cBhvr>
                                          <p:to>
                                            <p:strVal val="visible"/>
                                          </p:to>
                                        </p:set>
                                        <p:anim calcmode="lin" valueType="num">
                                          <p:cBhvr>
                                            <p:cTn id="69" dur="500" fill="hold"/>
                                            <p:tgtEl>
                                              <p:spTgt spid="141"/>
                                            </p:tgtEl>
                                            <p:attrNameLst>
                                              <p:attrName>ppt_w</p:attrName>
                                            </p:attrNameLst>
                                          </p:cBhvr>
                                          <p:tavLst>
                                            <p:tav tm="0">
                                              <p:val>
                                                <p:fltVal val="0"/>
                                              </p:val>
                                            </p:tav>
                                            <p:tav tm="100000">
                                              <p:val>
                                                <p:strVal val="#ppt_w"/>
                                              </p:val>
                                            </p:tav>
                                          </p:tavLst>
                                        </p:anim>
                                        <p:anim calcmode="lin" valueType="num">
                                          <p:cBhvr>
                                            <p:cTn id="70" dur="500" fill="hold"/>
                                            <p:tgtEl>
                                              <p:spTgt spid="141"/>
                                            </p:tgtEl>
                                            <p:attrNameLst>
                                              <p:attrName>ppt_h</p:attrName>
                                            </p:attrNameLst>
                                          </p:cBhvr>
                                          <p:tavLst>
                                            <p:tav tm="0">
                                              <p:val>
                                                <p:fltVal val="0"/>
                                              </p:val>
                                            </p:tav>
                                            <p:tav tm="100000">
                                              <p:val>
                                                <p:strVal val="#ppt_h"/>
                                              </p:val>
                                            </p:tav>
                                          </p:tavLst>
                                        </p:anim>
                                        <p:animEffect transition="in" filter="fade">
                                          <p:cBhvr>
                                            <p:cTn id="71" dur="500"/>
                                            <p:tgtEl>
                                              <p:spTgt spid="141"/>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38"/>
                                            </p:tgtEl>
                                            <p:attrNameLst>
                                              <p:attrName>style.visibility</p:attrName>
                                            </p:attrNameLst>
                                          </p:cBhvr>
                                          <p:to>
                                            <p:strVal val="visible"/>
                                          </p:to>
                                        </p:set>
                                        <p:anim calcmode="lin" valueType="num">
                                          <p:cBhvr>
                                            <p:cTn id="74" dur="500" fill="hold"/>
                                            <p:tgtEl>
                                              <p:spTgt spid="138"/>
                                            </p:tgtEl>
                                            <p:attrNameLst>
                                              <p:attrName>ppt_w</p:attrName>
                                            </p:attrNameLst>
                                          </p:cBhvr>
                                          <p:tavLst>
                                            <p:tav tm="0">
                                              <p:val>
                                                <p:fltVal val="0"/>
                                              </p:val>
                                            </p:tav>
                                            <p:tav tm="100000">
                                              <p:val>
                                                <p:strVal val="#ppt_w"/>
                                              </p:val>
                                            </p:tav>
                                          </p:tavLst>
                                        </p:anim>
                                        <p:anim calcmode="lin" valueType="num">
                                          <p:cBhvr>
                                            <p:cTn id="75" dur="500" fill="hold"/>
                                            <p:tgtEl>
                                              <p:spTgt spid="138"/>
                                            </p:tgtEl>
                                            <p:attrNameLst>
                                              <p:attrName>ppt_h</p:attrName>
                                            </p:attrNameLst>
                                          </p:cBhvr>
                                          <p:tavLst>
                                            <p:tav tm="0">
                                              <p:val>
                                                <p:fltVal val="0"/>
                                              </p:val>
                                            </p:tav>
                                            <p:tav tm="100000">
                                              <p:val>
                                                <p:strVal val="#ppt_h"/>
                                              </p:val>
                                            </p:tav>
                                          </p:tavLst>
                                        </p:anim>
                                        <p:animEffect transition="in" filter="fade">
                                          <p:cBhvr>
                                            <p:cTn id="76" dur="500"/>
                                            <p:tgtEl>
                                              <p:spTgt spid="138"/>
                                            </p:tgtEl>
                                          </p:cBhvr>
                                        </p:animEffect>
                                      </p:childTnLst>
                                    </p:cTn>
                                  </p:par>
                                  <p:par>
                                    <p:cTn id="77" presetID="53" presetClass="entr" presetSubtype="16" fill="hold" grpId="0" nodeType="withEffect">
                                      <p:stCondLst>
                                        <p:cond delay="1500"/>
                                      </p:stCondLst>
                                      <p:childTnLst>
                                        <p:set>
                                          <p:cBhvr>
                                            <p:cTn id="78" dur="1" fill="hold">
                                              <p:stCondLst>
                                                <p:cond delay="0"/>
                                              </p:stCondLst>
                                            </p:cTn>
                                            <p:tgtEl>
                                              <p:spTgt spid="140"/>
                                            </p:tgtEl>
                                            <p:attrNameLst>
                                              <p:attrName>style.visibility</p:attrName>
                                            </p:attrNameLst>
                                          </p:cBhvr>
                                          <p:to>
                                            <p:strVal val="visible"/>
                                          </p:to>
                                        </p:set>
                                        <p:anim calcmode="lin" valueType="num">
                                          <p:cBhvr>
                                            <p:cTn id="79" dur="500" fill="hold"/>
                                            <p:tgtEl>
                                              <p:spTgt spid="140"/>
                                            </p:tgtEl>
                                            <p:attrNameLst>
                                              <p:attrName>ppt_w</p:attrName>
                                            </p:attrNameLst>
                                          </p:cBhvr>
                                          <p:tavLst>
                                            <p:tav tm="0">
                                              <p:val>
                                                <p:fltVal val="0"/>
                                              </p:val>
                                            </p:tav>
                                            <p:tav tm="100000">
                                              <p:val>
                                                <p:strVal val="#ppt_w"/>
                                              </p:val>
                                            </p:tav>
                                          </p:tavLst>
                                        </p:anim>
                                        <p:anim calcmode="lin" valueType="num">
                                          <p:cBhvr>
                                            <p:cTn id="80" dur="500" fill="hold"/>
                                            <p:tgtEl>
                                              <p:spTgt spid="140"/>
                                            </p:tgtEl>
                                            <p:attrNameLst>
                                              <p:attrName>ppt_h</p:attrName>
                                            </p:attrNameLst>
                                          </p:cBhvr>
                                          <p:tavLst>
                                            <p:tav tm="0">
                                              <p:val>
                                                <p:fltVal val="0"/>
                                              </p:val>
                                            </p:tav>
                                            <p:tav tm="100000">
                                              <p:val>
                                                <p:strVal val="#ppt_h"/>
                                              </p:val>
                                            </p:tav>
                                          </p:tavLst>
                                        </p:anim>
                                        <p:animEffect transition="in" filter="fade">
                                          <p:cBhvr>
                                            <p:cTn id="81"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138" grpId="0" animBg="1"/>
          <p:bldP spid="139" grpId="0" animBg="1"/>
          <p:bldP spid="140" grpId="0" animBg="1"/>
          <p:bldP spid="141" grpId="0" animBg="1"/>
          <p:bldP spid="142" grpId="0" animBg="1"/>
          <p:bldP spid="234" grpId="0" animBg="1"/>
          <p:bldP spid="235" grpId="0" animBg="1"/>
          <p:bldP spid="236" grpId="0" animBg="1"/>
          <p:bldP spid="237" grpId="0" animBg="1"/>
          <p:bldP spid="238"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1" descr="G:\ \z\1\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2037" y="2669414"/>
            <a:ext cx="4306950" cy="10817986"/>
          </a:xfrm>
          <a:prstGeom prst="rect">
            <a:avLst/>
          </a:prstGeom>
          <a:noFill/>
          <a:extLst>
            <a:ext uri="{909E8E84-426E-40DD-AFC4-6F175D3DCCD1}">
              <a14:hiddenFill xmlns:a14="http://schemas.microsoft.com/office/drawing/2010/main">
                <a:solidFill>
                  <a:srgbClr val="FFFFFF"/>
                </a:solidFill>
              </a14:hiddenFill>
            </a:ext>
          </a:extLst>
        </p:spPr>
      </p:pic>
      <p:grpSp>
        <p:nvGrpSpPr>
          <p:cNvPr id="7" name="กลุ่ม 40"/>
          <p:cNvGrpSpPr/>
          <p:nvPr/>
        </p:nvGrpSpPr>
        <p:grpSpPr>
          <a:xfrm>
            <a:off x="1896889" y="3886200"/>
            <a:ext cx="1501948" cy="1329648"/>
            <a:chOff x="8022698" y="10553700"/>
            <a:chExt cx="733425" cy="649288"/>
          </a:xfrm>
          <a:solidFill>
            <a:schemeClr val="accent6"/>
          </a:solidFill>
        </p:grpSpPr>
        <p:sp>
          <p:nvSpPr>
            <p:cNvPr id="8" name="Freeform 198"/>
            <p:cNvSpPr>
              <a:spLocks noEditPoints="1"/>
            </p:cNvSpPr>
            <p:nvPr/>
          </p:nvSpPr>
          <p:spPr bwMode="auto">
            <a:xfrm>
              <a:off x="8022698" y="10553700"/>
              <a:ext cx="733425" cy="649288"/>
            </a:xfrm>
            <a:custGeom>
              <a:avLst/>
              <a:gdLst>
                <a:gd name="T0" fmla="*/ 66 w 77"/>
                <a:gd name="T1" fmla="*/ 0 h 68"/>
                <a:gd name="T2" fmla="*/ 11 w 77"/>
                <a:gd name="T3" fmla="*/ 0 h 68"/>
                <a:gd name="T4" fmla="*/ 0 w 77"/>
                <a:gd name="T5" fmla="*/ 11 h 68"/>
                <a:gd name="T6" fmla="*/ 0 w 77"/>
                <a:gd name="T7" fmla="*/ 46 h 68"/>
                <a:gd name="T8" fmla="*/ 11 w 77"/>
                <a:gd name="T9" fmla="*/ 57 h 68"/>
                <a:gd name="T10" fmla="*/ 29 w 77"/>
                <a:gd name="T11" fmla="*/ 57 h 68"/>
                <a:gd name="T12" fmla="*/ 28 w 77"/>
                <a:gd name="T13" fmla="*/ 65 h 68"/>
                <a:gd name="T14" fmla="*/ 26 w 77"/>
                <a:gd name="T15" fmla="*/ 65 h 68"/>
                <a:gd name="T16" fmla="*/ 21 w 77"/>
                <a:gd name="T17" fmla="*/ 65 h 68"/>
                <a:gd name="T18" fmla="*/ 20 w 77"/>
                <a:gd name="T19" fmla="*/ 67 h 68"/>
                <a:gd name="T20" fmla="*/ 21 w 77"/>
                <a:gd name="T21" fmla="*/ 68 h 68"/>
                <a:gd name="T22" fmla="*/ 56 w 77"/>
                <a:gd name="T23" fmla="*/ 68 h 68"/>
                <a:gd name="T24" fmla="*/ 57 w 77"/>
                <a:gd name="T25" fmla="*/ 67 h 68"/>
                <a:gd name="T26" fmla="*/ 56 w 77"/>
                <a:gd name="T27" fmla="*/ 65 h 68"/>
                <a:gd name="T28" fmla="*/ 51 w 77"/>
                <a:gd name="T29" fmla="*/ 65 h 68"/>
                <a:gd name="T30" fmla="*/ 49 w 77"/>
                <a:gd name="T31" fmla="*/ 65 h 68"/>
                <a:gd name="T32" fmla="*/ 48 w 77"/>
                <a:gd name="T33" fmla="*/ 57 h 68"/>
                <a:gd name="T34" fmla="*/ 66 w 77"/>
                <a:gd name="T35" fmla="*/ 57 h 68"/>
                <a:gd name="T36" fmla="*/ 77 w 77"/>
                <a:gd name="T37" fmla="*/ 46 h 68"/>
                <a:gd name="T38" fmla="*/ 77 w 77"/>
                <a:gd name="T39" fmla="*/ 11 h 68"/>
                <a:gd name="T40" fmla="*/ 66 w 77"/>
                <a:gd name="T41" fmla="*/ 0 h 68"/>
                <a:gd name="T42" fmla="*/ 11 w 77"/>
                <a:gd name="T43" fmla="*/ 3 h 68"/>
                <a:gd name="T44" fmla="*/ 66 w 77"/>
                <a:gd name="T45" fmla="*/ 3 h 68"/>
                <a:gd name="T46" fmla="*/ 73 w 77"/>
                <a:gd name="T47" fmla="*/ 11 h 68"/>
                <a:gd name="T48" fmla="*/ 73 w 77"/>
                <a:gd name="T49" fmla="*/ 41 h 68"/>
                <a:gd name="T50" fmla="*/ 3 w 77"/>
                <a:gd name="T51" fmla="*/ 41 h 68"/>
                <a:gd name="T52" fmla="*/ 3 w 77"/>
                <a:gd name="T53" fmla="*/ 11 h 68"/>
                <a:gd name="T54" fmla="*/ 11 w 77"/>
                <a:gd name="T55" fmla="*/ 3 h 68"/>
                <a:gd name="T56" fmla="*/ 46 w 77"/>
                <a:gd name="T57" fmla="*/ 65 h 68"/>
                <a:gd name="T58" fmla="*/ 31 w 77"/>
                <a:gd name="T59" fmla="*/ 65 h 68"/>
                <a:gd name="T60" fmla="*/ 32 w 77"/>
                <a:gd name="T61" fmla="*/ 57 h 68"/>
                <a:gd name="T62" fmla="*/ 45 w 77"/>
                <a:gd name="T63" fmla="*/ 57 h 68"/>
                <a:gd name="T64" fmla="*/ 46 w 77"/>
                <a:gd name="T65" fmla="*/ 65 h 68"/>
                <a:gd name="T66" fmla="*/ 66 w 77"/>
                <a:gd name="T67" fmla="*/ 53 h 68"/>
                <a:gd name="T68" fmla="*/ 11 w 77"/>
                <a:gd name="T69" fmla="*/ 53 h 68"/>
                <a:gd name="T70" fmla="*/ 3 w 77"/>
                <a:gd name="T71" fmla="*/ 46 h 68"/>
                <a:gd name="T72" fmla="*/ 3 w 77"/>
                <a:gd name="T73" fmla="*/ 44 h 68"/>
                <a:gd name="T74" fmla="*/ 73 w 77"/>
                <a:gd name="T75" fmla="*/ 44 h 68"/>
                <a:gd name="T76" fmla="*/ 73 w 77"/>
                <a:gd name="T77" fmla="*/ 46 h 68"/>
                <a:gd name="T78" fmla="*/ 66 w 77"/>
                <a:gd name="T79" fmla="*/ 5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68">
                  <a:moveTo>
                    <a:pt x="66" y="0"/>
                  </a:moveTo>
                  <a:cubicBezTo>
                    <a:pt x="11" y="0"/>
                    <a:pt x="11" y="0"/>
                    <a:pt x="11" y="0"/>
                  </a:cubicBezTo>
                  <a:cubicBezTo>
                    <a:pt x="5" y="0"/>
                    <a:pt x="0" y="5"/>
                    <a:pt x="0" y="11"/>
                  </a:cubicBezTo>
                  <a:cubicBezTo>
                    <a:pt x="0" y="46"/>
                    <a:pt x="0" y="46"/>
                    <a:pt x="0" y="46"/>
                  </a:cubicBezTo>
                  <a:cubicBezTo>
                    <a:pt x="0" y="52"/>
                    <a:pt x="5" y="57"/>
                    <a:pt x="11" y="57"/>
                  </a:cubicBezTo>
                  <a:cubicBezTo>
                    <a:pt x="29" y="57"/>
                    <a:pt x="29" y="57"/>
                    <a:pt x="29" y="57"/>
                  </a:cubicBezTo>
                  <a:cubicBezTo>
                    <a:pt x="29" y="60"/>
                    <a:pt x="29" y="64"/>
                    <a:pt x="28" y="65"/>
                  </a:cubicBezTo>
                  <a:cubicBezTo>
                    <a:pt x="27" y="65"/>
                    <a:pt x="27" y="65"/>
                    <a:pt x="26" y="65"/>
                  </a:cubicBezTo>
                  <a:cubicBezTo>
                    <a:pt x="21" y="65"/>
                    <a:pt x="21" y="65"/>
                    <a:pt x="21" y="65"/>
                  </a:cubicBezTo>
                  <a:cubicBezTo>
                    <a:pt x="20" y="65"/>
                    <a:pt x="20" y="66"/>
                    <a:pt x="20" y="67"/>
                  </a:cubicBezTo>
                  <a:cubicBezTo>
                    <a:pt x="20" y="68"/>
                    <a:pt x="20" y="68"/>
                    <a:pt x="21" y="68"/>
                  </a:cubicBezTo>
                  <a:cubicBezTo>
                    <a:pt x="56" y="68"/>
                    <a:pt x="56" y="68"/>
                    <a:pt x="56" y="68"/>
                  </a:cubicBezTo>
                  <a:cubicBezTo>
                    <a:pt x="57" y="68"/>
                    <a:pt x="57" y="68"/>
                    <a:pt x="57" y="67"/>
                  </a:cubicBezTo>
                  <a:cubicBezTo>
                    <a:pt x="57" y="66"/>
                    <a:pt x="57" y="65"/>
                    <a:pt x="56" y="65"/>
                  </a:cubicBezTo>
                  <a:cubicBezTo>
                    <a:pt x="51" y="65"/>
                    <a:pt x="51" y="65"/>
                    <a:pt x="51" y="65"/>
                  </a:cubicBezTo>
                  <a:cubicBezTo>
                    <a:pt x="50" y="65"/>
                    <a:pt x="50" y="65"/>
                    <a:pt x="49" y="65"/>
                  </a:cubicBezTo>
                  <a:cubicBezTo>
                    <a:pt x="48" y="64"/>
                    <a:pt x="48" y="60"/>
                    <a:pt x="48" y="57"/>
                  </a:cubicBezTo>
                  <a:cubicBezTo>
                    <a:pt x="66" y="57"/>
                    <a:pt x="66" y="57"/>
                    <a:pt x="66" y="57"/>
                  </a:cubicBezTo>
                  <a:cubicBezTo>
                    <a:pt x="72" y="57"/>
                    <a:pt x="77" y="52"/>
                    <a:pt x="77" y="46"/>
                  </a:cubicBezTo>
                  <a:cubicBezTo>
                    <a:pt x="77" y="11"/>
                    <a:pt x="77" y="11"/>
                    <a:pt x="77" y="11"/>
                  </a:cubicBezTo>
                  <a:cubicBezTo>
                    <a:pt x="77" y="5"/>
                    <a:pt x="72" y="0"/>
                    <a:pt x="66" y="0"/>
                  </a:cubicBezTo>
                  <a:close/>
                  <a:moveTo>
                    <a:pt x="11" y="3"/>
                  </a:moveTo>
                  <a:cubicBezTo>
                    <a:pt x="66" y="3"/>
                    <a:pt x="66" y="3"/>
                    <a:pt x="66" y="3"/>
                  </a:cubicBezTo>
                  <a:cubicBezTo>
                    <a:pt x="70" y="3"/>
                    <a:pt x="73" y="7"/>
                    <a:pt x="73" y="11"/>
                  </a:cubicBezTo>
                  <a:cubicBezTo>
                    <a:pt x="73" y="41"/>
                    <a:pt x="73" y="41"/>
                    <a:pt x="73" y="41"/>
                  </a:cubicBezTo>
                  <a:cubicBezTo>
                    <a:pt x="3" y="41"/>
                    <a:pt x="3" y="41"/>
                    <a:pt x="3" y="41"/>
                  </a:cubicBezTo>
                  <a:cubicBezTo>
                    <a:pt x="3" y="11"/>
                    <a:pt x="3" y="11"/>
                    <a:pt x="3" y="11"/>
                  </a:cubicBezTo>
                  <a:cubicBezTo>
                    <a:pt x="3" y="7"/>
                    <a:pt x="7" y="3"/>
                    <a:pt x="11" y="3"/>
                  </a:cubicBezTo>
                  <a:close/>
                  <a:moveTo>
                    <a:pt x="46" y="65"/>
                  </a:moveTo>
                  <a:cubicBezTo>
                    <a:pt x="31" y="65"/>
                    <a:pt x="31" y="65"/>
                    <a:pt x="31" y="65"/>
                  </a:cubicBezTo>
                  <a:cubicBezTo>
                    <a:pt x="32" y="63"/>
                    <a:pt x="32" y="60"/>
                    <a:pt x="32" y="57"/>
                  </a:cubicBezTo>
                  <a:cubicBezTo>
                    <a:pt x="45" y="57"/>
                    <a:pt x="45" y="57"/>
                    <a:pt x="45" y="57"/>
                  </a:cubicBezTo>
                  <a:cubicBezTo>
                    <a:pt x="45" y="60"/>
                    <a:pt x="45" y="63"/>
                    <a:pt x="46" y="65"/>
                  </a:cubicBezTo>
                  <a:close/>
                  <a:moveTo>
                    <a:pt x="66" y="53"/>
                  </a:moveTo>
                  <a:cubicBezTo>
                    <a:pt x="11" y="53"/>
                    <a:pt x="11" y="53"/>
                    <a:pt x="11" y="53"/>
                  </a:cubicBezTo>
                  <a:cubicBezTo>
                    <a:pt x="7" y="53"/>
                    <a:pt x="3" y="50"/>
                    <a:pt x="3" y="46"/>
                  </a:cubicBezTo>
                  <a:cubicBezTo>
                    <a:pt x="3" y="44"/>
                    <a:pt x="3" y="44"/>
                    <a:pt x="3" y="44"/>
                  </a:cubicBezTo>
                  <a:cubicBezTo>
                    <a:pt x="73" y="44"/>
                    <a:pt x="73" y="44"/>
                    <a:pt x="73" y="44"/>
                  </a:cubicBezTo>
                  <a:cubicBezTo>
                    <a:pt x="73" y="46"/>
                    <a:pt x="73" y="46"/>
                    <a:pt x="73" y="46"/>
                  </a:cubicBezTo>
                  <a:cubicBezTo>
                    <a:pt x="73" y="50"/>
                    <a:pt x="70" y="53"/>
                    <a:pt x="66"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 name="Oval 199"/>
            <p:cNvSpPr>
              <a:spLocks noChangeArrowheads="1"/>
            </p:cNvSpPr>
            <p:nvPr/>
          </p:nvSpPr>
          <p:spPr bwMode="auto">
            <a:xfrm>
              <a:off x="8365598" y="10983912"/>
              <a:ext cx="47625" cy="476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sp>
        <p:nvSpPr>
          <p:cNvPr id="10" name="Round Same Side Corner Rectangle 58"/>
          <p:cNvSpPr/>
          <p:nvPr/>
        </p:nvSpPr>
        <p:spPr>
          <a:xfrm rot="10800000" flipH="1">
            <a:off x="3584760" y="3716869"/>
            <a:ext cx="192174" cy="1600487"/>
          </a:xfrm>
          <a:prstGeom prst="round2SameRect">
            <a:avLst>
              <a:gd name="adj1" fmla="val 50000"/>
              <a:gd name="adj2"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Lato Light"/>
            </a:endParaRPr>
          </a:p>
        </p:txBody>
      </p:sp>
      <p:sp>
        <p:nvSpPr>
          <p:cNvPr id="11" name="TextBox 10"/>
          <p:cNvSpPr txBox="1"/>
          <p:nvPr/>
        </p:nvSpPr>
        <p:spPr>
          <a:xfrm>
            <a:off x="4104229" y="4023816"/>
            <a:ext cx="5351793" cy="960227"/>
          </a:xfrm>
          <a:prstGeom prst="rect">
            <a:avLst/>
          </a:prstGeom>
          <a:noFill/>
          <a:ln>
            <a:noFill/>
          </a:ln>
        </p:spPr>
        <p:txBody>
          <a:bodyPr wrap="square" lIns="219419" tIns="109710" rIns="219419" bIns="109710" rtlCol="0">
            <a:spAutoFit/>
          </a:bodyPr>
          <a:lstStyle/>
          <a:p>
            <a:r>
              <a:rPr lang="en-US" sz="2400" dirty="0">
                <a:solidFill>
                  <a:schemeClr val="accent3">
                    <a:lumMod val="50000"/>
                  </a:schemeClr>
                </a:solidFill>
              </a:rPr>
              <a:t>https://www.consumerfinance.gov/data-research/hmda/explore</a:t>
            </a:r>
          </a:p>
        </p:txBody>
      </p:sp>
      <p:cxnSp>
        <p:nvCxnSpPr>
          <p:cNvPr id="12" name="ตัวเชื่อมต่อตรง 237"/>
          <p:cNvCxnSpPr/>
          <p:nvPr/>
        </p:nvCxnSpPr>
        <p:spPr>
          <a:xfrm>
            <a:off x="9266237" y="4287976"/>
            <a:ext cx="1934574" cy="0"/>
          </a:xfrm>
          <a:prstGeom prst="straightConnector1">
            <a:avLst/>
          </a:prstGeom>
          <a:ln w="44450">
            <a:solidFill>
              <a:schemeClr val="bg1">
                <a:lumMod val="50000"/>
              </a:schemeClr>
            </a:solidFill>
            <a:prstDash val="sysDot"/>
            <a:headEnd type="oval"/>
          </a:ln>
        </p:spPr>
        <p:style>
          <a:lnRef idx="1">
            <a:schemeClr val="accent1"/>
          </a:lnRef>
          <a:fillRef idx="0">
            <a:schemeClr val="accent1"/>
          </a:fillRef>
          <a:effectRef idx="0">
            <a:schemeClr val="accent1"/>
          </a:effectRef>
          <a:fontRef idx="minor">
            <a:schemeClr val="tx1"/>
          </a:fontRef>
        </p:style>
      </p:cxnSp>
      <p:grpSp>
        <p:nvGrpSpPr>
          <p:cNvPr id="15" name="Group 66"/>
          <p:cNvGrpSpPr/>
          <p:nvPr/>
        </p:nvGrpSpPr>
        <p:grpSpPr>
          <a:xfrm>
            <a:off x="5513751" y="561631"/>
            <a:ext cx="12801601" cy="2107783"/>
            <a:chOff x="8375719" y="483017"/>
            <a:chExt cx="7687955" cy="2107783"/>
          </a:xfrm>
        </p:grpSpPr>
        <p:sp>
          <p:nvSpPr>
            <p:cNvPr id="16" name="TextBox 15"/>
            <p:cNvSpPr txBox="1"/>
            <p:nvPr/>
          </p:nvSpPr>
          <p:spPr>
            <a:xfrm>
              <a:off x="8375719" y="483017"/>
              <a:ext cx="7687955" cy="1015644"/>
            </a:xfrm>
            <a:prstGeom prst="rect">
              <a:avLst/>
            </a:prstGeom>
            <a:noFill/>
          </p:spPr>
          <p:txBody>
            <a:bodyPr wrap="square" lIns="91422" tIns="45711" rIns="91422" bIns="45711" rtlCol="0">
              <a:spAutoFit/>
            </a:bodyPr>
            <a:lstStyle/>
            <a:p>
              <a:pPr algn="ctr"/>
              <a:r>
                <a:rPr lang="en-US" sz="6000" b="1" u="sng" dirty="0">
                  <a:solidFill>
                    <a:schemeClr val="tx2"/>
                  </a:solidFill>
                  <a:latin typeface="Candara" panose="020E0502030303020204" pitchFamily="34" charset="0"/>
                  <a:ea typeface="Lato" pitchFamily="34" charset="0"/>
                  <a:cs typeface="Lato" pitchFamily="34" charset="0"/>
                </a:rPr>
                <a:t>Setting the Scene</a:t>
              </a:r>
              <a:endParaRPr lang="id-ID" sz="6000" b="1" u="sng" dirty="0">
                <a:solidFill>
                  <a:schemeClr val="tx2"/>
                </a:solidFill>
                <a:latin typeface="Candara" panose="020E0502030303020204" pitchFamily="34" charset="0"/>
                <a:ea typeface="Lato" pitchFamily="34" charset="0"/>
                <a:cs typeface="Lato" pitchFamily="34" charset="0"/>
              </a:endParaRPr>
            </a:p>
          </p:txBody>
        </p:sp>
        <p:sp>
          <p:nvSpPr>
            <p:cNvPr id="17" name="Subtitle 2"/>
            <p:cNvSpPr txBox="1">
              <a:spLocks/>
            </p:cNvSpPr>
            <p:nvPr/>
          </p:nvSpPr>
          <p:spPr>
            <a:xfrm>
              <a:off x="9980545" y="1854121"/>
              <a:ext cx="4744079" cy="736679"/>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b="1" dirty="0">
                  <a:latin typeface="Candara" panose="020E0502030303020204" pitchFamily="34" charset="0"/>
                  <a:cs typeface="Lato Light"/>
                </a:rPr>
                <a:t>Basics and Starting off with the Analytic Journey</a:t>
              </a:r>
              <a:endParaRPr lang="en-US" sz="2800" b="1" dirty="0">
                <a:solidFill>
                  <a:schemeClr val="accent1"/>
                </a:solidFill>
                <a:latin typeface="Candara" panose="020E0502030303020204" pitchFamily="34" charset="0"/>
                <a:cs typeface="Lato Light"/>
              </a:endParaRPr>
            </a:p>
          </p:txBody>
        </p:sp>
      </p:grpSp>
      <p:grpSp>
        <p:nvGrpSpPr>
          <p:cNvPr id="18" name="Group 1"/>
          <p:cNvGrpSpPr/>
          <p:nvPr/>
        </p:nvGrpSpPr>
        <p:grpSpPr>
          <a:xfrm>
            <a:off x="10409237" y="1587830"/>
            <a:ext cx="3657601" cy="240970"/>
            <a:chOff x="10866255" y="8448874"/>
            <a:chExt cx="2738812" cy="73150"/>
          </a:xfrm>
        </p:grpSpPr>
        <p:sp>
          <p:nvSpPr>
            <p:cNvPr id="19" name="Rectangle 11"/>
            <p:cNvSpPr/>
            <p:nvPr/>
          </p:nvSpPr>
          <p:spPr>
            <a:xfrm flipV="1">
              <a:off x="10866255" y="8448874"/>
              <a:ext cx="407521" cy="73150"/>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20" name="Rectangle 12"/>
            <p:cNvSpPr/>
            <p:nvPr/>
          </p:nvSpPr>
          <p:spPr>
            <a:xfrm flipV="1">
              <a:off x="11330497" y="8448874"/>
              <a:ext cx="407521" cy="7315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21" name="Rectangle 13"/>
            <p:cNvSpPr/>
            <p:nvPr/>
          </p:nvSpPr>
          <p:spPr>
            <a:xfrm flipV="1">
              <a:off x="11809200" y="8448874"/>
              <a:ext cx="407521" cy="73150"/>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22" name="Rectangle 14"/>
            <p:cNvSpPr/>
            <p:nvPr/>
          </p:nvSpPr>
          <p:spPr>
            <a:xfrm flipV="1">
              <a:off x="12273541" y="8448874"/>
              <a:ext cx="407521" cy="73150"/>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23" name="Rectangle 15"/>
            <p:cNvSpPr/>
            <p:nvPr/>
          </p:nvSpPr>
          <p:spPr>
            <a:xfrm flipV="1">
              <a:off x="12737783" y="8448874"/>
              <a:ext cx="407521" cy="73150"/>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24" name="Rectangle 16"/>
            <p:cNvSpPr/>
            <p:nvPr/>
          </p:nvSpPr>
          <p:spPr>
            <a:xfrm flipV="1">
              <a:off x="13197546" y="8448874"/>
              <a:ext cx="407521" cy="7315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grpSp>
      <p:sp>
        <p:nvSpPr>
          <p:cNvPr id="36" name="Rectangle 35"/>
          <p:cNvSpPr/>
          <p:nvPr/>
        </p:nvSpPr>
        <p:spPr>
          <a:xfrm>
            <a:off x="1716302" y="2701206"/>
            <a:ext cx="4164923" cy="1015663"/>
          </a:xfrm>
          <a:prstGeom prst="rect">
            <a:avLst/>
          </a:prstGeom>
          <a:ln>
            <a:noFill/>
          </a:ln>
        </p:spPr>
        <p:txBody>
          <a:bodyPr wrap="none">
            <a:spAutoFit/>
          </a:bodyPr>
          <a:lstStyle/>
          <a:p>
            <a:pPr defTabSz="1828434" fontAlgn="auto">
              <a:spcBef>
                <a:spcPts val="0"/>
              </a:spcBef>
              <a:spcAft>
                <a:spcPts val="0"/>
              </a:spcAft>
              <a:defRPr/>
            </a:pPr>
            <a:r>
              <a:rPr lang="id-ID" sz="6000" b="1" u="sng" dirty="0">
                <a:solidFill>
                  <a:schemeClr val="accent6"/>
                </a:solidFill>
                <a:latin typeface="Candara" panose="020E0502030303020204" pitchFamily="34" charset="0"/>
                <a:ea typeface="Lato" pitchFamily="34" charset="0"/>
                <a:cs typeface="Lato" pitchFamily="34" charset="0"/>
              </a:rPr>
              <a:t>Data </a:t>
            </a:r>
            <a:r>
              <a:rPr lang="en-US" sz="6000" b="1" u="sng" dirty="0">
                <a:solidFill>
                  <a:schemeClr val="accent6"/>
                </a:solidFill>
                <a:latin typeface="Candara" panose="020E0502030303020204" pitchFamily="34" charset="0"/>
                <a:ea typeface="Lato" pitchFamily="34" charset="0"/>
                <a:cs typeface="Lato" pitchFamily="34" charset="0"/>
              </a:rPr>
              <a:t>Source</a:t>
            </a:r>
            <a:endParaRPr lang="id-ID" sz="6000" b="1" u="sng" dirty="0">
              <a:solidFill>
                <a:schemeClr val="accent6"/>
              </a:solidFill>
              <a:latin typeface="Candara" panose="020E0502030303020204" pitchFamily="34" charset="0"/>
              <a:ea typeface="Lato" pitchFamily="34" charset="0"/>
              <a:cs typeface="Lato" pitchFamily="34" charset="0"/>
            </a:endParaRPr>
          </a:p>
        </p:txBody>
      </p:sp>
      <p:sp>
        <p:nvSpPr>
          <p:cNvPr id="41" name="TextBox 40"/>
          <p:cNvSpPr txBox="1"/>
          <p:nvPr/>
        </p:nvSpPr>
        <p:spPr>
          <a:xfrm>
            <a:off x="3914444" y="7646719"/>
            <a:ext cx="5501157" cy="2375999"/>
          </a:xfrm>
          <a:prstGeom prst="rect">
            <a:avLst/>
          </a:prstGeom>
          <a:noFill/>
          <a:ln>
            <a:noFill/>
          </a:ln>
        </p:spPr>
        <p:txBody>
          <a:bodyPr wrap="square" lIns="219419" tIns="109710" rIns="219419" bIns="109710" rtlCol="0">
            <a:spAutoFit/>
          </a:bodyPr>
          <a:lstStyle/>
          <a:p>
            <a:pPr fontAlgn="base"/>
            <a:r>
              <a:rPr lang="en-US" sz="2800" dirty="0">
                <a:solidFill>
                  <a:schemeClr val="accent4">
                    <a:lumMod val="75000"/>
                  </a:schemeClr>
                </a:solidFill>
              </a:rPr>
              <a:t>Where are mortgages most likely to be approved?</a:t>
            </a:r>
          </a:p>
          <a:p>
            <a:pPr fontAlgn="base"/>
            <a:r>
              <a:rPr lang="en-US" sz="2800" dirty="0">
                <a:solidFill>
                  <a:schemeClr val="accent4">
                    <a:lumMod val="75000"/>
                  </a:schemeClr>
                </a:solidFill>
              </a:rPr>
              <a:t>Can you predict mortgage decisions based on the criteria provided here?</a:t>
            </a:r>
          </a:p>
        </p:txBody>
      </p:sp>
      <p:sp>
        <p:nvSpPr>
          <p:cNvPr id="42" name="Rectangle 41"/>
          <p:cNvSpPr/>
          <p:nvPr/>
        </p:nvSpPr>
        <p:spPr>
          <a:xfrm>
            <a:off x="1557963" y="6552617"/>
            <a:ext cx="6194324" cy="1015663"/>
          </a:xfrm>
          <a:prstGeom prst="rect">
            <a:avLst/>
          </a:prstGeom>
          <a:ln>
            <a:noFill/>
          </a:ln>
        </p:spPr>
        <p:txBody>
          <a:bodyPr wrap="none">
            <a:spAutoFit/>
          </a:bodyPr>
          <a:lstStyle/>
          <a:p>
            <a:pPr defTabSz="1828434" fontAlgn="auto">
              <a:spcBef>
                <a:spcPts val="0"/>
              </a:spcBef>
              <a:spcAft>
                <a:spcPts val="0"/>
              </a:spcAft>
              <a:defRPr/>
            </a:pPr>
            <a:r>
              <a:rPr lang="en-US" sz="6000" b="1" u="sng" dirty="0">
                <a:solidFill>
                  <a:schemeClr val="accent4">
                    <a:lumMod val="75000"/>
                  </a:schemeClr>
                </a:solidFill>
                <a:latin typeface="Candara" panose="020E0502030303020204" pitchFamily="34" charset="0"/>
                <a:ea typeface="Lato" pitchFamily="34" charset="0"/>
                <a:cs typeface="Lato" pitchFamily="34" charset="0"/>
              </a:rPr>
              <a:t>Business Question</a:t>
            </a:r>
            <a:endParaRPr lang="id-ID" sz="6000" b="1" u="sng" dirty="0">
              <a:solidFill>
                <a:schemeClr val="accent4">
                  <a:lumMod val="75000"/>
                </a:schemeClr>
              </a:solidFill>
              <a:latin typeface="Candara" panose="020E0502030303020204" pitchFamily="34" charset="0"/>
              <a:ea typeface="Lato" pitchFamily="34" charset="0"/>
              <a:cs typeface="Lato" pitchFamily="34" charset="0"/>
            </a:endParaRPr>
          </a:p>
        </p:txBody>
      </p:sp>
      <p:cxnSp>
        <p:nvCxnSpPr>
          <p:cNvPr id="47" name="ตัวเชื่อมต่อตรง 237"/>
          <p:cNvCxnSpPr/>
          <p:nvPr/>
        </p:nvCxnSpPr>
        <p:spPr>
          <a:xfrm flipH="1">
            <a:off x="13224238" y="4114800"/>
            <a:ext cx="1892012" cy="0"/>
          </a:xfrm>
          <a:prstGeom prst="straightConnector1">
            <a:avLst/>
          </a:prstGeom>
          <a:ln w="44450">
            <a:solidFill>
              <a:schemeClr val="bg1">
                <a:lumMod val="50000"/>
              </a:schemeClr>
            </a:solidFill>
            <a:prstDash val="sysDot"/>
            <a:headEnd type="oval"/>
          </a:ln>
        </p:spPr>
        <p:style>
          <a:lnRef idx="1">
            <a:schemeClr val="accent1"/>
          </a:lnRef>
          <a:fillRef idx="0">
            <a:schemeClr val="accent1"/>
          </a:fillRef>
          <a:effectRef idx="0">
            <a:schemeClr val="accent1"/>
          </a:effectRef>
          <a:fontRef idx="minor">
            <a:schemeClr val="tx1"/>
          </a:fontRef>
        </p:style>
      </p:cxnSp>
      <p:sp>
        <p:nvSpPr>
          <p:cNvPr id="49" name="Round Same Side Corner Rectangle 58"/>
          <p:cNvSpPr/>
          <p:nvPr/>
        </p:nvSpPr>
        <p:spPr>
          <a:xfrm rot="10800000" flipH="1">
            <a:off x="20463502" y="3716870"/>
            <a:ext cx="192174" cy="1600487"/>
          </a:xfrm>
          <a:prstGeom prst="round2SameRect">
            <a:avLst>
              <a:gd name="adj1" fmla="val 50000"/>
              <a:gd name="adj2"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Lato Light"/>
            </a:endParaRPr>
          </a:p>
        </p:txBody>
      </p:sp>
      <p:sp>
        <p:nvSpPr>
          <p:cNvPr id="50" name="TextBox 49"/>
          <p:cNvSpPr txBox="1"/>
          <p:nvPr/>
        </p:nvSpPr>
        <p:spPr>
          <a:xfrm>
            <a:off x="14849930" y="3810000"/>
            <a:ext cx="5378039" cy="1329558"/>
          </a:xfrm>
          <a:prstGeom prst="rect">
            <a:avLst/>
          </a:prstGeom>
          <a:noFill/>
        </p:spPr>
        <p:txBody>
          <a:bodyPr wrap="square" lIns="219419" tIns="109710" rIns="219419" bIns="109710" rtlCol="0">
            <a:spAutoFit/>
          </a:bodyPr>
          <a:lstStyle/>
          <a:p>
            <a:pPr algn="r"/>
            <a:r>
              <a:rPr lang="en-US" sz="2400" dirty="0">
                <a:solidFill>
                  <a:schemeClr val="accent3">
                    <a:lumMod val="50000"/>
                  </a:schemeClr>
                </a:solidFill>
                <a:latin typeface="Candara" panose="020E0502030303020204" pitchFamily="34" charset="0"/>
                <a:ea typeface="Lato" pitchFamily="34" charset="0"/>
                <a:cs typeface="Lato" pitchFamily="34" charset="0"/>
              </a:rPr>
              <a:t>This dataset covers all mortgage decisions made in 2015 for the state of New York. </a:t>
            </a:r>
          </a:p>
        </p:txBody>
      </p:sp>
      <p:sp>
        <p:nvSpPr>
          <p:cNvPr id="51" name="Rectangle 50"/>
          <p:cNvSpPr/>
          <p:nvPr/>
        </p:nvSpPr>
        <p:spPr>
          <a:xfrm>
            <a:off x="18894591" y="2701206"/>
            <a:ext cx="3159839" cy="1015663"/>
          </a:xfrm>
          <a:prstGeom prst="rect">
            <a:avLst/>
          </a:prstGeom>
          <a:ln>
            <a:noFill/>
          </a:ln>
        </p:spPr>
        <p:txBody>
          <a:bodyPr wrap="none">
            <a:spAutoFit/>
          </a:bodyPr>
          <a:lstStyle/>
          <a:p>
            <a:pPr defTabSz="1828434" fontAlgn="auto">
              <a:spcBef>
                <a:spcPts val="0"/>
              </a:spcBef>
              <a:spcAft>
                <a:spcPts val="0"/>
              </a:spcAft>
              <a:defRPr/>
            </a:pPr>
            <a:r>
              <a:rPr lang="en-US" sz="6000" b="1" u="sng" dirty="0">
                <a:solidFill>
                  <a:schemeClr val="accent5">
                    <a:lumMod val="75000"/>
                  </a:schemeClr>
                </a:solidFill>
                <a:latin typeface="Candara" panose="020E0502030303020204" pitchFamily="34" charset="0"/>
                <a:ea typeface="Lato" pitchFamily="34" charset="0"/>
                <a:cs typeface="Lato" pitchFamily="34" charset="0"/>
              </a:rPr>
              <a:t>Contents</a:t>
            </a:r>
            <a:endParaRPr lang="id-ID" sz="6000" b="1" u="sng" dirty="0">
              <a:solidFill>
                <a:schemeClr val="accent5">
                  <a:lumMod val="75000"/>
                </a:schemeClr>
              </a:solidFill>
              <a:latin typeface="Candara" panose="020E0502030303020204" pitchFamily="34" charset="0"/>
              <a:ea typeface="Lato" pitchFamily="34" charset="0"/>
              <a:cs typeface="Lato" pitchFamily="34" charset="0"/>
            </a:endParaRPr>
          </a:p>
        </p:txBody>
      </p:sp>
      <p:sp>
        <p:nvSpPr>
          <p:cNvPr id="52" name="Round Same Side Corner Rectangle 58"/>
          <p:cNvSpPr/>
          <p:nvPr/>
        </p:nvSpPr>
        <p:spPr>
          <a:xfrm rot="10800000" flipH="1">
            <a:off x="3584759" y="7568990"/>
            <a:ext cx="192174" cy="1600487"/>
          </a:xfrm>
          <a:prstGeom prst="round2SameRect">
            <a:avLst>
              <a:gd name="adj1" fmla="val 5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Lato Light"/>
            </a:endParaRPr>
          </a:p>
        </p:txBody>
      </p:sp>
      <p:pic>
        <p:nvPicPr>
          <p:cNvPr id="53" name="Picture 5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004426" y="7620000"/>
            <a:ext cx="1371600" cy="1371600"/>
          </a:xfrm>
          <a:prstGeom prst="rect">
            <a:avLst/>
          </a:prstGeom>
        </p:spPr>
      </p:pic>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60628" y="3704413"/>
            <a:ext cx="1625397" cy="1625397"/>
          </a:xfrm>
          <a:prstGeom prst="rect">
            <a:avLst/>
          </a:prstGeom>
        </p:spPr>
      </p:pic>
      <p:sp>
        <p:nvSpPr>
          <p:cNvPr id="56" name="Round Same Side Corner Rectangle 58"/>
          <p:cNvSpPr/>
          <p:nvPr/>
        </p:nvSpPr>
        <p:spPr>
          <a:xfrm rot="10800000" flipH="1">
            <a:off x="20592672" y="7711313"/>
            <a:ext cx="192174" cy="1600487"/>
          </a:xfrm>
          <a:prstGeom prst="round2SameRect">
            <a:avLst>
              <a:gd name="adj1" fmla="val 50000"/>
              <a:gd name="adj2" fmla="val 5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Lato Light"/>
            </a:endParaRPr>
          </a:p>
        </p:txBody>
      </p:sp>
      <p:sp>
        <p:nvSpPr>
          <p:cNvPr id="57" name="TextBox 56"/>
          <p:cNvSpPr txBox="1"/>
          <p:nvPr/>
        </p:nvSpPr>
        <p:spPr>
          <a:xfrm>
            <a:off x="14979100" y="7804443"/>
            <a:ext cx="5378039" cy="590895"/>
          </a:xfrm>
          <a:prstGeom prst="rect">
            <a:avLst/>
          </a:prstGeom>
          <a:noFill/>
        </p:spPr>
        <p:txBody>
          <a:bodyPr wrap="square" lIns="219419" tIns="109710" rIns="219419" bIns="109710" rtlCol="0">
            <a:spAutoFit/>
          </a:bodyPr>
          <a:lstStyle/>
          <a:p>
            <a:pPr algn="r"/>
            <a:endParaRPr lang="en-US" sz="2400" dirty="0">
              <a:solidFill>
                <a:schemeClr val="accent3">
                  <a:lumMod val="50000"/>
                </a:schemeClr>
              </a:solidFill>
              <a:latin typeface="Candara" panose="020E0502030303020204" pitchFamily="34" charset="0"/>
              <a:ea typeface="Lato" pitchFamily="34" charset="0"/>
              <a:cs typeface="Lato" pitchFamily="34" charset="0"/>
            </a:endParaRPr>
          </a:p>
        </p:txBody>
      </p:sp>
      <p:sp>
        <p:nvSpPr>
          <p:cNvPr id="58" name="Rectangle 57"/>
          <p:cNvSpPr/>
          <p:nvPr/>
        </p:nvSpPr>
        <p:spPr>
          <a:xfrm>
            <a:off x="16727013" y="6631056"/>
            <a:ext cx="4908716" cy="1015663"/>
          </a:xfrm>
          <a:prstGeom prst="rect">
            <a:avLst/>
          </a:prstGeom>
          <a:ln>
            <a:noFill/>
          </a:ln>
        </p:spPr>
        <p:txBody>
          <a:bodyPr wrap="none">
            <a:spAutoFit/>
          </a:bodyPr>
          <a:lstStyle/>
          <a:p>
            <a:pPr defTabSz="1828434" fontAlgn="auto">
              <a:spcBef>
                <a:spcPts val="0"/>
              </a:spcBef>
              <a:spcAft>
                <a:spcPts val="0"/>
              </a:spcAft>
              <a:defRPr/>
            </a:pPr>
            <a:r>
              <a:rPr lang="en-US" sz="6000" b="1" u="sng" dirty="0">
                <a:solidFill>
                  <a:schemeClr val="accent3">
                    <a:lumMod val="50000"/>
                  </a:schemeClr>
                </a:solidFill>
                <a:latin typeface="Candara" panose="020E0502030303020204" pitchFamily="34" charset="0"/>
                <a:ea typeface="Lato" pitchFamily="34" charset="0"/>
                <a:cs typeface="Lato" pitchFamily="34" charset="0"/>
              </a:rPr>
              <a:t>Data Features </a:t>
            </a:r>
            <a:endParaRPr lang="id-ID" sz="6000" b="1" u="sng" dirty="0">
              <a:solidFill>
                <a:schemeClr val="accent3">
                  <a:lumMod val="50000"/>
                </a:schemeClr>
              </a:solidFill>
              <a:latin typeface="Candara" panose="020E0502030303020204" pitchFamily="34" charset="0"/>
              <a:ea typeface="Lato" pitchFamily="34" charset="0"/>
              <a:cs typeface="Lato" pitchFamily="34" charset="0"/>
            </a:endParaRPr>
          </a:p>
        </p:txBody>
      </p:sp>
      <p:cxnSp>
        <p:nvCxnSpPr>
          <p:cNvPr id="60" name="ตัวเชื่อมต่อตรง 237"/>
          <p:cNvCxnSpPr/>
          <p:nvPr/>
        </p:nvCxnSpPr>
        <p:spPr>
          <a:xfrm flipH="1">
            <a:off x="13728673" y="7239000"/>
            <a:ext cx="1892012" cy="0"/>
          </a:xfrm>
          <a:prstGeom prst="straightConnector1">
            <a:avLst/>
          </a:prstGeom>
          <a:ln w="44450">
            <a:solidFill>
              <a:schemeClr val="bg1">
                <a:lumMod val="50000"/>
              </a:schemeClr>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61" name="ตัวเชื่อมต่อตรง 237"/>
          <p:cNvCxnSpPr/>
          <p:nvPr/>
        </p:nvCxnSpPr>
        <p:spPr>
          <a:xfrm>
            <a:off x="8984750" y="8382000"/>
            <a:ext cx="1934574" cy="0"/>
          </a:xfrm>
          <a:prstGeom prst="straightConnector1">
            <a:avLst/>
          </a:prstGeom>
          <a:ln w="44450">
            <a:solidFill>
              <a:schemeClr val="bg1">
                <a:lumMod val="50000"/>
              </a:schemeClr>
            </a:solidFill>
            <a:prstDash val="sysDot"/>
            <a:headEnd type="oval"/>
          </a:ln>
        </p:spPr>
        <p:style>
          <a:lnRef idx="1">
            <a:schemeClr val="accent1"/>
          </a:lnRef>
          <a:fillRef idx="0">
            <a:schemeClr val="accent1"/>
          </a:fillRef>
          <a:effectRef idx="0">
            <a:schemeClr val="accent1"/>
          </a:effectRef>
          <a:fontRef idx="minor">
            <a:schemeClr val="tx1"/>
          </a:fontRef>
        </p:style>
      </p:cxnSp>
      <p:pic>
        <p:nvPicPr>
          <p:cNvPr id="62" name="Picture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53406" y="7725802"/>
            <a:ext cx="1625397" cy="1625397"/>
          </a:xfrm>
          <a:prstGeom prst="rect">
            <a:avLst/>
          </a:prstGeom>
        </p:spPr>
      </p:pic>
      <p:sp>
        <p:nvSpPr>
          <p:cNvPr id="63" name="TextBox 62"/>
          <p:cNvSpPr txBox="1"/>
          <p:nvPr/>
        </p:nvSpPr>
        <p:spPr>
          <a:xfrm>
            <a:off x="16085633" y="7550082"/>
            <a:ext cx="4457468" cy="1237225"/>
          </a:xfrm>
          <a:prstGeom prst="rect">
            <a:avLst/>
          </a:prstGeom>
          <a:noFill/>
          <a:ln>
            <a:noFill/>
          </a:ln>
        </p:spPr>
        <p:txBody>
          <a:bodyPr wrap="square" lIns="219419" tIns="109710" rIns="219419" bIns="109710" rtlCol="0">
            <a:spAutoFit/>
          </a:bodyPr>
          <a:lstStyle/>
          <a:p>
            <a:pPr fontAlgn="base"/>
            <a:r>
              <a:rPr lang="en-US" sz="6600" dirty="0">
                <a:solidFill>
                  <a:schemeClr val="accent3">
                    <a:lumMod val="50000"/>
                  </a:schemeClr>
                </a:solidFill>
                <a:latin typeface="Candara" panose="020E0502030303020204" pitchFamily="34" charset="0"/>
              </a:rPr>
              <a:t>0.4 </a:t>
            </a:r>
            <a:r>
              <a:rPr lang="en-US" sz="2800" dirty="0">
                <a:solidFill>
                  <a:schemeClr val="accent3">
                    <a:lumMod val="50000"/>
                  </a:schemeClr>
                </a:solidFill>
                <a:latin typeface="Candara" panose="020E0502030303020204" pitchFamily="34" charset="0"/>
              </a:rPr>
              <a:t>Million Records</a:t>
            </a:r>
          </a:p>
        </p:txBody>
      </p:sp>
      <p:sp>
        <p:nvSpPr>
          <p:cNvPr id="64" name="Rectangle 63"/>
          <p:cNvSpPr/>
          <p:nvPr/>
        </p:nvSpPr>
        <p:spPr>
          <a:xfrm>
            <a:off x="16663784" y="8175588"/>
            <a:ext cx="3622595" cy="1569660"/>
          </a:xfrm>
          <a:prstGeom prst="rect">
            <a:avLst/>
          </a:prstGeom>
        </p:spPr>
        <p:txBody>
          <a:bodyPr wrap="none">
            <a:spAutoFit/>
          </a:bodyPr>
          <a:lstStyle/>
          <a:p>
            <a:pPr fontAlgn="base"/>
            <a:r>
              <a:rPr lang="en-US" sz="4400" dirty="0">
                <a:solidFill>
                  <a:schemeClr val="accent3">
                    <a:lumMod val="50000"/>
                  </a:schemeClr>
                </a:solidFill>
                <a:latin typeface="Candara" panose="020E0502030303020204" pitchFamily="34" charset="0"/>
              </a:rPr>
              <a:t>Variables </a:t>
            </a:r>
            <a:r>
              <a:rPr lang="en-US" sz="9600" dirty="0">
                <a:solidFill>
                  <a:schemeClr val="accent3">
                    <a:lumMod val="50000"/>
                  </a:schemeClr>
                </a:solidFill>
                <a:latin typeface="Candara" panose="020E0502030303020204" pitchFamily="34" charset="0"/>
              </a:rPr>
              <a:t>77</a:t>
            </a:r>
          </a:p>
        </p:txBody>
      </p:sp>
    </p:spTree>
    <p:extLst>
      <p:ext uri="{BB962C8B-B14F-4D97-AF65-F5344CB8AC3E}">
        <p14:creationId xmlns:p14="http://schemas.microsoft.com/office/powerpoint/2010/main" val="60739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par>
                          <p:cTn id="23" fill="hold">
                            <p:stCondLst>
                              <p:cond delay="2000"/>
                            </p:stCondLst>
                            <p:childTnLst>
                              <p:par>
                                <p:cTn id="24" presetID="22" presetClass="entr" presetSubtype="2"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right)">
                                      <p:cBhvr>
                                        <p:cTn id="26" dur="500"/>
                                        <p:tgtEl>
                                          <p:spTgt spid="12"/>
                                        </p:tgtEl>
                                      </p:cBhvr>
                                    </p:animEffect>
                                  </p:childTnLst>
                                </p:cTn>
                              </p:par>
                            </p:childTnLst>
                          </p:cTn>
                        </p:par>
                        <p:par>
                          <p:cTn id="27" fill="hold">
                            <p:stCondLst>
                              <p:cond delay="2500"/>
                            </p:stCondLst>
                            <p:childTnLst>
                              <p:par>
                                <p:cTn id="28" presetID="37" presetClass="entr" presetSubtype="0"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900" decel="100000" fill="hold"/>
                                        <p:tgtEl>
                                          <p:spTgt spid="15"/>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anim calcmode="lin" valueType="num">
                                      <p:cBhvr>
                                        <p:cTn id="37" dur="500" fill="hold"/>
                                        <p:tgtEl>
                                          <p:spTgt spid="18"/>
                                        </p:tgtEl>
                                        <p:attrNameLst>
                                          <p:attrName>ppt_x</p:attrName>
                                        </p:attrNameLst>
                                      </p:cBhvr>
                                      <p:tavLst>
                                        <p:tav tm="0">
                                          <p:val>
                                            <p:strVal val="#ppt_x"/>
                                          </p:val>
                                        </p:tav>
                                        <p:tav tm="100000">
                                          <p:val>
                                            <p:strVal val="#ppt_x"/>
                                          </p:val>
                                        </p:tav>
                                      </p:tavLst>
                                    </p:anim>
                                    <p:anim calcmode="lin" valueType="num">
                                      <p:cBhvr>
                                        <p:cTn id="38" dur="500" fill="hold"/>
                                        <p:tgtEl>
                                          <p:spTgt spid="18"/>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left)">
                                      <p:cBhvr>
                                        <p:cTn id="42" dur="500"/>
                                        <p:tgtEl>
                                          <p:spTgt spid="41"/>
                                        </p:tgtEl>
                                      </p:cBhvr>
                                    </p:animEffect>
                                  </p:childTnLst>
                                </p:cTn>
                              </p:par>
                            </p:childTnLst>
                          </p:cTn>
                        </p:par>
                        <p:par>
                          <p:cTn id="43" fill="hold">
                            <p:stCondLst>
                              <p:cond delay="4000"/>
                            </p:stCondLst>
                            <p:childTnLst>
                              <p:par>
                                <p:cTn id="44" presetID="22" presetClass="entr" presetSubtype="8" fill="hold" nodeType="after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wipe(left)">
                                      <p:cBhvr>
                                        <p:cTn id="46" dur="500"/>
                                        <p:tgtEl>
                                          <p:spTgt spid="47"/>
                                        </p:tgtEl>
                                      </p:cBhvr>
                                    </p:animEffect>
                                  </p:childTnLst>
                                </p:cTn>
                              </p:par>
                            </p:childTnLst>
                          </p:cTn>
                        </p:par>
                        <p:par>
                          <p:cTn id="47" fill="hold">
                            <p:stCondLst>
                              <p:cond delay="4500"/>
                            </p:stCondLst>
                            <p:childTnLst>
                              <p:par>
                                <p:cTn id="48" presetID="53" presetClass="entr" presetSubtype="16" fill="hold" grpId="0" nodeType="afterEffect">
                                  <p:stCondLst>
                                    <p:cond delay="0"/>
                                  </p:stCondLst>
                                  <p:childTnLst>
                                    <p:set>
                                      <p:cBhvr>
                                        <p:cTn id="49" dur="1" fill="hold">
                                          <p:stCondLst>
                                            <p:cond delay="0"/>
                                          </p:stCondLst>
                                        </p:cTn>
                                        <p:tgtEl>
                                          <p:spTgt spid="49"/>
                                        </p:tgtEl>
                                        <p:attrNameLst>
                                          <p:attrName>style.visibility</p:attrName>
                                        </p:attrNameLst>
                                      </p:cBhvr>
                                      <p:to>
                                        <p:strVal val="visible"/>
                                      </p:to>
                                    </p:set>
                                    <p:anim calcmode="lin" valueType="num">
                                      <p:cBhvr>
                                        <p:cTn id="50" dur="500" fill="hold"/>
                                        <p:tgtEl>
                                          <p:spTgt spid="49"/>
                                        </p:tgtEl>
                                        <p:attrNameLst>
                                          <p:attrName>ppt_w</p:attrName>
                                        </p:attrNameLst>
                                      </p:cBhvr>
                                      <p:tavLst>
                                        <p:tav tm="0">
                                          <p:val>
                                            <p:fltVal val="0"/>
                                          </p:val>
                                        </p:tav>
                                        <p:tav tm="100000">
                                          <p:val>
                                            <p:strVal val="#ppt_w"/>
                                          </p:val>
                                        </p:tav>
                                      </p:tavLst>
                                    </p:anim>
                                    <p:anim calcmode="lin" valueType="num">
                                      <p:cBhvr>
                                        <p:cTn id="51" dur="500" fill="hold"/>
                                        <p:tgtEl>
                                          <p:spTgt spid="49"/>
                                        </p:tgtEl>
                                        <p:attrNameLst>
                                          <p:attrName>ppt_h</p:attrName>
                                        </p:attrNameLst>
                                      </p:cBhvr>
                                      <p:tavLst>
                                        <p:tav tm="0">
                                          <p:val>
                                            <p:fltVal val="0"/>
                                          </p:val>
                                        </p:tav>
                                        <p:tav tm="100000">
                                          <p:val>
                                            <p:strVal val="#ppt_h"/>
                                          </p:val>
                                        </p:tav>
                                      </p:tavLst>
                                    </p:anim>
                                    <p:animEffect transition="in" filter="fade">
                                      <p:cBhvr>
                                        <p:cTn id="52" dur="500"/>
                                        <p:tgtEl>
                                          <p:spTgt spid="49"/>
                                        </p:tgtEl>
                                      </p:cBhvr>
                                    </p:animEffect>
                                  </p:childTnLst>
                                </p:cTn>
                              </p:par>
                            </p:childTnLst>
                          </p:cTn>
                        </p:par>
                        <p:par>
                          <p:cTn id="53" fill="hold">
                            <p:stCondLst>
                              <p:cond delay="5000"/>
                            </p:stCondLst>
                            <p:childTnLst>
                              <p:par>
                                <p:cTn id="54" presetID="22" presetClass="entr" presetSubtype="2" fill="hold" grpId="0" nodeType="after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wipe(right)">
                                      <p:cBhvr>
                                        <p:cTn id="56" dur="500"/>
                                        <p:tgtEl>
                                          <p:spTgt spid="50"/>
                                        </p:tgtEl>
                                      </p:cBhvr>
                                    </p:animEffect>
                                  </p:childTnLst>
                                </p:cTn>
                              </p:par>
                            </p:childTnLst>
                          </p:cTn>
                        </p:par>
                        <p:par>
                          <p:cTn id="57" fill="hold">
                            <p:stCondLst>
                              <p:cond delay="5500"/>
                            </p:stCondLst>
                            <p:childTnLst>
                              <p:par>
                                <p:cTn id="58" presetID="53" presetClass="entr" presetSubtype="16" fill="hold" grpId="0" nodeType="afterEffect">
                                  <p:stCondLst>
                                    <p:cond delay="0"/>
                                  </p:stCondLst>
                                  <p:childTnLst>
                                    <p:set>
                                      <p:cBhvr>
                                        <p:cTn id="59" dur="1" fill="hold">
                                          <p:stCondLst>
                                            <p:cond delay="0"/>
                                          </p:stCondLst>
                                        </p:cTn>
                                        <p:tgtEl>
                                          <p:spTgt spid="52"/>
                                        </p:tgtEl>
                                        <p:attrNameLst>
                                          <p:attrName>style.visibility</p:attrName>
                                        </p:attrNameLst>
                                      </p:cBhvr>
                                      <p:to>
                                        <p:strVal val="visible"/>
                                      </p:to>
                                    </p:set>
                                    <p:anim calcmode="lin" valueType="num">
                                      <p:cBhvr>
                                        <p:cTn id="60" dur="500" fill="hold"/>
                                        <p:tgtEl>
                                          <p:spTgt spid="52"/>
                                        </p:tgtEl>
                                        <p:attrNameLst>
                                          <p:attrName>ppt_w</p:attrName>
                                        </p:attrNameLst>
                                      </p:cBhvr>
                                      <p:tavLst>
                                        <p:tav tm="0">
                                          <p:val>
                                            <p:fltVal val="0"/>
                                          </p:val>
                                        </p:tav>
                                        <p:tav tm="100000">
                                          <p:val>
                                            <p:strVal val="#ppt_w"/>
                                          </p:val>
                                        </p:tav>
                                      </p:tavLst>
                                    </p:anim>
                                    <p:anim calcmode="lin" valueType="num">
                                      <p:cBhvr>
                                        <p:cTn id="61" dur="500" fill="hold"/>
                                        <p:tgtEl>
                                          <p:spTgt spid="52"/>
                                        </p:tgtEl>
                                        <p:attrNameLst>
                                          <p:attrName>ppt_h</p:attrName>
                                        </p:attrNameLst>
                                      </p:cBhvr>
                                      <p:tavLst>
                                        <p:tav tm="0">
                                          <p:val>
                                            <p:fltVal val="0"/>
                                          </p:val>
                                        </p:tav>
                                        <p:tav tm="100000">
                                          <p:val>
                                            <p:strVal val="#ppt_h"/>
                                          </p:val>
                                        </p:tav>
                                      </p:tavLst>
                                    </p:anim>
                                    <p:animEffect transition="in" filter="fade">
                                      <p:cBhvr>
                                        <p:cTn id="62" dur="500"/>
                                        <p:tgtEl>
                                          <p:spTgt spid="52"/>
                                        </p:tgtEl>
                                      </p:cBhvr>
                                    </p:animEffect>
                                  </p:childTnLst>
                                </p:cTn>
                              </p:par>
                            </p:childTnLst>
                          </p:cTn>
                        </p:par>
                        <p:par>
                          <p:cTn id="63" fill="hold">
                            <p:stCondLst>
                              <p:cond delay="6000"/>
                            </p:stCondLst>
                            <p:childTnLst>
                              <p:par>
                                <p:cTn id="64" presetID="53" presetClass="entr" presetSubtype="16" fill="hold" grpId="0" nodeType="afterEffect">
                                  <p:stCondLst>
                                    <p:cond delay="0"/>
                                  </p:stCondLst>
                                  <p:childTnLst>
                                    <p:set>
                                      <p:cBhvr>
                                        <p:cTn id="65" dur="1" fill="hold">
                                          <p:stCondLst>
                                            <p:cond delay="0"/>
                                          </p:stCondLst>
                                        </p:cTn>
                                        <p:tgtEl>
                                          <p:spTgt spid="56"/>
                                        </p:tgtEl>
                                        <p:attrNameLst>
                                          <p:attrName>style.visibility</p:attrName>
                                        </p:attrNameLst>
                                      </p:cBhvr>
                                      <p:to>
                                        <p:strVal val="visible"/>
                                      </p:to>
                                    </p:set>
                                    <p:anim calcmode="lin" valueType="num">
                                      <p:cBhvr>
                                        <p:cTn id="66" dur="500" fill="hold"/>
                                        <p:tgtEl>
                                          <p:spTgt spid="56"/>
                                        </p:tgtEl>
                                        <p:attrNameLst>
                                          <p:attrName>ppt_w</p:attrName>
                                        </p:attrNameLst>
                                      </p:cBhvr>
                                      <p:tavLst>
                                        <p:tav tm="0">
                                          <p:val>
                                            <p:fltVal val="0"/>
                                          </p:val>
                                        </p:tav>
                                        <p:tav tm="100000">
                                          <p:val>
                                            <p:strVal val="#ppt_w"/>
                                          </p:val>
                                        </p:tav>
                                      </p:tavLst>
                                    </p:anim>
                                    <p:anim calcmode="lin" valueType="num">
                                      <p:cBhvr>
                                        <p:cTn id="67" dur="500" fill="hold"/>
                                        <p:tgtEl>
                                          <p:spTgt spid="56"/>
                                        </p:tgtEl>
                                        <p:attrNameLst>
                                          <p:attrName>ppt_h</p:attrName>
                                        </p:attrNameLst>
                                      </p:cBhvr>
                                      <p:tavLst>
                                        <p:tav tm="0">
                                          <p:val>
                                            <p:fltVal val="0"/>
                                          </p:val>
                                        </p:tav>
                                        <p:tav tm="100000">
                                          <p:val>
                                            <p:strVal val="#ppt_h"/>
                                          </p:val>
                                        </p:tav>
                                      </p:tavLst>
                                    </p:anim>
                                    <p:animEffect transition="in" filter="fade">
                                      <p:cBhvr>
                                        <p:cTn id="68" dur="500"/>
                                        <p:tgtEl>
                                          <p:spTgt spid="56"/>
                                        </p:tgtEl>
                                      </p:cBhvr>
                                    </p:animEffect>
                                  </p:childTnLst>
                                </p:cTn>
                              </p:par>
                            </p:childTnLst>
                          </p:cTn>
                        </p:par>
                        <p:par>
                          <p:cTn id="69" fill="hold">
                            <p:stCondLst>
                              <p:cond delay="6500"/>
                            </p:stCondLst>
                            <p:childTnLst>
                              <p:par>
                                <p:cTn id="70" presetID="22" presetClass="entr" presetSubtype="2" fill="hold" grpId="0" nodeType="afterEffect" nodePh="1">
                                  <p:stCondLst>
                                    <p:cond delay="0"/>
                                  </p:stCondLst>
                                  <p:endCondLst>
                                    <p:cond evt="begin" delay="0">
                                      <p:tn val="70"/>
                                    </p:cond>
                                  </p:endCondLst>
                                  <p:childTnLst>
                                    <p:set>
                                      <p:cBhvr>
                                        <p:cTn id="71" dur="1" fill="hold">
                                          <p:stCondLst>
                                            <p:cond delay="0"/>
                                          </p:stCondLst>
                                        </p:cTn>
                                        <p:tgtEl>
                                          <p:spTgt spid="57"/>
                                        </p:tgtEl>
                                        <p:attrNameLst>
                                          <p:attrName>style.visibility</p:attrName>
                                        </p:attrNameLst>
                                      </p:cBhvr>
                                      <p:to>
                                        <p:strVal val="visible"/>
                                      </p:to>
                                    </p:set>
                                    <p:animEffect transition="in" filter="wipe(right)">
                                      <p:cBhvr>
                                        <p:cTn id="72" dur="500"/>
                                        <p:tgtEl>
                                          <p:spTgt spid="57"/>
                                        </p:tgtEl>
                                      </p:cBhvr>
                                    </p:animEffect>
                                  </p:childTnLst>
                                </p:cTn>
                              </p:par>
                            </p:childTnLst>
                          </p:cTn>
                        </p:par>
                        <p:par>
                          <p:cTn id="73" fill="hold">
                            <p:stCondLst>
                              <p:cond delay="7000"/>
                            </p:stCondLst>
                            <p:childTnLst>
                              <p:par>
                                <p:cTn id="74" presetID="22" presetClass="entr" presetSubtype="8" fill="hold" nodeType="afterEffect">
                                  <p:stCondLst>
                                    <p:cond delay="0"/>
                                  </p:stCondLst>
                                  <p:childTnLst>
                                    <p:set>
                                      <p:cBhvr>
                                        <p:cTn id="75" dur="1" fill="hold">
                                          <p:stCondLst>
                                            <p:cond delay="0"/>
                                          </p:stCondLst>
                                        </p:cTn>
                                        <p:tgtEl>
                                          <p:spTgt spid="60"/>
                                        </p:tgtEl>
                                        <p:attrNameLst>
                                          <p:attrName>style.visibility</p:attrName>
                                        </p:attrNameLst>
                                      </p:cBhvr>
                                      <p:to>
                                        <p:strVal val="visible"/>
                                      </p:to>
                                    </p:set>
                                    <p:animEffect transition="in" filter="wipe(left)">
                                      <p:cBhvr>
                                        <p:cTn id="76" dur="500"/>
                                        <p:tgtEl>
                                          <p:spTgt spid="60"/>
                                        </p:tgtEl>
                                      </p:cBhvr>
                                    </p:animEffect>
                                  </p:childTnLst>
                                </p:cTn>
                              </p:par>
                            </p:childTnLst>
                          </p:cTn>
                        </p:par>
                        <p:par>
                          <p:cTn id="77" fill="hold">
                            <p:stCondLst>
                              <p:cond delay="7500"/>
                            </p:stCondLst>
                            <p:childTnLst>
                              <p:par>
                                <p:cTn id="78" presetID="22" presetClass="entr" presetSubtype="2" fill="hold" nodeType="afterEffect">
                                  <p:stCondLst>
                                    <p:cond delay="0"/>
                                  </p:stCondLst>
                                  <p:childTnLst>
                                    <p:set>
                                      <p:cBhvr>
                                        <p:cTn id="79" dur="1" fill="hold">
                                          <p:stCondLst>
                                            <p:cond delay="0"/>
                                          </p:stCondLst>
                                        </p:cTn>
                                        <p:tgtEl>
                                          <p:spTgt spid="61"/>
                                        </p:tgtEl>
                                        <p:attrNameLst>
                                          <p:attrName>style.visibility</p:attrName>
                                        </p:attrNameLst>
                                      </p:cBhvr>
                                      <p:to>
                                        <p:strVal val="visible"/>
                                      </p:to>
                                    </p:set>
                                    <p:animEffect transition="in" filter="wipe(right)">
                                      <p:cBhvr>
                                        <p:cTn id="80" dur="500"/>
                                        <p:tgtEl>
                                          <p:spTgt spid="61"/>
                                        </p:tgtEl>
                                      </p:cBhvr>
                                    </p:animEffect>
                                  </p:childTnLst>
                                </p:cTn>
                              </p:par>
                            </p:childTnLst>
                          </p:cTn>
                        </p:par>
                        <p:par>
                          <p:cTn id="81" fill="hold">
                            <p:stCondLst>
                              <p:cond delay="8000"/>
                            </p:stCondLst>
                            <p:childTnLst>
                              <p:par>
                                <p:cTn id="82" presetID="22" presetClass="entr" presetSubtype="8" fill="hold" grpId="0"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wipe(left)">
                                      <p:cBhvr>
                                        <p:cTn id="8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41" grpId="0"/>
      <p:bldP spid="49" grpId="0" animBg="1"/>
      <p:bldP spid="50" grpId="0"/>
      <p:bldP spid="52" grpId="0" animBg="1"/>
      <p:bldP spid="56" grpId="0" animBg="1"/>
      <p:bldP spid="57" grpId="0"/>
      <p:bldP spid="6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7234" y="2773349"/>
            <a:ext cx="19888199" cy="3539430"/>
          </a:xfrm>
          <a:prstGeom prst="rect">
            <a:avLst/>
          </a:prstGeom>
        </p:spPr>
        <p:txBody>
          <a:bodyPr wrap="square">
            <a:spAutoFit/>
          </a:bodyPr>
          <a:lstStyle/>
          <a:p>
            <a:pPr algn="ctr"/>
            <a:r>
              <a:rPr lang="en-US" sz="3200" b="1" u="sng" dirty="0">
                <a:solidFill>
                  <a:schemeClr val="accent3">
                    <a:lumMod val="50000"/>
                  </a:schemeClr>
                </a:solidFill>
                <a:latin typeface="Candara" panose="020E0502030303020204" pitchFamily="34" charset="0"/>
              </a:rPr>
              <a:t>What is HMDA ?</a:t>
            </a:r>
          </a:p>
          <a:p>
            <a:r>
              <a:rPr lang="en-US" sz="3200" dirty="0">
                <a:solidFill>
                  <a:schemeClr val="accent3">
                    <a:lumMod val="50000"/>
                  </a:schemeClr>
                </a:solidFill>
                <a:latin typeface="Candara" panose="020E0502030303020204" pitchFamily="34" charset="0"/>
              </a:rPr>
              <a:t>Each year thousands of banks and other financial institutions report data about mortgages to the public, thanks to the </a:t>
            </a:r>
            <a:r>
              <a:rPr lang="en-US" sz="3200" b="1" dirty="0">
                <a:solidFill>
                  <a:schemeClr val="accent3">
                    <a:lumMod val="50000"/>
                  </a:schemeClr>
                </a:solidFill>
                <a:latin typeface="Candara" panose="020E0502030303020204" pitchFamily="34" charset="0"/>
              </a:rPr>
              <a:t>Home Mortgage Disclosure Act</a:t>
            </a:r>
            <a:r>
              <a:rPr lang="en-US" sz="3200" dirty="0">
                <a:solidFill>
                  <a:schemeClr val="accent3">
                    <a:lumMod val="50000"/>
                  </a:schemeClr>
                </a:solidFill>
                <a:latin typeface="Candara" panose="020E0502030303020204" pitchFamily="34" charset="0"/>
              </a:rPr>
              <a:t>, or </a:t>
            </a:r>
            <a:r>
              <a:rPr lang="en-US" sz="3200" b="1" dirty="0">
                <a:solidFill>
                  <a:schemeClr val="accent3">
                    <a:lumMod val="50000"/>
                  </a:schemeClr>
                </a:solidFill>
                <a:latin typeface="Candara" panose="020E0502030303020204" pitchFamily="34" charset="0"/>
              </a:rPr>
              <a:t>“HMDA”</a:t>
            </a:r>
            <a:r>
              <a:rPr lang="en-US" sz="3200" dirty="0">
                <a:solidFill>
                  <a:schemeClr val="accent3">
                    <a:lumMod val="50000"/>
                  </a:schemeClr>
                </a:solidFill>
                <a:latin typeface="Candara" panose="020E0502030303020204" pitchFamily="34" charset="0"/>
              </a:rPr>
              <a:t> for short. These public data are important because:</a:t>
            </a:r>
          </a:p>
          <a:p>
            <a:endParaRPr lang="en-US" sz="3200" dirty="0">
              <a:solidFill>
                <a:schemeClr val="accent3">
                  <a:lumMod val="50000"/>
                </a:schemeClr>
              </a:solidFill>
              <a:latin typeface="Candara" panose="020E0502030303020204" pitchFamily="34" charset="0"/>
            </a:endParaRPr>
          </a:p>
          <a:p>
            <a:pPr marL="1543801" lvl="1" indent="-457200">
              <a:buFont typeface="Arial" panose="020B0604020202020204" pitchFamily="34" charset="0"/>
              <a:buChar char="•"/>
            </a:pPr>
            <a:r>
              <a:rPr lang="en-US" sz="3200" dirty="0">
                <a:solidFill>
                  <a:schemeClr val="accent3">
                    <a:lumMod val="50000"/>
                  </a:schemeClr>
                </a:solidFill>
                <a:latin typeface="Candara" panose="020E0502030303020204" pitchFamily="34" charset="0"/>
              </a:rPr>
              <a:t>Help show whether lenders are serving the housing needs of their communities;</a:t>
            </a:r>
          </a:p>
          <a:p>
            <a:pPr marL="1543801" lvl="1" indent="-457200">
              <a:buFont typeface="Arial" panose="020B0604020202020204" pitchFamily="34" charset="0"/>
              <a:buChar char="•"/>
            </a:pPr>
            <a:r>
              <a:rPr lang="en-US" sz="3200" dirty="0">
                <a:solidFill>
                  <a:schemeClr val="accent3">
                    <a:lumMod val="50000"/>
                  </a:schemeClr>
                </a:solidFill>
                <a:latin typeface="Candara" panose="020E0502030303020204" pitchFamily="34" charset="0"/>
              </a:rPr>
              <a:t>Give public officials information that helps them make decisions and policies; and</a:t>
            </a:r>
          </a:p>
          <a:p>
            <a:pPr marL="1543801" lvl="1" indent="-457200">
              <a:buFont typeface="Arial" panose="020B0604020202020204" pitchFamily="34" charset="0"/>
              <a:buChar char="•"/>
            </a:pPr>
            <a:r>
              <a:rPr lang="en-US" sz="3200" dirty="0">
                <a:solidFill>
                  <a:schemeClr val="accent3">
                    <a:lumMod val="50000"/>
                  </a:schemeClr>
                </a:solidFill>
                <a:latin typeface="Candara" panose="020E0502030303020204" pitchFamily="34" charset="0"/>
              </a:rPr>
              <a:t>Shed light on lending patterns that could be discriminatory</a:t>
            </a:r>
            <a:endParaRPr lang="en-US" sz="3200" b="0" i="0" dirty="0">
              <a:solidFill>
                <a:schemeClr val="accent3">
                  <a:lumMod val="50000"/>
                </a:schemeClr>
              </a:solidFill>
              <a:effectLst/>
              <a:latin typeface="Candara" panose="020E0502030303020204" pitchFamily="34" charset="0"/>
            </a:endParaRPr>
          </a:p>
        </p:txBody>
      </p:sp>
      <p:grpSp>
        <p:nvGrpSpPr>
          <p:cNvPr id="6" name="Group 66"/>
          <p:cNvGrpSpPr/>
          <p:nvPr/>
        </p:nvGrpSpPr>
        <p:grpSpPr>
          <a:xfrm>
            <a:off x="5513751" y="561631"/>
            <a:ext cx="12801601" cy="2073286"/>
            <a:chOff x="8375719" y="483017"/>
            <a:chExt cx="7687955" cy="2073286"/>
          </a:xfrm>
        </p:grpSpPr>
        <p:sp>
          <p:nvSpPr>
            <p:cNvPr id="7" name="TextBox 6"/>
            <p:cNvSpPr txBox="1"/>
            <p:nvPr/>
          </p:nvSpPr>
          <p:spPr>
            <a:xfrm>
              <a:off x="8375719" y="483017"/>
              <a:ext cx="7687955" cy="1015644"/>
            </a:xfrm>
            <a:prstGeom prst="rect">
              <a:avLst/>
            </a:prstGeom>
            <a:noFill/>
          </p:spPr>
          <p:txBody>
            <a:bodyPr wrap="square" lIns="91422" tIns="45711" rIns="91422" bIns="45711" rtlCol="0">
              <a:spAutoFit/>
            </a:bodyPr>
            <a:lstStyle/>
            <a:p>
              <a:pPr algn="ctr"/>
              <a:r>
                <a:rPr lang="en-US" sz="6000" b="1" u="sng" dirty="0">
                  <a:solidFill>
                    <a:schemeClr val="tx2"/>
                  </a:solidFill>
                  <a:latin typeface="Candara" panose="020E0502030303020204" pitchFamily="34" charset="0"/>
                  <a:ea typeface="Lato" pitchFamily="34" charset="0"/>
                  <a:cs typeface="Lato" pitchFamily="34" charset="0"/>
                </a:rPr>
                <a:t>The Basics | Concepts</a:t>
              </a:r>
              <a:endParaRPr lang="id-ID" sz="6000" b="1" u="sng" dirty="0">
                <a:solidFill>
                  <a:schemeClr val="tx2"/>
                </a:solidFill>
                <a:latin typeface="Candara" panose="020E0502030303020204" pitchFamily="34" charset="0"/>
                <a:ea typeface="Lato" pitchFamily="34" charset="0"/>
                <a:cs typeface="Lato" pitchFamily="34" charset="0"/>
              </a:endParaRPr>
            </a:p>
          </p:txBody>
        </p:sp>
        <p:sp>
          <p:nvSpPr>
            <p:cNvPr id="8" name="Subtitle 2"/>
            <p:cNvSpPr txBox="1">
              <a:spLocks/>
            </p:cNvSpPr>
            <p:nvPr/>
          </p:nvSpPr>
          <p:spPr>
            <a:xfrm>
              <a:off x="10561035" y="1854121"/>
              <a:ext cx="3583089" cy="702182"/>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dirty="0">
                  <a:solidFill>
                    <a:schemeClr val="accent1">
                      <a:lumMod val="50000"/>
                    </a:schemeClr>
                  </a:solidFill>
                  <a:latin typeface="Candara" panose="020E0502030303020204" pitchFamily="34" charset="0"/>
                  <a:cs typeface="Lato Light"/>
                </a:rPr>
                <a:t>Understanding the Business Context</a:t>
              </a:r>
            </a:p>
          </p:txBody>
        </p:sp>
      </p:grpSp>
      <p:grpSp>
        <p:nvGrpSpPr>
          <p:cNvPr id="9" name="Group 1"/>
          <p:cNvGrpSpPr/>
          <p:nvPr/>
        </p:nvGrpSpPr>
        <p:grpSpPr>
          <a:xfrm>
            <a:off x="10409237" y="1587830"/>
            <a:ext cx="3657601" cy="240970"/>
            <a:chOff x="10866255" y="8448874"/>
            <a:chExt cx="2738812" cy="73150"/>
          </a:xfrm>
        </p:grpSpPr>
        <p:sp>
          <p:nvSpPr>
            <p:cNvPr id="10" name="Rectangle 11"/>
            <p:cNvSpPr/>
            <p:nvPr/>
          </p:nvSpPr>
          <p:spPr>
            <a:xfrm flipV="1">
              <a:off x="10866255" y="8448874"/>
              <a:ext cx="407521" cy="73150"/>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11" name="Rectangle 12"/>
            <p:cNvSpPr/>
            <p:nvPr/>
          </p:nvSpPr>
          <p:spPr>
            <a:xfrm flipV="1">
              <a:off x="11330497" y="8448874"/>
              <a:ext cx="407521" cy="7315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12" name="Rectangle 13"/>
            <p:cNvSpPr/>
            <p:nvPr/>
          </p:nvSpPr>
          <p:spPr>
            <a:xfrm flipV="1">
              <a:off x="11809200" y="8448874"/>
              <a:ext cx="407521" cy="73150"/>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13" name="Rectangle 14"/>
            <p:cNvSpPr/>
            <p:nvPr/>
          </p:nvSpPr>
          <p:spPr>
            <a:xfrm flipV="1">
              <a:off x="12273541" y="8448874"/>
              <a:ext cx="407521" cy="73150"/>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14" name="Rectangle 15"/>
            <p:cNvSpPr/>
            <p:nvPr/>
          </p:nvSpPr>
          <p:spPr>
            <a:xfrm flipV="1">
              <a:off x="12737783" y="8448874"/>
              <a:ext cx="407521" cy="73150"/>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15" name="Rectangle 16"/>
            <p:cNvSpPr/>
            <p:nvPr/>
          </p:nvSpPr>
          <p:spPr>
            <a:xfrm flipV="1">
              <a:off x="13197546" y="8448874"/>
              <a:ext cx="407521" cy="7315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grpSp>
      <p:sp>
        <p:nvSpPr>
          <p:cNvPr id="19" name="Rectangle 15"/>
          <p:cNvSpPr>
            <a:spLocks noChangeArrowheads="1"/>
          </p:cNvSpPr>
          <p:nvPr/>
        </p:nvSpPr>
        <p:spPr bwMode="auto">
          <a:xfrm>
            <a:off x="579437" y="2527815"/>
            <a:ext cx="153988" cy="4023360"/>
          </a:xfrm>
          <a:prstGeom prst="rect">
            <a:avLst/>
          </a:pr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th-TH"/>
          </a:p>
        </p:txBody>
      </p:sp>
      <p:sp>
        <p:nvSpPr>
          <p:cNvPr id="21" name="Rectangle 15"/>
          <p:cNvSpPr>
            <a:spLocks noChangeArrowheads="1"/>
          </p:cNvSpPr>
          <p:nvPr/>
        </p:nvSpPr>
        <p:spPr bwMode="auto">
          <a:xfrm>
            <a:off x="21245433" y="2527815"/>
            <a:ext cx="153988" cy="4023360"/>
          </a:xfrm>
          <a:prstGeom prst="rect">
            <a:avLst/>
          </a:pr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th-TH"/>
          </a:p>
        </p:txBody>
      </p:sp>
      <p:sp>
        <p:nvSpPr>
          <p:cNvPr id="22" name="Line 6"/>
          <p:cNvSpPr>
            <a:spLocks noChangeShapeType="1"/>
          </p:cNvSpPr>
          <p:nvPr/>
        </p:nvSpPr>
        <p:spPr bwMode="auto">
          <a:xfrm>
            <a:off x="0" y="7620000"/>
            <a:ext cx="13889038" cy="0"/>
          </a:xfrm>
          <a:prstGeom prst="line">
            <a:avLst/>
          </a:prstGeom>
          <a:noFill/>
          <a:ln w="76200" cap="flat">
            <a:solidFill>
              <a:schemeClr val="accent5">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th-TH"/>
          </a:p>
        </p:txBody>
      </p:sp>
      <p:sp>
        <p:nvSpPr>
          <p:cNvPr id="23" name="Rectangle 22"/>
          <p:cNvSpPr/>
          <p:nvPr/>
        </p:nvSpPr>
        <p:spPr>
          <a:xfrm>
            <a:off x="3475037" y="7803837"/>
            <a:ext cx="18211799" cy="2677656"/>
          </a:xfrm>
          <a:prstGeom prst="rect">
            <a:avLst/>
          </a:prstGeom>
        </p:spPr>
        <p:txBody>
          <a:bodyPr wrap="square">
            <a:spAutoFit/>
          </a:bodyPr>
          <a:lstStyle/>
          <a:p>
            <a:pPr algn="just"/>
            <a:r>
              <a:rPr lang="en-US" sz="2800" dirty="0">
                <a:solidFill>
                  <a:schemeClr val="accent3">
                    <a:lumMod val="50000"/>
                  </a:schemeClr>
                </a:solidFill>
                <a:latin typeface="Candara" panose="020E0502030303020204" pitchFamily="34" charset="0"/>
              </a:rPr>
              <a:t>Meet Alex. He wants to buy a home but doesn’t have the money to pay for it in cash, so he applies for a loan at his bank. He tells the bank about his finances, the house he wants to buy, and other information the bank needs to make a decision about whether or not to lend to him, and the terms of the loan. </a:t>
            </a:r>
          </a:p>
          <a:p>
            <a:pPr algn="just"/>
            <a:r>
              <a:rPr lang="en-US" sz="2800" dirty="0">
                <a:solidFill>
                  <a:schemeClr val="accent3">
                    <a:lumMod val="50000"/>
                  </a:schemeClr>
                </a:solidFill>
                <a:latin typeface="Candara" panose="020E0502030303020204" pitchFamily="34" charset="0"/>
              </a:rPr>
              <a:t>The bank reviews Alex’s application, decides that he meets their criteria, and he gets approved. Once all the papers are signed, Alex closes the loan… or in mortgage-speak, </a:t>
            </a:r>
            <a:r>
              <a:rPr lang="en-US" sz="2800" b="1" dirty="0">
                <a:solidFill>
                  <a:schemeClr val="accent3">
                    <a:lumMod val="50000"/>
                  </a:schemeClr>
                </a:solidFill>
                <a:latin typeface="Candara" panose="020E0502030303020204" pitchFamily="34" charset="0"/>
              </a:rPr>
              <a:t>the loan is “originated.”</a:t>
            </a:r>
            <a:r>
              <a:rPr lang="en-US" sz="2800" dirty="0">
                <a:solidFill>
                  <a:schemeClr val="accent3">
                    <a:lumMod val="50000"/>
                  </a:schemeClr>
                </a:solidFill>
                <a:latin typeface="Candara" panose="020E0502030303020204" pitchFamily="34" charset="0"/>
              </a:rPr>
              <a:t>.</a:t>
            </a:r>
          </a:p>
          <a:p>
            <a:pPr algn="just"/>
            <a:r>
              <a:rPr lang="en-US" sz="2800" dirty="0">
                <a:solidFill>
                  <a:schemeClr val="accent3">
                    <a:lumMod val="50000"/>
                  </a:schemeClr>
                </a:solidFill>
                <a:latin typeface="Candara" panose="020E0502030303020204" pitchFamily="34" charset="0"/>
              </a:rPr>
              <a:t>Therefore the last stage of the loan is </a:t>
            </a:r>
            <a:r>
              <a:rPr lang="en-US" sz="2800" b="1" dirty="0">
                <a:solidFill>
                  <a:schemeClr val="accent3">
                    <a:lumMod val="50000"/>
                  </a:schemeClr>
                </a:solidFill>
                <a:latin typeface="Candara" panose="020E0502030303020204" pitchFamily="34" charset="0"/>
              </a:rPr>
              <a:t>Loan Origination</a:t>
            </a:r>
            <a:r>
              <a:rPr lang="en-US" sz="2800" dirty="0">
                <a:solidFill>
                  <a:schemeClr val="accent3">
                    <a:lumMod val="50000"/>
                  </a:schemeClr>
                </a:solidFill>
                <a:latin typeface="Candara" panose="020E0502030303020204" pitchFamily="34" charset="0"/>
              </a:rPr>
              <a:t>.</a:t>
            </a:r>
            <a:endParaRPr lang="en-US" sz="2800" b="0" i="0" dirty="0">
              <a:solidFill>
                <a:schemeClr val="accent3">
                  <a:lumMod val="50000"/>
                </a:schemeClr>
              </a:solidFill>
              <a:effectLst/>
              <a:latin typeface="Candara" panose="020E0502030303020204" pitchFamily="34" charset="0"/>
            </a:endParaRPr>
          </a:p>
        </p:txBody>
      </p:sp>
      <p:sp>
        <p:nvSpPr>
          <p:cNvPr id="25" name="Rectangle 24"/>
          <p:cNvSpPr/>
          <p:nvPr/>
        </p:nvSpPr>
        <p:spPr>
          <a:xfrm>
            <a:off x="350837" y="7154910"/>
            <a:ext cx="5748690" cy="707886"/>
          </a:xfrm>
          <a:prstGeom prst="rect">
            <a:avLst/>
          </a:prstGeom>
          <a:solidFill>
            <a:schemeClr val="accent6">
              <a:lumMod val="40000"/>
              <a:lumOff val="60000"/>
            </a:schemeClr>
          </a:solidFill>
        </p:spPr>
        <p:txBody>
          <a:bodyPr wrap="none">
            <a:spAutoFit/>
          </a:bodyPr>
          <a:lstStyle/>
          <a:p>
            <a:pPr algn="just"/>
            <a:r>
              <a:rPr lang="en-US" sz="4000" b="1" u="sng" dirty="0">
                <a:solidFill>
                  <a:srgbClr val="000000"/>
                </a:solidFill>
                <a:latin typeface="Candara" panose="020E0502030303020204" pitchFamily="34" charset="0"/>
              </a:rPr>
              <a:t>Loan Origination Journey</a:t>
            </a:r>
          </a:p>
        </p:txBody>
      </p:sp>
    </p:spTree>
    <p:extLst>
      <p:ext uri="{BB962C8B-B14F-4D97-AF65-F5344CB8AC3E}">
        <p14:creationId xmlns:p14="http://schemas.microsoft.com/office/powerpoint/2010/main" val="244164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11" presetID="42"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anim calcmode="lin" valueType="num">
                                      <p:cBhvr>
                                        <p:cTn id="14" dur="500" fill="hold"/>
                                        <p:tgtEl>
                                          <p:spTgt spid="9"/>
                                        </p:tgtEl>
                                        <p:attrNameLst>
                                          <p:attrName>ppt_x</p:attrName>
                                        </p:attrNameLst>
                                      </p:cBhvr>
                                      <p:tavLst>
                                        <p:tav tm="0">
                                          <p:val>
                                            <p:strVal val="#ppt_x"/>
                                          </p:val>
                                        </p:tav>
                                        <p:tav tm="100000">
                                          <p:val>
                                            <p:strVal val="#ppt_x"/>
                                          </p:val>
                                        </p:tav>
                                      </p:tavLst>
                                    </p:anim>
                                    <p:anim calcmode="lin" valueType="num">
                                      <p:cBhvr>
                                        <p:cTn id="15" dur="5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2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6"/>
          <p:cNvGrpSpPr/>
          <p:nvPr/>
        </p:nvGrpSpPr>
        <p:grpSpPr>
          <a:xfrm>
            <a:off x="10561637" y="4876800"/>
            <a:ext cx="12801601" cy="2107783"/>
            <a:chOff x="8375719" y="483017"/>
            <a:chExt cx="7687955" cy="2107783"/>
          </a:xfrm>
        </p:grpSpPr>
        <p:sp>
          <p:nvSpPr>
            <p:cNvPr id="3" name="TextBox 2"/>
            <p:cNvSpPr txBox="1"/>
            <p:nvPr/>
          </p:nvSpPr>
          <p:spPr>
            <a:xfrm>
              <a:off x="8375719" y="483017"/>
              <a:ext cx="7687955" cy="1015644"/>
            </a:xfrm>
            <a:prstGeom prst="rect">
              <a:avLst/>
            </a:prstGeom>
            <a:noFill/>
          </p:spPr>
          <p:txBody>
            <a:bodyPr wrap="square" lIns="91422" tIns="45711" rIns="91422" bIns="45711" rtlCol="0">
              <a:spAutoFit/>
            </a:bodyPr>
            <a:lstStyle/>
            <a:p>
              <a:pPr algn="ctr"/>
              <a:r>
                <a:rPr lang="en-US" sz="6000" b="1" u="sng" dirty="0">
                  <a:solidFill>
                    <a:schemeClr val="tx2"/>
                  </a:solidFill>
                  <a:latin typeface="Candara" panose="020E0502030303020204" pitchFamily="34" charset="0"/>
                  <a:ea typeface="Lato" pitchFamily="34" charset="0"/>
                  <a:cs typeface="Lato" pitchFamily="34" charset="0"/>
                </a:rPr>
                <a:t>Section 1 : The Variables </a:t>
              </a:r>
              <a:endParaRPr lang="id-ID" sz="6000" b="1" u="sng" dirty="0">
                <a:solidFill>
                  <a:schemeClr val="tx2"/>
                </a:solidFill>
                <a:latin typeface="Candara" panose="020E0502030303020204" pitchFamily="34" charset="0"/>
                <a:ea typeface="Lato" pitchFamily="34" charset="0"/>
                <a:cs typeface="Lato" pitchFamily="34" charset="0"/>
              </a:endParaRPr>
            </a:p>
          </p:txBody>
        </p:sp>
        <p:sp>
          <p:nvSpPr>
            <p:cNvPr id="4" name="Subtitle 2"/>
            <p:cNvSpPr txBox="1">
              <a:spLocks/>
            </p:cNvSpPr>
            <p:nvPr/>
          </p:nvSpPr>
          <p:spPr>
            <a:xfrm>
              <a:off x="11225403" y="1854121"/>
              <a:ext cx="2254363" cy="736679"/>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dirty="0">
                  <a:solidFill>
                    <a:schemeClr val="accent1">
                      <a:lumMod val="50000"/>
                    </a:schemeClr>
                  </a:solidFill>
                  <a:latin typeface="Candara" panose="020E0502030303020204" pitchFamily="34" charset="0"/>
                  <a:cs typeface="Lato Light"/>
                </a:rPr>
                <a:t>Telling the Data Story </a:t>
              </a:r>
            </a:p>
          </p:txBody>
        </p:sp>
      </p:grpSp>
      <p:sp>
        <p:nvSpPr>
          <p:cNvPr id="5" name="Rectangle 4"/>
          <p:cNvSpPr/>
          <p:nvPr/>
        </p:nvSpPr>
        <p:spPr>
          <a:xfrm>
            <a:off x="1189037" y="7772400"/>
            <a:ext cx="20726400" cy="3416320"/>
          </a:xfrm>
          <a:prstGeom prst="rect">
            <a:avLst/>
          </a:prstGeom>
        </p:spPr>
        <p:txBody>
          <a:bodyPr wrap="square">
            <a:spAutoFit/>
          </a:bodyPr>
          <a:lstStyle/>
          <a:p>
            <a:r>
              <a:rPr lang="en-US" sz="2400" b="1" dirty="0">
                <a:latin typeface="Candara" panose="020E0502030303020204" pitchFamily="34" charset="0"/>
              </a:rPr>
              <a:t>The data provided can be grouped into the following subjects</a:t>
            </a:r>
          </a:p>
          <a:p>
            <a:pPr marL="342900" indent="-342900">
              <a:buFont typeface="Arial" panose="020B0604020202020204" pitchFamily="34" charset="0"/>
              <a:buChar char="•"/>
            </a:pPr>
            <a:r>
              <a:rPr lang="en-US" sz="2400" b="1" dirty="0">
                <a:latin typeface="Candara" panose="020E0502030303020204" pitchFamily="34" charset="0"/>
              </a:rPr>
              <a:t>Location</a:t>
            </a:r>
            <a:r>
              <a:rPr lang="en-US" sz="2400" dirty="0">
                <a:latin typeface="Candara" panose="020E0502030303020204" pitchFamily="34" charset="0"/>
              </a:rPr>
              <a:t> describes the State, metro area and census tract of the property</a:t>
            </a:r>
          </a:p>
          <a:p>
            <a:pPr marL="342900" indent="-342900">
              <a:buFont typeface="Arial" panose="020B0604020202020204" pitchFamily="34" charset="0"/>
              <a:buChar char="•"/>
            </a:pPr>
            <a:r>
              <a:rPr lang="en-US" sz="2400" b="1" dirty="0">
                <a:latin typeface="Candara" panose="020E0502030303020204" pitchFamily="34" charset="0"/>
              </a:rPr>
              <a:t>Property Type</a:t>
            </a:r>
            <a:r>
              <a:rPr lang="en-US" sz="2400" dirty="0">
                <a:latin typeface="Candara" panose="020E0502030303020204" pitchFamily="34" charset="0"/>
              </a:rPr>
              <a:t> describes the </a:t>
            </a:r>
            <a:r>
              <a:rPr lang="en-US" sz="2400" b="1" dirty="0">
                <a:latin typeface="Candara" panose="020E0502030303020204" pitchFamily="34" charset="0"/>
              </a:rPr>
              <a:t>Property Type and Occupancy of the property</a:t>
            </a:r>
            <a:r>
              <a:rPr lang="en-US" sz="2400" dirty="0">
                <a:latin typeface="Candara" panose="020E0502030303020204" pitchFamily="34" charset="0"/>
              </a:rPr>
              <a:t>. Property type values include One-to-four family dwelling, Manufactured housing and Multifamily dwelling. This also answers the question “Will the owner use the property as their primary residence ?” . The values include Owner occupied as principal dwelling , Not owner occupied as principal dwelling and Not Applicable.</a:t>
            </a:r>
          </a:p>
          <a:p>
            <a:pPr marL="342900" indent="-342900">
              <a:buFont typeface="Arial" panose="020B0604020202020204" pitchFamily="34" charset="0"/>
              <a:buChar char="•"/>
            </a:pPr>
            <a:r>
              <a:rPr lang="en-US" sz="2400" b="1" dirty="0">
                <a:latin typeface="Candara" panose="020E0502030303020204" pitchFamily="34" charset="0"/>
              </a:rPr>
              <a:t>Loan</a:t>
            </a:r>
            <a:r>
              <a:rPr lang="en-US" sz="2400" dirty="0">
                <a:latin typeface="Candara" panose="020E0502030303020204" pitchFamily="34" charset="0"/>
              </a:rPr>
              <a:t> describes the action taken on the Loan, purpose of the Loan , Type of the loan ,Loan’s lien status.</a:t>
            </a:r>
          </a:p>
          <a:p>
            <a:pPr marL="342900" indent="-342900">
              <a:buFont typeface="Arial" panose="020B0604020202020204" pitchFamily="34" charset="0"/>
              <a:buChar char="•"/>
            </a:pPr>
            <a:r>
              <a:rPr lang="en-US" sz="2400" b="1" dirty="0">
                <a:latin typeface="Candara" panose="020E0502030303020204" pitchFamily="34" charset="0"/>
              </a:rPr>
              <a:t>Lender</a:t>
            </a:r>
            <a:r>
              <a:rPr lang="en-US" sz="2400" dirty="0">
                <a:latin typeface="Candara" panose="020E0502030303020204" pitchFamily="34" charset="0"/>
              </a:rPr>
              <a:t> describes the lender associated with the loan and the Federal agency associated with the loan.</a:t>
            </a:r>
          </a:p>
          <a:p>
            <a:pPr marL="342900" indent="-342900">
              <a:buFont typeface="Arial" panose="020B0604020202020204" pitchFamily="34" charset="0"/>
              <a:buChar char="•"/>
            </a:pPr>
            <a:r>
              <a:rPr lang="en-US" sz="2400" b="1" dirty="0">
                <a:latin typeface="Candara" panose="020E0502030303020204" pitchFamily="34" charset="0"/>
              </a:rPr>
              <a:t>Applicant</a:t>
            </a:r>
            <a:r>
              <a:rPr lang="en-US" sz="2400" dirty="0">
                <a:latin typeface="Candara" panose="020E0502030303020204" pitchFamily="34" charset="0"/>
              </a:rPr>
              <a:t> describes the demographic information for the applicants and the co-applicants. This has the applicant sex , co- applicant sex , applicant race and ethnicity, co- applicant race and ethnicity.</a:t>
            </a:r>
            <a:endParaRPr lang="en-US" sz="2400" b="0" i="0" dirty="0">
              <a:effectLst/>
              <a:latin typeface="Candara" panose="020E0502030303020204" pitchFamily="34" charset="0"/>
            </a:endParaRPr>
          </a:p>
        </p:txBody>
      </p:sp>
      <p:sp>
        <p:nvSpPr>
          <p:cNvPr id="6" name="Rectangle 5"/>
          <p:cNvSpPr/>
          <p:nvPr/>
        </p:nvSpPr>
        <p:spPr>
          <a:xfrm>
            <a:off x="731837" y="7130452"/>
            <a:ext cx="12160250" cy="584775"/>
          </a:xfrm>
          <a:prstGeom prst="rect">
            <a:avLst/>
          </a:prstGeom>
        </p:spPr>
        <p:txBody>
          <a:bodyPr>
            <a:spAutoFit/>
          </a:bodyPr>
          <a:lstStyle/>
          <a:p>
            <a:r>
              <a:rPr lang="en-US" sz="3200" b="1" dirty="0">
                <a:solidFill>
                  <a:srgbClr val="000000"/>
                </a:solidFill>
                <a:latin typeface="Candara" panose="020E0502030303020204" pitchFamily="34" charset="0"/>
              </a:rPr>
              <a:t>Understanding the problem - Data Perspective</a:t>
            </a:r>
          </a:p>
        </p:txBody>
      </p:sp>
    </p:spTree>
    <p:extLst>
      <p:ext uri="{BB962C8B-B14F-4D97-AF65-F5344CB8AC3E}">
        <p14:creationId xmlns:p14="http://schemas.microsoft.com/office/powerpoint/2010/main" val="1244043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6"/>
          <p:cNvGrpSpPr/>
          <p:nvPr/>
        </p:nvGrpSpPr>
        <p:grpSpPr>
          <a:xfrm>
            <a:off x="7346165" y="483246"/>
            <a:ext cx="9956781" cy="2073057"/>
            <a:chOff x="7325578" y="483246"/>
            <a:chExt cx="9956781" cy="2073057"/>
          </a:xfrm>
        </p:grpSpPr>
        <p:sp>
          <p:nvSpPr>
            <p:cNvPr id="8" name="TextBox 7"/>
            <p:cNvSpPr txBox="1"/>
            <p:nvPr/>
          </p:nvSpPr>
          <p:spPr>
            <a:xfrm>
              <a:off x="7325578" y="483246"/>
              <a:ext cx="9956781" cy="1015644"/>
            </a:xfrm>
            <a:prstGeom prst="rect">
              <a:avLst/>
            </a:prstGeom>
            <a:noFill/>
          </p:spPr>
          <p:txBody>
            <a:bodyPr wrap="square" lIns="91422" tIns="45711" rIns="91422" bIns="45711" rtlCol="0">
              <a:spAutoFit/>
            </a:bodyPr>
            <a:lstStyle/>
            <a:p>
              <a:pPr algn="ctr"/>
              <a:r>
                <a:rPr lang="en-US" sz="6000" b="1" u="sng" dirty="0">
                  <a:solidFill>
                    <a:schemeClr val="tx2"/>
                  </a:solidFill>
                  <a:latin typeface="Candara" panose="020E0502030303020204" pitchFamily="34" charset="0"/>
                  <a:ea typeface="Lato" pitchFamily="34" charset="0"/>
                  <a:cs typeface="Lato" pitchFamily="34" charset="0"/>
                </a:rPr>
                <a:t>A Look Into the Data EDA </a:t>
              </a:r>
              <a:endParaRPr lang="id-ID" sz="6000" b="1" u="sng" dirty="0">
                <a:solidFill>
                  <a:schemeClr val="tx2"/>
                </a:solidFill>
                <a:latin typeface="Candara" panose="020E0502030303020204" pitchFamily="34" charset="0"/>
                <a:ea typeface="Lato" pitchFamily="34" charset="0"/>
                <a:cs typeface="Lato" pitchFamily="34" charset="0"/>
              </a:endParaRPr>
            </a:p>
          </p:txBody>
        </p:sp>
        <p:sp>
          <p:nvSpPr>
            <p:cNvPr id="9" name="Subtitle 2"/>
            <p:cNvSpPr txBox="1">
              <a:spLocks/>
            </p:cNvSpPr>
            <p:nvPr/>
          </p:nvSpPr>
          <p:spPr>
            <a:xfrm>
              <a:off x="10514927" y="1854121"/>
              <a:ext cx="3675307" cy="702182"/>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dirty="0">
                  <a:solidFill>
                    <a:schemeClr val="accent1">
                      <a:lumMod val="50000"/>
                    </a:schemeClr>
                  </a:solidFill>
                  <a:latin typeface="Candara" panose="020E0502030303020204" pitchFamily="34" charset="0"/>
                  <a:cs typeface="Lato Light"/>
                </a:rPr>
                <a:t>Telling the Data Story</a:t>
              </a:r>
            </a:p>
          </p:txBody>
        </p:sp>
      </p:grpSp>
      <p:grpSp>
        <p:nvGrpSpPr>
          <p:cNvPr id="10" name="Group 1"/>
          <p:cNvGrpSpPr/>
          <p:nvPr/>
        </p:nvGrpSpPr>
        <p:grpSpPr>
          <a:xfrm>
            <a:off x="10409237" y="1587830"/>
            <a:ext cx="3657601" cy="240970"/>
            <a:chOff x="10866255" y="8448874"/>
            <a:chExt cx="2738812" cy="73150"/>
          </a:xfrm>
        </p:grpSpPr>
        <p:sp>
          <p:nvSpPr>
            <p:cNvPr id="11" name="Rectangle 11"/>
            <p:cNvSpPr/>
            <p:nvPr/>
          </p:nvSpPr>
          <p:spPr>
            <a:xfrm flipV="1">
              <a:off x="10866255" y="8448874"/>
              <a:ext cx="407521" cy="73150"/>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12" name="Rectangle 12"/>
            <p:cNvSpPr/>
            <p:nvPr/>
          </p:nvSpPr>
          <p:spPr>
            <a:xfrm flipV="1">
              <a:off x="11330497" y="8448874"/>
              <a:ext cx="407521" cy="7315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13" name="Rectangle 13"/>
            <p:cNvSpPr/>
            <p:nvPr/>
          </p:nvSpPr>
          <p:spPr>
            <a:xfrm flipV="1">
              <a:off x="11809200" y="8448874"/>
              <a:ext cx="407521" cy="73150"/>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14" name="Rectangle 14"/>
            <p:cNvSpPr/>
            <p:nvPr/>
          </p:nvSpPr>
          <p:spPr>
            <a:xfrm flipV="1">
              <a:off x="12273541" y="8448874"/>
              <a:ext cx="407521" cy="73150"/>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15" name="Rectangle 15"/>
            <p:cNvSpPr/>
            <p:nvPr/>
          </p:nvSpPr>
          <p:spPr>
            <a:xfrm flipV="1">
              <a:off x="12737783" y="8448874"/>
              <a:ext cx="407521" cy="73150"/>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16" name="Rectangle 16"/>
            <p:cNvSpPr/>
            <p:nvPr/>
          </p:nvSpPr>
          <p:spPr>
            <a:xfrm flipV="1">
              <a:off x="13197546" y="8448874"/>
              <a:ext cx="407521" cy="7315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grpSp>
      <p:graphicFrame>
        <p:nvGraphicFramePr>
          <p:cNvPr id="17" name="Chart 16"/>
          <p:cNvGraphicFramePr/>
          <p:nvPr>
            <p:extLst>
              <p:ext uri="{D42A27DB-BD31-4B8C-83A1-F6EECF244321}">
                <p14:modId xmlns:p14="http://schemas.microsoft.com/office/powerpoint/2010/main" val="3065134849"/>
              </p:ext>
            </p:extLst>
          </p:nvPr>
        </p:nvGraphicFramePr>
        <p:xfrm>
          <a:off x="884237" y="2556303"/>
          <a:ext cx="8153400" cy="747586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p:cNvGraphicFramePr/>
          <p:nvPr>
            <p:extLst>
              <p:ext uri="{D42A27DB-BD31-4B8C-83A1-F6EECF244321}">
                <p14:modId xmlns:p14="http://schemas.microsoft.com/office/powerpoint/2010/main" val="97236474"/>
              </p:ext>
            </p:extLst>
          </p:nvPr>
        </p:nvGraphicFramePr>
        <p:xfrm>
          <a:off x="12212744" y="2556303"/>
          <a:ext cx="10151477" cy="4606497"/>
        </p:xfrm>
        <a:graphic>
          <a:graphicData uri="http://schemas.openxmlformats.org/drawingml/2006/chart">
            <c:chart xmlns:c="http://schemas.openxmlformats.org/drawingml/2006/chart" xmlns:r="http://schemas.openxmlformats.org/officeDocument/2006/relationships" r:id="rId3"/>
          </a:graphicData>
        </a:graphic>
      </p:graphicFrame>
      <p:sp>
        <p:nvSpPr>
          <p:cNvPr id="20" name="Rectangle 19"/>
          <p:cNvSpPr/>
          <p:nvPr/>
        </p:nvSpPr>
        <p:spPr>
          <a:xfrm>
            <a:off x="731837" y="11201400"/>
            <a:ext cx="7154384" cy="2031325"/>
          </a:xfrm>
          <a:prstGeom prst="rect">
            <a:avLst/>
          </a:prstGeom>
        </p:spPr>
        <p:txBody>
          <a:bodyPr wrap="square">
            <a:spAutoFit/>
          </a:bodyPr>
          <a:lstStyle/>
          <a:p>
            <a:r>
              <a:rPr lang="en-US" sz="1800" b="1" dirty="0">
                <a:solidFill>
                  <a:schemeClr val="accent3">
                    <a:lumMod val="50000"/>
                  </a:schemeClr>
                </a:solidFill>
                <a:latin typeface="Candara" panose="020E0502030303020204" pitchFamily="34" charset="0"/>
              </a:rPr>
              <a:t>Agency </a:t>
            </a:r>
            <a:r>
              <a:rPr lang="en-US" sz="1800" b="1" dirty="0" err="1">
                <a:solidFill>
                  <a:schemeClr val="accent3">
                    <a:lumMod val="50000"/>
                  </a:schemeClr>
                </a:solidFill>
                <a:latin typeface="Candara" panose="020E0502030303020204" pitchFamily="34" charset="0"/>
              </a:rPr>
              <a:t>Abb</a:t>
            </a:r>
            <a:r>
              <a:rPr lang="en-US" sz="1800" b="1" dirty="0">
                <a:solidFill>
                  <a:schemeClr val="accent3">
                    <a:lumMod val="50000"/>
                  </a:schemeClr>
                </a:solidFill>
                <a:latin typeface="Candara" panose="020E0502030303020204" pitchFamily="34" charset="0"/>
              </a:rPr>
              <a:t>	Agency Name</a:t>
            </a:r>
          </a:p>
          <a:p>
            <a:r>
              <a:rPr lang="en-US" sz="1800" b="1" dirty="0">
                <a:solidFill>
                  <a:schemeClr val="accent3">
                    <a:lumMod val="50000"/>
                  </a:schemeClr>
                </a:solidFill>
                <a:latin typeface="Candara" panose="020E0502030303020204" pitchFamily="34" charset="0"/>
              </a:rPr>
              <a:t>CFPB	Consumer Financial Protection Bureau</a:t>
            </a:r>
          </a:p>
          <a:p>
            <a:r>
              <a:rPr lang="en-US" sz="1800" b="1" dirty="0">
                <a:solidFill>
                  <a:schemeClr val="accent3">
                    <a:lumMod val="50000"/>
                  </a:schemeClr>
                </a:solidFill>
                <a:latin typeface="Candara" panose="020E0502030303020204" pitchFamily="34" charset="0"/>
              </a:rPr>
              <a:t>HUD	Department of Housing and Urban Development</a:t>
            </a:r>
          </a:p>
          <a:p>
            <a:r>
              <a:rPr lang="en-US" sz="1800" b="1" dirty="0">
                <a:solidFill>
                  <a:schemeClr val="accent3">
                    <a:lumMod val="50000"/>
                  </a:schemeClr>
                </a:solidFill>
                <a:latin typeface="Candara" panose="020E0502030303020204" pitchFamily="34" charset="0"/>
              </a:rPr>
              <a:t>NCUA	National Credit Union Administration</a:t>
            </a:r>
          </a:p>
          <a:p>
            <a:r>
              <a:rPr lang="en-US" sz="1800" b="1" dirty="0">
                <a:solidFill>
                  <a:schemeClr val="accent3">
                    <a:lumMod val="50000"/>
                  </a:schemeClr>
                </a:solidFill>
                <a:latin typeface="Candara" panose="020E0502030303020204" pitchFamily="34" charset="0"/>
              </a:rPr>
              <a:t>FDIC	Federal Deposit Insurance Corporation</a:t>
            </a:r>
          </a:p>
          <a:p>
            <a:r>
              <a:rPr lang="en-US" sz="1800" b="1" dirty="0">
                <a:solidFill>
                  <a:schemeClr val="accent3">
                    <a:lumMod val="50000"/>
                  </a:schemeClr>
                </a:solidFill>
                <a:latin typeface="Candara" panose="020E0502030303020204" pitchFamily="34" charset="0"/>
              </a:rPr>
              <a:t>OCC	Office of the Comptroller of the Currency</a:t>
            </a:r>
          </a:p>
          <a:p>
            <a:r>
              <a:rPr lang="en-US" sz="1800" b="1" dirty="0">
                <a:solidFill>
                  <a:schemeClr val="accent3">
                    <a:lumMod val="50000"/>
                  </a:schemeClr>
                </a:solidFill>
                <a:latin typeface="Candara" panose="020E0502030303020204" pitchFamily="34" charset="0"/>
              </a:rPr>
              <a:t>FRS	Federal Reserve System</a:t>
            </a:r>
          </a:p>
        </p:txBody>
      </p:sp>
      <p:sp>
        <p:nvSpPr>
          <p:cNvPr id="22" name="Line 6"/>
          <p:cNvSpPr>
            <a:spLocks noChangeShapeType="1"/>
          </p:cNvSpPr>
          <p:nvPr/>
        </p:nvSpPr>
        <p:spPr bwMode="auto">
          <a:xfrm>
            <a:off x="0" y="10744201"/>
            <a:ext cx="7886221" cy="0"/>
          </a:xfrm>
          <a:prstGeom prst="line">
            <a:avLst/>
          </a:prstGeom>
          <a:noFill/>
          <a:ln w="76200" cap="flat">
            <a:solidFill>
              <a:schemeClr val="accent5">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th-TH"/>
          </a:p>
        </p:txBody>
      </p:sp>
      <p:sp>
        <p:nvSpPr>
          <p:cNvPr id="23" name="Rectangle 22"/>
          <p:cNvSpPr/>
          <p:nvPr/>
        </p:nvSpPr>
        <p:spPr>
          <a:xfrm>
            <a:off x="-2285" y="10515601"/>
            <a:ext cx="3185920" cy="457200"/>
          </a:xfrm>
          <a:prstGeom prst="rect">
            <a:avLst/>
          </a:prstGeom>
          <a:solidFill>
            <a:schemeClr val="tx2">
              <a:lumMod val="40000"/>
              <a:lumOff val="60000"/>
            </a:schemeClr>
          </a:solidFill>
        </p:spPr>
        <p:txBody>
          <a:bodyPr wrap="square">
            <a:spAutoFit/>
          </a:bodyPr>
          <a:lstStyle/>
          <a:p>
            <a:r>
              <a:rPr lang="en-US" sz="2400" b="1" dirty="0">
                <a:solidFill>
                  <a:srgbClr val="000000"/>
                </a:solidFill>
                <a:latin typeface="Candara" panose="020E0502030303020204" pitchFamily="34" charset="0"/>
              </a:rPr>
              <a:t>Notes:-</a:t>
            </a:r>
          </a:p>
        </p:txBody>
      </p:sp>
      <p:graphicFrame>
        <p:nvGraphicFramePr>
          <p:cNvPr id="24" name="Chart 23"/>
          <p:cNvGraphicFramePr/>
          <p:nvPr>
            <p:extLst>
              <p:ext uri="{D42A27DB-BD31-4B8C-83A1-F6EECF244321}">
                <p14:modId xmlns:p14="http://schemas.microsoft.com/office/powerpoint/2010/main" val="853812483"/>
              </p:ext>
            </p:extLst>
          </p:nvPr>
        </p:nvGraphicFramePr>
        <p:xfrm>
          <a:off x="12373167" y="8440952"/>
          <a:ext cx="10151477" cy="460649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1524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6"/>
          <p:cNvGrpSpPr/>
          <p:nvPr/>
        </p:nvGrpSpPr>
        <p:grpSpPr>
          <a:xfrm>
            <a:off x="7346165" y="483246"/>
            <a:ext cx="9956781" cy="2073057"/>
            <a:chOff x="7325578" y="483246"/>
            <a:chExt cx="9956781" cy="2073057"/>
          </a:xfrm>
        </p:grpSpPr>
        <p:sp>
          <p:nvSpPr>
            <p:cNvPr id="8" name="TextBox 7"/>
            <p:cNvSpPr txBox="1"/>
            <p:nvPr/>
          </p:nvSpPr>
          <p:spPr>
            <a:xfrm>
              <a:off x="7325578" y="483246"/>
              <a:ext cx="9956781" cy="1015644"/>
            </a:xfrm>
            <a:prstGeom prst="rect">
              <a:avLst/>
            </a:prstGeom>
            <a:noFill/>
          </p:spPr>
          <p:txBody>
            <a:bodyPr wrap="square" lIns="91422" tIns="45711" rIns="91422" bIns="45711" rtlCol="0">
              <a:spAutoFit/>
            </a:bodyPr>
            <a:lstStyle/>
            <a:p>
              <a:pPr algn="ctr"/>
              <a:r>
                <a:rPr lang="en-US" sz="6000" b="1" u="sng" dirty="0">
                  <a:solidFill>
                    <a:schemeClr val="tx2"/>
                  </a:solidFill>
                  <a:latin typeface="Candara" panose="020E0502030303020204" pitchFamily="34" charset="0"/>
                  <a:ea typeface="Lato" pitchFamily="34" charset="0"/>
                  <a:cs typeface="Lato" pitchFamily="34" charset="0"/>
                </a:rPr>
                <a:t>EDA Continued </a:t>
              </a:r>
              <a:endParaRPr lang="id-ID" sz="6000" b="1" u="sng" dirty="0">
                <a:solidFill>
                  <a:schemeClr val="tx2"/>
                </a:solidFill>
                <a:latin typeface="Candara" panose="020E0502030303020204" pitchFamily="34" charset="0"/>
                <a:ea typeface="Lato" pitchFamily="34" charset="0"/>
                <a:cs typeface="Lato" pitchFamily="34" charset="0"/>
              </a:endParaRPr>
            </a:p>
          </p:txBody>
        </p:sp>
        <p:sp>
          <p:nvSpPr>
            <p:cNvPr id="9" name="Subtitle 2"/>
            <p:cNvSpPr txBox="1">
              <a:spLocks/>
            </p:cNvSpPr>
            <p:nvPr/>
          </p:nvSpPr>
          <p:spPr>
            <a:xfrm>
              <a:off x="10514927" y="1854121"/>
              <a:ext cx="3675307" cy="702182"/>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dirty="0">
                  <a:solidFill>
                    <a:schemeClr val="accent1">
                      <a:lumMod val="50000"/>
                    </a:schemeClr>
                  </a:solidFill>
                  <a:latin typeface="Candara" panose="020E0502030303020204" pitchFamily="34" charset="0"/>
                  <a:cs typeface="Lato Light"/>
                </a:rPr>
                <a:t>Telling the Data Story</a:t>
              </a:r>
            </a:p>
          </p:txBody>
        </p:sp>
      </p:grpSp>
      <p:grpSp>
        <p:nvGrpSpPr>
          <p:cNvPr id="10" name="Group 1"/>
          <p:cNvGrpSpPr/>
          <p:nvPr/>
        </p:nvGrpSpPr>
        <p:grpSpPr>
          <a:xfrm>
            <a:off x="10409237" y="1587830"/>
            <a:ext cx="3657601" cy="240970"/>
            <a:chOff x="10866255" y="8448874"/>
            <a:chExt cx="2738812" cy="73150"/>
          </a:xfrm>
        </p:grpSpPr>
        <p:sp>
          <p:nvSpPr>
            <p:cNvPr id="11" name="Rectangle 11"/>
            <p:cNvSpPr/>
            <p:nvPr/>
          </p:nvSpPr>
          <p:spPr>
            <a:xfrm flipV="1">
              <a:off x="10866255" y="8448874"/>
              <a:ext cx="407521" cy="73150"/>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12" name="Rectangle 12"/>
            <p:cNvSpPr/>
            <p:nvPr/>
          </p:nvSpPr>
          <p:spPr>
            <a:xfrm flipV="1">
              <a:off x="11330497" y="8448874"/>
              <a:ext cx="407521" cy="7315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13" name="Rectangle 13"/>
            <p:cNvSpPr/>
            <p:nvPr/>
          </p:nvSpPr>
          <p:spPr>
            <a:xfrm flipV="1">
              <a:off x="11809200" y="8448874"/>
              <a:ext cx="407521" cy="73150"/>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14" name="Rectangle 14"/>
            <p:cNvSpPr/>
            <p:nvPr/>
          </p:nvSpPr>
          <p:spPr>
            <a:xfrm flipV="1">
              <a:off x="12273541" y="8448874"/>
              <a:ext cx="407521" cy="73150"/>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15" name="Rectangle 15"/>
            <p:cNvSpPr/>
            <p:nvPr/>
          </p:nvSpPr>
          <p:spPr>
            <a:xfrm flipV="1">
              <a:off x="12737783" y="8448874"/>
              <a:ext cx="407521" cy="73150"/>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16" name="Rectangle 16"/>
            <p:cNvSpPr/>
            <p:nvPr/>
          </p:nvSpPr>
          <p:spPr>
            <a:xfrm flipV="1">
              <a:off x="13197546" y="8448874"/>
              <a:ext cx="407521" cy="7315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grpSp>
      <p:grpSp>
        <p:nvGrpSpPr>
          <p:cNvPr id="18" name="grp1"/>
          <p:cNvGrpSpPr/>
          <p:nvPr/>
        </p:nvGrpSpPr>
        <p:grpSpPr>
          <a:xfrm>
            <a:off x="530766" y="2683051"/>
            <a:ext cx="16753168" cy="10194866"/>
            <a:chOff x="738981" y="1181100"/>
            <a:chExt cx="9220199" cy="5200650"/>
          </a:xfrm>
        </p:grpSpPr>
        <p:sp>
          <p:nvSpPr>
            <p:cNvPr id="19" name="rc3"/>
            <p:cNvSpPr/>
            <p:nvPr/>
          </p:nvSpPr>
          <p:spPr>
            <a:xfrm>
              <a:off x="738981" y="1181100"/>
              <a:ext cx="9220199" cy="5200650"/>
            </a:xfrm>
            <a:prstGeom prst="rect">
              <a:avLst/>
            </a:prstGeom>
            <a:solidFill>
              <a:srgbClr val="FFFFFF">
                <a:alpha val="100000"/>
              </a:srgbClr>
            </a:solidFill>
            <a:ln w="9525" cap="rnd">
              <a:solidFill>
                <a:srgbClr val="FFFFFF">
                  <a:alpha val="100000"/>
                </a:srgbClr>
              </a:solidFill>
              <a:prstDash val="solid"/>
              <a:round/>
            </a:ln>
          </p:spPr>
          <p:txBody>
            <a:bodyPr/>
            <a:lstStyle/>
            <a:p>
              <a:endParaRPr sz="13800">
                <a:latin typeface="Candara" panose="020E0502030303020204" pitchFamily="34" charset="0"/>
              </a:endParaRPr>
            </a:p>
          </p:txBody>
        </p:sp>
        <p:sp>
          <p:nvSpPr>
            <p:cNvPr id="20" name="rc4"/>
            <p:cNvSpPr/>
            <p:nvPr/>
          </p:nvSpPr>
          <p:spPr>
            <a:xfrm>
              <a:off x="738981" y="1181100"/>
              <a:ext cx="9220199" cy="5200650"/>
            </a:xfrm>
            <a:prstGeom prst="rect">
              <a:avLst/>
            </a:prstGeom>
            <a:solidFill>
              <a:srgbClr val="FFFFFF">
                <a:alpha val="100000"/>
              </a:srgbClr>
            </a:solidFill>
            <a:ln w="13550" cap="rnd">
              <a:solidFill>
                <a:srgbClr val="FFFFFF">
                  <a:alpha val="100000"/>
                </a:srgbClr>
              </a:solidFill>
              <a:prstDash val="solid"/>
              <a:round/>
            </a:ln>
          </p:spPr>
          <p:txBody>
            <a:bodyPr/>
            <a:lstStyle/>
            <a:p>
              <a:endParaRPr sz="13800">
                <a:latin typeface="Candara" panose="020E0502030303020204" pitchFamily="34" charset="0"/>
              </a:endParaRPr>
            </a:p>
          </p:txBody>
        </p:sp>
        <p:sp>
          <p:nvSpPr>
            <p:cNvPr id="21" name="rc5"/>
            <p:cNvSpPr/>
            <p:nvPr/>
          </p:nvSpPr>
          <p:spPr>
            <a:xfrm>
              <a:off x="3625382" y="1702289"/>
              <a:ext cx="3097310" cy="1977638"/>
            </a:xfrm>
            <a:prstGeom prst="rect">
              <a:avLst/>
            </a:prstGeom>
            <a:solidFill>
              <a:srgbClr val="FFFFFF">
                <a:alpha val="100000"/>
              </a:srgbClr>
            </a:solidFill>
          </p:spPr>
          <p:txBody>
            <a:bodyPr/>
            <a:lstStyle/>
            <a:p>
              <a:endParaRPr sz="13800">
                <a:latin typeface="Candara" panose="020E0502030303020204" pitchFamily="34" charset="0"/>
              </a:endParaRPr>
            </a:p>
          </p:txBody>
        </p:sp>
        <p:sp>
          <p:nvSpPr>
            <p:cNvPr id="22" name="pl6"/>
            <p:cNvSpPr/>
            <p:nvPr/>
          </p:nvSpPr>
          <p:spPr>
            <a:xfrm>
              <a:off x="4098301" y="1702289"/>
              <a:ext cx="0" cy="1977638"/>
            </a:xfrm>
            <a:custGeom>
              <a:avLst/>
              <a:gdLst/>
              <a:ahLst/>
              <a:cxnLst/>
              <a:rect l="0" t="0" r="0" b="0"/>
              <a:pathLst>
                <a:path h="1977638">
                  <a:moveTo>
                    <a:pt x="0" y="1977638"/>
                  </a:moveTo>
                  <a:lnTo>
                    <a:pt x="0" y="0"/>
                  </a:lnTo>
                  <a:lnTo>
                    <a:pt x="0" y="0"/>
                  </a:lnTo>
                </a:path>
              </a:pathLst>
            </a:custGeom>
            <a:ln w="6775"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23" name="pl7"/>
            <p:cNvSpPr/>
            <p:nvPr/>
          </p:nvSpPr>
          <p:spPr>
            <a:xfrm>
              <a:off x="4762566" y="1702289"/>
              <a:ext cx="0" cy="1977638"/>
            </a:xfrm>
            <a:custGeom>
              <a:avLst/>
              <a:gdLst/>
              <a:ahLst/>
              <a:cxnLst/>
              <a:rect l="0" t="0" r="0" b="0"/>
              <a:pathLst>
                <a:path h="1977638">
                  <a:moveTo>
                    <a:pt x="0" y="1977638"/>
                  </a:moveTo>
                  <a:lnTo>
                    <a:pt x="0" y="0"/>
                  </a:lnTo>
                  <a:lnTo>
                    <a:pt x="0" y="0"/>
                  </a:lnTo>
                </a:path>
              </a:pathLst>
            </a:custGeom>
            <a:ln w="6775"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24" name="pl8"/>
            <p:cNvSpPr/>
            <p:nvPr/>
          </p:nvSpPr>
          <p:spPr>
            <a:xfrm>
              <a:off x="5426831" y="1702289"/>
              <a:ext cx="0" cy="1977638"/>
            </a:xfrm>
            <a:custGeom>
              <a:avLst/>
              <a:gdLst/>
              <a:ahLst/>
              <a:cxnLst/>
              <a:rect l="0" t="0" r="0" b="0"/>
              <a:pathLst>
                <a:path h="1977638">
                  <a:moveTo>
                    <a:pt x="0" y="1977638"/>
                  </a:moveTo>
                  <a:lnTo>
                    <a:pt x="0" y="0"/>
                  </a:lnTo>
                  <a:lnTo>
                    <a:pt x="0" y="0"/>
                  </a:lnTo>
                </a:path>
              </a:pathLst>
            </a:custGeom>
            <a:ln w="6775"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25" name="pl9"/>
            <p:cNvSpPr/>
            <p:nvPr/>
          </p:nvSpPr>
          <p:spPr>
            <a:xfrm>
              <a:off x="6091095" y="1702289"/>
              <a:ext cx="0" cy="1977638"/>
            </a:xfrm>
            <a:custGeom>
              <a:avLst/>
              <a:gdLst/>
              <a:ahLst/>
              <a:cxnLst/>
              <a:rect l="0" t="0" r="0" b="0"/>
              <a:pathLst>
                <a:path h="1977638">
                  <a:moveTo>
                    <a:pt x="0" y="1977638"/>
                  </a:moveTo>
                  <a:lnTo>
                    <a:pt x="0" y="0"/>
                  </a:lnTo>
                  <a:lnTo>
                    <a:pt x="0" y="0"/>
                  </a:lnTo>
                </a:path>
              </a:pathLst>
            </a:custGeom>
            <a:ln w="6775"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26" name="pl10"/>
            <p:cNvSpPr/>
            <p:nvPr/>
          </p:nvSpPr>
          <p:spPr>
            <a:xfrm>
              <a:off x="3625382" y="3515125"/>
              <a:ext cx="3097310" cy="0"/>
            </a:xfrm>
            <a:custGeom>
              <a:avLst/>
              <a:gdLst/>
              <a:ahLst/>
              <a:cxnLst/>
              <a:rect l="0" t="0" r="0" b="0"/>
              <a:pathLst>
                <a:path w="3097310">
                  <a:moveTo>
                    <a:pt x="0" y="0"/>
                  </a:moveTo>
                  <a:lnTo>
                    <a:pt x="3097310" y="0"/>
                  </a:lnTo>
                  <a:lnTo>
                    <a:pt x="309731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27" name="pl11"/>
            <p:cNvSpPr/>
            <p:nvPr/>
          </p:nvSpPr>
          <p:spPr>
            <a:xfrm>
              <a:off x="3625382" y="3240452"/>
              <a:ext cx="3097310" cy="0"/>
            </a:xfrm>
            <a:custGeom>
              <a:avLst/>
              <a:gdLst/>
              <a:ahLst/>
              <a:cxnLst/>
              <a:rect l="0" t="0" r="0" b="0"/>
              <a:pathLst>
                <a:path w="3097310">
                  <a:moveTo>
                    <a:pt x="0" y="0"/>
                  </a:moveTo>
                  <a:lnTo>
                    <a:pt x="3097310" y="0"/>
                  </a:lnTo>
                  <a:lnTo>
                    <a:pt x="309731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28" name="pl12"/>
            <p:cNvSpPr/>
            <p:nvPr/>
          </p:nvSpPr>
          <p:spPr>
            <a:xfrm>
              <a:off x="3625382" y="2965780"/>
              <a:ext cx="3097310" cy="0"/>
            </a:xfrm>
            <a:custGeom>
              <a:avLst/>
              <a:gdLst/>
              <a:ahLst/>
              <a:cxnLst/>
              <a:rect l="0" t="0" r="0" b="0"/>
              <a:pathLst>
                <a:path w="3097310">
                  <a:moveTo>
                    <a:pt x="0" y="0"/>
                  </a:moveTo>
                  <a:lnTo>
                    <a:pt x="3097310" y="0"/>
                  </a:lnTo>
                  <a:lnTo>
                    <a:pt x="309731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29" name="pl13"/>
            <p:cNvSpPr/>
            <p:nvPr/>
          </p:nvSpPr>
          <p:spPr>
            <a:xfrm>
              <a:off x="3625382" y="2691108"/>
              <a:ext cx="3097310" cy="0"/>
            </a:xfrm>
            <a:custGeom>
              <a:avLst/>
              <a:gdLst/>
              <a:ahLst/>
              <a:cxnLst/>
              <a:rect l="0" t="0" r="0" b="0"/>
              <a:pathLst>
                <a:path w="3097310">
                  <a:moveTo>
                    <a:pt x="0" y="0"/>
                  </a:moveTo>
                  <a:lnTo>
                    <a:pt x="3097310" y="0"/>
                  </a:lnTo>
                  <a:lnTo>
                    <a:pt x="309731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30" name="pl14"/>
            <p:cNvSpPr/>
            <p:nvPr/>
          </p:nvSpPr>
          <p:spPr>
            <a:xfrm>
              <a:off x="3625382" y="2416436"/>
              <a:ext cx="3097310" cy="0"/>
            </a:xfrm>
            <a:custGeom>
              <a:avLst/>
              <a:gdLst/>
              <a:ahLst/>
              <a:cxnLst/>
              <a:rect l="0" t="0" r="0" b="0"/>
              <a:pathLst>
                <a:path w="3097310">
                  <a:moveTo>
                    <a:pt x="0" y="0"/>
                  </a:moveTo>
                  <a:lnTo>
                    <a:pt x="3097310" y="0"/>
                  </a:lnTo>
                  <a:lnTo>
                    <a:pt x="309731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31" name="pl15"/>
            <p:cNvSpPr/>
            <p:nvPr/>
          </p:nvSpPr>
          <p:spPr>
            <a:xfrm>
              <a:off x="3625382" y="2141764"/>
              <a:ext cx="3097310" cy="0"/>
            </a:xfrm>
            <a:custGeom>
              <a:avLst/>
              <a:gdLst/>
              <a:ahLst/>
              <a:cxnLst/>
              <a:rect l="0" t="0" r="0" b="0"/>
              <a:pathLst>
                <a:path w="3097310">
                  <a:moveTo>
                    <a:pt x="0" y="0"/>
                  </a:moveTo>
                  <a:lnTo>
                    <a:pt x="3097310" y="0"/>
                  </a:lnTo>
                  <a:lnTo>
                    <a:pt x="309731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32" name="pl16"/>
            <p:cNvSpPr/>
            <p:nvPr/>
          </p:nvSpPr>
          <p:spPr>
            <a:xfrm>
              <a:off x="3625382" y="1867092"/>
              <a:ext cx="3097310" cy="0"/>
            </a:xfrm>
            <a:custGeom>
              <a:avLst/>
              <a:gdLst/>
              <a:ahLst/>
              <a:cxnLst/>
              <a:rect l="0" t="0" r="0" b="0"/>
              <a:pathLst>
                <a:path w="3097310">
                  <a:moveTo>
                    <a:pt x="0" y="0"/>
                  </a:moveTo>
                  <a:lnTo>
                    <a:pt x="3097310" y="0"/>
                  </a:lnTo>
                  <a:lnTo>
                    <a:pt x="309731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33" name="pl17"/>
            <p:cNvSpPr/>
            <p:nvPr/>
          </p:nvSpPr>
          <p:spPr>
            <a:xfrm>
              <a:off x="3766169" y="1702289"/>
              <a:ext cx="0" cy="1977638"/>
            </a:xfrm>
            <a:custGeom>
              <a:avLst/>
              <a:gdLst/>
              <a:ahLst/>
              <a:cxnLst/>
              <a:rect l="0" t="0" r="0" b="0"/>
              <a:pathLst>
                <a:path h="1977638">
                  <a:moveTo>
                    <a:pt x="0" y="1977638"/>
                  </a:moveTo>
                  <a:lnTo>
                    <a:pt x="0" y="0"/>
                  </a:lnTo>
                  <a:lnTo>
                    <a:pt x="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34" name="pl18"/>
            <p:cNvSpPr/>
            <p:nvPr/>
          </p:nvSpPr>
          <p:spPr>
            <a:xfrm>
              <a:off x="4430434" y="1702289"/>
              <a:ext cx="0" cy="1977638"/>
            </a:xfrm>
            <a:custGeom>
              <a:avLst/>
              <a:gdLst/>
              <a:ahLst/>
              <a:cxnLst/>
              <a:rect l="0" t="0" r="0" b="0"/>
              <a:pathLst>
                <a:path h="1977638">
                  <a:moveTo>
                    <a:pt x="0" y="1977638"/>
                  </a:moveTo>
                  <a:lnTo>
                    <a:pt x="0" y="0"/>
                  </a:lnTo>
                  <a:lnTo>
                    <a:pt x="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35" name="pl19"/>
            <p:cNvSpPr/>
            <p:nvPr/>
          </p:nvSpPr>
          <p:spPr>
            <a:xfrm>
              <a:off x="5094698" y="1702289"/>
              <a:ext cx="0" cy="1977638"/>
            </a:xfrm>
            <a:custGeom>
              <a:avLst/>
              <a:gdLst/>
              <a:ahLst/>
              <a:cxnLst/>
              <a:rect l="0" t="0" r="0" b="0"/>
              <a:pathLst>
                <a:path h="1977638">
                  <a:moveTo>
                    <a:pt x="0" y="1977638"/>
                  </a:moveTo>
                  <a:lnTo>
                    <a:pt x="0" y="0"/>
                  </a:lnTo>
                  <a:lnTo>
                    <a:pt x="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36" name="pl20"/>
            <p:cNvSpPr/>
            <p:nvPr/>
          </p:nvSpPr>
          <p:spPr>
            <a:xfrm>
              <a:off x="5758963" y="1702289"/>
              <a:ext cx="0" cy="1977638"/>
            </a:xfrm>
            <a:custGeom>
              <a:avLst/>
              <a:gdLst/>
              <a:ahLst/>
              <a:cxnLst/>
              <a:rect l="0" t="0" r="0" b="0"/>
              <a:pathLst>
                <a:path h="1977638">
                  <a:moveTo>
                    <a:pt x="0" y="1977638"/>
                  </a:moveTo>
                  <a:lnTo>
                    <a:pt x="0" y="0"/>
                  </a:lnTo>
                  <a:lnTo>
                    <a:pt x="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37" name="pl21"/>
            <p:cNvSpPr/>
            <p:nvPr/>
          </p:nvSpPr>
          <p:spPr>
            <a:xfrm>
              <a:off x="6423228" y="1702289"/>
              <a:ext cx="0" cy="1977638"/>
            </a:xfrm>
            <a:custGeom>
              <a:avLst/>
              <a:gdLst/>
              <a:ahLst/>
              <a:cxnLst/>
              <a:rect l="0" t="0" r="0" b="0"/>
              <a:pathLst>
                <a:path h="1977638">
                  <a:moveTo>
                    <a:pt x="0" y="1977638"/>
                  </a:moveTo>
                  <a:lnTo>
                    <a:pt x="0" y="0"/>
                  </a:lnTo>
                  <a:lnTo>
                    <a:pt x="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38" name="rc22"/>
            <p:cNvSpPr/>
            <p:nvPr/>
          </p:nvSpPr>
          <p:spPr>
            <a:xfrm>
              <a:off x="3766169" y="3116850"/>
              <a:ext cx="126107" cy="247204"/>
            </a:xfrm>
            <a:prstGeom prst="rect">
              <a:avLst/>
            </a:prstGeom>
            <a:solidFill>
              <a:srgbClr val="F1C40F">
                <a:alpha val="100000"/>
              </a:srgbClr>
            </a:solidFill>
            <a:ln w="13550" cap="flat">
              <a:solidFill>
                <a:srgbClr val="FFFFFF">
                  <a:alpha val="100000"/>
                </a:srgbClr>
              </a:solidFill>
              <a:prstDash val="solid"/>
              <a:round/>
            </a:ln>
          </p:spPr>
          <p:txBody>
            <a:bodyPr/>
            <a:lstStyle/>
            <a:p>
              <a:endParaRPr sz="13800">
                <a:latin typeface="Candara" panose="020E0502030303020204" pitchFamily="34" charset="0"/>
              </a:endParaRPr>
            </a:p>
          </p:txBody>
        </p:sp>
        <p:sp>
          <p:nvSpPr>
            <p:cNvPr id="39" name="rc23"/>
            <p:cNvSpPr/>
            <p:nvPr/>
          </p:nvSpPr>
          <p:spPr>
            <a:xfrm>
              <a:off x="3766169" y="2842178"/>
              <a:ext cx="165980" cy="247204"/>
            </a:xfrm>
            <a:prstGeom prst="rect">
              <a:avLst/>
            </a:prstGeom>
            <a:solidFill>
              <a:srgbClr val="F1C40F">
                <a:alpha val="100000"/>
              </a:srgbClr>
            </a:solidFill>
            <a:ln w="13550" cap="flat">
              <a:solidFill>
                <a:srgbClr val="FFFFFF">
                  <a:alpha val="100000"/>
                </a:srgbClr>
              </a:solidFill>
              <a:prstDash val="solid"/>
              <a:round/>
            </a:ln>
          </p:spPr>
          <p:txBody>
            <a:bodyPr/>
            <a:lstStyle/>
            <a:p>
              <a:endParaRPr sz="13800">
                <a:latin typeface="Candara" panose="020E0502030303020204" pitchFamily="34" charset="0"/>
              </a:endParaRPr>
            </a:p>
          </p:txBody>
        </p:sp>
        <p:sp>
          <p:nvSpPr>
            <p:cNvPr id="40" name="rc24"/>
            <p:cNvSpPr/>
            <p:nvPr/>
          </p:nvSpPr>
          <p:spPr>
            <a:xfrm>
              <a:off x="3766169" y="2567506"/>
              <a:ext cx="375541" cy="247204"/>
            </a:xfrm>
            <a:prstGeom prst="rect">
              <a:avLst/>
            </a:prstGeom>
            <a:solidFill>
              <a:srgbClr val="F1C40F">
                <a:alpha val="100000"/>
              </a:srgbClr>
            </a:solidFill>
            <a:ln w="13550" cap="flat">
              <a:solidFill>
                <a:srgbClr val="FFFFFF">
                  <a:alpha val="100000"/>
                </a:srgbClr>
              </a:solidFill>
              <a:prstDash val="solid"/>
              <a:round/>
            </a:ln>
          </p:spPr>
          <p:txBody>
            <a:bodyPr/>
            <a:lstStyle/>
            <a:p>
              <a:endParaRPr sz="13800">
                <a:latin typeface="Candara" panose="020E0502030303020204" pitchFamily="34" charset="0"/>
              </a:endParaRPr>
            </a:p>
          </p:txBody>
        </p:sp>
        <p:sp>
          <p:nvSpPr>
            <p:cNvPr id="41" name="rc25"/>
            <p:cNvSpPr/>
            <p:nvPr/>
          </p:nvSpPr>
          <p:spPr>
            <a:xfrm>
              <a:off x="3766169" y="2292834"/>
              <a:ext cx="836391" cy="247204"/>
            </a:xfrm>
            <a:prstGeom prst="rect">
              <a:avLst/>
            </a:prstGeom>
            <a:solidFill>
              <a:srgbClr val="F1C40F">
                <a:alpha val="100000"/>
              </a:srgbClr>
            </a:solidFill>
            <a:ln w="13550" cap="flat">
              <a:solidFill>
                <a:srgbClr val="FFFFFF">
                  <a:alpha val="100000"/>
                </a:srgbClr>
              </a:solidFill>
              <a:prstDash val="solid"/>
              <a:round/>
            </a:ln>
          </p:spPr>
          <p:txBody>
            <a:bodyPr/>
            <a:lstStyle/>
            <a:p>
              <a:endParaRPr sz="13800">
                <a:latin typeface="Candara" panose="020E0502030303020204" pitchFamily="34" charset="0"/>
              </a:endParaRPr>
            </a:p>
          </p:txBody>
        </p:sp>
        <p:sp>
          <p:nvSpPr>
            <p:cNvPr id="42" name="rc26"/>
            <p:cNvSpPr/>
            <p:nvPr/>
          </p:nvSpPr>
          <p:spPr>
            <a:xfrm>
              <a:off x="3766169" y="2018162"/>
              <a:ext cx="197109" cy="247204"/>
            </a:xfrm>
            <a:prstGeom prst="rect">
              <a:avLst/>
            </a:prstGeom>
            <a:solidFill>
              <a:srgbClr val="F1C40F">
                <a:alpha val="100000"/>
              </a:srgbClr>
            </a:solidFill>
            <a:ln w="13550" cap="flat">
              <a:solidFill>
                <a:srgbClr val="FFFFFF">
                  <a:alpha val="100000"/>
                </a:srgbClr>
              </a:solidFill>
              <a:prstDash val="solid"/>
              <a:round/>
            </a:ln>
          </p:spPr>
          <p:txBody>
            <a:bodyPr/>
            <a:lstStyle/>
            <a:p>
              <a:endParaRPr sz="13800">
                <a:latin typeface="Candara" panose="020E0502030303020204" pitchFamily="34" charset="0"/>
              </a:endParaRPr>
            </a:p>
          </p:txBody>
        </p:sp>
        <p:sp>
          <p:nvSpPr>
            <p:cNvPr id="43" name="rc27"/>
            <p:cNvSpPr/>
            <p:nvPr/>
          </p:nvSpPr>
          <p:spPr>
            <a:xfrm>
              <a:off x="3766169" y="1743490"/>
              <a:ext cx="1620193" cy="247204"/>
            </a:xfrm>
            <a:prstGeom prst="rect">
              <a:avLst/>
            </a:prstGeom>
            <a:solidFill>
              <a:srgbClr val="F1C40F">
                <a:alpha val="100000"/>
              </a:srgbClr>
            </a:solidFill>
            <a:ln w="13550" cap="flat">
              <a:solidFill>
                <a:srgbClr val="FFFFFF">
                  <a:alpha val="100000"/>
                </a:srgbClr>
              </a:solidFill>
              <a:prstDash val="solid"/>
              <a:round/>
            </a:ln>
          </p:spPr>
          <p:txBody>
            <a:bodyPr/>
            <a:lstStyle/>
            <a:p>
              <a:endParaRPr sz="13800">
                <a:latin typeface="Candara" panose="020E0502030303020204" pitchFamily="34" charset="0"/>
              </a:endParaRPr>
            </a:p>
          </p:txBody>
        </p:sp>
        <p:sp>
          <p:nvSpPr>
            <p:cNvPr id="44" name="tx28"/>
            <p:cNvSpPr/>
            <p:nvPr/>
          </p:nvSpPr>
          <p:spPr>
            <a:xfrm>
              <a:off x="3799382" y="1785931"/>
              <a:ext cx="372647"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2400" b="1">
                  <a:solidFill>
                    <a:srgbClr val="000000">
                      <a:alpha val="100000"/>
                    </a:srgbClr>
                  </a:solidFill>
                  <a:latin typeface="Candara" panose="020E0502030303020204" pitchFamily="34" charset="0"/>
                  <a:cs typeface="Arial"/>
                </a:rPr>
                <a:t>(49%)</a:t>
              </a:r>
            </a:p>
          </p:txBody>
        </p:sp>
        <p:sp>
          <p:nvSpPr>
            <p:cNvPr id="45" name="tx29"/>
            <p:cNvSpPr/>
            <p:nvPr/>
          </p:nvSpPr>
          <p:spPr>
            <a:xfrm>
              <a:off x="3799382" y="2335275"/>
              <a:ext cx="372647"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2400" b="1">
                  <a:solidFill>
                    <a:srgbClr val="000000">
                      <a:alpha val="100000"/>
                    </a:srgbClr>
                  </a:solidFill>
                  <a:latin typeface="Candara" panose="020E0502030303020204" pitchFamily="34" charset="0"/>
                  <a:cs typeface="Arial"/>
                </a:rPr>
                <a:t>(25%)</a:t>
              </a:r>
            </a:p>
          </p:txBody>
        </p:sp>
        <p:sp>
          <p:nvSpPr>
            <p:cNvPr id="46" name="tx30"/>
            <p:cNvSpPr/>
            <p:nvPr/>
          </p:nvSpPr>
          <p:spPr>
            <a:xfrm>
              <a:off x="3799382" y="2609947"/>
              <a:ext cx="372647"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2400" b="1">
                  <a:solidFill>
                    <a:srgbClr val="000000">
                      <a:alpha val="100000"/>
                    </a:srgbClr>
                  </a:solidFill>
                  <a:latin typeface="Candara" panose="020E0502030303020204" pitchFamily="34" charset="0"/>
                  <a:cs typeface="Arial"/>
                </a:rPr>
                <a:t>(11%)</a:t>
              </a:r>
            </a:p>
          </p:txBody>
        </p:sp>
        <p:sp>
          <p:nvSpPr>
            <p:cNvPr id="47" name="tx31"/>
            <p:cNvSpPr/>
            <p:nvPr/>
          </p:nvSpPr>
          <p:spPr>
            <a:xfrm>
              <a:off x="3799382" y="2060603"/>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2400" b="1">
                  <a:solidFill>
                    <a:srgbClr val="000000">
                      <a:alpha val="100000"/>
                    </a:srgbClr>
                  </a:solidFill>
                  <a:latin typeface="Candara" panose="020E0502030303020204" pitchFamily="34" charset="0"/>
                  <a:cs typeface="Arial"/>
                </a:rPr>
                <a:t>(6%)</a:t>
              </a:r>
            </a:p>
          </p:txBody>
        </p:sp>
        <p:sp>
          <p:nvSpPr>
            <p:cNvPr id="48" name="tx32"/>
            <p:cNvSpPr/>
            <p:nvPr/>
          </p:nvSpPr>
          <p:spPr>
            <a:xfrm>
              <a:off x="3799382" y="2884619"/>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2400" b="1">
                  <a:solidFill>
                    <a:srgbClr val="000000">
                      <a:alpha val="100000"/>
                    </a:srgbClr>
                  </a:solidFill>
                  <a:latin typeface="Candara" panose="020E0502030303020204" pitchFamily="34" charset="0"/>
                  <a:cs typeface="Arial"/>
                </a:rPr>
                <a:t>(5%)</a:t>
              </a:r>
            </a:p>
          </p:txBody>
        </p:sp>
        <p:sp>
          <p:nvSpPr>
            <p:cNvPr id="49" name="tx33"/>
            <p:cNvSpPr/>
            <p:nvPr/>
          </p:nvSpPr>
          <p:spPr>
            <a:xfrm>
              <a:off x="3799382" y="3159292"/>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2400" b="1">
                  <a:solidFill>
                    <a:srgbClr val="000000">
                      <a:alpha val="100000"/>
                    </a:srgbClr>
                  </a:solidFill>
                  <a:latin typeface="Candara" panose="020E0502030303020204" pitchFamily="34" charset="0"/>
                  <a:cs typeface="Arial"/>
                </a:rPr>
                <a:t>(4%)</a:t>
              </a:r>
            </a:p>
          </p:txBody>
        </p:sp>
        <p:sp>
          <p:nvSpPr>
            <p:cNvPr id="50" name="rc34"/>
            <p:cNvSpPr/>
            <p:nvPr/>
          </p:nvSpPr>
          <p:spPr>
            <a:xfrm>
              <a:off x="3625382" y="1702289"/>
              <a:ext cx="3097310" cy="1977638"/>
            </a:xfrm>
            <a:prstGeom prst="rect">
              <a:avLst/>
            </a:prstGeom>
            <a:ln w="13550" cap="rnd">
              <a:solidFill>
                <a:srgbClr val="333333">
                  <a:alpha val="100000"/>
                </a:srgbClr>
              </a:solidFill>
              <a:prstDash val="solid"/>
              <a:round/>
            </a:ln>
          </p:spPr>
          <p:txBody>
            <a:bodyPr/>
            <a:lstStyle/>
            <a:p>
              <a:endParaRPr sz="13800">
                <a:latin typeface="Candara" panose="020E0502030303020204" pitchFamily="34" charset="0"/>
              </a:endParaRPr>
            </a:p>
          </p:txBody>
        </p:sp>
        <p:sp>
          <p:nvSpPr>
            <p:cNvPr id="51" name="rc35"/>
            <p:cNvSpPr/>
            <p:nvPr/>
          </p:nvSpPr>
          <p:spPr>
            <a:xfrm>
              <a:off x="3625382" y="3984684"/>
              <a:ext cx="3097310" cy="1977638"/>
            </a:xfrm>
            <a:prstGeom prst="rect">
              <a:avLst/>
            </a:prstGeom>
            <a:solidFill>
              <a:srgbClr val="FFFFFF">
                <a:alpha val="100000"/>
              </a:srgbClr>
            </a:solidFill>
          </p:spPr>
          <p:txBody>
            <a:bodyPr/>
            <a:lstStyle/>
            <a:p>
              <a:endParaRPr sz="13800">
                <a:latin typeface="Candara" panose="020E0502030303020204" pitchFamily="34" charset="0"/>
              </a:endParaRPr>
            </a:p>
          </p:txBody>
        </p:sp>
        <p:sp>
          <p:nvSpPr>
            <p:cNvPr id="52" name="pl36"/>
            <p:cNvSpPr/>
            <p:nvPr/>
          </p:nvSpPr>
          <p:spPr>
            <a:xfrm>
              <a:off x="4098301" y="3984684"/>
              <a:ext cx="0" cy="1977638"/>
            </a:xfrm>
            <a:custGeom>
              <a:avLst/>
              <a:gdLst/>
              <a:ahLst/>
              <a:cxnLst/>
              <a:rect l="0" t="0" r="0" b="0"/>
              <a:pathLst>
                <a:path h="1977638">
                  <a:moveTo>
                    <a:pt x="0" y="1977638"/>
                  </a:moveTo>
                  <a:lnTo>
                    <a:pt x="0" y="0"/>
                  </a:lnTo>
                  <a:lnTo>
                    <a:pt x="0" y="0"/>
                  </a:lnTo>
                </a:path>
              </a:pathLst>
            </a:custGeom>
            <a:ln w="6775"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53" name="pl37"/>
            <p:cNvSpPr/>
            <p:nvPr/>
          </p:nvSpPr>
          <p:spPr>
            <a:xfrm>
              <a:off x="4762566" y="3984684"/>
              <a:ext cx="0" cy="1977638"/>
            </a:xfrm>
            <a:custGeom>
              <a:avLst/>
              <a:gdLst/>
              <a:ahLst/>
              <a:cxnLst/>
              <a:rect l="0" t="0" r="0" b="0"/>
              <a:pathLst>
                <a:path h="1977638">
                  <a:moveTo>
                    <a:pt x="0" y="1977638"/>
                  </a:moveTo>
                  <a:lnTo>
                    <a:pt x="0" y="0"/>
                  </a:lnTo>
                  <a:lnTo>
                    <a:pt x="0" y="0"/>
                  </a:lnTo>
                </a:path>
              </a:pathLst>
            </a:custGeom>
            <a:ln w="6775"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54" name="pl38"/>
            <p:cNvSpPr/>
            <p:nvPr/>
          </p:nvSpPr>
          <p:spPr>
            <a:xfrm>
              <a:off x="5426831" y="3984684"/>
              <a:ext cx="0" cy="1977638"/>
            </a:xfrm>
            <a:custGeom>
              <a:avLst/>
              <a:gdLst/>
              <a:ahLst/>
              <a:cxnLst/>
              <a:rect l="0" t="0" r="0" b="0"/>
              <a:pathLst>
                <a:path h="1977638">
                  <a:moveTo>
                    <a:pt x="0" y="1977638"/>
                  </a:moveTo>
                  <a:lnTo>
                    <a:pt x="0" y="0"/>
                  </a:lnTo>
                  <a:lnTo>
                    <a:pt x="0" y="0"/>
                  </a:lnTo>
                </a:path>
              </a:pathLst>
            </a:custGeom>
            <a:ln w="6775"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55" name="pl39"/>
            <p:cNvSpPr/>
            <p:nvPr/>
          </p:nvSpPr>
          <p:spPr>
            <a:xfrm>
              <a:off x="6091095" y="3984684"/>
              <a:ext cx="0" cy="1977638"/>
            </a:xfrm>
            <a:custGeom>
              <a:avLst/>
              <a:gdLst/>
              <a:ahLst/>
              <a:cxnLst/>
              <a:rect l="0" t="0" r="0" b="0"/>
              <a:pathLst>
                <a:path h="1977638">
                  <a:moveTo>
                    <a:pt x="0" y="1977638"/>
                  </a:moveTo>
                  <a:lnTo>
                    <a:pt x="0" y="0"/>
                  </a:lnTo>
                  <a:lnTo>
                    <a:pt x="0" y="0"/>
                  </a:lnTo>
                </a:path>
              </a:pathLst>
            </a:custGeom>
            <a:ln w="6775"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56" name="pl40"/>
            <p:cNvSpPr/>
            <p:nvPr/>
          </p:nvSpPr>
          <p:spPr>
            <a:xfrm>
              <a:off x="3625382" y="5797520"/>
              <a:ext cx="3097310" cy="0"/>
            </a:xfrm>
            <a:custGeom>
              <a:avLst/>
              <a:gdLst/>
              <a:ahLst/>
              <a:cxnLst/>
              <a:rect l="0" t="0" r="0" b="0"/>
              <a:pathLst>
                <a:path w="3097310">
                  <a:moveTo>
                    <a:pt x="0" y="0"/>
                  </a:moveTo>
                  <a:lnTo>
                    <a:pt x="3097310" y="0"/>
                  </a:lnTo>
                  <a:lnTo>
                    <a:pt x="309731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57" name="pl41"/>
            <p:cNvSpPr/>
            <p:nvPr/>
          </p:nvSpPr>
          <p:spPr>
            <a:xfrm>
              <a:off x="3625382" y="5522848"/>
              <a:ext cx="3097310" cy="0"/>
            </a:xfrm>
            <a:custGeom>
              <a:avLst/>
              <a:gdLst/>
              <a:ahLst/>
              <a:cxnLst/>
              <a:rect l="0" t="0" r="0" b="0"/>
              <a:pathLst>
                <a:path w="3097310">
                  <a:moveTo>
                    <a:pt x="0" y="0"/>
                  </a:moveTo>
                  <a:lnTo>
                    <a:pt x="3097310" y="0"/>
                  </a:lnTo>
                  <a:lnTo>
                    <a:pt x="309731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58" name="pl42"/>
            <p:cNvSpPr/>
            <p:nvPr/>
          </p:nvSpPr>
          <p:spPr>
            <a:xfrm>
              <a:off x="3625382" y="5248176"/>
              <a:ext cx="3097310" cy="0"/>
            </a:xfrm>
            <a:custGeom>
              <a:avLst/>
              <a:gdLst/>
              <a:ahLst/>
              <a:cxnLst/>
              <a:rect l="0" t="0" r="0" b="0"/>
              <a:pathLst>
                <a:path w="3097310">
                  <a:moveTo>
                    <a:pt x="0" y="0"/>
                  </a:moveTo>
                  <a:lnTo>
                    <a:pt x="3097310" y="0"/>
                  </a:lnTo>
                  <a:lnTo>
                    <a:pt x="309731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59" name="pl43"/>
            <p:cNvSpPr/>
            <p:nvPr/>
          </p:nvSpPr>
          <p:spPr>
            <a:xfrm>
              <a:off x="3625382" y="4973504"/>
              <a:ext cx="3097310" cy="0"/>
            </a:xfrm>
            <a:custGeom>
              <a:avLst/>
              <a:gdLst/>
              <a:ahLst/>
              <a:cxnLst/>
              <a:rect l="0" t="0" r="0" b="0"/>
              <a:pathLst>
                <a:path w="3097310">
                  <a:moveTo>
                    <a:pt x="0" y="0"/>
                  </a:moveTo>
                  <a:lnTo>
                    <a:pt x="3097310" y="0"/>
                  </a:lnTo>
                  <a:lnTo>
                    <a:pt x="309731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60" name="pl44"/>
            <p:cNvSpPr/>
            <p:nvPr/>
          </p:nvSpPr>
          <p:spPr>
            <a:xfrm>
              <a:off x="3625382" y="4698832"/>
              <a:ext cx="3097310" cy="0"/>
            </a:xfrm>
            <a:custGeom>
              <a:avLst/>
              <a:gdLst/>
              <a:ahLst/>
              <a:cxnLst/>
              <a:rect l="0" t="0" r="0" b="0"/>
              <a:pathLst>
                <a:path w="3097310">
                  <a:moveTo>
                    <a:pt x="0" y="0"/>
                  </a:moveTo>
                  <a:lnTo>
                    <a:pt x="3097310" y="0"/>
                  </a:lnTo>
                  <a:lnTo>
                    <a:pt x="309731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61" name="pl45"/>
            <p:cNvSpPr/>
            <p:nvPr/>
          </p:nvSpPr>
          <p:spPr>
            <a:xfrm>
              <a:off x="3625382" y="4424160"/>
              <a:ext cx="3097310" cy="0"/>
            </a:xfrm>
            <a:custGeom>
              <a:avLst/>
              <a:gdLst/>
              <a:ahLst/>
              <a:cxnLst/>
              <a:rect l="0" t="0" r="0" b="0"/>
              <a:pathLst>
                <a:path w="3097310">
                  <a:moveTo>
                    <a:pt x="0" y="0"/>
                  </a:moveTo>
                  <a:lnTo>
                    <a:pt x="3097310" y="0"/>
                  </a:lnTo>
                  <a:lnTo>
                    <a:pt x="309731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62" name="pl46"/>
            <p:cNvSpPr/>
            <p:nvPr/>
          </p:nvSpPr>
          <p:spPr>
            <a:xfrm>
              <a:off x="3625382" y="4149488"/>
              <a:ext cx="3097310" cy="0"/>
            </a:xfrm>
            <a:custGeom>
              <a:avLst/>
              <a:gdLst/>
              <a:ahLst/>
              <a:cxnLst/>
              <a:rect l="0" t="0" r="0" b="0"/>
              <a:pathLst>
                <a:path w="3097310">
                  <a:moveTo>
                    <a:pt x="0" y="0"/>
                  </a:moveTo>
                  <a:lnTo>
                    <a:pt x="3097310" y="0"/>
                  </a:lnTo>
                  <a:lnTo>
                    <a:pt x="309731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63" name="pl47"/>
            <p:cNvSpPr/>
            <p:nvPr/>
          </p:nvSpPr>
          <p:spPr>
            <a:xfrm>
              <a:off x="3766169" y="3984684"/>
              <a:ext cx="0" cy="1977638"/>
            </a:xfrm>
            <a:custGeom>
              <a:avLst/>
              <a:gdLst/>
              <a:ahLst/>
              <a:cxnLst/>
              <a:rect l="0" t="0" r="0" b="0"/>
              <a:pathLst>
                <a:path h="1977638">
                  <a:moveTo>
                    <a:pt x="0" y="1977638"/>
                  </a:moveTo>
                  <a:lnTo>
                    <a:pt x="0" y="0"/>
                  </a:lnTo>
                  <a:lnTo>
                    <a:pt x="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64" name="pl48"/>
            <p:cNvSpPr/>
            <p:nvPr/>
          </p:nvSpPr>
          <p:spPr>
            <a:xfrm>
              <a:off x="4430434" y="3984684"/>
              <a:ext cx="0" cy="1977638"/>
            </a:xfrm>
            <a:custGeom>
              <a:avLst/>
              <a:gdLst/>
              <a:ahLst/>
              <a:cxnLst/>
              <a:rect l="0" t="0" r="0" b="0"/>
              <a:pathLst>
                <a:path h="1977638">
                  <a:moveTo>
                    <a:pt x="0" y="1977638"/>
                  </a:moveTo>
                  <a:lnTo>
                    <a:pt x="0" y="0"/>
                  </a:lnTo>
                  <a:lnTo>
                    <a:pt x="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65" name="pl49"/>
            <p:cNvSpPr/>
            <p:nvPr/>
          </p:nvSpPr>
          <p:spPr>
            <a:xfrm>
              <a:off x="5094698" y="3984684"/>
              <a:ext cx="0" cy="1977638"/>
            </a:xfrm>
            <a:custGeom>
              <a:avLst/>
              <a:gdLst/>
              <a:ahLst/>
              <a:cxnLst/>
              <a:rect l="0" t="0" r="0" b="0"/>
              <a:pathLst>
                <a:path h="1977638">
                  <a:moveTo>
                    <a:pt x="0" y="1977638"/>
                  </a:moveTo>
                  <a:lnTo>
                    <a:pt x="0" y="0"/>
                  </a:lnTo>
                  <a:lnTo>
                    <a:pt x="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66" name="pl50"/>
            <p:cNvSpPr/>
            <p:nvPr/>
          </p:nvSpPr>
          <p:spPr>
            <a:xfrm>
              <a:off x="5758963" y="3984684"/>
              <a:ext cx="0" cy="1977638"/>
            </a:xfrm>
            <a:custGeom>
              <a:avLst/>
              <a:gdLst/>
              <a:ahLst/>
              <a:cxnLst/>
              <a:rect l="0" t="0" r="0" b="0"/>
              <a:pathLst>
                <a:path h="1977638">
                  <a:moveTo>
                    <a:pt x="0" y="1977638"/>
                  </a:moveTo>
                  <a:lnTo>
                    <a:pt x="0" y="0"/>
                  </a:lnTo>
                  <a:lnTo>
                    <a:pt x="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67" name="pl51"/>
            <p:cNvSpPr/>
            <p:nvPr/>
          </p:nvSpPr>
          <p:spPr>
            <a:xfrm>
              <a:off x="6423228" y="3984684"/>
              <a:ext cx="0" cy="1977638"/>
            </a:xfrm>
            <a:custGeom>
              <a:avLst/>
              <a:gdLst/>
              <a:ahLst/>
              <a:cxnLst/>
              <a:rect l="0" t="0" r="0" b="0"/>
              <a:pathLst>
                <a:path h="1977638">
                  <a:moveTo>
                    <a:pt x="0" y="1977638"/>
                  </a:moveTo>
                  <a:lnTo>
                    <a:pt x="0" y="0"/>
                  </a:lnTo>
                  <a:lnTo>
                    <a:pt x="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68" name="rc52"/>
            <p:cNvSpPr/>
            <p:nvPr/>
          </p:nvSpPr>
          <p:spPr>
            <a:xfrm>
              <a:off x="3766169" y="5399246"/>
              <a:ext cx="20501" cy="247204"/>
            </a:xfrm>
            <a:prstGeom prst="rect">
              <a:avLst/>
            </a:prstGeom>
            <a:solidFill>
              <a:srgbClr val="F1C40F">
                <a:alpha val="100000"/>
              </a:srgbClr>
            </a:solidFill>
            <a:ln w="13550" cap="flat">
              <a:solidFill>
                <a:srgbClr val="FFFFFF">
                  <a:alpha val="100000"/>
                </a:srgbClr>
              </a:solidFill>
              <a:prstDash val="solid"/>
              <a:round/>
            </a:ln>
          </p:spPr>
          <p:txBody>
            <a:bodyPr/>
            <a:lstStyle/>
            <a:p>
              <a:endParaRPr sz="13800">
                <a:latin typeface="Candara" panose="020E0502030303020204" pitchFamily="34" charset="0"/>
              </a:endParaRPr>
            </a:p>
          </p:txBody>
        </p:sp>
        <p:sp>
          <p:nvSpPr>
            <p:cNvPr id="69" name="rc53"/>
            <p:cNvSpPr/>
            <p:nvPr/>
          </p:nvSpPr>
          <p:spPr>
            <a:xfrm>
              <a:off x="3766169" y="5124573"/>
              <a:ext cx="8318" cy="247204"/>
            </a:xfrm>
            <a:prstGeom prst="rect">
              <a:avLst/>
            </a:prstGeom>
            <a:solidFill>
              <a:srgbClr val="F1C40F">
                <a:alpha val="100000"/>
              </a:srgbClr>
            </a:solidFill>
            <a:ln w="13550" cap="flat">
              <a:solidFill>
                <a:srgbClr val="FFFFFF">
                  <a:alpha val="100000"/>
                </a:srgbClr>
              </a:solidFill>
              <a:prstDash val="solid"/>
              <a:round/>
            </a:ln>
          </p:spPr>
          <p:txBody>
            <a:bodyPr/>
            <a:lstStyle/>
            <a:p>
              <a:endParaRPr sz="13800">
                <a:latin typeface="Candara" panose="020E0502030303020204" pitchFamily="34" charset="0"/>
              </a:endParaRPr>
            </a:p>
          </p:txBody>
        </p:sp>
        <p:sp>
          <p:nvSpPr>
            <p:cNvPr id="70" name="rc54"/>
            <p:cNvSpPr/>
            <p:nvPr/>
          </p:nvSpPr>
          <p:spPr>
            <a:xfrm>
              <a:off x="3766169" y="4849901"/>
              <a:ext cx="40805" cy="247204"/>
            </a:xfrm>
            <a:prstGeom prst="rect">
              <a:avLst/>
            </a:prstGeom>
            <a:solidFill>
              <a:srgbClr val="F1C40F">
                <a:alpha val="100000"/>
              </a:srgbClr>
            </a:solidFill>
            <a:ln w="13550" cap="flat">
              <a:solidFill>
                <a:srgbClr val="FFFFFF">
                  <a:alpha val="100000"/>
                </a:srgbClr>
              </a:solidFill>
              <a:prstDash val="solid"/>
              <a:round/>
            </a:ln>
          </p:spPr>
          <p:txBody>
            <a:bodyPr/>
            <a:lstStyle/>
            <a:p>
              <a:endParaRPr sz="13800">
                <a:latin typeface="Candara" panose="020E0502030303020204" pitchFamily="34" charset="0"/>
              </a:endParaRPr>
            </a:p>
          </p:txBody>
        </p:sp>
        <p:sp>
          <p:nvSpPr>
            <p:cNvPr id="71" name="rc55"/>
            <p:cNvSpPr/>
            <p:nvPr/>
          </p:nvSpPr>
          <p:spPr>
            <a:xfrm>
              <a:off x="3766169" y="4575229"/>
              <a:ext cx="58949" cy="247204"/>
            </a:xfrm>
            <a:prstGeom prst="rect">
              <a:avLst/>
            </a:prstGeom>
            <a:solidFill>
              <a:srgbClr val="F1C40F">
                <a:alpha val="100000"/>
              </a:srgbClr>
            </a:solidFill>
            <a:ln w="13550" cap="flat">
              <a:solidFill>
                <a:srgbClr val="FFFFFF">
                  <a:alpha val="100000"/>
                </a:srgbClr>
              </a:solidFill>
              <a:prstDash val="solid"/>
              <a:round/>
            </a:ln>
          </p:spPr>
          <p:txBody>
            <a:bodyPr/>
            <a:lstStyle/>
            <a:p>
              <a:endParaRPr sz="13800">
                <a:latin typeface="Candara" panose="020E0502030303020204" pitchFamily="34" charset="0"/>
              </a:endParaRPr>
            </a:p>
          </p:txBody>
        </p:sp>
        <p:sp>
          <p:nvSpPr>
            <p:cNvPr id="72" name="rc56"/>
            <p:cNvSpPr/>
            <p:nvPr/>
          </p:nvSpPr>
          <p:spPr>
            <a:xfrm>
              <a:off x="3766169" y="4300557"/>
              <a:ext cx="2815736" cy="247204"/>
            </a:xfrm>
            <a:prstGeom prst="rect">
              <a:avLst/>
            </a:prstGeom>
            <a:solidFill>
              <a:srgbClr val="F1C40F">
                <a:alpha val="100000"/>
              </a:srgbClr>
            </a:solidFill>
            <a:ln w="13550" cap="flat">
              <a:solidFill>
                <a:srgbClr val="FFFFFF">
                  <a:alpha val="100000"/>
                </a:srgbClr>
              </a:solidFill>
              <a:prstDash val="solid"/>
              <a:round/>
            </a:ln>
          </p:spPr>
          <p:txBody>
            <a:bodyPr/>
            <a:lstStyle/>
            <a:p>
              <a:endParaRPr sz="13800">
                <a:latin typeface="Candara" panose="020E0502030303020204" pitchFamily="34" charset="0"/>
              </a:endParaRPr>
            </a:p>
          </p:txBody>
        </p:sp>
        <p:sp>
          <p:nvSpPr>
            <p:cNvPr id="73" name="rc57"/>
            <p:cNvSpPr/>
            <p:nvPr/>
          </p:nvSpPr>
          <p:spPr>
            <a:xfrm>
              <a:off x="3766169" y="4025885"/>
              <a:ext cx="377012" cy="247204"/>
            </a:xfrm>
            <a:prstGeom prst="rect">
              <a:avLst/>
            </a:prstGeom>
            <a:solidFill>
              <a:srgbClr val="F1C40F">
                <a:alpha val="100000"/>
              </a:srgbClr>
            </a:solidFill>
            <a:ln w="13550" cap="flat">
              <a:solidFill>
                <a:srgbClr val="FFFFFF">
                  <a:alpha val="100000"/>
                </a:srgbClr>
              </a:solidFill>
              <a:prstDash val="solid"/>
              <a:round/>
            </a:ln>
          </p:spPr>
          <p:txBody>
            <a:bodyPr/>
            <a:lstStyle/>
            <a:p>
              <a:endParaRPr sz="13800">
                <a:latin typeface="Candara" panose="020E0502030303020204" pitchFamily="34" charset="0"/>
              </a:endParaRPr>
            </a:p>
          </p:txBody>
        </p:sp>
        <p:sp>
          <p:nvSpPr>
            <p:cNvPr id="74" name="tx58"/>
            <p:cNvSpPr/>
            <p:nvPr/>
          </p:nvSpPr>
          <p:spPr>
            <a:xfrm>
              <a:off x="3799382" y="4342999"/>
              <a:ext cx="372647"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2400" b="1">
                  <a:solidFill>
                    <a:srgbClr val="000000">
                      <a:alpha val="100000"/>
                    </a:srgbClr>
                  </a:solidFill>
                  <a:latin typeface="Candara" panose="020E0502030303020204" pitchFamily="34" charset="0"/>
                  <a:cs typeface="Arial"/>
                </a:rPr>
                <a:t>(85%)</a:t>
              </a:r>
            </a:p>
          </p:txBody>
        </p:sp>
        <p:sp>
          <p:nvSpPr>
            <p:cNvPr id="75" name="tx59"/>
            <p:cNvSpPr/>
            <p:nvPr/>
          </p:nvSpPr>
          <p:spPr>
            <a:xfrm>
              <a:off x="3799382" y="4068327"/>
              <a:ext cx="372647"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2400" b="1">
                  <a:solidFill>
                    <a:srgbClr val="000000">
                      <a:alpha val="100000"/>
                    </a:srgbClr>
                  </a:solidFill>
                  <a:latin typeface="Candara" panose="020E0502030303020204" pitchFamily="34" charset="0"/>
                  <a:cs typeface="Arial"/>
                </a:rPr>
                <a:t>(11%)</a:t>
              </a:r>
            </a:p>
          </p:txBody>
        </p:sp>
        <p:sp>
          <p:nvSpPr>
            <p:cNvPr id="76" name="tx60"/>
            <p:cNvSpPr/>
            <p:nvPr/>
          </p:nvSpPr>
          <p:spPr>
            <a:xfrm>
              <a:off x="3799382" y="4617671"/>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2400" b="1">
                  <a:solidFill>
                    <a:srgbClr val="000000">
                      <a:alpha val="100000"/>
                    </a:srgbClr>
                  </a:solidFill>
                  <a:latin typeface="Candara" panose="020E0502030303020204" pitchFamily="34" charset="0"/>
                  <a:cs typeface="Arial"/>
                </a:rPr>
                <a:t>(2%)</a:t>
              </a:r>
            </a:p>
          </p:txBody>
        </p:sp>
        <p:sp>
          <p:nvSpPr>
            <p:cNvPr id="77" name="tx61"/>
            <p:cNvSpPr/>
            <p:nvPr/>
          </p:nvSpPr>
          <p:spPr>
            <a:xfrm>
              <a:off x="3799382" y="4892343"/>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2400" b="1">
                  <a:solidFill>
                    <a:srgbClr val="000000">
                      <a:alpha val="100000"/>
                    </a:srgbClr>
                  </a:solidFill>
                  <a:latin typeface="Candara" panose="020E0502030303020204" pitchFamily="34" charset="0"/>
                  <a:cs typeface="Arial"/>
                </a:rPr>
                <a:t>(1%)</a:t>
              </a:r>
            </a:p>
          </p:txBody>
        </p:sp>
        <p:sp>
          <p:nvSpPr>
            <p:cNvPr id="78" name="tx62"/>
            <p:cNvSpPr/>
            <p:nvPr/>
          </p:nvSpPr>
          <p:spPr>
            <a:xfrm>
              <a:off x="3799382" y="5441687"/>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2400" b="1">
                  <a:solidFill>
                    <a:srgbClr val="000000">
                      <a:alpha val="100000"/>
                    </a:srgbClr>
                  </a:solidFill>
                  <a:latin typeface="Candara" panose="020E0502030303020204" pitchFamily="34" charset="0"/>
                  <a:cs typeface="Arial"/>
                </a:rPr>
                <a:t>(1%)</a:t>
              </a:r>
            </a:p>
          </p:txBody>
        </p:sp>
        <p:sp>
          <p:nvSpPr>
            <p:cNvPr id="79" name="tx63"/>
            <p:cNvSpPr/>
            <p:nvPr/>
          </p:nvSpPr>
          <p:spPr>
            <a:xfrm>
              <a:off x="3799382" y="5167015"/>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2400" b="1">
                  <a:solidFill>
                    <a:srgbClr val="000000">
                      <a:alpha val="100000"/>
                    </a:srgbClr>
                  </a:solidFill>
                  <a:latin typeface="Candara" panose="020E0502030303020204" pitchFamily="34" charset="0"/>
                  <a:cs typeface="Arial"/>
                </a:rPr>
                <a:t>(0%)</a:t>
              </a:r>
            </a:p>
          </p:txBody>
        </p:sp>
        <p:sp>
          <p:nvSpPr>
            <p:cNvPr id="80" name="rc64"/>
            <p:cNvSpPr/>
            <p:nvPr/>
          </p:nvSpPr>
          <p:spPr>
            <a:xfrm>
              <a:off x="3625382" y="3984684"/>
              <a:ext cx="3097310" cy="1977638"/>
            </a:xfrm>
            <a:prstGeom prst="rect">
              <a:avLst/>
            </a:prstGeom>
            <a:ln w="13550" cap="rnd">
              <a:solidFill>
                <a:srgbClr val="333333">
                  <a:alpha val="100000"/>
                </a:srgbClr>
              </a:solidFill>
              <a:prstDash val="solid"/>
              <a:round/>
            </a:ln>
          </p:spPr>
          <p:txBody>
            <a:bodyPr/>
            <a:lstStyle/>
            <a:p>
              <a:endParaRPr sz="13800">
                <a:latin typeface="Candara" panose="020E0502030303020204" pitchFamily="34" charset="0"/>
              </a:endParaRPr>
            </a:p>
          </p:txBody>
        </p:sp>
        <p:sp>
          <p:nvSpPr>
            <p:cNvPr id="81" name="rc65"/>
            <p:cNvSpPr/>
            <p:nvPr/>
          </p:nvSpPr>
          <p:spPr>
            <a:xfrm>
              <a:off x="6792282" y="1702289"/>
              <a:ext cx="3097310" cy="1977638"/>
            </a:xfrm>
            <a:prstGeom prst="rect">
              <a:avLst/>
            </a:prstGeom>
            <a:solidFill>
              <a:srgbClr val="FFFFFF">
                <a:alpha val="100000"/>
              </a:srgbClr>
            </a:solidFill>
          </p:spPr>
          <p:txBody>
            <a:bodyPr/>
            <a:lstStyle/>
            <a:p>
              <a:endParaRPr sz="13800">
                <a:latin typeface="Candara" panose="020E0502030303020204" pitchFamily="34" charset="0"/>
              </a:endParaRPr>
            </a:p>
          </p:txBody>
        </p:sp>
        <p:sp>
          <p:nvSpPr>
            <p:cNvPr id="82" name="pl66"/>
            <p:cNvSpPr/>
            <p:nvPr/>
          </p:nvSpPr>
          <p:spPr>
            <a:xfrm>
              <a:off x="7265201" y="1702289"/>
              <a:ext cx="0" cy="1977638"/>
            </a:xfrm>
            <a:custGeom>
              <a:avLst/>
              <a:gdLst/>
              <a:ahLst/>
              <a:cxnLst/>
              <a:rect l="0" t="0" r="0" b="0"/>
              <a:pathLst>
                <a:path h="1977638">
                  <a:moveTo>
                    <a:pt x="0" y="1977638"/>
                  </a:moveTo>
                  <a:lnTo>
                    <a:pt x="0" y="0"/>
                  </a:lnTo>
                  <a:lnTo>
                    <a:pt x="0" y="0"/>
                  </a:lnTo>
                </a:path>
              </a:pathLst>
            </a:custGeom>
            <a:ln w="6775"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83" name="pl67"/>
            <p:cNvSpPr/>
            <p:nvPr/>
          </p:nvSpPr>
          <p:spPr>
            <a:xfrm>
              <a:off x="7929465" y="1702289"/>
              <a:ext cx="0" cy="1977638"/>
            </a:xfrm>
            <a:custGeom>
              <a:avLst/>
              <a:gdLst/>
              <a:ahLst/>
              <a:cxnLst/>
              <a:rect l="0" t="0" r="0" b="0"/>
              <a:pathLst>
                <a:path h="1977638">
                  <a:moveTo>
                    <a:pt x="0" y="1977638"/>
                  </a:moveTo>
                  <a:lnTo>
                    <a:pt x="0" y="0"/>
                  </a:lnTo>
                  <a:lnTo>
                    <a:pt x="0" y="0"/>
                  </a:lnTo>
                </a:path>
              </a:pathLst>
            </a:custGeom>
            <a:ln w="6775"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84" name="pl68"/>
            <p:cNvSpPr/>
            <p:nvPr/>
          </p:nvSpPr>
          <p:spPr>
            <a:xfrm>
              <a:off x="8593730" y="1702289"/>
              <a:ext cx="0" cy="1977638"/>
            </a:xfrm>
            <a:custGeom>
              <a:avLst/>
              <a:gdLst/>
              <a:ahLst/>
              <a:cxnLst/>
              <a:rect l="0" t="0" r="0" b="0"/>
              <a:pathLst>
                <a:path h="1977638">
                  <a:moveTo>
                    <a:pt x="0" y="1977638"/>
                  </a:moveTo>
                  <a:lnTo>
                    <a:pt x="0" y="0"/>
                  </a:lnTo>
                  <a:lnTo>
                    <a:pt x="0" y="0"/>
                  </a:lnTo>
                </a:path>
              </a:pathLst>
            </a:custGeom>
            <a:ln w="6775"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85" name="pl69"/>
            <p:cNvSpPr/>
            <p:nvPr/>
          </p:nvSpPr>
          <p:spPr>
            <a:xfrm>
              <a:off x="9257995" y="1702289"/>
              <a:ext cx="0" cy="1977638"/>
            </a:xfrm>
            <a:custGeom>
              <a:avLst/>
              <a:gdLst/>
              <a:ahLst/>
              <a:cxnLst/>
              <a:rect l="0" t="0" r="0" b="0"/>
              <a:pathLst>
                <a:path h="1977638">
                  <a:moveTo>
                    <a:pt x="0" y="1977638"/>
                  </a:moveTo>
                  <a:lnTo>
                    <a:pt x="0" y="0"/>
                  </a:lnTo>
                  <a:lnTo>
                    <a:pt x="0" y="0"/>
                  </a:lnTo>
                </a:path>
              </a:pathLst>
            </a:custGeom>
            <a:ln w="6775"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86" name="pl70"/>
            <p:cNvSpPr/>
            <p:nvPr/>
          </p:nvSpPr>
          <p:spPr>
            <a:xfrm>
              <a:off x="6792282" y="3515125"/>
              <a:ext cx="3097310" cy="0"/>
            </a:xfrm>
            <a:custGeom>
              <a:avLst/>
              <a:gdLst/>
              <a:ahLst/>
              <a:cxnLst/>
              <a:rect l="0" t="0" r="0" b="0"/>
              <a:pathLst>
                <a:path w="3097310">
                  <a:moveTo>
                    <a:pt x="0" y="0"/>
                  </a:moveTo>
                  <a:lnTo>
                    <a:pt x="3097310" y="0"/>
                  </a:lnTo>
                  <a:lnTo>
                    <a:pt x="309731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87" name="pl71"/>
            <p:cNvSpPr/>
            <p:nvPr/>
          </p:nvSpPr>
          <p:spPr>
            <a:xfrm>
              <a:off x="6792282" y="3240452"/>
              <a:ext cx="3097310" cy="0"/>
            </a:xfrm>
            <a:custGeom>
              <a:avLst/>
              <a:gdLst/>
              <a:ahLst/>
              <a:cxnLst/>
              <a:rect l="0" t="0" r="0" b="0"/>
              <a:pathLst>
                <a:path w="3097310">
                  <a:moveTo>
                    <a:pt x="0" y="0"/>
                  </a:moveTo>
                  <a:lnTo>
                    <a:pt x="3097310" y="0"/>
                  </a:lnTo>
                  <a:lnTo>
                    <a:pt x="309731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88" name="pl72"/>
            <p:cNvSpPr/>
            <p:nvPr/>
          </p:nvSpPr>
          <p:spPr>
            <a:xfrm>
              <a:off x="6792282" y="2965780"/>
              <a:ext cx="3097310" cy="0"/>
            </a:xfrm>
            <a:custGeom>
              <a:avLst/>
              <a:gdLst/>
              <a:ahLst/>
              <a:cxnLst/>
              <a:rect l="0" t="0" r="0" b="0"/>
              <a:pathLst>
                <a:path w="3097310">
                  <a:moveTo>
                    <a:pt x="0" y="0"/>
                  </a:moveTo>
                  <a:lnTo>
                    <a:pt x="3097310" y="0"/>
                  </a:lnTo>
                  <a:lnTo>
                    <a:pt x="309731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89" name="pl73"/>
            <p:cNvSpPr/>
            <p:nvPr/>
          </p:nvSpPr>
          <p:spPr>
            <a:xfrm>
              <a:off x="6792282" y="2691108"/>
              <a:ext cx="3097310" cy="0"/>
            </a:xfrm>
            <a:custGeom>
              <a:avLst/>
              <a:gdLst/>
              <a:ahLst/>
              <a:cxnLst/>
              <a:rect l="0" t="0" r="0" b="0"/>
              <a:pathLst>
                <a:path w="3097310">
                  <a:moveTo>
                    <a:pt x="0" y="0"/>
                  </a:moveTo>
                  <a:lnTo>
                    <a:pt x="3097310" y="0"/>
                  </a:lnTo>
                  <a:lnTo>
                    <a:pt x="309731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90" name="pl74"/>
            <p:cNvSpPr/>
            <p:nvPr/>
          </p:nvSpPr>
          <p:spPr>
            <a:xfrm>
              <a:off x="6792282" y="2416436"/>
              <a:ext cx="3097310" cy="0"/>
            </a:xfrm>
            <a:custGeom>
              <a:avLst/>
              <a:gdLst/>
              <a:ahLst/>
              <a:cxnLst/>
              <a:rect l="0" t="0" r="0" b="0"/>
              <a:pathLst>
                <a:path w="3097310">
                  <a:moveTo>
                    <a:pt x="0" y="0"/>
                  </a:moveTo>
                  <a:lnTo>
                    <a:pt x="3097310" y="0"/>
                  </a:lnTo>
                  <a:lnTo>
                    <a:pt x="309731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91" name="pl75"/>
            <p:cNvSpPr/>
            <p:nvPr/>
          </p:nvSpPr>
          <p:spPr>
            <a:xfrm>
              <a:off x="6792282" y="2141764"/>
              <a:ext cx="3097310" cy="0"/>
            </a:xfrm>
            <a:custGeom>
              <a:avLst/>
              <a:gdLst/>
              <a:ahLst/>
              <a:cxnLst/>
              <a:rect l="0" t="0" r="0" b="0"/>
              <a:pathLst>
                <a:path w="3097310">
                  <a:moveTo>
                    <a:pt x="0" y="0"/>
                  </a:moveTo>
                  <a:lnTo>
                    <a:pt x="3097310" y="0"/>
                  </a:lnTo>
                  <a:lnTo>
                    <a:pt x="309731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92" name="pl76"/>
            <p:cNvSpPr/>
            <p:nvPr/>
          </p:nvSpPr>
          <p:spPr>
            <a:xfrm>
              <a:off x="6792282" y="1867092"/>
              <a:ext cx="3097310" cy="0"/>
            </a:xfrm>
            <a:custGeom>
              <a:avLst/>
              <a:gdLst/>
              <a:ahLst/>
              <a:cxnLst/>
              <a:rect l="0" t="0" r="0" b="0"/>
              <a:pathLst>
                <a:path w="3097310">
                  <a:moveTo>
                    <a:pt x="0" y="0"/>
                  </a:moveTo>
                  <a:lnTo>
                    <a:pt x="3097310" y="0"/>
                  </a:lnTo>
                  <a:lnTo>
                    <a:pt x="309731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93" name="pl77"/>
            <p:cNvSpPr/>
            <p:nvPr/>
          </p:nvSpPr>
          <p:spPr>
            <a:xfrm>
              <a:off x="6933068" y="1702289"/>
              <a:ext cx="0" cy="1977638"/>
            </a:xfrm>
            <a:custGeom>
              <a:avLst/>
              <a:gdLst/>
              <a:ahLst/>
              <a:cxnLst/>
              <a:rect l="0" t="0" r="0" b="0"/>
              <a:pathLst>
                <a:path h="1977638">
                  <a:moveTo>
                    <a:pt x="0" y="1977638"/>
                  </a:moveTo>
                  <a:lnTo>
                    <a:pt x="0" y="0"/>
                  </a:lnTo>
                  <a:lnTo>
                    <a:pt x="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94" name="pl78"/>
            <p:cNvSpPr/>
            <p:nvPr/>
          </p:nvSpPr>
          <p:spPr>
            <a:xfrm>
              <a:off x="7597333" y="1702289"/>
              <a:ext cx="0" cy="1977638"/>
            </a:xfrm>
            <a:custGeom>
              <a:avLst/>
              <a:gdLst/>
              <a:ahLst/>
              <a:cxnLst/>
              <a:rect l="0" t="0" r="0" b="0"/>
              <a:pathLst>
                <a:path h="1977638">
                  <a:moveTo>
                    <a:pt x="0" y="1977638"/>
                  </a:moveTo>
                  <a:lnTo>
                    <a:pt x="0" y="0"/>
                  </a:lnTo>
                  <a:lnTo>
                    <a:pt x="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95" name="pl79"/>
            <p:cNvSpPr/>
            <p:nvPr/>
          </p:nvSpPr>
          <p:spPr>
            <a:xfrm>
              <a:off x="8261598" y="1702289"/>
              <a:ext cx="0" cy="1977638"/>
            </a:xfrm>
            <a:custGeom>
              <a:avLst/>
              <a:gdLst/>
              <a:ahLst/>
              <a:cxnLst/>
              <a:rect l="0" t="0" r="0" b="0"/>
              <a:pathLst>
                <a:path h="1977638">
                  <a:moveTo>
                    <a:pt x="0" y="1977638"/>
                  </a:moveTo>
                  <a:lnTo>
                    <a:pt x="0" y="0"/>
                  </a:lnTo>
                  <a:lnTo>
                    <a:pt x="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96" name="pl80"/>
            <p:cNvSpPr/>
            <p:nvPr/>
          </p:nvSpPr>
          <p:spPr>
            <a:xfrm>
              <a:off x="8925863" y="1702289"/>
              <a:ext cx="0" cy="1977638"/>
            </a:xfrm>
            <a:custGeom>
              <a:avLst/>
              <a:gdLst/>
              <a:ahLst/>
              <a:cxnLst/>
              <a:rect l="0" t="0" r="0" b="0"/>
              <a:pathLst>
                <a:path h="1977638">
                  <a:moveTo>
                    <a:pt x="0" y="1977638"/>
                  </a:moveTo>
                  <a:lnTo>
                    <a:pt x="0" y="0"/>
                  </a:lnTo>
                  <a:lnTo>
                    <a:pt x="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97" name="pl81"/>
            <p:cNvSpPr/>
            <p:nvPr/>
          </p:nvSpPr>
          <p:spPr>
            <a:xfrm>
              <a:off x="9590127" y="1702289"/>
              <a:ext cx="0" cy="1977638"/>
            </a:xfrm>
            <a:custGeom>
              <a:avLst/>
              <a:gdLst/>
              <a:ahLst/>
              <a:cxnLst/>
              <a:rect l="0" t="0" r="0" b="0"/>
              <a:pathLst>
                <a:path h="1977638">
                  <a:moveTo>
                    <a:pt x="0" y="1977638"/>
                  </a:moveTo>
                  <a:lnTo>
                    <a:pt x="0" y="0"/>
                  </a:lnTo>
                  <a:lnTo>
                    <a:pt x="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98" name="rc82"/>
            <p:cNvSpPr/>
            <p:nvPr/>
          </p:nvSpPr>
          <p:spPr>
            <a:xfrm>
              <a:off x="6933068" y="3116850"/>
              <a:ext cx="118656" cy="247204"/>
            </a:xfrm>
            <a:prstGeom prst="rect">
              <a:avLst/>
            </a:prstGeom>
            <a:solidFill>
              <a:srgbClr val="F1C40F">
                <a:alpha val="100000"/>
              </a:srgbClr>
            </a:solidFill>
            <a:ln w="13550" cap="flat">
              <a:solidFill>
                <a:srgbClr val="FFFFFF">
                  <a:alpha val="100000"/>
                </a:srgbClr>
              </a:solidFill>
              <a:prstDash val="solid"/>
              <a:round/>
            </a:ln>
          </p:spPr>
          <p:txBody>
            <a:bodyPr/>
            <a:lstStyle/>
            <a:p>
              <a:endParaRPr sz="13800">
                <a:latin typeface="Candara" panose="020E0502030303020204" pitchFamily="34" charset="0"/>
              </a:endParaRPr>
            </a:p>
          </p:txBody>
        </p:sp>
        <p:sp>
          <p:nvSpPr>
            <p:cNvPr id="99" name="rc83"/>
            <p:cNvSpPr/>
            <p:nvPr/>
          </p:nvSpPr>
          <p:spPr>
            <a:xfrm>
              <a:off x="6933068" y="2842178"/>
              <a:ext cx="245970" cy="247204"/>
            </a:xfrm>
            <a:prstGeom prst="rect">
              <a:avLst/>
            </a:prstGeom>
            <a:solidFill>
              <a:srgbClr val="F1C40F">
                <a:alpha val="100000"/>
              </a:srgbClr>
            </a:solidFill>
            <a:ln w="13550" cap="flat">
              <a:solidFill>
                <a:srgbClr val="FFFFFF">
                  <a:alpha val="100000"/>
                </a:srgbClr>
              </a:solidFill>
              <a:prstDash val="solid"/>
              <a:round/>
            </a:ln>
          </p:spPr>
          <p:txBody>
            <a:bodyPr/>
            <a:lstStyle/>
            <a:p>
              <a:endParaRPr sz="13800">
                <a:latin typeface="Candara" panose="020E0502030303020204" pitchFamily="34" charset="0"/>
              </a:endParaRPr>
            </a:p>
          </p:txBody>
        </p:sp>
        <p:sp>
          <p:nvSpPr>
            <p:cNvPr id="100" name="rc84"/>
            <p:cNvSpPr/>
            <p:nvPr/>
          </p:nvSpPr>
          <p:spPr>
            <a:xfrm>
              <a:off x="6933068" y="2567506"/>
              <a:ext cx="416640" cy="247204"/>
            </a:xfrm>
            <a:prstGeom prst="rect">
              <a:avLst/>
            </a:prstGeom>
            <a:solidFill>
              <a:srgbClr val="F1C40F">
                <a:alpha val="100000"/>
              </a:srgbClr>
            </a:solidFill>
            <a:ln w="13550" cap="flat">
              <a:solidFill>
                <a:srgbClr val="FFFFFF">
                  <a:alpha val="100000"/>
                </a:srgbClr>
              </a:solidFill>
              <a:prstDash val="solid"/>
              <a:round/>
            </a:ln>
          </p:spPr>
          <p:txBody>
            <a:bodyPr/>
            <a:lstStyle/>
            <a:p>
              <a:endParaRPr sz="13800">
                <a:latin typeface="Candara" panose="020E0502030303020204" pitchFamily="34" charset="0"/>
              </a:endParaRPr>
            </a:p>
          </p:txBody>
        </p:sp>
        <p:sp>
          <p:nvSpPr>
            <p:cNvPr id="101" name="rc85"/>
            <p:cNvSpPr/>
            <p:nvPr/>
          </p:nvSpPr>
          <p:spPr>
            <a:xfrm>
              <a:off x="6933068" y="2292834"/>
              <a:ext cx="882688" cy="247204"/>
            </a:xfrm>
            <a:prstGeom prst="rect">
              <a:avLst/>
            </a:prstGeom>
            <a:solidFill>
              <a:srgbClr val="F1C40F">
                <a:alpha val="100000"/>
              </a:srgbClr>
            </a:solidFill>
            <a:ln w="13550" cap="flat">
              <a:solidFill>
                <a:srgbClr val="FFFFFF">
                  <a:alpha val="100000"/>
                </a:srgbClr>
              </a:solidFill>
              <a:prstDash val="solid"/>
              <a:round/>
            </a:ln>
          </p:spPr>
          <p:txBody>
            <a:bodyPr/>
            <a:lstStyle/>
            <a:p>
              <a:endParaRPr sz="13800">
                <a:latin typeface="Candara" panose="020E0502030303020204" pitchFamily="34" charset="0"/>
              </a:endParaRPr>
            </a:p>
          </p:txBody>
        </p:sp>
        <p:sp>
          <p:nvSpPr>
            <p:cNvPr id="102" name="rc86"/>
            <p:cNvSpPr/>
            <p:nvPr/>
          </p:nvSpPr>
          <p:spPr>
            <a:xfrm>
              <a:off x="6933068" y="2018162"/>
              <a:ext cx="54770" cy="247204"/>
            </a:xfrm>
            <a:prstGeom prst="rect">
              <a:avLst/>
            </a:prstGeom>
            <a:solidFill>
              <a:srgbClr val="F1C40F">
                <a:alpha val="100000"/>
              </a:srgbClr>
            </a:solidFill>
            <a:ln w="13550" cap="flat">
              <a:solidFill>
                <a:srgbClr val="FFFFFF">
                  <a:alpha val="100000"/>
                </a:srgbClr>
              </a:solidFill>
              <a:prstDash val="solid"/>
              <a:round/>
            </a:ln>
          </p:spPr>
          <p:txBody>
            <a:bodyPr/>
            <a:lstStyle/>
            <a:p>
              <a:endParaRPr sz="13800">
                <a:latin typeface="Candara" panose="020E0502030303020204" pitchFamily="34" charset="0"/>
              </a:endParaRPr>
            </a:p>
          </p:txBody>
        </p:sp>
        <p:sp>
          <p:nvSpPr>
            <p:cNvPr id="103" name="rc87"/>
            <p:cNvSpPr/>
            <p:nvPr/>
          </p:nvSpPr>
          <p:spPr>
            <a:xfrm>
              <a:off x="6933068" y="1743490"/>
              <a:ext cx="1602597" cy="247204"/>
            </a:xfrm>
            <a:prstGeom prst="rect">
              <a:avLst/>
            </a:prstGeom>
            <a:solidFill>
              <a:srgbClr val="F1C40F">
                <a:alpha val="100000"/>
              </a:srgbClr>
            </a:solidFill>
            <a:ln w="13550" cap="flat">
              <a:solidFill>
                <a:srgbClr val="FFFFFF">
                  <a:alpha val="100000"/>
                </a:srgbClr>
              </a:solidFill>
              <a:prstDash val="solid"/>
              <a:round/>
            </a:ln>
          </p:spPr>
          <p:txBody>
            <a:bodyPr/>
            <a:lstStyle/>
            <a:p>
              <a:endParaRPr sz="13800">
                <a:latin typeface="Candara" panose="020E0502030303020204" pitchFamily="34" charset="0"/>
              </a:endParaRPr>
            </a:p>
          </p:txBody>
        </p:sp>
        <p:sp>
          <p:nvSpPr>
            <p:cNvPr id="104" name="tx88"/>
            <p:cNvSpPr/>
            <p:nvPr/>
          </p:nvSpPr>
          <p:spPr>
            <a:xfrm>
              <a:off x="6966282" y="1785931"/>
              <a:ext cx="372647"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2400" b="1">
                  <a:solidFill>
                    <a:srgbClr val="000000">
                      <a:alpha val="100000"/>
                    </a:srgbClr>
                  </a:solidFill>
                  <a:latin typeface="Candara" panose="020E0502030303020204" pitchFamily="34" charset="0"/>
                  <a:cs typeface="Arial"/>
                </a:rPr>
                <a:t>(48%)</a:t>
              </a:r>
            </a:p>
          </p:txBody>
        </p:sp>
        <p:sp>
          <p:nvSpPr>
            <p:cNvPr id="105" name="tx89"/>
            <p:cNvSpPr/>
            <p:nvPr/>
          </p:nvSpPr>
          <p:spPr>
            <a:xfrm>
              <a:off x="6966282" y="2335275"/>
              <a:ext cx="372647"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2400" b="1">
                  <a:solidFill>
                    <a:srgbClr val="000000">
                      <a:alpha val="100000"/>
                    </a:srgbClr>
                  </a:solidFill>
                  <a:latin typeface="Candara" panose="020E0502030303020204" pitchFamily="34" charset="0"/>
                  <a:cs typeface="Arial"/>
                </a:rPr>
                <a:t>(27%)</a:t>
              </a:r>
            </a:p>
          </p:txBody>
        </p:sp>
        <p:sp>
          <p:nvSpPr>
            <p:cNvPr id="106" name="tx90"/>
            <p:cNvSpPr/>
            <p:nvPr/>
          </p:nvSpPr>
          <p:spPr>
            <a:xfrm>
              <a:off x="6966282" y="2609947"/>
              <a:ext cx="372647"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2400" b="1">
                  <a:solidFill>
                    <a:srgbClr val="000000">
                      <a:alpha val="100000"/>
                    </a:srgbClr>
                  </a:solidFill>
                  <a:latin typeface="Candara" panose="020E0502030303020204" pitchFamily="34" charset="0"/>
                  <a:cs typeface="Arial"/>
                </a:rPr>
                <a:t>(13%)</a:t>
              </a:r>
            </a:p>
          </p:txBody>
        </p:sp>
        <p:sp>
          <p:nvSpPr>
            <p:cNvPr id="107" name="tx91"/>
            <p:cNvSpPr/>
            <p:nvPr/>
          </p:nvSpPr>
          <p:spPr>
            <a:xfrm>
              <a:off x="6966282" y="2884619"/>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2400" b="1">
                  <a:solidFill>
                    <a:srgbClr val="000000">
                      <a:alpha val="100000"/>
                    </a:srgbClr>
                  </a:solidFill>
                  <a:latin typeface="Candara" panose="020E0502030303020204" pitchFamily="34" charset="0"/>
                  <a:cs typeface="Arial"/>
                </a:rPr>
                <a:t>(7%)</a:t>
              </a:r>
            </a:p>
          </p:txBody>
        </p:sp>
        <p:sp>
          <p:nvSpPr>
            <p:cNvPr id="108" name="tx92"/>
            <p:cNvSpPr/>
            <p:nvPr/>
          </p:nvSpPr>
          <p:spPr>
            <a:xfrm>
              <a:off x="6966282" y="3159292"/>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2400" b="1">
                  <a:solidFill>
                    <a:srgbClr val="000000">
                      <a:alpha val="100000"/>
                    </a:srgbClr>
                  </a:solidFill>
                  <a:latin typeface="Candara" panose="020E0502030303020204" pitchFamily="34" charset="0"/>
                  <a:cs typeface="Arial"/>
                </a:rPr>
                <a:t>(4%)</a:t>
              </a:r>
            </a:p>
          </p:txBody>
        </p:sp>
        <p:sp>
          <p:nvSpPr>
            <p:cNvPr id="109" name="tx93"/>
            <p:cNvSpPr/>
            <p:nvPr/>
          </p:nvSpPr>
          <p:spPr>
            <a:xfrm>
              <a:off x="6966282" y="2060603"/>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2400" b="1">
                  <a:solidFill>
                    <a:srgbClr val="000000">
                      <a:alpha val="100000"/>
                    </a:srgbClr>
                  </a:solidFill>
                  <a:latin typeface="Candara" panose="020E0502030303020204" pitchFamily="34" charset="0"/>
                  <a:cs typeface="Arial"/>
                </a:rPr>
                <a:t>(2%)</a:t>
              </a:r>
            </a:p>
          </p:txBody>
        </p:sp>
        <p:sp>
          <p:nvSpPr>
            <p:cNvPr id="110" name="rc94"/>
            <p:cNvSpPr/>
            <p:nvPr/>
          </p:nvSpPr>
          <p:spPr>
            <a:xfrm>
              <a:off x="6792282" y="1702289"/>
              <a:ext cx="3097310" cy="1977638"/>
            </a:xfrm>
            <a:prstGeom prst="rect">
              <a:avLst/>
            </a:prstGeom>
            <a:ln w="13550" cap="rnd">
              <a:solidFill>
                <a:srgbClr val="333333">
                  <a:alpha val="100000"/>
                </a:srgbClr>
              </a:solidFill>
              <a:prstDash val="solid"/>
              <a:round/>
            </a:ln>
          </p:spPr>
          <p:txBody>
            <a:bodyPr/>
            <a:lstStyle/>
            <a:p>
              <a:endParaRPr sz="13800">
                <a:latin typeface="Candara" panose="020E0502030303020204" pitchFamily="34" charset="0"/>
              </a:endParaRPr>
            </a:p>
          </p:txBody>
        </p:sp>
        <p:sp>
          <p:nvSpPr>
            <p:cNvPr id="111" name="rc95"/>
            <p:cNvSpPr/>
            <p:nvPr/>
          </p:nvSpPr>
          <p:spPr>
            <a:xfrm>
              <a:off x="6792282" y="3984684"/>
              <a:ext cx="3097310" cy="1977638"/>
            </a:xfrm>
            <a:prstGeom prst="rect">
              <a:avLst/>
            </a:prstGeom>
            <a:solidFill>
              <a:srgbClr val="FFFFFF">
                <a:alpha val="100000"/>
              </a:srgbClr>
            </a:solidFill>
          </p:spPr>
          <p:txBody>
            <a:bodyPr/>
            <a:lstStyle/>
            <a:p>
              <a:endParaRPr sz="13800">
                <a:latin typeface="Candara" panose="020E0502030303020204" pitchFamily="34" charset="0"/>
              </a:endParaRPr>
            </a:p>
          </p:txBody>
        </p:sp>
        <p:sp>
          <p:nvSpPr>
            <p:cNvPr id="112" name="pl96"/>
            <p:cNvSpPr/>
            <p:nvPr/>
          </p:nvSpPr>
          <p:spPr>
            <a:xfrm>
              <a:off x="7265201" y="3984684"/>
              <a:ext cx="0" cy="1977638"/>
            </a:xfrm>
            <a:custGeom>
              <a:avLst/>
              <a:gdLst/>
              <a:ahLst/>
              <a:cxnLst/>
              <a:rect l="0" t="0" r="0" b="0"/>
              <a:pathLst>
                <a:path h="1977638">
                  <a:moveTo>
                    <a:pt x="0" y="1977638"/>
                  </a:moveTo>
                  <a:lnTo>
                    <a:pt x="0" y="0"/>
                  </a:lnTo>
                  <a:lnTo>
                    <a:pt x="0" y="0"/>
                  </a:lnTo>
                </a:path>
              </a:pathLst>
            </a:custGeom>
            <a:ln w="6775"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113" name="pl97"/>
            <p:cNvSpPr/>
            <p:nvPr/>
          </p:nvSpPr>
          <p:spPr>
            <a:xfrm>
              <a:off x="7929465" y="3984684"/>
              <a:ext cx="0" cy="1977638"/>
            </a:xfrm>
            <a:custGeom>
              <a:avLst/>
              <a:gdLst/>
              <a:ahLst/>
              <a:cxnLst/>
              <a:rect l="0" t="0" r="0" b="0"/>
              <a:pathLst>
                <a:path h="1977638">
                  <a:moveTo>
                    <a:pt x="0" y="1977638"/>
                  </a:moveTo>
                  <a:lnTo>
                    <a:pt x="0" y="0"/>
                  </a:lnTo>
                  <a:lnTo>
                    <a:pt x="0" y="0"/>
                  </a:lnTo>
                </a:path>
              </a:pathLst>
            </a:custGeom>
            <a:ln w="6775"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114" name="pl98"/>
            <p:cNvSpPr/>
            <p:nvPr/>
          </p:nvSpPr>
          <p:spPr>
            <a:xfrm>
              <a:off x="8593730" y="3984684"/>
              <a:ext cx="0" cy="1977638"/>
            </a:xfrm>
            <a:custGeom>
              <a:avLst/>
              <a:gdLst/>
              <a:ahLst/>
              <a:cxnLst/>
              <a:rect l="0" t="0" r="0" b="0"/>
              <a:pathLst>
                <a:path h="1977638">
                  <a:moveTo>
                    <a:pt x="0" y="1977638"/>
                  </a:moveTo>
                  <a:lnTo>
                    <a:pt x="0" y="0"/>
                  </a:lnTo>
                  <a:lnTo>
                    <a:pt x="0" y="0"/>
                  </a:lnTo>
                </a:path>
              </a:pathLst>
            </a:custGeom>
            <a:ln w="6775"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115" name="pl99"/>
            <p:cNvSpPr/>
            <p:nvPr/>
          </p:nvSpPr>
          <p:spPr>
            <a:xfrm>
              <a:off x="9257995" y="3984684"/>
              <a:ext cx="0" cy="1977638"/>
            </a:xfrm>
            <a:custGeom>
              <a:avLst/>
              <a:gdLst/>
              <a:ahLst/>
              <a:cxnLst/>
              <a:rect l="0" t="0" r="0" b="0"/>
              <a:pathLst>
                <a:path h="1977638">
                  <a:moveTo>
                    <a:pt x="0" y="1977638"/>
                  </a:moveTo>
                  <a:lnTo>
                    <a:pt x="0" y="0"/>
                  </a:lnTo>
                  <a:lnTo>
                    <a:pt x="0" y="0"/>
                  </a:lnTo>
                </a:path>
              </a:pathLst>
            </a:custGeom>
            <a:ln w="6775"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116" name="pl100"/>
            <p:cNvSpPr/>
            <p:nvPr/>
          </p:nvSpPr>
          <p:spPr>
            <a:xfrm>
              <a:off x="6792282" y="5797520"/>
              <a:ext cx="3097310" cy="0"/>
            </a:xfrm>
            <a:custGeom>
              <a:avLst/>
              <a:gdLst/>
              <a:ahLst/>
              <a:cxnLst/>
              <a:rect l="0" t="0" r="0" b="0"/>
              <a:pathLst>
                <a:path w="3097310">
                  <a:moveTo>
                    <a:pt x="0" y="0"/>
                  </a:moveTo>
                  <a:lnTo>
                    <a:pt x="3097310" y="0"/>
                  </a:lnTo>
                  <a:lnTo>
                    <a:pt x="309731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117" name="pl101"/>
            <p:cNvSpPr/>
            <p:nvPr/>
          </p:nvSpPr>
          <p:spPr>
            <a:xfrm>
              <a:off x="6792282" y="5522848"/>
              <a:ext cx="3097310" cy="0"/>
            </a:xfrm>
            <a:custGeom>
              <a:avLst/>
              <a:gdLst/>
              <a:ahLst/>
              <a:cxnLst/>
              <a:rect l="0" t="0" r="0" b="0"/>
              <a:pathLst>
                <a:path w="3097310">
                  <a:moveTo>
                    <a:pt x="0" y="0"/>
                  </a:moveTo>
                  <a:lnTo>
                    <a:pt x="3097310" y="0"/>
                  </a:lnTo>
                  <a:lnTo>
                    <a:pt x="309731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118" name="pl102"/>
            <p:cNvSpPr/>
            <p:nvPr/>
          </p:nvSpPr>
          <p:spPr>
            <a:xfrm>
              <a:off x="6792282" y="5248176"/>
              <a:ext cx="3097310" cy="0"/>
            </a:xfrm>
            <a:custGeom>
              <a:avLst/>
              <a:gdLst/>
              <a:ahLst/>
              <a:cxnLst/>
              <a:rect l="0" t="0" r="0" b="0"/>
              <a:pathLst>
                <a:path w="3097310">
                  <a:moveTo>
                    <a:pt x="0" y="0"/>
                  </a:moveTo>
                  <a:lnTo>
                    <a:pt x="3097310" y="0"/>
                  </a:lnTo>
                  <a:lnTo>
                    <a:pt x="309731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119" name="pl103"/>
            <p:cNvSpPr/>
            <p:nvPr/>
          </p:nvSpPr>
          <p:spPr>
            <a:xfrm>
              <a:off x="6792282" y="4973504"/>
              <a:ext cx="3097310" cy="0"/>
            </a:xfrm>
            <a:custGeom>
              <a:avLst/>
              <a:gdLst/>
              <a:ahLst/>
              <a:cxnLst/>
              <a:rect l="0" t="0" r="0" b="0"/>
              <a:pathLst>
                <a:path w="3097310">
                  <a:moveTo>
                    <a:pt x="0" y="0"/>
                  </a:moveTo>
                  <a:lnTo>
                    <a:pt x="3097310" y="0"/>
                  </a:lnTo>
                  <a:lnTo>
                    <a:pt x="309731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120" name="pl104"/>
            <p:cNvSpPr/>
            <p:nvPr/>
          </p:nvSpPr>
          <p:spPr>
            <a:xfrm>
              <a:off x="6792282" y="4698832"/>
              <a:ext cx="3097310" cy="0"/>
            </a:xfrm>
            <a:custGeom>
              <a:avLst/>
              <a:gdLst/>
              <a:ahLst/>
              <a:cxnLst/>
              <a:rect l="0" t="0" r="0" b="0"/>
              <a:pathLst>
                <a:path w="3097310">
                  <a:moveTo>
                    <a:pt x="0" y="0"/>
                  </a:moveTo>
                  <a:lnTo>
                    <a:pt x="3097310" y="0"/>
                  </a:lnTo>
                  <a:lnTo>
                    <a:pt x="309731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121" name="pl105"/>
            <p:cNvSpPr/>
            <p:nvPr/>
          </p:nvSpPr>
          <p:spPr>
            <a:xfrm>
              <a:off x="6792282" y="4424160"/>
              <a:ext cx="3097310" cy="0"/>
            </a:xfrm>
            <a:custGeom>
              <a:avLst/>
              <a:gdLst/>
              <a:ahLst/>
              <a:cxnLst/>
              <a:rect l="0" t="0" r="0" b="0"/>
              <a:pathLst>
                <a:path w="3097310">
                  <a:moveTo>
                    <a:pt x="0" y="0"/>
                  </a:moveTo>
                  <a:lnTo>
                    <a:pt x="3097310" y="0"/>
                  </a:lnTo>
                  <a:lnTo>
                    <a:pt x="309731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122" name="pl106"/>
            <p:cNvSpPr/>
            <p:nvPr/>
          </p:nvSpPr>
          <p:spPr>
            <a:xfrm>
              <a:off x="6792282" y="4149488"/>
              <a:ext cx="3097310" cy="0"/>
            </a:xfrm>
            <a:custGeom>
              <a:avLst/>
              <a:gdLst/>
              <a:ahLst/>
              <a:cxnLst/>
              <a:rect l="0" t="0" r="0" b="0"/>
              <a:pathLst>
                <a:path w="3097310">
                  <a:moveTo>
                    <a:pt x="0" y="0"/>
                  </a:moveTo>
                  <a:lnTo>
                    <a:pt x="3097310" y="0"/>
                  </a:lnTo>
                  <a:lnTo>
                    <a:pt x="309731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123" name="pl107"/>
            <p:cNvSpPr/>
            <p:nvPr/>
          </p:nvSpPr>
          <p:spPr>
            <a:xfrm>
              <a:off x="6933068" y="3984684"/>
              <a:ext cx="0" cy="1977638"/>
            </a:xfrm>
            <a:custGeom>
              <a:avLst/>
              <a:gdLst/>
              <a:ahLst/>
              <a:cxnLst/>
              <a:rect l="0" t="0" r="0" b="0"/>
              <a:pathLst>
                <a:path h="1977638">
                  <a:moveTo>
                    <a:pt x="0" y="1977638"/>
                  </a:moveTo>
                  <a:lnTo>
                    <a:pt x="0" y="0"/>
                  </a:lnTo>
                  <a:lnTo>
                    <a:pt x="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124" name="pl108"/>
            <p:cNvSpPr/>
            <p:nvPr/>
          </p:nvSpPr>
          <p:spPr>
            <a:xfrm>
              <a:off x="7597333" y="3984684"/>
              <a:ext cx="0" cy="1977638"/>
            </a:xfrm>
            <a:custGeom>
              <a:avLst/>
              <a:gdLst/>
              <a:ahLst/>
              <a:cxnLst/>
              <a:rect l="0" t="0" r="0" b="0"/>
              <a:pathLst>
                <a:path h="1977638">
                  <a:moveTo>
                    <a:pt x="0" y="1977638"/>
                  </a:moveTo>
                  <a:lnTo>
                    <a:pt x="0" y="0"/>
                  </a:lnTo>
                  <a:lnTo>
                    <a:pt x="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125" name="pl109"/>
            <p:cNvSpPr/>
            <p:nvPr/>
          </p:nvSpPr>
          <p:spPr>
            <a:xfrm>
              <a:off x="8261598" y="3984684"/>
              <a:ext cx="0" cy="1977638"/>
            </a:xfrm>
            <a:custGeom>
              <a:avLst/>
              <a:gdLst/>
              <a:ahLst/>
              <a:cxnLst/>
              <a:rect l="0" t="0" r="0" b="0"/>
              <a:pathLst>
                <a:path h="1977638">
                  <a:moveTo>
                    <a:pt x="0" y="1977638"/>
                  </a:moveTo>
                  <a:lnTo>
                    <a:pt x="0" y="0"/>
                  </a:lnTo>
                  <a:lnTo>
                    <a:pt x="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126" name="pl110"/>
            <p:cNvSpPr/>
            <p:nvPr/>
          </p:nvSpPr>
          <p:spPr>
            <a:xfrm>
              <a:off x="8925863" y="3984684"/>
              <a:ext cx="0" cy="1977638"/>
            </a:xfrm>
            <a:custGeom>
              <a:avLst/>
              <a:gdLst/>
              <a:ahLst/>
              <a:cxnLst/>
              <a:rect l="0" t="0" r="0" b="0"/>
              <a:pathLst>
                <a:path h="1977638">
                  <a:moveTo>
                    <a:pt x="0" y="1977638"/>
                  </a:moveTo>
                  <a:lnTo>
                    <a:pt x="0" y="0"/>
                  </a:lnTo>
                  <a:lnTo>
                    <a:pt x="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127" name="pl111"/>
            <p:cNvSpPr/>
            <p:nvPr/>
          </p:nvSpPr>
          <p:spPr>
            <a:xfrm>
              <a:off x="9590127" y="3984684"/>
              <a:ext cx="0" cy="1977638"/>
            </a:xfrm>
            <a:custGeom>
              <a:avLst/>
              <a:gdLst/>
              <a:ahLst/>
              <a:cxnLst/>
              <a:rect l="0" t="0" r="0" b="0"/>
              <a:pathLst>
                <a:path h="1977638">
                  <a:moveTo>
                    <a:pt x="0" y="1977638"/>
                  </a:moveTo>
                  <a:lnTo>
                    <a:pt x="0" y="0"/>
                  </a:lnTo>
                  <a:lnTo>
                    <a:pt x="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128" name="rc112"/>
            <p:cNvSpPr/>
            <p:nvPr/>
          </p:nvSpPr>
          <p:spPr>
            <a:xfrm>
              <a:off x="6933068" y="5673918"/>
              <a:ext cx="41" cy="247204"/>
            </a:xfrm>
            <a:prstGeom prst="rect">
              <a:avLst/>
            </a:prstGeom>
            <a:solidFill>
              <a:srgbClr val="F1C40F">
                <a:alpha val="100000"/>
              </a:srgbClr>
            </a:solidFill>
            <a:ln w="13550" cap="flat">
              <a:solidFill>
                <a:srgbClr val="FFFFFF">
                  <a:alpha val="100000"/>
                </a:srgbClr>
              </a:solidFill>
              <a:prstDash val="solid"/>
              <a:round/>
            </a:ln>
          </p:spPr>
          <p:txBody>
            <a:bodyPr/>
            <a:lstStyle/>
            <a:p>
              <a:endParaRPr sz="13800">
                <a:latin typeface="Candara" panose="020E0502030303020204" pitchFamily="34" charset="0"/>
              </a:endParaRPr>
            </a:p>
          </p:txBody>
        </p:sp>
        <p:sp>
          <p:nvSpPr>
            <p:cNvPr id="129" name="rc113"/>
            <p:cNvSpPr/>
            <p:nvPr/>
          </p:nvSpPr>
          <p:spPr>
            <a:xfrm>
              <a:off x="6933068" y="5399246"/>
              <a:ext cx="117779" cy="247204"/>
            </a:xfrm>
            <a:prstGeom prst="rect">
              <a:avLst/>
            </a:prstGeom>
            <a:solidFill>
              <a:srgbClr val="F1C40F">
                <a:alpha val="100000"/>
              </a:srgbClr>
            </a:solidFill>
            <a:ln w="13550" cap="flat">
              <a:solidFill>
                <a:srgbClr val="FFFFFF">
                  <a:alpha val="100000"/>
                </a:srgbClr>
              </a:solidFill>
              <a:prstDash val="solid"/>
              <a:round/>
            </a:ln>
          </p:spPr>
          <p:txBody>
            <a:bodyPr/>
            <a:lstStyle/>
            <a:p>
              <a:endParaRPr sz="13800">
                <a:latin typeface="Candara" panose="020E0502030303020204" pitchFamily="34" charset="0"/>
              </a:endParaRPr>
            </a:p>
          </p:txBody>
        </p:sp>
        <p:sp>
          <p:nvSpPr>
            <p:cNvPr id="130" name="rc114"/>
            <p:cNvSpPr/>
            <p:nvPr/>
          </p:nvSpPr>
          <p:spPr>
            <a:xfrm>
              <a:off x="6933068" y="5124573"/>
              <a:ext cx="125820" cy="247204"/>
            </a:xfrm>
            <a:prstGeom prst="rect">
              <a:avLst/>
            </a:prstGeom>
            <a:solidFill>
              <a:srgbClr val="F1C40F">
                <a:alpha val="100000"/>
              </a:srgbClr>
            </a:solidFill>
            <a:ln w="13550" cap="flat">
              <a:solidFill>
                <a:srgbClr val="FFFFFF">
                  <a:alpha val="100000"/>
                </a:srgbClr>
              </a:solidFill>
              <a:prstDash val="solid"/>
              <a:round/>
            </a:ln>
          </p:spPr>
          <p:txBody>
            <a:bodyPr/>
            <a:lstStyle/>
            <a:p>
              <a:endParaRPr sz="13800">
                <a:latin typeface="Candara" panose="020E0502030303020204" pitchFamily="34" charset="0"/>
              </a:endParaRPr>
            </a:p>
          </p:txBody>
        </p:sp>
        <p:sp>
          <p:nvSpPr>
            <p:cNvPr id="131" name="rc115"/>
            <p:cNvSpPr/>
            <p:nvPr/>
          </p:nvSpPr>
          <p:spPr>
            <a:xfrm>
              <a:off x="6933068" y="4849901"/>
              <a:ext cx="317080" cy="247204"/>
            </a:xfrm>
            <a:prstGeom prst="rect">
              <a:avLst/>
            </a:prstGeom>
            <a:solidFill>
              <a:srgbClr val="F1C40F">
                <a:alpha val="100000"/>
              </a:srgbClr>
            </a:solidFill>
            <a:ln w="13550" cap="flat">
              <a:solidFill>
                <a:srgbClr val="FFFFFF">
                  <a:alpha val="100000"/>
                </a:srgbClr>
              </a:solidFill>
              <a:prstDash val="solid"/>
              <a:round/>
            </a:ln>
          </p:spPr>
          <p:txBody>
            <a:bodyPr/>
            <a:lstStyle/>
            <a:p>
              <a:endParaRPr sz="13800">
                <a:latin typeface="Candara" panose="020E0502030303020204" pitchFamily="34" charset="0"/>
              </a:endParaRPr>
            </a:p>
          </p:txBody>
        </p:sp>
        <p:sp>
          <p:nvSpPr>
            <p:cNvPr id="132" name="rc116"/>
            <p:cNvSpPr/>
            <p:nvPr/>
          </p:nvSpPr>
          <p:spPr>
            <a:xfrm>
              <a:off x="6933068" y="4575229"/>
              <a:ext cx="631695" cy="247204"/>
            </a:xfrm>
            <a:prstGeom prst="rect">
              <a:avLst/>
            </a:prstGeom>
            <a:solidFill>
              <a:srgbClr val="F1C40F">
                <a:alpha val="100000"/>
              </a:srgbClr>
            </a:solidFill>
            <a:ln w="13550" cap="flat">
              <a:solidFill>
                <a:srgbClr val="FFFFFF">
                  <a:alpha val="100000"/>
                </a:srgbClr>
              </a:solidFill>
              <a:prstDash val="solid"/>
              <a:round/>
            </a:ln>
          </p:spPr>
          <p:txBody>
            <a:bodyPr/>
            <a:lstStyle/>
            <a:p>
              <a:endParaRPr sz="13800">
                <a:latin typeface="Candara" panose="020E0502030303020204" pitchFamily="34" charset="0"/>
              </a:endParaRPr>
            </a:p>
          </p:txBody>
        </p:sp>
        <p:sp>
          <p:nvSpPr>
            <p:cNvPr id="133" name="rc117"/>
            <p:cNvSpPr/>
            <p:nvPr/>
          </p:nvSpPr>
          <p:spPr>
            <a:xfrm>
              <a:off x="6933068" y="4300557"/>
              <a:ext cx="168887" cy="247204"/>
            </a:xfrm>
            <a:prstGeom prst="rect">
              <a:avLst/>
            </a:prstGeom>
            <a:solidFill>
              <a:srgbClr val="F1C40F">
                <a:alpha val="100000"/>
              </a:srgbClr>
            </a:solidFill>
            <a:ln w="13550" cap="flat">
              <a:solidFill>
                <a:srgbClr val="FFFFFF">
                  <a:alpha val="100000"/>
                </a:srgbClr>
              </a:solidFill>
              <a:prstDash val="solid"/>
              <a:round/>
            </a:ln>
          </p:spPr>
          <p:txBody>
            <a:bodyPr/>
            <a:lstStyle/>
            <a:p>
              <a:endParaRPr sz="13800">
                <a:latin typeface="Candara" panose="020E0502030303020204" pitchFamily="34" charset="0"/>
              </a:endParaRPr>
            </a:p>
          </p:txBody>
        </p:sp>
        <p:sp>
          <p:nvSpPr>
            <p:cNvPr id="134" name="rc118"/>
            <p:cNvSpPr/>
            <p:nvPr/>
          </p:nvSpPr>
          <p:spPr>
            <a:xfrm>
              <a:off x="6933068" y="4025885"/>
              <a:ext cx="1960017" cy="247204"/>
            </a:xfrm>
            <a:prstGeom prst="rect">
              <a:avLst/>
            </a:prstGeom>
            <a:solidFill>
              <a:srgbClr val="F1C40F">
                <a:alpha val="100000"/>
              </a:srgbClr>
            </a:solidFill>
            <a:ln w="13550" cap="flat">
              <a:solidFill>
                <a:srgbClr val="FFFFFF">
                  <a:alpha val="100000"/>
                </a:srgbClr>
              </a:solidFill>
              <a:prstDash val="solid"/>
              <a:round/>
            </a:ln>
          </p:spPr>
          <p:txBody>
            <a:bodyPr/>
            <a:lstStyle/>
            <a:p>
              <a:endParaRPr sz="13800">
                <a:latin typeface="Candara" panose="020E0502030303020204" pitchFamily="34" charset="0"/>
              </a:endParaRPr>
            </a:p>
          </p:txBody>
        </p:sp>
        <p:sp>
          <p:nvSpPr>
            <p:cNvPr id="135" name="tx119"/>
            <p:cNvSpPr/>
            <p:nvPr/>
          </p:nvSpPr>
          <p:spPr>
            <a:xfrm>
              <a:off x="6966282" y="4068327"/>
              <a:ext cx="372647"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2400" b="1">
                  <a:solidFill>
                    <a:srgbClr val="000000">
                      <a:alpha val="100000"/>
                    </a:srgbClr>
                  </a:solidFill>
                  <a:latin typeface="Candara" panose="020E0502030303020204" pitchFamily="34" charset="0"/>
                  <a:cs typeface="Arial"/>
                </a:rPr>
                <a:t>(59%)</a:t>
              </a:r>
            </a:p>
          </p:txBody>
        </p:sp>
        <p:sp>
          <p:nvSpPr>
            <p:cNvPr id="136" name="tx120"/>
            <p:cNvSpPr/>
            <p:nvPr/>
          </p:nvSpPr>
          <p:spPr>
            <a:xfrm>
              <a:off x="6966282" y="4617671"/>
              <a:ext cx="372647"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2400" b="1">
                  <a:solidFill>
                    <a:srgbClr val="000000">
                      <a:alpha val="100000"/>
                    </a:srgbClr>
                  </a:solidFill>
                  <a:latin typeface="Candara" panose="020E0502030303020204" pitchFamily="34" charset="0"/>
                  <a:cs typeface="Arial"/>
                </a:rPr>
                <a:t>(19%)</a:t>
              </a:r>
            </a:p>
          </p:txBody>
        </p:sp>
        <p:sp>
          <p:nvSpPr>
            <p:cNvPr id="137" name="tx121"/>
            <p:cNvSpPr/>
            <p:nvPr/>
          </p:nvSpPr>
          <p:spPr>
            <a:xfrm>
              <a:off x="6966282" y="4892343"/>
              <a:ext cx="372647"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2400" b="1">
                  <a:solidFill>
                    <a:srgbClr val="000000">
                      <a:alpha val="100000"/>
                    </a:srgbClr>
                  </a:solidFill>
                  <a:latin typeface="Candara" panose="020E0502030303020204" pitchFamily="34" charset="0"/>
                  <a:cs typeface="Arial"/>
                </a:rPr>
                <a:t>(10%)</a:t>
              </a:r>
            </a:p>
          </p:txBody>
        </p:sp>
        <p:sp>
          <p:nvSpPr>
            <p:cNvPr id="138" name="tx122"/>
            <p:cNvSpPr/>
            <p:nvPr/>
          </p:nvSpPr>
          <p:spPr>
            <a:xfrm>
              <a:off x="6966282" y="4342999"/>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2400" b="1">
                  <a:solidFill>
                    <a:srgbClr val="000000">
                      <a:alpha val="100000"/>
                    </a:srgbClr>
                  </a:solidFill>
                  <a:latin typeface="Candara" panose="020E0502030303020204" pitchFamily="34" charset="0"/>
                  <a:cs typeface="Arial"/>
                </a:rPr>
                <a:t>(5%)</a:t>
              </a:r>
            </a:p>
          </p:txBody>
        </p:sp>
        <p:sp>
          <p:nvSpPr>
            <p:cNvPr id="139" name="tx123"/>
            <p:cNvSpPr/>
            <p:nvPr/>
          </p:nvSpPr>
          <p:spPr>
            <a:xfrm>
              <a:off x="6966282" y="5167015"/>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2400" b="1">
                  <a:solidFill>
                    <a:srgbClr val="000000">
                      <a:alpha val="100000"/>
                    </a:srgbClr>
                  </a:solidFill>
                  <a:latin typeface="Candara" panose="020E0502030303020204" pitchFamily="34" charset="0"/>
                  <a:cs typeface="Arial"/>
                </a:rPr>
                <a:t>(4%)</a:t>
              </a:r>
            </a:p>
          </p:txBody>
        </p:sp>
        <p:sp>
          <p:nvSpPr>
            <p:cNvPr id="140" name="tx124"/>
            <p:cNvSpPr/>
            <p:nvPr/>
          </p:nvSpPr>
          <p:spPr>
            <a:xfrm>
              <a:off x="6966282" y="5441687"/>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2400" b="1">
                  <a:solidFill>
                    <a:srgbClr val="000000">
                      <a:alpha val="100000"/>
                    </a:srgbClr>
                  </a:solidFill>
                  <a:latin typeface="Candara" panose="020E0502030303020204" pitchFamily="34" charset="0"/>
                  <a:cs typeface="Arial"/>
                </a:rPr>
                <a:t>(4%)</a:t>
              </a:r>
            </a:p>
          </p:txBody>
        </p:sp>
        <p:sp>
          <p:nvSpPr>
            <p:cNvPr id="141" name="tx125"/>
            <p:cNvSpPr/>
            <p:nvPr/>
          </p:nvSpPr>
          <p:spPr>
            <a:xfrm>
              <a:off x="6966282" y="5716359"/>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2400" b="1">
                  <a:solidFill>
                    <a:srgbClr val="000000">
                      <a:alpha val="100000"/>
                    </a:srgbClr>
                  </a:solidFill>
                  <a:latin typeface="Candara" panose="020E0502030303020204" pitchFamily="34" charset="0"/>
                  <a:cs typeface="Arial"/>
                </a:rPr>
                <a:t>(0%)</a:t>
              </a:r>
            </a:p>
          </p:txBody>
        </p:sp>
        <p:sp>
          <p:nvSpPr>
            <p:cNvPr id="142" name="rc126"/>
            <p:cNvSpPr/>
            <p:nvPr/>
          </p:nvSpPr>
          <p:spPr>
            <a:xfrm>
              <a:off x="6792282" y="3984684"/>
              <a:ext cx="3097310" cy="1977638"/>
            </a:xfrm>
            <a:prstGeom prst="rect">
              <a:avLst/>
            </a:prstGeom>
            <a:ln w="13550" cap="rnd">
              <a:solidFill>
                <a:srgbClr val="333333">
                  <a:alpha val="100000"/>
                </a:srgbClr>
              </a:solidFill>
              <a:prstDash val="solid"/>
              <a:round/>
            </a:ln>
          </p:spPr>
          <p:txBody>
            <a:bodyPr/>
            <a:lstStyle/>
            <a:p>
              <a:endParaRPr sz="13800">
                <a:latin typeface="Candara" panose="020E0502030303020204" pitchFamily="34" charset="0"/>
              </a:endParaRPr>
            </a:p>
          </p:txBody>
        </p:sp>
        <p:sp>
          <p:nvSpPr>
            <p:cNvPr id="143" name="rc127"/>
            <p:cNvSpPr/>
            <p:nvPr/>
          </p:nvSpPr>
          <p:spPr>
            <a:xfrm>
              <a:off x="3625382" y="3749517"/>
              <a:ext cx="3097310" cy="235167"/>
            </a:xfrm>
            <a:prstGeom prst="rect">
              <a:avLst/>
            </a:prstGeom>
            <a:solidFill>
              <a:srgbClr val="D9D9D9">
                <a:alpha val="100000"/>
              </a:srgbClr>
            </a:solidFill>
            <a:ln w="13550" cap="rnd">
              <a:solidFill>
                <a:srgbClr val="333333">
                  <a:alpha val="100000"/>
                </a:srgbClr>
              </a:solidFill>
              <a:prstDash val="solid"/>
              <a:round/>
            </a:ln>
          </p:spPr>
          <p:txBody>
            <a:bodyPr/>
            <a:lstStyle/>
            <a:p>
              <a:endParaRPr sz="13800">
                <a:latin typeface="Candara" panose="020E0502030303020204" pitchFamily="34" charset="0"/>
              </a:endParaRPr>
            </a:p>
          </p:txBody>
        </p:sp>
        <p:sp>
          <p:nvSpPr>
            <p:cNvPr id="144" name="tx128"/>
            <p:cNvSpPr/>
            <p:nvPr/>
          </p:nvSpPr>
          <p:spPr>
            <a:xfrm>
              <a:off x="4811855" y="3803601"/>
              <a:ext cx="724365" cy="104378"/>
            </a:xfrm>
            <a:prstGeom prst="rect">
              <a:avLst/>
            </a:prstGeom>
            <a:noFill/>
          </p:spPr>
          <p:txBody>
            <a:bodyPr wrap="none" lIns="0" tIns="0" rIns="0" bIns="0" anchor="ctr" anchorCtr="1"/>
            <a:lstStyle/>
            <a:p>
              <a:pPr marL="0" marR="0" indent="0" algn="l">
                <a:lnSpc>
                  <a:spcPts val="880"/>
                </a:lnSpc>
                <a:spcBef>
                  <a:spcPts val="0"/>
                </a:spcBef>
                <a:spcAft>
                  <a:spcPts val="0"/>
                </a:spcAft>
              </a:pPr>
              <a:r>
                <a:rPr sz="1400" dirty="0">
                  <a:solidFill>
                    <a:srgbClr val="1A1A1A">
                      <a:alpha val="100000"/>
                    </a:srgbClr>
                  </a:solidFill>
                  <a:latin typeface="Candara" panose="020E0502030303020204" pitchFamily="34" charset="0"/>
                  <a:cs typeface="Arial"/>
                </a:rPr>
                <a:t>Not applicable</a:t>
              </a:r>
            </a:p>
          </p:txBody>
        </p:sp>
        <p:sp>
          <p:nvSpPr>
            <p:cNvPr id="145" name="rc129"/>
            <p:cNvSpPr/>
            <p:nvPr/>
          </p:nvSpPr>
          <p:spPr>
            <a:xfrm>
              <a:off x="6792282" y="3749517"/>
              <a:ext cx="3097310" cy="235167"/>
            </a:xfrm>
            <a:prstGeom prst="rect">
              <a:avLst/>
            </a:prstGeom>
            <a:solidFill>
              <a:srgbClr val="D9D9D9">
                <a:alpha val="100000"/>
              </a:srgbClr>
            </a:solidFill>
            <a:ln w="13550" cap="rnd">
              <a:solidFill>
                <a:srgbClr val="333333">
                  <a:alpha val="100000"/>
                </a:srgbClr>
              </a:solidFill>
              <a:prstDash val="solid"/>
              <a:round/>
            </a:ln>
          </p:spPr>
          <p:txBody>
            <a:bodyPr/>
            <a:lstStyle/>
            <a:p>
              <a:endParaRPr sz="13800">
                <a:latin typeface="Candara" panose="020E0502030303020204" pitchFamily="34" charset="0"/>
              </a:endParaRPr>
            </a:p>
          </p:txBody>
        </p:sp>
        <p:sp>
          <p:nvSpPr>
            <p:cNvPr id="146" name="tx130"/>
            <p:cNvSpPr/>
            <p:nvPr/>
          </p:nvSpPr>
          <p:spPr>
            <a:xfrm>
              <a:off x="7778673" y="3803601"/>
              <a:ext cx="1124526" cy="104378"/>
            </a:xfrm>
            <a:prstGeom prst="rect">
              <a:avLst/>
            </a:prstGeom>
            <a:noFill/>
          </p:spPr>
          <p:txBody>
            <a:bodyPr wrap="none" lIns="0" tIns="0" rIns="0" bIns="0" anchor="ctr" anchorCtr="1"/>
            <a:lstStyle/>
            <a:p>
              <a:pPr marL="0" marR="0" indent="0" algn="l">
                <a:lnSpc>
                  <a:spcPts val="880"/>
                </a:lnSpc>
                <a:spcBef>
                  <a:spcPts val="0"/>
                </a:spcBef>
                <a:spcAft>
                  <a:spcPts val="0"/>
                </a:spcAft>
              </a:pPr>
              <a:r>
                <a:rPr sz="1400" dirty="0">
                  <a:solidFill>
                    <a:srgbClr val="1A1A1A">
                      <a:alpha val="100000"/>
                    </a:srgbClr>
                  </a:solidFill>
                  <a:latin typeface="Candara" panose="020E0502030303020204" pitchFamily="34" charset="0"/>
                  <a:cs typeface="Arial"/>
                </a:rPr>
                <a:t>Not Hispanic or Latino</a:t>
              </a:r>
            </a:p>
          </p:txBody>
        </p:sp>
        <p:sp>
          <p:nvSpPr>
            <p:cNvPr id="147" name="rc131"/>
            <p:cNvSpPr/>
            <p:nvPr/>
          </p:nvSpPr>
          <p:spPr>
            <a:xfrm>
              <a:off x="3625382" y="1467121"/>
              <a:ext cx="3097310" cy="235167"/>
            </a:xfrm>
            <a:prstGeom prst="rect">
              <a:avLst/>
            </a:prstGeom>
            <a:solidFill>
              <a:srgbClr val="D9D9D9">
                <a:alpha val="100000"/>
              </a:srgbClr>
            </a:solidFill>
            <a:ln w="13550" cap="rnd">
              <a:solidFill>
                <a:srgbClr val="333333">
                  <a:alpha val="100000"/>
                </a:srgbClr>
              </a:solidFill>
              <a:prstDash val="solid"/>
              <a:round/>
            </a:ln>
          </p:spPr>
          <p:txBody>
            <a:bodyPr/>
            <a:lstStyle/>
            <a:p>
              <a:endParaRPr sz="13800">
                <a:latin typeface="Candara" panose="020E0502030303020204" pitchFamily="34" charset="0"/>
              </a:endParaRPr>
            </a:p>
          </p:txBody>
        </p:sp>
        <p:sp>
          <p:nvSpPr>
            <p:cNvPr id="148" name="tx132"/>
            <p:cNvSpPr/>
            <p:nvPr/>
          </p:nvSpPr>
          <p:spPr>
            <a:xfrm>
              <a:off x="4716586" y="1521205"/>
              <a:ext cx="914902" cy="104378"/>
            </a:xfrm>
            <a:prstGeom prst="rect">
              <a:avLst/>
            </a:prstGeom>
            <a:noFill/>
          </p:spPr>
          <p:txBody>
            <a:bodyPr wrap="none" lIns="0" tIns="0" rIns="0" bIns="0" anchor="ctr" anchorCtr="1"/>
            <a:lstStyle/>
            <a:p>
              <a:pPr marL="0" marR="0" indent="0" algn="l">
                <a:lnSpc>
                  <a:spcPts val="880"/>
                </a:lnSpc>
                <a:spcBef>
                  <a:spcPts val="0"/>
                </a:spcBef>
                <a:spcAft>
                  <a:spcPts val="0"/>
                </a:spcAft>
              </a:pPr>
              <a:r>
                <a:rPr sz="1400" dirty="0">
                  <a:solidFill>
                    <a:srgbClr val="1A1A1A">
                      <a:alpha val="100000"/>
                    </a:srgbClr>
                  </a:solidFill>
                  <a:latin typeface="Candara" panose="020E0502030303020204" pitchFamily="34" charset="0"/>
                  <a:cs typeface="Arial"/>
                </a:rPr>
                <a:t>Hispanic or Latino</a:t>
              </a:r>
            </a:p>
          </p:txBody>
        </p:sp>
        <p:sp>
          <p:nvSpPr>
            <p:cNvPr id="149" name="rc133"/>
            <p:cNvSpPr/>
            <p:nvPr/>
          </p:nvSpPr>
          <p:spPr>
            <a:xfrm>
              <a:off x="6792282" y="1467121"/>
              <a:ext cx="3097310" cy="235167"/>
            </a:xfrm>
            <a:prstGeom prst="rect">
              <a:avLst/>
            </a:prstGeom>
            <a:solidFill>
              <a:srgbClr val="D9D9D9">
                <a:alpha val="100000"/>
              </a:srgbClr>
            </a:solidFill>
            <a:ln w="13550" cap="rnd">
              <a:solidFill>
                <a:srgbClr val="333333">
                  <a:alpha val="100000"/>
                </a:srgbClr>
              </a:solidFill>
              <a:prstDash val="solid"/>
              <a:round/>
            </a:ln>
          </p:spPr>
          <p:txBody>
            <a:bodyPr/>
            <a:lstStyle/>
            <a:p>
              <a:endParaRPr sz="13800">
                <a:latin typeface="Candara" panose="020E0502030303020204" pitchFamily="34" charset="0"/>
              </a:endParaRPr>
            </a:p>
          </p:txBody>
        </p:sp>
        <p:sp>
          <p:nvSpPr>
            <p:cNvPr id="150" name="tx134"/>
            <p:cNvSpPr/>
            <p:nvPr/>
          </p:nvSpPr>
          <p:spPr>
            <a:xfrm>
              <a:off x="6792282" y="1500162"/>
              <a:ext cx="3096682" cy="193322"/>
            </a:xfrm>
            <a:prstGeom prst="rect">
              <a:avLst/>
            </a:prstGeom>
            <a:noFill/>
          </p:spPr>
          <p:txBody>
            <a:bodyPr wrap="none" lIns="0" tIns="0" rIns="0" bIns="0" anchor="ctr" anchorCtr="1"/>
            <a:lstStyle/>
            <a:p>
              <a:pPr marL="0" marR="0" indent="0" algn="l">
                <a:lnSpc>
                  <a:spcPts val="880"/>
                </a:lnSpc>
                <a:spcBef>
                  <a:spcPts val="0"/>
                </a:spcBef>
                <a:spcAft>
                  <a:spcPts val="0"/>
                </a:spcAft>
              </a:pPr>
              <a:r>
                <a:rPr sz="1200" dirty="0">
                  <a:solidFill>
                    <a:srgbClr val="1A1A1A">
                      <a:alpha val="100000"/>
                    </a:srgbClr>
                  </a:solidFill>
                  <a:latin typeface="Candara" panose="020E0502030303020204" pitchFamily="34" charset="0"/>
                  <a:cs typeface="Arial"/>
                </a:rPr>
                <a:t>Information not provided by applicant in mail, Internet, or telephone application</a:t>
              </a:r>
            </a:p>
          </p:txBody>
        </p:sp>
        <p:sp>
          <p:nvSpPr>
            <p:cNvPr id="151" name="pl135"/>
            <p:cNvSpPr/>
            <p:nvPr/>
          </p:nvSpPr>
          <p:spPr>
            <a:xfrm>
              <a:off x="3766169" y="59623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52" name="pl136"/>
            <p:cNvSpPr/>
            <p:nvPr/>
          </p:nvSpPr>
          <p:spPr>
            <a:xfrm>
              <a:off x="4430434" y="59623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53" name="pl137"/>
            <p:cNvSpPr/>
            <p:nvPr/>
          </p:nvSpPr>
          <p:spPr>
            <a:xfrm>
              <a:off x="5094698" y="59623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54" name="pl138"/>
            <p:cNvSpPr/>
            <p:nvPr/>
          </p:nvSpPr>
          <p:spPr>
            <a:xfrm>
              <a:off x="5758963" y="59623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55" name="pl139"/>
            <p:cNvSpPr/>
            <p:nvPr/>
          </p:nvSpPr>
          <p:spPr>
            <a:xfrm>
              <a:off x="6423228" y="59623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56" name="tx140"/>
            <p:cNvSpPr/>
            <p:nvPr/>
          </p:nvSpPr>
          <p:spPr>
            <a:xfrm>
              <a:off x="3734385" y="6023168"/>
              <a:ext cx="63568"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400">
                  <a:solidFill>
                    <a:srgbClr val="4D4D4D">
                      <a:alpha val="100000"/>
                    </a:srgbClr>
                  </a:solidFill>
                  <a:latin typeface="Candara" panose="020E0502030303020204" pitchFamily="34" charset="0"/>
                  <a:cs typeface="Arial"/>
                </a:rPr>
                <a:t>0</a:t>
              </a:r>
            </a:p>
          </p:txBody>
        </p:sp>
        <p:sp>
          <p:nvSpPr>
            <p:cNvPr id="157" name="tx141"/>
            <p:cNvSpPr/>
            <p:nvPr/>
          </p:nvSpPr>
          <p:spPr>
            <a:xfrm>
              <a:off x="4366866" y="6023168"/>
              <a:ext cx="127136"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400">
                  <a:solidFill>
                    <a:srgbClr val="4D4D4D">
                      <a:alpha val="100000"/>
                    </a:srgbClr>
                  </a:solidFill>
                  <a:latin typeface="Candara" panose="020E0502030303020204" pitchFamily="34" charset="0"/>
                  <a:cs typeface="Arial"/>
                </a:rPr>
                <a:t>20</a:t>
              </a:r>
            </a:p>
          </p:txBody>
        </p:sp>
        <p:sp>
          <p:nvSpPr>
            <p:cNvPr id="158" name="tx142"/>
            <p:cNvSpPr/>
            <p:nvPr/>
          </p:nvSpPr>
          <p:spPr>
            <a:xfrm>
              <a:off x="5031130" y="6023168"/>
              <a:ext cx="127136"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400">
                  <a:solidFill>
                    <a:srgbClr val="4D4D4D">
                      <a:alpha val="100000"/>
                    </a:srgbClr>
                  </a:solidFill>
                  <a:latin typeface="Candara" panose="020E0502030303020204" pitchFamily="34" charset="0"/>
                  <a:cs typeface="Arial"/>
                </a:rPr>
                <a:t>40</a:t>
              </a:r>
            </a:p>
          </p:txBody>
        </p:sp>
        <p:sp>
          <p:nvSpPr>
            <p:cNvPr id="159" name="tx143"/>
            <p:cNvSpPr/>
            <p:nvPr/>
          </p:nvSpPr>
          <p:spPr>
            <a:xfrm>
              <a:off x="5695395" y="6023168"/>
              <a:ext cx="127136"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400">
                  <a:solidFill>
                    <a:srgbClr val="4D4D4D">
                      <a:alpha val="100000"/>
                    </a:srgbClr>
                  </a:solidFill>
                  <a:latin typeface="Candara" panose="020E0502030303020204" pitchFamily="34" charset="0"/>
                  <a:cs typeface="Arial"/>
                </a:rPr>
                <a:t>60</a:t>
              </a:r>
            </a:p>
          </p:txBody>
        </p:sp>
        <p:sp>
          <p:nvSpPr>
            <p:cNvPr id="160" name="tx144"/>
            <p:cNvSpPr/>
            <p:nvPr/>
          </p:nvSpPr>
          <p:spPr>
            <a:xfrm>
              <a:off x="6359660" y="6023168"/>
              <a:ext cx="127136"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400">
                  <a:solidFill>
                    <a:srgbClr val="4D4D4D">
                      <a:alpha val="100000"/>
                    </a:srgbClr>
                  </a:solidFill>
                  <a:latin typeface="Candara" panose="020E0502030303020204" pitchFamily="34" charset="0"/>
                  <a:cs typeface="Arial"/>
                </a:rPr>
                <a:t>80</a:t>
              </a:r>
            </a:p>
          </p:txBody>
        </p:sp>
        <p:sp>
          <p:nvSpPr>
            <p:cNvPr id="161" name="pl145"/>
            <p:cNvSpPr/>
            <p:nvPr/>
          </p:nvSpPr>
          <p:spPr>
            <a:xfrm>
              <a:off x="6933068" y="59623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62" name="pl146"/>
            <p:cNvSpPr/>
            <p:nvPr/>
          </p:nvSpPr>
          <p:spPr>
            <a:xfrm>
              <a:off x="7597333" y="59623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63" name="pl147"/>
            <p:cNvSpPr/>
            <p:nvPr/>
          </p:nvSpPr>
          <p:spPr>
            <a:xfrm>
              <a:off x="8261598" y="59623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64" name="pl148"/>
            <p:cNvSpPr/>
            <p:nvPr/>
          </p:nvSpPr>
          <p:spPr>
            <a:xfrm>
              <a:off x="8925863" y="59623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65" name="pl149"/>
            <p:cNvSpPr/>
            <p:nvPr/>
          </p:nvSpPr>
          <p:spPr>
            <a:xfrm>
              <a:off x="9590127" y="59623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66" name="tx150"/>
            <p:cNvSpPr/>
            <p:nvPr/>
          </p:nvSpPr>
          <p:spPr>
            <a:xfrm>
              <a:off x="6901284" y="6023168"/>
              <a:ext cx="63568"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400">
                  <a:solidFill>
                    <a:srgbClr val="4D4D4D">
                      <a:alpha val="100000"/>
                    </a:srgbClr>
                  </a:solidFill>
                  <a:latin typeface="Candara" panose="020E0502030303020204" pitchFamily="34" charset="0"/>
                  <a:cs typeface="Arial"/>
                </a:rPr>
                <a:t>0</a:t>
              </a:r>
            </a:p>
          </p:txBody>
        </p:sp>
        <p:sp>
          <p:nvSpPr>
            <p:cNvPr id="167" name="tx151"/>
            <p:cNvSpPr/>
            <p:nvPr/>
          </p:nvSpPr>
          <p:spPr>
            <a:xfrm>
              <a:off x="7533765" y="6023168"/>
              <a:ext cx="127136"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400">
                  <a:solidFill>
                    <a:srgbClr val="4D4D4D">
                      <a:alpha val="100000"/>
                    </a:srgbClr>
                  </a:solidFill>
                  <a:latin typeface="Candara" panose="020E0502030303020204" pitchFamily="34" charset="0"/>
                  <a:cs typeface="Arial"/>
                </a:rPr>
                <a:t>20</a:t>
              </a:r>
            </a:p>
          </p:txBody>
        </p:sp>
        <p:sp>
          <p:nvSpPr>
            <p:cNvPr id="168" name="tx152"/>
            <p:cNvSpPr/>
            <p:nvPr/>
          </p:nvSpPr>
          <p:spPr>
            <a:xfrm>
              <a:off x="8198030" y="6023168"/>
              <a:ext cx="127136"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400">
                  <a:solidFill>
                    <a:srgbClr val="4D4D4D">
                      <a:alpha val="100000"/>
                    </a:srgbClr>
                  </a:solidFill>
                  <a:latin typeface="Candara" panose="020E0502030303020204" pitchFamily="34" charset="0"/>
                  <a:cs typeface="Arial"/>
                </a:rPr>
                <a:t>40</a:t>
              </a:r>
            </a:p>
          </p:txBody>
        </p:sp>
        <p:sp>
          <p:nvSpPr>
            <p:cNvPr id="169" name="tx153"/>
            <p:cNvSpPr/>
            <p:nvPr/>
          </p:nvSpPr>
          <p:spPr>
            <a:xfrm>
              <a:off x="8862294" y="6023168"/>
              <a:ext cx="127136"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400">
                  <a:solidFill>
                    <a:srgbClr val="4D4D4D">
                      <a:alpha val="100000"/>
                    </a:srgbClr>
                  </a:solidFill>
                  <a:latin typeface="Candara" panose="020E0502030303020204" pitchFamily="34" charset="0"/>
                  <a:cs typeface="Arial"/>
                </a:rPr>
                <a:t>60</a:t>
              </a:r>
            </a:p>
          </p:txBody>
        </p:sp>
        <p:sp>
          <p:nvSpPr>
            <p:cNvPr id="170" name="tx154"/>
            <p:cNvSpPr/>
            <p:nvPr/>
          </p:nvSpPr>
          <p:spPr>
            <a:xfrm>
              <a:off x="9526559" y="6023168"/>
              <a:ext cx="127136"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400">
                  <a:solidFill>
                    <a:srgbClr val="4D4D4D">
                      <a:alpha val="100000"/>
                    </a:srgbClr>
                  </a:solidFill>
                  <a:latin typeface="Candara" panose="020E0502030303020204" pitchFamily="34" charset="0"/>
                  <a:cs typeface="Arial"/>
                </a:rPr>
                <a:t>80</a:t>
              </a:r>
            </a:p>
          </p:txBody>
        </p:sp>
        <p:sp>
          <p:nvSpPr>
            <p:cNvPr id="171" name="tx155"/>
            <p:cNvSpPr/>
            <p:nvPr/>
          </p:nvSpPr>
          <p:spPr>
            <a:xfrm>
              <a:off x="1040227" y="3448846"/>
              <a:ext cx="2522525" cy="107156"/>
            </a:xfrm>
            <a:prstGeom prst="rect">
              <a:avLst/>
            </a:prstGeom>
            <a:noFill/>
          </p:spPr>
          <p:txBody>
            <a:bodyPr wrap="none" lIns="0" tIns="0" rIns="0" bIns="0" anchor="ctr" anchorCtr="1"/>
            <a:lstStyle/>
            <a:p>
              <a:pPr marL="0" marR="0" indent="0" algn="l">
                <a:lnSpc>
                  <a:spcPts val="880"/>
                </a:lnSpc>
                <a:spcBef>
                  <a:spcPts val="0"/>
                </a:spcBef>
                <a:spcAft>
                  <a:spcPts val="0"/>
                </a:spcAft>
              </a:pPr>
              <a:r>
                <a:rPr sz="1400">
                  <a:solidFill>
                    <a:srgbClr val="4D4D4D">
                      <a:alpha val="100000"/>
                    </a:srgbClr>
                  </a:solidFill>
                  <a:latin typeface="Candara" panose="020E0502030303020204" pitchFamily="34" charset="0"/>
                  <a:cs typeface="Arial"/>
                </a:rPr>
                <a:t>Preapproval request denied by financial institution</a:t>
              </a:r>
            </a:p>
          </p:txBody>
        </p:sp>
        <p:sp>
          <p:nvSpPr>
            <p:cNvPr id="172" name="tx156"/>
            <p:cNvSpPr/>
            <p:nvPr/>
          </p:nvSpPr>
          <p:spPr>
            <a:xfrm>
              <a:off x="1618257" y="3176952"/>
              <a:ext cx="1944495" cy="104378"/>
            </a:xfrm>
            <a:prstGeom prst="rect">
              <a:avLst/>
            </a:prstGeom>
            <a:noFill/>
          </p:spPr>
          <p:txBody>
            <a:bodyPr wrap="none" lIns="0" tIns="0" rIns="0" bIns="0" anchor="ctr" anchorCtr="1"/>
            <a:lstStyle/>
            <a:p>
              <a:pPr marL="0" marR="0" indent="0" algn="l">
                <a:lnSpc>
                  <a:spcPts val="880"/>
                </a:lnSpc>
                <a:spcBef>
                  <a:spcPts val="0"/>
                </a:spcBef>
                <a:spcAft>
                  <a:spcPts val="0"/>
                </a:spcAft>
              </a:pPr>
              <a:r>
                <a:rPr sz="1400" dirty="0">
                  <a:solidFill>
                    <a:srgbClr val="4D4D4D">
                      <a:alpha val="100000"/>
                    </a:srgbClr>
                  </a:solidFill>
                  <a:latin typeface="Candara" panose="020E0502030303020204" pitchFamily="34" charset="0"/>
                  <a:cs typeface="Arial"/>
                </a:rPr>
                <a:t>Application approved but not accepted</a:t>
              </a:r>
            </a:p>
          </p:txBody>
        </p:sp>
        <p:sp>
          <p:nvSpPr>
            <p:cNvPr id="173" name="tx157"/>
            <p:cNvSpPr/>
            <p:nvPr/>
          </p:nvSpPr>
          <p:spPr>
            <a:xfrm>
              <a:off x="2025339" y="2900891"/>
              <a:ext cx="1537413" cy="105767"/>
            </a:xfrm>
            <a:prstGeom prst="rect">
              <a:avLst/>
            </a:prstGeom>
            <a:noFill/>
          </p:spPr>
          <p:txBody>
            <a:bodyPr wrap="none" lIns="0" tIns="0" rIns="0" bIns="0" anchor="ctr" anchorCtr="1"/>
            <a:lstStyle/>
            <a:p>
              <a:pPr marL="0" marR="0" indent="0" algn="l">
                <a:lnSpc>
                  <a:spcPts val="880"/>
                </a:lnSpc>
                <a:spcBef>
                  <a:spcPts val="0"/>
                </a:spcBef>
                <a:spcAft>
                  <a:spcPts val="0"/>
                </a:spcAft>
              </a:pPr>
              <a:r>
                <a:rPr sz="1400">
                  <a:solidFill>
                    <a:srgbClr val="4D4D4D">
                      <a:alpha val="100000"/>
                    </a:srgbClr>
                  </a:solidFill>
                  <a:latin typeface="Candara" panose="020E0502030303020204" pitchFamily="34" charset="0"/>
                  <a:cs typeface="Arial"/>
                </a:rPr>
                <a:t>File closed for incompleteness</a:t>
              </a:r>
            </a:p>
          </p:txBody>
        </p:sp>
        <p:sp>
          <p:nvSpPr>
            <p:cNvPr id="174" name="tx158"/>
            <p:cNvSpPr/>
            <p:nvPr/>
          </p:nvSpPr>
          <p:spPr>
            <a:xfrm>
              <a:off x="1815491" y="2626219"/>
              <a:ext cx="1747260" cy="105767"/>
            </a:xfrm>
            <a:prstGeom prst="rect">
              <a:avLst/>
            </a:prstGeom>
            <a:noFill/>
          </p:spPr>
          <p:txBody>
            <a:bodyPr wrap="none" lIns="0" tIns="0" rIns="0" bIns="0" anchor="ctr" anchorCtr="1"/>
            <a:lstStyle/>
            <a:p>
              <a:pPr marL="0" marR="0" indent="0" algn="l">
                <a:lnSpc>
                  <a:spcPts val="880"/>
                </a:lnSpc>
                <a:spcBef>
                  <a:spcPts val="0"/>
                </a:spcBef>
                <a:spcAft>
                  <a:spcPts val="0"/>
                </a:spcAft>
              </a:pPr>
              <a:r>
                <a:rPr sz="1400">
                  <a:solidFill>
                    <a:srgbClr val="4D4D4D">
                      <a:alpha val="100000"/>
                    </a:srgbClr>
                  </a:solidFill>
                  <a:latin typeface="Candara" panose="020E0502030303020204" pitchFamily="34" charset="0"/>
                  <a:cs typeface="Arial"/>
                </a:rPr>
                <a:t>Application withdrawn by applicant</a:t>
              </a:r>
            </a:p>
          </p:txBody>
        </p:sp>
        <p:sp>
          <p:nvSpPr>
            <p:cNvPr id="175" name="tx159"/>
            <p:cNvSpPr/>
            <p:nvPr/>
          </p:nvSpPr>
          <p:spPr>
            <a:xfrm>
              <a:off x="1510375" y="2350158"/>
              <a:ext cx="2052377" cy="107156"/>
            </a:xfrm>
            <a:prstGeom prst="rect">
              <a:avLst/>
            </a:prstGeom>
            <a:noFill/>
          </p:spPr>
          <p:txBody>
            <a:bodyPr wrap="none" lIns="0" tIns="0" rIns="0" bIns="0" anchor="ctr" anchorCtr="1"/>
            <a:lstStyle/>
            <a:p>
              <a:pPr marL="0" marR="0" indent="0" algn="l">
                <a:lnSpc>
                  <a:spcPts val="880"/>
                </a:lnSpc>
                <a:spcBef>
                  <a:spcPts val="0"/>
                </a:spcBef>
                <a:spcAft>
                  <a:spcPts val="0"/>
                </a:spcAft>
              </a:pPr>
              <a:r>
                <a:rPr sz="1400">
                  <a:solidFill>
                    <a:srgbClr val="4D4D4D">
                      <a:alpha val="100000"/>
                    </a:srgbClr>
                  </a:solidFill>
                  <a:latin typeface="Candara" panose="020E0502030303020204" pitchFamily="34" charset="0"/>
                  <a:cs typeface="Arial"/>
                </a:rPr>
                <a:t>Application denied by financial institution</a:t>
              </a:r>
            </a:p>
          </p:txBody>
        </p:sp>
        <p:sp>
          <p:nvSpPr>
            <p:cNvPr id="176" name="tx160"/>
            <p:cNvSpPr/>
            <p:nvPr/>
          </p:nvSpPr>
          <p:spPr>
            <a:xfrm>
              <a:off x="1885199" y="2076875"/>
              <a:ext cx="1677553" cy="105767"/>
            </a:xfrm>
            <a:prstGeom prst="rect">
              <a:avLst/>
            </a:prstGeom>
            <a:noFill/>
          </p:spPr>
          <p:txBody>
            <a:bodyPr wrap="none" lIns="0" tIns="0" rIns="0" bIns="0" anchor="ctr" anchorCtr="1"/>
            <a:lstStyle/>
            <a:p>
              <a:pPr marL="0" marR="0" indent="0" algn="l">
                <a:lnSpc>
                  <a:spcPts val="880"/>
                </a:lnSpc>
                <a:spcBef>
                  <a:spcPts val="0"/>
                </a:spcBef>
                <a:spcAft>
                  <a:spcPts val="0"/>
                </a:spcAft>
              </a:pPr>
              <a:r>
                <a:rPr sz="1400">
                  <a:solidFill>
                    <a:srgbClr val="4D4D4D">
                      <a:alpha val="100000"/>
                    </a:srgbClr>
                  </a:solidFill>
                  <a:latin typeface="Candara" panose="020E0502030303020204" pitchFamily="34" charset="0"/>
                  <a:cs typeface="Arial"/>
                </a:rPr>
                <a:t>Loan purchased by the institution</a:t>
              </a:r>
            </a:p>
          </p:txBody>
        </p:sp>
        <p:sp>
          <p:nvSpPr>
            <p:cNvPr id="177" name="tx161"/>
            <p:cNvSpPr/>
            <p:nvPr/>
          </p:nvSpPr>
          <p:spPr>
            <a:xfrm>
              <a:off x="2774707" y="1802203"/>
              <a:ext cx="788044" cy="105767"/>
            </a:xfrm>
            <a:prstGeom prst="rect">
              <a:avLst/>
            </a:prstGeom>
            <a:noFill/>
          </p:spPr>
          <p:txBody>
            <a:bodyPr wrap="none" lIns="0" tIns="0" rIns="0" bIns="0" anchor="ctr" anchorCtr="1"/>
            <a:lstStyle/>
            <a:p>
              <a:pPr marL="0" marR="0" indent="0" algn="l">
                <a:lnSpc>
                  <a:spcPts val="880"/>
                </a:lnSpc>
                <a:spcBef>
                  <a:spcPts val="0"/>
                </a:spcBef>
                <a:spcAft>
                  <a:spcPts val="0"/>
                </a:spcAft>
              </a:pPr>
              <a:r>
                <a:rPr sz="1400" dirty="0">
                  <a:solidFill>
                    <a:srgbClr val="4D4D4D">
                      <a:alpha val="100000"/>
                    </a:srgbClr>
                  </a:solidFill>
                  <a:latin typeface="Candara" panose="020E0502030303020204" pitchFamily="34" charset="0"/>
                  <a:cs typeface="Arial"/>
                </a:rPr>
                <a:t>Loan originated</a:t>
              </a:r>
            </a:p>
          </p:txBody>
        </p:sp>
        <p:sp>
          <p:nvSpPr>
            <p:cNvPr id="178" name="pl162"/>
            <p:cNvSpPr/>
            <p:nvPr/>
          </p:nvSpPr>
          <p:spPr>
            <a:xfrm>
              <a:off x="3590588" y="3515125"/>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79" name="pl163"/>
            <p:cNvSpPr/>
            <p:nvPr/>
          </p:nvSpPr>
          <p:spPr>
            <a:xfrm>
              <a:off x="3590588" y="3240452"/>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80" name="pl164"/>
            <p:cNvSpPr/>
            <p:nvPr/>
          </p:nvSpPr>
          <p:spPr>
            <a:xfrm>
              <a:off x="3590588" y="2965780"/>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81" name="pl165"/>
            <p:cNvSpPr/>
            <p:nvPr/>
          </p:nvSpPr>
          <p:spPr>
            <a:xfrm>
              <a:off x="3590588" y="2691108"/>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82" name="pl166"/>
            <p:cNvSpPr/>
            <p:nvPr/>
          </p:nvSpPr>
          <p:spPr>
            <a:xfrm>
              <a:off x="3590588" y="2416436"/>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83" name="pl167"/>
            <p:cNvSpPr/>
            <p:nvPr/>
          </p:nvSpPr>
          <p:spPr>
            <a:xfrm>
              <a:off x="3590588" y="2141764"/>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84" name="pl168"/>
            <p:cNvSpPr/>
            <p:nvPr/>
          </p:nvSpPr>
          <p:spPr>
            <a:xfrm>
              <a:off x="3590588" y="1867092"/>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85" name="tx169"/>
            <p:cNvSpPr/>
            <p:nvPr/>
          </p:nvSpPr>
          <p:spPr>
            <a:xfrm>
              <a:off x="1040227" y="5731242"/>
              <a:ext cx="2522525" cy="107156"/>
            </a:xfrm>
            <a:prstGeom prst="rect">
              <a:avLst/>
            </a:prstGeom>
            <a:noFill/>
          </p:spPr>
          <p:txBody>
            <a:bodyPr wrap="none" lIns="0" tIns="0" rIns="0" bIns="0" anchor="ctr" anchorCtr="1"/>
            <a:lstStyle/>
            <a:p>
              <a:pPr marL="0" marR="0" indent="0" algn="l">
                <a:lnSpc>
                  <a:spcPts val="880"/>
                </a:lnSpc>
                <a:spcBef>
                  <a:spcPts val="0"/>
                </a:spcBef>
                <a:spcAft>
                  <a:spcPts val="0"/>
                </a:spcAft>
              </a:pPr>
              <a:r>
                <a:rPr sz="1400">
                  <a:solidFill>
                    <a:srgbClr val="4D4D4D">
                      <a:alpha val="100000"/>
                    </a:srgbClr>
                  </a:solidFill>
                  <a:latin typeface="Candara" panose="020E0502030303020204" pitchFamily="34" charset="0"/>
                  <a:cs typeface="Arial"/>
                </a:rPr>
                <a:t>Preapproval request denied by financial institution</a:t>
              </a:r>
            </a:p>
          </p:txBody>
        </p:sp>
        <p:sp>
          <p:nvSpPr>
            <p:cNvPr id="186" name="tx170"/>
            <p:cNvSpPr/>
            <p:nvPr/>
          </p:nvSpPr>
          <p:spPr>
            <a:xfrm>
              <a:off x="1618257" y="5459348"/>
              <a:ext cx="1944495" cy="104378"/>
            </a:xfrm>
            <a:prstGeom prst="rect">
              <a:avLst/>
            </a:prstGeom>
            <a:noFill/>
          </p:spPr>
          <p:txBody>
            <a:bodyPr wrap="none" lIns="0" tIns="0" rIns="0" bIns="0" anchor="ctr" anchorCtr="1"/>
            <a:lstStyle/>
            <a:p>
              <a:pPr marL="0" marR="0" indent="0" algn="l">
                <a:lnSpc>
                  <a:spcPts val="880"/>
                </a:lnSpc>
                <a:spcBef>
                  <a:spcPts val="0"/>
                </a:spcBef>
                <a:spcAft>
                  <a:spcPts val="0"/>
                </a:spcAft>
              </a:pPr>
              <a:r>
                <a:rPr sz="1400">
                  <a:solidFill>
                    <a:srgbClr val="4D4D4D">
                      <a:alpha val="100000"/>
                    </a:srgbClr>
                  </a:solidFill>
                  <a:latin typeface="Candara" panose="020E0502030303020204" pitchFamily="34" charset="0"/>
                  <a:cs typeface="Arial"/>
                </a:rPr>
                <a:t>Application approved but not accepted</a:t>
              </a:r>
            </a:p>
          </p:txBody>
        </p:sp>
        <p:sp>
          <p:nvSpPr>
            <p:cNvPr id="187" name="tx171"/>
            <p:cNvSpPr/>
            <p:nvPr/>
          </p:nvSpPr>
          <p:spPr>
            <a:xfrm>
              <a:off x="2025339" y="5183287"/>
              <a:ext cx="1537413" cy="105767"/>
            </a:xfrm>
            <a:prstGeom prst="rect">
              <a:avLst/>
            </a:prstGeom>
            <a:noFill/>
          </p:spPr>
          <p:txBody>
            <a:bodyPr wrap="none" lIns="0" tIns="0" rIns="0" bIns="0" anchor="ctr" anchorCtr="1"/>
            <a:lstStyle/>
            <a:p>
              <a:pPr marL="0" marR="0" indent="0" algn="l">
                <a:lnSpc>
                  <a:spcPts val="880"/>
                </a:lnSpc>
                <a:spcBef>
                  <a:spcPts val="0"/>
                </a:spcBef>
                <a:spcAft>
                  <a:spcPts val="0"/>
                </a:spcAft>
              </a:pPr>
              <a:r>
                <a:rPr sz="1400">
                  <a:solidFill>
                    <a:srgbClr val="4D4D4D">
                      <a:alpha val="100000"/>
                    </a:srgbClr>
                  </a:solidFill>
                  <a:latin typeface="Candara" panose="020E0502030303020204" pitchFamily="34" charset="0"/>
                  <a:cs typeface="Arial"/>
                </a:rPr>
                <a:t>File closed for incompleteness</a:t>
              </a:r>
            </a:p>
          </p:txBody>
        </p:sp>
        <p:sp>
          <p:nvSpPr>
            <p:cNvPr id="188" name="tx172"/>
            <p:cNvSpPr/>
            <p:nvPr/>
          </p:nvSpPr>
          <p:spPr>
            <a:xfrm>
              <a:off x="1815491" y="4908615"/>
              <a:ext cx="1747260" cy="105767"/>
            </a:xfrm>
            <a:prstGeom prst="rect">
              <a:avLst/>
            </a:prstGeom>
            <a:noFill/>
          </p:spPr>
          <p:txBody>
            <a:bodyPr wrap="none" lIns="0" tIns="0" rIns="0" bIns="0" anchor="ctr" anchorCtr="1"/>
            <a:lstStyle/>
            <a:p>
              <a:pPr marL="0" marR="0" indent="0" algn="l">
                <a:lnSpc>
                  <a:spcPts val="880"/>
                </a:lnSpc>
                <a:spcBef>
                  <a:spcPts val="0"/>
                </a:spcBef>
                <a:spcAft>
                  <a:spcPts val="0"/>
                </a:spcAft>
              </a:pPr>
              <a:r>
                <a:rPr sz="1400">
                  <a:solidFill>
                    <a:srgbClr val="4D4D4D">
                      <a:alpha val="100000"/>
                    </a:srgbClr>
                  </a:solidFill>
                  <a:latin typeface="Candara" panose="020E0502030303020204" pitchFamily="34" charset="0"/>
                  <a:cs typeface="Arial"/>
                </a:rPr>
                <a:t>Application withdrawn by applicant</a:t>
              </a:r>
            </a:p>
          </p:txBody>
        </p:sp>
        <p:sp>
          <p:nvSpPr>
            <p:cNvPr id="189" name="tx173"/>
            <p:cNvSpPr/>
            <p:nvPr/>
          </p:nvSpPr>
          <p:spPr>
            <a:xfrm>
              <a:off x="1510375" y="4632554"/>
              <a:ext cx="2052377" cy="107156"/>
            </a:xfrm>
            <a:prstGeom prst="rect">
              <a:avLst/>
            </a:prstGeom>
            <a:noFill/>
          </p:spPr>
          <p:txBody>
            <a:bodyPr wrap="none" lIns="0" tIns="0" rIns="0" bIns="0" anchor="ctr" anchorCtr="1"/>
            <a:lstStyle/>
            <a:p>
              <a:pPr marL="0" marR="0" indent="0" algn="l">
                <a:lnSpc>
                  <a:spcPts val="880"/>
                </a:lnSpc>
                <a:spcBef>
                  <a:spcPts val="0"/>
                </a:spcBef>
                <a:spcAft>
                  <a:spcPts val="0"/>
                </a:spcAft>
              </a:pPr>
              <a:r>
                <a:rPr sz="1400">
                  <a:solidFill>
                    <a:srgbClr val="4D4D4D">
                      <a:alpha val="100000"/>
                    </a:srgbClr>
                  </a:solidFill>
                  <a:latin typeface="Candara" panose="020E0502030303020204" pitchFamily="34" charset="0"/>
                  <a:cs typeface="Arial"/>
                </a:rPr>
                <a:t>Application denied by financial institution</a:t>
              </a:r>
            </a:p>
          </p:txBody>
        </p:sp>
        <p:sp>
          <p:nvSpPr>
            <p:cNvPr id="190" name="tx174"/>
            <p:cNvSpPr/>
            <p:nvPr/>
          </p:nvSpPr>
          <p:spPr>
            <a:xfrm>
              <a:off x="1885199" y="4359271"/>
              <a:ext cx="1677553" cy="105767"/>
            </a:xfrm>
            <a:prstGeom prst="rect">
              <a:avLst/>
            </a:prstGeom>
            <a:noFill/>
          </p:spPr>
          <p:txBody>
            <a:bodyPr wrap="none" lIns="0" tIns="0" rIns="0" bIns="0" anchor="ctr" anchorCtr="1"/>
            <a:lstStyle/>
            <a:p>
              <a:pPr marL="0" marR="0" indent="0" algn="l">
                <a:lnSpc>
                  <a:spcPts val="880"/>
                </a:lnSpc>
                <a:spcBef>
                  <a:spcPts val="0"/>
                </a:spcBef>
                <a:spcAft>
                  <a:spcPts val="0"/>
                </a:spcAft>
              </a:pPr>
              <a:r>
                <a:rPr sz="1400">
                  <a:solidFill>
                    <a:srgbClr val="4D4D4D">
                      <a:alpha val="100000"/>
                    </a:srgbClr>
                  </a:solidFill>
                  <a:latin typeface="Candara" panose="020E0502030303020204" pitchFamily="34" charset="0"/>
                  <a:cs typeface="Arial"/>
                </a:rPr>
                <a:t>Loan purchased by the institution</a:t>
              </a:r>
            </a:p>
          </p:txBody>
        </p:sp>
        <p:sp>
          <p:nvSpPr>
            <p:cNvPr id="191" name="tx175"/>
            <p:cNvSpPr/>
            <p:nvPr/>
          </p:nvSpPr>
          <p:spPr>
            <a:xfrm>
              <a:off x="2774707" y="4084598"/>
              <a:ext cx="788044" cy="105767"/>
            </a:xfrm>
            <a:prstGeom prst="rect">
              <a:avLst/>
            </a:prstGeom>
            <a:noFill/>
          </p:spPr>
          <p:txBody>
            <a:bodyPr wrap="none" lIns="0" tIns="0" rIns="0" bIns="0" anchor="ctr" anchorCtr="1"/>
            <a:lstStyle/>
            <a:p>
              <a:pPr marL="0" marR="0" indent="0" algn="l">
                <a:lnSpc>
                  <a:spcPts val="880"/>
                </a:lnSpc>
                <a:spcBef>
                  <a:spcPts val="0"/>
                </a:spcBef>
                <a:spcAft>
                  <a:spcPts val="0"/>
                </a:spcAft>
              </a:pPr>
              <a:r>
                <a:rPr sz="1400">
                  <a:solidFill>
                    <a:srgbClr val="4D4D4D">
                      <a:alpha val="100000"/>
                    </a:srgbClr>
                  </a:solidFill>
                  <a:latin typeface="Candara" panose="020E0502030303020204" pitchFamily="34" charset="0"/>
                  <a:cs typeface="Arial"/>
                </a:rPr>
                <a:t>Loan originated</a:t>
              </a:r>
            </a:p>
          </p:txBody>
        </p:sp>
        <p:sp>
          <p:nvSpPr>
            <p:cNvPr id="192" name="pl176"/>
            <p:cNvSpPr/>
            <p:nvPr/>
          </p:nvSpPr>
          <p:spPr>
            <a:xfrm>
              <a:off x="3590588" y="5797520"/>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93" name="pl177"/>
            <p:cNvSpPr/>
            <p:nvPr/>
          </p:nvSpPr>
          <p:spPr>
            <a:xfrm>
              <a:off x="3590588" y="5522848"/>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94" name="pl178"/>
            <p:cNvSpPr/>
            <p:nvPr/>
          </p:nvSpPr>
          <p:spPr>
            <a:xfrm>
              <a:off x="3590588" y="5248176"/>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95" name="pl179"/>
            <p:cNvSpPr/>
            <p:nvPr/>
          </p:nvSpPr>
          <p:spPr>
            <a:xfrm>
              <a:off x="3590588" y="4973504"/>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96" name="pl180"/>
            <p:cNvSpPr/>
            <p:nvPr/>
          </p:nvSpPr>
          <p:spPr>
            <a:xfrm>
              <a:off x="3590588" y="4698832"/>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97" name="pl181"/>
            <p:cNvSpPr/>
            <p:nvPr/>
          </p:nvSpPr>
          <p:spPr>
            <a:xfrm>
              <a:off x="3590588" y="4424160"/>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98" name="pl182"/>
            <p:cNvSpPr/>
            <p:nvPr/>
          </p:nvSpPr>
          <p:spPr>
            <a:xfrm>
              <a:off x="3590588" y="4149488"/>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99" name="tx183"/>
            <p:cNvSpPr/>
            <p:nvPr/>
          </p:nvSpPr>
          <p:spPr>
            <a:xfrm>
              <a:off x="5852814" y="6152418"/>
              <a:ext cx="1809346" cy="131167"/>
            </a:xfrm>
            <a:prstGeom prst="rect">
              <a:avLst/>
            </a:prstGeom>
            <a:noFill/>
          </p:spPr>
          <p:txBody>
            <a:bodyPr wrap="none" lIns="0" tIns="0" rIns="0" bIns="0" anchor="ctr" anchorCtr="1"/>
            <a:lstStyle/>
            <a:p>
              <a:pPr marL="0" marR="0" indent="0" algn="l">
                <a:lnSpc>
                  <a:spcPts val="1100"/>
                </a:lnSpc>
                <a:spcBef>
                  <a:spcPts val="0"/>
                </a:spcBef>
                <a:spcAft>
                  <a:spcPts val="0"/>
                </a:spcAft>
              </a:pPr>
              <a:r>
                <a:rPr sz="2400">
                  <a:solidFill>
                    <a:srgbClr val="000000">
                      <a:alpha val="100000"/>
                    </a:srgbClr>
                  </a:solidFill>
                  <a:latin typeface="Candara" panose="020E0502030303020204" pitchFamily="34" charset="0"/>
                  <a:cs typeface="Arial"/>
                </a:rPr>
                <a:t>%age Count Of Action Taken</a:t>
              </a:r>
            </a:p>
          </p:txBody>
        </p:sp>
        <p:sp>
          <p:nvSpPr>
            <p:cNvPr id="200" name="tx184"/>
            <p:cNvSpPr/>
            <p:nvPr/>
          </p:nvSpPr>
          <p:spPr>
            <a:xfrm rot="-5400000">
              <a:off x="234999" y="3768409"/>
              <a:ext cx="1219373" cy="127793"/>
            </a:xfrm>
            <a:prstGeom prst="rect">
              <a:avLst/>
            </a:prstGeom>
            <a:noFill/>
          </p:spPr>
          <p:txBody>
            <a:bodyPr wrap="none" lIns="0" tIns="0" rIns="0" bIns="0" anchor="ctr" anchorCtr="1"/>
            <a:lstStyle/>
            <a:p>
              <a:pPr marL="0" marR="0" indent="0" algn="l">
                <a:lnSpc>
                  <a:spcPts val="1100"/>
                </a:lnSpc>
                <a:spcBef>
                  <a:spcPts val="0"/>
                </a:spcBef>
                <a:spcAft>
                  <a:spcPts val="0"/>
                </a:spcAft>
              </a:pPr>
              <a:r>
                <a:rPr lang="en-US" sz="2400" dirty="0">
                  <a:solidFill>
                    <a:srgbClr val="000000">
                      <a:alpha val="100000"/>
                    </a:srgbClr>
                  </a:solidFill>
                  <a:latin typeface="Candara" panose="020E0502030303020204" pitchFamily="34" charset="0"/>
                  <a:cs typeface="Arial"/>
                </a:rPr>
                <a:t>A</a:t>
              </a:r>
              <a:r>
                <a:rPr sz="2400" dirty="0">
                  <a:solidFill>
                    <a:srgbClr val="000000">
                      <a:alpha val="100000"/>
                    </a:srgbClr>
                  </a:solidFill>
                  <a:latin typeface="Candara" panose="020E0502030303020204" pitchFamily="34" charset="0"/>
                  <a:cs typeface="Arial"/>
                </a:rPr>
                <a:t>ction</a:t>
              </a:r>
              <a:r>
                <a:rPr lang="en-US" sz="2400" dirty="0">
                  <a:solidFill>
                    <a:srgbClr val="000000">
                      <a:alpha val="100000"/>
                    </a:srgbClr>
                  </a:solidFill>
                  <a:latin typeface="Candara" panose="020E0502030303020204" pitchFamily="34" charset="0"/>
                  <a:cs typeface="Arial"/>
                </a:rPr>
                <a:t> T</a:t>
              </a:r>
              <a:r>
                <a:rPr sz="2400" dirty="0">
                  <a:solidFill>
                    <a:srgbClr val="000000">
                      <a:alpha val="100000"/>
                    </a:srgbClr>
                  </a:solidFill>
                  <a:latin typeface="Candara" panose="020E0502030303020204" pitchFamily="34" charset="0"/>
                  <a:cs typeface="Arial"/>
                </a:rPr>
                <a:t>aken</a:t>
              </a:r>
              <a:r>
                <a:rPr lang="en-US" sz="2400" dirty="0">
                  <a:solidFill>
                    <a:srgbClr val="000000">
                      <a:alpha val="100000"/>
                    </a:srgbClr>
                  </a:solidFill>
                  <a:latin typeface="Candara" panose="020E0502030303020204" pitchFamily="34" charset="0"/>
                  <a:cs typeface="Arial"/>
                </a:rPr>
                <a:t> N</a:t>
              </a:r>
              <a:r>
                <a:rPr sz="2400" dirty="0">
                  <a:solidFill>
                    <a:srgbClr val="000000">
                      <a:alpha val="100000"/>
                    </a:srgbClr>
                  </a:solidFill>
                  <a:latin typeface="Candara" panose="020E0502030303020204" pitchFamily="34" charset="0"/>
                  <a:cs typeface="Arial"/>
                </a:rPr>
                <a:t>ame</a:t>
              </a:r>
            </a:p>
          </p:txBody>
        </p:sp>
        <p:sp>
          <p:nvSpPr>
            <p:cNvPr id="201" name="tx185"/>
            <p:cNvSpPr/>
            <p:nvPr/>
          </p:nvSpPr>
          <p:spPr>
            <a:xfrm>
              <a:off x="3625382" y="1248704"/>
              <a:ext cx="1211485" cy="120253"/>
            </a:xfrm>
            <a:prstGeom prst="rect">
              <a:avLst/>
            </a:prstGeom>
            <a:noFill/>
          </p:spPr>
          <p:txBody>
            <a:bodyPr wrap="none" lIns="0" tIns="0" rIns="0" bIns="0" anchor="ctr" anchorCtr="1"/>
            <a:lstStyle/>
            <a:p>
              <a:pPr marL="0" marR="0" indent="0" algn="l">
                <a:lnSpc>
                  <a:spcPts val="1320"/>
                </a:lnSpc>
                <a:spcBef>
                  <a:spcPts val="0"/>
                </a:spcBef>
                <a:spcAft>
                  <a:spcPts val="0"/>
                </a:spcAft>
              </a:pPr>
              <a:r>
                <a:rPr sz="2800" dirty="0">
                  <a:solidFill>
                    <a:srgbClr val="000000">
                      <a:alpha val="100000"/>
                    </a:srgbClr>
                  </a:solidFill>
                  <a:latin typeface="Candara" panose="020E0502030303020204" pitchFamily="34" charset="0"/>
                  <a:cs typeface="Arial"/>
                </a:rPr>
                <a:t>Actions in Loans</a:t>
              </a:r>
            </a:p>
          </p:txBody>
        </p:sp>
      </p:grpSp>
      <p:sp>
        <p:nvSpPr>
          <p:cNvPr id="202" name="Rectangle 201"/>
          <p:cNvSpPr/>
          <p:nvPr/>
        </p:nvSpPr>
        <p:spPr>
          <a:xfrm>
            <a:off x="17957643" y="3349761"/>
            <a:ext cx="4349500" cy="646331"/>
          </a:xfrm>
          <a:prstGeom prst="rect">
            <a:avLst/>
          </a:prstGeom>
          <a:solidFill>
            <a:srgbClr val="FFC000"/>
          </a:solidFill>
        </p:spPr>
        <p:txBody>
          <a:bodyPr wrap="square">
            <a:spAutoFit/>
          </a:bodyPr>
          <a:lstStyle/>
          <a:p>
            <a:r>
              <a:rPr lang="en-US" sz="3600" b="1" dirty="0">
                <a:solidFill>
                  <a:schemeClr val="tx2">
                    <a:lumMod val="50000"/>
                  </a:schemeClr>
                </a:solidFill>
                <a:latin typeface="Candara" panose="020E0502030303020204" pitchFamily="34" charset="0"/>
              </a:rPr>
              <a:t>Insights </a:t>
            </a:r>
          </a:p>
        </p:txBody>
      </p:sp>
      <p:sp>
        <p:nvSpPr>
          <p:cNvPr id="203" name="Rectangle 202"/>
          <p:cNvSpPr/>
          <p:nvPr/>
        </p:nvSpPr>
        <p:spPr>
          <a:xfrm>
            <a:off x="17597497" y="4125832"/>
            <a:ext cx="6326750" cy="3785652"/>
          </a:xfrm>
          <a:prstGeom prst="rect">
            <a:avLst/>
          </a:prstGeom>
        </p:spPr>
        <p:txBody>
          <a:bodyPr wrap="square">
            <a:spAutoFit/>
          </a:bodyPr>
          <a:lstStyle/>
          <a:p>
            <a:pPr marL="342900" indent="-342900">
              <a:buFont typeface="Arial" panose="020B0604020202020204" pitchFamily="34" charset="0"/>
              <a:buChar char="•"/>
            </a:pPr>
            <a:r>
              <a:rPr lang="en-US" sz="2400" dirty="0"/>
              <a:t>The </a:t>
            </a:r>
            <a:r>
              <a:rPr lang="en-US" sz="2400" b="1" dirty="0"/>
              <a:t>Not Hispanic or Latino</a:t>
            </a:r>
            <a:r>
              <a:rPr lang="en-US" sz="2400" dirty="0"/>
              <a:t> ethnic community has a </a:t>
            </a:r>
            <a:r>
              <a:rPr lang="en-US" sz="2400" b="1" dirty="0"/>
              <a:t>greater percentage (59%) </a:t>
            </a:r>
            <a:r>
              <a:rPr lang="en-US" sz="2400" dirty="0"/>
              <a:t>of the </a:t>
            </a:r>
            <a:r>
              <a:rPr lang="en-US" sz="2400" b="1" dirty="0"/>
              <a:t>Loans originated</a:t>
            </a:r>
            <a:r>
              <a:rPr lang="en-US" sz="2400" dirty="0"/>
              <a:t> compared to the </a:t>
            </a:r>
            <a:r>
              <a:rPr lang="en-US" sz="2400" b="1" dirty="0"/>
              <a:t>Hispanic or Latino</a:t>
            </a:r>
            <a:r>
              <a:rPr lang="en-US" sz="2400" dirty="0"/>
              <a:t> community which has around </a:t>
            </a:r>
            <a:r>
              <a:rPr lang="en-US" sz="2400" b="1" dirty="0"/>
              <a:t>(49%)</a:t>
            </a:r>
            <a:r>
              <a:rPr lang="en-US" sz="2400" dirty="0"/>
              <a:t>.</a:t>
            </a:r>
          </a:p>
          <a:p>
            <a:pPr marL="342900" indent="-342900">
              <a:buFont typeface="Arial" panose="020B0604020202020204" pitchFamily="34" charset="0"/>
              <a:buChar char="•"/>
            </a:pPr>
            <a:r>
              <a:rPr lang="en-US" sz="2400" dirty="0"/>
              <a:t>The </a:t>
            </a:r>
            <a:r>
              <a:rPr lang="en-US" sz="2400" b="1" dirty="0"/>
              <a:t>Not Hispanic or Latino</a:t>
            </a:r>
            <a:r>
              <a:rPr lang="en-US" sz="2400" dirty="0"/>
              <a:t> ethnic community has a </a:t>
            </a:r>
            <a:r>
              <a:rPr lang="en-US" sz="2400" b="1" dirty="0"/>
              <a:t>Lesser percentage (19%) </a:t>
            </a:r>
            <a:r>
              <a:rPr lang="en-US" sz="2400" dirty="0"/>
              <a:t>of the </a:t>
            </a:r>
            <a:r>
              <a:rPr lang="en-US" sz="2400" b="1" dirty="0"/>
              <a:t>Application denied by the Financial institution </a:t>
            </a:r>
            <a:r>
              <a:rPr lang="en-US" sz="2400" dirty="0"/>
              <a:t>compared to the </a:t>
            </a:r>
            <a:r>
              <a:rPr lang="en-US" sz="2400" b="1" dirty="0"/>
              <a:t>Hispanic or Latino</a:t>
            </a:r>
            <a:r>
              <a:rPr lang="en-US" sz="2400" dirty="0"/>
              <a:t> community which has around </a:t>
            </a:r>
            <a:r>
              <a:rPr lang="en-US" sz="2400" b="1" dirty="0"/>
              <a:t>(25%)</a:t>
            </a:r>
            <a:r>
              <a:rPr lang="en-US" sz="2400" dirty="0"/>
              <a:t>.</a:t>
            </a:r>
          </a:p>
          <a:p>
            <a:pPr marL="342900" indent="-342900">
              <a:buFont typeface="Arial" panose="020B0604020202020204" pitchFamily="34" charset="0"/>
              <a:buChar char="•"/>
            </a:pPr>
            <a:endParaRPr lang="en-US" sz="2400" dirty="0">
              <a:latin typeface="Candara" panose="020E0502030303020204" pitchFamily="34" charset="0"/>
            </a:endParaRPr>
          </a:p>
        </p:txBody>
      </p:sp>
    </p:spTree>
    <p:extLst>
      <p:ext uri="{BB962C8B-B14F-4D97-AF65-F5344CB8AC3E}">
        <p14:creationId xmlns:p14="http://schemas.microsoft.com/office/powerpoint/2010/main" val="4286816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6"/>
          <p:cNvGrpSpPr/>
          <p:nvPr/>
        </p:nvGrpSpPr>
        <p:grpSpPr>
          <a:xfrm>
            <a:off x="7346165" y="483246"/>
            <a:ext cx="9956781" cy="2073057"/>
            <a:chOff x="7325578" y="483246"/>
            <a:chExt cx="9956781" cy="2073057"/>
          </a:xfrm>
        </p:grpSpPr>
        <p:sp>
          <p:nvSpPr>
            <p:cNvPr id="8" name="TextBox 7"/>
            <p:cNvSpPr txBox="1"/>
            <p:nvPr/>
          </p:nvSpPr>
          <p:spPr>
            <a:xfrm>
              <a:off x="7325578" y="483246"/>
              <a:ext cx="9956781" cy="1015644"/>
            </a:xfrm>
            <a:prstGeom prst="rect">
              <a:avLst/>
            </a:prstGeom>
            <a:noFill/>
          </p:spPr>
          <p:txBody>
            <a:bodyPr wrap="square" lIns="91422" tIns="45711" rIns="91422" bIns="45711" rtlCol="0">
              <a:spAutoFit/>
            </a:bodyPr>
            <a:lstStyle/>
            <a:p>
              <a:pPr algn="ctr"/>
              <a:r>
                <a:rPr lang="en-US" sz="6000" b="1" u="sng" dirty="0">
                  <a:solidFill>
                    <a:schemeClr val="tx2"/>
                  </a:solidFill>
                  <a:latin typeface="Candara" panose="020E0502030303020204" pitchFamily="34" charset="0"/>
                  <a:ea typeface="Lato" pitchFamily="34" charset="0"/>
                  <a:cs typeface="Lato" pitchFamily="34" charset="0"/>
                </a:rPr>
                <a:t>EDA Continued </a:t>
              </a:r>
              <a:endParaRPr lang="id-ID" sz="6000" b="1" u="sng" dirty="0">
                <a:solidFill>
                  <a:schemeClr val="tx2"/>
                </a:solidFill>
                <a:latin typeface="Candara" panose="020E0502030303020204" pitchFamily="34" charset="0"/>
                <a:ea typeface="Lato" pitchFamily="34" charset="0"/>
                <a:cs typeface="Lato" pitchFamily="34" charset="0"/>
              </a:endParaRPr>
            </a:p>
          </p:txBody>
        </p:sp>
        <p:sp>
          <p:nvSpPr>
            <p:cNvPr id="9" name="Subtitle 2"/>
            <p:cNvSpPr txBox="1">
              <a:spLocks/>
            </p:cNvSpPr>
            <p:nvPr/>
          </p:nvSpPr>
          <p:spPr>
            <a:xfrm>
              <a:off x="10514927" y="1854121"/>
              <a:ext cx="3675307" cy="702182"/>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dirty="0">
                  <a:solidFill>
                    <a:schemeClr val="accent1">
                      <a:lumMod val="50000"/>
                    </a:schemeClr>
                  </a:solidFill>
                  <a:latin typeface="Candara" panose="020E0502030303020204" pitchFamily="34" charset="0"/>
                  <a:cs typeface="Lato Light"/>
                </a:rPr>
                <a:t>Telling the Data Story</a:t>
              </a:r>
            </a:p>
          </p:txBody>
        </p:sp>
      </p:grpSp>
      <p:grpSp>
        <p:nvGrpSpPr>
          <p:cNvPr id="10" name="Group 1"/>
          <p:cNvGrpSpPr/>
          <p:nvPr/>
        </p:nvGrpSpPr>
        <p:grpSpPr>
          <a:xfrm>
            <a:off x="10409237" y="1587830"/>
            <a:ext cx="3657601" cy="240970"/>
            <a:chOff x="10866255" y="8448874"/>
            <a:chExt cx="2738812" cy="73150"/>
          </a:xfrm>
        </p:grpSpPr>
        <p:sp>
          <p:nvSpPr>
            <p:cNvPr id="11" name="Rectangle 11"/>
            <p:cNvSpPr/>
            <p:nvPr/>
          </p:nvSpPr>
          <p:spPr>
            <a:xfrm flipV="1">
              <a:off x="10866255" y="8448874"/>
              <a:ext cx="407521" cy="73150"/>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12" name="Rectangle 12"/>
            <p:cNvSpPr/>
            <p:nvPr/>
          </p:nvSpPr>
          <p:spPr>
            <a:xfrm flipV="1">
              <a:off x="11330497" y="8448874"/>
              <a:ext cx="407521" cy="7315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13" name="Rectangle 13"/>
            <p:cNvSpPr/>
            <p:nvPr/>
          </p:nvSpPr>
          <p:spPr>
            <a:xfrm flipV="1">
              <a:off x="11809200" y="8448874"/>
              <a:ext cx="407521" cy="73150"/>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14" name="Rectangle 14"/>
            <p:cNvSpPr/>
            <p:nvPr/>
          </p:nvSpPr>
          <p:spPr>
            <a:xfrm flipV="1">
              <a:off x="12273541" y="8448874"/>
              <a:ext cx="407521" cy="73150"/>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15" name="Rectangle 15"/>
            <p:cNvSpPr/>
            <p:nvPr/>
          </p:nvSpPr>
          <p:spPr>
            <a:xfrm flipV="1">
              <a:off x="12737783" y="8448874"/>
              <a:ext cx="407521" cy="73150"/>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16" name="Rectangle 16"/>
            <p:cNvSpPr/>
            <p:nvPr/>
          </p:nvSpPr>
          <p:spPr>
            <a:xfrm flipV="1">
              <a:off x="13197546" y="8448874"/>
              <a:ext cx="407521" cy="7315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grpSp>
      <p:graphicFrame>
        <p:nvGraphicFramePr>
          <p:cNvPr id="204" name="Chart 203"/>
          <p:cNvGraphicFramePr/>
          <p:nvPr>
            <p:extLst>
              <p:ext uri="{D42A27DB-BD31-4B8C-83A1-F6EECF244321}">
                <p14:modId xmlns:p14="http://schemas.microsoft.com/office/powerpoint/2010/main" val="4240165169"/>
              </p:ext>
            </p:extLst>
          </p:nvPr>
        </p:nvGraphicFramePr>
        <p:xfrm>
          <a:off x="640080" y="2194560"/>
          <a:ext cx="8478132" cy="5349240"/>
        </p:xfrm>
        <a:graphic>
          <a:graphicData uri="http://schemas.openxmlformats.org/drawingml/2006/chart">
            <c:chart xmlns:c="http://schemas.openxmlformats.org/drawingml/2006/chart" xmlns:r="http://schemas.openxmlformats.org/officeDocument/2006/relationships" r:id="rId2"/>
          </a:graphicData>
        </a:graphic>
      </p:graphicFrame>
      <p:grpSp>
        <p:nvGrpSpPr>
          <p:cNvPr id="205" name="grp1"/>
          <p:cNvGrpSpPr/>
          <p:nvPr/>
        </p:nvGrpSpPr>
        <p:grpSpPr>
          <a:xfrm>
            <a:off x="8961437" y="2556302"/>
            <a:ext cx="14498893" cy="9635697"/>
            <a:chOff x="738981" y="1181100"/>
            <a:chExt cx="9220199" cy="5200650"/>
          </a:xfrm>
        </p:grpSpPr>
        <p:sp>
          <p:nvSpPr>
            <p:cNvPr id="206" name="rc3"/>
            <p:cNvSpPr/>
            <p:nvPr/>
          </p:nvSpPr>
          <p:spPr>
            <a:xfrm>
              <a:off x="738981" y="1181100"/>
              <a:ext cx="9220199" cy="5200650"/>
            </a:xfrm>
            <a:prstGeom prst="rect">
              <a:avLst/>
            </a:prstGeom>
            <a:solidFill>
              <a:srgbClr val="FFFFFF">
                <a:alpha val="100000"/>
              </a:srgbClr>
            </a:solidFill>
            <a:ln w="9525" cap="rnd">
              <a:solidFill>
                <a:srgbClr val="FFFFFF">
                  <a:alpha val="100000"/>
                </a:srgbClr>
              </a:solidFill>
              <a:prstDash val="solid"/>
              <a:round/>
            </a:ln>
          </p:spPr>
          <p:txBody>
            <a:bodyPr/>
            <a:lstStyle/>
            <a:p>
              <a:endParaRPr sz="8000" b="1">
                <a:latin typeface="Candara" panose="020E0502030303020204" pitchFamily="34" charset="0"/>
              </a:endParaRPr>
            </a:p>
          </p:txBody>
        </p:sp>
        <p:sp>
          <p:nvSpPr>
            <p:cNvPr id="207" name="rc4"/>
            <p:cNvSpPr/>
            <p:nvPr/>
          </p:nvSpPr>
          <p:spPr>
            <a:xfrm>
              <a:off x="738981" y="1181100"/>
              <a:ext cx="9220199" cy="5200650"/>
            </a:xfrm>
            <a:prstGeom prst="rect">
              <a:avLst/>
            </a:prstGeom>
            <a:solidFill>
              <a:srgbClr val="FFFFFF">
                <a:alpha val="100000"/>
              </a:srgbClr>
            </a:solidFill>
            <a:ln w="13550" cap="rnd">
              <a:solidFill>
                <a:srgbClr val="FFFFFF">
                  <a:alpha val="100000"/>
                </a:srgbClr>
              </a:solidFill>
              <a:prstDash val="solid"/>
              <a:round/>
            </a:ln>
          </p:spPr>
          <p:txBody>
            <a:bodyPr/>
            <a:lstStyle/>
            <a:p>
              <a:endParaRPr sz="8000" b="1">
                <a:solidFill>
                  <a:schemeClr val="accent3">
                    <a:lumMod val="50000"/>
                  </a:schemeClr>
                </a:solidFill>
                <a:latin typeface="Candara" panose="020E0502030303020204" pitchFamily="34" charset="0"/>
              </a:endParaRPr>
            </a:p>
          </p:txBody>
        </p:sp>
        <p:sp>
          <p:nvSpPr>
            <p:cNvPr id="208" name="rc5"/>
            <p:cNvSpPr/>
            <p:nvPr/>
          </p:nvSpPr>
          <p:spPr>
            <a:xfrm>
              <a:off x="3625382" y="1702289"/>
              <a:ext cx="2041677" cy="1216840"/>
            </a:xfrm>
            <a:prstGeom prst="rect">
              <a:avLst/>
            </a:prstGeom>
            <a:solidFill>
              <a:srgbClr val="FFFFFF">
                <a:alpha val="100000"/>
              </a:srgbClr>
            </a:solidFill>
          </p:spPr>
          <p:txBody>
            <a:bodyPr/>
            <a:lstStyle/>
            <a:p>
              <a:endParaRPr sz="8000" b="1">
                <a:latin typeface="Candara" panose="020E0502030303020204" pitchFamily="34" charset="0"/>
              </a:endParaRPr>
            </a:p>
          </p:txBody>
        </p:sp>
        <p:sp>
          <p:nvSpPr>
            <p:cNvPr id="209" name="pl6"/>
            <p:cNvSpPr/>
            <p:nvPr/>
          </p:nvSpPr>
          <p:spPr>
            <a:xfrm>
              <a:off x="3936224" y="1702289"/>
              <a:ext cx="0" cy="1216840"/>
            </a:xfrm>
            <a:custGeom>
              <a:avLst/>
              <a:gdLst/>
              <a:ahLst/>
              <a:cxnLst/>
              <a:rect l="0" t="0" r="0" b="0"/>
              <a:pathLst>
                <a:path h="1216840">
                  <a:moveTo>
                    <a:pt x="0" y="1216840"/>
                  </a:moveTo>
                  <a:lnTo>
                    <a:pt x="0" y="0"/>
                  </a:lnTo>
                  <a:lnTo>
                    <a:pt x="0" y="0"/>
                  </a:lnTo>
                </a:path>
              </a:pathLst>
            </a:custGeom>
            <a:ln w="6775"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10" name="pl7"/>
            <p:cNvSpPr/>
            <p:nvPr/>
          </p:nvSpPr>
          <p:spPr>
            <a:xfrm>
              <a:off x="4372299" y="1702289"/>
              <a:ext cx="0" cy="1216840"/>
            </a:xfrm>
            <a:custGeom>
              <a:avLst/>
              <a:gdLst/>
              <a:ahLst/>
              <a:cxnLst/>
              <a:rect l="0" t="0" r="0" b="0"/>
              <a:pathLst>
                <a:path h="1216840">
                  <a:moveTo>
                    <a:pt x="0" y="1216840"/>
                  </a:moveTo>
                  <a:lnTo>
                    <a:pt x="0" y="0"/>
                  </a:lnTo>
                  <a:lnTo>
                    <a:pt x="0" y="0"/>
                  </a:lnTo>
                </a:path>
              </a:pathLst>
            </a:custGeom>
            <a:ln w="6775"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11" name="pl8"/>
            <p:cNvSpPr/>
            <p:nvPr/>
          </p:nvSpPr>
          <p:spPr>
            <a:xfrm>
              <a:off x="4808375" y="1702289"/>
              <a:ext cx="0" cy="1216840"/>
            </a:xfrm>
            <a:custGeom>
              <a:avLst/>
              <a:gdLst/>
              <a:ahLst/>
              <a:cxnLst/>
              <a:rect l="0" t="0" r="0" b="0"/>
              <a:pathLst>
                <a:path h="1216840">
                  <a:moveTo>
                    <a:pt x="0" y="1216840"/>
                  </a:moveTo>
                  <a:lnTo>
                    <a:pt x="0" y="0"/>
                  </a:lnTo>
                  <a:lnTo>
                    <a:pt x="0" y="0"/>
                  </a:lnTo>
                </a:path>
              </a:pathLst>
            </a:custGeom>
            <a:ln w="6775"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12" name="pl9"/>
            <p:cNvSpPr/>
            <p:nvPr/>
          </p:nvSpPr>
          <p:spPr>
            <a:xfrm>
              <a:off x="5244451" y="1702289"/>
              <a:ext cx="0" cy="1216840"/>
            </a:xfrm>
            <a:custGeom>
              <a:avLst/>
              <a:gdLst/>
              <a:ahLst/>
              <a:cxnLst/>
              <a:rect l="0" t="0" r="0" b="0"/>
              <a:pathLst>
                <a:path h="1216840">
                  <a:moveTo>
                    <a:pt x="0" y="1216840"/>
                  </a:moveTo>
                  <a:lnTo>
                    <a:pt x="0" y="0"/>
                  </a:lnTo>
                  <a:lnTo>
                    <a:pt x="0" y="0"/>
                  </a:lnTo>
                </a:path>
              </a:pathLst>
            </a:custGeom>
            <a:ln w="6775"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13" name="pl10"/>
            <p:cNvSpPr/>
            <p:nvPr/>
          </p:nvSpPr>
          <p:spPr>
            <a:xfrm>
              <a:off x="3625382" y="2817726"/>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14" name="pl11"/>
            <p:cNvSpPr/>
            <p:nvPr/>
          </p:nvSpPr>
          <p:spPr>
            <a:xfrm>
              <a:off x="3625382" y="2648720"/>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15" name="pl12"/>
            <p:cNvSpPr/>
            <p:nvPr/>
          </p:nvSpPr>
          <p:spPr>
            <a:xfrm>
              <a:off x="3625382" y="2479715"/>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16" name="pl13"/>
            <p:cNvSpPr/>
            <p:nvPr/>
          </p:nvSpPr>
          <p:spPr>
            <a:xfrm>
              <a:off x="3625382" y="2310709"/>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17" name="pl14"/>
            <p:cNvSpPr/>
            <p:nvPr/>
          </p:nvSpPr>
          <p:spPr>
            <a:xfrm>
              <a:off x="3625382" y="2141703"/>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18" name="pl15"/>
            <p:cNvSpPr/>
            <p:nvPr/>
          </p:nvSpPr>
          <p:spPr>
            <a:xfrm>
              <a:off x="3625382" y="1972698"/>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19" name="pl16"/>
            <p:cNvSpPr/>
            <p:nvPr/>
          </p:nvSpPr>
          <p:spPr>
            <a:xfrm>
              <a:off x="3625382" y="1803692"/>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20" name="pl17"/>
            <p:cNvSpPr/>
            <p:nvPr/>
          </p:nvSpPr>
          <p:spPr>
            <a:xfrm>
              <a:off x="3718186" y="1702289"/>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21" name="pl18"/>
            <p:cNvSpPr/>
            <p:nvPr/>
          </p:nvSpPr>
          <p:spPr>
            <a:xfrm>
              <a:off x="4154261" y="1702289"/>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22" name="pl19"/>
            <p:cNvSpPr/>
            <p:nvPr/>
          </p:nvSpPr>
          <p:spPr>
            <a:xfrm>
              <a:off x="4590337" y="1702289"/>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23" name="pl20"/>
            <p:cNvSpPr/>
            <p:nvPr/>
          </p:nvSpPr>
          <p:spPr>
            <a:xfrm>
              <a:off x="5026413" y="1702289"/>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24" name="pl21"/>
            <p:cNvSpPr/>
            <p:nvPr/>
          </p:nvSpPr>
          <p:spPr>
            <a:xfrm>
              <a:off x="5462488" y="1702289"/>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25" name="rc22"/>
            <p:cNvSpPr/>
            <p:nvPr/>
          </p:nvSpPr>
          <p:spPr>
            <a:xfrm>
              <a:off x="3718186" y="2572668"/>
              <a:ext cx="71320"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226" name="rc23"/>
            <p:cNvSpPr/>
            <p:nvPr/>
          </p:nvSpPr>
          <p:spPr>
            <a:xfrm>
              <a:off x="3718186" y="2403662"/>
              <a:ext cx="135000"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227" name="rc24"/>
            <p:cNvSpPr/>
            <p:nvPr/>
          </p:nvSpPr>
          <p:spPr>
            <a:xfrm>
              <a:off x="3718186" y="2234657"/>
              <a:ext cx="220330"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228" name="rc25"/>
            <p:cNvSpPr/>
            <p:nvPr/>
          </p:nvSpPr>
          <p:spPr>
            <a:xfrm>
              <a:off x="3718186" y="2065651"/>
              <a:ext cx="61132"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229" name="rc26"/>
            <p:cNvSpPr/>
            <p:nvPr/>
          </p:nvSpPr>
          <p:spPr>
            <a:xfrm>
              <a:off x="3718186" y="1896645"/>
              <a:ext cx="839292"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230" name="rc27"/>
            <p:cNvSpPr/>
            <p:nvPr/>
          </p:nvSpPr>
          <p:spPr>
            <a:xfrm>
              <a:off x="3718186" y="1727640"/>
              <a:ext cx="853302"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231" name="tx28"/>
            <p:cNvSpPr/>
            <p:nvPr/>
          </p:nvSpPr>
          <p:spPr>
            <a:xfrm>
              <a:off x="3739989" y="1722531"/>
              <a:ext cx="372647"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(39%)</a:t>
              </a:r>
            </a:p>
          </p:txBody>
        </p:sp>
        <p:sp>
          <p:nvSpPr>
            <p:cNvPr id="232" name="tx29"/>
            <p:cNvSpPr/>
            <p:nvPr/>
          </p:nvSpPr>
          <p:spPr>
            <a:xfrm>
              <a:off x="3739989" y="1891537"/>
              <a:ext cx="372647"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(38%)</a:t>
              </a:r>
            </a:p>
          </p:txBody>
        </p:sp>
        <p:sp>
          <p:nvSpPr>
            <p:cNvPr id="233" name="tx30"/>
            <p:cNvSpPr/>
            <p:nvPr/>
          </p:nvSpPr>
          <p:spPr>
            <a:xfrm>
              <a:off x="3739989" y="2229548"/>
              <a:ext cx="372647"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(10%)</a:t>
              </a:r>
            </a:p>
          </p:txBody>
        </p:sp>
        <p:sp>
          <p:nvSpPr>
            <p:cNvPr id="234" name="tx31"/>
            <p:cNvSpPr/>
            <p:nvPr/>
          </p:nvSpPr>
          <p:spPr>
            <a:xfrm>
              <a:off x="3739989" y="2398554"/>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(6%)</a:t>
              </a:r>
            </a:p>
          </p:txBody>
        </p:sp>
        <p:sp>
          <p:nvSpPr>
            <p:cNvPr id="235" name="tx32"/>
            <p:cNvSpPr/>
            <p:nvPr/>
          </p:nvSpPr>
          <p:spPr>
            <a:xfrm>
              <a:off x="3739989" y="2567559"/>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(3%)</a:t>
              </a:r>
            </a:p>
          </p:txBody>
        </p:sp>
        <p:sp>
          <p:nvSpPr>
            <p:cNvPr id="236" name="tx33"/>
            <p:cNvSpPr/>
            <p:nvPr/>
          </p:nvSpPr>
          <p:spPr>
            <a:xfrm>
              <a:off x="3739989" y="2060542"/>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(3%)</a:t>
              </a:r>
            </a:p>
          </p:txBody>
        </p:sp>
        <p:sp>
          <p:nvSpPr>
            <p:cNvPr id="237" name="rc34"/>
            <p:cNvSpPr/>
            <p:nvPr/>
          </p:nvSpPr>
          <p:spPr>
            <a:xfrm>
              <a:off x="3625382" y="1702289"/>
              <a:ext cx="2041677" cy="1216840"/>
            </a:xfrm>
            <a:prstGeom prst="rect">
              <a:avLst/>
            </a:prstGeom>
            <a:ln w="13550" cap="rnd">
              <a:solidFill>
                <a:srgbClr val="333333">
                  <a:alpha val="100000"/>
                </a:srgbClr>
              </a:solidFill>
              <a:prstDash val="solid"/>
              <a:round/>
            </a:ln>
          </p:spPr>
          <p:txBody>
            <a:bodyPr/>
            <a:lstStyle/>
            <a:p>
              <a:endParaRPr sz="8000" b="1">
                <a:latin typeface="Candara" panose="020E0502030303020204" pitchFamily="34" charset="0"/>
              </a:endParaRPr>
            </a:p>
          </p:txBody>
        </p:sp>
        <p:sp>
          <p:nvSpPr>
            <p:cNvPr id="238" name="rc35"/>
            <p:cNvSpPr/>
            <p:nvPr/>
          </p:nvSpPr>
          <p:spPr>
            <a:xfrm>
              <a:off x="3625382" y="3223886"/>
              <a:ext cx="2041677" cy="1216840"/>
            </a:xfrm>
            <a:prstGeom prst="rect">
              <a:avLst/>
            </a:prstGeom>
            <a:solidFill>
              <a:srgbClr val="FFFFFF">
                <a:alpha val="100000"/>
              </a:srgbClr>
            </a:solidFill>
          </p:spPr>
          <p:txBody>
            <a:bodyPr/>
            <a:lstStyle/>
            <a:p>
              <a:endParaRPr sz="8000" b="1">
                <a:latin typeface="Candara" panose="020E0502030303020204" pitchFamily="34" charset="0"/>
              </a:endParaRPr>
            </a:p>
          </p:txBody>
        </p:sp>
        <p:sp>
          <p:nvSpPr>
            <p:cNvPr id="239" name="pl36"/>
            <p:cNvSpPr/>
            <p:nvPr/>
          </p:nvSpPr>
          <p:spPr>
            <a:xfrm>
              <a:off x="3936224" y="3223886"/>
              <a:ext cx="0" cy="1216840"/>
            </a:xfrm>
            <a:custGeom>
              <a:avLst/>
              <a:gdLst/>
              <a:ahLst/>
              <a:cxnLst/>
              <a:rect l="0" t="0" r="0" b="0"/>
              <a:pathLst>
                <a:path h="1216840">
                  <a:moveTo>
                    <a:pt x="0" y="1216840"/>
                  </a:moveTo>
                  <a:lnTo>
                    <a:pt x="0" y="0"/>
                  </a:lnTo>
                  <a:lnTo>
                    <a:pt x="0" y="0"/>
                  </a:lnTo>
                </a:path>
              </a:pathLst>
            </a:custGeom>
            <a:ln w="6775"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40" name="pl37"/>
            <p:cNvSpPr/>
            <p:nvPr/>
          </p:nvSpPr>
          <p:spPr>
            <a:xfrm>
              <a:off x="4372299" y="3223886"/>
              <a:ext cx="0" cy="1216840"/>
            </a:xfrm>
            <a:custGeom>
              <a:avLst/>
              <a:gdLst/>
              <a:ahLst/>
              <a:cxnLst/>
              <a:rect l="0" t="0" r="0" b="0"/>
              <a:pathLst>
                <a:path h="1216840">
                  <a:moveTo>
                    <a:pt x="0" y="1216840"/>
                  </a:moveTo>
                  <a:lnTo>
                    <a:pt x="0" y="0"/>
                  </a:lnTo>
                  <a:lnTo>
                    <a:pt x="0" y="0"/>
                  </a:lnTo>
                </a:path>
              </a:pathLst>
            </a:custGeom>
            <a:ln w="6775"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41" name="pl38"/>
            <p:cNvSpPr/>
            <p:nvPr/>
          </p:nvSpPr>
          <p:spPr>
            <a:xfrm>
              <a:off x="4808375" y="3223886"/>
              <a:ext cx="0" cy="1216840"/>
            </a:xfrm>
            <a:custGeom>
              <a:avLst/>
              <a:gdLst/>
              <a:ahLst/>
              <a:cxnLst/>
              <a:rect l="0" t="0" r="0" b="0"/>
              <a:pathLst>
                <a:path h="1216840">
                  <a:moveTo>
                    <a:pt x="0" y="1216840"/>
                  </a:moveTo>
                  <a:lnTo>
                    <a:pt x="0" y="0"/>
                  </a:lnTo>
                  <a:lnTo>
                    <a:pt x="0" y="0"/>
                  </a:lnTo>
                </a:path>
              </a:pathLst>
            </a:custGeom>
            <a:ln w="6775"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42" name="pl39"/>
            <p:cNvSpPr/>
            <p:nvPr/>
          </p:nvSpPr>
          <p:spPr>
            <a:xfrm>
              <a:off x="5244451" y="3223886"/>
              <a:ext cx="0" cy="1216840"/>
            </a:xfrm>
            <a:custGeom>
              <a:avLst/>
              <a:gdLst/>
              <a:ahLst/>
              <a:cxnLst/>
              <a:rect l="0" t="0" r="0" b="0"/>
              <a:pathLst>
                <a:path h="1216840">
                  <a:moveTo>
                    <a:pt x="0" y="1216840"/>
                  </a:moveTo>
                  <a:lnTo>
                    <a:pt x="0" y="0"/>
                  </a:lnTo>
                  <a:lnTo>
                    <a:pt x="0" y="0"/>
                  </a:lnTo>
                </a:path>
              </a:pathLst>
            </a:custGeom>
            <a:ln w="6775"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43" name="pl40"/>
            <p:cNvSpPr/>
            <p:nvPr/>
          </p:nvSpPr>
          <p:spPr>
            <a:xfrm>
              <a:off x="3625382" y="4339323"/>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44" name="pl41"/>
            <p:cNvSpPr/>
            <p:nvPr/>
          </p:nvSpPr>
          <p:spPr>
            <a:xfrm>
              <a:off x="3625382" y="4170317"/>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45" name="pl42"/>
            <p:cNvSpPr/>
            <p:nvPr/>
          </p:nvSpPr>
          <p:spPr>
            <a:xfrm>
              <a:off x="3625382" y="4001312"/>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46" name="pl43"/>
            <p:cNvSpPr/>
            <p:nvPr/>
          </p:nvSpPr>
          <p:spPr>
            <a:xfrm>
              <a:off x="3625382" y="3832306"/>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47" name="pl44"/>
            <p:cNvSpPr/>
            <p:nvPr/>
          </p:nvSpPr>
          <p:spPr>
            <a:xfrm>
              <a:off x="3625382" y="3663300"/>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48" name="pl45"/>
            <p:cNvSpPr/>
            <p:nvPr/>
          </p:nvSpPr>
          <p:spPr>
            <a:xfrm>
              <a:off x="3625382" y="3494295"/>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49" name="pl46"/>
            <p:cNvSpPr/>
            <p:nvPr/>
          </p:nvSpPr>
          <p:spPr>
            <a:xfrm>
              <a:off x="3625382" y="3325289"/>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50" name="pl47"/>
            <p:cNvSpPr/>
            <p:nvPr/>
          </p:nvSpPr>
          <p:spPr>
            <a:xfrm>
              <a:off x="3718186" y="3223886"/>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51" name="pl48"/>
            <p:cNvSpPr/>
            <p:nvPr/>
          </p:nvSpPr>
          <p:spPr>
            <a:xfrm>
              <a:off x="4154261" y="3223886"/>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52" name="pl49"/>
            <p:cNvSpPr/>
            <p:nvPr/>
          </p:nvSpPr>
          <p:spPr>
            <a:xfrm>
              <a:off x="4590337" y="3223886"/>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53" name="pl50"/>
            <p:cNvSpPr/>
            <p:nvPr/>
          </p:nvSpPr>
          <p:spPr>
            <a:xfrm>
              <a:off x="5026413" y="3223886"/>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54" name="pl51"/>
            <p:cNvSpPr/>
            <p:nvPr/>
          </p:nvSpPr>
          <p:spPr>
            <a:xfrm>
              <a:off x="5462488" y="3223886"/>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55" name="rc52"/>
            <p:cNvSpPr/>
            <p:nvPr/>
          </p:nvSpPr>
          <p:spPr>
            <a:xfrm>
              <a:off x="3718186" y="4094265"/>
              <a:ext cx="75523"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256" name="rc53"/>
            <p:cNvSpPr/>
            <p:nvPr/>
          </p:nvSpPr>
          <p:spPr>
            <a:xfrm>
              <a:off x="3718186" y="3925259"/>
              <a:ext cx="162448"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257" name="rc54"/>
            <p:cNvSpPr/>
            <p:nvPr/>
          </p:nvSpPr>
          <p:spPr>
            <a:xfrm>
              <a:off x="3718186" y="3756254"/>
              <a:ext cx="274013"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258" name="rc55"/>
            <p:cNvSpPr/>
            <p:nvPr/>
          </p:nvSpPr>
          <p:spPr>
            <a:xfrm>
              <a:off x="3718186" y="3587248"/>
              <a:ext cx="36042"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259" name="rc56"/>
            <p:cNvSpPr/>
            <p:nvPr/>
          </p:nvSpPr>
          <p:spPr>
            <a:xfrm>
              <a:off x="3718186" y="3418242"/>
              <a:ext cx="596884"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260" name="rc57"/>
            <p:cNvSpPr/>
            <p:nvPr/>
          </p:nvSpPr>
          <p:spPr>
            <a:xfrm>
              <a:off x="3718186" y="3249237"/>
              <a:ext cx="1035466"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261" name="tx58"/>
            <p:cNvSpPr/>
            <p:nvPr/>
          </p:nvSpPr>
          <p:spPr>
            <a:xfrm>
              <a:off x="3739989" y="3244128"/>
              <a:ext cx="372647"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(47%)</a:t>
              </a:r>
            </a:p>
          </p:txBody>
        </p:sp>
        <p:sp>
          <p:nvSpPr>
            <p:cNvPr id="262" name="tx59"/>
            <p:cNvSpPr/>
            <p:nvPr/>
          </p:nvSpPr>
          <p:spPr>
            <a:xfrm>
              <a:off x="3739989" y="3413134"/>
              <a:ext cx="372647"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(27%)</a:t>
              </a:r>
            </a:p>
          </p:txBody>
        </p:sp>
        <p:sp>
          <p:nvSpPr>
            <p:cNvPr id="263" name="tx60"/>
            <p:cNvSpPr/>
            <p:nvPr/>
          </p:nvSpPr>
          <p:spPr>
            <a:xfrm>
              <a:off x="3739989" y="3751145"/>
              <a:ext cx="372647"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(13%)</a:t>
              </a:r>
            </a:p>
          </p:txBody>
        </p:sp>
        <p:sp>
          <p:nvSpPr>
            <p:cNvPr id="264" name="tx61"/>
            <p:cNvSpPr/>
            <p:nvPr/>
          </p:nvSpPr>
          <p:spPr>
            <a:xfrm>
              <a:off x="3739989" y="3920151"/>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(7%)</a:t>
              </a:r>
            </a:p>
          </p:txBody>
        </p:sp>
        <p:sp>
          <p:nvSpPr>
            <p:cNvPr id="265" name="tx62"/>
            <p:cNvSpPr/>
            <p:nvPr/>
          </p:nvSpPr>
          <p:spPr>
            <a:xfrm>
              <a:off x="3739989" y="4089156"/>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(3%)</a:t>
              </a:r>
            </a:p>
          </p:txBody>
        </p:sp>
        <p:sp>
          <p:nvSpPr>
            <p:cNvPr id="266" name="tx63"/>
            <p:cNvSpPr/>
            <p:nvPr/>
          </p:nvSpPr>
          <p:spPr>
            <a:xfrm>
              <a:off x="3739989" y="3582139"/>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(2%)</a:t>
              </a:r>
            </a:p>
          </p:txBody>
        </p:sp>
        <p:sp>
          <p:nvSpPr>
            <p:cNvPr id="267" name="rc64"/>
            <p:cNvSpPr/>
            <p:nvPr/>
          </p:nvSpPr>
          <p:spPr>
            <a:xfrm>
              <a:off x="3625382" y="3223886"/>
              <a:ext cx="2041677" cy="1216840"/>
            </a:xfrm>
            <a:prstGeom prst="rect">
              <a:avLst/>
            </a:prstGeom>
            <a:ln w="13550" cap="rnd">
              <a:solidFill>
                <a:srgbClr val="333333">
                  <a:alpha val="100000"/>
                </a:srgbClr>
              </a:solidFill>
              <a:prstDash val="solid"/>
              <a:round/>
            </a:ln>
          </p:spPr>
          <p:txBody>
            <a:bodyPr/>
            <a:lstStyle/>
            <a:p>
              <a:endParaRPr sz="8000" b="1">
                <a:latin typeface="Candara" panose="020E0502030303020204" pitchFamily="34" charset="0"/>
              </a:endParaRPr>
            </a:p>
          </p:txBody>
        </p:sp>
        <p:sp>
          <p:nvSpPr>
            <p:cNvPr id="268" name="rc65"/>
            <p:cNvSpPr/>
            <p:nvPr/>
          </p:nvSpPr>
          <p:spPr>
            <a:xfrm>
              <a:off x="3625382" y="4745483"/>
              <a:ext cx="2041677" cy="1216840"/>
            </a:xfrm>
            <a:prstGeom prst="rect">
              <a:avLst/>
            </a:prstGeom>
            <a:solidFill>
              <a:srgbClr val="FFFFFF">
                <a:alpha val="100000"/>
              </a:srgbClr>
            </a:solidFill>
          </p:spPr>
          <p:txBody>
            <a:bodyPr/>
            <a:lstStyle/>
            <a:p>
              <a:endParaRPr sz="8000" b="1">
                <a:latin typeface="Candara" panose="020E0502030303020204" pitchFamily="34" charset="0"/>
              </a:endParaRPr>
            </a:p>
          </p:txBody>
        </p:sp>
        <p:sp>
          <p:nvSpPr>
            <p:cNvPr id="269" name="pl66"/>
            <p:cNvSpPr/>
            <p:nvPr/>
          </p:nvSpPr>
          <p:spPr>
            <a:xfrm>
              <a:off x="3936224" y="4745483"/>
              <a:ext cx="0" cy="1216840"/>
            </a:xfrm>
            <a:custGeom>
              <a:avLst/>
              <a:gdLst/>
              <a:ahLst/>
              <a:cxnLst/>
              <a:rect l="0" t="0" r="0" b="0"/>
              <a:pathLst>
                <a:path h="1216840">
                  <a:moveTo>
                    <a:pt x="0" y="1216840"/>
                  </a:moveTo>
                  <a:lnTo>
                    <a:pt x="0" y="0"/>
                  </a:lnTo>
                  <a:lnTo>
                    <a:pt x="0" y="0"/>
                  </a:lnTo>
                </a:path>
              </a:pathLst>
            </a:custGeom>
            <a:ln w="6775"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70" name="pl67"/>
            <p:cNvSpPr/>
            <p:nvPr/>
          </p:nvSpPr>
          <p:spPr>
            <a:xfrm>
              <a:off x="4372299" y="4745483"/>
              <a:ext cx="0" cy="1216840"/>
            </a:xfrm>
            <a:custGeom>
              <a:avLst/>
              <a:gdLst/>
              <a:ahLst/>
              <a:cxnLst/>
              <a:rect l="0" t="0" r="0" b="0"/>
              <a:pathLst>
                <a:path h="1216840">
                  <a:moveTo>
                    <a:pt x="0" y="1216840"/>
                  </a:moveTo>
                  <a:lnTo>
                    <a:pt x="0" y="0"/>
                  </a:lnTo>
                  <a:lnTo>
                    <a:pt x="0" y="0"/>
                  </a:lnTo>
                </a:path>
              </a:pathLst>
            </a:custGeom>
            <a:ln w="6775"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71" name="pl68"/>
            <p:cNvSpPr/>
            <p:nvPr/>
          </p:nvSpPr>
          <p:spPr>
            <a:xfrm>
              <a:off x="4808375" y="4745483"/>
              <a:ext cx="0" cy="1216840"/>
            </a:xfrm>
            <a:custGeom>
              <a:avLst/>
              <a:gdLst/>
              <a:ahLst/>
              <a:cxnLst/>
              <a:rect l="0" t="0" r="0" b="0"/>
              <a:pathLst>
                <a:path h="1216840">
                  <a:moveTo>
                    <a:pt x="0" y="1216840"/>
                  </a:moveTo>
                  <a:lnTo>
                    <a:pt x="0" y="0"/>
                  </a:lnTo>
                  <a:lnTo>
                    <a:pt x="0" y="0"/>
                  </a:lnTo>
                </a:path>
              </a:pathLst>
            </a:custGeom>
            <a:ln w="6775"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72" name="pl69"/>
            <p:cNvSpPr/>
            <p:nvPr/>
          </p:nvSpPr>
          <p:spPr>
            <a:xfrm>
              <a:off x="5244451" y="4745483"/>
              <a:ext cx="0" cy="1216840"/>
            </a:xfrm>
            <a:custGeom>
              <a:avLst/>
              <a:gdLst/>
              <a:ahLst/>
              <a:cxnLst/>
              <a:rect l="0" t="0" r="0" b="0"/>
              <a:pathLst>
                <a:path h="1216840">
                  <a:moveTo>
                    <a:pt x="0" y="1216840"/>
                  </a:moveTo>
                  <a:lnTo>
                    <a:pt x="0" y="0"/>
                  </a:lnTo>
                  <a:lnTo>
                    <a:pt x="0" y="0"/>
                  </a:lnTo>
                </a:path>
              </a:pathLst>
            </a:custGeom>
            <a:ln w="6775"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73" name="pl70"/>
            <p:cNvSpPr/>
            <p:nvPr/>
          </p:nvSpPr>
          <p:spPr>
            <a:xfrm>
              <a:off x="3625382" y="5860920"/>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74" name="pl71"/>
            <p:cNvSpPr/>
            <p:nvPr/>
          </p:nvSpPr>
          <p:spPr>
            <a:xfrm>
              <a:off x="3625382" y="5691914"/>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75" name="pl72"/>
            <p:cNvSpPr/>
            <p:nvPr/>
          </p:nvSpPr>
          <p:spPr>
            <a:xfrm>
              <a:off x="3625382" y="5522909"/>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76" name="pl73"/>
            <p:cNvSpPr/>
            <p:nvPr/>
          </p:nvSpPr>
          <p:spPr>
            <a:xfrm>
              <a:off x="3625382" y="5353903"/>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77" name="pl74"/>
            <p:cNvSpPr/>
            <p:nvPr/>
          </p:nvSpPr>
          <p:spPr>
            <a:xfrm>
              <a:off x="3625382" y="5184897"/>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78" name="pl75"/>
            <p:cNvSpPr/>
            <p:nvPr/>
          </p:nvSpPr>
          <p:spPr>
            <a:xfrm>
              <a:off x="3625382" y="5015892"/>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79" name="pl76"/>
            <p:cNvSpPr/>
            <p:nvPr/>
          </p:nvSpPr>
          <p:spPr>
            <a:xfrm>
              <a:off x="3625382" y="4846886"/>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80" name="pl77"/>
            <p:cNvSpPr/>
            <p:nvPr/>
          </p:nvSpPr>
          <p:spPr>
            <a:xfrm>
              <a:off x="3718186" y="4745483"/>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81" name="pl78"/>
            <p:cNvSpPr/>
            <p:nvPr/>
          </p:nvSpPr>
          <p:spPr>
            <a:xfrm>
              <a:off x="4154261" y="4745483"/>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82" name="pl79"/>
            <p:cNvSpPr/>
            <p:nvPr/>
          </p:nvSpPr>
          <p:spPr>
            <a:xfrm>
              <a:off x="4590337" y="4745483"/>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83" name="pl80"/>
            <p:cNvSpPr/>
            <p:nvPr/>
          </p:nvSpPr>
          <p:spPr>
            <a:xfrm>
              <a:off x="5026413" y="4745483"/>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84" name="pl81"/>
            <p:cNvSpPr/>
            <p:nvPr/>
          </p:nvSpPr>
          <p:spPr>
            <a:xfrm>
              <a:off x="5462488" y="4745483"/>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285" name="rc82"/>
            <p:cNvSpPr/>
            <p:nvPr/>
          </p:nvSpPr>
          <p:spPr>
            <a:xfrm>
              <a:off x="3718186" y="5784867"/>
              <a:ext cx="15"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286" name="rc83"/>
            <p:cNvSpPr/>
            <p:nvPr/>
          </p:nvSpPr>
          <p:spPr>
            <a:xfrm>
              <a:off x="3718186" y="5615862"/>
              <a:ext cx="76392"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287" name="rc84"/>
            <p:cNvSpPr/>
            <p:nvPr/>
          </p:nvSpPr>
          <p:spPr>
            <a:xfrm>
              <a:off x="3718186" y="5446856"/>
              <a:ext cx="77477"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288" name="rc85"/>
            <p:cNvSpPr/>
            <p:nvPr/>
          </p:nvSpPr>
          <p:spPr>
            <a:xfrm>
              <a:off x="3718186" y="5277851"/>
              <a:ext cx="204320"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289" name="rc86"/>
            <p:cNvSpPr/>
            <p:nvPr/>
          </p:nvSpPr>
          <p:spPr>
            <a:xfrm>
              <a:off x="3718186" y="5108845"/>
              <a:ext cx="112622"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290" name="rc87"/>
            <p:cNvSpPr/>
            <p:nvPr/>
          </p:nvSpPr>
          <p:spPr>
            <a:xfrm>
              <a:off x="3718186" y="4939839"/>
              <a:ext cx="394035"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291" name="rc88"/>
            <p:cNvSpPr/>
            <p:nvPr/>
          </p:nvSpPr>
          <p:spPr>
            <a:xfrm>
              <a:off x="3718186" y="4770834"/>
              <a:ext cx="1315514"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292" name="tx89"/>
            <p:cNvSpPr/>
            <p:nvPr/>
          </p:nvSpPr>
          <p:spPr>
            <a:xfrm>
              <a:off x="3739989" y="4765725"/>
              <a:ext cx="372647"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(60%)</a:t>
              </a:r>
            </a:p>
          </p:txBody>
        </p:sp>
        <p:sp>
          <p:nvSpPr>
            <p:cNvPr id="293" name="tx90"/>
            <p:cNvSpPr/>
            <p:nvPr/>
          </p:nvSpPr>
          <p:spPr>
            <a:xfrm>
              <a:off x="3739989" y="4934731"/>
              <a:ext cx="372647"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(18%)</a:t>
              </a:r>
            </a:p>
          </p:txBody>
        </p:sp>
        <p:sp>
          <p:nvSpPr>
            <p:cNvPr id="294" name="tx91"/>
            <p:cNvSpPr/>
            <p:nvPr/>
          </p:nvSpPr>
          <p:spPr>
            <a:xfrm>
              <a:off x="3739989" y="5272742"/>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(9%)</a:t>
              </a:r>
            </a:p>
          </p:txBody>
        </p:sp>
        <p:sp>
          <p:nvSpPr>
            <p:cNvPr id="295" name="tx92"/>
            <p:cNvSpPr/>
            <p:nvPr/>
          </p:nvSpPr>
          <p:spPr>
            <a:xfrm>
              <a:off x="3739989" y="5103736"/>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(5%)</a:t>
              </a:r>
            </a:p>
          </p:txBody>
        </p:sp>
        <p:sp>
          <p:nvSpPr>
            <p:cNvPr id="296" name="tx93"/>
            <p:cNvSpPr/>
            <p:nvPr/>
          </p:nvSpPr>
          <p:spPr>
            <a:xfrm>
              <a:off x="3739989" y="5441748"/>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(4%)</a:t>
              </a:r>
            </a:p>
          </p:txBody>
        </p:sp>
        <p:sp>
          <p:nvSpPr>
            <p:cNvPr id="297" name="tx94"/>
            <p:cNvSpPr/>
            <p:nvPr/>
          </p:nvSpPr>
          <p:spPr>
            <a:xfrm>
              <a:off x="3739989" y="5610753"/>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(4%)</a:t>
              </a:r>
            </a:p>
          </p:txBody>
        </p:sp>
        <p:sp>
          <p:nvSpPr>
            <p:cNvPr id="298" name="tx95"/>
            <p:cNvSpPr/>
            <p:nvPr/>
          </p:nvSpPr>
          <p:spPr>
            <a:xfrm>
              <a:off x="3739989" y="5779759"/>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(0%)</a:t>
              </a:r>
            </a:p>
          </p:txBody>
        </p:sp>
        <p:sp>
          <p:nvSpPr>
            <p:cNvPr id="299" name="rc96"/>
            <p:cNvSpPr/>
            <p:nvPr/>
          </p:nvSpPr>
          <p:spPr>
            <a:xfrm>
              <a:off x="3625382" y="4745483"/>
              <a:ext cx="2041677" cy="1216840"/>
            </a:xfrm>
            <a:prstGeom prst="rect">
              <a:avLst/>
            </a:prstGeom>
            <a:ln w="13550" cap="rnd">
              <a:solidFill>
                <a:srgbClr val="333333">
                  <a:alpha val="100000"/>
                </a:srgbClr>
              </a:solidFill>
              <a:prstDash val="solid"/>
              <a:round/>
            </a:ln>
          </p:spPr>
          <p:txBody>
            <a:bodyPr/>
            <a:lstStyle/>
            <a:p>
              <a:endParaRPr sz="8000" b="1">
                <a:latin typeface="Candara" panose="020E0502030303020204" pitchFamily="34" charset="0"/>
              </a:endParaRPr>
            </a:p>
          </p:txBody>
        </p:sp>
        <p:sp>
          <p:nvSpPr>
            <p:cNvPr id="300" name="rc97"/>
            <p:cNvSpPr/>
            <p:nvPr/>
          </p:nvSpPr>
          <p:spPr>
            <a:xfrm>
              <a:off x="5736648" y="1702289"/>
              <a:ext cx="2041677" cy="1216840"/>
            </a:xfrm>
            <a:prstGeom prst="rect">
              <a:avLst/>
            </a:prstGeom>
            <a:solidFill>
              <a:srgbClr val="FFFFFF">
                <a:alpha val="100000"/>
              </a:srgbClr>
            </a:solidFill>
          </p:spPr>
          <p:txBody>
            <a:bodyPr/>
            <a:lstStyle/>
            <a:p>
              <a:endParaRPr sz="8000" b="1">
                <a:latin typeface="Candara" panose="020E0502030303020204" pitchFamily="34" charset="0"/>
              </a:endParaRPr>
            </a:p>
          </p:txBody>
        </p:sp>
        <p:sp>
          <p:nvSpPr>
            <p:cNvPr id="301" name="pl98"/>
            <p:cNvSpPr/>
            <p:nvPr/>
          </p:nvSpPr>
          <p:spPr>
            <a:xfrm>
              <a:off x="6047490" y="1702289"/>
              <a:ext cx="0" cy="1216840"/>
            </a:xfrm>
            <a:custGeom>
              <a:avLst/>
              <a:gdLst/>
              <a:ahLst/>
              <a:cxnLst/>
              <a:rect l="0" t="0" r="0" b="0"/>
              <a:pathLst>
                <a:path h="1216840">
                  <a:moveTo>
                    <a:pt x="0" y="1216840"/>
                  </a:moveTo>
                  <a:lnTo>
                    <a:pt x="0" y="0"/>
                  </a:lnTo>
                  <a:lnTo>
                    <a:pt x="0" y="0"/>
                  </a:lnTo>
                </a:path>
              </a:pathLst>
            </a:custGeom>
            <a:ln w="6775"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02" name="pl99"/>
            <p:cNvSpPr/>
            <p:nvPr/>
          </p:nvSpPr>
          <p:spPr>
            <a:xfrm>
              <a:off x="6483565" y="1702289"/>
              <a:ext cx="0" cy="1216840"/>
            </a:xfrm>
            <a:custGeom>
              <a:avLst/>
              <a:gdLst/>
              <a:ahLst/>
              <a:cxnLst/>
              <a:rect l="0" t="0" r="0" b="0"/>
              <a:pathLst>
                <a:path h="1216840">
                  <a:moveTo>
                    <a:pt x="0" y="1216840"/>
                  </a:moveTo>
                  <a:lnTo>
                    <a:pt x="0" y="0"/>
                  </a:lnTo>
                  <a:lnTo>
                    <a:pt x="0" y="0"/>
                  </a:lnTo>
                </a:path>
              </a:pathLst>
            </a:custGeom>
            <a:ln w="6775"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03" name="pl100"/>
            <p:cNvSpPr/>
            <p:nvPr/>
          </p:nvSpPr>
          <p:spPr>
            <a:xfrm>
              <a:off x="6919641" y="1702289"/>
              <a:ext cx="0" cy="1216840"/>
            </a:xfrm>
            <a:custGeom>
              <a:avLst/>
              <a:gdLst/>
              <a:ahLst/>
              <a:cxnLst/>
              <a:rect l="0" t="0" r="0" b="0"/>
              <a:pathLst>
                <a:path h="1216840">
                  <a:moveTo>
                    <a:pt x="0" y="1216840"/>
                  </a:moveTo>
                  <a:lnTo>
                    <a:pt x="0" y="0"/>
                  </a:lnTo>
                  <a:lnTo>
                    <a:pt x="0" y="0"/>
                  </a:lnTo>
                </a:path>
              </a:pathLst>
            </a:custGeom>
            <a:ln w="6775"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04" name="pl101"/>
            <p:cNvSpPr/>
            <p:nvPr/>
          </p:nvSpPr>
          <p:spPr>
            <a:xfrm>
              <a:off x="7355717" y="1702289"/>
              <a:ext cx="0" cy="1216840"/>
            </a:xfrm>
            <a:custGeom>
              <a:avLst/>
              <a:gdLst/>
              <a:ahLst/>
              <a:cxnLst/>
              <a:rect l="0" t="0" r="0" b="0"/>
              <a:pathLst>
                <a:path h="1216840">
                  <a:moveTo>
                    <a:pt x="0" y="1216840"/>
                  </a:moveTo>
                  <a:lnTo>
                    <a:pt x="0" y="0"/>
                  </a:lnTo>
                  <a:lnTo>
                    <a:pt x="0" y="0"/>
                  </a:lnTo>
                </a:path>
              </a:pathLst>
            </a:custGeom>
            <a:ln w="6775"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05" name="pl102"/>
            <p:cNvSpPr/>
            <p:nvPr/>
          </p:nvSpPr>
          <p:spPr>
            <a:xfrm>
              <a:off x="5736648" y="2817726"/>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06" name="pl103"/>
            <p:cNvSpPr/>
            <p:nvPr/>
          </p:nvSpPr>
          <p:spPr>
            <a:xfrm>
              <a:off x="5736648" y="2648720"/>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07" name="pl104"/>
            <p:cNvSpPr/>
            <p:nvPr/>
          </p:nvSpPr>
          <p:spPr>
            <a:xfrm>
              <a:off x="5736648" y="2479715"/>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08" name="pl105"/>
            <p:cNvSpPr/>
            <p:nvPr/>
          </p:nvSpPr>
          <p:spPr>
            <a:xfrm>
              <a:off x="5736648" y="2310709"/>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09" name="pl106"/>
            <p:cNvSpPr/>
            <p:nvPr/>
          </p:nvSpPr>
          <p:spPr>
            <a:xfrm>
              <a:off x="5736648" y="2141703"/>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10" name="pl107"/>
            <p:cNvSpPr/>
            <p:nvPr/>
          </p:nvSpPr>
          <p:spPr>
            <a:xfrm>
              <a:off x="5736648" y="1972698"/>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11" name="pl108"/>
            <p:cNvSpPr/>
            <p:nvPr/>
          </p:nvSpPr>
          <p:spPr>
            <a:xfrm>
              <a:off x="5736648" y="1803692"/>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12" name="pl109"/>
            <p:cNvSpPr/>
            <p:nvPr/>
          </p:nvSpPr>
          <p:spPr>
            <a:xfrm>
              <a:off x="5829452" y="1702289"/>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13" name="pl110"/>
            <p:cNvSpPr/>
            <p:nvPr/>
          </p:nvSpPr>
          <p:spPr>
            <a:xfrm>
              <a:off x="6265528" y="1702289"/>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14" name="pl111"/>
            <p:cNvSpPr/>
            <p:nvPr/>
          </p:nvSpPr>
          <p:spPr>
            <a:xfrm>
              <a:off x="6701603" y="1702289"/>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15" name="pl112"/>
            <p:cNvSpPr/>
            <p:nvPr/>
          </p:nvSpPr>
          <p:spPr>
            <a:xfrm>
              <a:off x="7137679" y="1702289"/>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16" name="pl113"/>
            <p:cNvSpPr/>
            <p:nvPr/>
          </p:nvSpPr>
          <p:spPr>
            <a:xfrm>
              <a:off x="7573755" y="1702289"/>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17" name="rc114"/>
            <p:cNvSpPr/>
            <p:nvPr/>
          </p:nvSpPr>
          <p:spPr>
            <a:xfrm>
              <a:off x="5829452" y="2741673"/>
              <a:ext cx="156"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318" name="rc115"/>
            <p:cNvSpPr/>
            <p:nvPr/>
          </p:nvSpPr>
          <p:spPr>
            <a:xfrm>
              <a:off x="5829452" y="2572668"/>
              <a:ext cx="87950"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319" name="rc116"/>
            <p:cNvSpPr/>
            <p:nvPr/>
          </p:nvSpPr>
          <p:spPr>
            <a:xfrm>
              <a:off x="5829452" y="2403662"/>
              <a:ext cx="104445"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320" name="rc117"/>
            <p:cNvSpPr/>
            <p:nvPr/>
          </p:nvSpPr>
          <p:spPr>
            <a:xfrm>
              <a:off x="5829452" y="2234657"/>
              <a:ext cx="236800"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321" name="rc118"/>
            <p:cNvSpPr/>
            <p:nvPr/>
          </p:nvSpPr>
          <p:spPr>
            <a:xfrm>
              <a:off x="5829452" y="2065651"/>
              <a:ext cx="88106"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322" name="rc119"/>
            <p:cNvSpPr/>
            <p:nvPr/>
          </p:nvSpPr>
          <p:spPr>
            <a:xfrm>
              <a:off x="5829452" y="1896645"/>
              <a:ext cx="422394"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323" name="rc120"/>
            <p:cNvSpPr/>
            <p:nvPr/>
          </p:nvSpPr>
          <p:spPr>
            <a:xfrm>
              <a:off x="5829452" y="1727640"/>
              <a:ext cx="1240525"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324" name="tx121"/>
            <p:cNvSpPr/>
            <p:nvPr/>
          </p:nvSpPr>
          <p:spPr>
            <a:xfrm>
              <a:off x="5851256" y="1722531"/>
              <a:ext cx="372647"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(57%)</a:t>
              </a:r>
            </a:p>
          </p:txBody>
        </p:sp>
        <p:sp>
          <p:nvSpPr>
            <p:cNvPr id="325" name="tx122"/>
            <p:cNvSpPr/>
            <p:nvPr/>
          </p:nvSpPr>
          <p:spPr>
            <a:xfrm>
              <a:off x="5851256" y="1891537"/>
              <a:ext cx="372647"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(19%)</a:t>
              </a:r>
            </a:p>
          </p:txBody>
        </p:sp>
        <p:sp>
          <p:nvSpPr>
            <p:cNvPr id="326" name="tx123"/>
            <p:cNvSpPr/>
            <p:nvPr/>
          </p:nvSpPr>
          <p:spPr>
            <a:xfrm>
              <a:off x="5851256" y="2229548"/>
              <a:ext cx="372647"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(11%)</a:t>
              </a:r>
            </a:p>
          </p:txBody>
        </p:sp>
        <p:sp>
          <p:nvSpPr>
            <p:cNvPr id="327" name="tx124"/>
            <p:cNvSpPr/>
            <p:nvPr/>
          </p:nvSpPr>
          <p:spPr>
            <a:xfrm>
              <a:off x="5851256" y="2398554"/>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(5%)</a:t>
              </a:r>
            </a:p>
          </p:txBody>
        </p:sp>
        <p:sp>
          <p:nvSpPr>
            <p:cNvPr id="328" name="tx125"/>
            <p:cNvSpPr/>
            <p:nvPr/>
          </p:nvSpPr>
          <p:spPr>
            <a:xfrm>
              <a:off x="5851256" y="2060542"/>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(4%)</a:t>
              </a:r>
            </a:p>
          </p:txBody>
        </p:sp>
        <p:sp>
          <p:nvSpPr>
            <p:cNvPr id="329" name="tx126"/>
            <p:cNvSpPr/>
            <p:nvPr/>
          </p:nvSpPr>
          <p:spPr>
            <a:xfrm>
              <a:off x="5851256" y="2567559"/>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(4%)</a:t>
              </a:r>
            </a:p>
          </p:txBody>
        </p:sp>
        <p:sp>
          <p:nvSpPr>
            <p:cNvPr id="330" name="tx127"/>
            <p:cNvSpPr/>
            <p:nvPr/>
          </p:nvSpPr>
          <p:spPr>
            <a:xfrm>
              <a:off x="5851256" y="2736565"/>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(0%)</a:t>
              </a:r>
            </a:p>
          </p:txBody>
        </p:sp>
        <p:sp>
          <p:nvSpPr>
            <p:cNvPr id="331" name="rc128"/>
            <p:cNvSpPr/>
            <p:nvPr/>
          </p:nvSpPr>
          <p:spPr>
            <a:xfrm>
              <a:off x="5736648" y="1702289"/>
              <a:ext cx="2041677" cy="1216840"/>
            </a:xfrm>
            <a:prstGeom prst="rect">
              <a:avLst/>
            </a:prstGeom>
            <a:ln w="13550" cap="rnd">
              <a:solidFill>
                <a:srgbClr val="333333">
                  <a:alpha val="100000"/>
                </a:srgbClr>
              </a:solidFill>
              <a:prstDash val="solid"/>
              <a:round/>
            </a:ln>
          </p:spPr>
          <p:txBody>
            <a:bodyPr/>
            <a:lstStyle/>
            <a:p>
              <a:endParaRPr sz="8000" b="1">
                <a:latin typeface="Candara" panose="020E0502030303020204" pitchFamily="34" charset="0"/>
              </a:endParaRPr>
            </a:p>
          </p:txBody>
        </p:sp>
        <p:sp>
          <p:nvSpPr>
            <p:cNvPr id="332" name="rc129"/>
            <p:cNvSpPr/>
            <p:nvPr/>
          </p:nvSpPr>
          <p:spPr>
            <a:xfrm>
              <a:off x="5736648" y="3223886"/>
              <a:ext cx="2041677" cy="1216840"/>
            </a:xfrm>
            <a:prstGeom prst="rect">
              <a:avLst/>
            </a:prstGeom>
            <a:solidFill>
              <a:srgbClr val="FFFFFF">
                <a:alpha val="100000"/>
              </a:srgbClr>
            </a:solidFill>
          </p:spPr>
          <p:txBody>
            <a:bodyPr/>
            <a:lstStyle/>
            <a:p>
              <a:endParaRPr sz="8000" b="1">
                <a:latin typeface="Candara" panose="020E0502030303020204" pitchFamily="34" charset="0"/>
              </a:endParaRPr>
            </a:p>
          </p:txBody>
        </p:sp>
        <p:sp>
          <p:nvSpPr>
            <p:cNvPr id="333" name="pl130"/>
            <p:cNvSpPr/>
            <p:nvPr/>
          </p:nvSpPr>
          <p:spPr>
            <a:xfrm>
              <a:off x="6047490" y="3223886"/>
              <a:ext cx="0" cy="1216840"/>
            </a:xfrm>
            <a:custGeom>
              <a:avLst/>
              <a:gdLst/>
              <a:ahLst/>
              <a:cxnLst/>
              <a:rect l="0" t="0" r="0" b="0"/>
              <a:pathLst>
                <a:path h="1216840">
                  <a:moveTo>
                    <a:pt x="0" y="1216840"/>
                  </a:moveTo>
                  <a:lnTo>
                    <a:pt x="0" y="0"/>
                  </a:lnTo>
                  <a:lnTo>
                    <a:pt x="0" y="0"/>
                  </a:lnTo>
                </a:path>
              </a:pathLst>
            </a:custGeom>
            <a:ln w="6775"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34" name="pl131"/>
            <p:cNvSpPr/>
            <p:nvPr/>
          </p:nvSpPr>
          <p:spPr>
            <a:xfrm>
              <a:off x="6483565" y="3223886"/>
              <a:ext cx="0" cy="1216840"/>
            </a:xfrm>
            <a:custGeom>
              <a:avLst/>
              <a:gdLst/>
              <a:ahLst/>
              <a:cxnLst/>
              <a:rect l="0" t="0" r="0" b="0"/>
              <a:pathLst>
                <a:path h="1216840">
                  <a:moveTo>
                    <a:pt x="0" y="1216840"/>
                  </a:moveTo>
                  <a:lnTo>
                    <a:pt x="0" y="0"/>
                  </a:lnTo>
                  <a:lnTo>
                    <a:pt x="0" y="0"/>
                  </a:lnTo>
                </a:path>
              </a:pathLst>
            </a:custGeom>
            <a:ln w="6775"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35" name="pl132"/>
            <p:cNvSpPr/>
            <p:nvPr/>
          </p:nvSpPr>
          <p:spPr>
            <a:xfrm>
              <a:off x="6919641" y="3223886"/>
              <a:ext cx="0" cy="1216840"/>
            </a:xfrm>
            <a:custGeom>
              <a:avLst/>
              <a:gdLst/>
              <a:ahLst/>
              <a:cxnLst/>
              <a:rect l="0" t="0" r="0" b="0"/>
              <a:pathLst>
                <a:path h="1216840">
                  <a:moveTo>
                    <a:pt x="0" y="1216840"/>
                  </a:moveTo>
                  <a:lnTo>
                    <a:pt x="0" y="0"/>
                  </a:lnTo>
                  <a:lnTo>
                    <a:pt x="0" y="0"/>
                  </a:lnTo>
                </a:path>
              </a:pathLst>
            </a:custGeom>
            <a:ln w="6775"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36" name="pl133"/>
            <p:cNvSpPr/>
            <p:nvPr/>
          </p:nvSpPr>
          <p:spPr>
            <a:xfrm>
              <a:off x="7355717" y="3223886"/>
              <a:ext cx="0" cy="1216840"/>
            </a:xfrm>
            <a:custGeom>
              <a:avLst/>
              <a:gdLst/>
              <a:ahLst/>
              <a:cxnLst/>
              <a:rect l="0" t="0" r="0" b="0"/>
              <a:pathLst>
                <a:path h="1216840">
                  <a:moveTo>
                    <a:pt x="0" y="1216840"/>
                  </a:moveTo>
                  <a:lnTo>
                    <a:pt x="0" y="0"/>
                  </a:lnTo>
                  <a:lnTo>
                    <a:pt x="0" y="0"/>
                  </a:lnTo>
                </a:path>
              </a:pathLst>
            </a:custGeom>
            <a:ln w="6775"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37" name="pl134"/>
            <p:cNvSpPr/>
            <p:nvPr/>
          </p:nvSpPr>
          <p:spPr>
            <a:xfrm>
              <a:off x="5736648" y="4339323"/>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38" name="pl135"/>
            <p:cNvSpPr/>
            <p:nvPr/>
          </p:nvSpPr>
          <p:spPr>
            <a:xfrm>
              <a:off x="5736648" y="4170317"/>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39" name="pl136"/>
            <p:cNvSpPr/>
            <p:nvPr/>
          </p:nvSpPr>
          <p:spPr>
            <a:xfrm>
              <a:off x="5736648" y="4001312"/>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40" name="pl137"/>
            <p:cNvSpPr/>
            <p:nvPr/>
          </p:nvSpPr>
          <p:spPr>
            <a:xfrm>
              <a:off x="5736648" y="3832306"/>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41" name="pl138"/>
            <p:cNvSpPr/>
            <p:nvPr/>
          </p:nvSpPr>
          <p:spPr>
            <a:xfrm>
              <a:off x="5736648" y="3663300"/>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42" name="pl139"/>
            <p:cNvSpPr/>
            <p:nvPr/>
          </p:nvSpPr>
          <p:spPr>
            <a:xfrm>
              <a:off x="5736648" y="3494295"/>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43" name="pl140"/>
            <p:cNvSpPr/>
            <p:nvPr/>
          </p:nvSpPr>
          <p:spPr>
            <a:xfrm>
              <a:off x="5736648" y="3325289"/>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44" name="pl141"/>
            <p:cNvSpPr/>
            <p:nvPr/>
          </p:nvSpPr>
          <p:spPr>
            <a:xfrm>
              <a:off x="5829452" y="3223886"/>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45" name="pl142"/>
            <p:cNvSpPr/>
            <p:nvPr/>
          </p:nvSpPr>
          <p:spPr>
            <a:xfrm>
              <a:off x="6265528" y="3223886"/>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46" name="pl143"/>
            <p:cNvSpPr/>
            <p:nvPr/>
          </p:nvSpPr>
          <p:spPr>
            <a:xfrm>
              <a:off x="6701603" y="3223886"/>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47" name="pl144"/>
            <p:cNvSpPr/>
            <p:nvPr/>
          </p:nvSpPr>
          <p:spPr>
            <a:xfrm>
              <a:off x="7137679" y="3223886"/>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48" name="pl145"/>
            <p:cNvSpPr/>
            <p:nvPr/>
          </p:nvSpPr>
          <p:spPr>
            <a:xfrm>
              <a:off x="7573755" y="3223886"/>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49" name="rc146"/>
            <p:cNvSpPr/>
            <p:nvPr/>
          </p:nvSpPr>
          <p:spPr>
            <a:xfrm>
              <a:off x="5829452" y="4094265"/>
              <a:ext cx="50183"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350" name="rc147"/>
            <p:cNvSpPr/>
            <p:nvPr/>
          </p:nvSpPr>
          <p:spPr>
            <a:xfrm>
              <a:off x="5829452" y="3925259"/>
              <a:ext cx="114210"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351" name="rc148"/>
            <p:cNvSpPr/>
            <p:nvPr/>
          </p:nvSpPr>
          <p:spPr>
            <a:xfrm>
              <a:off x="5829452" y="3756254"/>
              <a:ext cx="240533"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352" name="rc149"/>
            <p:cNvSpPr/>
            <p:nvPr/>
          </p:nvSpPr>
          <p:spPr>
            <a:xfrm>
              <a:off x="5829452" y="3587248"/>
              <a:ext cx="102097"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353" name="rc150"/>
            <p:cNvSpPr/>
            <p:nvPr/>
          </p:nvSpPr>
          <p:spPr>
            <a:xfrm>
              <a:off x="5829452" y="3418242"/>
              <a:ext cx="655843"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354" name="rc151"/>
            <p:cNvSpPr/>
            <p:nvPr/>
          </p:nvSpPr>
          <p:spPr>
            <a:xfrm>
              <a:off x="5829452" y="3249237"/>
              <a:ext cx="1017509"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355" name="tx152"/>
            <p:cNvSpPr/>
            <p:nvPr/>
          </p:nvSpPr>
          <p:spPr>
            <a:xfrm>
              <a:off x="5851256" y="3244128"/>
              <a:ext cx="372647"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(47%)</a:t>
              </a:r>
            </a:p>
          </p:txBody>
        </p:sp>
        <p:sp>
          <p:nvSpPr>
            <p:cNvPr id="356" name="tx153"/>
            <p:cNvSpPr/>
            <p:nvPr/>
          </p:nvSpPr>
          <p:spPr>
            <a:xfrm>
              <a:off x="5851256" y="3413134"/>
              <a:ext cx="372647"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(30%)</a:t>
              </a:r>
            </a:p>
          </p:txBody>
        </p:sp>
        <p:sp>
          <p:nvSpPr>
            <p:cNvPr id="357" name="tx154"/>
            <p:cNvSpPr/>
            <p:nvPr/>
          </p:nvSpPr>
          <p:spPr>
            <a:xfrm>
              <a:off x="5851256" y="3751145"/>
              <a:ext cx="372647"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(11%)</a:t>
              </a:r>
            </a:p>
          </p:txBody>
        </p:sp>
        <p:sp>
          <p:nvSpPr>
            <p:cNvPr id="358" name="tx155"/>
            <p:cNvSpPr/>
            <p:nvPr/>
          </p:nvSpPr>
          <p:spPr>
            <a:xfrm>
              <a:off x="5851256" y="3920151"/>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(5%)</a:t>
              </a:r>
            </a:p>
          </p:txBody>
        </p:sp>
        <p:sp>
          <p:nvSpPr>
            <p:cNvPr id="359" name="tx156"/>
            <p:cNvSpPr/>
            <p:nvPr/>
          </p:nvSpPr>
          <p:spPr>
            <a:xfrm>
              <a:off x="5851256" y="3582139"/>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(5%)</a:t>
              </a:r>
            </a:p>
          </p:txBody>
        </p:sp>
        <p:sp>
          <p:nvSpPr>
            <p:cNvPr id="360" name="tx157"/>
            <p:cNvSpPr/>
            <p:nvPr/>
          </p:nvSpPr>
          <p:spPr>
            <a:xfrm>
              <a:off x="5851256" y="4089156"/>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(2%)</a:t>
              </a:r>
            </a:p>
          </p:txBody>
        </p:sp>
        <p:sp>
          <p:nvSpPr>
            <p:cNvPr id="361" name="rc158"/>
            <p:cNvSpPr/>
            <p:nvPr/>
          </p:nvSpPr>
          <p:spPr>
            <a:xfrm>
              <a:off x="5736648" y="3223886"/>
              <a:ext cx="2041677" cy="1216840"/>
            </a:xfrm>
            <a:prstGeom prst="rect">
              <a:avLst/>
            </a:prstGeom>
            <a:ln w="13550" cap="rnd">
              <a:solidFill>
                <a:srgbClr val="333333">
                  <a:alpha val="100000"/>
                </a:srgbClr>
              </a:solidFill>
              <a:prstDash val="solid"/>
              <a:round/>
            </a:ln>
          </p:spPr>
          <p:txBody>
            <a:bodyPr/>
            <a:lstStyle/>
            <a:p>
              <a:endParaRPr sz="8000" b="1">
                <a:latin typeface="Candara" panose="020E0502030303020204" pitchFamily="34" charset="0"/>
              </a:endParaRPr>
            </a:p>
          </p:txBody>
        </p:sp>
        <p:sp>
          <p:nvSpPr>
            <p:cNvPr id="362" name="rc159"/>
            <p:cNvSpPr/>
            <p:nvPr/>
          </p:nvSpPr>
          <p:spPr>
            <a:xfrm>
              <a:off x="7847915" y="1702289"/>
              <a:ext cx="2041677" cy="1216840"/>
            </a:xfrm>
            <a:prstGeom prst="rect">
              <a:avLst/>
            </a:prstGeom>
            <a:solidFill>
              <a:srgbClr val="FFFFFF">
                <a:alpha val="100000"/>
              </a:srgbClr>
            </a:solidFill>
          </p:spPr>
          <p:txBody>
            <a:bodyPr/>
            <a:lstStyle/>
            <a:p>
              <a:endParaRPr sz="8000" b="1">
                <a:latin typeface="Candara" panose="020E0502030303020204" pitchFamily="34" charset="0"/>
              </a:endParaRPr>
            </a:p>
          </p:txBody>
        </p:sp>
        <p:sp>
          <p:nvSpPr>
            <p:cNvPr id="363" name="pl160"/>
            <p:cNvSpPr/>
            <p:nvPr/>
          </p:nvSpPr>
          <p:spPr>
            <a:xfrm>
              <a:off x="8158756" y="1702289"/>
              <a:ext cx="0" cy="1216840"/>
            </a:xfrm>
            <a:custGeom>
              <a:avLst/>
              <a:gdLst/>
              <a:ahLst/>
              <a:cxnLst/>
              <a:rect l="0" t="0" r="0" b="0"/>
              <a:pathLst>
                <a:path h="1216840">
                  <a:moveTo>
                    <a:pt x="0" y="1216840"/>
                  </a:moveTo>
                  <a:lnTo>
                    <a:pt x="0" y="0"/>
                  </a:lnTo>
                  <a:lnTo>
                    <a:pt x="0" y="0"/>
                  </a:lnTo>
                </a:path>
              </a:pathLst>
            </a:custGeom>
            <a:ln w="6775"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64" name="pl161"/>
            <p:cNvSpPr/>
            <p:nvPr/>
          </p:nvSpPr>
          <p:spPr>
            <a:xfrm>
              <a:off x="8594832" y="1702289"/>
              <a:ext cx="0" cy="1216840"/>
            </a:xfrm>
            <a:custGeom>
              <a:avLst/>
              <a:gdLst/>
              <a:ahLst/>
              <a:cxnLst/>
              <a:rect l="0" t="0" r="0" b="0"/>
              <a:pathLst>
                <a:path h="1216840">
                  <a:moveTo>
                    <a:pt x="0" y="1216840"/>
                  </a:moveTo>
                  <a:lnTo>
                    <a:pt x="0" y="0"/>
                  </a:lnTo>
                  <a:lnTo>
                    <a:pt x="0" y="0"/>
                  </a:lnTo>
                </a:path>
              </a:pathLst>
            </a:custGeom>
            <a:ln w="6775"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65" name="pl162"/>
            <p:cNvSpPr/>
            <p:nvPr/>
          </p:nvSpPr>
          <p:spPr>
            <a:xfrm>
              <a:off x="9030907" y="1702289"/>
              <a:ext cx="0" cy="1216840"/>
            </a:xfrm>
            <a:custGeom>
              <a:avLst/>
              <a:gdLst/>
              <a:ahLst/>
              <a:cxnLst/>
              <a:rect l="0" t="0" r="0" b="0"/>
              <a:pathLst>
                <a:path h="1216840">
                  <a:moveTo>
                    <a:pt x="0" y="1216840"/>
                  </a:moveTo>
                  <a:lnTo>
                    <a:pt x="0" y="0"/>
                  </a:lnTo>
                  <a:lnTo>
                    <a:pt x="0" y="0"/>
                  </a:lnTo>
                </a:path>
              </a:pathLst>
            </a:custGeom>
            <a:ln w="6775"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66" name="pl163"/>
            <p:cNvSpPr/>
            <p:nvPr/>
          </p:nvSpPr>
          <p:spPr>
            <a:xfrm>
              <a:off x="9466983" y="1702289"/>
              <a:ext cx="0" cy="1216840"/>
            </a:xfrm>
            <a:custGeom>
              <a:avLst/>
              <a:gdLst/>
              <a:ahLst/>
              <a:cxnLst/>
              <a:rect l="0" t="0" r="0" b="0"/>
              <a:pathLst>
                <a:path h="1216840">
                  <a:moveTo>
                    <a:pt x="0" y="1216840"/>
                  </a:moveTo>
                  <a:lnTo>
                    <a:pt x="0" y="0"/>
                  </a:lnTo>
                  <a:lnTo>
                    <a:pt x="0" y="0"/>
                  </a:lnTo>
                </a:path>
              </a:pathLst>
            </a:custGeom>
            <a:ln w="6775"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67" name="pl164"/>
            <p:cNvSpPr/>
            <p:nvPr/>
          </p:nvSpPr>
          <p:spPr>
            <a:xfrm>
              <a:off x="7847915" y="2817726"/>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68" name="pl165"/>
            <p:cNvSpPr/>
            <p:nvPr/>
          </p:nvSpPr>
          <p:spPr>
            <a:xfrm>
              <a:off x="7847915" y="2648720"/>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69" name="pl166"/>
            <p:cNvSpPr/>
            <p:nvPr/>
          </p:nvSpPr>
          <p:spPr>
            <a:xfrm>
              <a:off x="7847915" y="2479715"/>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70" name="pl167"/>
            <p:cNvSpPr/>
            <p:nvPr/>
          </p:nvSpPr>
          <p:spPr>
            <a:xfrm>
              <a:off x="7847915" y="2310709"/>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71" name="pl168"/>
            <p:cNvSpPr/>
            <p:nvPr/>
          </p:nvSpPr>
          <p:spPr>
            <a:xfrm>
              <a:off x="7847915" y="2141703"/>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72" name="pl169"/>
            <p:cNvSpPr/>
            <p:nvPr/>
          </p:nvSpPr>
          <p:spPr>
            <a:xfrm>
              <a:off x="7847915" y="1972698"/>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73" name="pl170"/>
            <p:cNvSpPr/>
            <p:nvPr/>
          </p:nvSpPr>
          <p:spPr>
            <a:xfrm>
              <a:off x="7847915" y="1803692"/>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74" name="pl171"/>
            <p:cNvSpPr/>
            <p:nvPr/>
          </p:nvSpPr>
          <p:spPr>
            <a:xfrm>
              <a:off x="7940718" y="1702289"/>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75" name="pl172"/>
            <p:cNvSpPr/>
            <p:nvPr/>
          </p:nvSpPr>
          <p:spPr>
            <a:xfrm>
              <a:off x="8376794" y="1702289"/>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76" name="pl173"/>
            <p:cNvSpPr/>
            <p:nvPr/>
          </p:nvSpPr>
          <p:spPr>
            <a:xfrm>
              <a:off x="8812870" y="1702289"/>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77" name="pl174"/>
            <p:cNvSpPr/>
            <p:nvPr/>
          </p:nvSpPr>
          <p:spPr>
            <a:xfrm>
              <a:off x="9248945" y="1702289"/>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78" name="pl175"/>
            <p:cNvSpPr/>
            <p:nvPr/>
          </p:nvSpPr>
          <p:spPr>
            <a:xfrm>
              <a:off x="9685021" y="1702289"/>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79" name="rc176"/>
            <p:cNvSpPr/>
            <p:nvPr/>
          </p:nvSpPr>
          <p:spPr>
            <a:xfrm>
              <a:off x="7940718" y="2572668"/>
              <a:ext cx="86342"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380" name="rc177"/>
            <p:cNvSpPr/>
            <p:nvPr/>
          </p:nvSpPr>
          <p:spPr>
            <a:xfrm>
              <a:off x="7940718" y="2403662"/>
              <a:ext cx="122369"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381" name="rc178"/>
            <p:cNvSpPr/>
            <p:nvPr/>
          </p:nvSpPr>
          <p:spPr>
            <a:xfrm>
              <a:off x="7940718" y="2234657"/>
              <a:ext cx="244510"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382" name="rc179"/>
            <p:cNvSpPr/>
            <p:nvPr/>
          </p:nvSpPr>
          <p:spPr>
            <a:xfrm>
              <a:off x="7940718" y="2065651"/>
              <a:ext cx="142510"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383" name="rc180"/>
            <p:cNvSpPr/>
            <p:nvPr/>
          </p:nvSpPr>
          <p:spPr>
            <a:xfrm>
              <a:off x="7940718" y="1896645"/>
              <a:ext cx="646049"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384" name="rc181"/>
            <p:cNvSpPr/>
            <p:nvPr/>
          </p:nvSpPr>
          <p:spPr>
            <a:xfrm>
              <a:off x="7940718" y="1727640"/>
              <a:ext cx="938595"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385" name="tx182"/>
            <p:cNvSpPr/>
            <p:nvPr/>
          </p:nvSpPr>
          <p:spPr>
            <a:xfrm>
              <a:off x="7962522" y="1722531"/>
              <a:ext cx="372647"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(43%)</a:t>
              </a:r>
            </a:p>
          </p:txBody>
        </p:sp>
        <p:sp>
          <p:nvSpPr>
            <p:cNvPr id="386" name="tx183"/>
            <p:cNvSpPr/>
            <p:nvPr/>
          </p:nvSpPr>
          <p:spPr>
            <a:xfrm>
              <a:off x="7962522" y="1891537"/>
              <a:ext cx="372647"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(30%)</a:t>
              </a:r>
            </a:p>
          </p:txBody>
        </p:sp>
        <p:sp>
          <p:nvSpPr>
            <p:cNvPr id="387" name="tx184"/>
            <p:cNvSpPr/>
            <p:nvPr/>
          </p:nvSpPr>
          <p:spPr>
            <a:xfrm>
              <a:off x="7962522" y="2229548"/>
              <a:ext cx="372647"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(11%)</a:t>
              </a:r>
            </a:p>
          </p:txBody>
        </p:sp>
        <p:sp>
          <p:nvSpPr>
            <p:cNvPr id="388" name="tx185"/>
            <p:cNvSpPr/>
            <p:nvPr/>
          </p:nvSpPr>
          <p:spPr>
            <a:xfrm>
              <a:off x="7962522" y="2060542"/>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(7%)</a:t>
              </a:r>
            </a:p>
          </p:txBody>
        </p:sp>
        <p:sp>
          <p:nvSpPr>
            <p:cNvPr id="389" name="tx186"/>
            <p:cNvSpPr/>
            <p:nvPr/>
          </p:nvSpPr>
          <p:spPr>
            <a:xfrm>
              <a:off x="7962522" y="2398554"/>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(6%)</a:t>
              </a:r>
            </a:p>
          </p:txBody>
        </p:sp>
        <p:sp>
          <p:nvSpPr>
            <p:cNvPr id="390" name="tx187"/>
            <p:cNvSpPr/>
            <p:nvPr/>
          </p:nvSpPr>
          <p:spPr>
            <a:xfrm>
              <a:off x="7962522" y="2567559"/>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(4%)</a:t>
              </a:r>
            </a:p>
          </p:txBody>
        </p:sp>
        <p:sp>
          <p:nvSpPr>
            <p:cNvPr id="391" name="rc188"/>
            <p:cNvSpPr/>
            <p:nvPr/>
          </p:nvSpPr>
          <p:spPr>
            <a:xfrm>
              <a:off x="7847915" y="1702289"/>
              <a:ext cx="2041677" cy="1216840"/>
            </a:xfrm>
            <a:prstGeom prst="rect">
              <a:avLst/>
            </a:prstGeom>
            <a:ln w="13550" cap="rnd">
              <a:solidFill>
                <a:srgbClr val="333333">
                  <a:alpha val="100000"/>
                </a:srgbClr>
              </a:solidFill>
              <a:prstDash val="solid"/>
              <a:round/>
            </a:ln>
          </p:spPr>
          <p:txBody>
            <a:bodyPr/>
            <a:lstStyle/>
            <a:p>
              <a:endParaRPr sz="8000" b="1">
                <a:latin typeface="Candara" panose="020E0502030303020204" pitchFamily="34" charset="0"/>
              </a:endParaRPr>
            </a:p>
          </p:txBody>
        </p:sp>
        <p:sp>
          <p:nvSpPr>
            <p:cNvPr id="392" name="rc189"/>
            <p:cNvSpPr/>
            <p:nvPr/>
          </p:nvSpPr>
          <p:spPr>
            <a:xfrm>
              <a:off x="7847915" y="3223886"/>
              <a:ext cx="2041677" cy="1216840"/>
            </a:xfrm>
            <a:prstGeom prst="rect">
              <a:avLst/>
            </a:prstGeom>
            <a:solidFill>
              <a:srgbClr val="FFFFFF">
                <a:alpha val="100000"/>
              </a:srgbClr>
            </a:solidFill>
          </p:spPr>
          <p:txBody>
            <a:bodyPr/>
            <a:lstStyle/>
            <a:p>
              <a:endParaRPr sz="8000" b="1">
                <a:latin typeface="Candara" panose="020E0502030303020204" pitchFamily="34" charset="0"/>
              </a:endParaRPr>
            </a:p>
          </p:txBody>
        </p:sp>
        <p:sp>
          <p:nvSpPr>
            <p:cNvPr id="393" name="pl190"/>
            <p:cNvSpPr/>
            <p:nvPr/>
          </p:nvSpPr>
          <p:spPr>
            <a:xfrm>
              <a:off x="8158756" y="3223886"/>
              <a:ext cx="0" cy="1216840"/>
            </a:xfrm>
            <a:custGeom>
              <a:avLst/>
              <a:gdLst/>
              <a:ahLst/>
              <a:cxnLst/>
              <a:rect l="0" t="0" r="0" b="0"/>
              <a:pathLst>
                <a:path h="1216840">
                  <a:moveTo>
                    <a:pt x="0" y="1216840"/>
                  </a:moveTo>
                  <a:lnTo>
                    <a:pt x="0" y="0"/>
                  </a:lnTo>
                  <a:lnTo>
                    <a:pt x="0" y="0"/>
                  </a:lnTo>
                </a:path>
              </a:pathLst>
            </a:custGeom>
            <a:ln w="6775"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94" name="pl191"/>
            <p:cNvSpPr/>
            <p:nvPr/>
          </p:nvSpPr>
          <p:spPr>
            <a:xfrm>
              <a:off x="8594832" y="3223886"/>
              <a:ext cx="0" cy="1216840"/>
            </a:xfrm>
            <a:custGeom>
              <a:avLst/>
              <a:gdLst/>
              <a:ahLst/>
              <a:cxnLst/>
              <a:rect l="0" t="0" r="0" b="0"/>
              <a:pathLst>
                <a:path h="1216840">
                  <a:moveTo>
                    <a:pt x="0" y="1216840"/>
                  </a:moveTo>
                  <a:lnTo>
                    <a:pt x="0" y="0"/>
                  </a:lnTo>
                  <a:lnTo>
                    <a:pt x="0" y="0"/>
                  </a:lnTo>
                </a:path>
              </a:pathLst>
            </a:custGeom>
            <a:ln w="6775"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95" name="pl192"/>
            <p:cNvSpPr/>
            <p:nvPr/>
          </p:nvSpPr>
          <p:spPr>
            <a:xfrm>
              <a:off x="9030907" y="3223886"/>
              <a:ext cx="0" cy="1216840"/>
            </a:xfrm>
            <a:custGeom>
              <a:avLst/>
              <a:gdLst/>
              <a:ahLst/>
              <a:cxnLst/>
              <a:rect l="0" t="0" r="0" b="0"/>
              <a:pathLst>
                <a:path h="1216840">
                  <a:moveTo>
                    <a:pt x="0" y="1216840"/>
                  </a:moveTo>
                  <a:lnTo>
                    <a:pt x="0" y="0"/>
                  </a:lnTo>
                  <a:lnTo>
                    <a:pt x="0" y="0"/>
                  </a:lnTo>
                </a:path>
              </a:pathLst>
            </a:custGeom>
            <a:ln w="6775"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96" name="pl193"/>
            <p:cNvSpPr/>
            <p:nvPr/>
          </p:nvSpPr>
          <p:spPr>
            <a:xfrm>
              <a:off x="9466983" y="3223886"/>
              <a:ext cx="0" cy="1216840"/>
            </a:xfrm>
            <a:custGeom>
              <a:avLst/>
              <a:gdLst/>
              <a:ahLst/>
              <a:cxnLst/>
              <a:rect l="0" t="0" r="0" b="0"/>
              <a:pathLst>
                <a:path h="1216840">
                  <a:moveTo>
                    <a:pt x="0" y="1216840"/>
                  </a:moveTo>
                  <a:lnTo>
                    <a:pt x="0" y="0"/>
                  </a:lnTo>
                  <a:lnTo>
                    <a:pt x="0" y="0"/>
                  </a:lnTo>
                </a:path>
              </a:pathLst>
            </a:custGeom>
            <a:ln w="6775"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97" name="pl194"/>
            <p:cNvSpPr/>
            <p:nvPr/>
          </p:nvSpPr>
          <p:spPr>
            <a:xfrm>
              <a:off x="7847915" y="4339323"/>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98" name="pl195"/>
            <p:cNvSpPr/>
            <p:nvPr/>
          </p:nvSpPr>
          <p:spPr>
            <a:xfrm>
              <a:off x="7847915" y="4170317"/>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399" name="pl196"/>
            <p:cNvSpPr/>
            <p:nvPr/>
          </p:nvSpPr>
          <p:spPr>
            <a:xfrm>
              <a:off x="7847915" y="4001312"/>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400" name="pl197"/>
            <p:cNvSpPr/>
            <p:nvPr/>
          </p:nvSpPr>
          <p:spPr>
            <a:xfrm>
              <a:off x="7847915" y="3832306"/>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401" name="pl198"/>
            <p:cNvSpPr/>
            <p:nvPr/>
          </p:nvSpPr>
          <p:spPr>
            <a:xfrm>
              <a:off x="7847915" y="3663300"/>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402" name="pl199"/>
            <p:cNvSpPr/>
            <p:nvPr/>
          </p:nvSpPr>
          <p:spPr>
            <a:xfrm>
              <a:off x="7847915" y="3494295"/>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403" name="pl200"/>
            <p:cNvSpPr/>
            <p:nvPr/>
          </p:nvSpPr>
          <p:spPr>
            <a:xfrm>
              <a:off x="7847915" y="3325289"/>
              <a:ext cx="2041677" cy="0"/>
            </a:xfrm>
            <a:custGeom>
              <a:avLst/>
              <a:gdLst/>
              <a:ahLst/>
              <a:cxnLst/>
              <a:rect l="0" t="0" r="0" b="0"/>
              <a:pathLst>
                <a:path w="2041677">
                  <a:moveTo>
                    <a:pt x="0" y="0"/>
                  </a:moveTo>
                  <a:lnTo>
                    <a:pt x="2041677" y="0"/>
                  </a:lnTo>
                  <a:lnTo>
                    <a:pt x="2041677"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404" name="pl201"/>
            <p:cNvSpPr/>
            <p:nvPr/>
          </p:nvSpPr>
          <p:spPr>
            <a:xfrm>
              <a:off x="7940718" y="3223886"/>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405" name="pl202"/>
            <p:cNvSpPr/>
            <p:nvPr/>
          </p:nvSpPr>
          <p:spPr>
            <a:xfrm>
              <a:off x="8376794" y="3223886"/>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406" name="pl203"/>
            <p:cNvSpPr/>
            <p:nvPr/>
          </p:nvSpPr>
          <p:spPr>
            <a:xfrm>
              <a:off x="8812870" y="3223886"/>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407" name="pl204"/>
            <p:cNvSpPr/>
            <p:nvPr/>
          </p:nvSpPr>
          <p:spPr>
            <a:xfrm>
              <a:off x="9248945" y="3223886"/>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408" name="pl205"/>
            <p:cNvSpPr/>
            <p:nvPr/>
          </p:nvSpPr>
          <p:spPr>
            <a:xfrm>
              <a:off x="9685021" y="3223886"/>
              <a:ext cx="0" cy="1216840"/>
            </a:xfrm>
            <a:custGeom>
              <a:avLst/>
              <a:gdLst/>
              <a:ahLst/>
              <a:cxnLst/>
              <a:rect l="0" t="0" r="0" b="0"/>
              <a:pathLst>
                <a:path h="1216840">
                  <a:moveTo>
                    <a:pt x="0" y="1216840"/>
                  </a:moveTo>
                  <a:lnTo>
                    <a:pt x="0" y="0"/>
                  </a:lnTo>
                  <a:lnTo>
                    <a:pt x="0" y="0"/>
                  </a:lnTo>
                </a:path>
              </a:pathLst>
            </a:custGeom>
            <a:ln w="13550" cap="flat">
              <a:solidFill>
                <a:srgbClr val="EBEBEB">
                  <a:alpha val="100000"/>
                </a:srgbClr>
              </a:solidFill>
              <a:prstDash val="solid"/>
              <a:round/>
            </a:ln>
          </p:spPr>
          <p:txBody>
            <a:bodyPr/>
            <a:lstStyle/>
            <a:p>
              <a:endParaRPr sz="8000" b="1">
                <a:latin typeface="Candara" panose="020E0502030303020204" pitchFamily="34" charset="0"/>
              </a:endParaRPr>
            </a:p>
          </p:txBody>
        </p:sp>
        <p:sp>
          <p:nvSpPr>
            <p:cNvPr id="409" name="rc206"/>
            <p:cNvSpPr/>
            <p:nvPr/>
          </p:nvSpPr>
          <p:spPr>
            <a:xfrm>
              <a:off x="7940718" y="4094265"/>
              <a:ext cx="13127"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410" name="rc207"/>
            <p:cNvSpPr/>
            <p:nvPr/>
          </p:nvSpPr>
          <p:spPr>
            <a:xfrm>
              <a:off x="7940718" y="3925259"/>
              <a:ext cx="4275"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411" name="rc208"/>
            <p:cNvSpPr/>
            <p:nvPr/>
          </p:nvSpPr>
          <p:spPr>
            <a:xfrm>
              <a:off x="7940718" y="3756254"/>
              <a:ext cx="24657"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412" name="rc209"/>
            <p:cNvSpPr/>
            <p:nvPr/>
          </p:nvSpPr>
          <p:spPr>
            <a:xfrm>
              <a:off x="7940718" y="3587248"/>
              <a:ext cx="1856070"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413" name="rc210"/>
            <p:cNvSpPr/>
            <p:nvPr/>
          </p:nvSpPr>
          <p:spPr>
            <a:xfrm>
              <a:off x="7940718" y="3418242"/>
              <a:ext cx="38131"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414" name="rc211"/>
            <p:cNvSpPr/>
            <p:nvPr/>
          </p:nvSpPr>
          <p:spPr>
            <a:xfrm>
              <a:off x="7940718" y="3249237"/>
              <a:ext cx="244116" cy="152105"/>
            </a:xfrm>
            <a:prstGeom prst="rect">
              <a:avLst/>
            </a:prstGeom>
            <a:solidFill>
              <a:srgbClr val="FFA07A">
                <a:alpha val="100000"/>
              </a:srgbClr>
            </a:solidFill>
            <a:ln w="13550" cap="flat">
              <a:solidFill>
                <a:srgbClr val="FFFFFF">
                  <a:alpha val="100000"/>
                </a:srgbClr>
              </a:solidFill>
              <a:prstDash val="solid"/>
              <a:round/>
            </a:ln>
          </p:spPr>
          <p:txBody>
            <a:bodyPr/>
            <a:lstStyle/>
            <a:p>
              <a:endParaRPr sz="8000" b="1">
                <a:latin typeface="Candara" panose="020E0502030303020204" pitchFamily="34" charset="0"/>
              </a:endParaRPr>
            </a:p>
          </p:txBody>
        </p:sp>
        <p:sp>
          <p:nvSpPr>
            <p:cNvPr id="415" name="tx212"/>
            <p:cNvSpPr/>
            <p:nvPr/>
          </p:nvSpPr>
          <p:spPr>
            <a:xfrm>
              <a:off x="7962522" y="3582139"/>
              <a:ext cx="372647"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(85%)</a:t>
              </a:r>
            </a:p>
          </p:txBody>
        </p:sp>
        <p:sp>
          <p:nvSpPr>
            <p:cNvPr id="416" name="tx213"/>
            <p:cNvSpPr/>
            <p:nvPr/>
          </p:nvSpPr>
          <p:spPr>
            <a:xfrm>
              <a:off x="7962522" y="3244128"/>
              <a:ext cx="372647"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(11%)</a:t>
              </a:r>
            </a:p>
          </p:txBody>
        </p:sp>
        <p:sp>
          <p:nvSpPr>
            <p:cNvPr id="417" name="tx214"/>
            <p:cNvSpPr/>
            <p:nvPr/>
          </p:nvSpPr>
          <p:spPr>
            <a:xfrm>
              <a:off x="7962522" y="3413134"/>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(2%)</a:t>
              </a:r>
            </a:p>
          </p:txBody>
        </p:sp>
        <p:sp>
          <p:nvSpPr>
            <p:cNvPr id="418" name="tx215"/>
            <p:cNvSpPr/>
            <p:nvPr/>
          </p:nvSpPr>
          <p:spPr>
            <a:xfrm>
              <a:off x="7962522" y="3751145"/>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(1%)</a:t>
              </a:r>
            </a:p>
          </p:txBody>
        </p:sp>
        <p:sp>
          <p:nvSpPr>
            <p:cNvPr id="419" name="tx216"/>
            <p:cNvSpPr/>
            <p:nvPr/>
          </p:nvSpPr>
          <p:spPr>
            <a:xfrm>
              <a:off x="7962522" y="4089156"/>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(1%)</a:t>
              </a:r>
            </a:p>
          </p:txBody>
        </p:sp>
        <p:sp>
          <p:nvSpPr>
            <p:cNvPr id="420" name="tx217"/>
            <p:cNvSpPr/>
            <p:nvPr/>
          </p:nvSpPr>
          <p:spPr>
            <a:xfrm>
              <a:off x="7962522" y="3920151"/>
              <a:ext cx="294952"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1400" b="1">
                  <a:solidFill>
                    <a:srgbClr val="000000">
                      <a:alpha val="100000"/>
                    </a:srgbClr>
                  </a:solidFill>
                  <a:latin typeface="Candara" panose="020E0502030303020204" pitchFamily="34" charset="0"/>
                  <a:cs typeface="Arial"/>
                </a:rPr>
                <a:t>(0%)</a:t>
              </a:r>
            </a:p>
          </p:txBody>
        </p:sp>
        <p:sp>
          <p:nvSpPr>
            <p:cNvPr id="421" name="rc218"/>
            <p:cNvSpPr/>
            <p:nvPr/>
          </p:nvSpPr>
          <p:spPr>
            <a:xfrm>
              <a:off x="7847915" y="3223886"/>
              <a:ext cx="2041677" cy="1216840"/>
            </a:xfrm>
            <a:prstGeom prst="rect">
              <a:avLst/>
            </a:prstGeom>
            <a:ln w="13550" cap="rnd">
              <a:solidFill>
                <a:srgbClr val="333333">
                  <a:alpha val="100000"/>
                </a:srgbClr>
              </a:solidFill>
              <a:prstDash val="solid"/>
              <a:round/>
            </a:ln>
          </p:spPr>
          <p:txBody>
            <a:bodyPr/>
            <a:lstStyle/>
            <a:p>
              <a:endParaRPr sz="8000" b="1">
                <a:latin typeface="Candara" panose="020E0502030303020204" pitchFamily="34" charset="0"/>
              </a:endParaRPr>
            </a:p>
          </p:txBody>
        </p:sp>
        <p:sp>
          <p:nvSpPr>
            <p:cNvPr id="422" name="rc219"/>
            <p:cNvSpPr/>
            <p:nvPr/>
          </p:nvSpPr>
          <p:spPr>
            <a:xfrm>
              <a:off x="3625382" y="4510315"/>
              <a:ext cx="2041677" cy="235167"/>
            </a:xfrm>
            <a:prstGeom prst="rect">
              <a:avLst/>
            </a:prstGeom>
            <a:solidFill>
              <a:srgbClr val="D9D9D9">
                <a:alpha val="100000"/>
              </a:srgbClr>
            </a:solidFill>
            <a:ln w="13550" cap="rnd">
              <a:solidFill>
                <a:srgbClr val="333333">
                  <a:alpha val="100000"/>
                </a:srgbClr>
              </a:solidFill>
              <a:prstDash val="solid"/>
              <a:round/>
            </a:ln>
          </p:spPr>
          <p:txBody>
            <a:bodyPr/>
            <a:lstStyle/>
            <a:p>
              <a:endParaRPr sz="8000" b="1">
                <a:latin typeface="Candara" panose="020E0502030303020204" pitchFamily="34" charset="0"/>
              </a:endParaRPr>
            </a:p>
          </p:txBody>
        </p:sp>
        <p:sp>
          <p:nvSpPr>
            <p:cNvPr id="423" name="tx220"/>
            <p:cNvSpPr/>
            <p:nvPr/>
          </p:nvSpPr>
          <p:spPr>
            <a:xfrm>
              <a:off x="4500137" y="4585632"/>
              <a:ext cx="292168" cy="83145"/>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1A1A1A">
                      <a:alpha val="100000"/>
                    </a:srgbClr>
                  </a:solidFill>
                  <a:latin typeface="Candara" panose="020E0502030303020204" pitchFamily="34" charset="0"/>
                  <a:cs typeface="Arial"/>
                </a:rPr>
                <a:t>White</a:t>
              </a:r>
            </a:p>
          </p:txBody>
        </p:sp>
        <p:sp>
          <p:nvSpPr>
            <p:cNvPr id="424" name="rc221"/>
            <p:cNvSpPr/>
            <p:nvPr/>
          </p:nvSpPr>
          <p:spPr>
            <a:xfrm>
              <a:off x="3625382" y="2988718"/>
              <a:ext cx="2041677" cy="235167"/>
            </a:xfrm>
            <a:prstGeom prst="rect">
              <a:avLst/>
            </a:prstGeom>
            <a:solidFill>
              <a:srgbClr val="D9D9D9">
                <a:alpha val="100000"/>
              </a:srgbClr>
            </a:solidFill>
            <a:ln w="13550" cap="rnd">
              <a:solidFill>
                <a:srgbClr val="333333">
                  <a:alpha val="100000"/>
                </a:srgbClr>
              </a:solidFill>
              <a:prstDash val="solid"/>
              <a:round/>
            </a:ln>
          </p:spPr>
          <p:txBody>
            <a:bodyPr/>
            <a:lstStyle/>
            <a:p>
              <a:endParaRPr sz="8000" b="1">
                <a:latin typeface="Candara" panose="020E0502030303020204" pitchFamily="34" charset="0"/>
              </a:endParaRPr>
            </a:p>
          </p:txBody>
        </p:sp>
        <p:sp>
          <p:nvSpPr>
            <p:cNvPr id="425" name="tx222"/>
            <p:cNvSpPr/>
            <p:nvPr/>
          </p:nvSpPr>
          <p:spPr>
            <a:xfrm>
              <a:off x="2663802" y="3040024"/>
              <a:ext cx="3964837" cy="107156"/>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1A1A1A">
                      <a:alpha val="100000"/>
                    </a:srgbClr>
                  </a:solidFill>
                  <a:latin typeface="Candara" panose="020E0502030303020204" pitchFamily="34" charset="0"/>
                  <a:cs typeface="Arial"/>
                </a:rPr>
                <a:t>Information not provided by applicant in mail, Internet, or telephone application</a:t>
              </a:r>
            </a:p>
          </p:txBody>
        </p:sp>
        <p:sp>
          <p:nvSpPr>
            <p:cNvPr id="426" name="rc223"/>
            <p:cNvSpPr/>
            <p:nvPr/>
          </p:nvSpPr>
          <p:spPr>
            <a:xfrm>
              <a:off x="5736648" y="2988718"/>
              <a:ext cx="2041677" cy="235167"/>
            </a:xfrm>
            <a:prstGeom prst="rect">
              <a:avLst/>
            </a:prstGeom>
            <a:solidFill>
              <a:srgbClr val="D9D9D9">
                <a:alpha val="100000"/>
              </a:srgbClr>
            </a:solidFill>
            <a:ln w="13550" cap="rnd">
              <a:solidFill>
                <a:srgbClr val="333333">
                  <a:alpha val="100000"/>
                </a:srgbClr>
              </a:solidFill>
              <a:prstDash val="solid"/>
              <a:round/>
            </a:ln>
          </p:spPr>
          <p:txBody>
            <a:bodyPr/>
            <a:lstStyle/>
            <a:p>
              <a:endParaRPr sz="8000" b="1">
                <a:latin typeface="Candara" panose="020E0502030303020204" pitchFamily="34" charset="0"/>
              </a:endParaRPr>
            </a:p>
          </p:txBody>
        </p:sp>
        <p:sp>
          <p:nvSpPr>
            <p:cNvPr id="427" name="tx224"/>
            <p:cNvSpPr/>
            <p:nvPr/>
          </p:nvSpPr>
          <p:spPr>
            <a:xfrm>
              <a:off x="5715644" y="3062447"/>
              <a:ext cx="2083686" cy="84732"/>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1A1A1A">
                      <a:alpha val="100000"/>
                    </a:srgbClr>
                  </a:solidFill>
                  <a:latin typeface="Candara" panose="020E0502030303020204" pitchFamily="34" charset="0"/>
                  <a:cs typeface="Arial"/>
                </a:rPr>
                <a:t>Native Hawaiian or Other Pacific Islander</a:t>
              </a:r>
            </a:p>
          </p:txBody>
        </p:sp>
        <p:sp>
          <p:nvSpPr>
            <p:cNvPr id="428" name="rc225"/>
            <p:cNvSpPr/>
            <p:nvPr/>
          </p:nvSpPr>
          <p:spPr>
            <a:xfrm>
              <a:off x="7847915" y="2988718"/>
              <a:ext cx="2041677" cy="235167"/>
            </a:xfrm>
            <a:prstGeom prst="rect">
              <a:avLst/>
            </a:prstGeom>
            <a:solidFill>
              <a:srgbClr val="D9D9D9">
                <a:alpha val="100000"/>
              </a:srgbClr>
            </a:solidFill>
            <a:ln w="13550" cap="rnd">
              <a:solidFill>
                <a:srgbClr val="333333">
                  <a:alpha val="100000"/>
                </a:srgbClr>
              </a:solidFill>
              <a:prstDash val="solid"/>
              <a:round/>
            </a:ln>
          </p:spPr>
          <p:txBody>
            <a:bodyPr/>
            <a:lstStyle/>
            <a:p>
              <a:endParaRPr sz="8000" b="1">
                <a:latin typeface="Candara" panose="020E0502030303020204" pitchFamily="34" charset="0"/>
              </a:endParaRPr>
            </a:p>
          </p:txBody>
        </p:sp>
        <p:sp>
          <p:nvSpPr>
            <p:cNvPr id="429" name="tx226"/>
            <p:cNvSpPr/>
            <p:nvPr/>
          </p:nvSpPr>
          <p:spPr>
            <a:xfrm>
              <a:off x="8506571" y="3042802"/>
              <a:ext cx="724365" cy="104378"/>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1A1A1A">
                      <a:alpha val="100000"/>
                    </a:srgbClr>
                  </a:solidFill>
                  <a:latin typeface="Candara" panose="020E0502030303020204" pitchFamily="34" charset="0"/>
                  <a:cs typeface="Arial"/>
                </a:rPr>
                <a:t>Not applicable</a:t>
              </a:r>
            </a:p>
          </p:txBody>
        </p:sp>
        <p:sp>
          <p:nvSpPr>
            <p:cNvPr id="430" name="rc227"/>
            <p:cNvSpPr/>
            <p:nvPr/>
          </p:nvSpPr>
          <p:spPr>
            <a:xfrm>
              <a:off x="3625382" y="1467121"/>
              <a:ext cx="2041677" cy="235167"/>
            </a:xfrm>
            <a:prstGeom prst="rect">
              <a:avLst/>
            </a:prstGeom>
            <a:solidFill>
              <a:srgbClr val="D9D9D9">
                <a:alpha val="100000"/>
              </a:srgbClr>
            </a:solidFill>
            <a:ln w="13550" cap="rnd">
              <a:solidFill>
                <a:srgbClr val="333333">
                  <a:alpha val="100000"/>
                </a:srgbClr>
              </a:solidFill>
              <a:prstDash val="solid"/>
              <a:round/>
            </a:ln>
          </p:spPr>
          <p:txBody>
            <a:bodyPr/>
            <a:lstStyle/>
            <a:p>
              <a:endParaRPr sz="8000" b="1">
                <a:latin typeface="Candara" panose="020E0502030303020204" pitchFamily="34" charset="0"/>
              </a:endParaRPr>
            </a:p>
          </p:txBody>
        </p:sp>
        <p:sp>
          <p:nvSpPr>
            <p:cNvPr id="431" name="tx228"/>
            <p:cNvSpPr/>
            <p:nvPr/>
          </p:nvSpPr>
          <p:spPr>
            <a:xfrm>
              <a:off x="3801277" y="1542438"/>
              <a:ext cx="1689887" cy="83145"/>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1A1A1A">
                      <a:alpha val="100000"/>
                    </a:srgbClr>
                  </a:solidFill>
                  <a:latin typeface="Candara" panose="020E0502030303020204" pitchFamily="34" charset="0"/>
                  <a:cs typeface="Arial"/>
                </a:rPr>
                <a:t>American Indian or Alaska Native</a:t>
              </a:r>
            </a:p>
          </p:txBody>
        </p:sp>
        <p:sp>
          <p:nvSpPr>
            <p:cNvPr id="432" name="rc229"/>
            <p:cNvSpPr/>
            <p:nvPr/>
          </p:nvSpPr>
          <p:spPr>
            <a:xfrm>
              <a:off x="5736648" y="1467121"/>
              <a:ext cx="2041677" cy="235167"/>
            </a:xfrm>
            <a:prstGeom prst="rect">
              <a:avLst/>
            </a:prstGeom>
            <a:solidFill>
              <a:srgbClr val="D9D9D9">
                <a:alpha val="100000"/>
              </a:srgbClr>
            </a:solidFill>
            <a:ln w="13550" cap="rnd">
              <a:solidFill>
                <a:srgbClr val="333333">
                  <a:alpha val="100000"/>
                </a:srgbClr>
              </a:solidFill>
              <a:prstDash val="solid"/>
              <a:round/>
            </a:ln>
          </p:spPr>
          <p:txBody>
            <a:bodyPr/>
            <a:lstStyle/>
            <a:p>
              <a:endParaRPr sz="8000" b="1">
                <a:latin typeface="Candara" panose="020E0502030303020204" pitchFamily="34" charset="0"/>
              </a:endParaRPr>
            </a:p>
          </p:txBody>
        </p:sp>
        <p:sp>
          <p:nvSpPr>
            <p:cNvPr id="433" name="tx230"/>
            <p:cNvSpPr/>
            <p:nvPr/>
          </p:nvSpPr>
          <p:spPr>
            <a:xfrm>
              <a:off x="6614528" y="1542438"/>
              <a:ext cx="285917" cy="83145"/>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1A1A1A">
                      <a:alpha val="100000"/>
                    </a:srgbClr>
                  </a:solidFill>
                  <a:latin typeface="Candara" panose="020E0502030303020204" pitchFamily="34" charset="0"/>
                  <a:cs typeface="Arial"/>
                </a:rPr>
                <a:t>Asian</a:t>
              </a:r>
            </a:p>
          </p:txBody>
        </p:sp>
        <p:sp>
          <p:nvSpPr>
            <p:cNvPr id="434" name="rc231"/>
            <p:cNvSpPr/>
            <p:nvPr/>
          </p:nvSpPr>
          <p:spPr>
            <a:xfrm>
              <a:off x="7847915" y="1467121"/>
              <a:ext cx="2041677" cy="235167"/>
            </a:xfrm>
            <a:prstGeom prst="rect">
              <a:avLst/>
            </a:prstGeom>
            <a:solidFill>
              <a:srgbClr val="D9D9D9">
                <a:alpha val="100000"/>
              </a:srgbClr>
            </a:solidFill>
            <a:ln w="13550" cap="rnd">
              <a:solidFill>
                <a:srgbClr val="333333">
                  <a:alpha val="100000"/>
                </a:srgbClr>
              </a:solidFill>
              <a:prstDash val="solid"/>
              <a:round/>
            </a:ln>
          </p:spPr>
          <p:txBody>
            <a:bodyPr/>
            <a:lstStyle/>
            <a:p>
              <a:endParaRPr sz="8000" b="1">
                <a:latin typeface="Candara" panose="020E0502030303020204" pitchFamily="34" charset="0"/>
              </a:endParaRPr>
            </a:p>
          </p:txBody>
        </p:sp>
        <p:sp>
          <p:nvSpPr>
            <p:cNvPr id="435" name="tx232"/>
            <p:cNvSpPr/>
            <p:nvPr/>
          </p:nvSpPr>
          <p:spPr>
            <a:xfrm>
              <a:off x="8211305" y="1541049"/>
              <a:ext cx="1314896" cy="84534"/>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dirty="0">
                  <a:solidFill>
                    <a:srgbClr val="1A1A1A">
                      <a:alpha val="100000"/>
                    </a:srgbClr>
                  </a:solidFill>
                  <a:latin typeface="Candara" panose="020E0502030303020204" pitchFamily="34" charset="0"/>
                  <a:cs typeface="Arial"/>
                </a:rPr>
                <a:t>Black or African American</a:t>
              </a:r>
            </a:p>
          </p:txBody>
        </p:sp>
        <p:sp>
          <p:nvSpPr>
            <p:cNvPr id="436" name="pl233"/>
            <p:cNvSpPr/>
            <p:nvPr/>
          </p:nvSpPr>
          <p:spPr>
            <a:xfrm>
              <a:off x="3718186" y="59623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437" name="pl234"/>
            <p:cNvSpPr/>
            <p:nvPr/>
          </p:nvSpPr>
          <p:spPr>
            <a:xfrm>
              <a:off x="4154261" y="59623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438" name="pl235"/>
            <p:cNvSpPr/>
            <p:nvPr/>
          </p:nvSpPr>
          <p:spPr>
            <a:xfrm>
              <a:off x="4590337" y="59623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439" name="pl236"/>
            <p:cNvSpPr/>
            <p:nvPr/>
          </p:nvSpPr>
          <p:spPr>
            <a:xfrm>
              <a:off x="5026413" y="59623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440" name="pl237"/>
            <p:cNvSpPr/>
            <p:nvPr/>
          </p:nvSpPr>
          <p:spPr>
            <a:xfrm>
              <a:off x="5462488" y="59623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441" name="tx238"/>
            <p:cNvSpPr/>
            <p:nvPr/>
          </p:nvSpPr>
          <p:spPr>
            <a:xfrm>
              <a:off x="3686402" y="6023168"/>
              <a:ext cx="63568"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0</a:t>
              </a:r>
            </a:p>
          </p:txBody>
        </p:sp>
        <p:sp>
          <p:nvSpPr>
            <p:cNvPr id="442" name="tx239"/>
            <p:cNvSpPr/>
            <p:nvPr/>
          </p:nvSpPr>
          <p:spPr>
            <a:xfrm>
              <a:off x="4090693" y="6023168"/>
              <a:ext cx="127136"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20</a:t>
              </a:r>
            </a:p>
          </p:txBody>
        </p:sp>
        <p:sp>
          <p:nvSpPr>
            <p:cNvPr id="443" name="tx240"/>
            <p:cNvSpPr/>
            <p:nvPr/>
          </p:nvSpPr>
          <p:spPr>
            <a:xfrm>
              <a:off x="4526769" y="6023168"/>
              <a:ext cx="127136"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40</a:t>
              </a:r>
            </a:p>
          </p:txBody>
        </p:sp>
        <p:sp>
          <p:nvSpPr>
            <p:cNvPr id="444" name="tx241"/>
            <p:cNvSpPr/>
            <p:nvPr/>
          </p:nvSpPr>
          <p:spPr>
            <a:xfrm>
              <a:off x="4962844" y="6023168"/>
              <a:ext cx="127136"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60</a:t>
              </a:r>
            </a:p>
          </p:txBody>
        </p:sp>
        <p:sp>
          <p:nvSpPr>
            <p:cNvPr id="445" name="tx242"/>
            <p:cNvSpPr/>
            <p:nvPr/>
          </p:nvSpPr>
          <p:spPr>
            <a:xfrm>
              <a:off x="5398920" y="6023168"/>
              <a:ext cx="127136"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80</a:t>
              </a:r>
            </a:p>
          </p:txBody>
        </p:sp>
        <p:sp>
          <p:nvSpPr>
            <p:cNvPr id="446" name="pl243"/>
            <p:cNvSpPr/>
            <p:nvPr/>
          </p:nvSpPr>
          <p:spPr>
            <a:xfrm>
              <a:off x="5829452" y="4440726"/>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447" name="pl244"/>
            <p:cNvSpPr/>
            <p:nvPr/>
          </p:nvSpPr>
          <p:spPr>
            <a:xfrm>
              <a:off x="6265528" y="4440726"/>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448" name="pl245"/>
            <p:cNvSpPr/>
            <p:nvPr/>
          </p:nvSpPr>
          <p:spPr>
            <a:xfrm>
              <a:off x="6701603" y="4440726"/>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449" name="pl246"/>
            <p:cNvSpPr/>
            <p:nvPr/>
          </p:nvSpPr>
          <p:spPr>
            <a:xfrm>
              <a:off x="7137679" y="4440726"/>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450" name="pl247"/>
            <p:cNvSpPr/>
            <p:nvPr/>
          </p:nvSpPr>
          <p:spPr>
            <a:xfrm>
              <a:off x="7573755" y="4440726"/>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451" name="tx248"/>
            <p:cNvSpPr/>
            <p:nvPr/>
          </p:nvSpPr>
          <p:spPr>
            <a:xfrm>
              <a:off x="5797668" y="4501570"/>
              <a:ext cx="63568"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0</a:t>
              </a:r>
            </a:p>
          </p:txBody>
        </p:sp>
        <p:sp>
          <p:nvSpPr>
            <p:cNvPr id="452" name="tx249"/>
            <p:cNvSpPr/>
            <p:nvPr/>
          </p:nvSpPr>
          <p:spPr>
            <a:xfrm>
              <a:off x="6201959" y="4501570"/>
              <a:ext cx="127136"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20</a:t>
              </a:r>
            </a:p>
          </p:txBody>
        </p:sp>
        <p:sp>
          <p:nvSpPr>
            <p:cNvPr id="453" name="tx250"/>
            <p:cNvSpPr/>
            <p:nvPr/>
          </p:nvSpPr>
          <p:spPr>
            <a:xfrm>
              <a:off x="6638035" y="4501570"/>
              <a:ext cx="127136"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40</a:t>
              </a:r>
            </a:p>
          </p:txBody>
        </p:sp>
        <p:sp>
          <p:nvSpPr>
            <p:cNvPr id="454" name="tx251"/>
            <p:cNvSpPr/>
            <p:nvPr/>
          </p:nvSpPr>
          <p:spPr>
            <a:xfrm>
              <a:off x="7074111" y="4501570"/>
              <a:ext cx="127136"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60</a:t>
              </a:r>
            </a:p>
          </p:txBody>
        </p:sp>
        <p:sp>
          <p:nvSpPr>
            <p:cNvPr id="455" name="tx252"/>
            <p:cNvSpPr/>
            <p:nvPr/>
          </p:nvSpPr>
          <p:spPr>
            <a:xfrm>
              <a:off x="7510186" y="4501570"/>
              <a:ext cx="127136"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80</a:t>
              </a:r>
            </a:p>
          </p:txBody>
        </p:sp>
        <p:sp>
          <p:nvSpPr>
            <p:cNvPr id="456" name="pl253"/>
            <p:cNvSpPr/>
            <p:nvPr/>
          </p:nvSpPr>
          <p:spPr>
            <a:xfrm>
              <a:off x="7940718" y="4440726"/>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457" name="pl254"/>
            <p:cNvSpPr/>
            <p:nvPr/>
          </p:nvSpPr>
          <p:spPr>
            <a:xfrm>
              <a:off x="8376794" y="4440726"/>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458" name="pl255"/>
            <p:cNvSpPr/>
            <p:nvPr/>
          </p:nvSpPr>
          <p:spPr>
            <a:xfrm>
              <a:off x="8812870" y="4440726"/>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459" name="pl256"/>
            <p:cNvSpPr/>
            <p:nvPr/>
          </p:nvSpPr>
          <p:spPr>
            <a:xfrm>
              <a:off x="9248945" y="4440726"/>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460" name="pl257"/>
            <p:cNvSpPr/>
            <p:nvPr/>
          </p:nvSpPr>
          <p:spPr>
            <a:xfrm>
              <a:off x="9685021" y="4440726"/>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461" name="tx258"/>
            <p:cNvSpPr/>
            <p:nvPr/>
          </p:nvSpPr>
          <p:spPr>
            <a:xfrm>
              <a:off x="7908934" y="4501570"/>
              <a:ext cx="63568"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0</a:t>
              </a:r>
            </a:p>
          </p:txBody>
        </p:sp>
        <p:sp>
          <p:nvSpPr>
            <p:cNvPr id="462" name="tx259"/>
            <p:cNvSpPr/>
            <p:nvPr/>
          </p:nvSpPr>
          <p:spPr>
            <a:xfrm>
              <a:off x="8313226" y="4501570"/>
              <a:ext cx="127136"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20</a:t>
              </a:r>
            </a:p>
          </p:txBody>
        </p:sp>
        <p:sp>
          <p:nvSpPr>
            <p:cNvPr id="463" name="tx260"/>
            <p:cNvSpPr/>
            <p:nvPr/>
          </p:nvSpPr>
          <p:spPr>
            <a:xfrm>
              <a:off x="8749301" y="4501570"/>
              <a:ext cx="127136"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40</a:t>
              </a:r>
            </a:p>
          </p:txBody>
        </p:sp>
        <p:sp>
          <p:nvSpPr>
            <p:cNvPr id="464" name="tx261"/>
            <p:cNvSpPr/>
            <p:nvPr/>
          </p:nvSpPr>
          <p:spPr>
            <a:xfrm>
              <a:off x="9185377" y="4501570"/>
              <a:ext cx="127136"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60</a:t>
              </a:r>
            </a:p>
          </p:txBody>
        </p:sp>
        <p:sp>
          <p:nvSpPr>
            <p:cNvPr id="465" name="tx262"/>
            <p:cNvSpPr/>
            <p:nvPr/>
          </p:nvSpPr>
          <p:spPr>
            <a:xfrm>
              <a:off x="9621453" y="4501570"/>
              <a:ext cx="127136"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80</a:t>
              </a:r>
            </a:p>
          </p:txBody>
        </p:sp>
        <p:sp>
          <p:nvSpPr>
            <p:cNvPr id="466" name="tx263"/>
            <p:cNvSpPr/>
            <p:nvPr/>
          </p:nvSpPr>
          <p:spPr>
            <a:xfrm>
              <a:off x="1040227" y="2751448"/>
              <a:ext cx="2522525" cy="107156"/>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Preapproval request denied by financial institution</a:t>
              </a:r>
            </a:p>
          </p:txBody>
        </p:sp>
        <p:sp>
          <p:nvSpPr>
            <p:cNvPr id="467" name="tx264"/>
            <p:cNvSpPr/>
            <p:nvPr/>
          </p:nvSpPr>
          <p:spPr>
            <a:xfrm>
              <a:off x="1618257" y="2585220"/>
              <a:ext cx="1944495" cy="104378"/>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Application approved but not accepted</a:t>
              </a:r>
            </a:p>
          </p:txBody>
        </p:sp>
        <p:sp>
          <p:nvSpPr>
            <p:cNvPr id="468" name="tx265"/>
            <p:cNvSpPr/>
            <p:nvPr/>
          </p:nvSpPr>
          <p:spPr>
            <a:xfrm>
              <a:off x="2025339" y="2414826"/>
              <a:ext cx="1537413" cy="105767"/>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File closed for incompleteness</a:t>
              </a:r>
            </a:p>
          </p:txBody>
        </p:sp>
        <p:sp>
          <p:nvSpPr>
            <p:cNvPr id="469" name="tx266"/>
            <p:cNvSpPr/>
            <p:nvPr/>
          </p:nvSpPr>
          <p:spPr>
            <a:xfrm>
              <a:off x="1815491" y="2245820"/>
              <a:ext cx="1747260" cy="105767"/>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Application withdrawn by applicant</a:t>
              </a:r>
            </a:p>
          </p:txBody>
        </p:sp>
        <p:sp>
          <p:nvSpPr>
            <p:cNvPr id="470" name="tx267"/>
            <p:cNvSpPr/>
            <p:nvPr/>
          </p:nvSpPr>
          <p:spPr>
            <a:xfrm>
              <a:off x="1885199" y="2076814"/>
              <a:ext cx="1677553" cy="105767"/>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Loan purchased by the institution</a:t>
              </a:r>
            </a:p>
          </p:txBody>
        </p:sp>
        <p:sp>
          <p:nvSpPr>
            <p:cNvPr id="471" name="tx268"/>
            <p:cNvSpPr/>
            <p:nvPr/>
          </p:nvSpPr>
          <p:spPr>
            <a:xfrm>
              <a:off x="1510375" y="1906420"/>
              <a:ext cx="2052377" cy="107156"/>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Application denied by financial institution</a:t>
              </a:r>
            </a:p>
          </p:txBody>
        </p:sp>
        <p:sp>
          <p:nvSpPr>
            <p:cNvPr id="472" name="tx269"/>
            <p:cNvSpPr/>
            <p:nvPr/>
          </p:nvSpPr>
          <p:spPr>
            <a:xfrm>
              <a:off x="2774707" y="1738803"/>
              <a:ext cx="788044" cy="105767"/>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Loan originated</a:t>
              </a:r>
            </a:p>
          </p:txBody>
        </p:sp>
        <p:sp>
          <p:nvSpPr>
            <p:cNvPr id="473" name="pl270"/>
            <p:cNvSpPr/>
            <p:nvPr/>
          </p:nvSpPr>
          <p:spPr>
            <a:xfrm>
              <a:off x="3590588" y="2817726"/>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474" name="pl271"/>
            <p:cNvSpPr/>
            <p:nvPr/>
          </p:nvSpPr>
          <p:spPr>
            <a:xfrm>
              <a:off x="3590588" y="2648720"/>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475" name="pl272"/>
            <p:cNvSpPr/>
            <p:nvPr/>
          </p:nvSpPr>
          <p:spPr>
            <a:xfrm>
              <a:off x="3590588" y="2479715"/>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476" name="pl273"/>
            <p:cNvSpPr/>
            <p:nvPr/>
          </p:nvSpPr>
          <p:spPr>
            <a:xfrm>
              <a:off x="3590588" y="2310709"/>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477" name="pl274"/>
            <p:cNvSpPr/>
            <p:nvPr/>
          </p:nvSpPr>
          <p:spPr>
            <a:xfrm>
              <a:off x="3590588" y="2141703"/>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478" name="pl275"/>
            <p:cNvSpPr/>
            <p:nvPr/>
          </p:nvSpPr>
          <p:spPr>
            <a:xfrm>
              <a:off x="3590588" y="1972698"/>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479" name="pl276"/>
            <p:cNvSpPr/>
            <p:nvPr/>
          </p:nvSpPr>
          <p:spPr>
            <a:xfrm>
              <a:off x="3590588" y="1803692"/>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480" name="tx277"/>
            <p:cNvSpPr/>
            <p:nvPr/>
          </p:nvSpPr>
          <p:spPr>
            <a:xfrm>
              <a:off x="1040227" y="4273045"/>
              <a:ext cx="2522525" cy="107156"/>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Preapproval request denied by financial institution</a:t>
              </a:r>
            </a:p>
          </p:txBody>
        </p:sp>
        <p:sp>
          <p:nvSpPr>
            <p:cNvPr id="481" name="tx278"/>
            <p:cNvSpPr/>
            <p:nvPr/>
          </p:nvSpPr>
          <p:spPr>
            <a:xfrm>
              <a:off x="1618257" y="4106817"/>
              <a:ext cx="1944495" cy="104378"/>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Application approved but not accepted</a:t>
              </a:r>
            </a:p>
          </p:txBody>
        </p:sp>
        <p:sp>
          <p:nvSpPr>
            <p:cNvPr id="482" name="tx279"/>
            <p:cNvSpPr/>
            <p:nvPr/>
          </p:nvSpPr>
          <p:spPr>
            <a:xfrm>
              <a:off x="2025339" y="3936423"/>
              <a:ext cx="1537413" cy="105767"/>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File closed for incompleteness</a:t>
              </a:r>
            </a:p>
          </p:txBody>
        </p:sp>
        <p:sp>
          <p:nvSpPr>
            <p:cNvPr id="483" name="tx280"/>
            <p:cNvSpPr/>
            <p:nvPr/>
          </p:nvSpPr>
          <p:spPr>
            <a:xfrm>
              <a:off x="1815491" y="3767417"/>
              <a:ext cx="1747260" cy="105767"/>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Application withdrawn by applicant</a:t>
              </a:r>
            </a:p>
          </p:txBody>
        </p:sp>
        <p:sp>
          <p:nvSpPr>
            <p:cNvPr id="484" name="tx281"/>
            <p:cNvSpPr/>
            <p:nvPr/>
          </p:nvSpPr>
          <p:spPr>
            <a:xfrm>
              <a:off x="1885199" y="3598411"/>
              <a:ext cx="1677553" cy="105767"/>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Loan purchased by the institution</a:t>
              </a:r>
            </a:p>
          </p:txBody>
        </p:sp>
        <p:sp>
          <p:nvSpPr>
            <p:cNvPr id="485" name="tx282"/>
            <p:cNvSpPr/>
            <p:nvPr/>
          </p:nvSpPr>
          <p:spPr>
            <a:xfrm>
              <a:off x="1510375" y="3428017"/>
              <a:ext cx="2052377" cy="107156"/>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Application denied by financial institution</a:t>
              </a:r>
            </a:p>
          </p:txBody>
        </p:sp>
        <p:sp>
          <p:nvSpPr>
            <p:cNvPr id="486" name="tx283"/>
            <p:cNvSpPr/>
            <p:nvPr/>
          </p:nvSpPr>
          <p:spPr>
            <a:xfrm>
              <a:off x="2774707" y="3260400"/>
              <a:ext cx="788044" cy="105767"/>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Loan originated</a:t>
              </a:r>
            </a:p>
          </p:txBody>
        </p:sp>
        <p:sp>
          <p:nvSpPr>
            <p:cNvPr id="487" name="pl284"/>
            <p:cNvSpPr/>
            <p:nvPr/>
          </p:nvSpPr>
          <p:spPr>
            <a:xfrm>
              <a:off x="3590588" y="4339323"/>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488" name="pl285"/>
            <p:cNvSpPr/>
            <p:nvPr/>
          </p:nvSpPr>
          <p:spPr>
            <a:xfrm>
              <a:off x="3590588" y="4170317"/>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489" name="pl286"/>
            <p:cNvSpPr/>
            <p:nvPr/>
          </p:nvSpPr>
          <p:spPr>
            <a:xfrm>
              <a:off x="3590588" y="4001312"/>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490" name="pl287"/>
            <p:cNvSpPr/>
            <p:nvPr/>
          </p:nvSpPr>
          <p:spPr>
            <a:xfrm>
              <a:off x="3590588" y="3832306"/>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491" name="pl288"/>
            <p:cNvSpPr/>
            <p:nvPr/>
          </p:nvSpPr>
          <p:spPr>
            <a:xfrm>
              <a:off x="3590588" y="3663300"/>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492" name="pl289"/>
            <p:cNvSpPr/>
            <p:nvPr/>
          </p:nvSpPr>
          <p:spPr>
            <a:xfrm>
              <a:off x="3590588" y="3494295"/>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493" name="pl290"/>
            <p:cNvSpPr/>
            <p:nvPr/>
          </p:nvSpPr>
          <p:spPr>
            <a:xfrm>
              <a:off x="3590588" y="3325289"/>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494" name="tx291"/>
            <p:cNvSpPr/>
            <p:nvPr/>
          </p:nvSpPr>
          <p:spPr>
            <a:xfrm>
              <a:off x="1040227" y="5794642"/>
              <a:ext cx="2522525" cy="107156"/>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Preapproval request denied by financial institution</a:t>
              </a:r>
            </a:p>
          </p:txBody>
        </p:sp>
        <p:sp>
          <p:nvSpPr>
            <p:cNvPr id="495" name="tx292"/>
            <p:cNvSpPr/>
            <p:nvPr/>
          </p:nvSpPr>
          <p:spPr>
            <a:xfrm>
              <a:off x="1618257" y="5628414"/>
              <a:ext cx="1944495" cy="104378"/>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Application approved but not accepted</a:t>
              </a:r>
            </a:p>
          </p:txBody>
        </p:sp>
        <p:sp>
          <p:nvSpPr>
            <p:cNvPr id="496" name="tx293"/>
            <p:cNvSpPr/>
            <p:nvPr/>
          </p:nvSpPr>
          <p:spPr>
            <a:xfrm>
              <a:off x="2025339" y="5458020"/>
              <a:ext cx="1537413" cy="105767"/>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File closed for incompleteness</a:t>
              </a:r>
            </a:p>
          </p:txBody>
        </p:sp>
        <p:sp>
          <p:nvSpPr>
            <p:cNvPr id="497" name="tx294"/>
            <p:cNvSpPr/>
            <p:nvPr/>
          </p:nvSpPr>
          <p:spPr>
            <a:xfrm>
              <a:off x="1815491" y="5289014"/>
              <a:ext cx="1747260" cy="105767"/>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Application withdrawn by applicant</a:t>
              </a:r>
            </a:p>
          </p:txBody>
        </p:sp>
        <p:sp>
          <p:nvSpPr>
            <p:cNvPr id="498" name="tx295"/>
            <p:cNvSpPr/>
            <p:nvPr/>
          </p:nvSpPr>
          <p:spPr>
            <a:xfrm>
              <a:off x="1885199" y="5120008"/>
              <a:ext cx="1677553" cy="105767"/>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Loan purchased by the institution</a:t>
              </a:r>
            </a:p>
          </p:txBody>
        </p:sp>
        <p:sp>
          <p:nvSpPr>
            <p:cNvPr id="499" name="tx296"/>
            <p:cNvSpPr/>
            <p:nvPr/>
          </p:nvSpPr>
          <p:spPr>
            <a:xfrm>
              <a:off x="1510375" y="4949614"/>
              <a:ext cx="2052377" cy="107156"/>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Application denied by financial institution</a:t>
              </a:r>
            </a:p>
          </p:txBody>
        </p:sp>
        <p:sp>
          <p:nvSpPr>
            <p:cNvPr id="500" name="tx297"/>
            <p:cNvSpPr/>
            <p:nvPr/>
          </p:nvSpPr>
          <p:spPr>
            <a:xfrm>
              <a:off x="2774707" y="4781997"/>
              <a:ext cx="788044" cy="105767"/>
            </a:xfrm>
            <a:prstGeom prst="rect">
              <a:avLst/>
            </a:prstGeom>
            <a:noFill/>
          </p:spPr>
          <p:txBody>
            <a:bodyPr wrap="none" lIns="0" tIns="0" rIns="0" bIns="0" anchor="ctr" anchorCtr="1"/>
            <a:lstStyle/>
            <a:p>
              <a:pPr marL="0" marR="0" indent="0" algn="l">
                <a:lnSpc>
                  <a:spcPts val="880"/>
                </a:lnSpc>
                <a:spcBef>
                  <a:spcPts val="0"/>
                </a:spcBef>
                <a:spcAft>
                  <a:spcPts val="0"/>
                </a:spcAft>
              </a:pPr>
              <a:r>
                <a:rPr sz="1000" b="1">
                  <a:solidFill>
                    <a:srgbClr val="4D4D4D">
                      <a:alpha val="100000"/>
                    </a:srgbClr>
                  </a:solidFill>
                  <a:latin typeface="Candara" panose="020E0502030303020204" pitchFamily="34" charset="0"/>
                  <a:cs typeface="Arial"/>
                </a:rPr>
                <a:t>Loan originated</a:t>
              </a:r>
            </a:p>
          </p:txBody>
        </p:sp>
        <p:sp>
          <p:nvSpPr>
            <p:cNvPr id="501" name="pl298"/>
            <p:cNvSpPr/>
            <p:nvPr/>
          </p:nvSpPr>
          <p:spPr>
            <a:xfrm>
              <a:off x="3590588" y="5860920"/>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502" name="pl299"/>
            <p:cNvSpPr/>
            <p:nvPr/>
          </p:nvSpPr>
          <p:spPr>
            <a:xfrm>
              <a:off x="3590588" y="5691914"/>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503" name="pl300"/>
            <p:cNvSpPr/>
            <p:nvPr/>
          </p:nvSpPr>
          <p:spPr>
            <a:xfrm>
              <a:off x="3590588" y="5522909"/>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504" name="pl301"/>
            <p:cNvSpPr/>
            <p:nvPr/>
          </p:nvSpPr>
          <p:spPr>
            <a:xfrm>
              <a:off x="3590588" y="5353903"/>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505" name="pl302"/>
            <p:cNvSpPr/>
            <p:nvPr/>
          </p:nvSpPr>
          <p:spPr>
            <a:xfrm>
              <a:off x="3590588" y="5184897"/>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506" name="pl303"/>
            <p:cNvSpPr/>
            <p:nvPr/>
          </p:nvSpPr>
          <p:spPr>
            <a:xfrm>
              <a:off x="3590588" y="5015892"/>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507" name="pl304"/>
            <p:cNvSpPr/>
            <p:nvPr/>
          </p:nvSpPr>
          <p:spPr>
            <a:xfrm>
              <a:off x="3590588" y="4846886"/>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8000" b="1">
                <a:latin typeface="Candara" panose="020E0502030303020204" pitchFamily="34" charset="0"/>
              </a:endParaRPr>
            </a:p>
          </p:txBody>
        </p:sp>
        <p:sp>
          <p:nvSpPr>
            <p:cNvPr id="508" name="tx305"/>
            <p:cNvSpPr/>
            <p:nvPr/>
          </p:nvSpPr>
          <p:spPr>
            <a:xfrm>
              <a:off x="5852814" y="6152418"/>
              <a:ext cx="1809346" cy="131167"/>
            </a:xfrm>
            <a:prstGeom prst="rect">
              <a:avLst/>
            </a:prstGeom>
            <a:noFill/>
          </p:spPr>
          <p:txBody>
            <a:bodyPr wrap="none" lIns="0" tIns="0" rIns="0" bIns="0" anchor="ctr" anchorCtr="1"/>
            <a:lstStyle/>
            <a:p>
              <a:pPr marL="0" marR="0" indent="0" algn="l">
                <a:lnSpc>
                  <a:spcPts val="1100"/>
                </a:lnSpc>
                <a:spcBef>
                  <a:spcPts val="0"/>
                </a:spcBef>
                <a:spcAft>
                  <a:spcPts val="0"/>
                </a:spcAft>
              </a:pPr>
              <a:r>
                <a:rPr sz="1400" b="1">
                  <a:solidFill>
                    <a:srgbClr val="000000">
                      <a:alpha val="100000"/>
                    </a:srgbClr>
                  </a:solidFill>
                  <a:latin typeface="Candara" panose="020E0502030303020204" pitchFamily="34" charset="0"/>
                  <a:cs typeface="Arial"/>
                </a:rPr>
                <a:t>%age Count Of Action Taken</a:t>
              </a:r>
            </a:p>
          </p:txBody>
        </p:sp>
        <p:sp>
          <p:nvSpPr>
            <p:cNvPr id="509" name="tx306"/>
            <p:cNvSpPr/>
            <p:nvPr/>
          </p:nvSpPr>
          <p:spPr>
            <a:xfrm rot="-5400000">
              <a:off x="663649" y="3781506"/>
              <a:ext cx="388267" cy="101600"/>
            </a:xfrm>
            <a:prstGeom prst="rect">
              <a:avLst/>
            </a:prstGeom>
            <a:noFill/>
          </p:spPr>
          <p:txBody>
            <a:bodyPr wrap="none" lIns="0" tIns="0" rIns="0" bIns="0" anchor="ctr" anchorCtr="1"/>
            <a:lstStyle/>
            <a:p>
              <a:pPr marL="0" marR="0" indent="0" algn="l">
                <a:lnSpc>
                  <a:spcPts val="1100"/>
                </a:lnSpc>
                <a:spcBef>
                  <a:spcPts val="0"/>
                </a:spcBef>
                <a:spcAft>
                  <a:spcPts val="0"/>
                </a:spcAft>
              </a:pPr>
              <a:r>
                <a:rPr sz="1400" b="1">
                  <a:solidFill>
                    <a:srgbClr val="000000">
                      <a:alpha val="100000"/>
                    </a:srgbClr>
                  </a:solidFill>
                  <a:latin typeface="Candara" panose="020E0502030303020204" pitchFamily="34" charset="0"/>
                  <a:cs typeface="Arial"/>
                </a:rPr>
                <a:t>Action</a:t>
              </a:r>
            </a:p>
          </p:txBody>
        </p:sp>
        <p:sp>
          <p:nvSpPr>
            <p:cNvPr id="510" name="tx307"/>
            <p:cNvSpPr/>
            <p:nvPr/>
          </p:nvSpPr>
          <p:spPr>
            <a:xfrm>
              <a:off x="3625382" y="1215962"/>
              <a:ext cx="1863018" cy="152995"/>
            </a:xfrm>
            <a:prstGeom prst="rect">
              <a:avLst/>
            </a:prstGeom>
            <a:noFill/>
          </p:spPr>
          <p:txBody>
            <a:bodyPr wrap="none" lIns="0" tIns="0" rIns="0" bIns="0" anchor="ctr" anchorCtr="1"/>
            <a:lstStyle/>
            <a:p>
              <a:pPr marL="0" marR="0" indent="0" algn="l">
                <a:lnSpc>
                  <a:spcPts val="1320"/>
                </a:lnSpc>
                <a:spcBef>
                  <a:spcPts val="0"/>
                </a:spcBef>
                <a:spcAft>
                  <a:spcPts val="0"/>
                </a:spcAft>
              </a:pPr>
              <a:r>
                <a:rPr sz="1600" b="1">
                  <a:solidFill>
                    <a:srgbClr val="000000">
                      <a:alpha val="100000"/>
                    </a:srgbClr>
                  </a:solidFill>
                  <a:latin typeface="Candara" panose="020E0502030303020204" pitchFamily="34" charset="0"/>
                  <a:cs typeface="Arial"/>
                </a:rPr>
                <a:t>Actions in Loans by Race</a:t>
              </a:r>
            </a:p>
          </p:txBody>
        </p:sp>
      </p:grpSp>
      <p:sp>
        <p:nvSpPr>
          <p:cNvPr id="512" name="Rectangle 511"/>
          <p:cNvSpPr/>
          <p:nvPr/>
        </p:nvSpPr>
        <p:spPr>
          <a:xfrm>
            <a:off x="832385" y="9094017"/>
            <a:ext cx="4349500" cy="646331"/>
          </a:xfrm>
          <a:prstGeom prst="rect">
            <a:avLst/>
          </a:prstGeom>
          <a:solidFill>
            <a:srgbClr val="FFC000"/>
          </a:solidFill>
        </p:spPr>
        <p:txBody>
          <a:bodyPr wrap="square">
            <a:spAutoFit/>
          </a:bodyPr>
          <a:lstStyle/>
          <a:p>
            <a:r>
              <a:rPr lang="en-US" sz="3600" b="1" dirty="0">
                <a:solidFill>
                  <a:schemeClr val="tx2">
                    <a:lumMod val="50000"/>
                  </a:schemeClr>
                </a:solidFill>
                <a:latin typeface="Candara" panose="020E0502030303020204" pitchFamily="34" charset="0"/>
              </a:rPr>
              <a:t>Insights </a:t>
            </a:r>
          </a:p>
        </p:txBody>
      </p:sp>
      <p:sp>
        <p:nvSpPr>
          <p:cNvPr id="513" name="Rectangle 512"/>
          <p:cNvSpPr/>
          <p:nvPr/>
        </p:nvSpPr>
        <p:spPr>
          <a:xfrm>
            <a:off x="820314" y="9976157"/>
            <a:ext cx="8851961" cy="2308324"/>
          </a:xfrm>
          <a:prstGeom prst="rect">
            <a:avLst/>
          </a:prstGeom>
        </p:spPr>
        <p:txBody>
          <a:bodyPr wrap="square">
            <a:spAutoFit/>
          </a:bodyPr>
          <a:lstStyle/>
          <a:p>
            <a:r>
              <a:rPr lang="en-US" sz="2400" b="1" dirty="0">
                <a:solidFill>
                  <a:schemeClr val="accent1">
                    <a:lumMod val="50000"/>
                  </a:schemeClr>
                </a:solidFill>
                <a:latin typeface="Candara" panose="020E0502030303020204" pitchFamily="34" charset="0"/>
              </a:rPr>
              <a:t>The data was split across race and analyzed</a:t>
            </a:r>
          </a:p>
          <a:p>
            <a:pPr marL="342900" indent="-342900">
              <a:buFont typeface="Arial" panose="020B0604020202020204" pitchFamily="34" charset="0"/>
              <a:buChar char="•"/>
            </a:pPr>
            <a:r>
              <a:rPr lang="en-US" sz="2400" b="1" dirty="0">
                <a:solidFill>
                  <a:schemeClr val="accent1">
                    <a:lumMod val="50000"/>
                  </a:schemeClr>
                </a:solidFill>
                <a:latin typeface="Candara" panose="020E0502030303020204" pitchFamily="34" charset="0"/>
              </a:rPr>
              <a:t>Whites dominated loan applications  however, a significant chunk didn’t mention race on the application with also cases where race was missing in the dataset</a:t>
            </a:r>
            <a:endParaRPr lang="en-US" sz="2400" dirty="0">
              <a:solidFill>
                <a:schemeClr val="accent1">
                  <a:lumMod val="50000"/>
                </a:schemeClr>
              </a:solidFill>
              <a:latin typeface="Candara" panose="020E0502030303020204" pitchFamily="34" charset="0"/>
            </a:endParaRPr>
          </a:p>
          <a:p>
            <a:pPr marL="342900" indent="-342900">
              <a:buFont typeface="Arial" panose="020B0604020202020204" pitchFamily="34" charset="0"/>
              <a:buChar char="•"/>
            </a:pPr>
            <a:r>
              <a:rPr lang="en-US" sz="2400" dirty="0">
                <a:solidFill>
                  <a:schemeClr val="accent1">
                    <a:lumMod val="50000"/>
                  </a:schemeClr>
                </a:solidFill>
              </a:rPr>
              <a:t>The </a:t>
            </a:r>
            <a:r>
              <a:rPr lang="en-US" sz="2400" b="1" dirty="0">
                <a:solidFill>
                  <a:schemeClr val="accent1">
                    <a:lumMod val="50000"/>
                  </a:schemeClr>
                </a:solidFill>
              </a:rPr>
              <a:t>Loan Origination percentage</a:t>
            </a:r>
            <a:r>
              <a:rPr lang="en-US" sz="2400" dirty="0">
                <a:solidFill>
                  <a:schemeClr val="accent1">
                    <a:lumMod val="50000"/>
                  </a:schemeClr>
                </a:solidFill>
              </a:rPr>
              <a:t> for the </a:t>
            </a:r>
            <a:r>
              <a:rPr lang="en-US" sz="2400" b="1" dirty="0">
                <a:solidFill>
                  <a:schemeClr val="accent1">
                    <a:lumMod val="50000"/>
                  </a:schemeClr>
                </a:solidFill>
              </a:rPr>
              <a:t>White and Asian community</a:t>
            </a:r>
            <a:r>
              <a:rPr lang="en-US" sz="2400" dirty="0">
                <a:solidFill>
                  <a:schemeClr val="accent1">
                    <a:lumMod val="50000"/>
                  </a:schemeClr>
                </a:solidFill>
              </a:rPr>
              <a:t> is higher than the </a:t>
            </a:r>
            <a:r>
              <a:rPr lang="en-US" sz="2400" b="1" dirty="0">
                <a:solidFill>
                  <a:schemeClr val="accent1">
                    <a:lumMod val="50000"/>
                  </a:schemeClr>
                </a:solidFill>
              </a:rPr>
              <a:t>Black or Asian</a:t>
            </a:r>
            <a:r>
              <a:rPr lang="en-US" sz="2400" dirty="0">
                <a:solidFill>
                  <a:schemeClr val="accent1">
                    <a:lumMod val="50000"/>
                  </a:schemeClr>
                </a:solidFill>
              </a:rPr>
              <a:t> community.</a:t>
            </a:r>
            <a:endParaRPr lang="en-US" sz="2400" dirty="0">
              <a:solidFill>
                <a:schemeClr val="accent1">
                  <a:lumMod val="50000"/>
                </a:schemeClr>
              </a:solidFill>
              <a:latin typeface="Candara" panose="020E0502030303020204" pitchFamily="34" charset="0"/>
            </a:endParaRPr>
          </a:p>
        </p:txBody>
      </p:sp>
    </p:spTree>
    <p:extLst>
      <p:ext uri="{BB962C8B-B14F-4D97-AF65-F5344CB8AC3E}">
        <p14:creationId xmlns:p14="http://schemas.microsoft.com/office/powerpoint/2010/main" val="1794118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6"/>
          <p:cNvGrpSpPr/>
          <p:nvPr/>
        </p:nvGrpSpPr>
        <p:grpSpPr>
          <a:xfrm>
            <a:off x="7346165" y="483246"/>
            <a:ext cx="9956781" cy="2073057"/>
            <a:chOff x="7325578" y="483246"/>
            <a:chExt cx="9956781" cy="2073057"/>
          </a:xfrm>
        </p:grpSpPr>
        <p:sp>
          <p:nvSpPr>
            <p:cNvPr id="8" name="TextBox 7"/>
            <p:cNvSpPr txBox="1"/>
            <p:nvPr/>
          </p:nvSpPr>
          <p:spPr>
            <a:xfrm>
              <a:off x="7325578" y="483246"/>
              <a:ext cx="9956781" cy="1015644"/>
            </a:xfrm>
            <a:prstGeom prst="rect">
              <a:avLst/>
            </a:prstGeom>
            <a:noFill/>
          </p:spPr>
          <p:txBody>
            <a:bodyPr wrap="square" lIns="91422" tIns="45711" rIns="91422" bIns="45711" rtlCol="0">
              <a:spAutoFit/>
            </a:bodyPr>
            <a:lstStyle/>
            <a:p>
              <a:pPr algn="ctr"/>
              <a:r>
                <a:rPr lang="en-US" sz="6000" b="1" u="sng" dirty="0">
                  <a:solidFill>
                    <a:schemeClr val="tx2"/>
                  </a:solidFill>
                  <a:latin typeface="Candara" panose="020E0502030303020204" pitchFamily="34" charset="0"/>
                  <a:ea typeface="Lato" pitchFamily="34" charset="0"/>
                  <a:cs typeface="Lato" pitchFamily="34" charset="0"/>
                </a:rPr>
                <a:t>EDA Continued </a:t>
              </a:r>
              <a:endParaRPr lang="id-ID" sz="6000" b="1" u="sng" dirty="0">
                <a:solidFill>
                  <a:schemeClr val="tx2"/>
                </a:solidFill>
                <a:latin typeface="Candara" panose="020E0502030303020204" pitchFamily="34" charset="0"/>
                <a:ea typeface="Lato" pitchFamily="34" charset="0"/>
                <a:cs typeface="Lato" pitchFamily="34" charset="0"/>
              </a:endParaRPr>
            </a:p>
          </p:txBody>
        </p:sp>
        <p:sp>
          <p:nvSpPr>
            <p:cNvPr id="9" name="Subtitle 2"/>
            <p:cNvSpPr txBox="1">
              <a:spLocks/>
            </p:cNvSpPr>
            <p:nvPr/>
          </p:nvSpPr>
          <p:spPr>
            <a:xfrm>
              <a:off x="10514927" y="1854121"/>
              <a:ext cx="3675307" cy="702182"/>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dirty="0">
                  <a:solidFill>
                    <a:schemeClr val="accent1">
                      <a:lumMod val="50000"/>
                    </a:schemeClr>
                  </a:solidFill>
                  <a:latin typeface="Candara" panose="020E0502030303020204" pitchFamily="34" charset="0"/>
                  <a:cs typeface="Lato Light"/>
                </a:rPr>
                <a:t>Telling the Data Story</a:t>
              </a:r>
            </a:p>
          </p:txBody>
        </p:sp>
      </p:grpSp>
      <p:grpSp>
        <p:nvGrpSpPr>
          <p:cNvPr id="10" name="Group 1"/>
          <p:cNvGrpSpPr/>
          <p:nvPr/>
        </p:nvGrpSpPr>
        <p:grpSpPr>
          <a:xfrm>
            <a:off x="10409237" y="1587830"/>
            <a:ext cx="3657601" cy="240970"/>
            <a:chOff x="10866255" y="8448874"/>
            <a:chExt cx="2738812" cy="73150"/>
          </a:xfrm>
        </p:grpSpPr>
        <p:sp>
          <p:nvSpPr>
            <p:cNvPr id="11" name="Rectangle 11"/>
            <p:cNvSpPr/>
            <p:nvPr/>
          </p:nvSpPr>
          <p:spPr>
            <a:xfrm flipV="1">
              <a:off x="10866255" y="8448874"/>
              <a:ext cx="407521" cy="73150"/>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12" name="Rectangle 12"/>
            <p:cNvSpPr/>
            <p:nvPr/>
          </p:nvSpPr>
          <p:spPr>
            <a:xfrm flipV="1">
              <a:off x="11330497" y="8448874"/>
              <a:ext cx="407521" cy="7315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13" name="Rectangle 13"/>
            <p:cNvSpPr/>
            <p:nvPr/>
          </p:nvSpPr>
          <p:spPr>
            <a:xfrm flipV="1">
              <a:off x="11809200" y="8448874"/>
              <a:ext cx="407521" cy="73150"/>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14" name="Rectangle 14"/>
            <p:cNvSpPr/>
            <p:nvPr/>
          </p:nvSpPr>
          <p:spPr>
            <a:xfrm flipV="1">
              <a:off x="12273541" y="8448874"/>
              <a:ext cx="407521" cy="73150"/>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15" name="Rectangle 15"/>
            <p:cNvSpPr/>
            <p:nvPr/>
          </p:nvSpPr>
          <p:spPr>
            <a:xfrm flipV="1">
              <a:off x="12737783" y="8448874"/>
              <a:ext cx="407521" cy="73150"/>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16" name="Rectangle 16"/>
            <p:cNvSpPr/>
            <p:nvPr/>
          </p:nvSpPr>
          <p:spPr>
            <a:xfrm flipV="1">
              <a:off x="13197546" y="8448874"/>
              <a:ext cx="407521" cy="7315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grpSp>
      <p:grpSp>
        <p:nvGrpSpPr>
          <p:cNvPr id="19" name="grp1"/>
          <p:cNvGrpSpPr/>
          <p:nvPr/>
        </p:nvGrpSpPr>
        <p:grpSpPr>
          <a:xfrm>
            <a:off x="56115" y="2357569"/>
            <a:ext cx="12176769" cy="5657084"/>
            <a:chOff x="738981" y="1181100"/>
            <a:chExt cx="9220199" cy="5200650"/>
          </a:xfrm>
        </p:grpSpPr>
        <p:sp>
          <p:nvSpPr>
            <p:cNvPr id="21" name="rc3"/>
            <p:cNvSpPr/>
            <p:nvPr/>
          </p:nvSpPr>
          <p:spPr>
            <a:xfrm>
              <a:off x="738981" y="1181100"/>
              <a:ext cx="9220199" cy="5200650"/>
            </a:xfrm>
            <a:prstGeom prst="rect">
              <a:avLst/>
            </a:prstGeom>
            <a:solidFill>
              <a:srgbClr val="FFFFFF">
                <a:alpha val="100000"/>
              </a:srgbClr>
            </a:solidFill>
            <a:ln w="9525" cap="rnd">
              <a:solidFill>
                <a:srgbClr val="FFFFFF">
                  <a:alpha val="100000"/>
                </a:srgbClr>
              </a:solidFill>
              <a:prstDash val="solid"/>
              <a:round/>
            </a:ln>
          </p:spPr>
          <p:txBody>
            <a:bodyPr/>
            <a:lstStyle/>
            <a:p>
              <a:endParaRPr>
                <a:latin typeface="Candara" panose="020E0502030303020204" pitchFamily="34" charset="0"/>
              </a:endParaRPr>
            </a:p>
          </p:txBody>
        </p:sp>
        <p:sp>
          <p:nvSpPr>
            <p:cNvPr id="25" name="rc4"/>
            <p:cNvSpPr/>
            <p:nvPr/>
          </p:nvSpPr>
          <p:spPr>
            <a:xfrm>
              <a:off x="738981" y="1181100"/>
              <a:ext cx="9220199" cy="5200650"/>
            </a:xfrm>
            <a:prstGeom prst="rect">
              <a:avLst/>
            </a:prstGeom>
            <a:noFill/>
            <a:ln w="13550" cap="rnd">
              <a:solidFill>
                <a:srgbClr val="FFFFFF">
                  <a:alpha val="100000"/>
                </a:srgbClr>
              </a:solidFill>
              <a:prstDash val="solid"/>
              <a:round/>
            </a:ln>
          </p:spPr>
          <p:txBody>
            <a:bodyPr/>
            <a:lstStyle/>
            <a:p>
              <a:endParaRPr>
                <a:latin typeface="Candara" panose="020E0502030303020204" pitchFamily="34" charset="0"/>
              </a:endParaRPr>
            </a:p>
          </p:txBody>
        </p:sp>
        <p:sp>
          <p:nvSpPr>
            <p:cNvPr id="26" name="rc5"/>
            <p:cNvSpPr/>
            <p:nvPr/>
          </p:nvSpPr>
          <p:spPr>
            <a:xfrm>
              <a:off x="1352423" y="1467121"/>
              <a:ext cx="8537168" cy="4508695"/>
            </a:xfrm>
            <a:prstGeom prst="rect">
              <a:avLst/>
            </a:prstGeom>
            <a:solidFill>
              <a:srgbClr val="FFFFFF">
                <a:alpha val="100000"/>
              </a:srgbClr>
            </a:solidFill>
            <a:ln>
              <a:solidFill>
                <a:schemeClr val="bg1">
                  <a:lumMod val="65000"/>
                </a:schemeClr>
              </a:solidFill>
            </a:ln>
          </p:spPr>
          <p:txBody>
            <a:bodyPr/>
            <a:lstStyle/>
            <a:p>
              <a:endParaRPr>
                <a:latin typeface="Candara" panose="020E0502030303020204" pitchFamily="34" charset="0"/>
              </a:endParaRPr>
            </a:p>
          </p:txBody>
        </p:sp>
        <p:sp>
          <p:nvSpPr>
            <p:cNvPr id="27" name="pl6"/>
            <p:cNvSpPr/>
            <p:nvPr/>
          </p:nvSpPr>
          <p:spPr>
            <a:xfrm>
              <a:off x="1352423" y="5170511"/>
              <a:ext cx="8537168" cy="0"/>
            </a:xfrm>
            <a:custGeom>
              <a:avLst/>
              <a:gdLst/>
              <a:ahLst/>
              <a:cxnLst/>
              <a:rect l="0" t="0" r="0" b="0"/>
              <a:pathLst>
                <a:path w="8537168">
                  <a:moveTo>
                    <a:pt x="0" y="0"/>
                  </a:moveTo>
                  <a:lnTo>
                    <a:pt x="8537168" y="0"/>
                  </a:lnTo>
                  <a:lnTo>
                    <a:pt x="8537168" y="0"/>
                  </a:lnTo>
                </a:path>
              </a:pathLst>
            </a:custGeom>
            <a:ln w="6775" cap="flat">
              <a:solidFill>
                <a:srgbClr val="EBEBEB">
                  <a:alpha val="100000"/>
                </a:srgbClr>
              </a:solidFill>
              <a:prstDash val="solid"/>
              <a:round/>
            </a:ln>
          </p:spPr>
          <p:txBody>
            <a:bodyPr/>
            <a:lstStyle/>
            <a:p>
              <a:endParaRPr>
                <a:latin typeface="Candara" panose="020E0502030303020204" pitchFamily="34" charset="0"/>
              </a:endParaRPr>
            </a:p>
          </p:txBody>
        </p:sp>
        <p:sp>
          <p:nvSpPr>
            <p:cNvPr id="28" name="pl7"/>
            <p:cNvSpPr/>
            <p:nvPr/>
          </p:nvSpPr>
          <p:spPr>
            <a:xfrm>
              <a:off x="1352423" y="3969780"/>
              <a:ext cx="8537168" cy="0"/>
            </a:xfrm>
            <a:custGeom>
              <a:avLst/>
              <a:gdLst/>
              <a:ahLst/>
              <a:cxnLst/>
              <a:rect l="0" t="0" r="0" b="0"/>
              <a:pathLst>
                <a:path w="8537168">
                  <a:moveTo>
                    <a:pt x="0" y="0"/>
                  </a:moveTo>
                  <a:lnTo>
                    <a:pt x="8537168" y="0"/>
                  </a:lnTo>
                  <a:lnTo>
                    <a:pt x="8537168" y="0"/>
                  </a:lnTo>
                </a:path>
              </a:pathLst>
            </a:custGeom>
            <a:ln w="6775" cap="flat">
              <a:solidFill>
                <a:srgbClr val="EBEBEB">
                  <a:alpha val="100000"/>
                </a:srgbClr>
              </a:solidFill>
              <a:prstDash val="solid"/>
              <a:round/>
            </a:ln>
          </p:spPr>
          <p:txBody>
            <a:bodyPr/>
            <a:lstStyle/>
            <a:p>
              <a:endParaRPr>
                <a:latin typeface="Candara" panose="020E0502030303020204" pitchFamily="34" charset="0"/>
              </a:endParaRPr>
            </a:p>
          </p:txBody>
        </p:sp>
        <p:sp>
          <p:nvSpPr>
            <p:cNvPr id="29" name="pl8"/>
            <p:cNvSpPr/>
            <p:nvPr/>
          </p:nvSpPr>
          <p:spPr>
            <a:xfrm>
              <a:off x="1352423" y="2769050"/>
              <a:ext cx="8537168" cy="0"/>
            </a:xfrm>
            <a:custGeom>
              <a:avLst/>
              <a:gdLst/>
              <a:ahLst/>
              <a:cxnLst/>
              <a:rect l="0" t="0" r="0" b="0"/>
              <a:pathLst>
                <a:path w="8537168">
                  <a:moveTo>
                    <a:pt x="0" y="0"/>
                  </a:moveTo>
                  <a:lnTo>
                    <a:pt x="8537168" y="0"/>
                  </a:lnTo>
                  <a:lnTo>
                    <a:pt x="8537168" y="0"/>
                  </a:lnTo>
                </a:path>
              </a:pathLst>
            </a:custGeom>
            <a:ln w="6775" cap="flat">
              <a:solidFill>
                <a:srgbClr val="EBEBEB">
                  <a:alpha val="100000"/>
                </a:srgbClr>
              </a:solidFill>
              <a:prstDash val="solid"/>
              <a:round/>
            </a:ln>
          </p:spPr>
          <p:txBody>
            <a:bodyPr/>
            <a:lstStyle/>
            <a:p>
              <a:endParaRPr>
                <a:latin typeface="Candara" panose="020E0502030303020204" pitchFamily="34" charset="0"/>
              </a:endParaRPr>
            </a:p>
          </p:txBody>
        </p:sp>
        <p:sp>
          <p:nvSpPr>
            <p:cNvPr id="30" name="pl9"/>
            <p:cNvSpPr/>
            <p:nvPr/>
          </p:nvSpPr>
          <p:spPr>
            <a:xfrm>
              <a:off x="1352423" y="1568319"/>
              <a:ext cx="8537168" cy="0"/>
            </a:xfrm>
            <a:custGeom>
              <a:avLst/>
              <a:gdLst/>
              <a:ahLst/>
              <a:cxnLst/>
              <a:rect l="0" t="0" r="0" b="0"/>
              <a:pathLst>
                <a:path w="8537168">
                  <a:moveTo>
                    <a:pt x="0" y="0"/>
                  </a:moveTo>
                  <a:lnTo>
                    <a:pt x="8537168" y="0"/>
                  </a:lnTo>
                  <a:lnTo>
                    <a:pt x="8537168" y="0"/>
                  </a:lnTo>
                </a:path>
              </a:pathLst>
            </a:custGeom>
            <a:ln w="6775" cap="flat">
              <a:solidFill>
                <a:srgbClr val="EBEBEB">
                  <a:alpha val="100000"/>
                </a:srgbClr>
              </a:solidFill>
              <a:prstDash val="solid"/>
              <a:round/>
            </a:ln>
          </p:spPr>
          <p:txBody>
            <a:bodyPr/>
            <a:lstStyle/>
            <a:p>
              <a:endParaRPr>
                <a:latin typeface="Candara" panose="020E0502030303020204" pitchFamily="34" charset="0"/>
              </a:endParaRPr>
            </a:p>
          </p:txBody>
        </p:sp>
        <p:sp>
          <p:nvSpPr>
            <p:cNvPr id="31" name="pl10"/>
            <p:cNvSpPr/>
            <p:nvPr/>
          </p:nvSpPr>
          <p:spPr>
            <a:xfrm>
              <a:off x="2225543" y="1467121"/>
              <a:ext cx="0" cy="4508695"/>
            </a:xfrm>
            <a:custGeom>
              <a:avLst/>
              <a:gdLst/>
              <a:ahLst/>
              <a:cxnLst/>
              <a:rect l="0" t="0" r="0" b="0"/>
              <a:pathLst>
                <a:path h="4508695">
                  <a:moveTo>
                    <a:pt x="0" y="4508695"/>
                  </a:moveTo>
                  <a:lnTo>
                    <a:pt x="0" y="0"/>
                  </a:lnTo>
                  <a:lnTo>
                    <a:pt x="0" y="0"/>
                  </a:lnTo>
                </a:path>
              </a:pathLst>
            </a:custGeom>
            <a:ln w="6775" cap="flat">
              <a:solidFill>
                <a:srgbClr val="EBEBEB">
                  <a:alpha val="100000"/>
                </a:srgbClr>
              </a:solidFill>
              <a:prstDash val="solid"/>
              <a:round/>
            </a:ln>
          </p:spPr>
          <p:txBody>
            <a:bodyPr/>
            <a:lstStyle/>
            <a:p>
              <a:endParaRPr>
                <a:latin typeface="Candara" panose="020E0502030303020204" pitchFamily="34" charset="0"/>
              </a:endParaRPr>
            </a:p>
          </p:txBody>
        </p:sp>
        <p:sp>
          <p:nvSpPr>
            <p:cNvPr id="32" name="pl11"/>
            <p:cNvSpPr/>
            <p:nvPr/>
          </p:nvSpPr>
          <p:spPr>
            <a:xfrm>
              <a:off x="3195676" y="1467121"/>
              <a:ext cx="0" cy="4508695"/>
            </a:xfrm>
            <a:custGeom>
              <a:avLst/>
              <a:gdLst/>
              <a:ahLst/>
              <a:cxnLst/>
              <a:rect l="0" t="0" r="0" b="0"/>
              <a:pathLst>
                <a:path h="4508695">
                  <a:moveTo>
                    <a:pt x="0" y="4508695"/>
                  </a:moveTo>
                  <a:lnTo>
                    <a:pt x="0" y="0"/>
                  </a:lnTo>
                  <a:lnTo>
                    <a:pt x="0" y="0"/>
                  </a:lnTo>
                </a:path>
              </a:pathLst>
            </a:custGeom>
            <a:ln w="6775" cap="flat">
              <a:solidFill>
                <a:srgbClr val="EBEBEB">
                  <a:alpha val="100000"/>
                </a:srgbClr>
              </a:solidFill>
              <a:prstDash val="solid"/>
              <a:round/>
            </a:ln>
          </p:spPr>
          <p:txBody>
            <a:bodyPr/>
            <a:lstStyle/>
            <a:p>
              <a:endParaRPr>
                <a:latin typeface="Candara" panose="020E0502030303020204" pitchFamily="34" charset="0"/>
              </a:endParaRPr>
            </a:p>
          </p:txBody>
        </p:sp>
        <p:sp>
          <p:nvSpPr>
            <p:cNvPr id="33" name="pl12"/>
            <p:cNvSpPr/>
            <p:nvPr/>
          </p:nvSpPr>
          <p:spPr>
            <a:xfrm>
              <a:off x="4165808" y="1467121"/>
              <a:ext cx="0" cy="4508695"/>
            </a:xfrm>
            <a:custGeom>
              <a:avLst/>
              <a:gdLst/>
              <a:ahLst/>
              <a:cxnLst/>
              <a:rect l="0" t="0" r="0" b="0"/>
              <a:pathLst>
                <a:path h="4508695">
                  <a:moveTo>
                    <a:pt x="0" y="4508695"/>
                  </a:moveTo>
                  <a:lnTo>
                    <a:pt x="0" y="0"/>
                  </a:lnTo>
                  <a:lnTo>
                    <a:pt x="0" y="0"/>
                  </a:lnTo>
                </a:path>
              </a:pathLst>
            </a:custGeom>
            <a:ln w="6775" cap="flat">
              <a:solidFill>
                <a:srgbClr val="EBEBEB">
                  <a:alpha val="100000"/>
                </a:srgbClr>
              </a:solidFill>
              <a:prstDash val="solid"/>
              <a:round/>
            </a:ln>
          </p:spPr>
          <p:txBody>
            <a:bodyPr/>
            <a:lstStyle/>
            <a:p>
              <a:endParaRPr>
                <a:latin typeface="Candara" panose="020E0502030303020204" pitchFamily="34" charset="0"/>
              </a:endParaRPr>
            </a:p>
          </p:txBody>
        </p:sp>
        <p:sp>
          <p:nvSpPr>
            <p:cNvPr id="34" name="pl13"/>
            <p:cNvSpPr/>
            <p:nvPr/>
          </p:nvSpPr>
          <p:spPr>
            <a:xfrm>
              <a:off x="5135941" y="1467121"/>
              <a:ext cx="0" cy="4508695"/>
            </a:xfrm>
            <a:custGeom>
              <a:avLst/>
              <a:gdLst/>
              <a:ahLst/>
              <a:cxnLst/>
              <a:rect l="0" t="0" r="0" b="0"/>
              <a:pathLst>
                <a:path h="4508695">
                  <a:moveTo>
                    <a:pt x="0" y="4508695"/>
                  </a:moveTo>
                  <a:lnTo>
                    <a:pt x="0" y="0"/>
                  </a:lnTo>
                  <a:lnTo>
                    <a:pt x="0" y="0"/>
                  </a:lnTo>
                </a:path>
              </a:pathLst>
            </a:custGeom>
            <a:ln w="6775" cap="flat">
              <a:solidFill>
                <a:srgbClr val="EBEBEB">
                  <a:alpha val="100000"/>
                </a:srgbClr>
              </a:solidFill>
              <a:prstDash val="solid"/>
              <a:round/>
            </a:ln>
          </p:spPr>
          <p:txBody>
            <a:bodyPr/>
            <a:lstStyle/>
            <a:p>
              <a:endParaRPr>
                <a:latin typeface="Candara" panose="020E0502030303020204" pitchFamily="34" charset="0"/>
              </a:endParaRPr>
            </a:p>
          </p:txBody>
        </p:sp>
        <p:sp>
          <p:nvSpPr>
            <p:cNvPr id="35" name="pl14"/>
            <p:cNvSpPr/>
            <p:nvPr/>
          </p:nvSpPr>
          <p:spPr>
            <a:xfrm>
              <a:off x="6106074" y="1467121"/>
              <a:ext cx="0" cy="4508695"/>
            </a:xfrm>
            <a:custGeom>
              <a:avLst/>
              <a:gdLst/>
              <a:ahLst/>
              <a:cxnLst/>
              <a:rect l="0" t="0" r="0" b="0"/>
              <a:pathLst>
                <a:path h="4508695">
                  <a:moveTo>
                    <a:pt x="0" y="4508695"/>
                  </a:moveTo>
                  <a:lnTo>
                    <a:pt x="0" y="0"/>
                  </a:lnTo>
                  <a:lnTo>
                    <a:pt x="0" y="0"/>
                  </a:lnTo>
                </a:path>
              </a:pathLst>
            </a:custGeom>
            <a:ln w="6775" cap="flat">
              <a:solidFill>
                <a:srgbClr val="EBEBEB">
                  <a:alpha val="100000"/>
                </a:srgbClr>
              </a:solidFill>
              <a:prstDash val="solid"/>
              <a:round/>
            </a:ln>
          </p:spPr>
          <p:txBody>
            <a:bodyPr/>
            <a:lstStyle/>
            <a:p>
              <a:endParaRPr>
                <a:latin typeface="Candara" panose="020E0502030303020204" pitchFamily="34" charset="0"/>
              </a:endParaRPr>
            </a:p>
          </p:txBody>
        </p:sp>
        <p:sp>
          <p:nvSpPr>
            <p:cNvPr id="36" name="pl15"/>
            <p:cNvSpPr/>
            <p:nvPr/>
          </p:nvSpPr>
          <p:spPr>
            <a:xfrm>
              <a:off x="7076207" y="1467121"/>
              <a:ext cx="0" cy="4508695"/>
            </a:xfrm>
            <a:custGeom>
              <a:avLst/>
              <a:gdLst/>
              <a:ahLst/>
              <a:cxnLst/>
              <a:rect l="0" t="0" r="0" b="0"/>
              <a:pathLst>
                <a:path h="4508695">
                  <a:moveTo>
                    <a:pt x="0" y="4508695"/>
                  </a:moveTo>
                  <a:lnTo>
                    <a:pt x="0" y="0"/>
                  </a:lnTo>
                  <a:lnTo>
                    <a:pt x="0" y="0"/>
                  </a:lnTo>
                </a:path>
              </a:pathLst>
            </a:custGeom>
            <a:ln w="6775" cap="flat">
              <a:solidFill>
                <a:srgbClr val="EBEBEB">
                  <a:alpha val="100000"/>
                </a:srgbClr>
              </a:solidFill>
              <a:prstDash val="solid"/>
              <a:round/>
            </a:ln>
          </p:spPr>
          <p:txBody>
            <a:bodyPr/>
            <a:lstStyle/>
            <a:p>
              <a:endParaRPr>
                <a:latin typeface="Candara" panose="020E0502030303020204" pitchFamily="34" charset="0"/>
              </a:endParaRPr>
            </a:p>
          </p:txBody>
        </p:sp>
        <p:sp>
          <p:nvSpPr>
            <p:cNvPr id="37" name="pl16"/>
            <p:cNvSpPr/>
            <p:nvPr/>
          </p:nvSpPr>
          <p:spPr>
            <a:xfrm>
              <a:off x="8046340" y="1467121"/>
              <a:ext cx="0" cy="4508695"/>
            </a:xfrm>
            <a:custGeom>
              <a:avLst/>
              <a:gdLst/>
              <a:ahLst/>
              <a:cxnLst/>
              <a:rect l="0" t="0" r="0" b="0"/>
              <a:pathLst>
                <a:path h="4508695">
                  <a:moveTo>
                    <a:pt x="0" y="4508695"/>
                  </a:moveTo>
                  <a:lnTo>
                    <a:pt x="0" y="0"/>
                  </a:lnTo>
                  <a:lnTo>
                    <a:pt x="0" y="0"/>
                  </a:lnTo>
                </a:path>
              </a:pathLst>
            </a:custGeom>
            <a:ln w="6775" cap="flat">
              <a:solidFill>
                <a:srgbClr val="EBEBEB">
                  <a:alpha val="100000"/>
                </a:srgbClr>
              </a:solidFill>
              <a:prstDash val="solid"/>
              <a:round/>
            </a:ln>
          </p:spPr>
          <p:txBody>
            <a:bodyPr/>
            <a:lstStyle/>
            <a:p>
              <a:endParaRPr>
                <a:latin typeface="Candara" panose="020E0502030303020204" pitchFamily="34" charset="0"/>
              </a:endParaRPr>
            </a:p>
          </p:txBody>
        </p:sp>
        <p:sp>
          <p:nvSpPr>
            <p:cNvPr id="38" name="pl17"/>
            <p:cNvSpPr/>
            <p:nvPr/>
          </p:nvSpPr>
          <p:spPr>
            <a:xfrm>
              <a:off x="9016472" y="1467121"/>
              <a:ext cx="0" cy="4508695"/>
            </a:xfrm>
            <a:custGeom>
              <a:avLst/>
              <a:gdLst/>
              <a:ahLst/>
              <a:cxnLst/>
              <a:rect l="0" t="0" r="0" b="0"/>
              <a:pathLst>
                <a:path h="4508695">
                  <a:moveTo>
                    <a:pt x="0" y="4508695"/>
                  </a:moveTo>
                  <a:lnTo>
                    <a:pt x="0" y="0"/>
                  </a:lnTo>
                  <a:lnTo>
                    <a:pt x="0" y="0"/>
                  </a:lnTo>
                </a:path>
              </a:pathLst>
            </a:custGeom>
            <a:ln w="6775" cap="flat">
              <a:solidFill>
                <a:srgbClr val="EBEBEB">
                  <a:alpha val="100000"/>
                </a:srgbClr>
              </a:solidFill>
              <a:prstDash val="solid"/>
              <a:round/>
            </a:ln>
          </p:spPr>
          <p:txBody>
            <a:bodyPr/>
            <a:lstStyle/>
            <a:p>
              <a:endParaRPr>
                <a:latin typeface="Candara" panose="020E0502030303020204" pitchFamily="34" charset="0"/>
              </a:endParaRPr>
            </a:p>
          </p:txBody>
        </p:sp>
        <p:sp>
          <p:nvSpPr>
            <p:cNvPr id="39" name="pl18"/>
            <p:cNvSpPr/>
            <p:nvPr/>
          </p:nvSpPr>
          <p:spPr>
            <a:xfrm>
              <a:off x="1352423" y="5770876"/>
              <a:ext cx="8537168" cy="0"/>
            </a:xfrm>
            <a:custGeom>
              <a:avLst/>
              <a:gdLst/>
              <a:ahLst/>
              <a:cxnLst/>
              <a:rect l="0" t="0" r="0" b="0"/>
              <a:pathLst>
                <a:path w="8537168">
                  <a:moveTo>
                    <a:pt x="0" y="0"/>
                  </a:moveTo>
                  <a:lnTo>
                    <a:pt x="8537168" y="0"/>
                  </a:lnTo>
                  <a:lnTo>
                    <a:pt x="8537168" y="0"/>
                  </a:lnTo>
                </a:path>
              </a:pathLst>
            </a:custGeom>
            <a:ln w="13550" cap="flat">
              <a:solidFill>
                <a:srgbClr val="EBEBEB">
                  <a:alpha val="100000"/>
                </a:srgbClr>
              </a:solidFill>
              <a:prstDash val="solid"/>
              <a:round/>
            </a:ln>
          </p:spPr>
          <p:txBody>
            <a:bodyPr/>
            <a:lstStyle/>
            <a:p>
              <a:endParaRPr>
                <a:latin typeface="Candara" panose="020E0502030303020204" pitchFamily="34" charset="0"/>
              </a:endParaRPr>
            </a:p>
          </p:txBody>
        </p:sp>
        <p:sp>
          <p:nvSpPr>
            <p:cNvPr id="40" name="pl19"/>
            <p:cNvSpPr/>
            <p:nvPr/>
          </p:nvSpPr>
          <p:spPr>
            <a:xfrm>
              <a:off x="1352423" y="4570146"/>
              <a:ext cx="8537168" cy="0"/>
            </a:xfrm>
            <a:custGeom>
              <a:avLst/>
              <a:gdLst/>
              <a:ahLst/>
              <a:cxnLst/>
              <a:rect l="0" t="0" r="0" b="0"/>
              <a:pathLst>
                <a:path w="8537168">
                  <a:moveTo>
                    <a:pt x="0" y="0"/>
                  </a:moveTo>
                  <a:lnTo>
                    <a:pt x="8537168" y="0"/>
                  </a:lnTo>
                  <a:lnTo>
                    <a:pt x="8537168" y="0"/>
                  </a:lnTo>
                </a:path>
              </a:pathLst>
            </a:custGeom>
            <a:ln w="13550" cap="flat">
              <a:solidFill>
                <a:srgbClr val="EBEBEB">
                  <a:alpha val="100000"/>
                </a:srgbClr>
              </a:solidFill>
              <a:prstDash val="solid"/>
              <a:round/>
            </a:ln>
          </p:spPr>
          <p:txBody>
            <a:bodyPr/>
            <a:lstStyle/>
            <a:p>
              <a:endParaRPr>
                <a:latin typeface="Candara" panose="020E0502030303020204" pitchFamily="34" charset="0"/>
              </a:endParaRPr>
            </a:p>
          </p:txBody>
        </p:sp>
        <p:sp>
          <p:nvSpPr>
            <p:cNvPr id="41" name="pl20"/>
            <p:cNvSpPr/>
            <p:nvPr/>
          </p:nvSpPr>
          <p:spPr>
            <a:xfrm>
              <a:off x="1352423" y="3369415"/>
              <a:ext cx="8537168" cy="0"/>
            </a:xfrm>
            <a:custGeom>
              <a:avLst/>
              <a:gdLst/>
              <a:ahLst/>
              <a:cxnLst/>
              <a:rect l="0" t="0" r="0" b="0"/>
              <a:pathLst>
                <a:path w="8537168">
                  <a:moveTo>
                    <a:pt x="0" y="0"/>
                  </a:moveTo>
                  <a:lnTo>
                    <a:pt x="8537168" y="0"/>
                  </a:lnTo>
                  <a:lnTo>
                    <a:pt x="8537168" y="0"/>
                  </a:lnTo>
                </a:path>
              </a:pathLst>
            </a:custGeom>
            <a:ln w="13550" cap="flat">
              <a:solidFill>
                <a:srgbClr val="EBEBEB">
                  <a:alpha val="100000"/>
                </a:srgbClr>
              </a:solidFill>
              <a:prstDash val="solid"/>
              <a:round/>
            </a:ln>
          </p:spPr>
          <p:txBody>
            <a:bodyPr/>
            <a:lstStyle/>
            <a:p>
              <a:endParaRPr>
                <a:latin typeface="Candara" panose="020E0502030303020204" pitchFamily="34" charset="0"/>
              </a:endParaRPr>
            </a:p>
          </p:txBody>
        </p:sp>
        <p:sp>
          <p:nvSpPr>
            <p:cNvPr id="42" name="pl21"/>
            <p:cNvSpPr/>
            <p:nvPr/>
          </p:nvSpPr>
          <p:spPr>
            <a:xfrm>
              <a:off x="1352423" y="2168684"/>
              <a:ext cx="8537168" cy="0"/>
            </a:xfrm>
            <a:custGeom>
              <a:avLst/>
              <a:gdLst/>
              <a:ahLst/>
              <a:cxnLst/>
              <a:rect l="0" t="0" r="0" b="0"/>
              <a:pathLst>
                <a:path w="8537168">
                  <a:moveTo>
                    <a:pt x="0" y="0"/>
                  </a:moveTo>
                  <a:lnTo>
                    <a:pt x="8537168" y="0"/>
                  </a:lnTo>
                  <a:lnTo>
                    <a:pt x="8537168" y="0"/>
                  </a:lnTo>
                </a:path>
              </a:pathLst>
            </a:custGeom>
            <a:ln w="13550" cap="flat">
              <a:solidFill>
                <a:srgbClr val="EBEBEB">
                  <a:alpha val="100000"/>
                </a:srgbClr>
              </a:solidFill>
              <a:prstDash val="solid"/>
              <a:round/>
            </a:ln>
          </p:spPr>
          <p:txBody>
            <a:bodyPr/>
            <a:lstStyle/>
            <a:p>
              <a:endParaRPr>
                <a:latin typeface="Candara" panose="020E0502030303020204" pitchFamily="34" charset="0"/>
              </a:endParaRPr>
            </a:p>
          </p:txBody>
        </p:sp>
        <p:sp>
          <p:nvSpPr>
            <p:cNvPr id="43" name="pl22"/>
            <p:cNvSpPr/>
            <p:nvPr/>
          </p:nvSpPr>
          <p:spPr>
            <a:xfrm>
              <a:off x="1740476" y="1467121"/>
              <a:ext cx="0" cy="4508695"/>
            </a:xfrm>
            <a:custGeom>
              <a:avLst/>
              <a:gdLst/>
              <a:ahLst/>
              <a:cxnLst/>
              <a:rect l="0" t="0" r="0" b="0"/>
              <a:pathLst>
                <a:path h="4508695">
                  <a:moveTo>
                    <a:pt x="0" y="4508695"/>
                  </a:moveTo>
                  <a:lnTo>
                    <a:pt x="0" y="0"/>
                  </a:lnTo>
                  <a:lnTo>
                    <a:pt x="0" y="0"/>
                  </a:lnTo>
                </a:path>
              </a:pathLst>
            </a:custGeom>
            <a:ln w="13550" cap="flat">
              <a:solidFill>
                <a:srgbClr val="EBEBEB">
                  <a:alpha val="100000"/>
                </a:srgbClr>
              </a:solidFill>
              <a:prstDash val="solid"/>
              <a:round/>
            </a:ln>
          </p:spPr>
          <p:txBody>
            <a:bodyPr/>
            <a:lstStyle/>
            <a:p>
              <a:endParaRPr>
                <a:latin typeface="Candara" panose="020E0502030303020204" pitchFamily="34" charset="0"/>
              </a:endParaRPr>
            </a:p>
          </p:txBody>
        </p:sp>
        <p:sp>
          <p:nvSpPr>
            <p:cNvPr id="44" name="pl23"/>
            <p:cNvSpPr/>
            <p:nvPr/>
          </p:nvSpPr>
          <p:spPr>
            <a:xfrm>
              <a:off x="2710609" y="1467121"/>
              <a:ext cx="0" cy="4508695"/>
            </a:xfrm>
            <a:custGeom>
              <a:avLst/>
              <a:gdLst/>
              <a:ahLst/>
              <a:cxnLst/>
              <a:rect l="0" t="0" r="0" b="0"/>
              <a:pathLst>
                <a:path h="4508695">
                  <a:moveTo>
                    <a:pt x="0" y="4508695"/>
                  </a:moveTo>
                  <a:lnTo>
                    <a:pt x="0" y="0"/>
                  </a:lnTo>
                  <a:lnTo>
                    <a:pt x="0" y="0"/>
                  </a:lnTo>
                </a:path>
              </a:pathLst>
            </a:custGeom>
            <a:ln w="13550" cap="flat">
              <a:solidFill>
                <a:srgbClr val="EBEBEB">
                  <a:alpha val="100000"/>
                </a:srgbClr>
              </a:solidFill>
              <a:prstDash val="solid"/>
              <a:round/>
            </a:ln>
          </p:spPr>
          <p:txBody>
            <a:bodyPr/>
            <a:lstStyle/>
            <a:p>
              <a:endParaRPr>
                <a:latin typeface="Candara" panose="020E0502030303020204" pitchFamily="34" charset="0"/>
              </a:endParaRPr>
            </a:p>
          </p:txBody>
        </p:sp>
        <p:sp>
          <p:nvSpPr>
            <p:cNvPr id="45" name="pl24"/>
            <p:cNvSpPr/>
            <p:nvPr/>
          </p:nvSpPr>
          <p:spPr>
            <a:xfrm>
              <a:off x="3680742" y="1467121"/>
              <a:ext cx="0" cy="4508695"/>
            </a:xfrm>
            <a:custGeom>
              <a:avLst/>
              <a:gdLst/>
              <a:ahLst/>
              <a:cxnLst/>
              <a:rect l="0" t="0" r="0" b="0"/>
              <a:pathLst>
                <a:path h="4508695">
                  <a:moveTo>
                    <a:pt x="0" y="4508695"/>
                  </a:moveTo>
                  <a:lnTo>
                    <a:pt x="0" y="0"/>
                  </a:lnTo>
                  <a:lnTo>
                    <a:pt x="0" y="0"/>
                  </a:lnTo>
                </a:path>
              </a:pathLst>
            </a:custGeom>
            <a:ln w="13550" cap="flat">
              <a:solidFill>
                <a:srgbClr val="EBEBEB">
                  <a:alpha val="100000"/>
                </a:srgbClr>
              </a:solidFill>
              <a:prstDash val="solid"/>
              <a:round/>
            </a:ln>
          </p:spPr>
          <p:txBody>
            <a:bodyPr/>
            <a:lstStyle/>
            <a:p>
              <a:endParaRPr>
                <a:latin typeface="Candara" panose="020E0502030303020204" pitchFamily="34" charset="0"/>
              </a:endParaRPr>
            </a:p>
          </p:txBody>
        </p:sp>
        <p:sp>
          <p:nvSpPr>
            <p:cNvPr id="46" name="pl25"/>
            <p:cNvSpPr/>
            <p:nvPr/>
          </p:nvSpPr>
          <p:spPr>
            <a:xfrm>
              <a:off x="4650875" y="1467121"/>
              <a:ext cx="0" cy="4508695"/>
            </a:xfrm>
            <a:custGeom>
              <a:avLst/>
              <a:gdLst/>
              <a:ahLst/>
              <a:cxnLst/>
              <a:rect l="0" t="0" r="0" b="0"/>
              <a:pathLst>
                <a:path h="4508695">
                  <a:moveTo>
                    <a:pt x="0" y="4508695"/>
                  </a:moveTo>
                  <a:lnTo>
                    <a:pt x="0" y="0"/>
                  </a:lnTo>
                  <a:lnTo>
                    <a:pt x="0" y="0"/>
                  </a:lnTo>
                </a:path>
              </a:pathLst>
            </a:custGeom>
            <a:ln w="13550" cap="flat">
              <a:solidFill>
                <a:srgbClr val="EBEBEB">
                  <a:alpha val="100000"/>
                </a:srgbClr>
              </a:solidFill>
              <a:prstDash val="solid"/>
              <a:round/>
            </a:ln>
          </p:spPr>
          <p:txBody>
            <a:bodyPr/>
            <a:lstStyle/>
            <a:p>
              <a:endParaRPr>
                <a:latin typeface="Candara" panose="020E0502030303020204" pitchFamily="34" charset="0"/>
              </a:endParaRPr>
            </a:p>
          </p:txBody>
        </p:sp>
        <p:sp>
          <p:nvSpPr>
            <p:cNvPr id="47" name="pl26"/>
            <p:cNvSpPr/>
            <p:nvPr/>
          </p:nvSpPr>
          <p:spPr>
            <a:xfrm>
              <a:off x="5621008" y="1467121"/>
              <a:ext cx="0" cy="4508695"/>
            </a:xfrm>
            <a:custGeom>
              <a:avLst/>
              <a:gdLst/>
              <a:ahLst/>
              <a:cxnLst/>
              <a:rect l="0" t="0" r="0" b="0"/>
              <a:pathLst>
                <a:path h="4508695">
                  <a:moveTo>
                    <a:pt x="0" y="4508695"/>
                  </a:moveTo>
                  <a:lnTo>
                    <a:pt x="0" y="0"/>
                  </a:lnTo>
                  <a:lnTo>
                    <a:pt x="0" y="0"/>
                  </a:lnTo>
                </a:path>
              </a:pathLst>
            </a:custGeom>
            <a:ln w="13550" cap="flat">
              <a:solidFill>
                <a:srgbClr val="EBEBEB">
                  <a:alpha val="100000"/>
                </a:srgbClr>
              </a:solidFill>
              <a:prstDash val="solid"/>
              <a:round/>
            </a:ln>
          </p:spPr>
          <p:txBody>
            <a:bodyPr/>
            <a:lstStyle/>
            <a:p>
              <a:endParaRPr>
                <a:latin typeface="Candara" panose="020E0502030303020204" pitchFamily="34" charset="0"/>
              </a:endParaRPr>
            </a:p>
          </p:txBody>
        </p:sp>
        <p:sp>
          <p:nvSpPr>
            <p:cNvPr id="48" name="pl27"/>
            <p:cNvSpPr/>
            <p:nvPr/>
          </p:nvSpPr>
          <p:spPr>
            <a:xfrm>
              <a:off x="6591140" y="1467121"/>
              <a:ext cx="0" cy="4508695"/>
            </a:xfrm>
            <a:custGeom>
              <a:avLst/>
              <a:gdLst/>
              <a:ahLst/>
              <a:cxnLst/>
              <a:rect l="0" t="0" r="0" b="0"/>
              <a:pathLst>
                <a:path h="4508695">
                  <a:moveTo>
                    <a:pt x="0" y="4508695"/>
                  </a:moveTo>
                  <a:lnTo>
                    <a:pt x="0" y="0"/>
                  </a:lnTo>
                  <a:lnTo>
                    <a:pt x="0" y="0"/>
                  </a:lnTo>
                </a:path>
              </a:pathLst>
            </a:custGeom>
            <a:ln w="13550" cap="flat">
              <a:solidFill>
                <a:srgbClr val="EBEBEB">
                  <a:alpha val="100000"/>
                </a:srgbClr>
              </a:solidFill>
              <a:prstDash val="solid"/>
              <a:round/>
            </a:ln>
          </p:spPr>
          <p:txBody>
            <a:bodyPr/>
            <a:lstStyle/>
            <a:p>
              <a:endParaRPr>
                <a:latin typeface="Candara" panose="020E0502030303020204" pitchFamily="34" charset="0"/>
              </a:endParaRPr>
            </a:p>
          </p:txBody>
        </p:sp>
        <p:sp>
          <p:nvSpPr>
            <p:cNvPr id="49" name="pl28"/>
            <p:cNvSpPr/>
            <p:nvPr/>
          </p:nvSpPr>
          <p:spPr>
            <a:xfrm>
              <a:off x="7561273" y="1467121"/>
              <a:ext cx="0" cy="4508695"/>
            </a:xfrm>
            <a:custGeom>
              <a:avLst/>
              <a:gdLst/>
              <a:ahLst/>
              <a:cxnLst/>
              <a:rect l="0" t="0" r="0" b="0"/>
              <a:pathLst>
                <a:path h="4508695">
                  <a:moveTo>
                    <a:pt x="0" y="4508695"/>
                  </a:moveTo>
                  <a:lnTo>
                    <a:pt x="0" y="0"/>
                  </a:lnTo>
                  <a:lnTo>
                    <a:pt x="0" y="0"/>
                  </a:lnTo>
                </a:path>
              </a:pathLst>
            </a:custGeom>
            <a:ln w="13550" cap="flat">
              <a:solidFill>
                <a:srgbClr val="EBEBEB">
                  <a:alpha val="100000"/>
                </a:srgbClr>
              </a:solidFill>
              <a:prstDash val="solid"/>
              <a:round/>
            </a:ln>
          </p:spPr>
          <p:txBody>
            <a:bodyPr/>
            <a:lstStyle/>
            <a:p>
              <a:endParaRPr>
                <a:latin typeface="Candara" panose="020E0502030303020204" pitchFamily="34" charset="0"/>
              </a:endParaRPr>
            </a:p>
          </p:txBody>
        </p:sp>
        <p:sp>
          <p:nvSpPr>
            <p:cNvPr id="50" name="pl29"/>
            <p:cNvSpPr/>
            <p:nvPr/>
          </p:nvSpPr>
          <p:spPr>
            <a:xfrm>
              <a:off x="8531406" y="1467121"/>
              <a:ext cx="0" cy="4508695"/>
            </a:xfrm>
            <a:custGeom>
              <a:avLst/>
              <a:gdLst/>
              <a:ahLst/>
              <a:cxnLst/>
              <a:rect l="0" t="0" r="0" b="0"/>
              <a:pathLst>
                <a:path h="4508695">
                  <a:moveTo>
                    <a:pt x="0" y="4508695"/>
                  </a:moveTo>
                  <a:lnTo>
                    <a:pt x="0" y="0"/>
                  </a:lnTo>
                  <a:lnTo>
                    <a:pt x="0" y="0"/>
                  </a:lnTo>
                </a:path>
              </a:pathLst>
            </a:custGeom>
            <a:ln w="13550" cap="flat">
              <a:solidFill>
                <a:srgbClr val="EBEBEB">
                  <a:alpha val="100000"/>
                </a:srgbClr>
              </a:solidFill>
              <a:prstDash val="solid"/>
              <a:round/>
            </a:ln>
          </p:spPr>
          <p:txBody>
            <a:bodyPr/>
            <a:lstStyle/>
            <a:p>
              <a:endParaRPr>
                <a:latin typeface="Candara" panose="020E0502030303020204" pitchFamily="34" charset="0"/>
              </a:endParaRPr>
            </a:p>
          </p:txBody>
        </p:sp>
        <p:sp>
          <p:nvSpPr>
            <p:cNvPr id="51" name="pl30"/>
            <p:cNvSpPr/>
            <p:nvPr/>
          </p:nvSpPr>
          <p:spPr>
            <a:xfrm>
              <a:off x="9501539" y="1467121"/>
              <a:ext cx="0" cy="4508695"/>
            </a:xfrm>
            <a:custGeom>
              <a:avLst/>
              <a:gdLst/>
              <a:ahLst/>
              <a:cxnLst/>
              <a:rect l="0" t="0" r="0" b="0"/>
              <a:pathLst>
                <a:path h="4508695">
                  <a:moveTo>
                    <a:pt x="0" y="4508695"/>
                  </a:moveTo>
                  <a:lnTo>
                    <a:pt x="0" y="0"/>
                  </a:lnTo>
                  <a:lnTo>
                    <a:pt x="0" y="0"/>
                  </a:lnTo>
                </a:path>
              </a:pathLst>
            </a:custGeom>
            <a:ln w="13550" cap="flat">
              <a:solidFill>
                <a:srgbClr val="EBEBEB">
                  <a:alpha val="100000"/>
                </a:srgbClr>
              </a:solidFill>
              <a:prstDash val="solid"/>
              <a:round/>
            </a:ln>
          </p:spPr>
          <p:txBody>
            <a:bodyPr/>
            <a:lstStyle/>
            <a:p>
              <a:endParaRPr>
                <a:latin typeface="Candara" panose="020E0502030303020204" pitchFamily="34" charset="0"/>
              </a:endParaRPr>
            </a:p>
          </p:txBody>
        </p:sp>
        <p:sp>
          <p:nvSpPr>
            <p:cNvPr id="52" name="rc31"/>
            <p:cNvSpPr/>
            <p:nvPr/>
          </p:nvSpPr>
          <p:spPr>
            <a:xfrm>
              <a:off x="1837490" y="5567953"/>
              <a:ext cx="194026" cy="202923"/>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53" name="rc32"/>
            <p:cNvSpPr/>
            <p:nvPr/>
          </p:nvSpPr>
          <p:spPr>
            <a:xfrm>
              <a:off x="2031516" y="4931806"/>
              <a:ext cx="194026" cy="839070"/>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54" name="rc33"/>
            <p:cNvSpPr/>
            <p:nvPr/>
          </p:nvSpPr>
          <p:spPr>
            <a:xfrm>
              <a:off x="2225543" y="3601876"/>
              <a:ext cx="194026" cy="2168999"/>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55" name="rc34"/>
            <p:cNvSpPr/>
            <p:nvPr/>
          </p:nvSpPr>
          <p:spPr>
            <a:xfrm>
              <a:off x="2419569" y="2371127"/>
              <a:ext cx="194026" cy="3399748"/>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56" name="rc35"/>
            <p:cNvSpPr/>
            <p:nvPr/>
          </p:nvSpPr>
          <p:spPr>
            <a:xfrm>
              <a:off x="2613596" y="1850971"/>
              <a:ext cx="194026" cy="3919905"/>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57" name="rc36"/>
            <p:cNvSpPr/>
            <p:nvPr/>
          </p:nvSpPr>
          <p:spPr>
            <a:xfrm>
              <a:off x="2807622" y="1688152"/>
              <a:ext cx="194026" cy="4082724"/>
            </a:xfrm>
            <a:prstGeom prst="rect">
              <a:avLst/>
            </a:prstGeom>
            <a:solidFill>
              <a:schemeClr val="accent6">
                <a:lumMod val="75000"/>
              </a:schemeClr>
            </a:solidFill>
            <a:ln>
              <a:solidFill>
                <a:schemeClr val="accent6">
                  <a:lumMod val="50000"/>
                </a:schemeClr>
              </a:solidFill>
            </a:ln>
          </p:spPr>
          <p:txBody>
            <a:bodyPr/>
            <a:lstStyle/>
            <a:p>
              <a:endParaRPr>
                <a:latin typeface="Candara" panose="020E0502030303020204" pitchFamily="34" charset="0"/>
              </a:endParaRPr>
            </a:p>
          </p:txBody>
        </p:sp>
        <p:sp>
          <p:nvSpPr>
            <p:cNvPr id="58" name="rc37"/>
            <p:cNvSpPr/>
            <p:nvPr/>
          </p:nvSpPr>
          <p:spPr>
            <a:xfrm>
              <a:off x="3001649" y="1672062"/>
              <a:ext cx="194026" cy="4098814"/>
            </a:xfrm>
            <a:prstGeom prst="rect">
              <a:avLst/>
            </a:prstGeom>
            <a:solidFill>
              <a:schemeClr val="accent6">
                <a:lumMod val="75000"/>
              </a:schemeClr>
            </a:solidFill>
            <a:ln>
              <a:solidFill>
                <a:schemeClr val="accent6">
                  <a:lumMod val="50000"/>
                </a:schemeClr>
              </a:solidFill>
            </a:ln>
          </p:spPr>
          <p:txBody>
            <a:bodyPr/>
            <a:lstStyle/>
            <a:p>
              <a:endParaRPr>
                <a:latin typeface="Candara" panose="020E0502030303020204" pitchFamily="34" charset="0"/>
              </a:endParaRPr>
            </a:p>
          </p:txBody>
        </p:sp>
        <p:sp>
          <p:nvSpPr>
            <p:cNvPr id="59" name="rc38"/>
            <p:cNvSpPr/>
            <p:nvPr/>
          </p:nvSpPr>
          <p:spPr>
            <a:xfrm>
              <a:off x="3195676" y="1822153"/>
              <a:ext cx="194026" cy="3948722"/>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60" name="rc39"/>
            <p:cNvSpPr/>
            <p:nvPr/>
          </p:nvSpPr>
          <p:spPr>
            <a:xfrm>
              <a:off x="3389702" y="2227040"/>
              <a:ext cx="194026" cy="3543836"/>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61" name="rc40"/>
            <p:cNvSpPr/>
            <p:nvPr/>
          </p:nvSpPr>
          <p:spPr>
            <a:xfrm>
              <a:off x="3583729" y="2618238"/>
              <a:ext cx="194026" cy="3152638"/>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62" name="rc41"/>
            <p:cNvSpPr/>
            <p:nvPr/>
          </p:nvSpPr>
          <p:spPr>
            <a:xfrm>
              <a:off x="3777755" y="3084361"/>
              <a:ext cx="194026" cy="2686514"/>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63" name="rc42"/>
            <p:cNvSpPr/>
            <p:nvPr/>
          </p:nvSpPr>
          <p:spPr>
            <a:xfrm>
              <a:off x="3971782" y="3465473"/>
              <a:ext cx="194026" cy="2305402"/>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64" name="rc43"/>
            <p:cNvSpPr/>
            <p:nvPr/>
          </p:nvSpPr>
          <p:spPr>
            <a:xfrm>
              <a:off x="4165808" y="3809123"/>
              <a:ext cx="194026" cy="1961753"/>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65" name="rc44"/>
            <p:cNvSpPr/>
            <p:nvPr/>
          </p:nvSpPr>
          <p:spPr>
            <a:xfrm>
              <a:off x="4359835" y="4131159"/>
              <a:ext cx="194026" cy="1639717"/>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66" name="rc45"/>
            <p:cNvSpPr/>
            <p:nvPr/>
          </p:nvSpPr>
          <p:spPr>
            <a:xfrm>
              <a:off x="4553862" y="4346329"/>
              <a:ext cx="194026" cy="1424546"/>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67" name="rc46"/>
            <p:cNvSpPr/>
            <p:nvPr/>
          </p:nvSpPr>
          <p:spPr>
            <a:xfrm>
              <a:off x="4747888" y="4603046"/>
              <a:ext cx="194026" cy="1167830"/>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68" name="rc47"/>
            <p:cNvSpPr/>
            <p:nvPr/>
          </p:nvSpPr>
          <p:spPr>
            <a:xfrm>
              <a:off x="4941915" y="4752417"/>
              <a:ext cx="194026" cy="1018459"/>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69" name="rc48"/>
            <p:cNvSpPr/>
            <p:nvPr/>
          </p:nvSpPr>
          <p:spPr>
            <a:xfrm>
              <a:off x="5135941" y="4916677"/>
              <a:ext cx="194026" cy="854199"/>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70" name="rc49"/>
            <p:cNvSpPr/>
            <p:nvPr/>
          </p:nvSpPr>
          <p:spPr>
            <a:xfrm>
              <a:off x="5329968" y="5058123"/>
              <a:ext cx="194026" cy="712753"/>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71" name="rc50"/>
            <p:cNvSpPr/>
            <p:nvPr/>
          </p:nvSpPr>
          <p:spPr>
            <a:xfrm>
              <a:off x="5523994" y="5094385"/>
              <a:ext cx="194026" cy="676491"/>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72" name="rc51"/>
            <p:cNvSpPr/>
            <p:nvPr/>
          </p:nvSpPr>
          <p:spPr>
            <a:xfrm>
              <a:off x="5718021" y="5221902"/>
              <a:ext cx="194026" cy="548974"/>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73" name="rc52"/>
            <p:cNvSpPr/>
            <p:nvPr/>
          </p:nvSpPr>
          <p:spPr>
            <a:xfrm>
              <a:off x="5912047" y="5276415"/>
              <a:ext cx="194026" cy="494460"/>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74" name="rc53"/>
            <p:cNvSpPr/>
            <p:nvPr/>
          </p:nvSpPr>
          <p:spPr>
            <a:xfrm>
              <a:off x="6106074" y="5358305"/>
              <a:ext cx="194026" cy="412571"/>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75" name="rc54"/>
            <p:cNvSpPr/>
            <p:nvPr/>
          </p:nvSpPr>
          <p:spPr>
            <a:xfrm>
              <a:off x="6300101" y="5406815"/>
              <a:ext cx="194026" cy="364061"/>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76" name="rc55"/>
            <p:cNvSpPr/>
            <p:nvPr/>
          </p:nvSpPr>
          <p:spPr>
            <a:xfrm>
              <a:off x="6494127" y="5400811"/>
              <a:ext cx="194026" cy="370065"/>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77" name="rc56"/>
            <p:cNvSpPr/>
            <p:nvPr/>
          </p:nvSpPr>
          <p:spPr>
            <a:xfrm>
              <a:off x="6688154" y="5477658"/>
              <a:ext cx="194026" cy="293218"/>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78" name="rc57"/>
            <p:cNvSpPr/>
            <p:nvPr/>
          </p:nvSpPr>
          <p:spPr>
            <a:xfrm>
              <a:off x="6882180" y="5500712"/>
              <a:ext cx="194026" cy="270164"/>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79" name="rc58"/>
            <p:cNvSpPr/>
            <p:nvPr/>
          </p:nvSpPr>
          <p:spPr>
            <a:xfrm>
              <a:off x="7076207" y="5546580"/>
              <a:ext cx="194026" cy="224296"/>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80" name="rc59"/>
            <p:cNvSpPr/>
            <p:nvPr/>
          </p:nvSpPr>
          <p:spPr>
            <a:xfrm>
              <a:off x="7270233" y="5578759"/>
              <a:ext cx="194026" cy="192116"/>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81" name="rc60"/>
            <p:cNvSpPr/>
            <p:nvPr/>
          </p:nvSpPr>
          <p:spPr>
            <a:xfrm>
              <a:off x="7464260" y="5537214"/>
              <a:ext cx="194026" cy="233662"/>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82" name="rc61"/>
            <p:cNvSpPr/>
            <p:nvPr/>
          </p:nvSpPr>
          <p:spPr>
            <a:xfrm>
              <a:off x="7658287" y="5591007"/>
              <a:ext cx="194026" cy="179869"/>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83" name="rc62"/>
            <p:cNvSpPr/>
            <p:nvPr/>
          </p:nvSpPr>
          <p:spPr>
            <a:xfrm>
              <a:off x="7852313" y="5598211"/>
              <a:ext cx="194026" cy="172665"/>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84" name="rc63"/>
            <p:cNvSpPr/>
            <p:nvPr/>
          </p:nvSpPr>
          <p:spPr>
            <a:xfrm>
              <a:off x="8046340" y="5620545"/>
              <a:ext cx="194026" cy="150331"/>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85" name="rc64"/>
            <p:cNvSpPr/>
            <p:nvPr/>
          </p:nvSpPr>
          <p:spPr>
            <a:xfrm>
              <a:off x="8240366" y="5638076"/>
              <a:ext cx="194026" cy="132800"/>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86" name="rc65"/>
            <p:cNvSpPr/>
            <p:nvPr/>
          </p:nvSpPr>
          <p:spPr>
            <a:xfrm>
              <a:off x="8434393" y="5611419"/>
              <a:ext cx="194026" cy="159457"/>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87" name="rc66"/>
            <p:cNvSpPr/>
            <p:nvPr/>
          </p:nvSpPr>
          <p:spPr>
            <a:xfrm>
              <a:off x="8628419" y="5650803"/>
              <a:ext cx="194026" cy="120073"/>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88" name="rc67"/>
            <p:cNvSpPr/>
            <p:nvPr/>
          </p:nvSpPr>
          <p:spPr>
            <a:xfrm>
              <a:off x="8822446" y="5658008"/>
              <a:ext cx="194026" cy="112868"/>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89" name="rc68"/>
            <p:cNvSpPr/>
            <p:nvPr/>
          </p:nvSpPr>
          <p:spPr>
            <a:xfrm>
              <a:off x="9016472" y="5670495"/>
              <a:ext cx="194026" cy="100381"/>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90" name="rc69"/>
            <p:cNvSpPr/>
            <p:nvPr/>
          </p:nvSpPr>
          <p:spPr>
            <a:xfrm>
              <a:off x="9210499" y="5681062"/>
              <a:ext cx="194026" cy="89814"/>
            </a:xfrm>
            <a:prstGeom prst="rect">
              <a:avLst/>
            </a:prstGeom>
            <a:solidFill>
              <a:schemeClr val="accent6">
                <a:lumMod val="60000"/>
                <a:lumOff val="40000"/>
              </a:schemeClr>
            </a:solidFill>
            <a:ln>
              <a:solidFill>
                <a:schemeClr val="accent6">
                  <a:lumMod val="50000"/>
                </a:schemeClr>
              </a:solidFill>
            </a:ln>
          </p:spPr>
          <p:txBody>
            <a:bodyPr/>
            <a:lstStyle/>
            <a:p>
              <a:endParaRPr>
                <a:latin typeface="Candara" panose="020E0502030303020204" pitchFamily="34" charset="0"/>
              </a:endParaRPr>
            </a:p>
          </p:txBody>
        </p:sp>
        <p:sp>
          <p:nvSpPr>
            <p:cNvPr id="91" name="rc70"/>
            <p:cNvSpPr/>
            <p:nvPr/>
          </p:nvSpPr>
          <p:spPr>
            <a:xfrm>
              <a:off x="1352423" y="1467121"/>
              <a:ext cx="8537168" cy="4508695"/>
            </a:xfrm>
            <a:prstGeom prst="rect">
              <a:avLst/>
            </a:prstGeom>
            <a:ln w="13550" cap="rnd">
              <a:solidFill>
                <a:srgbClr val="333333">
                  <a:alpha val="100000"/>
                </a:srgbClr>
              </a:solidFill>
              <a:prstDash val="solid"/>
              <a:round/>
            </a:ln>
          </p:spPr>
          <p:txBody>
            <a:bodyPr/>
            <a:lstStyle/>
            <a:p>
              <a:endParaRPr>
                <a:latin typeface="Candara" panose="020E0502030303020204" pitchFamily="34" charset="0"/>
              </a:endParaRPr>
            </a:p>
          </p:txBody>
        </p:sp>
        <p:sp>
          <p:nvSpPr>
            <p:cNvPr id="92" name="tx71"/>
            <p:cNvSpPr/>
            <p:nvPr/>
          </p:nvSpPr>
          <p:spPr>
            <a:xfrm>
              <a:off x="1226225" y="5728212"/>
              <a:ext cx="63568"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Candara" panose="020E0502030303020204" pitchFamily="34" charset="0"/>
                  <a:cs typeface="Arial"/>
                </a:rPr>
                <a:t>0</a:t>
              </a:r>
            </a:p>
          </p:txBody>
        </p:sp>
        <p:sp>
          <p:nvSpPr>
            <p:cNvPr id="93" name="tx72"/>
            <p:cNvSpPr/>
            <p:nvPr/>
          </p:nvSpPr>
          <p:spPr>
            <a:xfrm>
              <a:off x="1035520" y="4527482"/>
              <a:ext cx="254272"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Candara" panose="020E0502030303020204" pitchFamily="34" charset="0"/>
                  <a:cs typeface="Arial"/>
                </a:rPr>
                <a:t>5000</a:t>
              </a:r>
            </a:p>
          </p:txBody>
        </p:sp>
        <p:sp>
          <p:nvSpPr>
            <p:cNvPr id="94" name="tx73"/>
            <p:cNvSpPr/>
            <p:nvPr/>
          </p:nvSpPr>
          <p:spPr>
            <a:xfrm>
              <a:off x="971952" y="3326751"/>
              <a:ext cx="317841"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Candara" panose="020E0502030303020204" pitchFamily="34" charset="0"/>
                  <a:cs typeface="Arial"/>
                </a:rPr>
                <a:t>10000</a:t>
              </a:r>
            </a:p>
          </p:txBody>
        </p:sp>
        <p:sp>
          <p:nvSpPr>
            <p:cNvPr id="95" name="tx74"/>
            <p:cNvSpPr/>
            <p:nvPr/>
          </p:nvSpPr>
          <p:spPr>
            <a:xfrm>
              <a:off x="971952" y="2126020"/>
              <a:ext cx="317841"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Candara" panose="020E0502030303020204" pitchFamily="34" charset="0"/>
                  <a:cs typeface="Arial"/>
                </a:rPr>
                <a:t>15000</a:t>
              </a:r>
            </a:p>
          </p:txBody>
        </p:sp>
        <p:sp>
          <p:nvSpPr>
            <p:cNvPr id="96" name="pl75"/>
            <p:cNvSpPr/>
            <p:nvPr/>
          </p:nvSpPr>
          <p:spPr>
            <a:xfrm>
              <a:off x="1317629" y="5770876"/>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latin typeface="Candara" panose="020E0502030303020204" pitchFamily="34" charset="0"/>
              </a:endParaRPr>
            </a:p>
          </p:txBody>
        </p:sp>
        <p:sp>
          <p:nvSpPr>
            <p:cNvPr id="97" name="pl76"/>
            <p:cNvSpPr/>
            <p:nvPr/>
          </p:nvSpPr>
          <p:spPr>
            <a:xfrm>
              <a:off x="1317629" y="4570146"/>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latin typeface="Candara" panose="020E0502030303020204" pitchFamily="34" charset="0"/>
              </a:endParaRPr>
            </a:p>
          </p:txBody>
        </p:sp>
        <p:sp>
          <p:nvSpPr>
            <p:cNvPr id="98" name="pl77"/>
            <p:cNvSpPr/>
            <p:nvPr/>
          </p:nvSpPr>
          <p:spPr>
            <a:xfrm>
              <a:off x="1317629" y="3369415"/>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latin typeface="Candara" panose="020E0502030303020204" pitchFamily="34" charset="0"/>
              </a:endParaRPr>
            </a:p>
          </p:txBody>
        </p:sp>
        <p:sp>
          <p:nvSpPr>
            <p:cNvPr id="99" name="pl78"/>
            <p:cNvSpPr/>
            <p:nvPr/>
          </p:nvSpPr>
          <p:spPr>
            <a:xfrm>
              <a:off x="1317629" y="2168684"/>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a:latin typeface="Candara" panose="020E0502030303020204" pitchFamily="34" charset="0"/>
              </a:endParaRPr>
            </a:p>
          </p:txBody>
        </p:sp>
        <p:sp>
          <p:nvSpPr>
            <p:cNvPr id="100" name="pl79"/>
            <p:cNvSpPr/>
            <p:nvPr/>
          </p:nvSpPr>
          <p:spPr>
            <a:xfrm>
              <a:off x="1740476" y="5975817"/>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latin typeface="Candara" panose="020E0502030303020204" pitchFamily="34" charset="0"/>
              </a:endParaRPr>
            </a:p>
          </p:txBody>
        </p:sp>
        <p:sp>
          <p:nvSpPr>
            <p:cNvPr id="101" name="pl80"/>
            <p:cNvSpPr/>
            <p:nvPr/>
          </p:nvSpPr>
          <p:spPr>
            <a:xfrm>
              <a:off x="2710609" y="5975817"/>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latin typeface="Candara" panose="020E0502030303020204" pitchFamily="34" charset="0"/>
              </a:endParaRPr>
            </a:p>
          </p:txBody>
        </p:sp>
        <p:sp>
          <p:nvSpPr>
            <p:cNvPr id="102" name="pl81"/>
            <p:cNvSpPr/>
            <p:nvPr/>
          </p:nvSpPr>
          <p:spPr>
            <a:xfrm>
              <a:off x="3680742" y="5975817"/>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latin typeface="Candara" panose="020E0502030303020204" pitchFamily="34" charset="0"/>
              </a:endParaRPr>
            </a:p>
          </p:txBody>
        </p:sp>
        <p:sp>
          <p:nvSpPr>
            <p:cNvPr id="103" name="pl82"/>
            <p:cNvSpPr/>
            <p:nvPr/>
          </p:nvSpPr>
          <p:spPr>
            <a:xfrm>
              <a:off x="4650875" y="5975817"/>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latin typeface="Candara" panose="020E0502030303020204" pitchFamily="34" charset="0"/>
              </a:endParaRPr>
            </a:p>
          </p:txBody>
        </p:sp>
        <p:sp>
          <p:nvSpPr>
            <p:cNvPr id="104" name="pl83"/>
            <p:cNvSpPr/>
            <p:nvPr/>
          </p:nvSpPr>
          <p:spPr>
            <a:xfrm>
              <a:off x="5621008" y="5975817"/>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latin typeface="Candara" panose="020E0502030303020204" pitchFamily="34" charset="0"/>
              </a:endParaRPr>
            </a:p>
          </p:txBody>
        </p:sp>
        <p:sp>
          <p:nvSpPr>
            <p:cNvPr id="105" name="pl84"/>
            <p:cNvSpPr/>
            <p:nvPr/>
          </p:nvSpPr>
          <p:spPr>
            <a:xfrm>
              <a:off x="6591140" y="5975817"/>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latin typeface="Candara" panose="020E0502030303020204" pitchFamily="34" charset="0"/>
              </a:endParaRPr>
            </a:p>
          </p:txBody>
        </p:sp>
        <p:sp>
          <p:nvSpPr>
            <p:cNvPr id="106" name="pl85"/>
            <p:cNvSpPr/>
            <p:nvPr/>
          </p:nvSpPr>
          <p:spPr>
            <a:xfrm>
              <a:off x="7561273" y="5975817"/>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latin typeface="Candara" panose="020E0502030303020204" pitchFamily="34" charset="0"/>
              </a:endParaRPr>
            </a:p>
          </p:txBody>
        </p:sp>
        <p:sp>
          <p:nvSpPr>
            <p:cNvPr id="107" name="pl86"/>
            <p:cNvSpPr/>
            <p:nvPr/>
          </p:nvSpPr>
          <p:spPr>
            <a:xfrm>
              <a:off x="8531406" y="5975817"/>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latin typeface="Candara" panose="020E0502030303020204" pitchFamily="34" charset="0"/>
              </a:endParaRPr>
            </a:p>
          </p:txBody>
        </p:sp>
        <p:sp>
          <p:nvSpPr>
            <p:cNvPr id="108" name="pl87"/>
            <p:cNvSpPr/>
            <p:nvPr/>
          </p:nvSpPr>
          <p:spPr>
            <a:xfrm>
              <a:off x="9501539" y="5975817"/>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a:latin typeface="Candara" panose="020E0502030303020204" pitchFamily="34" charset="0"/>
              </a:endParaRPr>
            </a:p>
          </p:txBody>
        </p:sp>
        <p:sp>
          <p:nvSpPr>
            <p:cNvPr id="109" name="tx88"/>
            <p:cNvSpPr/>
            <p:nvPr/>
          </p:nvSpPr>
          <p:spPr>
            <a:xfrm>
              <a:off x="1708692" y="6036661"/>
              <a:ext cx="63568"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Candara" panose="020E0502030303020204" pitchFamily="34" charset="0"/>
                  <a:cs typeface="Arial"/>
                </a:rPr>
                <a:t>0</a:t>
              </a:r>
            </a:p>
          </p:txBody>
        </p:sp>
        <p:sp>
          <p:nvSpPr>
            <p:cNvPr id="110" name="tx89"/>
            <p:cNvSpPr/>
            <p:nvPr/>
          </p:nvSpPr>
          <p:spPr>
            <a:xfrm>
              <a:off x="2647041" y="6036661"/>
              <a:ext cx="127136"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Candara" panose="020E0502030303020204" pitchFamily="34" charset="0"/>
                  <a:cs typeface="Arial"/>
                </a:rPr>
                <a:t>50</a:t>
              </a:r>
            </a:p>
          </p:txBody>
        </p:sp>
        <p:sp>
          <p:nvSpPr>
            <p:cNvPr id="111" name="tx90"/>
            <p:cNvSpPr/>
            <p:nvPr/>
          </p:nvSpPr>
          <p:spPr>
            <a:xfrm>
              <a:off x="3585390" y="6036661"/>
              <a:ext cx="190704"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Candara" panose="020E0502030303020204" pitchFamily="34" charset="0"/>
                  <a:cs typeface="Arial"/>
                </a:rPr>
                <a:t>100</a:t>
              </a:r>
            </a:p>
          </p:txBody>
        </p:sp>
        <p:sp>
          <p:nvSpPr>
            <p:cNvPr id="112" name="tx91"/>
            <p:cNvSpPr/>
            <p:nvPr/>
          </p:nvSpPr>
          <p:spPr>
            <a:xfrm>
              <a:off x="4555522" y="6036661"/>
              <a:ext cx="190704"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Candara" panose="020E0502030303020204" pitchFamily="34" charset="0"/>
                  <a:cs typeface="Arial"/>
                </a:rPr>
                <a:t>150</a:t>
              </a:r>
            </a:p>
          </p:txBody>
        </p:sp>
        <p:sp>
          <p:nvSpPr>
            <p:cNvPr id="113" name="tx92"/>
            <p:cNvSpPr/>
            <p:nvPr/>
          </p:nvSpPr>
          <p:spPr>
            <a:xfrm>
              <a:off x="5525655" y="6036661"/>
              <a:ext cx="190704"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Candara" panose="020E0502030303020204" pitchFamily="34" charset="0"/>
                  <a:cs typeface="Arial"/>
                </a:rPr>
                <a:t>200</a:t>
              </a:r>
            </a:p>
          </p:txBody>
        </p:sp>
        <p:sp>
          <p:nvSpPr>
            <p:cNvPr id="114" name="tx93"/>
            <p:cNvSpPr/>
            <p:nvPr/>
          </p:nvSpPr>
          <p:spPr>
            <a:xfrm>
              <a:off x="6495788" y="6036661"/>
              <a:ext cx="190704"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Candara" panose="020E0502030303020204" pitchFamily="34" charset="0"/>
                  <a:cs typeface="Arial"/>
                </a:rPr>
                <a:t>250</a:t>
              </a:r>
            </a:p>
          </p:txBody>
        </p:sp>
        <p:sp>
          <p:nvSpPr>
            <p:cNvPr id="115" name="tx94"/>
            <p:cNvSpPr/>
            <p:nvPr/>
          </p:nvSpPr>
          <p:spPr>
            <a:xfrm>
              <a:off x="7465921" y="6036661"/>
              <a:ext cx="190704"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Candara" panose="020E0502030303020204" pitchFamily="34" charset="0"/>
                  <a:cs typeface="Arial"/>
                </a:rPr>
                <a:t>300</a:t>
              </a:r>
            </a:p>
          </p:txBody>
        </p:sp>
        <p:sp>
          <p:nvSpPr>
            <p:cNvPr id="116" name="tx95"/>
            <p:cNvSpPr/>
            <p:nvPr/>
          </p:nvSpPr>
          <p:spPr>
            <a:xfrm>
              <a:off x="8436054" y="6036661"/>
              <a:ext cx="190704"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Candara" panose="020E0502030303020204" pitchFamily="34" charset="0"/>
                  <a:cs typeface="Arial"/>
                </a:rPr>
                <a:t>350</a:t>
              </a:r>
            </a:p>
          </p:txBody>
        </p:sp>
        <p:sp>
          <p:nvSpPr>
            <p:cNvPr id="117" name="tx96"/>
            <p:cNvSpPr/>
            <p:nvPr/>
          </p:nvSpPr>
          <p:spPr>
            <a:xfrm>
              <a:off x="9406187" y="6036661"/>
              <a:ext cx="190704"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4D4D4D">
                      <a:alpha val="100000"/>
                    </a:srgbClr>
                  </a:solidFill>
                  <a:latin typeface="Candara" panose="020E0502030303020204" pitchFamily="34" charset="0"/>
                  <a:cs typeface="Arial"/>
                </a:rPr>
                <a:t>400</a:t>
              </a:r>
            </a:p>
          </p:txBody>
        </p:sp>
        <p:sp>
          <p:nvSpPr>
            <p:cNvPr id="118" name="tx97"/>
            <p:cNvSpPr/>
            <p:nvPr/>
          </p:nvSpPr>
          <p:spPr>
            <a:xfrm>
              <a:off x="4953169" y="6181985"/>
              <a:ext cx="1335676" cy="101600"/>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Candara" panose="020E0502030303020204" pitchFamily="34" charset="0"/>
                  <a:cs typeface="Arial"/>
                </a:rPr>
                <a:t>Income in Thousands</a:t>
              </a:r>
            </a:p>
          </p:txBody>
        </p:sp>
        <p:sp>
          <p:nvSpPr>
            <p:cNvPr id="119" name="tx98"/>
            <p:cNvSpPr/>
            <p:nvPr/>
          </p:nvSpPr>
          <p:spPr>
            <a:xfrm rot="-5400000">
              <a:off x="670399" y="3669677"/>
              <a:ext cx="372783" cy="103584"/>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Candara" panose="020E0502030303020204" pitchFamily="34" charset="0"/>
                  <a:cs typeface="Arial"/>
                </a:rPr>
                <a:t>Count</a:t>
              </a:r>
            </a:p>
          </p:txBody>
        </p:sp>
        <p:sp>
          <p:nvSpPr>
            <p:cNvPr id="120" name="tx99"/>
            <p:cNvSpPr/>
            <p:nvPr/>
          </p:nvSpPr>
          <p:spPr>
            <a:xfrm>
              <a:off x="1352423" y="1213978"/>
              <a:ext cx="3331505" cy="154979"/>
            </a:xfrm>
            <a:prstGeom prst="rect">
              <a:avLst/>
            </a:prstGeom>
            <a:noFill/>
          </p:spPr>
          <p:txBody>
            <a:bodyPr wrap="none" lIns="0" tIns="0" rIns="0" bIns="0" anchor="ctr" anchorCtr="1"/>
            <a:lstStyle/>
            <a:p>
              <a:pPr marL="0" marR="0" indent="0" algn="l">
                <a:lnSpc>
                  <a:spcPts val="1320"/>
                </a:lnSpc>
                <a:spcBef>
                  <a:spcPts val="0"/>
                </a:spcBef>
                <a:spcAft>
                  <a:spcPts val="0"/>
                </a:spcAft>
              </a:pPr>
              <a:r>
                <a:rPr sz="2400" u="sng" dirty="0">
                  <a:solidFill>
                    <a:srgbClr val="000000">
                      <a:alpha val="100000"/>
                    </a:srgbClr>
                  </a:solidFill>
                  <a:latin typeface="Candara" panose="020E0502030303020204" pitchFamily="34" charset="0"/>
                  <a:cs typeface="Arial"/>
                </a:rPr>
                <a:t>Loan Originated Applicant Income distribution</a:t>
              </a:r>
            </a:p>
          </p:txBody>
        </p:sp>
      </p:grpSp>
      <p:sp>
        <p:nvSpPr>
          <p:cNvPr id="123" name="Rectangle 122"/>
          <p:cNvSpPr/>
          <p:nvPr/>
        </p:nvSpPr>
        <p:spPr>
          <a:xfrm>
            <a:off x="832385" y="9094017"/>
            <a:ext cx="4349500" cy="646331"/>
          </a:xfrm>
          <a:prstGeom prst="rect">
            <a:avLst/>
          </a:prstGeom>
          <a:solidFill>
            <a:srgbClr val="FFC000"/>
          </a:solidFill>
        </p:spPr>
        <p:txBody>
          <a:bodyPr wrap="square">
            <a:spAutoFit/>
          </a:bodyPr>
          <a:lstStyle/>
          <a:p>
            <a:r>
              <a:rPr lang="en-US" sz="3600" b="1" dirty="0">
                <a:solidFill>
                  <a:schemeClr val="tx2">
                    <a:lumMod val="50000"/>
                  </a:schemeClr>
                </a:solidFill>
                <a:latin typeface="Candara" panose="020E0502030303020204" pitchFamily="34" charset="0"/>
              </a:rPr>
              <a:t>Insights </a:t>
            </a:r>
          </a:p>
        </p:txBody>
      </p:sp>
      <p:sp>
        <p:nvSpPr>
          <p:cNvPr id="124" name="Rectangle 123"/>
          <p:cNvSpPr/>
          <p:nvPr/>
        </p:nvSpPr>
        <p:spPr>
          <a:xfrm>
            <a:off x="820314" y="9976157"/>
            <a:ext cx="8851961" cy="2677656"/>
          </a:xfrm>
          <a:prstGeom prst="rect">
            <a:avLst/>
          </a:prstGeom>
        </p:spPr>
        <p:txBody>
          <a:bodyPr wrap="square">
            <a:spAutoFit/>
          </a:bodyPr>
          <a:lstStyle/>
          <a:p>
            <a:r>
              <a:rPr lang="en-US" sz="2400" b="1" dirty="0">
                <a:solidFill>
                  <a:schemeClr val="accent1">
                    <a:lumMod val="50000"/>
                  </a:schemeClr>
                </a:solidFill>
                <a:latin typeface="Candara" panose="020E0502030303020204" pitchFamily="34" charset="0"/>
              </a:rPr>
              <a:t>Moving On …</a:t>
            </a:r>
          </a:p>
          <a:p>
            <a:pPr marL="342900" indent="-342900">
              <a:buFont typeface="Arial" panose="020B0604020202020204" pitchFamily="34" charset="0"/>
              <a:buChar char="•"/>
            </a:pPr>
            <a:r>
              <a:rPr lang="en-US" sz="2400" dirty="0">
                <a:solidFill>
                  <a:schemeClr val="accent1">
                    <a:lumMod val="50000"/>
                  </a:schemeClr>
                </a:solidFill>
              </a:rPr>
              <a:t>We observe that </a:t>
            </a:r>
            <a:r>
              <a:rPr lang="en-US" sz="2400" b="1" dirty="0">
                <a:solidFill>
                  <a:schemeClr val="accent1">
                    <a:lumMod val="50000"/>
                  </a:schemeClr>
                </a:solidFill>
              </a:rPr>
              <a:t>MOST</a:t>
            </a:r>
            <a:r>
              <a:rPr lang="en-US" sz="2400" dirty="0">
                <a:solidFill>
                  <a:schemeClr val="accent1">
                    <a:lumMod val="50000"/>
                  </a:schemeClr>
                </a:solidFill>
              </a:rPr>
              <a:t> of the loans which are originated have applicants with income around </a:t>
            </a:r>
            <a:r>
              <a:rPr lang="en-US" sz="2400" b="1" dirty="0">
                <a:solidFill>
                  <a:schemeClr val="accent1">
                    <a:lumMod val="50000"/>
                  </a:schemeClr>
                </a:solidFill>
              </a:rPr>
              <a:t>Sixty Thousand to Seventy Five thousand dollars</a:t>
            </a:r>
            <a:r>
              <a:rPr lang="en-US" sz="2400" dirty="0">
                <a:solidFill>
                  <a:schemeClr val="accent1">
                    <a:lumMod val="50000"/>
                  </a:schemeClr>
                </a:solidFill>
              </a:rPr>
              <a:t>.</a:t>
            </a:r>
          </a:p>
          <a:p>
            <a:pPr marL="342900" indent="-342900">
              <a:buFont typeface="Arial" panose="020B0604020202020204" pitchFamily="34" charset="0"/>
              <a:buChar char="•"/>
            </a:pPr>
            <a:r>
              <a:rPr lang="en-US" sz="2400" b="1" dirty="0">
                <a:solidFill>
                  <a:schemeClr val="accent1">
                    <a:lumMod val="50000"/>
                  </a:schemeClr>
                </a:solidFill>
              </a:rPr>
              <a:t>Home Purchase</a:t>
            </a:r>
            <a:r>
              <a:rPr lang="en-US" sz="2400" dirty="0">
                <a:solidFill>
                  <a:schemeClr val="accent1">
                    <a:lumMod val="50000"/>
                  </a:schemeClr>
                </a:solidFill>
              </a:rPr>
              <a:t> and </a:t>
            </a:r>
            <a:r>
              <a:rPr lang="en-US" sz="2400" b="1" dirty="0">
                <a:solidFill>
                  <a:schemeClr val="accent1">
                    <a:lumMod val="50000"/>
                  </a:schemeClr>
                </a:solidFill>
              </a:rPr>
              <a:t>Refinancing</a:t>
            </a:r>
            <a:r>
              <a:rPr lang="en-US" sz="2400" dirty="0">
                <a:solidFill>
                  <a:schemeClr val="accent1">
                    <a:lumMod val="50000"/>
                  </a:schemeClr>
                </a:solidFill>
              </a:rPr>
              <a:t> are the major Loan Purpose types.</a:t>
            </a:r>
          </a:p>
          <a:p>
            <a:pPr marL="342900" indent="-342900">
              <a:buFont typeface="Arial" panose="020B0604020202020204" pitchFamily="34" charset="0"/>
              <a:buChar char="•"/>
            </a:pPr>
            <a:endParaRPr lang="en-US" sz="2400" dirty="0">
              <a:solidFill>
                <a:schemeClr val="accent1">
                  <a:lumMod val="50000"/>
                </a:schemeClr>
              </a:solidFill>
              <a:latin typeface="Candara" panose="020E0502030303020204" pitchFamily="34" charset="0"/>
            </a:endParaRPr>
          </a:p>
        </p:txBody>
      </p:sp>
      <p:grpSp>
        <p:nvGrpSpPr>
          <p:cNvPr id="125" name="grp1"/>
          <p:cNvGrpSpPr/>
          <p:nvPr/>
        </p:nvGrpSpPr>
        <p:grpSpPr>
          <a:xfrm>
            <a:off x="13180722" y="8325749"/>
            <a:ext cx="8762999" cy="5200650"/>
            <a:chOff x="738981" y="1181100"/>
            <a:chExt cx="9220199" cy="5200650"/>
          </a:xfrm>
        </p:grpSpPr>
        <p:sp>
          <p:nvSpPr>
            <p:cNvPr id="126" name="rc3"/>
            <p:cNvSpPr/>
            <p:nvPr/>
          </p:nvSpPr>
          <p:spPr>
            <a:xfrm>
              <a:off x="738981" y="1181100"/>
              <a:ext cx="9220199" cy="5200650"/>
            </a:xfrm>
            <a:prstGeom prst="rect">
              <a:avLst/>
            </a:prstGeom>
            <a:solidFill>
              <a:srgbClr val="FFFFFF">
                <a:alpha val="100000"/>
              </a:srgbClr>
            </a:solidFill>
            <a:ln w="9525" cap="rnd">
              <a:solidFill>
                <a:srgbClr val="FFFFFF">
                  <a:alpha val="100000"/>
                </a:srgbClr>
              </a:solidFill>
              <a:prstDash val="solid"/>
              <a:round/>
            </a:ln>
          </p:spPr>
          <p:txBody>
            <a:bodyPr/>
            <a:lstStyle/>
            <a:p>
              <a:endParaRPr sz="13800">
                <a:latin typeface="Candara" panose="020E0502030303020204" pitchFamily="34" charset="0"/>
              </a:endParaRPr>
            </a:p>
          </p:txBody>
        </p:sp>
        <p:sp>
          <p:nvSpPr>
            <p:cNvPr id="127" name="rc4"/>
            <p:cNvSpPr/>
            <p:nvPr/>
          </p:nvSpPr>
          <p:spPr>
            <a:xfrm>
              <a:off x="738981" y="1181100"/>
              <a:ext cx="9220199" cy="5200650"/>
            </a:xfrm>
            <a:prstGeom prst="rect">
              <a:avLst/>
            </a:prstGeom>
            <a:solidFill>
              <a:srgbClr val="FFFFFF">
                <a:alpha val="100000"/>
              </a:srgbClr>
            </a:solidFill>
            <a:ln w="13550" cap="rnd">
              <a:solidFill>
                <a:srgbClr val="FFFFFF">
                  <a:alpha val="100000"/>
                </a:srgbClr>
              </a:solidFill>
              <a:prstDash val="solid"/>
              <a:round/>
            </a:ln>
          </p:spPr>
          <p:txBody>
            <a:bodyPr/>
            <a:lstStyle/>
            <a:p>
              <a:endParaRPr sz="13800">
                <a:latin typeface="Candara" panose="020E0502030303020204" pitchFamily="34" charset="0"/>
              </a:endParaRPr>
            </a:p>
          </p:txBody>
        </p:sp>
        <p:sp>
          <p:nvSpPr>
            <p:cNvPr id="128" name="rc5"/>
            <p:cNvSpPr/>
            <p:nvPr/>
          </p:nvSpPr>
          <p:spPr>
            <a:xfrm>
              <a:off x="2031861" y="1467121"/>
              <a:ext cx="7857731" cy="4508695"/>
            </a:xfrm>
            <a:prstGeom prst="rect">
              <a:avLst/>
            </a:prstGeom>
            <a:solidFill>
              <a:srgbClr val="FFFFFF">
                <a:alpha val="100000"/>
              </a:srgbClr>
            </a:solidFill>
          </p:spPr>
          <p:txBody>
            <a:bodyPr/>
            <a:lstStyle/>
            <a:p>
              <a:endParaRPr sz="13800">
                <a:latin typeface="Candara" panose="020E0502030303020204" pitchFamily="34" charset="0"/>
              </a:endParaRPr>
            </a:p>
          </p:txBody>
        </p:sp>
        <p:sp>
          <p:nvSpPr>
            <p:cNvPr id="129" name="pl6"/>
            <p:cNvSpPr/>
            <p:nvPr/>
          </p:nvSpPr>
          <p:spPr>
            <a:xfrm>
              <a:off x="3105498" y="1467121"/>
              <a:ext cx="0" cy="4508695"/>
            </a:xfrm>
            <a:custGeom>
              <a:avLst/>
              <a:gdLst/>
              <a:ahLst/>
              <a:cxnLst/>
              <a:rect l="0" t="0" r="0" b="0"/>
              <a:pathLst>
                <a:path h="4508695">
                  <a:moveTo>
                    <a:pt x="0" y="4508695"/>
                  </a:moveTo>
                  <a:lnTo>
                    <a:pt x="0" y="0"/>
                  </a:lnTo>
                  <a:lnTo>
                    <a:pt x="0" y="0"/>
                  </a:lnTo>
                </a:path>
              </a:pathLst>
            </a:custGeom>
            <a:ln w="6775"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130" name="pl7"/>
            <p:cNvSpPr/>
            <p:nvPr/>
          </p:nvSpPr>
          <p:spPr>
            <a:xfrm>
              <a:off x="4538433" y="1467121"/>
              <a:ext cx="0" cy="4508695"/>
            </a:xfrm>
            <a:custGeom>
              <a:avLst/>
              <a:gdLst/>
              <a:ahLst/>
              <a:cxnLst/>
              <a:rect l="0" t="0" r="0" b="0"/>
              <a:pathLst>
                <a:path h="4508695">
                  <a:moveTo>
                    <a:pt x="0" y="4508695"/>
                  </a:moveTo>
                  <a:lnTo>
                    <a:pt x="0" y="0"/>
                  </a:lnTo>
                  <a:lnTo>
                    <a:pt x="0" y="0"/>
                  </a:lnTo>
                </a:path>
              </a:pathLst>
            </a:custGeom>
            <a:ln w="6775"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131" name="pl8"/>
            <p:cNvSpPr/>
            <p:nvPr/>
          </p:nvSpPr>
          <p:spPr>
            <a:xfrm>
              <a:off x="5971368" y="1467121"/>
              <a:ext cx="0" cy="4508695"/>
            </a:xfrm>
            <a:custGeom>
              <a:avLst/>
              <a:gdLst/>
              <a:ahLst/>
              <a:cxnLst/>
              <a:rect l="0" t="0" r="0" b="0"/>
              <a:pathLst>
                <a:path h="4508695">
                  <a:moveTo>
                    <a:pt x="0" y="4508695"/>
                  </a:moveTo>
                  <a:lnTo>
                    <a:pt x="0" y="0"/>
                  </a:lnTo>
                  <a:lnTo>
                    <a:pt x="0" y="0"/>
                  </a:lnTo>
                </a:path>
              </a:pathLst>
            </a:custGeom>
            <a:ln w="6775"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132" name="pl9"/>
            <p:cNvSpPr/>
            <p:nvPr/>
          </p:nvSpPr>
          <p:spPr>
            <a:xfrm>
              <a:off x="7404303" y="1467121"/>
              <a:ext cx="0" cy="4508695"/>
            </a:xfrm>
            <a:custGeom>
              <a:avLst/>
              <a:gdLst/>
              <a:ahLst/>
              <a:cxnLst/>
              <a:rect l="0" t="0" r="0" b="0"/>
              <a:pathLst>
                <a:path h="4508695">
                  <a:moveTo>
                    <a:pt x="0" y="4508695"/>
                  </a:moveTo>
                  <a:lnTo>
                    <a:pt x="0" y="0"/>
                  </a:lnTo>
                  <a:lnTo>
                    <a:pt x="0" y="0"/>
                  </a:lnTo>
                </a:path>
              </a:pathLst>
            </a:custGeom>
            <a:ln w="6775"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133" name="pl10"/>
            <p:cNvSpPr/>
            <p:nvPr/>
          </p:nvSpPr>
          <p:spPr>
            <a:xfrm>
              <a:off x="8837238" y="1467121"/>
              <a:ext cx="0" cy="4508695"/>
            </a:xfrm>
            <a:custGeom>
              <a:avLst/>
              <a:gdLst/>
              <a:ahLst/>
              <a:cxnLst/>
              <a:rect l="0" t="0" r="0" b="0"/>
              <a:pathLst>
                <a:path h="4508695">
                  <a:moveTo>
                    <a:pt x="0" y="4508695"/>
                  </a:moveTo>
                  <a:lnTo>
                    <a:pt x="0" y="0"/>
                  </a:lnTo>
                  <a:lnTo>
                    <a:pt x="0" y="0"/>
                  </a:lnTo>
                </a:path>
              </a:pathLst>
            </a:custGeom>
            <a:ln w="6775"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134" name="pl11"/>
            <p:cNvSpPr/>
            <p:nvPr/>
          </p:nvSpPr>
          <p:spPr>
            <a:xfrm>
              <a:off x="2031861" y="5130437"/>
              <a:ext cx="7857731" cy="0"/>
            </a:xfrm>
            <a:custGeom>
              <a:avLst/>
              <a:gdLst/>
              <a:ahLst/>
              <a:cxnLst/>
              <a:rect l="0" t="0" r="0" b="0"/>
              <a:pathLst>
                <a:path w="7857731">
                  <a:moveTo>
                    <a:pt x="0" y="0"/>
                  </a:moveTo>
                  <a:lnTo>
                    <a:pt x="7857731" y="0"/>
                  </a:lnTo>
                  <a:lnTo>
                    <a:pt x="7857731"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135" name="pl12"/>
            <p:cNvSpPr/>
            <p:nvPr/>
          </p:nvSpPr>
          <p:spPr>
            <a:xfrm>
              <a:off x="2031861" y="3721469"/>
              <a:ext cx="7857731" cy="0"/>
            </a:xfrm>
            <a:custGeom>
              <a:avLst/>
              <a:gdLst/>
              <a:ahLst/>
              <a:cxnLst/>
              <a:rect l="0" t="0" r="0" b="0"/>
              <a:pathLst>
                <a:path w="7857731">
                  <a:moveTo>
                    <a:pt x="0" y="0"/>
                  </a:moveTo>
                  <a:lnTo>
                    <a:pt x="7857731" y="0"/>
                  </a:lnTo>
                  <a:lnTo>
                    <a:pt x="7857731"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136" name="pl13"/>
            <p:cNvSpPr/>
            <p:nvPr/>
          </p:nvSpPr>
          <p:spPr>
            <a:xfrm>
              <a:off x="2031861" y="2312502"/>
              <a:ext cx="7857731" cy="0"/>
            </a:xfrm>
            <a:custGeom>
              <a:avLst/>
              <a:gdLst/>
              <a:ahLst/>
              <a:cxnLst/>
              <a:rect l="0" t="0" r="0" b="0"/>
              <a:pathLst>
                <a:path w="7857731">
                  <a:moveTo>
                    <a:pt x="0" y="0"/>
                  </a:moveTo>
                  <a:lnTo>
                    <a:pt x="7857731" y="0"/>
                  </a:lnTo>
                  <a:lnTo>
                    <a:pt x="7857731"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137" name="pl14"/>
            <p:cNvSpPr/>
            <p:nvPr/>
          </p:nvSpPr>
          <p:spPr>
            <a:xfrm>
              <a:off x="2389030" y="1467121"/>
              <a:ext cx="0" cy="4508695"/>
            </a:xfrm>
            <a:custGeom>
              <a:avLst/>
              <a:gdLst/>
              <a:ahLst/>
              <a:cxnLst/>
              <a:rect l="0" t="0" r="0" b="0"/>
              <a:pathLst>
                <a:path h="4508695">
                  <a:moveTo>
                    <a:pt x="0" y="4508695"/>
                  </a:moveTo>
                  <a:lnTo>
                    <a:pt x="0" y="0"/>
                  </a:lnTo>
                  <a:lnTo>
                    <a:pt x="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138" name="pl15"/>
            <p:cNvSpPr/>
            <p:nvPr/>
          </p:nvSpPr>
          <p:spPr>
            <a:xfrm>
              <a:off x="3821965" y="1467121"/>
              <a:ext cx="0" cy="4508695"/>
            </a:xfrm>
            <a:custGeom>
              <a:avLst/>
              <a:gdLst/>
              <a:ahLst/>
              <a:cxnLst/>
              <a:rect l="0" t="0" r="0" b="0"/>
              <a:pathLst>
                <a:path h="4508695">
                  <a:moveTo>
                    <a:pt x="0" y="4508695"/>
                  </a:moveTo>
                  <a:lnTo>
                    <a:pt x="0" y="0"/>
                  </a:lnTo>
                  <a:lnTo>
                    <a:pt x="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139" name="pl16"/>
            <p:cNvSpPr/>
            <p:nvPr/>
          </p:nvSpPr>
          <p:spPr>
            <a:xfrm>
              <a:off x="5254900" y="1467121"/>
              <a:ext cx="0" cy="4508695"/>
            </a:xfrm>
            <a:custGeom>
              <a:avLst/>
              <a:gdLst/>
              <a:ahLst/>
              <a:cxnLst/>
              <a:rect l="0" t="0" r="0" b="0"/>
              <a:pathLst>
                <a:path h="4508695">
                  <a:moveTo>
                    <a:pt x="0" y="4508695"/>
                  </a:moveTo>
                  <a:lnTo>
                    <a:pt x="0" y="0"/>
                  </a:lnTo>
                  <a:lnTo>
                    <a:pt x="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140" name="pl17"/>
            <p:cNvSpPr/>
            <p:nvPr/>
          </p:nvSpPr>
          <p:spPr>
            <a:xfrm>
              <a:off x="6687835" y="1467121"/>
              <a:ext cx="0" cy="4508695"/>
            </a:xfrm>
            <a:custGeom>
              <a:avLst/>
              <a:gdLst/>
              <a:ahLst/>
              <a:cxnLst/>
              <a:rect l="0" t="0" r="0" b="0"/>
              <a:pathLst>
                <a:path h="4508695">
                  <a:moveTo>
                    <a:pt x="0" y="4508695"/>
                  </a:moveTo>
                  <a:lnTo>
                    <a:pt x="0" y="0"/>
                  </a:lnTo>
                  <a:lnTo>
                    <a:pt x="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141" name="pl18"/>
            <p:cNvSpPr/>
            <p:nvPr/>
          </p:nvSpPr>
          <p:spPr>
            <a:xfrm>
              <a:off x="8120770" y="1467121"/>
              <a:ext cx="0" cy="4508695"/>
            </a:xfrm>
            <a:custGeom>
              <a:avLst/>
              <a:gdLst/>
              <a:ahLst/>
              <a:cxnLst/>
              <a:rect l="0" t="0" r="0" b="0"/>
              <a:pathLst>
                <a:path h="4508695">
                  <a:moveTo>
                    <a:pt x="0" y="4508695"/>
                  </a:moveTo>
                  <a:lnTo>
                    <a:pt x="0" y="0"/>
                  </a:lnTo>
                  <a:lnTo>
                    <a:pt x="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142" name="pl19"/>
            <p:cNvSpPr/>
            <p:nvPr/>
          </p:nvSpPr>
          <p:spPr>
            <a:xfrm>
              <a:off x="9553705" y="1467121"/>
              <a:ext cx="0" cy="4508695"/>
            </a:xfrm>
            <a:custGeom>
              <a:avLst/>
              <a:gdLst/>
              <a:ahLst/>
              <a:cxnLst/>
              <a:rect l="0" t="0" r="0" b="0"/>
              <a:pathLst>
                <a:path h="4508695">
                  <a:moveTo>
                    <a:pt x="0" y="4508695"/>
                  </a:moveTo>
                  <a:lnTo>
                    <a:pt x="0" y="0"/>
                  </a:lnTo>
                  <a:lnTo>
                    <a:pt x="0" y="0"/>
                  </a:lnTo>
                </a:path>
              </a:pathLst>
            </a:custGeom>
            <a:ln w="13550" cap="flat">
              <a:solidFill>
                <a:srgbClr val="EBEBEB">
                  <a:alpha val="100000"/>
                </a:srgbClr>
              </a:solidFill>
              <a:prstDash val="solid"/>
              <a:round/>
            </a:ln>
          </p:spPr>
          <p:txBody>
            <a:bodyPr/>
            <a:lstStyle/>
            <a:p>
              <a:endParaRPr sz="13800">
                <a:latin typeface="Candara" panose="020E0502030303020204" pitchFamily="34" charset="0"/>
              </a:endParaRPr>
            </a:p>
          </p:txBody>
        </p:sp>
        <p:sp>
          <p:nvSpPr>
            <p:cNvPr id="143" name="rc20"/>
            <p:cNvSpPr/>
            <p:nvPr/>
          </p:nvSpPr>
          <p:spPr>
            <a:xfrm>
              <a:off x="2389030" y="4496401"/>
              <a:ext cx="1501952" cy="1268070"/>
            </a:xfrm>
            <a:prstGeom prst="rect">
              <a:avLst/>
            </a:prstGeom>
            <a:solidFill>
              <a:schemeClr val="accent5">
                <a:lumMod val="75000"/>
              </a:schemeClr>
            </a:solidFill>
            <a:ln w="13550" cap="flat">
              <a:solidFill>
                <a:srgbClr val="FFFFFF">
                  <a:alpha val="100000"/>
                </a:srgbClr>
              </a:solidFill>
              <a:prstDash val="solid"/>
              <a:round/>
            </a:ln>
          </p:spPr>
          <p:txBody>
            <a:bodyPr/>
            <a:lstStyle/>
            <a:p>
              <a:endParaRPr sz="13800">
                <a:latin typeface="Candara" panose="020E0502030303020204" pitchFamily="34" charset="0"/>
              </a:endParaRPr>
            </a:p>
          </p:txBody>
        </p:sp>
        <p:sp>
          <p:nvSpPr>
            <p:cNvPr id="144" name="rc21"/>
            <p:cNvSpPr/>
            <p:nvPr/>
          </p:nvSpPr>
          <p:spPr>
            <a:xfrm>
              <a:off x="2389030" y="3087434"/>
              <a:ext cx="5684005" cy="1268070"/>
            </a:xfrm>
            <a:prstGeom prst="rect">
              <a:avLst/>
            </a:prstGeom>
            <a:solidFill>
              <a:schemeClr val="accent5">
                <a:lumMod val="75000"/>
              </a:schemeClr>
            </a:solidFill>
            <a:ln w="13550" cap="flat">
              <a:solidFill>
                <a:srgbClr val="FFFFFF">
                  <a:alpha val="100000"/>
                </a:srgbClr>
              </a:solidFill>
              <a:prstDash val="solid"/>
              <a:round/>
            </a:ln>
          </p:spPr>
          <p:txBody>
            <a:bodyPr/>
            <a:lstStyle/>
            <a:p>
              <a:endParaRPr sz="13800">
                <a:latin typeface="Candara" panose="020E0502030303020204" pitchFamily="34" charset="0"/>
              </a:endParaRPr>
            </a:p>
          </p:txBody>
        </p:sp>
        <p:sp>
          <p:nvSpPr>
            <p:cNvPr id="145" name="rc22"/>
            <p:cNvSpPr/>
            <p:nvPr/>
          </p:nvSpPr>
          <p:spPr>
            <a:xfrm>
              <a:off x="2389030" y="1678466"/>
              <a:ext cx="7143391" cy="1268070"/>
            </a:xfrm>
            <a:prstGeom prst="rect">
              <a:avLst/>
            </a:prstGeom>
            <a:solidFill>
              <a:schemeClr val="accent5">
                <a:lumMod val="75000"/>
              </a:schemeClr>
            </a:solidFill>
            <a:ln w="13550" cap="flat">
              <a:solidFill>
                <a:srgbClr val="FFFFFF">
                  <a:alpha val="100000"/>
                </a:srgbClr>
              </a:solidFill>
              <a:prstDash val="solid"/>
              <a:round/>
            </a:ln>
          </p:spPr>
          <p:txBody>
            <a:bodyPr/>
            <a:lstStyle/>
            <a:p>
              <a:endParaRPr sz="13800">
                <a:latin typeface="Candara" panose="020E0502030303020204" pitchFamily="34" charset="0"/>
              </a:endParaRPr>
            </a:p>
          </p:txBody>
        </p:sp>
        <p:sp>
          <p:nvSpPr>
            <p:cNvPr id="146" name="tx23"/>
            <p:cNvSpPr/>
            <p:nvPr/>
          </p:nvSpPr>
          <p:spPr>
            <a:xfrm>
              <a:off x="2532324" y="5049276"/>
              <a:ext cx="450273"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2400" b="1">
                  <a:solidFill>
                    <a:srgbClr val="000000">
                      <a:alpha val="100000"/>
                    </a:srgbClr>
                  </a:solidFill>
                  <a:latin typeface="Candara" panose="020E0502030303020204" pitchFamily="34" charset="0"/>
                  <a:cs typeface="Arial"/>
                </a:rPr>
                <a:t>( 10% )</a:t>
              </a:r>
            </a:p>
          </p:txBody>
        </p:sp>
        <p:sp>
          <p:nvSpPr>
            <p:cNvPr id="147" name="tx24"/>
            <p:cNvSpPr/>
            <p:nvPr/>
          </p:nvSpPr>
          <p:spPr>
            <a:xfrm>
              <a:off x="2532324" y="2231341"/>
              <a:ext cx="450273"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2400" b="1">
                  <a:solidFill>
                    <a:srgbClr val="000000">
                      <a:alpha val="100000"/>
                    </a:srgbClr>
                  </a:solidFill>
                  <a:latin typeface="Candara" panose="020E0502030303020204" pitchFamily="34" charset="0"/>
                  <a:cs typeface="Arial"/>
                </a:rPr>
                <a:t>( 50% )</a:t>
              </a:r>
            </a:p>
          </p:txBody>
        </p:sp>
        <p:sp>
          <p:nvSpPr>
            <p:cNvPr id="148" name="tx25"/>
            <p:cNvSpPr/>
            <p:nvPr/>
          </p:nvSpPr>
          <p:spPr>
            <a:xfrm>
              <a:off x="2532324" y="3640308"/>
              <a:ext cx="450273" cy="131167"/>
            </a:xfrm>
            <a:prstGeom prst="rect">
              <a:avLst/>
            </a:prstGeom>
            <a:noFill/>
          </p:spPr>
          <p:txBody>
            <a:bodyPr wrap="none" lIns="0" tIns="0" rIns="0" bIns="0" anchor="ctr" anchorCtr="1"/>
            <a:lstStyle/>
            <a:p>
              <a:pPr marL="0" marR="0" indent="0" algn="l">
                <a:lnSpc>
                  <a:spcPts val="1138"/>
                </a:lnSpc>
                <a:spcBef>
                  <a:spcPts val="0"/>
                </a:spcBef>
                <a:spcAft>
                  <a:spcPts val="0"/>
                </a:spcAft>
              </a:pPr>
              <a:r>
                <a:rPr sz="2400" b="1">
                  <a:solidFill>
                    <a:srgbClr val="000000">
                      <a:alpha val="100000"/>
                    </a:srgbClr>
                  </a:solidFill>
                  <a:latin typeface="Candara" panose="020E0502030303020204" pitchFamily="34" charset="0"/>
                  <a:cs typeface="Arial"/>
                </a:rPr>
                <a:t>( 40% )</a:t>
              </a:r>
            </a:p>
          </p:txBody>
        </p:sp>
        <p:sp>
          <p:nvSpPr>
            <p:cNvPr id="149" name="rc26"/>
            <p:cNvSpPr/>
            <p:nvPr/>
          </p:nvSpPr>
          <p:spPr>
            <a:xfrm>
              <a:off x="2031861" y="1467121"/>
              <a:ext cx="7857731" cy="4508695"/>
            </a:xfrm>
            <a:prstGeom prst="rect">
              <a:avLst/>
            </a:prstGeom>
            <a:ln w="13550" cap="rnd">
              <a:solidFill>
                <a:srgbClr val="333333">
                  <a:alpha val="100000"/>
                </a:srgbClr>
              </a:solidFill>
              <a:prstDash val="solid"/>
              <a:round/>
            </a:ln>
          </p:spPr>
          <p:txBody>
            <a:bodyPr/>
            <a:lstStyle/>
            <a:p>
              <a:endParaRPr sz="13800">
                <a:latin typeface="Candara" panose="020E0502030303020204" pitchFamily="34" charset="0"/>
              </a:endParaRPr>
            </a:p>
          </p:txBody>
        </p:sp>
        <p:sp>
          <p:nvSpPr>
            <p:cNvPr id="150" name="tx27"/>
            <p:cNvSpPr/>
            <p:nvPr/>
          </p:nvSpPr>
          <p:spPr>
            <a:xfrm>
              <a:off x="971952" y="5066937"/>
              <a:ext cx="997278" cy="104378"/>
            </a:xfrm>
            <a:prstGeom prst="rect">
              <a:avLst/>
            </a:prstGeom>
            <a:noFill/>
          </p:spPr>
          <p:txBody>
            <a:bodyPr wrap="none" lIns="0" tIns="0" rIns="0" bIns="0" anchor="ctr" anchorCtr="1"/>
            <a:lstStyle/>
            <a:p>
              <a:pPr marL="0" marR="0" indent="0" algn="l">
                <a:lnSpc>
                  <a:spcPts val="880"/>
                </a:lnSpc>
                <a:spcBef>
                  <a:spcPts val="0"/>
                </a:spcBef>
                <a:spcAft>
                  <a:spcPts val="0"/>
                </a:spcAft>
              </a:pPr>
              <a:r>
                <a:rPr sz="1400">
                  <a:solidFill>
                    <a:srgbClr val="4D4D4D">
                      <a:alpha val="100000"/>
                    </a:srgbClr>
                  </a:solidFill>
                  <a:latin typeface="Candara" panose="020E0502030303020204" pitchFamily="34" charset="0"/>
                  <a:cs typeface="Arial"/>
                </a:rPr>
                <a:t>Home improvement</a:t>
              </a:r>
            </a:p>
          </p:txBody>
        </p:sp>
        <p:sp>
          <p:nvSpPr>
            <p:cNvPr id="151" name="tx28"/>
            <p:cNvSpPr/>
            <p:nvPr/>
          </p:nvSpPr>
          <p:spPr>
            <a:xfrm>
              <a:off x="1365584" y="3655191"/>
              <a:ext cx="603646" cy="107156"/>
            </a:xfrm>
            <a:prstGeom prst="rect">
              <a:avLst/>
            </a:prstGeom>
            <a:noFill/>
          </p:spPr>
          <p:txBody>
            <a:bodyPr wrap="none" lIns="0" tIns="0" rIns="0" bIns="0" anchor="ctr" anchorCtr="1"/>
            <a:lstStyle/>
            <a:p>
              <a:pPr marL="0" marR="0" indent="0" algn="l">
                <a:lnSpc>
                  <a:spcPts val="880"/>
                </a:lnSpc>
                <a:spcBef>
                  <a:spcPts val="0"/>
                </a:spcBef>
                <a:spcAft>
                  <a:spcPts val="0"/>
                </a:spcAft>
              </a:pPr>
              <a:r>
                <a:rPr sz="1400">
                  <a:solidFill>
                    <a:srgbClr val="4D4D4D">
                      <a:alpha val="100000"/>
                    </a:srgbClr>
                  </a:solidFill>
                  <a:latin typeface="Candara" panose="020E0502030303020204" pitchFamily="34" charset="0"/>
                  <a:cs typeface="Arial"/>
                </a:rPr>
                <a:t>Refinancing</a:t>
              </a:r>
            </a:p>
          </p:txBody>
        </p:sp>
        <p:sp>
          <p:nvSpPr>
            <p:cNvPr id="152" name="tx29"/>
            <p:cNvSpPr/>
            <p:nvPr/>
          </p:nvSpPr>
          <p:spPr>
            <a:xfrm>
              <a:off x="1162378" y="2249002"/>
              <a:ext cx="806853" cy="104378"/>
            </a:xfrm>
            <a:prstGeom prst="rect">
              <a:avLst/>
            </a:prstGeom>
            <a:noFill/>
          </p:spPr>
          <p:txBody>
            <a:bodyPr wrap="none" lIns="0" tIns="0" rIns="0" bIns="0" anchor="ctr" anchorCtr="1"/>
            <a:lstStyle/>
            <a:p>
              <a:pPr marL="0" marR="0" indent="0" algn="l">
                <a:lnSpc>
                  <a:spcPts val="880"/>
                </a:lnSpc>
                <a:spcBef>
                  <a:spcPts val="0"/>
                </a:spcBef>
                <a:spcAft>
                  <a:spcPts val="0"/>
                </a:spcAft>
              </a:pPr>
              <a:r>
                <a:rPr sz="1400">
                  <a:solidFill>
                    <a:srgbClr val="4D4D4D">
                      <a:alpha val="100000"/>
                    </a:srgbClr>
                  </a:solidFill>
                  <a:latin typeface="Candara" panose="020E0502030303020204" pitchFamily="34" charset="0"/>
                  <a:cs typeface="Arial"/>
                </a:rPr>
                <a:t>Home purchase</a:t>
              </a:r>
            </a:p>
          </p:txBody>
        </p:sp>
        <p:sp>
          <p:nvSpPr>
            <p:cNvPr id="153" name="pl30"/>
            <p:cNvSpPr/>
            <p:nvPr/>
          </p:nvSpPr>
          <p:spPr>
            <a:xfrm>
              <a:off x="1997066" y="5130437"/>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54" name="pl31"/>
            <p:cNvSpPr/>
            <p:nvPr/>
          </p:nvSpPr>
          <p:spPr>
            <a:xfrm>
              <a:off x="1997066" y="3721469"/>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55" name="pl32"/>
            <p:cNvSpPr/>
            <p:nvPr/>
          </p:nvSpPr>
          <p:spPr>
            <a:xfrm>
              <a:off x="1997066" y="2312502"/>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56" name="pl33"/>
            <p:cNvSpPr/>
            <p:nvPr/>
          </p:nvSpPr>
          <p:spPr>
            <a:xfrm>
              <a:off x="2389030" y="5975817"/>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57" name="pl34"/>
            <p:cNvSpPr/>
            <p:nvPr/>
          </p:nvSpPr>
          <p:spPr>
            <a:xfrm>
              <a:off x="3821965" y="5975817"/>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58" name="pl35"/>
            <p:cNvSpPr/>
            <p:nvPr/>
          </p:nvSpPr>
          <p:spPr>
            <a:xfrm>
              <a:off x="5254900" y="5975817"/>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59" name="pl36"/>
            <p:cNvSpPr/>
            <p:nvPr/>
          </p:nvSpPr>
          <p:spPr>
            <a:xfrm>
              <a:off x="6687835" y="5975817"/>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60" name="pl37"/>
            <p:cNvSpPr/>
            <p:nvPr/>
          </p:nvSpPr>
          <p:spPr>
            <a:xfrm>
              <a:off x="8120770" y="5975817"/>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61" name="pl38"/>
            <p:cNvSpPr/>
            <p:nvPr/>
          </p:nvSpPr>
          <p:spPr>
            <a:xfrm>
              <a:off x="9553705" y="5975817"/>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13800">
                <a:latin typeface="Candara" panose="020E0502030303020204" pitchFamily="34" charset="0"/>
              </a:endParaRPr>
            </a:p>
          </p:txBody>
        </p:sp>
        <p:sp>
          <p:nvSpPr>
            <p:cNvPr id="162" name="tx39"/>
            <p:cNvSpPr/>
            <p:nvPr/>
          </p:nvSpPr>
          <p:spPr>
            <a:xfrm>
              <a:off x="2357246" y="6036661"/>
              <a:ext cx="63568"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400">
                  <a:solidFill>
                    <a:srgbClr val="4D4D4D">
                      <a:alpha val="100000"/>
                    </a:srgbClr>
                  </a:solidFill>
                  <a:latin typeface="Candara" panose="020E0502030303020204" pitchFamily="34" charset="0"/>
                  <a:cs typeface="Arial"/>
                </a:rPr>
                <a:t>0</a:t>
              </a:r>
            </a:p>
          </p:txBody>
        </p:sp>
        <p:sp>
          <p:nvSpPr>
            <p:cNvPr id="163" name="tx40"/>
            <p:cNvSpPr/>
            <p:nvPr/>
          </p:nvSpPr>
          <p:spPr>
            <a:xfrm>
              <a:off x="3758397" y="6036661"/>
              <a:ext cx="127136"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400">
                  <a:solidFill>
                    <a:srgbClr val="4D4D4D">
                      <a:alpha val="100000"/>
                    </a:srgbClr>
                  </a:solidFill>
                  <a:latin typeface="Candara" panose="020E0502030303020204" pitchFamily="34" charset="0"/>
                  <a:cs typeface="Arial"/>
                </a:rPr>
                <a:t>10</a:t>
              </a:r>
            </a:p>
          </p:txBody>
        </p:sp>
        <p:sp>
          <p:nvSpPr>
            <p:cNvPr id="164" name="tx41"/>
            <p:cNvSpPr/>
            <p:nvPr/>
          </p:nvSpPr>
          <p:spPr>
            <a:xfrm>
              <a:off x="5191332" y="6036661"/>
              <a:ext cx="127136"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400">
                  <a:solidFill>
                    <a:srgbClr val="4D4D4D">
                      <a:alpha val="100000"/>
                    </a:srgbClr>
                  </a:solidFill>
                  <a:latin typeface="Candara" panose="020E0502030303020204" pitchFamily="34" charset="0"/>
                  <a:cs typeface="Arial"/>
                </a:rPr>
                <a:t>20</a:t>
              </a:r>
            </a:p>
          </p:txBody>
        </p:sp>
        <p:sp>
          <p:nvSpPr>
            <p:cNvPr id="165" name="tx42"/>
            <p:cNvSpPr/>
            <p:nvPr/>
          </p:nvSpPr>
          <p:spPr>
            <a:xfrm>
              <a:off x="6624267" y="6036661"/>
              <a:ext cx="127136"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400">
                  <a:solidFill>
                    <a:srgbClr val="4D4D4D">
                      <a:alpha val="100000"/>
                    </a:srgbClr>
                  </a:solidFill>
                  <a:latin typeface="Candara" panose="020E0502030303020204" pitchFamily="34" charset="0"/>
                  <a:cs typeface="Arial"/>
                </a:rPr>
                <a:t>30</a:t>
              </a:r>
            </a:p>
          </p:txBody>
        </p:sp>
        <p:sp>
          <p:nvSpPr>
            <p:cNvPr id="166" name="tx43"/>
            <p:cNvSpPr/>
            <p:nvPr/>
          </p:nvSpPr>
          <p:spPr>
            <a:xfrm>
              <a:off x="8057202" y="6036661"/>
              <a:ext cx="127136"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400">
                  <a:solidFill>
                    <a:srgbClr val="4D4D4D">
                      <a:alpha val="100000"/>
                    </a:srgbClr>
                  </a:solidFill>
                  <a:latin typeface="Candara" panose="020E0502030303020204" pitchFamily="34" charset="0"/>
                  <a:cs typeface="Arial"/>
                </a:rPr>
                <a:t>40</a:t>
              </a:r>
            </a:p>
          </p:txBody>
        </p:sp>
        <p:sp>
          <p:nvSpPr>
            <p:cNvPr id="167" name="tx44"/>
            <p:cNvSpPr/>
            <p:nvPr/>
          </p:nvSpPr>
          <p:spPr>
            <a:xfrm>
              <a:off x="9490137" y="6036661"/>
              <a:ext cx="127136"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400">
                  <a:solidFill>
                    <a:srgbClr val="4D4D4D">
                      <a:alpha val="100000"/>
                    </a:srgbClr>
                  </a:solidFill>
                  <a:latin typeface="Candara" panose="020E0502030303020204" pitchFamily="34" charset="0"/>
                  <a:cs typeface="Arial"/>
                </a:rPr>
                <a:t>50</a:t>
              </a:r>
            </a:p>
          </p:txBody>
        </p:sp>
        <p:sp>
          <p:nvSpPr>
            <p:cNvPr id="168" name="tx45"/>
            <p:cNvSpPr/>
            <p:nvPr/>
          </p:nvSpPr>
          <p:spPr>
            <a:xfrm>
              <a:off x="5774335" y="6180001"/>
              <a:ext cx="372783" cy="103584"/>
            </a:xfrm>
            <a:prstGeom prst="rect">
              <a:avLst/>
            </a:prstGeom>
            <a:noFill/>
          </p:spPr>
          <p:txBody>
            <a:bodyPr wrap="none" lIns="0" tIns="0" rIns="0" bIns="0" anchor="ctr" anchorCtr="1"/>
            <a:lstStyle/>
            <a:p>
              <a:pPr marL="0" marR="0" indent="0" algn="l">
                <a:lnSpc>
                  <a:spcPts val="1100"/>
                </a:lnSpc>
                <a:spcBef>
                  <a:spcPts val="0"/>
                </a:spcBef>
                <a:spcAft>
                  <a:spcPts val="0"/>
                </a:spcAft>
              </a:pPr>
              <a:r>
                <a:rPr sz="2400">
                  <a:solidFill>
                    <a:srgbClr val="000000">
                      <a:alpha val="100000"/>
                    </a:srgbClr>
                  </a:solidFill>
                  <a:latin typeface="Candara" panose="020E0502030303020204" pitchFamily="34" charset="0"/>
                  <a:cs typeface="Arial"/>
                </a:rPr>
                <a:t>Count</a:t>
              </a:r>
            </a:p>
          </p:txBody>
        </p:sp>
        <p:sp>
          <p:nvSpPr>
            <p:cNvPr id="169" name="tx46"/>
            <p:cNvSpPr/>
            <p:nvPr/>
          </p:nvSpPr>
          <p:spPr>
            <a:xfrm rot="-5400000">
              <a:off x="409726" y="3657572"/>
              <a:ext cx="869918" cy="127793"/>
            </a:xfrm>
            <a:prstGeom prst="rect">
              <a:avLst/>
            </a:prstGeom>
            <a:noFill/>
          </p:spPr>
          <p:txBody>
            <a:bodyPr wrap="none" lIns="0" tIns="0" rIns="0" bIns="0" anchor="ctr" anchorCtr="1"/>
            <a:lstStyle/>
            <a:p>
              <a:pPr marL="0" marR="0" indent="0" algn="l">
                <a:lnSpc>
                  <a:spcPts val="1100"/>
                </a:lnSpc>
                <a:spcBef>
                  <a:spcPts val="0"/>
                </a:spcBef>
                <a:spcAft>
                  <a:spcPts val="0"/>
                </a:spcAft>
              </a:pPr>
              <a:r>
                <a:rPr sz="2400">
                  <a:solidFill>
                    <a:srgbClr val="000000">
                      <a:alpha val="100000"/>
                    </a:srgbClr>
                  </a:solidFill>
                  <a:latin typeface="Candara" panose="020E0502030303020204" pitchFamily="34" charset="0"/>
                  <a:cs typeface="Arial"/>
                </a:rPr>
                <a:t>Loan Purpose</a:t>
              </a:r>
            </a:p>
          </p:txBody>
        </p:sp>
        <p:sp>
          <p:nvSpPr>
            <p:cNvPr id="170" name="tx47"/>
            <p:cNvSpPr/>
            <p:nvPr/>
          </p:nvSpPr>
          <p:spPr>
            <a:xfrm>
              <a:off x="2031861" y="1215962"/>
              <a:ext cx="1606097" cy="152995"/>
            </a:xfrm>
            <a:prstGeom prst="rect">
              <a:avLst/>
            </a:prstGeom>
            <a:noFill/>
          </p:spPr>
          <p:txBody>
            <a:bodyPr wrap="none" lIns="0" tIns="0" rIns="0" bIns="0" anchor="ctr" anchorCtr="1"/>
            <a:lstStyle/>
            <a:p>
              <a:pPr marL="0" marR="0" indent="0" algn="l">
                <a:lnSpc>
                  <a:spcPts val="1320"/>
                </a:lnSpc>
                <a:spcBef>
                  <a:spcPts val="0"/>
                </a:spcBef>
                <a:spcAft>
                  <a:spcPts val="0"/>
                </a:spcAft>
              </a:pPr>
              <a:r>
                <a:rPr sz="2800">
                  <a:solidFill>
                    <a:srgbClr val="000000">
                      <a:alpha val="100000"/>
                    </a:srgbClr>
                  </a:solidFill>
                  <a:latin typeface="Candara" panose="020E0502030303020204" pitchFamily="34" charset="0"/>
                  <a:cs typeface="Arial"/>
                </a:rPr>
                <a:t>Loans Purpose Types</a:t>
              </a:r>
            </a:p>
          </p:txBody>
        </p:sp>
      </p:grpSp>
      <p:grpSp>
        <p:nvGrpSpPr>
          <p:cNvPr id="251" name="grp1"/>
          <p:cNvGrpSpPr/>
          <p:nvPr/>
        </p:nvGrpSpPr>
        <p:grpSpPr>
          <a:xfrm>
            <a:off x="13691644" y="2532264"/>
            <a:ext cx="9220199" cy="5200650"/>
            <a:chOff x="738981" y="1181100"/>
            <a:chExt cx="9220199" cy="5200650"/>
          </a:xfrm>
        </p:grpSpPr>
        <p:sp>
          <p:nvSpPr>
            <p:cNvPr id="252" name="rc3"/>
            <p:cNvSpPr/>
            <p:nvPr/>
          </p:nvSpPr>
          <p:spPr>
            <a:xfrm>
              <a:off x="738981" y="1181100"/>
              <a:ext cx="9220199" cy="5200650"/>
            </a:xfrm>
            <a:prstGeom prst="rect">
              <a:avLst/>
            </a:prstGeom>
            <a:solidFill>
              <a:srgbClr val="FFFFFF">
                <a:alpha val="100000"/>
              </a:srgbClr>
            </a:solidFill>
            <a:ln w="9525" cap="rnd">
              <a:solidFill>
                <a:srgbClr val="FFFFFF">
                  <a:alpha val="100000"/>
                </a:srgbClr>
              </a:solidFill>
              <a:prstDash val="solid"/>
              <a:round/>
            </a:ln>
          </p:spPr>
          <p:txBody>
            <a:bodyPr/>
            <a:lstStyle/>
            <a:p>
              <a:endParaRPr sz="8000">
                <a:latin typeface="Candara" panose="020E0502030303020204" pitchFamily="34" charset="0"/>
              </a:endParaRPr>
            </a:p>
          </p:txBody>
        </p:sp>
        <p:sp>
          <p:nvSpPr>
            <p:cNvPr id="253" name="rc4"/>
            <p:cNvSpPr/>
            <p:nvPr/>
          </p:nvSpPr>
          <p:spPr>
            <a:xfrm>
              <a:off x="738981" y="1181100"/>
              <a:ext cx="9220199" cy="5200650"/>
            </a:xfrm>
            <a:prstGeom prst="rect">
              <a:avLst/>
            </a:prstGeom>
            <a:solidFill>
              <a:srgbClr val="FFFFFF">
                <a:alpha val="100000"/>
              </a:srgbClr>
            </a:solidFill>
            <a:ln w="13550" cap="rnd">
              <a:solidFill>
                <a:srgbClr val="FFFFFF">
                  <a:alpha val="100000"/>
                </a:srgbClr>
              </a:solidFill>
              <a:prstDash val="solid"/>
              <a:round/>
            </a:ln>
          </p:spPr>
          <p:txBody>
            <a:bodyPr/>
            <a:lstStyle/>
            <a:p>
              <a:endParaRPr sz="8000">
                <a:latin typeface="Candara" panose="020E0502030303020204" pitchFamily="34" charset="0"/>
              </a:endParaRPr>
            </a:p>
          </p:txBody>
        </p:sp>
        <p:sp>
          <p:nvSpPr>
            <p:cNvPr id="254" name="rc5"/>
            <p:cNvSpPr/>
            <p:nvPr/>
          </p:nvSpPr>
          <p:spPr>
            <a:xfrm>
              <a:off x="1415991" y="1467121"/>
              <a:ext cx="5315399" cy="4508695"/>
            </a:xfrm>
            <a:prstGeom prst="rect">
              <a:avLst/>
            </a:prstGeom>
            <a:solidFill>
              <a:srgbClr val="FFFFFF">
                <a:alpha val="100000"/>
              </a:srgbClr>
            </a:solidFill>
          </p:spPr>
          <p:txBody>
            <a:bodyPr/>
            <a:lstStyle/>
            <a:p>
              <a:endParaRPr sz="8000">
                <a:latin typeface="Candara" panose="020E0502030303020204" pitchFamily="34" charset="0"/>
              </a:endParaRPr>
            </a:p>
          </p:txBody>
        </p:sp>
        <p:sp>
          <p:nvSpPr>
            <p:cNvPr id="255" name="pl6"/>
            <p:cNvSpPr/>
            <p:nvPr/>
          </p:nvSpPr>
          <p:spPr>
            <a:xfrm>
              <a:off x="1415991" y="5303347"/>
              <a:ext cx="5315399" cy="0"/>
            </a:xfrm>
            <a:custGeom>
              <a:avLst/>
              <a:gdLst/>
              <a:ahLst/>
              <a:cxnLst/>
              <a:rect l="0" t="0" r="0" b="0"/>
              <a:pathLst>
                <a:path w="5315399">
                  <a:moveTo>
                    <a:pt x="0" y="0"/>
                  </a:moveTo>
                  <a:lnTo>
                    <a:pt x="5315399" y="0"/>
                  </a:lnTo>
                  <a:lnTo>
                    <a:pt x="5315399" y="0"/>
                  </a:lnTo>
                </a:path>
              </a:pathLst>
            </a:custGeom>
            <a:ln w="6775" cap="flat">
              <a:solidFill>
                <a:srgbClr val="EBEBEB">
                  <a:alpha val="100000"/>
                </a:srgbClr>
              </a:solidFill>
              <a:prstDash val="solid"/>
              <a:round/>
            </a:ln>
          </p:spPr>
          <p:txBody>
            <a:bodyPr/>
            <a:lstStyle/>
            <a:p>
              <a:endParaRPr sz="8000">
                <a:latin typeface="Candara" panose="020E0502030303020204" pitchFamily="34" charset="0"/>
              </a:endParaRPr>
            </a:p>
          </p:txBody>
        </p:sp>
        <p:sp>
          <p:nvSpPr>
            <p:cNvPr id="256" name="pl7"/>
            <p:cNvSpPr/>
            <p:nvPr/>
          </p:nvSpPr>
          <p:spPr>
            <a:xfrm>
              <a:off x="1415991" y="4368287"/>
              <a:ext cx="5315399" cy="0"/>
            </a:xfrm>
            <a:custGeom>
              <a:avLst/>
              <a:gdLst/>
              <a:ahLst/>
              <a:cxnLst/>
              <a:rect l="0" t="0" r="0" b="0"/>
              <a:pathLst>
                <a:path w="5315399">
                  <a:moveTo>
                    <a:pt x="0" y="0"/>
                  </a:moveTo>
                  <a:lnTo>
                    <a:pt x="5315399" y="0"/>
                  </a:lnTo>
                  <a:lnTo>
                    <a:pt x="5315399" y="0"/>
                  </a:lnTo>
                </a:path>
              </a:pathLst>
            </a:custGeom>
            <a:ln w="6775" cap="flat">
              <a:solidFill>
                <a:srgbClr val="EBEBEB">
                  <a:alpha val="100000"/>
                </a:srgbClr>
              </a:solidFill>
              <a:prstDash val="solid"/>
              <a:round/>
            </a:ln>
          </p:spPr>
          <p:txBody>
            <a:bodyPr/>
            <a:lstStyle/>
            <a:p>
              <a:endParaRPr sz="8000">
                <a:latin typeface="Candara" panose="020E0502030303020204" pitchFamily="34" charset="0"/>
              </a:endParaRPr>
            </a:p>
          </p:txBody>
        </p:sp>
        <p:sp>
          <p:nvSpPr>
            <p:cNvPr id="257" name="pl8"/>
            <p:cNvSpPr/>
            <p:nvPr/>
          </p:nvSpPr>
          <p:spPr>
            <a:xfrm>
              <a:off x="1415991" y="3433228"/>
              <a:ext cx="5315399" cy="0"/>
            </a:xfrm>
            <a:custGeom>
              <a:avLst/>
              <a:gdLst/>
              <a:ahLst/>
              <a:cxnLst/>
              <a:rect l="0" t="0" r="0" b="0"/>
              <a:pathLst>
                <a:path w="5315399">
                  <a:moveTo>
                    <a:pt x="0" y="0"/>
                  </a:moveTo>
                  <a:lnTo>
                    <a:pt x="5315399" y="0"/>
                  </a:lnTo>
                  <a:lnTo>
                    <a:pt x="5315399" y="0"/>
                  </a:lnTo>
                </a:path>
              </a:pathLst>
            </a:custGeom>
            <a:ln w="6775" cap="flat">
              <a:solidFill>
                <a:srgbClr val="EBEBEB">
                  <a:alpha val="100000"/>
                </a:srgbClr>
              </a:solidFill>
              <a:prstDash val="solid"/>
              <a:round/>
            </a:ln>
          </p:spPr>
          <p:txBody>
            <a:bodyPr/>
            <a:lstStyle/>
            <a:p>
              <a:endParaRPr sz="8000">
                <a:latin typeface="Candara" panose="020E0502030303020204" pitchFamily="34" charset="0"/>
              </a:endParaRPr>
            </a:p>
          </p:txBody>
        </p:sp>
        <p:sp>
          <p:nvSpPr>
            <p:cNvPr id="258" name="pl9"/>
            <p:cNvSpPr/>
            <p:nvPr/>
          </p:nvSpPr>
          <p:spPr>
            <a:xfrm>
              <a:off x="1415991" y="2498168"/>
              <a:ext cx="5315399" cy="0"/>
            </a:xfrm>
            <a:custGeom>
              <a:avLst/>
              <a:gdLst/>
              <a:ahLst/>
              <a:cxnLst/>
              <a:rect l="0" t="0" r="0" b="0"/>
              <a:pathLst>
                <a:path w="5315399">
                  <a:moveTo>
                    <a:pt x="0" y="0"/>
                  </a:moveTo>
                  <a:lnTo>
                    <a:pt x="5315399" y="0"/>
                  </a:lnTo>
                  <a:lnTo>
                    <a:pt x="5315399" y="0"/>
                  </a:lnTo>
                </a:path>
              </a:pathLst>
            </a:custGeom>
            <a:ln w="6775" cap="flat">
              <a:solidFill>
                <a:srgbClr val="EBEBEB">
                  <a:alpha val="100000"/>
                </a:srgbClr>
              </a:solidFill>
              <a:prstDash val="solid"/>
              <a:round/>
            </a:ln>
          </p:spPr>
          <p:txBody>
            <a:bodyPr/>
            <a:lstStyle/>
            <a:p>
              <a:endParaRPr sz="8000">
                <a:latin typeface="Candara" panose="020E0502030303020204" pitchFamily="34" charset="0"/>
              </a:endParaRPr>
            </a:p>
          </p:txBody>
        </p:sp>
        <p:sp>
          <p:nvSpPr>
            <p:cNvPr id="259" name="pl10"/>
            <p:cNvSpPr/>
            <p:nvPr/>
          </p:nvSpPr>
          <p:spPr>
            <a:xfrm>
              <a:off x="1415991" y="1563109"/>
              <a:ext cx="5315399" cy="0"/>
            </a:xfrm>
            <a:custGeom>
              <a:avLst/>
              <a:gdLst/>
              <a:ahLst/>
              <a:cxnLst/>
              <a:rect l="0" t="0" r="0" b="0"/>
              <a:pathLst>
                <a:path w="5315399">
                  <a:moveTo>
                    <a:pt x="0" y="0"/>
                  </a:moveTo>
                  <a:lnTo>
                    <a:pt x="5315399" y="0"/>
                  </a:lnTo>
                  <a:lnTo>
                    <a:pt x="5315399" y="0"/>
                  </a:lnTo>
                </a:path>
              </a:pathLst>
            </a:custGeom>
            <a:ln w="6775" cap="flat">
              <a:solidFill>
                <a:srgbClr val="EBEBEB">
                  <a:alpha val="100000"/>
                </a:srgbClr>
              </a:solidFill>
              <a:prstDash val="solid"/>
              <a:round/>
            </a:ln>
          </p:spPr>
          <p:txBody>
            <a:bodyPr/>
            <a:lstStyle/>
            <a:p>
              <a:endParaRPr sz="8000">
                <a:latin typeface="Candara" panose="020E0502030303020204" pitchFamily="34" charset="0"/>
              </a:endParaRPr>
            </a:p>
          </p:txBody>
        </p:sp>
        <p:sp>
          <p:nvSpPr>
            <p:cNvPr id="260" name="pl11"/>
            <p:cNvSpPr/>
            <p:nvPr/>
          </p:nvSpPr>
          <p:spPr>
            <a:xfrm>
              <a:off x="1415991" y="5770876"/>
              <a:ext cx="5315399" cy="0"/>
            </a:xfrm>
            <a:custGeom>
              <a:avLst/>
              <a:gdLst/>
              <a:ahLst/>
              <a:cxnLst/>
              <a:rect l="0" t="0" r="0" b="0"/>
              <a:pathLst>
                <a:path w="5315399">
                  <a:moveTo>
                    <a:pt x="0" y="0"/>
                  </a:moveTo>
                  <a:lnTo>
                    <a:pt x="5315399" y="0"/>
                  </a:lnTo>
                  <a:lnTo>
                    <a:pt x="5315399" y="0"/>
                  </a:lnTo>
                </a:path>
              </a:pathLst>
            </a:custGeom>
            <a:ln w="13550" cap="flat">
              <a:solidFill>
                <a:srgbClr val="EBEBEB">
                  <a:alpha val="100000"/>
                </a:srgbClr>
              </a:solidFill>
              <a:prstDash val="solid"/>
              <a:round/>
            </a:ln>
          </p:spPr>
          <p:txBody>
            <a:bodyPr/>
            <a:lstStyle/>
            <a:p>
              <a:endParaRPr sz="8000">
                <a:latin typeface="Candara" panose="020E0502030303020204" pitchFamily="34" charset="0"/>
              </a:endParaRPr>
            </a:p>
          </p:txBody>
        </p:sp>
        <p:sp>
          <p:nvSpPr>
            <p:cNvPr id="261" name="pl12"/>
            <p:cNvSpPr/>
            <p:nvPr/>
          </p:nvSpPr>
          <p:spPr>
            <a:xfrm>
              <a:off x="1415991" y="4835817"/>
              <a:ext cx="5315399" cy="0"/>
            </a:xfrm>
            <a:custGeom>
              <a:avLst/>
              <a:gdLst/>
              <a:ahLst/>
              <a:cxnLst/>
              <a:rect l="0" t="0" r="0" b="0"/>
              <a:pathLst>
                <a:path w="5315399">
                  <a:moveTo>
                    <a:pt x="0" y="0"/>
                  </a:moveTo>
                  <a:lnTo>
                    <a:pt x="5315399" y="0"/>
                  </a:lnTo>
                  <a:lnTo>
                    <a:pt x="5315399" y="0"/>
                  </a:lnTo>
                </a:path>
              </a:pathLst>
            </a:custGeom>
            <a:ln w="13550" cap="flat">
              <a:solidFill>
                <a:srgbClr val="EBEBEB">
                  <a:alpha val="100000"/>
                </a:srgbClr>
              </a:solidFill>
              <a:prstDash val="solid"/>
              <a:round/>
            </a:ln>
          </p:spPr>
          <p:txBody>
            <a:bodyPr/>
            <a:lstStyle/>
            <a:p>
              <a:endParaRPr sz="8000">
                <a:latin typeface="Candara" panose="020E0502030303020204" pitchFamily="34" charset="0"/>
              </a:endParaRPr>
            </a:p>
          </p:txBody>
        </p:sp>
        <p:sp>
          <p:nvSpPr>
            <p:cNvPr id="262" name="pl13"/>
            <p:cNvSpPr/>
            <p:nvPr/>
          </p:nvSpPr>
          <p:spPr>
            <a:xfrm>
              <a:off x="1415991" y="3900757"/>
              <a:ext cx="5315399" cy="0"/>
            </a:xfrm>
            <a:custGeom>
              <a:avLst/>
              <a:gdLst/>
              <a:ahLst/>
              <a:cxnLst/>
              <a:rect l="0" t="0" r="0" b="0"/>
              <a:pathLst>
                <a:path w="5315399">
                  <a:moveTo>
                    <a:pt x="0" y="0"/>
                  </a:moveTo>
                  <a:lnTo>
                    <a:pt x="5315399" y="0"/>
                  </a:lnTo>
                  <a:lnTo>
                    <a:pt x="5315399" y="0"/>
                  </a:lnTo>
                </a:path>
              </a:pathLst>
            </a:custGeom>
            <a:ln w="13550" cap="flat">
              <a:solidFill>
                <a:srgbClr val="EBEBEB">
                  <a:alpha val="100000"/>
                </a:srgbClr>
              </a:solidFill>
              <a:prstDash val="solid"/>
              <a:round/>
            </a:ln>
          </p:spPr>
          <p:txBody>
            <a:bodyPr/>
            <a:lstStyle/>
            <a:p>
              <a:endParaRPr sz="8000">
                <a:latin typeface="Candara" panose="020E0502030303020204" pitchFamily="34" charset="0"/>
              </a:endParaRPr>
            </a:p>
          </p:txBody>
        </p:sp>
        <p:sp>
          <p:nvSpPr>
            <p:cNvPr id="263" name="pl14"/>
            <p:cNvSpPr/>
            <p:nvPr/>
          </p:nvSpPr>
          <p:spPr>
            <a:xfrm>
              <a:off x="1415991" y="2965698"/>
              <a:ext cx="5315399" cy="0"/>
            </a:xfrm>
            <a:custGeom>
              <a:avLst/>
              <a:gdLst/>
              <a:ahLst/>
              <a:cxnLst/>
              <a:rect l="0" t="0" r="0" b="0"/>
              <a:pathLst>
                <a:path w="5315399">
                  <a:moveTo>
                    <a:pt x="0" y="0"/>
                  </a:moveTo>
                  <a:lnTo>
                    <a:pt x="5315399" y="0"/>
                  </a:lnTo>
                  <a:lnTo>
                    <a:pt x="5315399" y="0"/>
                  </a:lnTo>
                </a:path>
              </a:pathLst>
            </a:custGeom>
            <a:ln w="13550" cap="flat">
              <a:solidFill>
                <a:srgbClr val="EBEBEB">
                  <a:alpha val="100000"/>
                </a:srgbClr>
              </a:solidFill>
              <a:prstDash val="solid"/>
              <a:round/>
            </a:ln>
          </p:spPr>
          <p:txBody>
            <a:bodyPr/>
            <a:lstStyle/>
            <a:p>
              <a:endParaRPr sz="8000">
                <a:latin typeface="Candara" panose="020E0502030303020204" pitchFamily="34" charset="0"/>
              </a:endParaRPr>
            </a:p>
          </p:txBody>
        </p:sp>
        <p:sp>
          <p:nvSpPr>
            <p:cNvPr id="264" name="pl15"/>
            <p:cNvSpPr/>
            <p:nvPr/>
          </p:nvSpPr>
          <p:spPr>
            <a:xfrm>
              <a:off x="1415991" y="2030639"/>
              <a:ext cx="5315399" cy="0"/>
            </a:xfrm>
            <a:custGeom>
              <a:avLst/>
              <a:gdLst/>
              <a:ahLst/>
              <a:cxnLst/>
              <a:rect l="0" t="0" r="0" b="0"/>
              <a:pathLst>
                <a:path w="5315399">
                  <a:moveTo>
                    <a:pt x="0" y="0"/>
                  </a:moveTo>
                  <a:lnTo>
                    <a:pt x="5315399" y="0"/>
                  </a:lnTo>
                  <a:lnTo>
                    <a:pt x="5315399" y="0"/>
                  </a:lnTo>
                </a:path>
              </a:pathLst>
            </a:custGeom>
            <a:ln w="13550" cap="flat">
              <a:solidFill>
                <a:srgbClr val="EBEBEB">
                  <a:alpha val="100000"/>
                </a:srgbClr>
              </a:solidFill>
              <a:prstDash val="solid"/>
              <a:round/>
            </a:ln>
          </p:spPr>
          <p:txBody>
            <a:bodyPr/>
            <a:lstStyle/>
            <a:p>
              <a:endParaRPr sz="8000">
                <a:latin typeface="Candara" panose="020E0502030303020204" pitchFamily="34" charset="0"/>
              </a:endParaRPr>
            </a:p>
          </p:txBody>
        </p:sp>
        <p:sp>
          <p:nvSpPr>
            <p:cNvPr id="265" name="pl16"/>
            <p:cNvSpPr/>
            <p:nvPr/>
          </p:nvSpPr>
          <p:spPr>
            <a:xfrm>
              <a:off x="2412629" y="1467121"/>
              <a:ext cx="0" cy="4508695"/>
            </a:xfrm>
            <a:custGeom>
              <a:avLst/>
              <a:gdLst/>
              <a:ahLst/>
              <a:cxnLst/>
              <a:rect l="0" t="0" r="0" b="0"/>
              <a:pathLst>
                <a:path h="4508695">
                  <a:moveTo>
                    <a:pt x="0" y="4508695"/>
                  </a:moveTo>
                  <a:lnTo>
                    <a:pt x="0" y="0"/>
                  </a:lnTo>
                  <a:lnTo>
                    <a:pt x="0" y="0"/>
                  </a:lnTo>
                </a:path>
              </a:pathLst>
            </a:custGeom>
            <a:ln w="13550" cap="flat">
              <a:solidFill>
                <a:srgbClr val="EBEBEB">
                  <a:alpha val="100000"/>
                </a:srgbClr>
              </a:solidFill>
              <a:prstDash val="solid"/>
              <a:round/>
            </a:ln>
          </p:spPr>
          <p:txBody>
            <a:bodyPr/>
            <a:lstStyle/>
            <a:p>
              <a:endParaRPr sz="8000">
                <a:latin typeface="Candara" panose="020E0502030303020204" pitchFamily="34" charset="0"/>
              </a:endParaRPr>
            </a:p>
          </p:txBody>
        </p:sp>
        <p:sp>
          <p:nvSpPr>
            <p:cNvPr id="266" name="pl17"/>
            <p:cNvSpPr/>
            <p:nvPr/>
          </p:nvSpPr>
          <p:spPr>
            <a:xfrm>
              <a:off x="4073691" y="1467121"/>
              <a:ext cx="0" cy="4508695"/>
            </a:xfrm>
            <a:custGeom>
              <a:avLst/>
              <a:gdLst/>
              <a:ahLst/>
              <a:cxnLst/>
              <a:rect l="0" t="0" r="0" b="0"/>
              <a:pathLst>
                <a:path h="4508695">
                  <a:moveTo>
                    <a:pt x="0" y="4508695"/>
                  </a:moveTo>
                  <a:lnTo>
                    <a:pt x="0" y="0"/>
                  </a:lnTo>
                  <a:lnTo>
                    <a:pt x="0" y="0"/>
                  </a:lnTo>
                </a:path>
              </a:pathLst>
            </a:custGeom>
            <a:ln w="13550" cap="flat">
              <a:solidFill>
                <a:srgbClr val="EBEBEB">
                  <a:alpha val="100000"/>
                </a:srgbClr>
              </a:solidFill>
              <a:prstDash val="solid"/>
              <a:round/>
            </a:ln>
          </p:spPr>
          <p:txBody>
            <a:bodyPr/>
            <a:lstStyle/>
            <a:p>
              <a:endParaRPr sz="8000">
                <a:latin typeface="Candara" panose="020E0502030303020204" pitchFamily="34" charset="0"/>
              </a:endParaRPr>
            </a:p>
          </p:txBody>
        </p:sp>
        <p:sp>
          <p:nvSpPr>
            <p:cNvPr id="267" name="pl18"/>
            <p:cNvSpPr/>
            <p:nvPr/>
          </p:nvSpPr>
          <p:spPr>
            <a:xfrm>
              <a:off x="5734753" y="1467121"/>
              <a:ext cx="0" cy="4508695"/>
            </a:xfrm>
            <a:custGeom>
              <a:avLst/>
              <a:gdLst/>
              <a:ahLst/>
              <a:cxnLst/>
              <a:rect l="0" t="0" r="0" b="0"/>
              <a:pathLst>
                <a:path h="4508695">
                  <a:moveTo>
                    <a:pt x="0" y="4508695"/>
                  </a:moveTo>
                  <a:lnTo>
                    <a:pt x="0" y="0"/>
                  </a:lnTo>
                  <a:lnTo>
                    <a:pt x="0" y="0"/>
                  </a:lnTo>
                </a:path>
              </a:pathLst>
            </a:custGeom>
            <a:ln w="13550" cap="flat">
              <a:solidFill>
                <a:srgbClr val="EBEBEB">
                  <a:alpha val="100000"/>
                </a:srgbClr>
              </a:solidFill>
              <a:prstDash val="solid"/>
              <a:round/>
            </a:ln>
          </p:spPr>
          <p:txBody>
            <a:bodyPr/>
            <a:lstStyle/>
            <a:p>
              <a:endParaRPr sz="8000">
                <a:latin typeface="Candara" panose="020E0502030303020204" pitchFamily="34" charset="0"/>
              </a:endParaRPr>
            </a:p>
          </p:txBody>
        </p:sp>
        <p:sp>
          <p:nvSpPr>
            <p:cNvPr id="268" name="rc19"/>
            <p:cNvSpPr/>
            <p:nvPr/>
          </p:nvSpPr>
          <p:spPr>
            <a:xfrm>
              <a:off x="1665151" y="5752156"/>
              <a:ext cx="1494956" cy="18719"/>
            </a:xfrm>
            <a:prstGeom prst="rect">
              <a:avLst/>
            </a:prstGeom>
            <a:solidFill>
              <a:srgbClr val="A58AFF">
                <a:alpha val="100000"/>
              </a:srgbClr>
            </a:solidFill>
            <a:ln w="13550" cap="flat">
              <a:solidFill>
                <a:srgbClr val="FFFFFF">
                  <a:alpha val="100000"/>
                </a:srgbClr>
              </a:solidFill>
              <a:prstDash val="solid"/>
              <a:round/>
            </a:ln>
          </p:spPr>
          <p:txBody>
            <a:bodyPr/>
            <a:lstStyle/>
            <a:p>
              <a:endParaRPr sz="8000">
                <a:latin typeface="Candara" panose="020E0502030303020204" pitchFamily="34" charset="0"/>
              </a:endParaRPr>
            </a:p>
          </p:txBody>
        </p:sp>
        <p:sp>
          <p:nvSpPr>
            <p:cNvPr id="269" name="rc20"/>
            <p:cNvSpPr/>
            <p:nvPr/>
          </p:nvSpPr>
          <p:spPr>
            <a:xfrm>
              <a:off x="1665151" y="5307330"/>
              <a:ext cx="1494956" cy="444826"/>
            </a:xfrm>
            <a:prstGeom prst="rect">
              <a:avLst/>
            </a:prstGeom>
            <a:solidFill>
              <a:srgbClr val="00B6EB">
                <a:alpha val="100000"/>
              </a:srgbClr>
            </a:solidFill>
            <a:ln w="13550" cap="flat">
              <a:solidFill>
                <a:srgbClr val="FFFFFF">
                  <a:alpha val="100000"/>
                </a:srgbClr>
              </a:solidFill>
              <a:prstDash val="solid"/>
              <a:round/>
            </a:ln>
          </p:spPr>
          <p:txBody>
            <a:bodyPr/>
            <a:lstStyle/>
            <a:p>
              <a:endParaRPr sz="8000">
                <a:latin typeface="Candara" panose="020E0502030303020204" pitchFamily="34" charset="0"/>
              </a:endParaRPr>
            </a:p>
          </p:txBody>
        </p:sp>
        <p:sp>
          <p:nvSpPr>
            <p:cNvPr id="270" name="rc21"/>
            <p:cNvSpPr/>
            <p:nvPr/>
          </p:nvSpPr>
          <p:spPr>
            <a:xfrm>
              <a:off x="1665151" y="5288217"/>
              <a:ext cx="1494956" cy="19112"/>
            </a:xfrm>
            <a:prstGeom prst="rect">
              <a:avLst/>
            </a:prstGeom>
            <a:solidFill>
              <a:srgbClr val="00C094">
                <a:alpha val="100000"/>
              </a:srgbClr>
            </a:solidFill>
            <a:ln w="13550" cap="flat">
              <a:solidFill>
                <a:srgbClr val="FFFFFF">
                  <a:alpha val="100000"/>
                </a:srgbClr>
              </a:solidFill>
              <a:prstDash val="solid"/>
              <a:round/>
            </a:ln>
          </p:spPr>
          <p:txBody>
            <a:bodyPr/>
            <a:lstStyle/>
            <a:p>
              <a:endParaRPr sz="8000">
                <a:latin typeface="Candara" panose="020E0502030303020204" pitchFamily="34" charset="0"/>
              </a:endParaRPr>
            </a:p>
          </p:txBody>
        </p:sp>
        <p:sp>
          <p:nvSpPr>
            <p:cNvPr id="271" name="rc22"/>
            <p:cNvSpPr/>
            <p:nvPr/>
          </p:nvSpPr>
          <p:spPr>
            <a:xfrm>
              <a:off x="1665151" y="5243222"/>
              <a:ext cx="1494956" cy="44995"/>
            </a:xfrm>
            <a:prstGeom prst="rect">
              <a:avLst/>
            </a:prstGeom>
            <a:solidFill>
              <a:srgbClr val="53B400">
                <a:alpha val="100000"/>
              </a:srgbClr>
            </a:solidFill>
            <a:ln w="13550" cap="flat">
              <a:solidFill>
                <a:srgbClr val="FFFFFF">
                  <a:alpha val="100000"/>
                </a:srgbClr>
              </a:solidFill>
              <a:prstDash val="solid"/>
              <a:round/>
            </a:ln>
          </p:spPr>
          <p:txBody>
            <a:bodyPr/>
            <a:lstStyle/>
            <a:p>
              <a:endParaRPr sz="8000">
                <a:latin typeface="Candara" panose="020E0502030303020204" pitchFamily="34" charset="0"/>
              </a:endParaRPr>
            </a:p>
          </p:txBody>
        </p:sp>
        <p:sp>
          <p:nvSpPr>
            <p:cNvPr id="272" name="rc23"/>
            <p:cNvSpPr/>
            <p:nvPr/>
          </p:nvSpPr>
          <p:spPr>
            <a:xfrm>
              <a:off x="1665151" y="4929884"/>
              <a:ext cx="1494956" cy="313338"/>
            </a:xfrm>
            <a:prstGeom prst="rect">
              <a:avLst/>
            </a:prstGeom>
            <a:solidFill>
              <a:srgbClr val="C49A00">
                <a:alpha val="100000"/>
              </a:srgbClr>
            </a:solidFill>
            <a:ln w="13550" cap="flat">
              <a:solidFill>
                <a:srgbClr val="FFFFFF">
                  <a:alpha val="100000"/>
                </a:srgbClr>
              </a:solidFill>
              <a:prstDash val="solid"/>
              <a:round/>
            </a:ln>
          </p:spPr>
          <p:txBody>
            <a:bodyPr/>
            <a:lstStyle/>
            <a:p>
              <a:endParaRPr sz="8000">
                <a:latin typeface="Candara" panose="020E0502030303020204" pitchFamily="34" charset="0"/>
              </a:endParaRPr>
            </a:p>
          </p:txBody>
        </p:sp>
        <p:sp>
          <p:nvSpPr>
            <p:cNvPr id="273" name="rc24"/>
            <p:cNvSpPr/>
            <p:nvPr/>
          </p:nvSpPr>
          <p:spPr>
            <a:xfrm>
              <a:off x="1665151" y="4909069"/>
              <a:ext cx="1494956" cy="20814"/>
            </a:xfrm>
            <a:prstGeom prst="rect">
              <a:avLst/>
            </a:prstGeom>
            <a:solidFill>
              <a:srgbClr val="F8766D">
                <a:alpha val="100000"/>
              </a:srgbClr>
            </a:solidFill>
            <a:ln w="13550" cap="flat">
              <a:solidFill>
                <a:srgbClr val="FFFFFF">
                  <a:alpha val="100000"/>
                </a:srgbClr>
              </a:solidFill>
              <a:prstDash val="solid"/>
              <a:round/>
            </a:ln>
          </p:spPr>
          <p:txBody>
            <a:bodyPr/>
            <a:lstStyle/>
            <a:p>
              <a:endParaRPr sz="8000">
                <a:latin typeface="Candara" panose="020E0502030303020204" pitchFamily="34" charset="0"/>
              </a:endParaRPr>
            </a:p>
          </p:txBody>
        </p:sp>
        <p:sp>
          <p:nvSpPr>
            <p:cNvPr id="274" name="rc25"/>
            <p:cNvSpPr/>
            <p:nvPr/>
          </p:nvSpPr>
          <p:spPr>
            <a:xfrm>
              <a:off x="3326213" y="5770802"/>
              <a:ext cx="1494956" cy="74"/>
            </a:xfrm>
            <a:prstGeom prst="rect">
              <a:avLst/>
            </a:prstGeom>
            <a:solidFill>
              <a:srgbClr val="FB61D7">
                <a:alpha val="100000"/>
              </a:srgbClr>
            </a:solidFill>
            <a:ln w="13550" cap="flat">
              <a:solidFill>
                <a:srgbClr val="FFFFFF">
                  <a:alpha val="100000"/>
                </a:srgbClr>
              </a:solidFill>
              <a:prstDash val="solid"/>
              <a:round/>
            </a:ln>
          </p:spPr>
          <p:txBody>
            <a:bodyPr/>
            <a:lstStyle/>
            <a:p>
              <a:endParaRPr sz="8000">
                <a:latin typeface="Candara" panose="020E0502030303020204" pitchFamily="34" charset="0"/>
              </a:endParaRPr>
            </a:p>
          </p:txBody>
        </p:sp>
        <p:sp>
          <p:nvSpPr>
            <p:cNvPr id="275" name="rc26"/>
            <p:cNvSpPr/>
            <p:nvPr/>
          </p:nvSpPr>
          <p:spPr>
            <a:xfrm>
              <a:off x="3326213" y="4959750"/>
              <a:ext cx="1494956" cy="811051"/>
            </a:xfrm>
            <a:prstGeom prst="rect">
              <a:avLst/>
            </a:prstGeom>
            <a:solidFill>
              <a:srgbClr val="A58AFF">
                <a:alpha val="100000"/>
              </a:srgbClr>
            </a:solidFill>
            <a:ln w="13550" cap="flat">
              <a:solidFill>
                <a:srgbClr val="FFFFFF">
                  <a:alpha val="100000"/>
                </a:srgbClr>
              </a:solidFill>
              <a:prstDash val="solid"/>
              <a:round/>
            </a:ln>
          </p:spPr>
          <p:txBody>
            <a:bodyPr/>
            <a:lstStyle/>
            <a:p>
              <a:endParaRPr sz="8000">
                <a:latin typeface="Candara" panose="020E0502030303020204" pitchFamily="34" charset="0"/>
              </a:endParaRPr>
            </a:p>
          </p:txBody>
        </p:sp>
        <p:sp>
          <p:nvSpPr>
            <p:cNvPr id="276" name="rc27"/>
            <p:cNvSpPr/>
            <p:nvPr/>
          </p:nvSpPr>
          <p:spPr>
            <a:xfrm>
              <a:off x="3326213" y="2584381"/>
              <a:ext cx="1494956" cy="2375368"/>
            </a:xfrm>
            <a:prstGeom prst="rect">
              <a:avLst/>
            </a:prstGeom>
            <a:solidFill>
              <a:srgbClr val="00B6EB">
                <a:alpha val="100000"/>
              </a:srgbClr>
            </a:solidFill>
            <a:ln w="13550" cap="flat">
              <a:solidFill>
                <a:srgbClr val="FFFFFF">
                  <a:alpha val="100000"/>
                </a:srgbClr>
              </a:solidFill>
              <a:prstDash val="solid"/>
              <a:round/>
            </a:ln>
          </p:spPr>
          <p:txBody>
            <a:bodyPr/>
            <a:lstStyle/>
            <a:p>
              <a:endParaRPr sz="8000">
                <a:latin typeface="Candara" panose="020E0502030303020204" pitchFamily="34" charset="0"/>
              </a:endParaRPr>
            </a:p>
          </p:txBody>
        </p:sp>
        <p:sp>
          <p:nvSpPr>
            <p:cNvPr id="277" name="rc28"/>
            <p:cNvSpPr/>
            <p:nvPr/>
          </p:nvSpPr>
          <p:spPr>
            <a:xfrm>
              <a:off x="3326213" y="2486050"/>
              <a:ext cx="1494956" cy="98330"/>
            </a:xfrm>
            <a:prstGeom prst="rect">
              <a:avLst/>
            </a:prstGeom>
            <a:solidFill>
              <a:srgbClr val="00C094">
                <a:alpha val="100000"/>
              </a:srgbClr>
            </a:solidFill>
            <a:ln w="13550" cap="flat">
              <a:solidFill>
                <a:srgbClr val="FFFFFF">
                  <a:alpha val="100000"/>
                </a:srgbClr>
              </a:solidFill>
              <a:prstDash val="solid"/>
              <a:round/>
            </a:ln>
          </p:spPr>
          <p:txBody>
            <a:bodyPr/>
            <a:lstStyle/>
            <a:p>
              <a:endParaRPr sz="8000">
                <a:latin typeface="Candara" panose="020E0502030303020204" pitchFamily="34" charset="0"/>
              </a:endParaRPr>
            </a:p>
          </p:txBody>
        </p:sp>
        <p:sp>
          <p:nvSpPr>
            <p:cNvPr id="278" name="rc29"/>
            <p:cNvSpPr/>
            <p:nvPr/>
          </p:nvSpPr>
          <p:spPr>
            <a:xfrm>
              <a:off x="3326213" y="2198706"/>
              <a:ext cx="1494956" cy="287343"/>
            </a:xfrm>
            <a:prstGeom prst="rect">
              <a:avLst/>
            </a:prstGeom>
            <a:solidFill>
              <a:srgbClr val="53B400">
                <a:alpha val="100000"/>
              </a:srgbClr>
            </a:solidFill>
            <a:ln w="13550" cap="flat">
              <a:solidFill>
                <a:srgbClr val="FFFFFF">
                  <a:alpha val="100000"/>
                </a:srgbClr>
              </a:solidFill>
              <a:prstDash val="solid"/>
              <a:round/>
            </a:ln>
          </p:spPr>
          <p:txBody>
            <a:bodyPr/>
            <a:lstStyle/>
            <a:p>
              <a:endParaRPr sz="8000">
                <a:latin typeface="Candara" panose="020E0502030303020204" pitchFamily="34" charset="0"/>
              </a:endParaRPr>
            </a:p>
          </p:txBody>
        </p:sp>
        <p:sp>
          <p:nvSpPr>
            <p:cNvPr id="279" name="rc30"/>
            <p:cNvSpPr/>
            <p:nvPr/>
          </p:nvSpPr>
          <p:spPr>
            <a:xfrm>
              <a:off x="3326213" y="1783540"/>
              <a:ext cx="1494956" cy="415166"/>
            </a:xfrm>
            <a:prstGeom prst="rect">
              <a:avLst/>
            </a:prstGeom>
            <a:solidFill>
              <a:srgbClr val="C49A00">
                <a:alpha val="100000"/>
              </a:srgbClr>
            </a:solidFill>
            <a:ln w="13550" cap="flat">
              <a:solidFill>
                <a:srgbClr val="FFFFFF">
                  <a:alpha val="100000"/>
                </a:srgbClr>
              </a:solidFill>
              <a:prstDash val="solid"/>
              <a:round/>
            </a:ln>
          </p:spPr>
          <p:txBody>
            <a:bodyPr/>
            <a:lstStyle/>
            <a:p>
              <a:endParaRPr sz="8000">
                <a:latin typeface="Candara" panose="020E0502030303020204" pitchFamily="34" charset="0"/>
              </a:endParaRPr>
            </a:p>
          </p:txBody>
        </p:sp>
        <p:sp>
          <p:nvSpPr>
            <p:cNvPr id="280" name="rc31"/>
            <p:cNvSpPr/>
            <p:nvPr/>
          </p:nvSpPr>
          <p:spPr>
            <a:xfrm>
              <a:off x="3326213" y="1672062"/>
              <a:ext cx="1494956" cy="111477"/>
            </a:xfrm>
            <a:prstGeom prst="rect">
              <a:avLst/>
            </a:prstGeom>
            <a:solidFill>
              <a:srgbClr val="F8766D">
                <a:alpha val="100000"/>
              </a:srgbClr>
            </a:solidFill>
            <a:ln w="13550" cap="flat">
              <a:solidFill>
                <a:srgbClr val="FFFFFF">
                  <a:alpha val="100000"/>
                </a:srgbClr>
              </a:solidFill>
              <a:prstDash val="solid"/>
              <a:round/>
            </a:ln>
          </p:spPr>
          <p:txBody>
            <a:bodyPr/>
            <a:lstStyle/>
            <a:p>
              <a:endParaRPr sz="8000">
                <a:latin typeface="Candara" panose="020E0502030303020204" pitchFamily="34" charset="0"/>
              </a:endParaRPr>
            </a:p>
          </p:txBody>
        </p:sp>
        <p:sp>
          <p:nvSpPr>
            <p:cNvPr id="281" name="rc32"/>
            <p:cNvSpPr/>
            <p:nvPr/>
          </p:nvSpPr>
          <p:spPr>
            <a:xfrm>
              <a:off x="4987275" y="5450712"/>
              <a:ext cx="1494956" cy="320164"/>
            </a:xfrm>
            <a:prstGeom prst="rect">
              <a:avLst/>
            </a:prstGeom>
            <a:solidFill>
              <a:srgbClr val="A58AFF">
                <a:alpha val="100000"/>
              </a:srgbClr>
            </a:solidFill>
            <a:ln w="13550" cap="flat">
              <a:solidFill>
                <a:srgbClr val="FFFFFF">
                  <a:alpha val="100000"/>
                </a:srgbClr>
              </a:solidFill>
              <a:prstDash val="solid"/>
              <a:round/>
            </a:ln>
          </p:spPr>
          <p:txBody>
            <a:bodyPr/>
            <a:lstStyle/>
            <a:p>
              <a:endParaRPr sz="8000">
                <a:latin typeface="Candara" panose="020E0502030303020204" pitchFamily="34" charset="0"/>
              </a:endParaRPr>
            </a:p>
          </p:txBody>
        </p:sp>
        <p:sp>
          <p:nvSpPr>
            <p:cNvPr id="282" name="rc33"/>
            <p:cNvSpPr/>
            <p:nvPr/>
          </p:nvSpPr>
          <p:spPr>
            <a:xfrm>
              <a:off x="4987275" y="4006026"/>
              <a:ext cx="1494956" cy="1444685"/>
            </a:xfrm>
            <a:prstGeom prst="rect">
              <a:avLst/>
            </a:prstGeom>
            <a:solidFill>
              <a:srgbClr val="00B6EB">
                <a:alpha val="100000"/>
              </a:srgbClr>
            </a:solidFill>
            <a:ln w="13550" cap="flat">
              <a:solidFill>
                <a:srgbClr val="FFFFFF">
                  <a:alpha val="100000"/>
                </a:srgbClr>
              </a:solidFill>
              <a:prstDash val="solid"/>
              <a:round/>
            </a:ln>
          </p:spPr>
          <p:txBody>
            <a:bodyPr/>
            <a:lstStyle/>
            <a:p>
              <a:endParaRPr sz="8000">
                <a:latin typeface="Candara" panose="020E0502030303020204" pitchFamily="34" charset="0"/>
              </a:endParaRPr>
            </a:p>
          </p:txBody>
        </p:sp>
        <p:sp>
          <p:nvSpPr>
            <p:cNvPr id="283" name="rc34"/>
            <p:cNvSpPr/>
            <p:nvPr/>
          </p:nvSpPr>
          <p:spPr>
            <a:xfrm>
              <a:off x="4987275" y="3810543"/>
              <a:ext cx="1494956" cy="195483"/>
            </a:xfrm>
            <a:prstGeom prst="rect">
              <a:avLst/>
            </a:prstGeom>
            <a:solidFill>
              <a:srgbClr val="00C094">
                <a:alpha val="100000"/>
              </a:srgbClr>
            </a:solidFill>
            <a:ln w="13550" cap="flat">
              <a:solidFill>
                <a:srgbClr val="FFFFFF">
                  <a:alpha val="100000"/>
                </a:srgbClr>
              </a:solidFill>
              <a:prstDash val="solid"/>
              <a:round/>
            </a:ln>
          </p:spPr>
          <p:txBody>
            <a:bodyPr/>
            <a:lstStyle/>
            <a:p>
              <a:endParaRPr sz="8000">
                <a:latin typeface="Candara" panose="020E0502030303020204" pitchFamily="34" charset="0"/>
              </a:endParaRPr>
            </a:p>
          </p:txBody>
        </p:sp>
        <p:sp>
          <p:nvSpPr>
            <p:cNvPr id="284" name="rc35"/>
            <p:cNvSpPr/>
            <p:nvPr/>
          </p:nvSpPr>
          <p:spPr>
            <a:xfrm>
              <a:off x="4987275" y="3404260"/>
              <a:ext cx="1494956" cy="406283"/>
            </a:xfrm>
            <a:prstGeom prst="rect">
              <a:avLst/>
            </a:prstGeom>
            <a:solidFill>
              <a:srgbClr val="53B400">
                <a:alpha val="100000"/>
              </a:srgbClr>
            </a:solidFill>
            <a:ln w="13550" cap="flat">
              <a:solidFill>
                <a:srgbClr val="FFFFFF">
                  <a:alpha val="100000"/>
                </a:srgbClr>
              </a:solidFill>
              <a:prstDash val="solid"/>
              <a:round/>
            </a:ln>
          </p:spPr>
          <p:txBody>
            <a:bodyPr/>
            <a:lstStyle/>
            <a:p>
              <a:endParaRPr sz="8000">
                <a:latin typeface="Candara" panose="020E0502030303020204" pitchFamily="34" charset="0"/>
              </a:endParaRPr>
            </a:p>
          </p:txBody>
        </p:sp>
        <p:sp>
          <p:nvSpPr>
            <p:cNvPr id="285" name="rc36"/>
            <p:cNvSpPr/>
            <p:nvPr/>
          </p:nvSpPr>
          <p:spPr>
            <a:xfrm>
              <a:off x="4987275" y="2642336"/>
              <a:ext cx="1494956" cy="761923"/>
            </a:xfrm>
            <a:prstGeom prst="rect">
              <a:avLst/>
            </a:prstGeom>
            <a:solidFill>
              <a:srgbClr val="C49A00">
                <a:alpha val="100000"/>
              </a:srgbClr>
            </a:solidFill>
            <a:ln w="13550" cap="flat">
              <a:solidFill>
                <a:srgbClr val="FFFFFF">
                  <a:alpha val="100000"/>
                </a:srgbClr>
              </a:solidFill>
              <a:prstDash val="solid"/>
              <a:round/>
            </a:ln>
          </p:spPr>
          <p:txBody>
            <a:bodyPr/>
            <a:lstStyle/>
            <a:p>
              <a:endParaRPr sz="8000">
                <a:latin typeface="Candara" panose="020E0502030303020204" pitchFamily="34" charset="0"/>
              </a:endParaRPr>
            </a:p>
          </p:txBody>
        </p:sp>
        <p:sp>
          <p:nvSpPr>
            <p:cNvPr id="286" name="rc37"/>
            <p:cNvSpPr/>
            <p:nvPr/>
          </p:nvSpPr>
          <p:spPr>
            <a:xfrm>
              <a:off x="4987275" y="2509445"/>
              <a:ext cx="1494956" cy="132890"/>
            </a:xfrm>
            <a:prstGeom prst="rect">
              <a:avLst/>
            </a:prstGeom>
            <a:solidFill>
              <a:srgbClr val="F8766D">
                <a:alpha val="100000"/>
              </a:srgbClr>
            </a:solidFill>
            <a:ln w="13550" cap="flat">
              <a:solidFill>
                <a:srgbClr val="FFFFFF">
                  <a:alpha val="100000"/>
                </a:srgbClr>
              </a:solidFill>
              <a:prstDash val="solid"/>
              <a:round/>
            </a:ln>
          </p:spPr>
          <p:txBody>
            <a:bodyPr/>
            <a:lstStyle/>
            <a:p>
              <a:endParaRPr sz="8000">
                <a:latin typeface="Candara" panose="020E0502030303020204" pitchFamily="34" charset="0"/>
              </a:endParaRPr>
            </a:p>
          </p:txBody>
        </p:sp>
        <p:sp>
          <p:nvSpPr>
            <p:cNvPr id="287" name="rc38"/>
            <p:cNvSpPr/>
            <p:nvPr/>
          </p:nvSpPr>
          <p:spPr>
            <a:xfrm>
              <a:off x="1415991" y="1467121"/>
              <a:ext cx="5315399" cy="4508695"/>
            </a:xfrm>
            <a:prstGeom prst="rect">
              <a:avLst/>
            </a:prstGeom>
            <a:ln w="13550" cap="rnd">
              <a:solidFill>
                <a:srgbClr val="333333">
                  <a:alpha val="100000"/>
                </a:srgbClr>
              </a:solidFill>
              <a:prstDash val="solid"/>
              <a:round/>
            </a:ln>
          </p:spPr>
          <p:txBody>
            <a:bodyPr/>
            <a:lstStyle/>
            <a:p>
              <a:endParaRPr sz="8000">
                <a:latin typeface="Candara" panose="020E0502030303020204" pitchFamily="34" charset="0"/>
              </a:endParaRPr>
            </a:p>
          </p:txBody>
        </p:sp>
        <p:sp>
          <p:nvSpPr>
            <p:cNvPr id="288" name="tx39"/>
            <p:cNvSpPr/>
            <p:nvPr/>
          </p:nvSpPr>
          <p:spPr>
            <a:xfrm>
              <a:off x="1289793" y="5728212"/>
              <a:ext cx="63568"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000">
                  <a:solidFill>
                    <a:srgbClr val="4D4D4D">
                      <a:alpha val="100000"/>
                    </a:srgbClr>
                  </a:solidFill>
                  <a:latin typeface="Candara" panose="020E0502030303020204" pitchFamily="34" charset="0"/>
                  <a:cs typeface="Arial"/>
                </a:rPr>
                <a:t>0</a:t>
              </a:r>
            </a:p>
          </p:txBody>
        </p:sp>
        <p:sp>
          <p:nvSpPr>
            <p:cNvPr id="289" name="tx40"/>
            <p:cNvSpPr/>
            <p:nvPr/>
          </p:nvSpPr>
          <p:spPr>
            <a:xfrm>
              <a:off x="1035520" y="4793153"/>
              <a:ext cx="317841"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000">
                  <a:solidFill>
                    <a:srgbClr val="4D4D4D">
                      <a:alpha val="100000"/>
                    </a:srgbClr>
                  </a:solidFill>
                  <a:latin typeface="Candara" panose="020E0502030303020204" pitchFamily="34" charset="0"/>
                  <a:cs typeface="Arial"/>
                </a:rPr>
                <a:t>50000</a:t>
              </a:r>
            </a:p>
          </p:txBody>
        </p:sp>
        <p:sp>
          <p:nvSpPr>
            <p:cNvPr id="290" name="tx41"/>
            <p:cNvSpPr/>
            <p:nvPr/>
          </p:nvSpPr>
          <p:spPr>
            <a:xfrm>
              <a:off x="971952" y="3858093"/>
              <a:ext cx="381409"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000">
                  <a:solidFill>
                    <a:srgbClr val="4D4D4D">
                      <a:alpha val="100000"/>
                    </a:srgbClr>
                  </a:solidFill>
                  <a:latin typeface="Candara" panose="020E0502030303020204" pitchFamily="34" charset="0"/>
                  <a:cs typeface="Arial"/>
                </a:rPr>
                <a:t>100000</a:t>
              </a:r>
            </a:p>
          </p:txBody>
        </p:sp>
        <p:sp>
          <p:nvSpPr>
            <p:cNvPr id="291" name="tx42"/>
            <p:cNvSpPr/>
            <p:nvPr/>
          </p:nvSpPr>
          <p:spPr>
            <a:xfrm>
              <a:off x="971952" y="2923034"/>
              <a:ext cx="381409"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000">
                  <a:solidFill>
                    <a:srgbClr val="4D4D4D">
                      <a:alpha val="100000"/>
                    </a:srgbClr>
                  </a:solidFill>
                  <a:latin typeface="Candara" panose="020E0502030303020204" pitchFamily="34" charset="0"/>
                  <a:cs typeface="Arial"/>
                </a:rPr>
                <a:t>150000</a:t>
              </a:r>
            </a:p>
          </p:txBody>
        </p:sp>
        <p:sp>
          <p:nvSpPr>
            <p:cNvPr id="292" name="tx43"/>
            <p:cNvSpPr/>
            <p:nvPr/>
          </p:nvSpPr>
          <p:spPr>
            <a:xfrm>
              <a:off x="971952" y="1987975"/>
              <a:ext cx="381409" cy="83542"/>
            </a:xfrm>
            <a:prstGeom prst="rect">
              <a:avLst/>
            </a:prstGeom>
            <a:noFill/>
          </p:spPr>
          <p:txBody>
            <a:bodyPr wrap="none" lIns="0" tIns="0" rIns="0" bIns="0" anchor="ctr" anchorCtr="1"/>
            <a:lstStyle/>
            <a:p>
              <a:pPr marL="0" marR="0" indent="0" algn="l">
                <a:lnSpc>
                  <a:spcPts val="880"/>
                </a:lnSpc>
                <a:spcBef>
                  <a:spcPts val="0"/>
                </a:spcBef>
                <a:spcAft>
                  <a:spcPts val="0"/>
                </a:spcAft>
              </a:pPr>
              <a:r>
                <a:rPr sz="1000">
                  <a:solidFill>
                    <a:srgbClr val="4D4D4D">
                      <a:alpha val="100000"/>
                    </a:srgbClr>
                  </a:solidFill>
                  <a:latin typeface="Candara" panose="020E0502030303020204" pitchFamily="34" charset="0"/>
                  <a:cs typeface="Arial"/>
                </a:rPr>
                <a:t>200000</a:t>
              </a:r>
            </a:p>
          </p:txBody>
        </p:sp>
        <p:sp>
          <p:nvSpPr>
            <p:cNvPr id="293" name="pl44"/>
            <p:cNvSpPr/>
            <p:nvPr/>
          </p:nvSpPr>
          <p:spPr>
            <a:xfrm>
              <a:off x="1381197" y="5770876"/>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8000">
                <a:latin typeface="Candara" panose="020E0502030303020204" pitchFamily="34" charset="0"/>
              </a:endParaRPr>
            </a:p>
          </p:txBody>
        </p:sp>
        <p:sp>
          <p:nvSpPr>
            <p:cNvPr id="294" name="pl45"/>
            <p:cNvSpPr/>
            <p:nvPr/>
          </p:nvSpPr>
          <p:spPr>
            <a:xfrm>
              <a:off x="1381197" y="4835817"/>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8000">
                <a:latin typeface="Candara" panose="020E0502030303020204" pitchFamily="34" charset="0"/>
              </a:endParaRPr>
            </a:p>
          </p:txBody>
        </p:sp>
        <p:sp>
          <p:nvSpPr>
            <p:cNvPr id="295" name="pl46"/>
            <p:cNvSpPr/>
            <p:nvPr/>
          </p:nvSpPr>
          <p:spPr>
            <a:xfrm>
              <a:off x="1381197" y="3900757"/>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8000">
                <a:latin typeface="Candara" panose="020E0502030303020204" pitchFamily="34" charset="0"/>
              </a:endParaRPr>
            </a:p>
          </p:txBody>
        </p:sp>
        <p:sp>
          <p:nvSpPr>
            <p:cNvPr id="296" name="pl47"/>
            <p:cNvSpPr/>
            <p:nvPr/>
          </p:nvSpPr>
          <p:spPr>
            <a:xfrm>
              <a:off x="1381197" y="2965698"/>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8000">
                <a:latin typeface="Candara" panose="020E0502030303020204" pitchFamily="34" charset="0"/>
              </a:endParaRPr>
            </a:p>
          </p:txBody>
        </p:sp>
        <p:sp>
          <p:nvSpPr>
            <p:cNvPr id="297" name="pl48"/>
            <p:cNvSpPr/>
            <p:nvPr/>
          </p:nvSpPr>
          <p:spPr>
            <a:xfrm>
              <a:off x="1381197" y="2030639"/>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sz="8000">
                <a:latin typeface="Candara" panose="020E0502030303020204" pitchFamily="34" charset="0"/>
              </a:endParaRPr>
            </a:p>
          </p:txBody>
        </p:sp>
        <p:sp>
          <p:nvSpPr>
            <p:cNvPr id="298" name="pl49"/>
            <p:cNvSpPr/>
            <p:nvPr/>
          </p:nvSpPr>
          <p:spPr>
            <a:xfrm>
              <a:off x="2412629" y="5975817"/>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8000">
                <a:latin typeface="Candara" panose="020E0502030303020204" pitchFamily="34" charset="0"/>
              </a:endParaRPr>
            </a:p>
          </p:txBody>
        </p:sp>
        <p:sp>
          <p:nvSpPr>
            <p:cNvPr id="299" name="pl50"/>
            <p:cNvSpPr/>
            <p:nvPr/>
          </p:nvSpPr>
          <p:spPr>
            <a:xfrm>
              <a:off x="4073691" y="5975817"/>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8000">
                <a:latin typeface="Candara" panose="020E0502030303020204" pitchFamily="34" charset="0"/>
              </a:endParaRPr>
            </a:p>
          </p:txBody>
        </p:sp>
        <p:sp>
          <p:nvSpPr>
            <p:cNvPr id="300" name="pl51"/>
            <p:cNvSpPr/>
            <p:nvPr/>
          </p:nvSpPr>
          <p:spPr>
            <a:xfrm>
              <a:off x="5734753" y="5975817"/>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sz="8000">
                <a:latin typeface="Candara" panose="020E0502030303020204" pitchFamily="34" charset="0"/>
              </a:endParaRPr>
            </a:p>
          </p:txBody>
        </p:sp>
        <p:sp>
          <p:nvSpPr>
            <p:cNvPr id="301" name="tx52"/>
            <p:cNvSpPr/>
            <p:nvPr/>
          </p:nvSpPr>
          <p:spPr>
            <a:xfrm>
              <a:off x="1913990" y="6015825"/>
              <a:ext cx="997278" cy="104378"/>
            </a:xfrm>
            <a:prstGeom prst="rect">
              <a:avLst/>
            </a:prstGeom>
            <a:noFill/>
          </p:spPr>
          <p:txBody>
            <a:bodyPr wrap="none" lIns="0" tIns="0" rIns="0" bIns="0" anchor="ctr" anchorCtr="1"/>
            <a:lstStyle/>
            <a:p>
              <a:pPr marL="0" marR="0" indent="0" algn="l">
                <a:lnSpc>
                  <a:spcPts val="880"/>
                </a:lnSpc>
                <a:spcBef>
                  <a:spcPts val="0"/>
                </a:spcBef>
                <a:spcAft>
                  <a:spcPts val="0"/>
                </a:spcAft>
              </a:pPr>
              <a:r>
                <a:rPr sz="1000">
                  <a:solidFill>
                    <a:srgbClr val="4D4D4D">
                      <a:alpha val="100000"/>
                    </a:srgbClr>
                  </a:solidFill>
                  <a:latin typeface="Candara" panose="020E0502030303020204" pitchFamily="34" charset="0"/>
                  <a:cs typeface="Arial"/>
                </a:rPr>
                <a:t>Home improvement</a:t>
              </a:r>
            </a:p>
          </p:txBody>
        </p:sp>
        <p:sp>
          <p:nvSpPr>
            <p:cNvPr id="302" name="tx53"/>
            <p:cNvSpPr/>
            <p:nvPr/>
          </p:nvSpPr>
          <p:spPr>
            <a:xfrm>
              <a:off x="3670265" y="6015825"/>
              <a:ext cx="806853" cy="104378"/>
            </a:xfrm>
            <a:prstGeom prst="rect">
              <a:avLst/>
            </a:prstGeom>
            <a:noFill/>
          </p:spPr>
          <p:txBody>
            <a:bodyPr wrap="none" lIns="0" tIns="0" rIns="0" bIns="0" anchor="ctr" anchorCtr="1"/>
            <a:lstStyle/>
            <a:p>
              <a:pPr marL="0" marR="0" indent="0" algn="l">
                <a:lnSpc>
                  <a:spcPts val="880"/>
                </a:lnSpc>
                <a:spcBef>
                  <a:spcPts val="0"/>
                </a:spcBef>
                <a:spcAft>
                  <a:spcPts val="0"/>
                </a:spcAft>
              </a:pPr>
              <a:r>
                <a:rPr sz="1000">
                  <a:solidFill>
                    <a:srgbClr val="4D4D4D">
                      <a:alpha val="100000"/>
                    </a:srgbClr>
                  </a:solidFill>
                  <a:latin typeface="Candara" panose="020E0502030303020204" pitchFamily="34" charset="0"/>
                  <a:cs typeface="Arial"/>
                </a:rPr>
                <a:t>Home purchase</a:t>
              </a:r>
            </a:p>
          </p:txBody>
        </p:sp>
        <p:sp>
          <p:nvSpPr>
            <p:cNvPr id="303" name="tx54"/>
            <p:cNvSpPr/>
            <p:nvPr/>
          </p:nvSpPr>
          <p:spPr>
            <a:xfrm>
              <a:off x="5432930" y="6013047"/>
              <a:ext cx="603646" cy="107156"/>
            </a:xfrm>
            <a:prstGeom prst="rect">
              <a:avLst/>
            </a:prstGeom>
            <a:noFill/>
          </p:spPr>
          <p:txBody>
            <a:bodyPr wrap="none" lIns="0" tIns="0" rIns="0" bIns="0" anchor="ctr" anchorCtr="1"/>
            <a:lstStyle/>
            <a:p>
              <a:pPr marL="0" marR="0" indent="0" algn="l">
                <a:lnSpc>
                  <a:spcPts val="880"/>
                </a:lnSpc>
                <a:spcBef>
                  <a:spcPts val="0"/>
                </a:spcBef>
                <a:spcAft>
                  <a:spcPts val="0"/>
                </a:spcAft>
              </a:pPr>
              <a:r>
                <a:rPr sz="1000">
                  <a:solidFill>
                    <a:srgbClr val="4D4D4D">
                      <a:alpha val="100000"/>
                    </a:srgbClr>
                  </a:solidFill>
                  <a:latin typeface="Candara" panose="020E0502030303020204" pitchFamily="34" charset="0"/>
                  <a:cs typeface="Arial"/>
                </a:rPr>
                <a:t>Refinancing</a:t>
              </a:r>
            </a:p>
          </p:txBody>
        </p:sp>
        <p:sp>
          <p:nvSpPr>
            <p:cNvPr id="304" name="tx55"/>
            <p:cNvSpPr/>
            <p:nvPr/>
          </p:nvSpPr>
          <p:spPr>
            <a:xfrm>
              <a:off x="3638732" y="6155792"/>
              <a:ext cx="869918" cy="127793"/>
            </a:xfrm>
            <a:prstGeom prst="rect">
              <a:avLst/>
            </a:prstGeom>
            <a:noFill/>
          </p:spPr>
          <p:txBody>
            <a:bodyPr wrap="none" lIns="0" tIns="0" rIns="0" bIns="0" anchor="ctr" anchorCtr="1"/>
            <a:lstStyle/>
            <a:p>
              <a:pPr marL="0" marR="0" indent="0" algn="l">
                <a:lnSpc>
                  <a:spcPts val="1100"/>
                </a:lnSpc>
                <a:spcBef>
                  <a:spcPts val="0"/>
                </a:spcBef>
                <a:spcAft>
                  <a:spcPts val="0"/>
                </a:spcAft>
              </a:pPr>
              <a:r>
                <a:rPr sz="1400">
                  <a:solidFill>
                    <a:srgbClr val="000000">
                      <a:alpha val="100000"/>
                    </a:srgbClr>
                  </a:solidFill>
                  <a:latin typeface="Candara" panose="020E0502030303020204" pitchFamily="34" charset="0"/>
                  <a:cs typeface="Arial"/>
                </a:rPr>
                <a:t>Loan Purpose</a:t>
              </a:r>
            </a:p>
          </p:txBody>
        </p:sp>
        <p:sp>
          <p:nvSpPr>
            <p:cNvPr id="305" name="tx56"/>
            <p:cNvSpPr/>
            <p:nvPr/>
          </p:nvSpPr>
          <p:spPr>
            <a:xfrm rot="-5400000">
              <a:off x="670399" y="3669677"/>
              <a:ext cx="372783" cy="103584"/>
            </a:xfrm>
            <a:prstGeom prst="rect">
              <a:avLst/>
            </a:prstGeom>
            <a:noFill/>
          </p:spPr>
          <p:txBody>
            <a:bodyPr wrap="none" lIns="0" tIns="0" rIns="0" bIns="0" anchor="ctr" anchorCtr="1"/>
            <a:lstStyle/>
            <a:p>
              <a:pPr marL="0" marR="0" indent="0" algn="l">
                <a:lnSpc>
                  <a:spcPts val="1100"/>
                </a:lnSpc>
                <a:spcBef>
                  <a:spcPts val="0"/>
                </a:spcBef>
                <a:spcAft>
                  <a:spcPts val="0"/>
                </a:spcAft>
              </a:pPr>
              <a:r>
                <a:rPr sz="1400">
                  <a:solidFill>
                    <a:srgbClr val="000000">
                      <a:alpha val="100000"/>
                    </a:srgbClr>
                  </a:solidFill>
                  <a:latin typeface="Candara" panose="020E0502030303020204" pitchFamily="34" charset="0"/>
                  <a:cs typeface="Arial"/>
                </a:rPr>
                <a:t>Count</a:t>
              </a:r>
            </a:p>
          </p:txBody>
        </p:sp>
        <p:sp>
          <p:nvSpPr>
            <p:cNvPr id="306" name="rc57"/>
            <p:cNvSpPr/>
            <p:nvPr/>
          </p:nvSpPr>
          <p:spPr>
            <a:xfrm>
              <a:off x="6870569" y="2777552"/>
              <a:ext cx="3019023" cy="1887834"/>
            </a:xfrm>
            <a:prstGeom prst="rect">
              <a:avLst/>
            </a:prstGeom>
            <a:solidFill>
              <a:srgbClr val="FFFFFF">
                <a:alpha val="100000"/>
              </a:srgbClr>
            </a:solidFill>
          </p:spPr>
          <p:txBody>
            <a:bodyPr/>
            <a:lstStyle/>
            <a:p>
              <a:endParaRPr sz="8000">
                <a:latin typeface="Candara" panose="020E0502030303020204" pitchFamily="34" charset="0"/>
              </a:endParaRPr>
            </a:p>
          </p:txBody>
        </p:sp>
        <p:sp>
          <p:nvSpPr>
            <p:cNvPr id="307" name="tx58"/>
            <p:cNvSpPr/>
            <p:nvPr/>
          </p:nvSpPr>
          <p:spPr>
            <a:xfrm>
              <a:off x="6940158" y="2837418"/>
              <a:ext cx="1312416" cy="131167"/>
            </a:xfrm>
            <a:prstGeom prst="rect">
              <a:avLst/>
            </a:prstGeom>
            <a:noFill/>
          </p:spPr>
          <p:txBody>
            <a:bodyPr wrap="none" lIns="0" tIns="0" rIns="0" bIns="0" anchor="ctr" anchorCtr="1"/>
            <a:lstStyle/>
            <a:p>
              <a:pPr marL="0" marR="0" indent="0" algn="l">
                <a:lnSpc>
                  <a:spcPts val="1100"/>
                </a:lnSpc>
                <a:spcBef>
                  <a:spcPts val="0"/>
                </a:spcBef>
                <a:spcAft>
                  <a:spcPts val="0"/>
                </a:spcAft>
              </a:pPr>
              <a:r>
                <a:rPr lang="en-US" sz="1400" dirty="0">
                  <a:solidFill>
                    <a:srgbClr val="000000">
                      <a:alpha val="100000"/>
                    </a:srgbClr>
                  </a:solidFill>
                  <a:latin typeface="Candara" panose="020E0502030303020204" pitchFamily="34" charset="0"/>
                  <a:cs typeface="Arial"/>
                </a:rPr>
                <a:t>Action Taken Name</a:t>
              </a:r>
              <a:endParaRPr sz="1400" dirty="0">
                <a:solidFill>
                  <a:srgbClr val="000000">
                    <a:alpha val="100000"/>
                  </a:srgbClr>
                </a:solidFill>
                <a:latin typeface="Candara" panose="020E0502030303020204" pitchFamily="34" charset="0"/>
                <a:cs typeface="Arial"/>
              </a:endParaRPr>
            </a:p>
          </p:txBody>
        </p:sp>
        <p:sp>
          <p:nvSpPr>
            <p:cNvPr id="308" name="rc59"/>
            <p:cNvSpPr/>
            <p:nvPr/>
          </p:nvSpPr>
          <p:spPr>
            <a:xfrm>
              <a:off x="6940158" y="3059605"/>
              <a:ext cx="219455" cy="219456"/>
            </a:xfrm>
            <a:prstGeom prst="rect">
              <a:avLst/>
            </a:prstGeom>
            <a:solidFill>
              <a:srgbClr val="FFFFFF">
                <a:alpha val="100000"/>
              </a:srgbClr>
            </a:solidFill>
          </p:spPr>
          <p:txBody>
            <a:bodyPr/>
            <a:lstStyle/>
            <a:p>
              <a:endParaRPr sz="8000">
                <a:latin typeface="Candara" panose="020E0502030303020204" pitchFamily="34" charset="0"/>
              </a:endParaRPr>
            </a:p>
          </p:txBody>
        </p:sp>
        <p:sp>
          <p:nvSpPr>
            <p:cNvPr id="309" name="rc60"/>
            <p:cNvSpPr/>
            <p:nvPr/>
          </p:nvSpPr>
          <p:spPr>
            <a:xfrm>
              <a:off x="6949158" y="3068605"/>
              <a:ext cx="201456" cy="201456"/>
            </a:xfrm>
            <a:prstGeom prst="rect">
              <a:avLst/>
            </a:prstGeom>
            <a:solidFill>
              <a:srgbClr val="F8766D">
                <a:alpha val="100000"/>
              </a:srgbClr>
            </a:solidFill>
            <a:ln w="13550" cap="rnd">
              <a:solidFill>
                <a:srgbClr val="FFFFFF">
                  <a:alpha val="100000"/>
                </a:srgbClr>
              </a:solidFill>
              <a:prstDash val="solid"/>
              <a:miter/>
            </a:ln>
          </p:spPr>
          <p:txBody>
            <a:bodyPr/>
            <a:lstStyle/>
            <a:p>
              <a:endParaRPr sz="8000">
                <a:latin typeface="Candara" panose="020E0502030303020204" pitchFamily="34" charset="0"/>
              </a:endParaRPr>
            </a:p>
          </p:txBody>
        </p:sp>
        <p:sp>
          <p:nvSpPr>
            <p:cNvPr id="310" name="rc61"/>
            <p:cNvSpPr/>
            <p:nvPr/>
          </p:nvSpPr>
          <p:spPr>
            <a:xfrm>
              <a:off x="6940158" y="3279061"/>
              <a:ext cx="219455" cy="219456"/>
            </a:xfrm>
            <a:prstGeom prst="rect">
              <a:avLst/>
            </a:prstGeom>
            <a:solidFill>
              <a:srgbClr val="FFFFFF">
                <a:alpha val="100000"/>
              </a:srgbClr>
            </a:solidFill>
          </p:spPr>
          <p:txBody>
            <a:bodyPr/>
            <a:lstStyle/>
            <a:p>
              <a:endParaRPr sz="8000">
                <a:latin typeface="Candara" panose="020E0502030303020204" pitchFamily="34" charset="0"/>
              </a:endParaRPr>
            </a:p>
          </p:txBody>
        </p:sp>
        <p:sp>
          <p:nvSpPr>
            <p:cNvPr id="311" name="rc62"/>
            <p:cNvSpPr/>
            <p:nvPr/>
          </p:nvSpPr>
          <p:spPr>
            <a:xfrm>
              <a:off x="6949158" y="3288061"/>
              <a:ext cx="201456" cy="201456"/>
            </a:xfrm>
            <a:prstGeom prst="rect">
              <a:avLst/>
            </a:prstGeom>
            <a:solidFill>
              <a:srgbClr val="C49A00">
                <a:alpha val="100000"/>
              </a:srgbClr>
            </a:solidFill>
            <a:ln w="13550" cap="rnd">
              <a:solidFill>
                <a:srgbClr val="FFFFFF">
                  <a:alpha val="100000"/>
                </a:srgbClr>
              </a:solidFill>
              <a:prstDash val="solid"/>
              <a:miter/>
            </a:ln>
          </p:spPr>
          <p:txBody>
            <a:bodyPr/>
            <a:lstStyle/>
            <a:p>
              <a:endParaRPr sz="8000">
                <a:latin typeface="Candara" panose="020E0502030303020204" pitchFamily="34" charset="0"/>
              </a:endParaRPr>
            </a:p>
          </p:txBody>
        </p:sp>
        <p:sp>
          <p:nvSpPr>
            <p:cNvPr id="312" name="rc63"/>
            <p:cNvSpPr/>
            <p:nvPr/>
          </p:nvSpPr>
          <p:spPr>
            <a:xfrm>
              <a:off x="6940158" y="3498517"/>
              <a:ext cx="219455" cy="219455"/>
            </a:xfrm>
            <a:prstGeom prst="rect">
              <a:avLst/>
            </a:prstGeom>
            <a:solidFill>
              <a:srgbClr val="FFFFFF">
                <a:alpha val="100000"/>
              </a:srgbClr>
            </a:solidFill>
          </p:spPr>
          <p:txBody>
            <a:bodyPr/>
            <a:lstStyle/>
            <a:p>
              <a:endParaRPr sz="8000">
                <a:latin typeface="Candara" panose="020E0502030303020204" pitchFamily="34" charset="0"/>
              </a:endParaRPr>
            </a:p>
          </p:txBody>
        </p:sp>
        <p:sp>
          <p:nvSpPr>
            <p:cNvPr id="313" name="rc64"/>
            <p:cNvSpPr/>
            <p:nvPr/>
          </p:nvSpPr>
          <p:spPr>
            <a:xfrm>
              <a:off x="6949158" y="3507517"/>
              <a:ext cx="201456" cy="201456"/>
            </a:xfrm>
            <a:prstGeom prst="rect">
              <a:avLst/>
            </a:prstGeom>
            <a:solidFill>
              <a:srgbClr val="53B400">
                <a:alpha val="100000"/>
              </a:srgbClr>
            </a:solidFill>
            <a:ln w="13550" cap="rnd">
              <a:solidFill>
                <a:srgbClr val="FFFFFF">
                  <a:alpha val="100000"/>
                </a:srgbClr>
              </a:solidFill>
              <a:prstDash val="solid"/>
              <a:miter/>
            </a:ln>
          </p:spPr>
          <p:txBody>
            <a:bodyPr/>
            <a:lstStyle/>
            <a:p>
              <a:endParaRPr sz="8000">
                <a:latin typeface="Candara" panose="020E0502030303020204" pitchFamily="34" charset="0"/>
              </a:endParaRPr>
            </a:p>
          </p:txBody>
        </p:sp>
        <p:sp>
          <p:nvSpPr>
            <p:cNvPr id="314" name="rc65"/>
            <p:cNvSpPr/>
            <p:nvPr/>
          </p:nvSpPr>
          <p:spPr>
            <a:xfrm>
              <a:off x="6940158" y="3717973"/>
              <a:ext cx="219455" cy="219455"/>
            </a:xfrm>
            <a:prstGeom prst="rect">
              <a:avLst/>
            </a:prstGeom>
            <a:solidFill>
              <a:srgbClr val="FFFFFF">
                <a:alpha val="100000"/>
              </a:srgbClr>
            </a:solidFill>
          </p:spPr>
          <p:txBody>
            <a:bodyPr/>
            <a:lstStyle/>
            <a:p>
              <a:endParaRPr sz="8000">
                <a:latin typeface="Candara" panose="020E0502030303020204" pitchFamily="34" charset="0"/>
              </a:endParaRPr>
            </a:p>
          </p:txBody>
        </p:sp>
        <p:sp>
          <p:nvSpPr>
            <p:cNvPr id="315" name="rc66"/>
            <p:cNvSpPr/>
            <p:nvPr/>
          </p:nvSpPr>
          <p:spPr>
            <a:xfrm>
              <a:off x="6949158" y="3726973"/>
              <a:ext cx="201456" cy="201456"/>
            </a:xfrm>
            <a:prstGeom prst="rect">
              <a:avLst/>
            </a:prstGeom>
            <a:solidFill>
              <a:srgbClr val="00C094">
                <a:alpha val="100000"/>
              </a:srgbClr>
            </a:solidFill>
            <a:ln w="13550" cap="rnd">
              <a:solidFill>
                <a:srgbClr val="FFFFFF">
                  <a:alpha val="100000"/>
                </a:srgbClr>
              </a:solidFill>
              <a:prstDash val="solid"/>
              <a:miter/>
            </a:ln>
          </p:spPr>
          <p:txBody>
            <a:bodyPr/>
            <a:lstStyle/>
            <a:p>
              <a:endParaRPr sz="8000">
                <a:latin typeface="Candara" panose="020E0502030303020204" pitchFamily="34" charset="0"/>
              </a:endParaRPr>
            </a:p>
          </p:txBody>
        </p:sp>
        <p:sp>
          <p:nvSpPr>
            <p:cNvPr id="316" name="rc67"/>
            <p:cNvSpPr/>
            <p:nvPr/>
          </p:nvSpPr>
          <p:spPr>
            <a:xfrm>
              <a:off x="6940158" y="3937429"/>
              <a:ext cx="219455" cy="219455"/>
            </a:xfrm>
            <a:prstGeom prst="rect">
              <a:avLst/>
            </a:prstGeom>
            <a:solidFill>
              <a:srgbClr val="FFFFFF">
                <a:alpha val="100000"/>
              </a:srgbClr>
            </a:solidFill>
          </p:spPr>
          <p:txBody>
            <a:bodyPr/>
            <a:lstStyle/>
            <a:p>
              <a:endParaRPr sz="8000">
                <a:latin typeface="Candara" panose="020E0502030303020204" pitchFamily="34" charset="0"/>
              </a:endParaRPr>
            </a:p>
          </p:txBody>
        </p:sp>
        <p:sp>
          <p:nvSpPr>
            <p:cNvPr id="317" name="rc68"/>
            <p:cNvSpPr/>
            <p:nvPr/>
          </p:nvSpPr>
          <p:spPr>
            <a:xfrm>
              <a:off x="6949158" y="3946429"/>
              <a:ext cx="201456" cy="201456"/>
            </a:xfrm>
            <a:prstGeom prst="rect">
              <a:avLst/>
            </a:prstGeom>
            <a:solidFill>
              <a:srgbClr val="00B6EB">
                <a:alpha val="100000"/>
              </a:srgbClr>
            </a:solidFill>
            <a:ln w="13550" cap="rnd">
              <a:solidFill>
                <a:srgbClr val="FFFFFF">
                  <a:alpha val="100000"/>
                </a:srgbClr>
              </a:solidFill>
              <a:prstDash val="solid"/>
              <a:miter/>
            </a:ln>
          </p:spPr>
          <p:txBody>
            <a:bodyPr/>
            <a:lstStyle/>
            <a:p>
              <a:endParaRPr sz="8000">
                <a:latin typeface="Candara" panose="020E0502030303020204" pitchFamily="34" charset="0"/>
              </a:endParaRPr>
            </a:p>
          </p:txBody>
        </p:sp>
        <p:sp>
          <p:nvSpPr>
            <p:cNvPr id="318" name="rc69"/>
            <p:cNvSpPr/>
            <p:nvPr/>
          </p:nvSpPr>
          <p:spPr>
            <a:xfrm>
              <a:off x="6940158" y="4156885"/>
              <a:ext cx="219455" cy="219456"/>
            </a:xfrm>
            <a:prstGeom prst="rect">
              <a:avLst/>
            </a:prstGeom>
            <a:solidFill>
              <a:srgbClr val="FFFFFF">
                <a:alpha val="100000"/>
              </a:srgbClr>
            </a:solidFill>
          </p:spPr>
          <p:txBody>
            <a:bodyPr/>
            <a:lstStyle/>
            <a:p>
              <a:endParaRPr sz="8000">
                <a:latin typeface="Candara" panose="020E0502030303020204" pitchFamily="34" charset="0"/>
              </a:endParaRPr>
            </a:p>
          </p:txBody>
        </p:sp>
        <p:sp>
          <p:nvSpPr>
            <p:cNvPr id="319" name="rc70"/>
            <p:cNvSpPr/>
            <p:nvPr/>
          </p:nvSpPr>
          <p:spPr>
            <a:xfrm>
              <a:off x="6949158" y="4165885"/>
              <a:ext cx="201456" cy="201456"/>
            </a:xfrm>
            <a:prstGeom prst="rect">
              <a:avLst/>
            </a:prstGeom>
            <a:solidFill>
              <a:srgbClr val="A58AFF">
                <a:alpha val="100000"/>
              </a:srgbClr>
            </a:solidFill>
            <a:ln w="13550" cap="rnd">
              <a:solidFill>
                <a:srgbClr val="FFFFFF">
                  <a:alpha val="100000"/>
                </a:srgbClr>
              </a:solidFill>
              <a:prstDash val="solid"/>
              <a:miter/>
            </a:ln>
          </p:spPr>
          <p:txBody>
            <a:bodyPr/>
            <a:lstStyle/>
            <a:p>
              <a:endParaRPr sz="8000">
                <a:latin typeface="Candara" panose="020E0502030303020204" pitchFamily="34" charset="0"/>
              </a:endParaRPr>
            </a:p>
          </p:txBody>
        </p:sp>
        <p:sp>
          <p:nvSpPr>
            <p:cNvPr id="320" name="rc71"/>
            <p:cNvSpPr/>
            <p:nvPr/>
          </p:nvSpPr>
          <p:spPr>
            <a:xfrm>
              <a:off x="6940158" y="4376341"/>
              <a:ext cx="219455" cy="219456"/>
            </a:xfrm>
            <a:prstGeom prst="rect">
              <a:avLst/>
            </a:prstGeom>
            <a:solidFill>
              <a:srgbClr val="FFFFFF">
                <a:alpha val="100000"/>
              </a:srgbClr>
            </a:solidFill>
          </p:spPr>
          <p:txBody>
            <a:bodyPr/>
            <a:lstStyle/>
            <a:p>
              <a:endParaRPr sz="8000">
                <a:latin typeface="Candara" panose="020E0502030303020204" pitchFamily="34" charset="0"/>
              </a:endParaRPr>
            </a:p>
          </p:txBody>
        </p:sp>
        <p:sp>
          <p:nvSpPr>
            <p:cNvPr id="321" name="rc72"/>
            <p:cNvSpPr/>
            <p:nvPr/>
          </p:nvSpPr>
          <p:spPr>
            <a:xfrm>
              <a:off x="6949158" y="4385341"/>
              <a:ext cx="201456" cy="201455"/>
            </a:xfrm>
            <a:prstGeom prst="rect">
              <a:avLst/>
            </a:prstGeom>
            <a:solidFill>
              <a:srgbClr val="FB61D7">
                <a:alpha val="100000"/>
              </a:srgbClr>
            </a:solidFill>
            <a:ln w="13550" cap="rnd">
              <a:solidFill>
                <a:srgbClr val="FFFFFF">
                  <a:alpha val="100000"/>
                </a:srgbClr>
              </a:solidFill>
              <a:prstDash val="solid"/>
              <a:miter/>
            </a:ln>
          </p:spPr>
          <p:txBody>
            <a:bodyPr/>
            <a:lstStyle/>
            <a:p>
              <a:endParaRPr sz="8000">
                <a:latin typeface="Candara" panose="020E0502030303020204" pitchFamily="34" charset="0"/>
              </a:endParaRPr>
            </a:p>
          </p:txBody>
        </p:sp>
        <p:sp>
          <p:nvSpPr>
            <p:cNvPr id="322" name="tx73"/>
            <p:cNvSpPr/>
            <p:nvPr/>
          </p:nvSpPr>
          <p:spPr>
            <a:xfrm>
              <a:off x="7229203" y="3105833"/>
              <a:ext cx="1944495" cy="104378"/>
            </a:xfrm>
            <a:prstGeom prst="rect">
              <a:avLst/>
            </a:prstGeom>
            <a:noFill/>
          </p:spPr>
          <p:txBody>
            <a:bodyPr wrap="none" lIns="0" tIns="0" rIns="0" bIns="0" anchor="ctr" anchorCtr="1"/>
            <a:lstStyle/>
            <a:p>
              <a:pPr marL="0" marR="0" indent="0" algn="l">
                <a:lnSpc>
                  <a:spcPts val="880"/>
                </a:lnSpc>
                <a:spcBef>
                  <a:spcPts val="0"/>
                </a:spcBef>
                <a:spcAft>
                  <a:spcPts val="0"/>
                </a:spcAft>
              </a:pPr>
              <a:r>
                <a:rPr sz="1000">
                  <a:solidFill>
                    <a:srgbClr val="000000">
                      <a:alpha val="100000"/>
                    </a:srgbClr>
                  </a:solidFill>
                  <a:latin typeface="Candara" panose="020E0502030303020204" pitchFamily="34" charset="0"/>
                  <a:cs typeface="Arial"/>
                </a:rPr>
                <a:t>Application approved but not accepted</a:t>
              </a:r>
            </a:p>
          </p:txBody>
        </p:sp>
        <p:sp>
          <p:nvSpPr>
            <p:cNvPr id="323" name="tx74"/>
            <p:cNvSpPr/>
            <p:nvPr/>
          </p:nvSpPr>
          <p:spPr>
            <a:xfrm>
              <a:off x="7229203" y="3322511"/>
              <a:ext cx="2052377" cy="107156"/>
            </a:xfrm>
            <a:prstGeom prst="rect">
              <a:avLst/>
            </a:prstGeom>
            <a:noFill/>
          </p:spPr>
          <p:txBody>
            <a:bodyPr wrap="none" lIns="0" tIns="0" rIns="0" bIns="0" anchor="ctr" anchorCtr="1"/>
            <a:lstStyle/>
            <a:p>
              <a:pPr marL="0" marR="0" indent="0" algn="l">
                <a:lnSpc>
                  <a:spcPts val="880"/>
                </a:lnSpc>
                <a:spcBef>
                  <a:spcPts val="0"/>
                </a:spcBef>
                <a:spcAft>
                  <a:spcPts val="0"/>
                </a:spcAft>
              </a:pPr>
              <a:r>
                <a:rPr sz="1000">
                  <a:solidFill>
                    <a:srgbClr val="000000">
                      <a:alpha val="100000"/>
                    </a:srgbClr>
                  </a:solidFill>
                  <a:latin typeface="Candara" panose="020E0502030303020204" pitchFamily="34" charset="0"/>
                  <a:cs typeface="Arial"/>
                </a:rPr>
                <a:t>Application denied by financial institution</a:t>
              </a:r>
            </a:p>
          </p:txBody>
        </p:sp>
        <p:sp>
          <p:nvSpPr>
            <p:cNvPr id="324" name="tx75"/>
            <p:cNvSpPr/>
            <p:nvPr/>
          </p:nvSpPr>
          <p:spPr>
            <a:xfrm>
              <a:off x="7229203" y="3543356"/>
              <a:ext cx="1747260" cy="105767"/>
            </a:xfrm>
            <a:prstGeom prst="rect">
              <a:avLst/>
            </a:prstGeom>
            <a:noFill/>
          </p:spPr>
          <p:txBody>
            <a:bodyPr wrap="none" lIns="0" tIns="0" rIns="0" bIns="0" anchor="ctr" anchorCtr="1"/>
            <a:lstStyle/>
            <a:p>
              <a:pPr marL="0" marR="0" indent="0" algn="l">
                <a:lnSpc>
                  <a:spcPts val="880"/>
                </a:lnSpc>
                <a:spcBef>
                  <a:spcPts val="0"/>
                </a:spcBef>
                <a:spcAft>
                  <a:spcPts val="0"/>
                </a:spcAft>
              </a:pPr>
              <a:r>
                <a:rPr sz="1000">
                  <a:solidFill>
                    <a:srgbClr val="000000">
                      <a:alpha val="100000"/>
                    </a:srgbClr>
                  </a:solidFill>
                  <a:latin typeface="Candara" panose="020E0502030303020204" pitchFamily="34" charset="0"/>
                  <a:cs typeface="Arial"/>
                </a:rPr>
                <a:t>Application withdrawn by applicant</a:t>
              </a:r>
            </a:p>
          </p:txBody>
        </p:sp>
        <p:sp>
          <p:nvSpPr>
            <p:cNvPr id="325" name="tx76"/>
            <p:cNvSpPr/>
            <p:nvPr/>
          </p:nvSpPr>
          <p:spPr>
            <a:xfrm>
              <a:off x="7229203" y="3762812"/>
              <a:ext cx="1537413" cy="105767"/>
            </a:xfrm>
            <a:prstGeom prst="rect">
              <a:avLst/>
            </a:prstGeom>
            <a:noFill/>
          </p:spPr>
          <p:txBody>
            <a:bodyPr wrap="none" lIns="0" tIns="0" rIns="0" bIns="0" anchor="ctr" anchorCtr="1"/>
            <a:lstStyle/>
            <a:p>
              <a:pPr marL="0" marR="0" indent="0" algn="l">
                <a:lnSpc>
                  <a:spcPts val="880"/>
                </a:lnSpc>
                <a:spcBef>
                  <a:spcPts val="0"/>
                </a:spcBef>
                <a:spcAft>
                  <a:spcPts val="0"/>
                </a:spcAft>
              </a:pPr>
              <a:r>
                <a:rPr sz="1000" dirty="0">
                  <a:solidFill>
                    <a:srgbClr val="000000">
                      <a:alpha val="100000"/>
                    </a:srgbClr>
                  </a:solidFill>
                  <a:latin typeface="Candara" panose="020E0502030303020204" pitchFamily="34" charset="0"/>
                  <a:cs typeface="Arial"/>
                </a:rPr>
                <a:t>File closed for incompleteness</a:t>
              </a:r>
            </a:p>
          </p:txBody>
        </p:sp>
        <p:sp>
          <p:nvSpPr>
            <p:cNvPr id="326" name="tx77"/>
            <p:cNvSpPr/>
            <p:nvPr/>
          </p:nvSpPr>
          <p:spPr>
            <a:xfrm>
              <a:off x="7229203" y="3982268"/>
              <a:ext cx="788044" cy="105767"/>
            </a:xfrm>
            <a:prstGeom prst="rect">
              <a:avLst/>
            </a:prstGeom>
            <a:noFill/>
          </p:spPr>
          <p:txBody>
            <a:bodyPr wrap="none" lIns="0" tIns="0" rIns="0" bIns="0" anchor="ctr" anchorCtr="1"/>
            <a:lstStyle/>
            <a:p>
              <a:pPr marL="0" marR="0" indent="0" algn="l">
                <a:lnSpc>
                  <a:spcPts val="880"/>
                </a:lnSpc>
                <a:spcBef>
                  <a:spcPts val="0"/>
                </a:spcBef>
                <a:spcAft>
                  <a:spcPts val="0"/>
                </a:spcAft>
              </a:pPr>
              <a:r>
                <a:rPr sz="1000">
                  <a:solidFill>
                    <a:srgbClr val="000000">
                      <a:alpha val="100000"/>
                    </a:srgbClr>
                  </a:solidFill>
                  <a:latin typeface="Candara" panose="020E0502030303020204" pitchFamily="34" charset="0"/>
                  <a:cs typeface="Arial"/>
                </a:rPr>
                <a:t>Loan originated</a:t>
              </a:r>
            </a:p>
          </p:txBody>
        </p:sp>
        <p:sp>
          <p:nvSpPr>
            <p:cNvPr id="327" name="tx78"/>
            <p:cNvSpPr/>
            <p:nvPr/>
          </p:nvSpPr>
          <p:spPr>
            <a:xfrm>
              <a:off x="7229203" y="4201724"/>
              <a:ext cx="1677553" cy="105767"/>
            </a:xfrm>
            <a:prstGeom prst="rect">
              <a:avLst/>
            </a:prstGeom>
            <a:noFill/>
          </p:spPr>
          <p:txBody>
            <a:bodyPr wrap="none" lIns="0" tIns="0" rIns="0" bIns="0" anchor="ctr" anchorCtr="1"/>
            <a:lstStyle/>
            <a:p>
              <a:pPr marL="0" marR="0" indent="0" algn="l">
                <a:lnSpc>
                  <a:spcPts val="880"/>
                </a:lnSpc>
                <a:spcBef>
                  <a:spcPts val="0"/>
                </a:spcBef>
                <a:spcAft>
                  <a:spcPts val="0"/>
                </a:spcAft>
              </a:pPr>
              <a:r>
                <a:rPr sz="1000">
                  <a:solidFill>
                    <a:srgbClr val="000000">
                      <a:alpha val="100000"/>
                    </a:srgbClr>
                  </a:solidFill>
                  <a:latin typeface="Candara" panose="020E0502030303020204" pitchFamily="34" charset="0"/>
                  <a:cs typeface="Arial"/>
                </a:rPr>
                <a:t>Loan purchased by the institution</a:t>
              </a:r>
            </a:p>
          </p:txBody>
        </p:sp>
        <p:sp>
          <p:nvSpPr>
            <p:cNvPr id="328" name="tx79"/>
            <p:cNvSpPr/>
            <p:nvPr/>
          </p:nvSpPr>
          <p:spPr>
            <a:xfrm>
              <a:off x="7229203" y="4419791"/>
              <a:ext cx="2522525" cy="107156"/>
            </a:xfrm>
            <a:prstGeom prst="rect">
              <a:avLst/>
            </a:prstGeom>
            <a:noFill/>
          </p:spPr>
          <p:txBody>
            <a:bodyPr wrap="none" lIns="0" tIns="0" rIns="0" bIns="0" anchor="ctr" anchorCtr="1"/>
            <a:lstStyle/>
            <a:p>
              <a:pPr marL="0" marR="0" indent="0" algn="l">
                <a:lnSpc>
                  <a:spcPts val="880"/>
                </a:lnSpc>
                <a:spcBef>
                  <a:spcPts val="0"/>
                </a:spcBef>
                <a:spcAft>
                  <a:spcPts val="0"/>
                </a:spcAft>
              </a:pPr>
              <a:r>
                <a:rPr sz="1000">
                  <a:solidFill>
                    <a:srgbClr val="000000">
                      <a:alpha val="100000"/>
                    </a:srgbClr>
                  </a:solidFill>
                  <a:latin typeface="Candara" panose="020E0502030303020204" pitchFamily="34" charset="0"/>
                  <a:cs typeface="Arial"/>
                </a:rPr>
                <a:t>Preapproval request denied by financial institution</a:t>
              </a:r>
            </a:p>
          </p:txBody>
        </p:sp>
        <p:sp>
          <p:nvSpPr>
            <p:cNvPr id="329" name="tx80"/>
            <p:cNvSpPr/>
            <p:nvPr/>
          </p:nvSpPr>
          <p:spPr>
            <a:xfrm>
              <a:off x="1415991" y="1215962"/>
              <a:ext cx="3817453" cy="152995"/>
            </a:xfrm>
            <a:prstGeom prst="rect">
              <a:avLst/>
            </a:prstGeom>
            <a:noFill/>
          </p:spPr>
          <p:txBody>
            <a:bodyPr wrap="none" lIns="0" tIns="0" rIns="0" bIns="0" anchor="ctr" anchorCtr="1"/>
            <a:lstStyle/>
            <a:p>
              <a:pPr marL="0" marR="0" indent="0" algn="l">
                <a:lnSpc>
                  <a:spcPts val="1320"/>
                </a:lnSpc>
                <a:spcBef>
                  <a:spcPts val="0"/>
                </a:spcBef>
                <a:spcAft>
                  <a:spcPts val="0"/>
                </a:spcAft>
              </a:pPr>
              <a:r>
                <a:rPr sz="2000" u="sng" dirty="0">
                  <a:solidFill>
                    <a:srgbClr val="000000">
                      <a:alpha val="100000"/>
                    </a:srgbClr>
                  </a:solidFill>
                  <a:latin typeface="Candara" panose="020E0502030303020204" pitchFamily="34" charset="0"/>
                  <a:cs typeface="Arial"/>
                </a:rPr>
                <a:t>Loans Purpose Types Distribution with Action Types</a:t>
              </a:r>
            </a:p>
          </p:txBody>
        </p:sp>
      </p:grpSp>
    </p:spTree>
    <p:extLst>
      <p:ext uri="{BB962C8B-B14F-4D97-AF65-F5344CB8AC3E}">
        <p14:creationId xmlns:p14="http://schemas.microsoft.com/office/powerpoint/2010/main" val="4091422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6"/>
          <p:cNvGrpSpPr/>
          <p:nvPr/>
        </p:nvGrpSpPr>
        <p:grpSpPr>
          <a:xfrm>
            <a:off x="10561637" y="4876800"/>
            <a:ext cx="12801601" cy="2107783"/>
            <a:chOff x="8375719" y="483017"/>
            <a:chExt cx="7687955" cy="2107783"/>
          </a:xfrm>
        </p:grpSpPr>
        <p:sp>
          <p:nvSpPr>
            <p:cNvPr id="3" name="TextBox 2"/>
            <p:cNvSpPr txBox="1"/>
            <p:nvPr/>
          </p:nvSpPr>
          <p:spPr>
            <a:xfrm>
              <a:off x="8375719" y="483017"/>
              <a:ext cx="7687955" cy="1015644"/>
            </a:xfrm>
            <a:prstGeom prst="rect">
              <a:avLst/>
            </a:prstGeom>
            <a:noFill/>
          </p:spPr>
          <p:txBody>
            <a:bodyPr wrap="square" lIns="91422" tIns="45711" rIns="91422" bIns="45711" rtlCol="0">
              <a:spAutoFit/>
            </a:bodyPr>
            <a:lstStyle/>
            <a:p>
              <a:pPr algn="ctr"/>
              <a:r>
                <a:rPr lang="en-US" sz="6000" b="1" u="sng" dirty="0">
                  <a:solidFill>
                    <a:schemeClr val="tx2"/>
                  </a:solidFill>
                  <a:latin typeface="Candara" panose="020E0502030303020204" pitchFamily="34" charset="0"/>
                  <a:ea typeface="Lato" pitchFamily="34" charset="0"/>
                  <a:cs typeface="Lato" pitchFamily="34" charset="0"/>
                </a:rPr>
                <a:t>Section 2 : The Model</a:t>
              </a:r>
              <a:endParaRPr lang="id-ID" sz="6000" b="1" u="sng" dirty="0">
                <a:solidFill>
                  <a:schemeClr val="tx2"/>
                </a:solidFill>
                <a:latin typeface="Candara" panose="020E0502030303020204" pitchFamily="34" charset="0"/>
                <a:ea typeface="Lato" pitchFamily="34" charset="0"/>
                <a:cs typeface="Lato" pitchFamily="34" charset="0"/>
              </a:endParaRPr>
            </a:p>
          </p:txBody>
        </p:sp>
        <p:sp>
          <p:nvSpPr>
            <p:cNvPr id="4" name="Subtitle 2"/>
            <p:cNvSpPr txBox="1">
              <a:spLocks/>
            </p:cNvSpPr>
            <p:nvPr/>
          </p:nvSpPr>
          <p:spPr>
            <a:xfrm>
              <a:off x="10199075" y="1854121"/>
              <a:ext cx="4307022" cy="736679"/>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dirty="0">
                  <a:solidFill>
                    <a:schemeClr val="accent1">
                      <a:lumMod val="50000"/>
                    </a:schemeClr>
                  </a:solidFill>
                  <a:latin typeface="Candara" panose="020E0502030303020204" pitchFamily="34" charset="0"/>
                  <a:cs typeface="Lato Light"/>
                </a:rPr>
                <a:t>Building the Model and Analyzing the results</a:t>
              </a:r>
            </a:p>
          </p:txBody>
        </p:sp>
      </p:grpSp>
      <p:sp>
        <p:nvSpPr>
          <p:cNvPr id="5" name="Rectangle 4"/>
          <p:cNvSpPr/>
          <p:nvPr/>
        </p:nvSpPr>
        <p:spPr>
          <a:xfrm>
            <a:off x="1189037" y="7772400"/>
            <a:ext cx="20726400" cy="830997"/>
          </a:xfrm>
          <a:prstGeom prst="rect">
            <a:avLst/>
          </a:prstGeom>
        </p:spPr>
        <p:txBody>
          <a:bodyPr wrap="square">
            <a:spAutoFit/>
          </a:bodyPr>
          <a:lstStyle/>
          <a:p>
            <a:r>
              <a:rPr lang="en-US" sz="2400" dirty="0"/>
              <a:t>We predict whether the status of the Loan would be </a:t>
            </a:r>
            <a:r>
              <a:rPr lang="en-US" sz="2400" b="1" dirty="0"/>
              <a:t>Loan originated</a:t>
            </a:r>
            <a:r>
              <a:rPr lang="en-US" sz="2400" dirty="0"/>
              <a:t> or not. The following tree shows the conditions which would be used to determine whether the would be </a:t>
            </a:r>
            <a:r>
              <a:rPr lang="en-US" sz="2400" b="1" dirty="0"/>
              <a:t>Loan originated</a:t>
            </a:r>
            <a:r>
              <a:rPr lang="en-US" sz="2400" dirty="0"/>
              <a:t> or not.</a:t>
            </a:r>
            <a:endParaRPr lang="en-US" sz="2400" b="0" i="0" dirty="0">
              <a:effectLst/>
              <a:latin typeface="Candara" panose="020E0502030303020204" pitchFamily="34" charset="0"/>
            </a:endParaRPr>
          </a:p>
        </p:txBody>
      </p:sp>
      <p:sp>
        <p:nvSpPr>
          <p:cNvPr id="6" name="Rectangle 5"/>
          <p:cNvSpPr/>
          <p:nvPr/>
        </p:nvSpPr>
        <p:spPr>
          <a:xfrm>
            <a:off x="731837" y="7130452"/>
            <a:ext cx="12160250" cy="584775"/>
          </a:xfrm>
          <a:prstGeom prst="rect">
            <a:avLst/>
          </a:prstGeom>
        </p:spPr>
        <p:txBody>
          <a:bodyPr>
            <a:spAutoFit/>
          </a:bodyPr>
          <a:lstStyle/>
          <a:p>
            <a:r>
              <a:rPr lang="en-US" sz="3200" b="1" dirty="0">
                <a:solidFill>
                  <a:srgbClr val="000000"/>
                </a:solidFill>
                <a:latin typeface="Candara" panose="020E0502030303020204" pitchFamily="34" charset="0"/>
              </a:rPr>
              <a:t>Modelling Purpose:-</a:t>
            </a:r>
          </a:p>
        </p:txBody>
      </p:sp>
    </p:spTree>
    <p:extLst>
      <p:ext uri="{BB962C8B-B14F-4D97-AF65-F5344CB8AC3E}">
        <p14:creationId xmlns:p14="http://schemas.microsoft.com/office/powerpoint/2010/main" val="516936525"/>
      </p:ext>
    </p:extLst>
  </p:cSld>
  <p:clrMapOvr>
    <a:masterClrMapping/>
  </p:clrMapOvr>
</p:sld>
</file>

<file path=ppt/theme/theme1.xml><?xml version="1.0" encoding="utf-8"?>
<a:theme xmlns:a="http://schemas.openxmlformats.org/drawingml/2006/main" name="การออกแบบที่กำหนดเอ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ชุดรูปแบบของ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ชุดรูปแบบของ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26963</TotalTime>
  <Words>1344</Words>
  <Application>Microsoft Office PowerPoint</Application>
  <PresentationFormat>Custom</PresentationFormat>
  <Paragraphs>269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Candara</vt:lpstr>
      <vt:lpstr>Lato</vt:lpstr>
      <vt:lpstr>Lato Light</vt:lpstr>
      <vt:lpstr>Nexa Bold</vt:lpstr>
      <vt:lpstr>การออกแบบที่กำหนดเอง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งานนำเสนอ PowerPoint</dc:title>
  <dc:creator>gingzaru</dc:creator>
  <cp:lastModifiedBy>Dwaipayan Dutta</cp:lastModifiedBy>
  <cp:revision>2577</cp:revision>
  <dcterms:created xsi:type="dcterms:W3CDTF">2017-10-18T13:25:00Z</dcterms:created>
  <dcterms:modified xsi:type="dcterms:W3CDTF">2024-02-18T12:24:07Z</dcterms:modified>
</cp:coreProperties>
</file>