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 flipH="1" rot="10800000">
            <a:off x="0" y="-534"/>
            <a:ext cx="9162288" cy="3086303"/>
            <a:chOff x="-7937" y="4255637"/>
            <a:chExt cx="9144000" cy="2606675"/>
          </a:xfrm>
        </p:grpSpPr>
        <p:sp>
          <p:nvSpPr>
            <p:cNvPr id="27" name="Shape 27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i="1" sz="2400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i="1" sz="2400"/>
            </a:lvl4pPr>
            <a:lvl5pPr algn="ctr">
              <a:spcBef>
                <a:spcPts val="0"/>
              </a:spcBef>
              <a:buSzPct val="100000"/>
              <a:buNone/>
              <a:defRPr i="1" sz="2400"/>
            </a:lvl5pPr>
            <a:lvl6pPr algn="ctr">
              <a:spcBef>
                <a:spcPts val="0"/>
              </a:spcBef>
              <a:buSzPct val="100000"/>
              <a:buNone/>
              <a:defRPr i="1" sz="2400"/>
            </a:lvl6pPr>
            <a:lvl7pPr algn="ctr">
              <a:spcBef>
                <a:spcPts val="0"/>
              </a:spcBef>
              <a:buSzPct val="100000"/>
              <a:buNone/>
              <a:defRPr i="1" sz="2400"/>
            </a:lvl7pPr>
            <a:lvl8pPr algn="ctr">
              <a:spcBef>
                <a:spcPts val="0"/>
              </a:spcBef>
              <a:buSzPct val="100000"/>
              <a:buNone/>
              <a:defRPr i="1" sz="2400"/>
            </a:lvl8pPr>
            <a:lvl9pPr algn="ctr">
              <a:spcBef>
                <a:spcPts val="0"/>
              </a:spcBef>
              <a:buSzPct val="100000"/>
              <a:buNone/>
              <a:defRPr i="1" sz="24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4082016"/>
            <a:ext cx="9162288" cy="1073168"/>
            <a:chOff x="-7937" y="4255637"/>
            <a:chExt cx="9144000" cy="2606675"/>
          </a:xfrm>
        </p:grpSpPr>
        <p:sp>
          <p:nvSpPr>
            <p:cNvPr id="75" name="Shape 75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i="1" sz="24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5148512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pathLst>
                <a:path extrusionOk="0" h="4138" w="562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457200"/>
            <a:ext cx="8302625" cy="2840831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pathLst>
                <a:path extrusionOk="0" h="198" w="412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pathLst>
                <a:path extrusionOk="0" h="60" w="142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pathLst>
                <a:path extrusionOk="0" h="10" w="38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pathLst>
                <a:path extrusionOk="0" h="486" w="1008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pathLst>
                <a:path extrusionOk="0" h="10" w="126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pathLst>
                <a:path extrusionOk="0" h="34" w="144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pathLst>
                <a:path extrusionOk="0" h="42" w="28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pathLst>
                <a:path extrusionOk="0" h="12" w="68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pathLst>
                <a:path extrusionOk="0" h="60" w="114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pathLst>
                <a:path extrusionOk="0" h="66" w="336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pathLst>
                <a:path extrusionOk="0" h="162" w="514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pathLst>
                <a:path extrusionOk="0" h="20" w="88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pathLst>
                <a:path extrusionOk="0" h="2258" w="4338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8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aining.github.com/classes/" TargetMode="External"/><Relationship Id="rId3" Type="http://schemas.openxmlformats.org/officeDocument/2006/relationships/hyperlink" Target="https://training.github.com/kit/" TargetMode="Externa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Migration to github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95850"/>
            <a:ext cx="3443002" cy="114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Positive points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Migration from svn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Including history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Migration of issues from redmine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Attracts other Developers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GitHub apps for Mac, Windows, Ios, Android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GitHub plugins for eclipse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Negative points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Redmine wiki can not be converted automatically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Current status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Code repository: 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svn.deepskylog.org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Issues and wiki: 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redmine.deepskylog.org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New release: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whenever we feel ready.</a:t>
            </a:r>
          </a:p>
          <a:p>
            <a:pPr lvl="0" rtl="0">
              <a:spcBef>
                <a:spcPts val="0"/>
              </a:spcBef>
              <a:buNone/>
            </a:pPr>
            <a:r>
              <a:rPr lang="nl"/>
              <a:t>       Maintenance time needed</a:t>
            </a:r>
          </a:p>
        </p:txBody>
      </p:sp>
      <p:cxnSp>
        <p:nvCxnSpPr>
          <p:cNvPr id="120" name="Shape 120"/>
          <p:cNvCxnSpPr/>
          <p:nvPr/>
        </p:nvCxnSpPr>
        <p:spPr>
          <a:xfrm>
            <a:off x="564925" y="4233050"/>
            <a:ext cx="54510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GitHub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Largest code hoster in the world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From Google to the White house, everybody is on GitHub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Let’s be honest - if you’re not hosting your source code on GitHub right now, your open source project pretty much doesn’t exist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Lot’s of documentation on how to use: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 u="sng">
                <a:solidFill>
                  <a:schemeClr val="hlink"/>
                </a:solidFill>
                <a:hlinkClick r:id="rId3"/>
              </a:rPr>
              <a:t>https://training.github.com/kit/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 u="sng">
                <a:solidFill>
                  <a:schemeClr val="hlink"/>
                </a:solidFill>
                <a:hlinkClick r:id="rId4"/>
              </a:rPr>
              <a:t>https://training.github.com/classes/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GitHub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Documentation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in easy-to-use Markdown format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Issue tracking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Wiki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Social development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Git Workflow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Fork repository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Branch code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Work locally on the code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Merge code with latest code from DeepskyLog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Push code to own account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Git Workflow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Pull request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Discuss changes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Merge them to master repository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Master repository is always in a working state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