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Lato" panose="020F0502020204030203"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a95f1bc32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a95f1bc32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a95f1bc329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a95f1bc329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a95f1bc329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a95f1bc329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a95f1bc329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a95f1bc329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a95f1bc329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a95f1bc329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a95f1bc329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a95f1bc329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a95f1bc329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a95f1bc329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a95f1bc329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a95f1bc329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a95f1bc329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a95f1bc329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a95f1bc329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a95f1bc329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a95f1bc329_0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a95f1bc329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a95f1bc329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a95f1bc329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a95f1bc329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a95f1bc329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a95f1bc329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a95f1bc329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a95f1bc329_0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a95f1bc329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a95f1bc32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a95f1bc32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a95f1bc329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a95f1bc329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a95f1bc329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a95f1bc329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a95f1bc32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a95f1bc32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a95f1bc329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a95f1bc329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a95f1bc329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a95f1bc329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a95f1bc329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a95f1bc329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a95f1bc329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a95f1bc329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729450" y="6467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 to Dataset &amp; Problem Statement</a:t>
            </a:r>
            <a:endParaRPr/>
          </a:p>
        </p:txBody>
      </p:sp>
      <p:sp>
        <p:nvSpPr>
          <p:cNvPr id="55" name="Google Shape;55;p13"/>
          <p:cNvSpPr txBox="1">
            <a:spLocks noGrp="1"/>
          </p:cNvSpPr>
          <p:nvPr>
            <p:ph type="body" idx="1"/>
          </p:nvPr>
        </p:nvSpPr>
        <p:spPr>
          <a:xfrm>
            <a:off x="729450" y="1309050"/>
            <a:ext cx="7688700" cy="30309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GB" sz="2000">
                <a:solidFill>
                  <a:srgbClr val="000000"/>
                </a:solidFill>
                <a:latin typeface="Arial"/>
                <a:ea typeface="Arial"/>
                <a:cs typeface="Arial"/>
                <a:sym typeface="Arial"/>
              </a:rPr>
              <a:t>YouTube’s trending videos vary by location across the world. The impact of likes dislikes, comments may differ based on the countries. All these factors play crucial role in popularity of the video. The videos can be trending if video views are above a certain level.</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solidFill>
                <a:srgbClr val="000000"/>
              </a:solidFill>
              <a:latin typeface="Arial"/>
              <a:ea typeface="Arial"/>
              <a:cs typeface="Arial"/>
              <a:sym typeface="Arial"/>
            </a:endParaRPr>
          </a:p>
          <a:p>
            <a:pPr marL="0" lvl="0" indent="0" algn="l" rtl="0">
              <a:spcBef>
                <a:spcPts val="0"/>
              </a:spcBef>
              <a:spcAft>
                <a:spcPts val="0"/>
              </a:spcAft>
              <a:buNone/>
            </a:pPr>
            <a:r>
              <a:rPr lang="en-GB" sz="2000">
                <a:solidFill>
                  <a:srgbClr val="000000"/>
                </a:solidFill>
                <a:latin typeface="Arial"/>
                <a:ea typeface="Arial"/>
                <a:cs typeface="Arial"/>
                <a:sym typeface="Arial"/>
              </a:rPr>
              <a:t>In this session, we will analyze trending videos on the same day and based on views for each category and month.</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2000">
              <a:solidFill>
                <a:srgbClr val="000000"/>
              </a:solidFill>
              <a:latin typeface="Arial"/>
              <a:ea typeface="Arial"/>
              <a:cs typeface="Arial"/>
              <a:sym typeface="Arial"/>
            </a:endParaRPr>
          </a:p>
          <a:p>
            <a:pPr marL="0" lvl="0" indent="0" algn="l" rtl="0">
              <a:spcBef>
                <a:spcPts val="0"/>
              </a:spcBef>
              <a:spcAft>
                <a:spcPts val="0"/>
              </a:spcAft>
              <a:buNone/>
            </a:pPr>
            <a:r>
              <a:rPr lang="en-GB" sz="2000">
                <a:solidFill>
                  <a:srgbClr val="000000"/>
                </a:solidFill>
                <a:latin typeface="Arial"/>
                <a:ea typeface="Arial"/>
                <a:cs typeface="Arial"/>
                <a:sym typeface="Arial"/>
              </a:rPr>
              <a:t>Dataset download </a:t>
            </a:r>
            <a:r>
              <a:rPr lang="en-GB" sz="2000" u="sng">
                <a:solidFill>
                  <a:schemeClr val="hlink"/>
                </a:solidFill>
                <a:latin typeface="Arial"/>
                <a:ea typeface="Arial"/>
                <a:cs typeface="Arial"/>
                <a:sym typeface="Arial"/>
                <a:hlinkClick r:id="rId3"/>
              </a:rPr>
              <a:t>link</a:t>
            </a:r>
            <a:endParaRPr sz="200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729450" y="646750"/>
            <a:ext cx="82485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EA9999"/>
                </a:solidFill>
              </a:rPr>
              <a:t>Task 9</a:t>
            </a:r>
            <a:r>
              <a:rPr lang="en-GB"/>
              <a:t> - Find the top 3 category with highest % of views</a:t>
            </a:r>
            <a:endParaRPr/>
          </a:p>
        </p:txBody>
      </p:sp>
      <p:sp>
        <p:nvSpPr>
          <p:cNvPr id="109" name="Google Shape;109;p22"/>
          <p:cNvSpPr txBox="1">
            <a:spLocks noGrp="1"/>
          </p:cNvSpPr>
          <p:nvPr>
            <p:ph type="body" idx="1"/>
          </p:nvPr>
        </p:nvSpPr>
        <p:spPr>
          <a:xfrm>
            <a:off x="729450" y="1309050"/>
            <a:ext cx="7688700" cy="303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500" b="1"/>
              <a:t>Steps</a:t>
            </a:r>
            <a:r>
              <a:rPr lang="en-GB" sz="1500"/>
              <a:t>:</a:t>
            </a:r>
            <a:endParaRPr/>
          </a:p>
          <a:p>
            <a:pPr marL="457200" lvl="0" indent="-323850" algn="l" rtl="0">
              <a:spcBef>
                <a:spcPts val="1200"/>
              </a:spcBef>
              <a:spcAft>
                <a:spcPts val="0"/>
              </a:spcAft>
              <a:buSzPts val="1500"/>
              <a:buChar char="❏"/>
            </a:pPr>
            <a:r>
              <a:rPr lang="en-GB" sz="1500"/>
              <a:t>Find the sum of views for each category.</a:t>
            </a:r>
            <a:endParaRPr sz="1500"/>
          </a:p>
          <a:p>
            <a:pPr marL="457200" lvl="0" indent="-323850" algn="l" rtl="0">
              <a:spcBef>
                <a:spcPts val="0"/>
              </a:spcBef>
              <a:spcAft>
                <a:spcPts val="0"/>
              </a:spcAft>
              <a:buSzPts val="1500"/>
              <a:buChar char="❏"/>
            </a:pPr>
            <a:r>
              <a:rPr lang="en-GB" sz="1500"/>
              <a:t>Sum the total views.</a:t>
            </a:r>
            <a:endParaRPr sz="1500"/>
          </a:p>
          <a:p>
            <a:pPr marL="457200" lvl="0" indent="-323850" algn="l" rtl="0">
              <a:spcBef>
                <a:spcPts val="0"/>
              </a:spcBef>
              <a:spcAft>
                <a:spcPts val="0"/>
              </a:spcAft>
              <a:buSzPts val="1500"/>
              <a:buChar char="❏"/>
            </a:pPr>
            <a:r>
              <a:rPr lang="en-GB" sz="1500"/>
              <a:t>Find the percentage of views for each unique category.</a:t>
            </a:r>
            <a:endParaRPr sz="1500"/>
          </a:p>
          <a:p>
            <a:pPr marL="457200" lvl="0" indent="-323850" algn="l" rtl="0">
              <a:spcBef>
                <a:spcPts val="0"/>
              </a:spcBef>
              <a:spcAft>
                <a:spcPts val="0"/>
              </a:spcAft>
              <a:buSzPts val="1500"/>
              <a:buChar char="❏"/>
            </a:pPr>
            <a:r>
              <a:rPr lang="en-GB" sz="1500"/>
              <a:t>Sort the data on percentage.</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729450" y="646750"/>
            <a:ext cx="82833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100"/>
              <a:t>Task 10: Find the average views of all the channels</a:t>
            </a:r>
            <a:endParaRPr sz="2100"/>
          </a:p>
        </p:txBody>
      </p:sp>
      <p:sp>
        <p:nvSpPr>
          <p:cNvPr id="115" name="Google Shape;115;p23"/>
          <p:cNvSpPr txBox="1"/>
          <p:nvPr/>
        </p:nvSpPr>
        <p:spPr>
          <a:xfrm>
            <a:off x="1272175" y="3553275"/>
            <a:ext cx="63171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000" b="1">
                <a:latin typeface="Lato"/>
                <a:ea typeface="Lato"/>
                <a:cs typeface="Lato"/>
                <a:sym typeface="Lato"/>
              </a:rPr>
              <a:t>Share top 3 channels with highest views in the chat.</a:t>
            </a:r>
            <a:endParaRPr sz="2000" b="1">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 calcmode="lin" valueType="num">
                                      <p:cBhvr additive="base">
                                        <p:cTn id="7" dur="1000"/>
                                        <p:tgtEl>
                                          <p:spTgt spid="1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729450" y="649075"/>
            <a:ext cx="83295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100"/>
              <a:t>Task 11 - Find the % of the videos based on the comment status</a:t>
            </a:r>
            <a:endParaRPr sz="2100"/>
          </a:p>
        </p:txBody>
      </p:sp>
      <p:sp>
        <p:nvSpPr>
          <p:cNvPr id="121" name="Google Shape;121;p24"/>
          <p:cNvSpPr txBox="1"/>
          <p:nvPr/>
        </p:nvSpPr>
        <p:spPr>
          <a:xfrm>
            <a:off x="1272175" y="3553275"/>
            <a:ext cx="68544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000" b="1">
                <a:latin typeface="Lato"/>
                <a:ea typeface="Lato"/>
                <a:cs typeface="Lato"/>
                <a:sym typeface="Lato"/>
              </a:rPr>
              <a:t>How many % of videos where comments were disabled?</a:t>
            </a:r>
            <a:endParaRPr sz="2000" b="1">
              <a:latin typeface="Lato"/>
              <a:ea typeface="Lato"/>
              <a:cs typeface="Lato"/>
              <a:sym typeface="Lato"/>
            </a:endParaRPr>
          </a:p>
          <a:p>
            <a:pPr marL="0" lvl="0" indent="0" algn="ctr" rtl="0">
              <a:spcBef>
                <a:spcPts val="0"/>
              </a:spcBef>
              <a:spcAft>
                <a:spcPts val="0"/>
              </a:spcAft>
              <a:buNone/>
            </a:pPr>
            <a:r>
              <a:rPr lang="en-GB" sz="2000" b="1">
                <a:latin typeface="Lato"/>
                <a:ea typeface="Lato"/>
                <a:cs typeface="Lato"/>
                <a:sym typeface="Lato"/>
              </a:rPr>
              <a:t>Type in the chat.</a:t>
            </a:r>
            <a:endParaRPr sz="2000" b="1">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anim calcmode="lin" valueType="num">
                                      <p:cBhvr additive="base">
                                        <p:cTn id="7" dur="1000"/>
                                        <p:tgtEl>
                                          <p:spTgt spid="1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729450" y="646750"/>
            <a:ext cx="82833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100"/>
              <a:t>Task 12: Find the % of sum of views of all the channel category</a:t>
            </a:r>
            <a:endParaRPr sz="2100"/>
          </a:p>
        </p:txBody>
      </p:sp>
      <p:sp>
        <p:nvSpPr>
          <p:cNvPr id="127" name="Google Shape;127;p25"/>
          <p:cNvSpPr txBox="1"/>
          <p:nvPr/>
        </p:nvSpPr>
        <p:spPr>
          <a:xfrm>
            <a:off x="1272175" y="3553275"/>
            <a:ext cx="63171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000" b="1">
                <a:latin typeface="Lato"/>
                <a:ea typeface="Lato"/>
                <a:cs typeface="Lato"/>
                <a:sym typeface="Lato"/>
              </a:rPr>
              <a:t>Share name of the category with highest sum of %</a:t>
            </a:r>
            <a:endParaRPr sz="2000" b="1">
              <a:latin typeface="Lato"/>
              <a:ea typeface="Lato"/>
              <a:cs typeface="Lato"/>
              <a:sym typeface="Lato"/>
            </a:endParaRPr>
          </a:p>
          <a:p>
            <a:pPr marL="0" lvl="0" indent="0" algn="ctr" rtl="0">
              <a:spcBef>
                <a:spcPts val="0"/>
              </a:spcBef>
              <a:spcAft>
                <a:spcPts val="0"/>
              </a:spcAft>
              <a:buNone/>
            </a:pPr>
            <a:r>
              <a:rPr lang="en-GB" sz="2000" b="1">
                <a:latin typeface="Lato"/>
                <a:ea typeface="Lato"/>
                <a:cs typeface="Lato"/>
                <a:sym typeface="Lato"/>
              </a:rPr>
              <a:t>Type in the chat</a:t>
            </a:r>
            <a:endParaRPr sz="2000" b="1">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 calcmode="lin" valueType="num">
                                      <p:cBhvr additive="base">
                                        <p:cTn id="7" dur="1000"/>
                                        <p:tgtEl>
                                          <p:spTgt spid="1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729450" y="427975"/>
            <a:ext cx="8414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100"/>
              <a:t>Task 13: Find the average views of all the channels for comedy category</a:t>
            </a:r>
            <a:endParaRPr sz="2100"/>
          </a:p>
        </p:txBody>
      </p:sp>
      <p:sp>
        <p:nvSpPr>
          <p:cNvPr id="133" name="Google Shape;133;p26"/>
          <p:cNvSpPr txBox="1"/>
          <p:nvPr/>
        </p:nvSpPr>
        <p:spPr>
          <a:xfrm>
            <a:off x="1272175" y="3553275"/>
            <a:ext cx="63171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000" b="1">
                <a:latin typeface="Lato"/>
                <a:ea typeface="Lato"/>
                <a:cs typeface="Lato"/>
                <a:sym typeface="Lato"/>
              </a:rPr>
              <a:t>Share top 3 channels with highest views in the chat.</a:t>
            </a:r>
            <a:endParaRPr sz="2000" b="1">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1000"/>
                                        <p:tgtEl>
                                          <p:spTgt spid="1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729450" y="603450"/>
            <a:ext cx="8414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00"/>
              <a:t>Task 14: Find the average views per month</a:t>
            </a:r>
            <a:endParaRPr sz="2300"/>
          </a:p>
        </p:txBody>
      </p:sp>
      <p:sp>
        <p:nvSpPr>
          <p:cNvPr id="139" name="Google Shape;139;p27"/>
          <p:cNvSpPr txBox="1"/>
          <p:nvPr/>
        </p:nvSpPr>
        <p:spPr>
          <a:xfrm>
            <a:off x="1272175" y="3553275"/>
            <a:ext cx="63171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000" b="1">
                <a:latin typeface="Lato"/>
                <a:ea typeface="Lato"/>
                <a:cs typeface="Lato"/>
                <a:sym typeface="Lato"/>
              </a:rPr>
              <a:t>Share top 3 months with highest views in the chat.</a:t>
            </a:r>
            <a:endParaRPr sz="2000" b="1">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anim calcmode="lin" valueType="num">
                                      <p:cBhvr additive="base">
                                        <p:cTn id="7" dur="1000"/>
                                        <p:tgtEl>
                                          <p:spTgt spid="1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a:spLocks noGrp="1"/>
          </p:cNvSpPr>
          <p:nvPr>
            <p:ph type="title"/>
          </p:nvPr>
        </p:nvSpPr>
        <p:spPr>
          <a:xfrm>
            <a:off x="729450" y="603450"/>
            <a:ext cx="8414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00"/>
              <a:t>Task 15: Find the average views based on day of the week</a:t>
            </a:r>
            <a:endParaRPr sz="2300"/>
          </a:p>
        </p:txBody>
      </p:sp>
      <p:sp>
        <p:nvSpPr>
          <p:cNvPr id="145" name="Google Shape;145;p28"/>
          <p:cNvSpPr txBox="1"/>
          <p:nvPr/>
        </p:nvSpPr>
        <p:spPr>
          <a:xfrm>
            <a:off x="1272175" y="3553275"/>
            <a:ext cx="63171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000" b="1">
                <a:latin typeface="Lato"/>
                <a:ea typeface="Lato"/>
                <a:cs typeface="Lato"/>
                <a:sym typeface="Lato"/>
              </a:rPr>
              <a:t>Share top 3 days with highest views in the chat.</a:t>
            </a:r>
            <a:endParaRPr sz="2000" b="1">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1000"/>
                                        <p:tgtEl>
                                          <p:spTgt spid="1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729450" y="603450"/>
            <a:ext cx="8414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00"/>
              <a:t>Task 16: Group the videos based on views</a:t>
            </a:r>
            <a:endParaRPr sz="2300"/>
          </a:p>
        </p:txBody>
      </p:sp>
      <p:sp>
        <p:nvSpPr>
          <p:cNvPr id="151" name="Google Shape;151;p29"/>
          <p:cNvSpPr txBox="1"/>
          <p:nvPr/>
        </p:nvSpPr>
        <p:spPr>
          <a:xfrm>
            <a:off x="1272175" y="3553275"/>
            <a:ext cx="63171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000" b="1">
                <a:latin typeface="Lato"/>
                <a:ea typeface="Lato"/>
                <a:cs typeface="Lato"/>
                <a:sym typeface="Lato"/>
              </a:rPr>
              <a:t>Share views of group 200K - 250K in the chat.</a:t>
            </a:r>
            <a:endParaRPr sz="2000" b="1">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anim calcmode="lin" valueType="num">
                                      <p:cBhvr additive="base">
                                        <p:cTn id="7" dur="1000"/>
                                        <p:tgtEl>
                                          <p:spTgt spid="1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a:xfrm>
            <a:off x="729450" y="419850"/>
            <a:ext cx="82833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100"/>
              <a:t>Task 17: Plot the average likes and dislikes for the top-10 channels(based on avg likes).</a:t>
            </a:r>
            <a:endParaRPr sz="2100"/>
          </a:p>
        </p:txBody>
      </p:sp>
      <p:sp>
        <p:nvSpPr>
          <p:cNvPr id="157" name="Google Shape;157;p30"/>
          <p:cNvSpPr txBox="1"/>
          <p:nvPr/>
        </p:nvSpPr>
        <p:spPr>
          <a:xfrm>
            <a:off x="1272175" y="3553275"/>
            <a:ext cx="63171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000" b="1">
                <a:latin typeface="Lato"/>
                <a:ea typeface="Lato"/>
                <a:cs typeface="Lato"/>
                <a:sym typeface="Lato"/>
              </a:rPr>
              <a:t>Which channels are doing a better job</a:t>
            </a:r>
            <a:endParaRPr sz="2000" b="1">
              <a:latin typeface="Lato"/>
              <a:ea typeface="Lato"/>
              <a:cs typeface="Lato"/>
              <a:sym typeface="Lato"/>
            </a:endParaRPr>
          </a:p>
          <a:p>
            <a:pPr marL="0" lvl="0" indent="0" algn="ctr" rtl="0">
              <a:spcBef>
                <a:spcPts val="0"/>
              </a:spcBef>
              <a:spcAft>
                <a:spcPts val="0"/>
              </a:spcAft>
              <a:buNone/>
            </a:pPr>
            <a:r>
              <a:rPr lang="en-GB" sz="2000" b="1">
                <a:latin typeface="Lato"/>
                <a:ea typeface="Lato"/>
                <a:cs typeface="Lato"/>
                <a:sym typeface="Lato"/>
              </a:rPr>
              <a:t>(A channel with very less dislikes compared with</a:t>
            </a:r>
            <a:endParaRPr sz="2000" b="1">
              <a:latin typeface="Lato"/>
              <a:ea typeface="Lato"/>
              <a:cs typeface="Lato"/>
              <a:sym typeface="Lato"/>
            </a:endParaRPr>
          </a:p>
          <a:p>
            <a:pPr marL="0" lvl="0" indent="0" algn="ctr" rtl="0">
              <a:spcBef>
                <a:spcPts val="0"/>
              </a:spcBef>
              <a:spcAft>
                <a:spcPts val="0"/>
              </a:spcAft>
              <a:buNone/>
            </a:pPr>
            <a:r>
              <a:rPr lang="en-GB" sz="2000" b="1">
                <a:latin typeface="Lato"/>
                <a:ea typeface="Lato"/>
                <a:cs typeface="Lato"/>
                <a:sym typeface="Lato"/>
              </a:rPr>
              <a:t>likes)?</a:t>
            </a:r>
            <a:endParaRPr sz="2000" b="1">
              <a:latin typeface="Lato"/>
              <a:ea typeface="Lato"/>
              <a:cs typeface="Lato"/>
              <a:sym typeface="Lato"/>
            </a:endParaRPr>
          </a:p>
        </p:txBody>
      </p:sp>
      <p:sp>
        <p:nvSpPr>
          <p:cNvPr id="158" name="Google Shape;158;p30"/>
          <p:cNvSpPr txBox="1"/>
          <p:nvPr/>
        </p:nvSpPr>
        <p:spPr>
          <a:xfrm>
            <a:off x="843850" y="1547075"/>
            <a:ext cx="57864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latin typeface="Lato"/>
                <a:ea typeface="Lato"/>
                <a:cs typeface="Lato"/>
                <a:sym typeface="Lato"/>
              </a:rPr>
              <a:t>Tips</a:t>
            </a:r>
            <a:r>
              <a:rPr lang="en-GB">
                <a:latin typeface="Lato"/>
                <a:ea typeface="Lato"/>
                <a:cs typeface="Lato"/>
                <a:sym typeface="Lato"/>
              </a:rPr>
              <a:t>:</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GB">
                <a:latin typeface="Lato"/>
                <a:ea typeface="Lato"/>
                <a:cs typeface="Lato"/>
                <a:sym typeface="Lato"/>
              </a:rPr>
              <a:t>Sort the channels in descending order based on average likes.</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GB">
                <a:latin typeface="Lato"/>
                <a:ea typeface="Lato"/>
                <a:cs typeface="Lato"/>
                <a:sym typeface="Lato"/>
              </a:rPr>
              <a:t>Select the top 10 channels.</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GB">
                <a:latin typeface="Lato"/>
                <a:ea typeface="Lato"/>
                <a:cs typeface="Lato"/>
                <a:sym typeface="Lato"/>
              </a:rPr>
              <a:t>Convert the values in log scale in plot for clear visualization.</a:t>
            </a:r>
            <a:endParaRPr>
              <a:latin typeface="Lato"/>
              <a:ea typeface="Lato"/>
              <a:cs typeface="Lato"/>
              <a:sym typeface="Lato"/>
            </a:endParaRPr>
          </a:p>
          <a:p>
            <a:pPr marL="457200" lvl="0" indent="0" algn="l" rtl="0">
              <a:spcBef>
                <a:spcPts val="0"/>
              </a:spcBef>
              <a:spcAft>
                <a:spcPts val="0"/>
              </a:spcAft>
              <a:buNone/>
            </a:pPr>
            <a:endParaRPr>
              <a:latin typeface="Lato"/>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slow" p14:dur="18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anim calcmode="lin" valueType="num">
                                      <p:cBhvr additive="base">
                                        <p:cTn id="7" dur="1000"/>
                                        <p:tgtEl>
                                          <p:spTgt spid="1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1"/>
          <p:cNvSpPr txBox="1">
            <a:spLocks noGrp="1"/>
          </p:cNvSpPr>
          <p:nvPr>
            <p:ph type="title"/>
          </p:nvPr>
        </p:nvSpPr>
        <p:spPr>
          <a:xfrm>
            <a:off x="729450" y="649075"/>
            <a:ext cx="83295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100"/>
              <a:t>Task 18 - Compare views and likes in chart and label X and Y axis</a:t>
            </a:r>
            <a:endParaRPr sz="2100"/>
          </a:p>
        </p:txBody>
      </p:sp>
      <p:sp>
        <p:nvSpPr>
          <p:cNvPr id="164" name="Google Shape;164;p31"/>
          <p:cNvSpPr txBox="1"/>
          <p:nvPr/>
        </p:nvSpPr>
        <p:spPr>
          <a:xfrm>
            <a:off x="663025" y="2789800"/>
            <a:ext cx="7936200" cy="1416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000" b="1">
                <a:latin typeface="Lato"/>
                <a:ea typeface="Lato"/>
                <a:cs typeface="Lato"/>
                <a:sym typeface="Lato"/>
              </a:rPr>
              <a:t>What you may infer from the plot? </a:t>
            </a:r>
            <a:endParaRPr sz="2000" b="1">
              <a:latin typeface="Lato"/>
              <a:ea typeface="Lato"/>
              <a:cs typeface="Lato"/>
              <a:sym typeface="Lato"/>
            </a:endParaRPr>
          </a:p>
          <a:p>
            <a:pPr marL="0" lvl="0" indent="0" algn="ctr" rtl="0">
              <a:spcBef>
                <a:spcPts val="0"/>
              </a:spcBef>
              <a:spcAft>
                <a:spcPts val="0"/>
              </a:spcAft>
              <a:buNone/>
            </a:pPr>
            <a:r>
              <a:rPr lang="en-GB" sz="2000" b="1">
                <a:latin typeface="Lato"/>
                <a:ea typeface="Lato"/>
                <a:cs typeface="Lato"/>
                <a:sym typeface="Lato"/>
              </a:rPr>
              <a:t>Do you find some pattern? </a:t>
            </a:r>
            <a:endParaRPr sz="2000" b="1">
              <a:latin typeface="Lato"/>
              <a:ea typeface="Lato"/>
              <a:cs typeface="Lato"/>
              <a:sym typeface="Lato"/>
            </a:endParaRPr>
          </a:p>
          <a:p>
            <a:pPr marL="0" lvl="0" indent="0" algn="ctr" rtl="0">
              <a:spcBef>
                <a:spcPts val="0"/>
              </a:spcBef>
              <a:spcAft>
                <a:spcPts val="0"/>
              </a:spcAft>
              <a:buNone/>
            </a:pPr>
            <a:r>
              <a:rPr lang="en-GB" sz="2000" b="1">
                <a:latin typeface="Lato"/>
                <a:ea typeface="Lato"/>
                <a:cs typeface="Lato"/>
                <a:sym typeface="Lato"/>
              </a:rPr>
              <a:t>What kind of correlation they have?</a:t>
            </a:r>
            <a:endParaRPr sz="2000" b="1">
              <a:latin typeface="Lato"/>
              <a:ea typeface="Lato"/>
              <a:cs typeface="Lato"/>
              <a:sym typeface="Lato"/>
            </a:endParaRPr>
          </a:p>
          <a:p>
            <a:pPr marL="0" lvl="0" indent="0" algn="ctr" rtl="0">
              <a:spcBef>
                <a:spcPts val="0"/>
              </a:spcBef>
              <a:spcAft>
                <a:spcPts val="0"/>
              </a:spcAft>
              <a:buNone/>
            </a:pPr>
            <a:endParaRPr sz="2000" b="1">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anim calcmode="lin" valueType="num">
                                      <p:cBhvr additive="base">
                                        <p:cTn id="7" dur="1000"/>
                                        <p:tgtEl>
                                          <p:spTgt spid="1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729450" y="6467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Task 1 : Format your data properly</a:t>
            </a:r>
            <a:endParaRPr/>
          </a:p>
        </p:txBody>
      </p:sp>
      <p:sp>
        <p:nvSpPr>
          <p:cNvPr id="61" name="Google Shape;61;p14"/>
          <p:cNvSpPr txBox="1">
            <a:spLocks noGrp="1"/>
          </p:cNvSpPr>
          <p:nvPr>
            <p:ph type="body" idx="1"/>
          </p:nvPr>
        </p:nvSpPr>
        <p:spPr>
          <a:xfrm>
            <a:off x="729450" y="1309050"/>
            <a:ext cx="7688700" cy="30309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GB" sz="1500" b="1"/>
              <a:t>Steps</a:t>
            </a:r>
            <a:r>
              <a:rPr lang="en-GB" sz="1500"/>
              <a:t>:</a:t>
            </a:r>
            <a:endParaRPr sz="1500"/>
          </a:p>
          <a:p>
            <a:pPr marL="0" lvl="0" indent="0" algn="l" rtl="0">
              <a:lnSpc>
                <a:spcPct val="100000"/>
              </a:lnSpc>
              <a:spcBef>
                <a:spcPts val="1200"/>
              </a:spcBef>
              <a:spcAft>
                <a:spcPts val="0"/>
              </a:spcAft>
              <a:buNone/>
            </a:pPr>
            <a:r>
              <a:rPr lang="en-GB" sz="1500"/>
              <a:t>In the spreadsheet </a:t>
            </a:r>
            <a:endParaRPr sz="1500"/>
          </a:p>
          <a:p>
            <a:pPr marL="457200" lvl="0" indent="-323850" algn="l" rtl="0">
              <a:lnSpc>
                <a:spcPct val="100000"/>
              </a:lnSpc>
              <a:spcBef>
                <a:spcPts val="1200"/>
              </a:spcBef>
              <a:spcAft>
                <a:spcPts val="0"/>
              </a:spcAft>
              <a:buSzPts val="1500"/>
              <a:buChar char="❏"/>
            </a:pPr>
            <a:r>
              <a:rPr lang="en-GB" sz="1500"/>
              <a:t>Delete the index column as it won’t be much useful.</a:t>
            </a:r>
            <a:endParaRPr sz="1500"/>
          </a:p>
          <a:p>
            <a:pPr marL="457200" lvl="0" indent="-323850" algn="l" rtl="0">
              <a:lnSpc>
                <a:spcPct val="100000"/>
              </a:lnSpc>
              <a:spcBef>
                <a:spcPts val="0"/>
              </a:spcBef>
              <a:spcAft>
                <a:spcPts val="0"/>
              </a:spcAft>
              <a:buSzPts val="1500"/>
              <a:buChar char="❏"/>
            </a:pPr>
            <a:r>
              <a:rPr lang="en-GB" sz="1500"/>
              <a:t>Align the column names to center and colour them in some colour to make them visually look good.</a:t>
            </a:r>
            <a:endParaRPr sz="1500"/>
          </a:p>
          <a:p>
            <a:pPr marL="457200" lvl="0" indent="-323850" algn="l" rtl="0">
              <a:lnSpc>
                <a:spcPct val="100000"/>
              </a:lnSpc>
              <a:spcBef>
                <a:spcPts val="0"/>
              </a:spcBef>
              <a:spcAft>
                <a:spcPts val="0"/>
              </a:spcAft>
              <a:buSzPts val="1500"/>
              <a:buChar char="❏"/>
            </a:pPr>
            <a:r>
              <a:rPr lang="en-GB" sz="1500"/>
              <a:t>Finally add the border to the column names.</a:t>
            </a:r>
            <a:endParaRPr sz="1500"/>
          </a:p>
          <a:p>
            <a:pPr marL="0" lvl="0" indent="0" algn="l" rtl="0">
              <a:lnSpc>
                <a:spcPct val="100000"/>
              </a:lnSpc>
              <a:spcBef>
                <a:spcPts val="1200"/>
              </a:spcBef>
              <a:spcAft>
                <a:spcPts val="0"/>
              </a:spcAft>
              <a:buNone/>
            </a:pPr>
            <a:endParaRPr sz="1500"/>
          </a:p>
          <a:p>
            <a:pPr marL="0" lvl="0" indent="0" algn="l" rtl="0">
              <a:lnSpc>
                <a:spcPct val="100000"/>
              </a:lnSpc>
              <a:spcBef>
                <a:spcPts val="1200"/>
              </a:spcBef>
              <a:spcAft>
                <a:spcPts val="1200"/>
              </a:spcAft>
              <a:buNone/>
            </a:pP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2"/>
          <p:cNvSpPr txBox="1">
            <a:spLocks noGrp="1"/>
          </p:cNvSpPr>
          <p:nvPr>
            <p:ph type="title"/>
          </p:nvPr>
        </p:nvSpPr>
        <p:spPr>
          <a:xfrm>
            <a:off x="729450" y="419875"/>
            <a:ext cx="82833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100"/>
              <a:t>Task 19: Plot the count of videos and average dislikes for various</a:t>
            </a:r>
            <a:endParaRPr sz="2100"/>
          </a:p>
          <a:p>
            <a:pPr marL="0" lvl="0" indent="0" algn="l" rtl="0">
              <a:spcBef>
                <a:spcPts val="0"/>
              </a:spcBef>
              <a:spcAft>
                <a:spcPts val="0"/>
              </a:spcAft>
              <a:buNone/>
            </a:pPr>
            <a:r>
              <a:rPr lang="en-GB" sz="2100"/>
              <a:t>categories</a:t>
            </a:r>
            <a:endParaRPr sz="2100"/>
          </a:p>
          <a:p>
            <a:pPr marL="0" lvl="0" indent="0" algn="l" rtl="0">
              <a:spcBef>
                <a:spcPts val="0"/>
              </a:spcBef>
              <a:spcAft>
                <a:spcPts val="0"/>
              </a:spcAft>
              <a:buNone/>
            </a:pPr>
            <a:endParaRPr sz="2100"/>
          </a:p>
        </p:txBody>
      </p:sp>
      <p:sp>
        <p:nvSpPr>
          <p:cNvPr id="170" name="Google Shape;170;p32"/>
          <p:cNvSpPr txBox="1"/>
          <p:nvPr/>
        </p:nvSpPr>
        <p:spPr>
          <a:xfrm>
            <a:off x="1272175" y="3553275"/>
            <a:ext cx="63171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000" b="1">
                <a:latin typeface="Lato"/>
                <a:ea typeface="Lato"/>
                <a:cs typeface="Lato"/>
                <a:sym typeface="Lato"/>
              </a:rPr>
              <a:t>Find categories with high count of videos and less average dislikes.</a:t>
            </a:r>
            <a:endParaRPr sz="2000" b="1">
              <a:latin typeface="Lato"/>
              <a:ea typeface="Lato"/>
              <a:cs typeface="Lato"/>
              <a:sym typeface="Lato"/>
            </a:endParaRPr>
          </a:p>
        </p:txBody>
      </p:sp>
      <p:sp>
        <p:nvSpPr>
          <p:cNvPr id="171" name="Google Shape;171;p32"/>
          <p:cNvSpPr txBox="1"/>
          <p:nvPr/>
        </p:nvSpPr>
        <p:spPr>
          <a:xfrm>
            <a:off x="843850" y="1547075"/>
            <a:ext cx="57864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latin typeface="Lato"/>
                <a:ea typeface="Lato"/>
                <a:cs typeface="Lato"/>
                <a:sym typeface="Lato"/>
              </a:rPr>
              <a:t>Tips</a:t>
            </a:r>
            <a:r>
              <a:rPr lang="en-GB">
                <a:latin typeface="Lato"/>
                <a:ea typeface="Lato"/>
                <a:cs typeface="Lato"/>
                <a:sym typeface="Lato"/>
              </a:rPr>
              <a:t>:</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GB">
                <a:latin typeface="Lato"/>
                <a:ea typeface="Lato"/>
                <a:cs typeface="Lato"/>
                <a:sym typeface="Lato"/>
              </a:rPr>
              <a:t>Convert the values in log scale in plot for clear visualization.</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GB">
                <a:latin typeface="Lato"/>
                <a:ea typeface="Lato"/>
                <a:cs typeface="Lato"/>
                <a:sym typeface="Lato"/>
              </a:rPr>
              <a:t>Convert into 100% stack for quick visualization.</a:t>
            </a:r>
            <a:endParaRPr>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0"/>
                                        </p:tgtEl>
                                        <p:attrNameLst>
                                          <p:attrName>style.visibility</p:attrName>
                                        </p:attrNameLst>
                                      </p:cBhvr>
                                      <p:to>
                                        <p:strVal val="visible"/>
                                      </p:to>
                                    </p:set>
                                    <p:anim calcmode="lin" valueType="num">
                                      <p:cBhvr additive="base">
                                        <p:cTn id="7" dur="1000"/>
                                        <p:tgtEl>
                                          <p:spTgt spid="1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3"/>
          <p:cNvSpPr txBox="1">
            <a:spLocks noGrp="1"/>
          </p:cNvSpPr>
          <p:nvPr>
            <p:ph type="title"/>
          </p:nvPr>
        </p:nvSpPr>
        <p:spPr>
          <a:xfrm>
            <a:off x="729600" y="548525"/>
            <a:ext cx="8414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100"/>
              <a:t>Task 20: Plot the category wise sum of views</a:t>
            </a:r>
            <a:endParaRPr sz="2100"/>
          </a:p>
        </p:txBody>
      </p:sp>
      <p:sp>
        <p:nvSpPr>
          <p:cNvPr id="177" name="Google Shape;177;p33"/>
          <p:cNvSpPr txBox="1"/>
          <p:nvPr/>
        </p:nvSpPr>
        <p:spPr>
          <a:xfrm>
            <a:off x="542475" y="3553275"/>
            <a:ext cx="81774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000" b="1">
                <a:latin typeface="Lato"/>
                <a:ea typeface="Lato"/>
                <a:cs typeface="Lato"/>
                <a:sym typeface="Lato"/>
              </a:rPr>
              <a:t>Find the top-3 categories with the most share of views using the plot.</a:t>
            </a:r>
            <a:endParaRPr sz="2000" b="1">
              <a:latin typeface="Lato"/>
              <a:ea typeface="Lato"/>
              <a:cs typeface="Lato"/>
              <a:sym typeface="Lato"/>
            </a:endParaRPr>
          </a:p>
          <a:p>
            <a:pPr marL="0" lvl="0" indent="0" algn="ctr" rtl="0">
              <a:spcBef>
                <a:spcPts val="0"/>
              </a:spcBef>
              <a:spcAft>
                <a:spcPts val="0"/>
              </a:spcAft>
              <a:buNone/>
            </a:pPr>
            <a:endParaRPr sz="2000" b="1">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7"/>
                                        </p:tgtEl>
                                        <p:attrNameLst>
                                          <p:attrName>style.visibility</p:attrName>
                                        </p:attrNameLst>
                                      </p:cBhvr>
                                      <p:to>
                                        <p:strVal val="visible"/>
                                      </p:to>
                                    </p:set>
                                    <p:anim calcmode="lin" valueType="num">
                                      <p:cBhvr additive="base">
                                        <p:cTn id="7" dur="1000"/>
                                        <p:tgtEl>
                                          <p:spTgt spid="1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4"/>
          <p:cNvSpPr txBox="1">
            <a:spLocks noGrp="1"/>
          </p:cNvSpPr>
          <p:nvPr>
            <p:ph type="title"/>
          </p:nvPr>
        </p:nvSpPr>
        <p:spPr>
          <a:xfrm>
            <a:off x="729450" y="603450"/>
            <a:ext cx="8414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00"/>
              <a:t>Task 21: Plot the number of videos per category</a:t>
            </a:r>
            <a:endParaRPr sz="2300"/>
          </a:p>
        </p:txBody>
      </p:sp>
      <p:sp>
        <p:nvSpPr>
          <p:cNvPr id="183" name="Google Shape;183;p34"/>
          <p:cNvSpPr txBox="1"/>
          <p:nvPr/>
        </p:nvSpPr>
        <p:spPr>
          <a:xfrm>
            <a:off x="636150" y="3563325"/>
            <a:ext cx="78717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000" b="1">
                <a:latin typeface="Lato"/>
                <a:ea typeface="Lato"/>
                <a:cs typeface="Lato"/>
                <a:sym typeface="Lato"/>
              </a:rPr>
              <a:t>Which category has the maximum number of videos posted?</a:t>
            </a:r>
            <a:endParaRPr sz="2000" b="1">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3"/>
                                        </p:tgtEl>
                                        <p:attrNameLst>
                                          <p:attrName>style.visibility</p:attrName>
                                        </p:attrNameLst>
                                      </p:cBhvr>
                                      <p:to>
                                        <p:strVal val="visible"/>
                                      </p:to>
                                    </p:set>
                                    <p:anim calcmode="lin" valueType="num">
                                      <p:cBhvr additive="base">
                                        <p:cTn id="7" dur="1000"/>
                                        <p:tgtEl>
                                          <p:spTgt spid="1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5"/>
          <p:cNvSpPr txBox="1">
            <a:spLocks noGrp="1"/>
          </p:cNvSpPr>
          <p:nvPr>
            <p:ph type="title"/>
          </p:nvPr>
        </p:nvSpPr>
        <p:spPr>
          <a:xfrm>
            <a:off x="729450" y="374850"/>
            <a:ext cx="8414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00"/>
              <a:t>Task 22: Plot views, likes, dislikes and comment counts for T-Series</a:t>
            </a:r>
            <a:endParaRPr sz="2300"/>
          </a:p>
        </p:txBody>
      </p:sp>
      <p:sp>
        <p:nvSpPr>
          <p:cNvPr id="189" name="Google Shape;189;p35"/>
          <p:cNvSpPr txBox="1"/>
          <p:nvPr/>
        </p:nvSpPr>
        <p:spPr>
          <a:xfrm>
            <a:off x="1272175" y="3553275"/>
            <a:ext cx="63171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000" b="1">
                <a:latin typeface="Lato"/>
                <a:ea typeface="Lato"/>
                <a:cs typeface="Lato"/>
                <a:sym typeface="Lato"/>
              </a:rPr>
              <a:t>What pattern do you see?</a:t>
            </a:r>
            <a:endParaRPr sz="2000" b="1">
              <a:latin typeface="Lato"/>
              <a:ea typeface="Lato"/>
              <a:cs typeface="Lato"/>
              <a:sym typeface="Lato"/>
            </a:endParaRPr>
          </a:p>
        </p:txBody>
      </p:sp>
      <p:sp>
        <p:nvSpPr>
          <p:cNvPr id="190" name="Google Shape;190;p35"/>
          <p:cNvSpPr txBox="1"/>
          <p:nvPr/>
        </p:nvSpPr>
        <p:spPr>
          <a:xfrm>
            <a:off x="843850" y="1547075"/>
            <a:ext cx="5786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Lato"/>
                <a:ea typeface="Lato"/>
                <a:cs typeface="Lato"/>
                <a:sym typeface="Lato"/>
              </a:rPr>
              <a:t>Tips:</a:t>
            </a:r>
            <a:endParaRPr>
              <a:latin typeface="Lato"/>
              <a:ea typeface="Lato"/>
              <a:cs typeface="Lato"/>
              <a:sym typeface="Lato"/>
            </a:endParaRPr>
          </a:p>
          <a:p>
            <a:pPr marL="0" lvl="0" indent="0" algn="l" rtl="0">
              <a:spcBef>
                <a:spcPts val="0"/>
              </a:spcBef>
              <a:spcAft>
                <a:spcPts val="0"/>
              </a:spcAft>
              <a:buNone/>
            </a:pPr>
            <a:r>
              <a:rPr lang="en-GB">
                <a:latin typeface="Lato"/>
                <a:ea typeface="Lato"/>
                <a:cs typeface="Lato"/>
                <a:sym typeface="Lato"/>
              </a:rPr>
              <a:t>Convert the values in log scale in plot for clear visualization.</a:t>
            </a:r>
            <a:endParaRPr>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9"/>
                                        </p:tgtEl>
                                        <p:attrNameLst>
                                          <p:attrName>style.visibility</p:attrName>
                                        </p:attrNameLst>
                                      </p:cBhvr>
                                      <p:to>
                                        <p:strVal val="visible"/>
                                      </p:to>
                                    </p:set>
                                    <p:anim calcmode="lin" valueType="num">
                                      <p:cBhvr additive="base">
                                        <p:cTn id="7" dur="1000"/>
                                        <p:tgtEl>
                                          <p:spTgt spid="1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729450" y="646750"/>
            <a:ext cx="82833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100"/>
              <a:t>Task 2: Count the videos which were trending on the same day</a:t>
            </a:r>
            <a:endParaRPr sz="2100"/>
          </a:p>
        </p:txBody>
      </p:sp>
      <p:sp>
        <p:nvSpPr>
          <p:cNvPr id="67" name="Google Shape;67;p15"/>
          <p:cNvSpPr txBox="1">
            <a:spLocks noGrp="1"/>
          </p:cNvSpPr>
          <p:nvPr>
            <p:ph type="body" idx="1"/>
          </p:nvPr>
        </p:nvSpPr>
        <p:spPr>
          <a:xfrm>
            <a:off x="729450" y="1309050"/>
            <a:ext cx="7688700" cy="303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500" b="1"/>
              <a:t>Steps</a:t>
            </a:r>
            <a:r>
              <a:rPr lang="en-GB" sz="1500"/>
              <a:t>:</a:t>
            </a:r>
            <a:endParaRPr sz="1500"/>
          </a:p>
          <a:p>
            <a:pPr marL="457200" lvl="0" indent="-323850" algn="l" rtl="0">
              <a:spcBef>
                <a:spcPts val="1200"/>
              </a:spcBef>
              <a:spcAft>
                <a:spcPts val="0"/>
              </a:spcAft>
              <a:buSzPts val="1500"/>
              <a:buChar char="❏"/>
            </a:pPr>
            <a:r>
              <a:rPr lang="en-GB" sz="1500"/>
              <a:t>Create a new column “same_day” where trending_date = publish_date</a:t>
            </a:r>
            <a:endParaRPr sz="1500"/>
          </a:p>
          <a:p>
            <a:pPr marL="457200" lvl="0" indent="-323850" algn="l" rtl="0">
              <a:spcBef>
                <a:spcPts val="0"/>
              </a:spcBef>
              <a:spcAft>
                <a:spcPts val="0"/>
              </a:spcAft>
              <a:buSzPts val="1500"/>
              <a:buChar char="❏"/>
            </a:pPr>
            <a:r>
              <a:rPr lang="en-GB" sz="1500"/>
              <a:t>Find the count of videos where same_day = True</a:t>
            </a:r>
            <a:endParaRPr sz="1500"/>
          </a:p>
          <a:p>
            <a:pPr marL="457200" lvl="0" indent="-323850" algn="l" rtl="0">
              <a:spcBef>
                <a:spcPts val="0"/>
              </a:spcBef>
              <a:spcAft>
                <a:spcPts val="0"/>
              </a:spcAft>
              <a:buSzPts val="1500"/>
              <a:buChar char="❏"/>
            </a:pPr>
            <a:r>
              <a:rPr lang="en-GB" sz="1500"/>
              <a:t>Validate it by filtering the “same_day” column</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729450" y="484575"/>
            <a:ext cx="83295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Task 3 - Find the top-3 channel names with the most same day trending videos</a:t>
            </a:r>
            <a:endParaRPr sz="2000"/>
          </a:p>
        </p:txBody>
      </p:sp>
      <p:sp>
        <p:nvSpPr>
          <p:cNvPr id="73" name="Google Shape;73;p16"/>
          <p:cNvSpPr txBox="1">
            <a:spLocks noGrp="1"/>
          </p:cNvSpPr>
          <p:nvPr>
            <p:ph type="body" idx="1"/>
          </p:nvPr>
        </p:nvSpPr>
        <p:spPr>
          <a:xfrm>
            <a:off x="729450" y="1309050"/>
            <a:ext cx="7688700" cy="1982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500" b="1"/>
              <a:t>Steps</a:t>
            </a:r>
            <a:r>
              <a:rPr lang="en-GB" sz="1500"/>
              <a:t>:</a:t>
            </a:r>
            <a:endParaRPr sz="1500"/>
          </a:p>
          <a:p>
            <a:pPr marL="457200" lvl="0" indent="-323850" algn="l" rtl="0">
              <a:spcBef>
                <a:spcPts val="1200"/>
              </a:spcBef>
              <a:spcAft>
                <a:spcPts val="0"/>
              </a:spcAft>
              <a:buSzPts val="1500"/>
              <a:buChar char="❏"/>
            </a:pPr>
            <a:r>
              <a:rPr lang="en-GB" sz="1500"/>
              <a:t>Filter the data where same_day =True. Copy and put it in a new sheet “same_day”.</a:t>
            </a:r>
            <a:endParaRPr sz="1500"/>
          </a:p>
          <a:p>
            <a:pPr marL="457200" lvl="0" indent="-323850" algn="l" rtl="0">
              <a:spcBef>
                <a:spcPts val="0"/>
              </a:spcBef>
              <a:spcAft>
                <a:spcPts val="0"/>
              </a:spcAft>
              <a:buSzPts val="1500"/>
              <a:buChar char="❏"/>
            </a:pPr>
            <a:r>
              <a:rPr lang="en-GB" sz="1500"/>
              <a:t>Copy </a:t>
            </a:r>
            <a:r>
              <a:rPr lang="en-GB" sz="1500" b="1"/>
              <a:t>channel_title </a:t>
            </a:r>
            <a:r>
              <a:rPr lang="en-GB" sz="1500"/>
              <a:t>column and paste it in the sheet. Remove the duplicates.</a:t>
            </a:r>
            <a:endParaRPr sz="1500"/>
          </a:p>
          <a:p>
            <a:pPr marL="457200" lvl="0" indent="-323850" algn="l" rtl="0">
              <a:lnSpc>
                <a:spcPct val="100000"/>
              </a:lnSpc>
              <a:spcBef>
                <a:spcPts val="0"/>
              </a:spcBef>
              <a:spcAft>
                <a:spcPts val="0"/>
              </a:spcAft>
              <a:buSzPts val="1500"/>
              <a:buChar char="❏"/>
            </a:pPr>
            <a:r>
              <a:rPr lang="en-GB" sz="1500"/>
              <a:t>On the unique data find the channel wise count of videos using formula.</a:t>
            </a:r>
            <a:endParaRPr sz="1500"/>
          </a:p>
          <a:p>
            <a:pPr marL="457200" lvl="0" indent="-323850" algn="l" rtl="0">
              <a:lnSpc>
                <a:spcPct val="100000"/>
              </a:lnSpc>
              <a:spcBef>
                <a:spcPts val="0"/>
              </a:spcBef>
              <a:spcAft>
                <a:spcPts val="0"/>
              </a:spcAft>
              <a:buSzPts val="1500"/>
              <a:buChar char="❏"/>
            </a:pPr>
            <a:r>
              <a:rPr lang="en-GB" sz="1500"/>
              <a:t>Sort the data on the count column and find the top-3 channel.</a:t>
            </a:r>
            <a:endParaRPr sz="1500"/>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729450" y="496150"/>
            <a:ext cx="83181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Task 4 - Find the top-3 channel names with the most sum of views on same day</a:t>
            </a:r>
            <a:endParaRPr sz="2000"/>
          </a:p>
        </p:txBody>
      </p:sp>
      <p:sp>
        <p:nvSpPr>
          <p:cNvPr id="79" name="Google Shape;79;p17"/>
          <p:cNvSpPr txBox="1">
            <a:spLocks noGrp="1"/>
          </p:cNvSpPr>
          <p:nvPr>
            <p:ph type="body" idx="1"/>
          </p:nvPr>
        </p:nvSpPr>
        <p:spPr>
          <a:xfrm>
            <a:off x="729450" y="1309050"/>
            <a:ext cx="7688700" cy="303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500" b="1"/>
              <a:t>Steps</a:t>
            </a:r>
            <a:r>
              <a:rPr lang="en-GB" sz="1500"/>
              <a:t>:</a:t>
            </a:r>
            <a:endParaRPr sz="1500"/>
          </a:p>
          <a:p>
            <a:pPr marL="457200" lvl="0" indent="-323850" algn="l" rtl="0">
              <a:spcBef>
                <a:spcPts val="1200"/>
              </a:spcBef>
              <a:spcAft>
                <a:spcPts val="0"/>
              </a:spcAft>
              <a:buSzPts val="1500"/>
              <a:buChar char="❏"/>
            </a:pPr>
            <a:r>
              <a:rPr lang="en-GB" sz="1500"/>
              <a:t>In the same way, find the channel wise sum of views on the same_day data.</a:t>
            </a:r>
            <a:endParaRPr sz="1500"/>
          </a:p>
          <a:p>
            <a:pPr marL="457200" lvl="0" indent="-323850" algn="l" rtl="0">
              <a:spcBef>
                <a:spcPts val="0"/>
              </a:spcBef>
              <a:spcAft>
                <a:spcPts val="0"/>
              </a:spcAft>
              <a:buSzPts val="1500"/>
              <a:buChar char="❏"/>
            </a:pPr>
            <a:r>
              <a:rPr lang="en-GB" sz="1500"/>
              <a:t>Sort the data on the sum of views column and find the top-3 channel names.</a:t>
            </a:r>
            <a:endParaRPr sz="1500"/>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729450" y="565650"/>
            <a:ext cx="8414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Task 5 - Find the top-3 channel names with the most sum of views</a:t>
            </a:r>
            <a:endParaRPr sz="2000"/>
          </a:p>
        </p:txBody>
      </p:sp>
      <p:sp>
        <p:nvSpPr>
          <p:cNvPr id="85" name="Google Shape;85;p18"/>
          <p:cNvSpPr txBox="1">
            <a:spLocks noGrp="1"/>
          </p:cNvSpPr>
          <p:nvPr>
            <p:ph type="body" idx="1"/>
          </p:nvPr>
        </p:nvSpPr>
        <p:spPr>
          <a:xfrm>
            <a:off x="729450" y="1309050"/>
            <a:ext cx="7688700" cy="303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500" b="1"/>
              <a:t>Steps</a:t>
            </a:r>
            <a:r>
              <a:rPr lang="en-GB" sz="1500"/>
              <a:t>:</a:t>
            </a:r>
            <a:endParaRPr sz="1500"/>
          </a:p>
          <a:p>
            <a:pPr marL="457200" lvl="0" indent="-323850" algn="l" rtl="0">
              <a:spcBef>
                <a:spcPts val="1200"/>
              </a:spcBef>
              <a:spcAft>
                <a:spcPts val="0"/>
              </a:spcAft>
              <a:buSzPts val="1500"/>
              <a:buChar char="❏"/>
            </a:pPr>
            <a:r>
              <a:rPr lang="en-GB" sz="1500"/>
              <a:t>Use the original data and find the channel wise sum of views. </a:t>
            </a:r>
            <a:endParaRPr sz="1500"/>
          </a:p>
          <a:p>
            <a:pPr marL="457200" lvl="0" indent="-323850" algn="l" rtl="0">
              <a:spcBef>
                <a:spcPts val="0"/>
              </a:spcBef>
              <a:spcAft>
                <a:spcPts val="0"/>
              </a:spcAft>
              <a:buSzPts val="1500"/>
              <a:buChar char="❏"/>
            </a:pPr>
            <a:r>
              <a:rPr lang="en-GB" sz="1500"/>
              <a:t>Sort the data and find top-3 channel names.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729450" y="646750"/>
            <a:ext cx="82023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00"/>
              <a:t>Task 6 - Find the top 3 categories with maximum videos</a:t>
            </a:r>
            <a:endParaRPr sz="2300"/>
          </a:p>
        </p:txBody>
      </p:sp>
      <p:sp>
        <p:nvSpPr>
          <p:cNvPr id="91" name="Google Shape;91;p19"/>
          <p:cNvSpPr txBox="1">
            <a:spLocks noGrp="1"/>
          </p:cNvSpPr>
          <p:nvPr>
            <p:ph type="body" idx="1"/>
          </p:nvPr>
        </p:nvSpPr>
        <p:spPr>
          <a:xfrm>
            <a:off x="729450" y="1309050"/>
            <a:ext cx="7688700" cy="303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500" b="1"/>
              <a:t>Steps</a:t>
            </a:r>
            <a:r>
              <a:rPr lang="en-GB" sz="1500"/>
              <a:t>:</a:t>
            </a:r>
            <a:endParaRPr sz="1500"/>
          </a:p>
          <a:p>
            <a:pPr marL="457200" lvl="0" indent="-323850" algn="l" rtl="0">
              <a:spcBef>
                <a:spcPts val="1200"/>
              </a:spcBef>
              <a:spcAft>
                <a:spcPts val="0"/>
              </a:spcAft>
              <a:buSzPts val="1500"/>
              <a:buChar char="❏"/>
            </a:pPr>
            <a:r>
              <a:rPr lang="en-GB" sz="1500"/>
              <a:t>Add a new column “category_name” in the main data.</a:t>
            </a:r>
            <a:endParaRPr sz="1500"/>
          </a:p>
          <a:p>
            <a:pPr marL="457200" lvl="0" indent="-323850" algn="l" rtl="0">
              <a:spcBef>
                <a:spcPts val="0"/>
              </a:spcBef>
              <a:spcAft>
                <a:spcPts val="0"/>
              </a:spcAft>
              <a:buSzPts val="1500"/>
              <a:buChar char="❏"/>
            </a:pPr>
            <a:r>
              <a:rPr lang="en-GB" sz="1500"/>
              <a:t>Using VLOOKUP,  fill the category name based on category_id from “Category” sheet.</a:t>
            </a:r>
            <a:endParaRPr sz="1500"/>
          </a:p>
          <a:p>
            <a:pPr marL="457200" lvl="0" indent="-323850" algn="l" rtl="0">
              <a:spcBef>
                <a:spcPts val="0"/>
              </a:spcBef>
              <a:spcAft>
                <a:spcPts val="0"/>
              </a:spcAft>
              <a:buSzPts val="1500"/>
              <a:buChar char="❏"/>
            </a:pPr>
            <a:r>
              <a:rPr lang="en-GB" sz="1500"/>
              <a:t>Use a named range to complete this task.</a:t>
            </a:r>
            <a:endParaRPr sz="1500"/>
          </a:p>
          <a:p>
            <a:pPr marL="457200" lvl="0" indent="-323850" algn="l" rtl="0">
              <a:spcBef>
                <a:spcPts val="0"/>
              </a:spcBef>
              <a:spcAft>
                <a:spcPts val="0"/>
              </a:spcAft>
              <a:buSzPts val="1500"/>
              <a:buChar char="❏"/>
            </a:pPr>
            <a:r>
              <a:rPr lang="en-GB" sz="1500"/>
              <a:t>Find the category wise count of videos and sort the result in descending order to report top 3 categories with maximum videos.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729450" y="646750"/>
            <a:ext cx="8306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Task 7 - Find the top-3 months with maximum videos</a:t>
            </a:r>
            <a:endParaRPr/>
          </a:p>
        </p:txBody>
      </p:sp>
      <p:sp>
        <p:nvSpPr>
          <p:cNvPr id="97" name="Google Shape;97;p20"/>
          <p:cNvSpPr txBox="1">
            <a:spLocks noGrp="1"/>
          </p:cNvSpPr>
          <p:nvPr>
            <p:ph type="body" idx="1"/>
          </p:nvPr>
        </p:nvSpPr>
        <p:spPr>
          <a:xfrm>
            <a:off x="729450" y="1309050"/>
            <a:ext cx="7688700" cy="303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500" b="1"/>
              <a:t>Steps</a:t>
            </a:r>
            <a:r>
              <a:rPr lang="en-GB" sz="1500"/>
              <a:t>:</a:t>
            </a:r>
            <a:endParaRPr sz="1500"/>
          </a:p>
          <a:p>
            <a:pPr marL="457200" lvl="0" indent="-323850" algn="l" rtl="0">
              <a:spcBef>
                <a:spcPts val="1200"/>
              </a:spcBef>
              <a:spcAft>
                <a:spcPts val="0"/>
              </a:spcAft>
              <a:buSzPts val="1500"/>
              <a:buChar char="❏"/>
            </a:pPr>
            <a:r>
              <a:rPr lang="en-GB" sz="1500"/>
              <a:t>On the original data, create a new column month using the following function: =month(published_date)</a:t>
            </a:r>
            <a:endParaRPr sz="1500"/>
          </a:p>
          <a:p>
            <a:pPr marL="457200" lvl="0" indent="-323850" algn="l" rtl="0">
              <a:spcBef>
                <a:spcPts val="0"/>
              </a:spcBef>
              <a:spcAft>
                <a:spcPts val="0"/>
              </a:spcAft>
              <a:buSzPts val="1500"/>
              <a:buChar char="❏"/>
            </a:pPr>
            <a:r>
              <a:rPr lang="en-GB" sz="1500"/>
              <a:t>Find the month wise count of videos and sort the data in descending order of the count.</a:t>
            </a:r>
            <a:endParaRPr sz="1500"/>
          </a:p>
          <a:p>
            <a:pPr marL="457200" lvl="0" indent="0" algn="l" rtl="0">
              <a:spcBef>
                <a:spcPts val="1200"/>
              </a:spcBef>
              <a:spcAft>
                <a:spcPts val="0"/>
              </a:spcAft>
              <a:buNone/>
            </a:pPr>
            <a:r>
              <a:rPr lang="en-GB" sz="1500"/>
              <a:t>Find the top-3 months with maximum videos.</a:t>
            </a:r>
            <a:endParaRPr sz="1500"/>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729450" y="646750"/>
            <a:ext cx="83412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100"/>
              <a:t>Task 8 - Find the category and month that has highest views </a:t>
            </a:r>
            <a:endParaRPr sz="2100"/>
          </a:p>
        </p:txBody>
      </p:sp>
      <p:sp>
        <p:nvSpPr>
          <p:cNvPr id="103" name="Google Shape;103;p21"/>
          <p:cNvSpPr txBox="1">
            <a:spLocks noGrp="1"/>
          </p:cNvSpPr>
          <p:nvPr>
            <p:ph type="body" idx="1"/>
          </p:nvPr>
        </p:nvSpPr>
        <p:spPr>
          <a:xfrm>
            <a:off x="729450" y="1309050"/>
            <a:ext cx="7688700" cy="303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500" b="1"/>
              <a:t>Steps</a:t>
            </a:r>
            <a:r>
              <a:rPr lang="en-GB" sz="1500"/>
              <a:t>:</a:t>
            </a:r>
            <a:endParaRPr/>
          </a:p>
          <a:p>
            <a:pPr marL="457200" lvl="0" indent="-323850" algn="l" rtl="0">
              <a:spcBef>
                <a:spcPts val="1200"/>
              </a:spcBef>
              <a:spcAft>
                <a:spcPts val="0"/>
              </a:spcAft>
              <a:buSzPts val="1500"/>
              <a:buChar char="❏"/>
            </a:pPr>
            <a:r>
              <a:rPr lang="en-GB" sz="1500"/>
              <a:t>Copy the month and category column from the original sheet to a new sheet and remove the duplicates.</a:t>
            </a:r>
            <a:endParaRPr sz="1500"/>
          </a:p>
          <a:p>
            <a:pPr marL="457200" lvl="0" indent="-323850" algn="l" rtl="0">
              <a:spcBef>
                <a:spcPts val="0"/>
              </a:spcBef>
              <a:spcAft>
                <a:spcPts val="0"/>
              </a:spcAft>
              <a:buSzPts val="1500"/>
              <a:buChar char="❏"/>
            </a:pPr>
            <a:r>
              <a:rPr lang="en-GB" sz="1500"/>
              <a:t>Using sumifs, find the sum of views based on month and category name.</a:t>
            </a:r>
            <a:endParaRPr sz="15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992</Words>
  <Application>Microsoft Office PowerPoint</Application>
  <PresentationFormat>On-screen Show (16:9)</PresentationFormat>
  <Paragraphs>94</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Lato</vt:lpstr>
      <vt:lpstr>Arial</vt:lpstr>
      <vt:lpstr>Simple Light</vt:lpstr>
      <vt:lpstr>Introduction to Dataset &amp; Problem Statement</vt:lpstr>
      <vt:lpstr>Task 1 : Format your data properly</vt:lpstr>
      <vt:lpstr>Task 2: Count the videos which were trending on the same day</vt:lpstr>
      <vt:lpstr>Task 3 - Find the top-3 channel names with the most same day trending videos</vt:lpstr>
      <vt:lpstr>Task 4 - Find the top-3 channel names with the most sum of views on same day</vt:lpstr>
      <vt:lpstr>Task 5 - Find the top-3 channel names with the most sum of views</vt:lpstr>
      <vt:lpstr>Task 6 - Find the top 3 categories with maximum videos</vt:lpstr>
      <vt:lpstr>Task 7 - Find the top-3 months with maximum videos</vt:lpstr>
      <vt:lpstr>Task 8 - Find the category and month that has highest views </vt:lpstr>
      <vt:lpstr>Task 9 - Find the top 3 category with highest % of views</vt:lpstr>
      <vt:lpstr>Task 10: Find the average views of all the channels</vt:lpstr>
      <vt:lpstr>Task 11 - Find the % of the videos based on the comment status</vt:lpstr>
      <vt:lpstr>Task 12: Find the % of sum of views of all the channel category</vt:lpstr>
      <vt:lpstr>Task 13: Find the average views of all the channels for comedy category</vt:lpstr>
      <vt:lpstr>Task 14: Find the average views per month</vt:lpstr>
      <vt:lpstr>Task 15: Find the average views based on day of the week</vt:lpstr>
      <vt:lpstr>Task 16: Group the videos based on views</vt:lpstr>
      <vt:lpstr>Task 17: Plot the average likes and dislikes for the top-10 channels(based on avg likes).</vt:lpstr>
      <vt:lpstr>Task 18 - Compare views and likes in chart and label X and Y axis</vt:lpstr>
      <vt:lpstr>Task 19: Plot the count of videos and average dislikes for various categories </vt:lpstr>
      <vt:lpstr>Task 20: Plot the category wise sum of views</vt:lpstr>
      <vt:lpstr>Task 21: Plot the number of videos per category</vt:lpstr>
      <vt:lpstr>Task 22: Plot views, likes, dislikes and comment counts for T-Series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Dataset &amp; Problem Statement</dc:title>
  <cp:lastModifiedBy>ENEEYAN NANMARAN</cp:lastModifiedBy>
  <cp:revision>2</cp:revision>
  <dcterms:modified xsi:type="dcterms:W3CDTF">2023-12-22T14:03:02Z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1-bc88714345d2_Enabled">
    <vt:lpwstr>true</vt:lpwstr>
  </property>
  <property fmtid="{D5CDD505-2E9C-101B-9397-08002B2CF9AE}" pid="3" name="MSIP_Label_defa4170-0d19-0005-0001-bc88714345d2_SetDate">
    <vt:lpwstr>2023-12-22T14:01:07Z</vt:lpwstr>
  </property>
  <property fmtid="{D5CDD505-2E9C-101B-9397-08002B2CF9AE}" pid="4" name="MSIP_Label_defa4170-0d19-0005-0001-bc88714345d2_Method">
    <vt:lpwstr>Privileged</vt:lpwstr>
  </property>
  <property fmtid="{D5CDD505-2E9C-101B-9397-08002B2CF9AE}" pid="5" name="MSIP_Label_defa4170-0d19-0005-0001-bc88714345d2_Name">
    <vt:lpwstr>defa4170-0d19-0005-0001-bc88714345d2</vt:lpwstr>
  </property>
  <property fmtid="{D5CDD505-2E9C-101B-9397-08002B2CF9AE}" pid="6" name="MSIP_Label_defa4170-0d19-0005-0001-bc88714345d2_SiteId">
    <vt:lpwstr>26395ca3-3761-400b-9b2d-c6e9eead88f6</vt:lpwstr>
  </property>
  <property fmtid="{D5CDD505-2E9C-101B-9397-08002B2CF9AE}" pid="7" name="MSIP_Label_defa4170-0d19-0005-0001-bc88714345d2_ActionId">
    <vt:lpwstr>c092bd7a-c532-45d7-82b5-56b233b87293</vt:lpwstr>
  </property>
  <property fmtid="{D5CDD505-2E9C-101B-9397-08002B2CF9AE}" pid="8" name="MSIP_Label_defa4170-0d19-0005-0001-bc88714345d2_ContentBits">
    <vt:lpwstr>0</vt:lpwstr>
  </property>
</Properties>
</file>