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70" r:id="rId3"/>
    <p:sldId id="269" r:id="rId4"/>
    <p:sldId id="272" r:id="rId5"/>
    <p:sldId id="271" r:id="rId6"/>
    <p:sldId id="273" r:id="rId7"/>
    <p:sldId id="290" r:id="rId8"/>
    <p:sldId id="274" r:id="rId9"/>
    <p:sldId id="289" r:id="rId10"/>
    <p:sldId id="276" r:id="rId11"/>
    <p:sldId id="275" r:id="rId12"/>
    <p:sldId id="277" r:id="rId13"/>
    <p:sldId id="280" r:id="rId14"/>
    <p:sldId id="278" r:id="rId15"/>
    <p:sldId id="279" r:id="rId16"/>
    <p:sldId id="281" r:id="rId17"/>
    <p:sldId id="282" r:id="rId18"/>
    <p:sldId id="283" r:id="rId19"/>
    <p:sldId id="284" r:id="rId20"/>
    <p:sldId id="285" r:id="rId21"/>
    <p:sldId id="286" r:id="rId22"/>
    <p:sldId id="287" r:id="rId23"/>
    <p:sldId id="288" r:id="rId24"/>
    <p:sldId id="291" r:id="rId25"/>
    <p:sldId id="292" r:id="rId26"/>
    <p:sldId id="263" r:id="rId27"/>
    <p:sldId id="256" r:id="rId28"/>
    <p:sldId id="264" r:id="rId29"/>
    <p:sldId id="257" r:id="rId30"/>
    <p:sldId id="258" r:id="rId31"/>
    <p:sldId id="261" r:id="rId32"/>
    <p:sldId id="259" r:id="rId33"/>
    <p:sldId id="260" r:id="rId34"/>
    <p:sldId id="262" r:id="rId35"/>
    <p:sldId id="265" r:id="rId36"/>
    <p:sldId id="266" r:id="rId37"/>
    <p:sldId id="26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F23D2-1811-7719-24BA-7D777C9F3C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ADCF18-5478-C572-1A03-BBD2C81E01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7FF057-5B28-34C4-2558-E170FC9396E1}"/>
              </a:ext>
            </a:extLst>
          </p:cNvPr>
          <p:cNvSpPr>
            <a:spLocks noGrp="1"/>
          </p:cNvSpPr>
          <p:nvPr>
            <p:ph type="dt" sz="half" idx="10"/>
          </p:nvPr>
        </p:nvSpPr>
        <p:spPr/>
        <p:txBody>
          <a:bodyPr/>
          <a:lstStyle/>
          <a:p>
            <a:fld id="{4EA676AF-E3D6-4AB1-B3A2-1DB76F5DDC72}" type="datetimeFigureOut">
              <a:rPr lang="en-US" smtClean="0"/>
              <a:t>3/19/2024</a:t>
            </a:fld>
            <a:endParaRPr lang="en-US"/>
          </a:p>
        </p:txBody>
      </p:sp>
      <p:sp>
        <p:nvSpPr>
          <p:cNvPr id="5" name="Footer Placeholder 4">
            <a:extLst>
              <a:ext uri="{FF2B5EF4-FFF2-40B4-BE49-F238E27FC236}">
                <a16:creationId xmlns:a16="http://schemas.microsoft.com/office/drawing/2014/main" id="{00D029D4-708A-EACB-054E-98645F6A03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B672F-26AA-6B42-4AFE-59970AF9049D}"/>
              </a:ext>
            </a:extLst>
          </p:cNvPr>
          <p:cNvSpPr>
            <a:spLocks noGrp="1"/>
          </p:cNvSpPr>
          <p:nvPr>
            <p:ph type="sldNum" sz="quarter" idx="12"/>
          </p:nvPr>
        </p:nvSpPr>
        <p:spPr/>
        <p:txBody>
          <a:bodyPr/>
          <a:lstStyle/>
          <a:p>
            <a:fld id="{12F95607-EAC0-4CF3-ACF4-A88D8395E18D}" type="slidenum">
              <a:rPr lang="en-US" smtClean="0"/>
              <a:t>‹#›</a:t>
            </a:fld>
            <a:endParaRPr lang="en-US"/>
          </a:p>
        </p:txBody>
      </p:sp>
    </p:spTree>
    <p:extLst>
      <p:ext uri="{BB962C8B-B14F-4D97-AF65-F5344CB8AC3E}">
        <p14:creationId xmlns:p14="http://schemas.microsoft.com/office/powerpoint/2010/main" val="239323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B9987-B01E-4F7A-6966-715D311F2D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8ECE75-E876-BDD9-3647-D3FA1EA3AD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2533F-7C12-D2EA-94E6-E721FF340C9E}"/>
              </a:ext>
            </a:extLst>
          </p:cNvPr>
          <p:cNvSpPr>
            <a:spLocks noGrp="1"/>
          </p:cNvSpPr>
          <p:nvPr>
            <p:ph type="dt" sz="half" idx="10"/>
          </p:nvPr>
        </p:nvSpPr>
        <p:spPr/>
        <p:txBody>
          <a:bodyPr/>
          <a:lstStyle/>
          <a:p>
            <a:fld id="{4EA676AF-E3D6-4AB1-B3A2-1DB76F5DDC72}" type="datetimeFigureOut">
              <a:rPr lang="en-US" smtClean="0"/>
              <a:t>3/19/2024</a:t>
            </a:fld>
            <a:endParaRPr lang="en-US"/>
          </a:p>
        </p:txBody>
      </p:sp>
      <p:sp>
        <p:nvSpPr>
          <p:cNvPr id="5" name="Footer Placeholder 4">
            <a:extLst>
              <a:ext uri="{FF2B5EF4-FFF2-40B4-BE49-F238E27FC236}">
                <a16:creationId xmlns:a16="http://schemas.microsoft.com/office/drawing/2014/main" id="{127C4D6B-9D7A-3233-26A5-60D14130C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DA5E45-4EFF-F926-476D-EBA61CE79646}"/>
              </a:ext>
            </a:extLst>
          </p:cNvPr>
          <p:cNvSpPr>
            <a:spLocks noGrp="1"/>
          </p:cNvSpPr>
          <p:nvPr>
            <p:ph type="sldNum" sz="quarter" idx="12"/>
          </p:nvPr>
        </p:nvSpPr>
        <p:spPr/>
        <p:txBody>
          <a:bodyPr/>
          <a:lstStyle/>
          <a:p>
            <a:fld id="{12F95607-EAC0-4CF3-ACF4-A88D8395E18D}" type="slidenum">
              <a:rPr lang="en-US" smtClean="0"/>
              <a:t>‹#›</a:t>
            </a:fld>
            <a:endParaRPr lang="en-US"/>
          </a:p>
        </p:txBody>
      </p:sp>
    </p:spTree>
    <p:extLst>
      <p:ext uri="{BB962C8B-B14F-4D97-AF65-F5344CB8AC3E}">
        <p14:creationId xmlns:p14="http://schemas.microsoft.com/office/powerpoint/2010/main" val="3470963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DCA6E7-71CC-8EF9-7132-91C76CF9D3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BA7E38-F389-4A3D-F4DF-AD7FA75B87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418638-2233-8008-7AC8-D020F7D1FC52}"/>
              </a:ext>
            </a:extLst>
          </p:cNvPr>
          <p:cNvSpPr>
            <a:spLocks noGrp="1"/>
          </p:cNvSpPr>
          <p:nvPr>
            <p:ph type="dt" sz="half" idx="10"/>
          </p:nvPr>
        </p:nvSpPr>
        <p:spPr/>
        <p:txBody>
          <a:bodyPr/>
          <a:lstStyle/>
          <a:p>
            <a:fld id="{4EA676AF-E3D6-4AB1-B3A2-1DB76F5DDC72}" type="datetimeFigureOut">
              <a:rPr lang="en-US" smtClean="0"/>
              <a:t>3/19/2024</a:t>
            </a:fld>
            <a:endParaRPr lang="en-US"/>
          </a:p>
        </p:txBody>
      </p:sp>
      <p:sp>
        <p:nvSpPr>
          <p:cNvPr id="5" name="Footer Placeholder 4">
            <a:extLst>
              <a:ext uri="{FF2B5EF4-FFF2-40B4-BE49-F238E27FC236}">
                <a16:creationId xmlns:a16="http://schemas.microsoft.com/office/drawing/2014/main" id="{07EE9009-26BA-DEC7-2E95-CB1471FD51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13F441-C8F9-C515-7FCF-389253ACBB63}"/>
              </a:ext>
            </a:extLst>
          </p:cNvPr>
          <p:cNvSpPr>
            <a:spLocks noGrp="1"/>
          </p:cNvSpPr>
          <p:nvPr>
            <p:ph type="sldNum" sz="quarter" idx="12"/>
          </p:nvPr>
        </p:nvSpPr>
        <p:spPr/>
        <p:txBody>
          <a:bodyPr/>
          <a:lstStyle/>
          <a:p>
            <a:fld id="{12F95607-EAC0-4CF3-ACF4-A88D8395E18D}" type="slidenum">
              <a:rPr lang="en-US" smtClean="0"/>
              <a:t>‹#›</a:t>
            </a:fld>
            <a:endParaRPr lang="en-US"/>
          </a:p>
        </p:txBody>
      </p:sp>
    </p:spTree>
    <p:extLst>
      <p:ext uri="{BB962C8B-B14F-4D97-AF65-F5344CB8AC3E}">
        <p14:creationId xmlns:p14="http://schemas.microsoft.com/office/powerpoint/2010/main" val="416265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EAA4-2676-B651-A705-DFBCDCE8F9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8FAD09-5522-B3F7-7B3B-01DB11C7CA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B7E39B-A74E-3E02-5AFB-DE0CB9AE947A}"/>
              </a:ext>
            </a:extLst>
          </p:cNvPr>
          <p:cNvSpPr>
            <a:spLocks noGrp="1"/>
          </p:cNvSpPr>
          <p:nvPr>
            <p:ph type="dt" sz="half" idx="10"/>
          </p:nvPr>
        </p:nvSpPr>
        <p:spPr/>
        <p:txBody>
          <a:bodyPr/>
          <a:lstStyle/>
          <a:p>
            <a:fld id="{4EA676AF-E3D6-4AB1-B3A2-1DB76F5DDC72}" type="datetimeFigureOut">
              <a:rPr lang="en-US" smtClean="0"/>
              <a:t>3/19/2024</a:t>
            </a:fld>
            <a:endParaRPr lang="en-US"/>
          </a:p>
        </p:txBody>
      </p:sp>
      <p:sp>
        <p:nvSpPr>
          <p:cNvPr id="5" name="Footer Placeholder 4">
            <a:extLst>
              <a:ext uri="{FF2B5EF4-FFF2-40B4-BE49-F238E27FC236}">
                <a16:creationId xmlns:a16="http://schemas.microsoft.com/office/drawing/2014/main" id="{40307F96-CBCF-9409-6D69-9CC5A7527A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96E2D-6A23-F248-4738-F92694363693}"/>
              </a:ext>
            </a:extLst>
          </p:cNvPr>
          <p:cNvSpPr>
            <a:spLocks noGrp="1"/>
          </p:cNvSpPr>
          <p:nvPr>
            <p:ph type="sldNum" sz="quarter" idx="12"/>
          </p:nvPr>
        </p:nvSpPr>
        <p:spPr/>
        <p:txBody>
          <a:bodyPr/>
          <a:lstStyle/>
          <a:p>
            <a:fld id="{12F95607-EAC0-4CF3-ACF4-A88D8395E18D}" type="slidenum">
              <a:rPr lang="en-US" smtClean="0"/>
              <a:t>‹#›</a:t>
            </a:fld>
            <a:endParaRPr lang="en-US"/>
          </a:p>
        </p:txBody>
      </p:sp>
    </p:spTree>
    <p:extLst>
      <p:ext uri="{BB962C8B-B14F-4D97-AF65-F5344CB8AC3E}">
        <p14:creationId xmlns:p14="http://schemas.microsoft.com/office/powerpoint/2010/main" val="656382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BE389-4A98-1AA5-F260-72D972CF31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8B9EC2-7675-2518-39B5-587460D016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3289BD-8EF3-6D86-0BBE-98EE58504486}"/>
              </a:ext>
            </a:extLst>
          </p:cNvPr>
          <p:cNvSpPr>
            <a:spLocks noGrp="1"/>
          </p:cNvSpPr>
          <p:nvPr>
            <p:ph type="dt" sz="half" idx="10"/>
          </p:nvPr>
        </p:nvSpPr>
        <p:spPr/>
        <p:txBody>
          <a:bodyPr/>
          <a:lstStyle/>
          <a:p>
            <a:fld id="{4EA676AF-E3D6-4AB1-B3A2-1DB76F5DDC72}" type="datetimeFigureOut">
              <a:rPr lang="en-US" smtClean="0"/>
              <a:t>3/19/2024</a:t>
            </a:fld>
            <a:endParaRPr lang="en-US"/>
          </a:p>
        </p:txBody>
      </p:sp>
      <p:sp>
        <p:nvSpPr>
          <p:cNvPr id="5" name="Footer Placeholder 4">
            <a:extLst>
              <a:ext uri="{FF2B5EF4-FFF2-40B4-BE49-F238E27FC236}">
                <a16:creationId xmlns:a16="http://schemas.microsoft.com/office/drawing/2014/main" id="{B2CBC651-A368-0F96-175F-13E0DA3D3D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04D1D-EC02-5AFE-E302-F1CE53C924A3}"/>
              </a:ext>
            </a:extLst>
          </p:cNvPr>
          <p:cNvSpPr>
            <a:spLocks noGrp="1"/>
          </p:cNvSpPr>
          <p:nvPr>
            <p:ph type="sldNum" sz="quarter" idx="12"/>
          </p:nvPr>
        </p:nvSpPr>
        <p:spPr/>
        <p:txBody>
          <a:bodyPr/>
          <a:lstStyle/>
          <a:p>
            <a:fld id="{12F95607-EAC0-4CF3-ACF4-A88D8395E18D}" type="slidenum">
              <a:rPr lang="en-US" smtClean="0"/>
              <a:t>‹#›</a:t>
            </a:fld>
            <a:endParaRPr lang="en-US"/>
          </a:p>
        </p:txBody>
      </p:sp>
    </p:spTree>
    <p:extLst>
      <p:ext uri="{BB962C8B-B14F-4D97-AF65-F5344CB8AC3E}">
        <p14:creationId xmlns:p14="http://schemas.microsoft.com/office/powerpoint/2010/main" val="1569801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FE2E4-4522-90C1-8682-649679C7E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8EE418-6E07-0E4C-3864-C5184DB39F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000810-807C-8DEF-CB41-67868BE82B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52ED25-732C-619D-9F8E-015519BF1B64}"/>
              </a:ext>
            </a:extLst>
          </p:cNvPr>
          <p:cNvSpPr>
            <a:spLocks noGrp="1"/>
          </p:cNvSpPr>
          <p:nvPr>
            <p:ph type="dt" sz="half" idx="10"/>
          </p:nvPr>
        </p:nvSpPr>
        <p:spPr/>
        <p:txBody>
          <a:bodyPr/>
          <a:lstStyle/>
          <a:p>
            <a:fld id="{4EA676AF-E3D6-4AB1-B3A2-1DB76F5DDC72}" type="datetimeFigureOut">
              <a:rPr lang="en-US" smtClean="0"/>
              <a:t>3/19/2024</a:t>
            </a:fld>
            <a:endParaRPr lang="en-US"/>
          </a:p>
        </p:txBody>
      </p:sp>
      <p:sp>
        <p:nvSpPr>
          <p:cNvPr id="6" name="Footer Placeholder 5">
            <a:extLst>
              <a:ext uri="{FF2B5EF4-FFF2-40B4-BE49-F238E27FC236}">
                <a16:creationId xmlns:a16="http://schemas.microsoft.com/office/drawing/2014/main" id="{58A86B61-A6E4-273B-DDDD-E5AA706E9B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B7179C-2C40-41E9-F47B-AF55B0266678}"/>
              </a:ext>
            </a:extLst>
          </p:cNvPr>
          <p:cNvSpPr>
            <a:spLocks noGrp="1"/>
          </p:cNvSpPr>
          <p:nvPr>
            <p:ph type="sldNum" sz="quarter" idx="12"/>
          </p:nvPr>
        </p:nvSpPr>
        <p:spPr/>
        <p:txBody>
          <a:bodyPr/>
          <a:lstStyle/>
          <a:p>
            <a:fld id="{12F95607-EAC0-4CF3-ACF4-A88D8395E18D}" type="slidenum">
              <a:rPr lang="en-US" smtClean="0"/>
              <a:t>‹#›</a:t>
            </a:fld>
            <a:endParaRPr lang="en-US"/>
          </a:p>
        </p:txBody>
      </p:sp>
    </p:spTree>
    <p:extLst>
      <p:ext uri="{BB962C8B-B14F-4D97-AF65-F5344CB8AC3E}">
        <p14:creationId xmlns:p14="http://schemas.microsoft.com/office/powerpoint/2010/main" val="1936138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41594-4A1F-3B29-0B13-CC36FC7CC6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3752F6-DC1F-1FCD-443E-78C3118462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A2EF06-B193-1FF2-AC04-7CC2B2D7E6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C3E725-1450-865A-FF83-6BF398E85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5D3386-0B72-12DF-9F08-7B9F0B7DF9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F5819A-78B9-1031-D5E4-832EBDEF59B2}"/>
              </a:ext>
            </a:extLst>
          </p:cNvPr>
          <p:cNvSpPr>
            <a:spLocks noGrp="1"/>
          </p:cNvSpPr>
          <p:nvPr>
            <p:ph type="dt" sz="half" idx="10"/>
          </p:nvPr>
        </p:nvSpPr>
        <p:spPr/>
        <p:txBody>
          <a:bodyPr/>
          <a:lstStyle/>
          <a:p>
            <a:fld id="{4EA676AF-E3D6-4AB1-B3A2-1DB76F5DDC72}" type="datetimeFigureOut">
              <a:rPr lang="en-US" smtClean="0"/>
              <a:t>3/19/2024</a:t>
            </a:fld>
            <a:endParaRPr lang="en-US"/>
          </a:p>
        </p:txBody>
      </p:sp>
      <p:sp>
        <p:nvSpPr>
          <p:cNvPr id="8" name="Footer Placeholder 7">
            <a:extLst>
              <a:ext uri="{FF2B5EF4-FFF2-40B4-BE49-F238E27FC236}">
                <a16:creationId xmlns:a16="http://schemas.microsoft.com/office/drawing/2014/main" id="{4A86ECEB-B149-2698-70BC-613C1EAF8C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E72061-167E-E3A2-B5AB-C47471BE3222}"/>
              </a:ext>
            </a:extLst>
          </p:cNvPr>
          <p:cNvSpPr>
            <a:spLocks noGrp="1"/>
          </p:cNvSpPr>
          <p:nvPr>
            <p:ph type="sldNum" sz="quarter" idx="12"/>
          </p:nvPr>
        </p:nvSpPr>
        <p:spPr/>
        <p:txBody>
          <a:bodyPr/>
          <a:lstStyle/>
          <a:p>
            <a:fld id="{12F95607-EAC0-4CF3-ACF4-A88D8395E18D}" type="slidenum">
              <a:rPr lang="en-US" smtClean="0"/>
              <a:t>‹#›</a:t>
            </a:fld>
            <a:endParaRPr lang="en-US"/>
          </a:p>
        </p:txBody>
      </p:sp>
    </p:spTree>
    <p:extLst>
      <p:ext uri="{BB962C8B-B14F-4D97-AF65-F5344CB8AC3E}">
        <p14:creationId xmlns:p14="http://schemas.microsoft.com/office/powerpoint/2010/main" val="3528362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A74C0-F29E-8872-1D51-631101BBCA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3BA99C-767F-225E-7C0F-6A73386F0A89}"/>
              </a:ext>
            </a:extLst>
          </p:cNvPr>
          <p:cNvSpPr>
            <a:spLocks noGrp="1"/>
          </p:cNvSpPr>
          <p:nvPr>
            <p:ph type="dt" sz="half" idx="10"/>
          </p:nvPr>
        </p:nvSpPr>
        <p:spPr/>
        <p:txBody>
          <a:bodyPr/>
          <a:lstStyle/>
          <a:p>
            <a:fld id="{4EA676AF-E3D6-4AB1-B3A2-1DB76F5DDC72}" type="datetimeFigureOut">
              <a:rPr lang="en-US" smtClean="0"/>
              <a:t>3/19/2024</a:t>
            </a:fld>
            <a:endParaRPr lang="en-US"/>
          </a:p>
        </p:txBody>
      </p:sp>
      <p:sp>
        <p:nvSpPr>
          <p:cNvPr id="4" name="Footer Placeholder 3">
            <a:extLst>
              <a:ext uri="{FF2B5EF4-FFF2-40B4-BE49-F238E27FC236}">
                <a16:creationId xmlns:a16="http://schemas.microsoft.com/office/drawing/2014/main" id="{2892CCED-B321-CA3A-4FD8-9706C06C53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ECD453-4298-A46D-D5E0-8BC2D93864E4}"/>
              </a:ext>
            </a:extLst>
          </p:cNvPr>
          <p:cNvSpPr>
            <a:spLocks noGrp="1"/>
          </p:cNvSpPr>
          <p:nvPr>
            <p:ph type="sldNum" sz="quarter" idx="12"/>
          </p:nvPr>
        </p:nvSpPr>
        <p:spPr/>
        <p:txBody>
          <a:bodyPr/>
          <a:lstStyle/>
          <a:p>
            <a:fld id="{12F95607-EAC0-4CF3-ACF4-A88D8395E18D}" type="slidenum">
              <a:rPr lang="en-US" smtClean="0"/>
              <a:t>‹#›</a:t>
            </a:fld>
            <a:endParaRPr lang="en-US"/>
          </a:p>
        </p:txBody>
      </p:sp>
    </p:spTree>
    <p:extLst>
      <p:ext uri="{BB962C8B-B14F-4D97-AF65-F5344CB8AC3E}">
        <p14:creationId xmlns:p14="http://schemas.microsoft.com/office/powerpoint/2010/main" val="1194589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75F0BF-6299-BAD2-3B97-5AA20D9A572F}"/>
              </a:ext>
            </a:extLst>
          </p:cNvPr>
          <p:cNvSpPr>
            <a:spLocks noGrp="1"/>
          </p:cNvSpPr>
          <p:nvPr>
            <p:ph type="dt" sz="half" idx="10"/>
          </p:nvPr>
        </p:nvSpPr>
        <p:spPr/>
        <p:txBody>
          <a:bodyPr/>
          <a:lstStyle/>
          <a:p>
            <a:fld id="{4EA676AF-E3D6-4AB1-B3A2-1DB76F5DDC72}" type="datetimeFigureOut">
              <a:rPr lang="en-US" smtClean="0"/>
              <a:t>3/19/2024</a:t>
            </a:fld>
            <a:endParaRPr lang="en-US"/>
          </a:p>
        </p:txBody>
      </p:sp>
      <p:sp>
        <p:nvSpPr>
          <p:cNvPr id="3" name="Footer Placeholder 2">
            <a:extLst>
              <a:ext uri="{FF2B5EF4-FFF2-40B4-BE49-F238E27FC236}">
                <a16:creationId xmlns:a16="http://schemas.microsoft.com/office/drawing/2014/main" id="{539C8D7A-FFB3-2F87-AD4D-A427AB7C0C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E5EDD6-E7A1-8B0E-D7B7-9F83FB3C2542}"/>
              </a:ext>
            </a:extLst>
          </p:cNvPr>
          <p:cNvSpPr>
            <a:spLocks noGrp="1"/>
          </p:cNvSpPr>
          <p:nvPr>
            <p:ph type="sldNum" sz="quarter" idx="12"/>
          </p:nvPr>
        </p:nvSpPr>
        <p:spPr/>
        <p:txBody>
          <a:bodyPr/>
          <a:lstStyle/>
          <a:p>
            <a:fld id="{12F95607-EAC0-4CF3-ACF4-A88D8395E18D}" type="slidenum">
              <a:rPr lang="en-US" smtClean="0"/>
              <a:t>‹#›</a:t>
            </a:fld>
            <a:endParaRPr lang="en-US"/>
          </a:p>
        </p:txBody>
      </p:sp>
    </p:spTree>
    <p:extLst>
      <p:ext uri="{BB962C8B-B14F-4D97-AF65-F5344CB8AC3E}">
        <p14:creationId xmlns:p14="http://schemas.microsoft.com/office/powerpoint/2010/main" val="589714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831F5-6E4B-BF4A-2426-2A546EBD2C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645BCB-BBF2-B250-A313-37998A3822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C25DC4-33F6-60FC-3A0B-1DAB43F5C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93B082-29E0-FC53-2AFA-F5D5BCBFE04A}"/>
              </a:ext>
            </a:extLst>
          </p:cNvPr>
          <p:cNvSpPr>
            <a:spLocks noGrp="1"/>
          </p:cNvSpPr>
          <p:nvPr>
            <p:ph type="dt" sz="half" idx="10"/>
          </p:nvPr>
        </p:nvSpPr>
        <p:spPr/>
        <p:txBody>
          <a:bodyPr/>
          <a:lstStyle/>
          <a:p>
            <a:fld id="{4EA676AF-E3D6-4AB1-B3A2-1DB76F5DDC72}" type="datetimeFigureOut">
              <a:rPr lang="en-US" smtClean="0"/>
              <a:t>3/19/2024</a:t>
            </a:fld>
            <a:endParaRPr lang="en-US"/>
          </a:p>
        </p:txBody>
      </p:sp>
      <p:sp>
        <p:nvSpPr>
          <p:cNvPr id="6" name="Footer Placeholder 5">
            <a:extLst>
              <a:ext uri="{FF2B5EF4-FFF2-40B4-BE49-F238E27FC236}">
                <a16:creationId xmlns:a16="http://schemas.microsoft.com/office/drawing/2014/main" id="{1D8B9730-0EDC-04BF-3EA4-B6D34D279B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F7B889-D3C7-B28B-6273-553B5D16BCE6}"/>
              </a:ext>
            </a:extLst>
          </p:cNvPr>
          <p:cNvSpPr>
            <a:spLocks noGrp="1"/>
          </p:cNvSpPr>
          <p:nvPr>
            <p:ph type="sldNum" sz="quarter" idx="12"/>
          </p:nvPr>
        </p:nvSpPr>
        <p:spPr/>
        <p:txBody>
          <a:bodyPr/>
          <a:lstStyle/>
          <a:p>
            <a:fld id="{12F95607-EAC0-4CF3-ACF4-A88D8395E18D}" type="slidenum">
              <a:rPr lang="en-US" smtClean="0"/>
              <a:t>‹#›</a:t>
            </a:fld>
            <a:endParaRPr lang="en-US"/>
          </a:p>
        </p:txBody>
      </p:sp>
    </p:spTree>
    <p:extLst>
      <p:ext uri="{BB962C8B-B14F-4D97-AF65-F5344CB8AC3E}">
        <p14:creationId xmlns:p14="http://schemas.microsoft.com/office/powerpoint/2010/main" val="590430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EB70D-5615-CAE1-5234-BE1DC89DCA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D4AC93-11A0-31FA-E45D-121BE504BE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736270-6D14-D42B-B6D6-5E3882F8F8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76B05A-7300-21F3-266E-566FB51D63F3}"/>
              </a:ext>
            </a:extLst>
          </p:cNvPr>
          <p:cNvSpPr>
            <a:spLocks noGrp="1"/>
          </p:cNvSpPr>
          <p:nvPr>
            <p:ph type="dt" sz="half" idx="10"/>
          </p:nvPr>
        </p:nvSpPr>
        <p:spPr/>
        <p:txBody>
          <a:bodyPr/>
          <a:lstStyle/>
          <a:p>
            <a:fld id="{4EA676AF-E3D6-4AB1-B3A2-1DB76F5DDC72}" type="datetimeFigureOut">
              <a:rPr lang="en-US" smtClean="0"/>
              <a:t>3/19/2024</a:t>
            </a:fld>
            <a:endParaRPr lang="en-US"/>
          </a:p>
        </p:txBody>
      </p:sp>
      <p:sp>
        <p:nvSpPr>
          <p:cNvPr id="6" name="Footer Placeholder 5">
            <a:extLst>
              <a:ext uri="{FF2B5EF4-FFF2-40B4-BE49-F238E27FC236}">
                <a16:creationId xmlns:a16="http://schemas.microsoft.com/office/drawing/2014/main" id="{FCED0FE6-5129-A23F-44D8-04BA89BE82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7ABAEF-2785-E990-D191-B6C8038CBCDB}"/>
              </a:ext>
            </a:extLst>
          </p:cNvPr>
          <p:cNvSpPr>
            <a:spLocks noGrp="1"/>
          </p:cNvSpPr>
          <p:nvPr>
            <p:ph type="sldNum" sz="quarter" idx="12"/>
          </p:nvPr>
        </p:nvSpPr>
        <p:spPr/>
        <p:txBody>
          <a:bodyPr/>
          <a:lstStyle/>
          <a:p>
            <a:fld id="{12F95607-EAC0-4CF3-ACF4-A88D8395E18D}" type="slidenum">
              <a:rPr lang="en-US" smtClean="0"/>
              <a:t>‹#›</a:t>
            </a:fld>
            <a:endParaRPr lang="en-US"/>
          </a:p>
        </p:txBody>
      </p:sp>
    </p:spTree>
    <p:extLst>
      <p:ext uri="{BB962C8B-B14F-4D97-AF65-F5344CB8AC3E}">
        <p14:creationId xmlns:p14="http://schemas.microsoft.com/office/powerpoint/2010/main" val="2398568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A99934-BBE5-E457-09A2-F2AFB804E0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5E634D-26C1-6B4A-A659-37E812D737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924F5A-510E-7A27-F69A-3A37B3622F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EA676AF-E3D6-4AB1-B3A2-1DB76F5DDC72}" type="datetimeFigureOut">
              <a:rPr lang="en-US" smtClean="0"/>
              <a:t>3/19/2024</a:t>
            </a:fld>
            <a:endParaRPr lang="en-US"/>
          </a:p>
        </p:txBody>
      </p:sp>
      <p:sp>
        <p:nvSpPr>
          <p:cNvPr id="5" name="Footer Placeholder 4">
            <a:extLst>
              <a:ext uri="{FF2B5EF4-FFF2-40B4-BE49-F238E27FC236}">
                <a16:creationId xmlns:a16="http://schemas.microsoft.com/office/drawing/2014/main" id="{F60E1597-1546-4DEF-4856-F6B502E999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5D4614E-1F35-D7A5-33D6-0B5F6B99F3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2F95607-EAC0-4CF3-ACF4-A88D8395E18D}" type="slidenum">
              <a:rPr lang="en-US" smtClean="0"/>
              <a:t>‹#›</a:t>
            </a:fld>
            <a:endParaRPr lang="en-US"/>
          </a:p>
        </p:txBody>
      </p:sp>
    </p:spTree>
    <p:extLst>
      <p:ext uri="{BB962C8B-B14F-4D97-AF65-F5344CB8AC3E}">
        <p14:creationId xmlns:p14="http://schemas.microsoft.com/office/powerpoint/2010/main" val="3495558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AA27BDC0-162C-FEFB-C514-05604C7035F6}"/>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5" name="Right Triangle 4">
            <a:extLst>
              <a:ext uri="{FF2B5EF4-FFF2-40B4-BE49-F238E27FC236}">
                <a16:creationId xmlns:a16="http://schemas.microsoft.com/office/drawing/2014/main" id="{412B0C84-0D6A-84E6-AFBF-46CD49AE620A}"/>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6" name="Picture 5">
            <a:extLst>
              <a:ext uri="{FF2B5EF4-FFF2-40B4-BE49-F238E27FC236}">
                <a16:creationId xmlns:a16="http://schemas.microsoft.com/office/drawing/2014/main" id="{5294A021-B436-33A7-89E2-353001D61A37}"/>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7" name="TextBox 6">
            <a:extLst>
              <a:ext uri="{FF2B5EF4-FFF2-40B4-BE49-F238E27FC236}">
                <a16:creationId xmlns:a16="http://schemas.microsoft.com/office/drawing/2014/main" id="{9A496B51-FDB6-1550-4D60-C80E78DCE4F3}"/>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8" name="TextBox 7">
            <a:extLst>
              <a:ext uri="{FF2B5EF4-FFF2-40B4-BE49-F238E27FC236}">
                <a16:creationId xmlns:a16="http://schemas.microsoft.com/office/drawing/2014/main" id="{3F497D64-F411-8F4E-CD91-32B98FBEBEE0}"/>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11" name="TextBox 10">
            <a:extLst>
              <a:ext uri="{FF2B5EF4-FFF2-40B4-BE49-F238E27FC236}">
                <a16:creationId xmlns:a16="http://schemas.microsoft.com/office/drawing/2014/main" id="{D015F314-49D5-FAA0-A883-97BFBCCD61F3}"/>
              </a:ext>
            </a:extLst>
          </p:cNvPr>
          <p:cNvSpPr txBox="1"/>
          <p:nvPr/>
        </p:nvSpPr>
        <p:spPr>
          <a:xfrm>
            <a:off x="0" y="0"/>
            <a:ext cx="12192000" cy="954107"/>
          </a:xfrm>
          <a:prstGeom prst="rect">
            <a:avLst/>
          </a:prstGeom>
          <a:noFill/>
        </p:spPr>
        <p:txBody>
          <a:bodyPr wrap="square" rtlCol="0">
            <a:spAutoFit/>
          </a:bodyPr>
          <a:lstStyle/>
          <a:p>
            <a:pPr algn="ctr"/>
            <a:r>
              <a:rPr lang="en-US" sz="2800" dirty="0">
                <a:latin typeface="Century Gothic" panose="020B0502020202020204" pitchFamily="34" charset="0"/>
              </a:rPr>
              <a:t>Working with SQL Statement in Python </a:t>
            </a:r>
          </a:p>
          <a:p>
            <a:pPr algn="ctr"/>
            <a:r>
              <a:rPr lang="en-US" sz="2800" dirty="0">
                <a:latin typeface="Century Gothic" panose="020B0502020202020204" pitchFamily="34" charset="0"/>
              </a:rPr>
              <a:t> SQL in Python Programming</a:t>
            </a:r>
          </a:p>
        </p:txBody>
      </p:sp>
      <p:sp>
        <p:nvSpPr>
          <p:cNvPr id="12" name="Rectangle: Rounded Corners 11">
            <a:extLst>
              <a:ext uri="{FF2B5EF4-FFF2-40B4-BE49-F238E27FC236}">
                <a16:creationId xmlns:a16="http://schemas.microsoft.com/office/drawing/2014/main" id="{F7BC3E73-888E-3AB7-6FB6-2FE789636F70}"/>
              </a:ext>
            </a:extLst>
          </p:cNvPr>
          <p:cNvSpPr/>
          <p:nvPr/>
        </p:nvSpPr>
        <p:spPr>
          <a:xfrm>
            <a:off x="1519925" y="1309102"/>
            <a:ext cx="1566154" cy="846306"/>
          </a:xfrm>
          <a:prstGeom prst="roundRect">
            <a:avLst/>
          </a:prstGeom>
          <a:solidFill>
            <a:schemeClr val="accent5">
              <a:lumMod val="40000"/>
              <a:lumOff val="60000"/>
            </a:schemeClr>
          </a:solid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b="1" dirty="0">
                <a:solidFill>
                  <a:schemeClr val="tx1">
                    <a:lumMod val="95000"/>
                    <a:lumOff val="5000"/>
                  </a:schemeClr>
                </a:solidFill>
                <a:latin typeface="Century Gothic" panose="020B0502020202020204" pitchFamily="34" charset="0"/>
              </a:rPr>
              <a:t>Step #1</a:t>
            </a:r>
          </a:p>
        </p:txBody>
      </p:sp>
      <p:sp>
        <p:nvSpPr>
          <p:cNvPr id="13" name="Rectangle: Rounded Corners 12">
            <a:extLst>
              <a:ext uri="{FF2B5EF4-FFF2-40B4-BE49-F238E27FC236}">
                <a16:creationId xmlns:a16="http://schemas.microsoft.com/office/drawing/2014/main" id="{556C2A22-C796-24D0-BE6B-5A3E550B6861}"/>
              </a:ext>
            </a:extLst>
          </p:cNvPr>
          <p:cNvSpPr/>
          <p:nvPr/>
        </p:nvSpPr>
        <p:spPr>
          <a:xfrm>
            <a:off x="3559490" y="1309102"/>
            <a:ext cx="8407941" cy="846306"/>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solidFill>
                  <a:schemeClr val="tx1">
                    <a:lumMod val="95000"/>
                    <a:lumOff val="5000"/>
                  </a:schemeClr>
                </a:solidFill>
                <a:latin typeface="Century Gothic" panose="020B0502020202020204" pitchFamily="34" charset="0"/>
              </a:rPr>
              <a:t>Install MySQL Connector Libraries </a:t>
            </a:r>
          </a:p>
        </p:txBody>
      </p:sp>
      <p:sp>
        <p:nvSpPr>
          <p:cNvPr id="14" name="Rectangle: Rounded Corners 13">
            <a:extLst>
              <a:ext uri="{FF2B5EF4-FFF2-40B4-BE49-F238E27FC236}">
                <a16:creationId xmlns:a16="http://schemas.microsoft.com/office/drawing/2014/main" id="{97768A62-CBCA-7349-03CD-F88B97B740A9}"/>
              </a:ext>
            </a:extLst>
          </p:cNvPr>
          <p:cNvSpPr/>
          <p:nvPr/>
        </p:nvSpPr>
        <p:spPr>
          <a:xfrm>
            <a:off x="1519925" y="2351958"/>
            <a:ext cx="1566154" cy="846306"/>
          </a:xfrm>
          <a:prstGeom prst="roundRect">
            <a:avLst/>
          </a:prstGeom>
          <a:solidFill>
            <a:schemeClr val="accent5">
              <a:lumMod val="40000"/>
              <a:lumOff val="60000"/>
            </a:schemeClr>
          </a:solid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b="1" dirty="0">
                <a:solidFill>
                  <a:schemeClr val="tx1">
                    <a:lumMod val="95000"/>
                    <a:lumOff val="5000"/>
                  </a:schemeClr>
                </a:solidFill>
                <a:latin typeface="Century Gothic" panose="020B0502020202020204" pitchFamily="34" charset="0"/>
              </a:rPr>
              <a:t>Step #2</a:t>
            </a:r>
          </a:p>
        </p:txBody>
      </p:sp>
      <p:sp>
        <p:nvSpPr>
          <p:cNvPr id="15" name="Rectangle: Rounded Corners 14">
            <a:extLst>
              <a:ext uri="{FF2B5EF4-FFF2-40B4-BE49-F238E27FC236}">
                <a16:creationId xmlns:a16="http://schemas.microsoft.com/office/drawing/2014/main" id="{84495E21-6780-3022-96B2-46293004D254}"/>
              </a:ext>
            </a:extLst>
          </p:cNvPr>
          <p:cNvSpPr/>
          <p:nvPr/>
        </p:nvSpPr>
        <p:spPr>
          <a:xfrm>
            <a:off x="3559490" y="2351958"/>
            <a:ext cx="8407941" cy="846306"/>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solidFill>
                  <a:schemeClr val="tx1">
                    <a:lumMod val="95000"/>
                    <a:lumOff val="5000"/>
                  </a:schemeClr>
                </a:solidFill>
                <a:latin typeface="Century Gothic" panose="020B0502020202020204" pitchFamily="34" charset="0"/>
              </a:rPr>
              <a:t>Import MYSQL Connector Libraries </a:t>
            </a:r>
          </a:p>
        </p:txBody>
      </p:sp>
      <p:sp>
        <p:nvSpPr>
          <p:cNvPr id="16" name="Rectangle: Rounded Corners 15">
            <a:extLst>
              <a:ext uri="{FF2B5EF4-FFF2-40B4-BE49-F238E27FC236}">
                <a16:creationId xmlns:a16="http://schemas.microsoft.com/office/drawing/2014/main" id="{AC1476F5-9E61-C8C7-A027-ACEC794A771F}"/>
              </a:ext>
            </a:extLst>
          </p:cNvPr>
          <p:cNvSpPr/>
          <p:nvPr/>
        </p:nvSpPr>
        <p:spPr>
          <a:xfrm>
            <a:off x="1519925" y="3429000"/>
            <a:ext cx="1566154" cy="846306"/>
          </a:xfrm>
          <a:prstGeom prst="roundRect">
            <a:avLst/>
          </a:prstGeom>
          <a:solidFill>
            <a:schemeClr val="accent5">
              <a:lumMod val="40000"/>
              <a:lumOff val="60000"/>
            </a:schemeClr>
          </a:solid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b="1" dirty="0">
                <a:solidFill>
                  <a:schemeClr val="tx1">
                    <a:lumMod val="95000"/>
                    <a:lumOff val="5000"/>
                  </a:schemeClr>
                </a:solidFill>
                <a:latin typeface="Century Gothic" panose="020B0502020202020204" pitchFamily="34" charset="0"/>
              </a:rPr>
              <a:t>Step #3</a:t>
            </a:r>
          </a:p>
        </p:txBody>
      </p:sp>
      <p:sp>
        <p:nvSpPr>
          <p:cNvPr id="17" name="Rectangle: Rounded Corners 16">
            <a:extLst>
              <a:ext uri="{FF2B5EF4-FFF2-40B4-BE49-F238E27FC236}">
                <a16:creationId xmlns:a16="http://schemas.microsoft.com/office/drawing/2014/main" id="{313E11E7-3594-4A4E-D57C-34F02D0A4824}"/>
              </a:ext>
            </a:extLst>
          </p:cNvPr>
          <p:cNvSpPr/>
          <p:nvPr/>
        </p:nvSpPr>
        <p:spPr>
          <a:xfrm>
            <a:off x="3559490" y="3429000"/>
            <a:ext cx="8407941" cy="846306"/>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solidFill>
                  <a:schemeClr val="tx1">
                    <a:lumMod val="95000"/>
                    <a:lumOff val="5000"/>
                  </a:schemeClr>
                </a:solidFill>
                <a:latin typeface="Century Gothic" panose="020B0502020202020204" pitchFamily="34" charset="0"/>
              </a:rPr>
              <a:t>Connect to the MYSQL Database using the MYSQL Connector Libraries and its functions </a:t>
            </a:r>
          </a:p>
        </p:txBody>
      </p:sp>
      <p:sp>
        <p:nvSpPr>
          <p:cNvPr id="18" name="Rectangle: Rounded Corners 17">
            <a:extLst>
              <a:ext uri="{FF2B5EF4-FFF2-40B4-BE49-F238E27FC236}">
                <a16:creationId xmlns:a16="http://schemas.microsoft.com/office/drawing/2014/main" id="{ACF847CC-8583-03FB-BB92-4866B157F4C2}"/>
              </a:ext>
            </a:extLst>
          </p:cNvPr>
          <p:cNvSpPr/>
          <p:nvPr/>
        </p:nvSpPr>
        <p:spPr>
          <a:xfrm>
            <a:off x="1519925" y="4507828"/>
            <a:ext cx="1566154" cy="846306"/>
          </a:xfrm>
          <a:prstGeom prst="roundRect">
            <a:avLst/>
          </a:prstGeom>
          <a:solidFill>
            <a:schemeClr val="accent5">
              <a:lumMod val="40000"/>
              <a:lumOff val="60000"/>
            </a:schemeClr>
          </a:solid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b="1" dirty="0">
                <a:solidFill>
                  <a:schemeClr val="tx1">
                    <a:lumMod val="95000"/>
                    <a:lumOff val="5000"/>
                  </a:schemeClr>
                </a:solidFill>
                <a:latin typeface="Century Gothic" panose="020B0502020202020204" pitchFamily="34" charset="0"/>
              </a:rPr>
              <a:t>Step #4</a:t>
            </a:r>
          </a:p>
        </p:txBody>
      </p:sp>
      <p:sp>
        <p:nvSpPr>
          <p:cNvPr id="19" name="Rectangle: Rounded Corners 18">
            <a:extLst>
              <a:ext uri="{FF2B5EF4-FFF2-40B4-BE49-F238E27FC236}">
                <a16:creationId xmlns:a16="http://schemas.microsoft.com/office/drawing/2014/main" id="{CBC6A533-F311-E76B-BCA0-B7C0A2C4FB45}"/>
              </a:ext>
            </a:extLst>
          </p:cNvPr>
          <p:cNvSpPr/>
          <p:nvPr/>
        </p:nvSpPr>
        <p:spPr>
          <a:xfrm>
            <a:off x="3559490" y="4507828"/>
            <a:ext cx="8407941" cy="846306"/>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solidFill>
                  <a:schemeClr val="tx1">
                    <a:lumMod val="95000"/>
                    <a:lumOff val="5000"/>
                  </a:schemeClr>
                </a:solidFill>
                <a:latin typeface="Century Gothic" panose="020B0502020202020204" pitchFamily="34" charset="0"/>
              </a:rPr>
              <a:t>Create a Cursors  </a:t>
            </a:r>
          </a:p>
        </p:txBody>
      </p:sp>
      <p:sp>
        <p:nvSpPr>
          <p:cNvPr id="20" name="Rectangle: Rounded Corners 19">
            <a:extLst>
              <a:ext uri="{FF2B5EF4-FFF2-40B4-BE49-F238E27FC236}">
                <a16:creationId xmlns:a16="http://schemas.microsoft.com/office/drawing/2014/main" id="{CF795441-CAA8-55A3-D17C-D7931BA55E92}"/>
              </a:ext>
            </a:extLst>
          </p:cNvPr>
          <p:cNvSpPr/>
          <p:nvPr/>
        </p:nvSpPr>
        <p:spPr>
          <a:xfrm>
            <a:off x="1519925" y="5528686"/>
            <a:ext cx="1566154" cy="846306"/>
          </a:xfrm>
          <a:prstGeom prst="roundRect">
            <a:avLst/>
          </a:prstGeom>
          <a:solidFill>
            <a:schemeClr val="accent5">
              <a:lumMod val="40000"/>
              <a:lumOff val="60000"/>
            </a:schemeClr>
          </a:solid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b="1" dirty="0">
                <a:solidFill>
                  <a:schemeClr val="tx1">
                    <a:lumMod val="95000"/>
                    <a:lumOff val="5000"/>
                  </a:schemeClr>
                </a:solidFill>
                <a:latin typeface="Century Gothic" panose="020B0502020202020204" pitchFamily="34" charset="0"/>
              </a:rPr>
              <a:t>Step #5</a:t>
            </a:r>
          </a:p>
        </p:txBody>
      </p:sp>
      <p:sp>
        <p:nvSpPr>
          <p:cNvPr id="21" name="Rectangle: Rounded Corners 20">
            <a:extLst>
              <a:ext uri="{FF2B5EF4-FFF2-40B4-BE49-F238E27FC236}">
                <a16:creationId xmlns:a16="http://schemas.microsoft.com/office/drawing/2014/main" id="{029BCDB8-07EF-905D-485E-29ADD2D6EC97}"/>
              </a:ext>
            </a:extLst>
          </p:cNvPr>
          <p:cNvSpPr/>
          <p:nvPr/>
        </p:nvSpPr>
        <p:spPr>
          <a:xfrm>
            <a:off x="3559490" y="5528686"/>
            <a:ext cx="8407941" cy="846306"/>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solidFill>
                  <a:schemeClr val="tx1">
                    <a:lumMod val="95000"/>
                    <a:lumOff val="5000"/>
                  </a:schemeClr>
                </a:solidFill>
                <a:latin typeface="Century Gothic" panose="020B0502020202020204" pitchFamily="34" charset="0"/>
              </a:rPr>
              <a:t>Execute the SQL statement </a:t>
            </a:r>
          </a:p>
        </p:txBody>
      </p:sp>
    </p:spTree>
    <p:extLst>
      <p:ext uri="{BB962C8B-B14F-4D97-AF65-F5344CB8AC3E}">
        <p14:creationId xmlns:p14="http://schemas.microsoft.com/office/powerpoint/2010/main" val="2047971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AA27BDC0-162C-FEFB-C514-05604C7035F6}"/>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5" name="Right Triangle 4">
            <a:extLst>
              <a:ext uri="{FF2B5EF4-FFF2-40B4-BE49-F238E27FC236}">
                <a16:creationId xmlns:a16="http://schemas.microsoft.com/office/drawing/2014/main" id="{412B0C84-0D6A-84E6-AFBF-46CD49AE620A}"/>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6" name="Picture 5">
            <a:extLst>
              <a:ext uri="{FF2B5EF4-FFF2-40B4-BE49-F238E27FC236}">
                <a16:creationId xmlns:a16="http://schemas.microsoft.com/office/drawing/2014/main" id="{5294A021-B436-33A7-89E2-353001D61A37}"/>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7" name="TextBox 6">
            <a:extLst>
              <a:ext uri="{FF2B5EF4-FFF2-40B4-BE49-F238E27FC236}">
                <a16:creationId xmlns:a16="http://schemas.microsoft.com/office/drawing/2014/main" id="{9A496B51-FDB6-1550-4D60-C80E78DCE4F3}"/>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8" name="TextBox 7">
            <a:extLst>
              <a:ext uri="{FF2B5EF4-FFF2-40B4-BE49-F238E27FC236}">
                <a16:creationId xmlns:a16="http://schemas.microsoft.com/office/drawing/2014/main" id="{3F497D64-F411-8F4E-CD91-32B98FBEBEE0}"/>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10" name="TextBox 9">
            <a:extLst>
              <a:ext uri="{FF2B5EF4-FFF2-40B4-BE49-F238E27FC236}">
                <a16:creationId xmlns:a16="http://schemas.microsoft.com/office/drawing/2014/main" id="{649FA89C-D53C-CCDD-1A57-8C13AF00DF71}"/>
              </a:ext>
            </a:extLst>
          </p:cNvPr>
          <p:cNvSpPr txBox="1"/>
          <p:nvPr/>
        </p:nvSpPr>
        <p:spPr>
          <a:xfrm>
            <a:off x="-20320" y="37261"/>
            <a:ext cx="12212320" cy="707886"/>
          </a:xfrm>
          <a:prstGeom prst="rect">
            <a:avLst/>
          </a:prstGeom>
          <a:noFill/>
        </p:spPr>
        <p:txBody>
          <a:bodyPr wrap="square">
            <a:spAutoFit/>
          </a:bodyPr>
          <a:lstStyle/>
          <a:p>
            <a:pPr algn="ctr"/>
            <a:r>
              <a:rPr lang="en-US" sz="4000" b="1" i="0" dirty="0">
                <a:solidFill>
                  <a:srgbClr val="242424"/>
                </a:solidFill>
                <a:effectLst/>
                <a:latin typeface="Century Gothic" panose="020B0502020202020204" pitchFamily="34" charset="0"/>
              </a:rPr>
              <a:t>Matplotlib vs. Seaborn</a:t>
            </a:r>
          </a:p>
        </p:txBody>
      </p:sp>
      <p:sp>
        <p:nvSpPr>
          <p:cNvPr id="2" name="Rectangle 1">
            <a:extLst>
              <a:ext uri="{FF2B5EF4-FFF2-40B4-BE49-F238E27FC236}">
                <a16:creationId xmlns:a16="http://schemas.microsoft.com/office/drawing/2014/main" id="{A9D5F167-1A8E-6718-F2DA-36A0DAD644FD}"/>
              </a:ext>
            </a:extLst>
          </p:cNvPr>
          <p:cNvSpPr/>
          <p:nvPr/>
        </p:nvSpPr>
        <p:spPr>
          <a:xfrm>
            <a:off x="330740" y="1998610"/>
            <a:ext cx="3725693" cy="583660"/>
          </a:xfrm>
          <a:prstGeom prst="rect">
            <a:avLst/>
          </a:prstGeom>
          <a:no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0">
                <a:solidFill>
                  <a:srgbClr val="242424"/>
                </a:solidFill>
                <a:effectLst/>
                <a:latin typeface="Century Gothic" panose="020B0502020202020204" pitchFamily="34" charset="0"/>
              </a:rPr>
              <a:t>Pros:</a:t>
            </a:r>
            <a:endParaRPr lang="en-US" sz="2400" b="1">
              <a:latin typeface="Century Gothic" panose="020B0502020202020204" pitchFamily="34" charset="0"/>
            </a:endParaRPr>
          </a:p>
        </p:txBody>
      </p:sp>
      <p:sp>
        <p:nvSpPr>
          <p:cNvPr id="3" name="Rectangle 2">
            <a:extLst>
              <a:ext uri="{FF2B5EF4-FFF2-40B4-BE49-F238E27FC236}">
                <a16:creationId xmlns:a16="http://schemas.microsoft.com/office/drawing/2014/main" id="{FF0E5730-1451-789B-F1D0-E685280FA7D1}"/>
              </a:ext>
            </a:extLst>
          </p:cNvPr>
          <p:cNvSpPr/>
          <p:nvPr/>
        </p:nvSpPr>
        <p:spPr>
          <a:xfrm>
            <a:off x="4325565" y="1998610"/>
            <a:ext cx="3725693" cy="583660"/>
          </a:xfrm>
          <a:prstGeom prst="rect">
            <a:avLst/>
          </a:prstGeom>
          <a:no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0">
                <a:solidFill>
                  <a:srgbClr val="242424"/>
                </a:solidFill>
                <a:effectLst/>
                <a:latin typeface="Century Gothic" panose="020B0502020202020204" pitchFamily="34" charset="0"/>
              </a:rPr>
              <a:t>Cons:</a:t>
            </a:r>
            <a:endParaRPr lang="en-US" sz="2400" b="1">
              <a:latin typeface="Century Gothic" panose="020B0502020202020204" pitchFamily="34" charset="0"/>
            </a:endParaRPr>
          </a:p>
        </p:txBody>
      </p:sp>
      <p:sp>
        <p:nvSpPr>
          <p:cNvPr id="9" name="Rectangle 8">
            <a:extLst>
              <a:ext uri="{FF2B5EF4-FFF2-40B4-BE49-F238E27FC236}">
                <a16:creationId xmlns:a16="http://schemas.microsoft.com/office/drawing/2014/main" id="{757827A7-6AC9-F38F-F27D-8CDDA3B3D074}"/>
              </a:ext>
            </a:extLst>
          </p:cNvPr>
          <p:cNvSpPr/>
          <p:nvPr/>
        </p:nvSpPr>
        <p:spPr>
          <a:xfrm>
            <a:off x="8320390" y="1998610"/>
            <a:ext cx="3725693" cy="583660"/>
          </a:xfrm>
          <a:prstGeom prst="rect">
            <a:avLst/>
          </a:prstGeom>
          <a:no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0">
                <a:solidFill>
                  <a:srgbClr val="242424"/>
                </a:solidFill>
                <a:effectLst/>
                <a:latin typeface="Century Gothic" panose="020B0502020202020204" pitchFamily="34" charset="0"/>
              </a:rPr>
              <a:t>Use Cases:</a:t>
            </a:r>
            <a:endParaRPr lang="en-US" sz="2400" b="1">
              <a:latin typeface="Century Gothic" panose="020B0502020202020204" pitchFamily="34" charset="0"/>
            </a:endParaRPr>
          </a:p>
        </p:txBody>
      </p:sp>
      <p:sp>
        <p:nvSpPr>
          <p:cNvPr id="11" name="Rectangle 10">
            <a:extLst>
              <a:ext uri="{FF2B5EF4-FFF2-40B4-BE49-F238E27FC236}">
                <a16:creationId xmlns:a16="http://schemas.microsoft.com/office/drawing/2014/main" id="{A06B254F-6859-2026-35C4-352C48FDD168}"/>
              </a:ext>
            </a:extLst>
          </p:cNvPr>
          <p:cNvSpPr/>
          <p:nvPr/>
        </p:nvSpPr>
        <p:spPr>
          <a:xfrm>
            <a:off x="330740" y="2568697"/>
            <a:ext cx="3725693" cy="3797632"/>
          </a:xfrm>
          <a:prstGeom prst="rect">
            <a:avLst/>
          </a:prstGeom>
          <a:no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r>
              <a:rPr lang="en-US" b="0" i="0" dirty="0">
                <a:solidFill>
                  <a:srgbClr val="242424"/>
                </a:solidFill>
                <a:effectLst/>
                <a:latin typeface="Century Gothic" panose="020B0502020202020204" pitchFamily="34" charset="0"/>
              </a:rPr>
              <a:t>Offers extensive customization options for visualizations.</a:t>
            </a:r>
          </a:p>
          <a:p>
            <a:pPr algn="l">
              <a:buFont typeface="Arial" panose="020B0604020202020204" pitchFamily="34" charset="0"/>
              <a:buChar char="•"/>
            </a:pPr>
            <a:endParaRPr lang="en-US" b="0" i="0" dirty="0">
              <a:solidFill>
                <a:srgbClr val="242424"/>
              </a:solidFill>
              <a:effectLst/>
              <a:latin typeface="Century Gothic" panose="020B0502020202020204" pitchFamily="34" charset="0"/>
            </a:endParaRPr>
          </a:p>
          <a:p>
            <a:pPr algn="l">
              <a:buFont typeface="Arial" panose="020B0604020202020204" pitchFamily="34" charset="0"/>
              <a:buChar char="•"/>
            </a:pPr>
            <a:r>
              <a:rPr lang="en-US" b="0" i="0" dirty="0">
                <a:solidFill>
                  <a:srgbClr val="242424"/>
                </a:solidFill>
                <a:effectLst/>
                <a:latin typeface="Century Gothic" panose="020B0502020202020204" pitchFamily="34" charset="0"/>
              </a:rPr>
              <a:t>Provides fine-grained control over plot aesthetics and styles.</a:t>
            </a:r>
          </a:p>
          <a:p>
            <a:pPr algn="l">
              <a:buFont typeface="Arial" panose="020B0604020202020204" pitchFamily="34" charset="0"/>
              <a:buChar char="•"/>
            </a:pPr>
            <a:endParaRPr lang="en-US" b="0" i="0" dirty="0">
              <a:solidFill>
                <a:srgbClr val="242424"/>
              </a:solidFill>
              <a:effectLst/>
              <a:latin typeface="Century Gothic" panose="020B0502020202020204" pitchFamily="34" charset="0"/>
            </a:endParaRPr>
          </a:p>
          <a:p>
            <a:pPr algn="l">
              <a:buFont typeface="Arial" panose="020B0604020202020204" pitchFamily="34" charset="0"/>
              <a:buChar char="•"/>
            </a:pPr>
            <a:r>
              <a:rPr lang="en-US" b="0" i="0" dirty="0">
                <a:solidFill>
                  <a:srgbClr val="242424"/>
                </a:solidFill>
                <a:effectLst/>
                <a:latin typeface="Century Gothic" panose="020B0502020202020204" pitchFamily="34" charset="0"/>
              </a:rPr>
              <a:t>Supports a wide variety of plot types and chart configurations.</a:t>
            </a:r>
          </a:p>
        </p:txBody>
      </p:sp>
      <p:sp>
        <p:nvSpPr>
          <p:cNvPr id="13" name="Rectangle 12">
            <a:extLst>
              <a:ext uri="{FF2B5EF4-FFF2-40B4-BE49-F238E27FC236}">
                <a16:creationId xmlns:a16="http://schemas.microsoft.com/office/drawing/2014/main" id="{DE63522A-B860-6FAC-5F3F-BEEA49CC8A50}"/>
              </a:ext>
            </a:extLst>
          </p:cNvPr>
          <p:cNvSpPr/>
          <p:nvPr/>
        </p:nvSpPr>
        <p:spPr>
          <a:xfrm>
            <a:off x="4325565" y="2568697"/>
            <a:ext cx="3725693" cy="3797632"/>
          </a:xfrm>
          <a:prstGeom prst="rect">
            <a:avLst/>
          </a:prstGeom>
          <a:no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r>
              <a:rPr lang="en-US" b="0" i="0" dirty="0">
                <a:solidFill>
                  <a:srgbClr val="242424"/>
                </a:solidFill>
                <a:effectLst/>
                <a:latin typeface="Century Gothic" panose="020B0502020202020204" pitchFamily="34" charset="0"/>
              </a:rPr>
              <a:t>Requires writing more code to achieve certain types of visualizations.</a:t>
            </a:r>
          </a:p>
          <a:p>
            <a:pPr algn="l">
              <a:buFont typeface="Arial" panose="020B0604020202020204" pitchFamily="34" charset="0"/>
              <a:buChar char="•"/>
            </a:pPr>
            <a:endParaRPr lang="en-US" b="0" i="0" dirty="0">
              <a:solidFill>
                <a:srgbClr val="242424"/>
              </a:solidFill>
              <a:effectLst/>
              <a:latin typeface="Century Gothic" panose="020B0502020202020204" pitchFamily="34" charset="0"/>
            </a:endParaRPr>
          </a:p>
          <a:p>
            <a:pPr algn="l">
              <a:buFont typeface="Arial" panose="020B0604020202020204" pitchFamily="34" charset="0"/>
              <a:buChar char="•"/>
            </a:pPr>
            <a:r>
              <a:rPr lang="en-US" b="0" i="0" dirty="0">
                <a:solidFill>
                  <a:srgbClr val="242424"/>
                </a:solidFill>
                <a:effectLst/>
                <a:latin typeface="Century Gothic" panose="020B0502020202020204" pitchFamily="34" charset="0"/>
              </a:rPr>
              <a:t>Has a steeper learning curve due to its granular syntax.</a:t>
            </a:r>
          </a:p>
        </p:txBody>
      </p:sp>
      <p:sp>
        <p:nvSpPr>
          <p:cNvPr id="14" name="Rectangle 13">
            <a:extLst>
              <a:ext uri="{FF2B5EF4-FFF2-40B4-BE49-F238E27FC236}">
                <a16:creationId xmlns:a16="http://schemas.microsoft.com/office/drawing/2014/main" id="{CB88996A-B620-DE0B-6662-22CB1090E658}"/>
              </a:ext>
            </a:extLst>
          </p:cNvPr>
          <p:cNvSpPr/>
          <p:nvPr/>
        </p:nvSpPr>
        <p:spPr>
          <a:xfrm>
            <a:off x="8320390" y="2568697"/>
            <a:ext cx="3725693" cy="3797632"/>
          </a:xfrm>
          <a:prstGeom prst="rect">
            <a:avLst/>
          </a:prstGeom>
          <a:no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lumMod val="95000"/>
                    <a:lumOff val="5000"/>
                  </a:schemeClr>
                </a:solidFill>
                <a:latin typeface="Century Gothic" panose="020B0502020202020204" pitchFamily="34" charset="0"/>
              </a:rPr>
              <a:t>Basic line, bar, and scatter plots.</a:t>
            </a:r>
          </a:p>
          <a:p>
            <a:pPr marL="285750" indent="-285750">
              <a:buFont typeface="Arial" panose="020B0604020202020204" pitchFamily="34" charset="0"/>
              <a:buChar char="•"/>
            </a:pPr>
            <a:endParaRPr lang="en-US" dirty="0">
              <a:solidFill>
                <a:schemeClr val="tx1">
                  <a:lumMod val="95000"/>
                  <a:lumOff val="5000"/>
                </a:schemeClr>
              </a:solidFill>
              <a:latin typeface="Century Gothic" panose="020B0502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Century Gothic" panose="020B0502020202020204" pitchFamily="34" charset="0"/>
              </a:rPr>
              <a:t>Customizing plot aesthetics and styles. </a:t>
            </a:r>
            <a:r>
              <a:rPr lang="en-US" dirty="0">
                <a:solidFill>
                  <a:srgbClr val="00B050"/>
                </a:solidFill>
                <a:latin typeface="Century Gothic" panose="020B0502020202020204" pitchFamily="34" charset="0"/>
              </a:rPr>
              <a:t>(change the visual appearance)</a:t>
            </a:r>
          </a:p>
          <a:p>
            <a:pPr marL="285750" indent="-285750">
              <a:buFont typeface="Arial" panose="020B0604020202020204" pitchFamily="34" charset="0"/>
              <a:buChar char="•"/>
            </a:pPr>
            <a:endParaRPr lang="en-US" dirty="0">
              <a:solidFill>
                <a:schemeClr val="tx1">
                  <a:lumMod val="95000"/>
                  <a:lumOff val="5000"/>
                </a:schemeClr>
              </a:solidFill>
              <a:latin typeface="Century Gothic" panose="020B0502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Century Gothic" panose="020B0502020202020204" pitchFamily="34" charset="0"/>
              </a:rPr>
              <a:t>Creating complex visualizations with precise control</a:t>
            </a:r>
            <a:r>
              <a:rPr lang="en-US" dirty="0">
                <a:solidFill>
                  <a:srgbClr val="00B050"/>
                </a:solidFill>
                <a:latin typeface="Century Gothic" panose="020B0502020202020204" pitchFamily="34" charset="0"/>
              </a:rPr>
              <a:t>. (National unemployment, Job Gains, and Job Losses)</a:t>
            </a:r>
          </a:p>
        </p:txBody>
      </p:sp>
      <p:sp>
        <p:nvSpPr>
          <p:cNvPr id="15" name="TextBox 14">
            <a:extLst>
              <a:ext uri="{FF2B5EF4-FFF2-40B4-BE49-F238E27FC236}">
                <a16:creationId xmlns:a16="http://schemas.microsoft.com/office/drawing/2014/main" id="{3CF27478-4B83-6C8D-7E5E-41B07A2F4229}"/>
              </a:ext>
            </a:extLst>
          </p:cNvPr>
          <p:cNvSpPr txBox="1"/>
          <p:nvPr/>
        </p:nvSpPr>
        <p:spPr>
          <a:xfrm>
            <a:off x="-20320" y="885217"/>
            <a:ext cx="12140984" cy="923330"/>
          </a:xfrm>
          <a:prstGeom prst="rect">
            <a:avLst/>
          </a:prstGeom>
          <a:noFill/>
        </p:spPr>
        <p:txBody>
          <a:bodyPr wrap="square" rtlCol="0">
            <a:spAutoFit/>
          </a:bodyPr>
          <a:lstStyle/>
          <a:p>
            <a:pPr marL="285750" indent="-285750" algn="ctr">
              <a:buFont typeface="Courier New" panose="02070309020205020404" pitchFamily="49" charset="0"/>
              <a:buChar char="o"/>
            </a:pPr>
            <a:r>
              <a:rPr lang="en-US" b="0" i="0" u="sng" dirty="0">
                <a:solidFill>
                  <a:srgbClr val="FF0000"/>
                </a:solidFill>
                <a:effectLst/>
                <a:latin typeface="Century Gothic" panose="020B0502020202020204" pitchFamily="34" charset="0"/>
              </a:rPr>
              <a:t>Matplotlib </a:t>
            </a:r>
            <a:r>
              <a:rPr lang="en-US" b="0" i="0" dirty="0">
                <a:solidFill>
                  <a:srgbClr val="242424"/>
                </a:solidFill>
                <a:effectLst/>
                <a:latin typeface="Century Gothic" panose="020B0502020202020204" pitchFamily="34" charset="0"/>
              </a:rPr>
              <a:t>is a foundational library that provides a comprehensive set of tools for creating </a:t>
            </a:r>
            <a:r>
              <a:rPr lang="en-US" b="0" i="0" dirty="0">
                <a:solidFill>
                  <a:srgbClr val="00B050"/>
                </a:solidFill>
                <a:effectLst/>
                <a:latin typeface="Century Gothic" panose="020B0502020202020204" pitchFamily="34" charset="0"/>
              </a:rPr>
              <a:t>a wide range of static, interactive, and animated visualizations</a:t>
            </a:r>
            <a:r>
              <a:rPr lang="en-US" b="0" i="0" dirty="0">
                <a:solidFill>
                  <a:srgbClr val="242424"/>
                </a:solidFill>
                <a:effectLst/>
                <a:latin typeface="Century Gothic" panose="020B0502020202020204" pitchFamily="34" charset="0"/>
              </a:rPr>
              <a:t>. It’s highly versatile and can be used to create everything from basic line and bar plots to complex visualizations.</a:t>
            </a:r>
            <a:endParaRPr lang="en-US" dirty="0">
              <a:latin typeface="Century Gothic" panose="020B0502020202020204" pitchFamily="34" charset="0"/>
            </a:endParaRPr>
          </a:p>
        </p:txBody>
      </p:sp>
    </p:spTree>
    <p:extLst>
      <p:ext uri="{BB962C8B-B14F-4D97-AF65-F5344CB8AC3E}">
        <p14:creationId xmlns:p14="http://schemas.microsoft.com/office/powerpoint/2010/main" val="1900459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AA27BDC0-162C-FEFB-C514-05604C7035F6}"/>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5" name="Right Triangle 4">
            <a:extLst>
              <a:ext uri="{FF2B5EF4-FFF2-40B4-BE49-F238E27FC236}">
                <a16:creationId xmlns:a16="http://schemas.microsoft.com/office/drawing/2014/main" id="{412B0C84-0D6A-84E6-AFBF-46CD49AE620A}"/>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6" name="Picture 5">
            <a:extLst>
              <a:ext uri="{FF2B5EF4-FFF2-40B4-BE49-F238E27FC236}">
                <a16:creationId xmlns:a16="http://schemas.microsoft.com/office/drawing/2014/main" id="{5294A021-B436-33A7-89E2-353001D61A37}"/>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7" name="TextBox 6">
            <a:extLst>
              <a:ext uri="{FF2B5EF4-FFF2-40B4-BE49-F238E27FC236}">
                <a16:creationId xmlns:a16="http://schemas.microsoft.com/office/drawing/2014/main" id="{9A496B51-FDB6-1550-4D60-C80E78DCE4F3}"/>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8" name="TextBox 7">
            <a:extLst>
              <a:ext uri="{FF2B5EF4-FFF2-40B4-BE49-F238E27FC236}">
                <a16:creationId xmlns:a16="http://schemas.microsoft.com/office/drawing/2014/main" id="{3F497D64-F411-8F4E-CD91-32B98FBEBEE0}"/>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10" name="TextBox 9">
            <a:extLst>
              <a:ext uri="{FF2B5EF4-FFF2-40B4-BE49-F238E27FC236}">
                <a16:creationId xmlns:a16="http://schemas.microsoft.com/office/drawing/2014/main" id="{649FA89C-D53C-CCDD-1A57-8C13AF00DF71}"/>
              </a:ext>
            </a:extLst>
          </p:cNvPr>
          <p:cNvSpPr txBox="1"/>
          <p:nvPr/>
        </p:nvSpPr>
        <p:spPr>
          <a:xfrm>
            <a:off x="-20320" y="37261"/>
            <a:ext cx="12212320" cy="707886"/>
          </a:xfrm>
          <a:prstGeom prst="rect">
            <a:avLst/>
          </a:prstGeom>
          <a:noFill/>
        </p:spPr>
        <p:txBody>
          <a:bodyPr wrap="square">
            <a:spAutoFit/>
          </a:bodyPr>
          <a:lstStyle/>
          <a:p>
            <a:pPr algn="ctr"/>
            <a:r>
              <a:rPr lang="en-US" sz="4000" b="1" i="0" dirty="0">
                <a:solidFill>
                  <a:srgbClr val="242424"/>
                </a:solidFill>
                <a:effectLst/>
                <a:latin typeface="Century Gothic" panose="020B0502020202020204" pitchFamily="34" charset="0"/>
              </a:rPr>
              <a:t>Matplotlib vs. Seaborn</a:t>
            </a:r>
          </a:p>
        </p:txBody>
      </p:sp>
      <p:sp>
        <p:nvSpPr>
          <p:cNvPr id="2" name="Rectangle 1">
            <a:extLst>
              <a:ext uri="{FF2B5EF4-FFF2-40B4-BE49-F238E27FC236}">
                <a16:creationId xmlns:a16="http://schemas.microsoft.com/office/drawing/2014/main" id="{A9D5F167-1A8E-6718-F2DA-36A0DAD644FD}"/>
              </a:ext>
            </a:extLst>
          </p:cNvPr>
          <p:cNvSpPr/>
          <p:nvPr/>
        </p:nvSpPr>
        <p:spPr>
          <a:xfrm>
            <a:off x="330740" y="1998610"/>
            <a:ext cx="3725693" cy="583660"/>
          </a:xfrm>
          <a:prstGeom prst="rect">
            <a:avLst/>
          </a:prstGeom>
          <a:no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0">
                <a:solidFill>
                  <a:srgbClr val="242424"/>
                </a:solidFill>
                <a:effectLst/>
                <a:latin typeface="Century Gothic" panose="020B0502020202020204" pitchFamily="34" charset="0"/>
              </a:rPr>
              <a:t>Pros:</a:t>
            </a:r>
            <a:endParaRPr lang="en-US" sz="2400" b="1">
              <a:latin typeface="Century Gothic" panose="020B0502020202020204" pitchFamily="34" charset="0"/>
            </a:endParaRPr>
          </a:p>
        </p:txBody>
      </p:sp>
      <p:sp>
        <p:nvSpPr>
          <p:cNvPr id="3" name="Rectangle 2">
            <a:extLst>
              <a:ext uri="{FF2B5EF4-FFF2-40B4-BE49-F238E27FC236}">
                <a16:creationId xmlns:a16="http://schemas.microsoft.com/office/drawing/2014/main" id="{FF0E5730-1451-789B-F1D0-E685280FA7D1}"/>
              </a:ext>
            </a:extLst>
          </p:cNvPr>
          <p:cNvSpPr/>
          <p:nvPr/>
        </p:nvSpPr>
        <p:spPr>
          <a:xfrm>
            <a:off x="4325565" y="1998610"/>
            <a:ext cx="3725693" cy="583660"/>
          </a:xfrm>
          <a:prstGeom prst="rect">
            <a:avLst/>
          </a:prstGeom>
          <a:no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0">
                <a:solidFill>
                  <a:srgbClr val="242424"/>
                </a:solidFill>
                <a:effectLst/>
                <a:latin typeface="Century Gothic" panose="020B0502020202020204" pitchFamily="34" charset="0"/>
              </a:rPr>
              <a:t>Cons:</a:t>
            </a:r>
            <a:endParaRPr lang="en-US" sz="2400" b="1">
              <a:latin typeface="Century Gothic" panose="020B0502020202020204" pitchFamily="34" charset="0"/>
            </a:endParaRPr>
          </a:p>
        </p:txBody>
      </p:sp>
      <p:sp>
        <p:nvSpPr>
          <p:cNvPr id="9" name="Rectangle 8">
            <a:extLst>
              <a:ext uri="{FF2B5EF4-FFF2-40B4-BE49-F238E27FC236}">
                <a16:creationId xmlns:a16="http://schemas.microsoft.com/office/drawing/2014/main" id="{757827A7-6AC9-F38F-F27D-8CDDA3B3D074}"/>
              </a:ext>
            </a:extLst>
          </p:cNvPr>
          <p:cNvSpPr/>
          <p:nvPr/>
        </p:nvSpPr>
        <p:spPr>
          <a:xfrm>
            <a:off x="8320390" y="1998610"/>
            <a:ext cx="3725693" cy="583660"/>
          </a:xfrm>
          <a:prstGeom prst="rect">
            <a:avLst/>
          </a:prstGeom>
          <a:no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0">
                <a:solidFill>
                  <a:srgbClr val="242424"/>
                </a:solidFill>
                <a:effectLst/>
                <a:latin typeface="Century Gothic" panose="020B0502020202020204" pitchFamily="34" charset="0"/>
              </a:rPr>
              <a:t>Use Cases:</a:t>
            </a:r>
            <a:endParaRPr lang="en-US" sz="2400" b="1">
              <a:latin typeface="Century Gothic" panose="020B0502020202020204" pitchFamily="34" charset="0"/>
            </a:endParaRPr>
          </a:p>
        </p:txBody>
      </p:sp>
      <p:sp>
        <p:nvSpPr>
          <p:cNvPr id="11" name="Rectangle 10">
            <a:extLst>
              <a:ext uri="{FF2B5EF4-FFF2-40B4-BE49-F238E27FC236}">
                <a16:creationId xmlns:a16="http://schemas.microsoft.com/office/drawing/2014/main" id="{A06B254F-6859-2026-35C4-352C48FDD168}"/>
              </a:ext>
            </a:extLst>
          </p:cNvPr>
          <p:cNvSpPr/>
          <p:nvPr/>
        </p:nvSpPr>
        <p:spPr>
          <a:xfrm>
            <a:off x="330740" y="2568697"/>
            <a:ext cx="3725693" cy="3797632"/>
          </a:xfrm>
          <a:prstGeom prst="rect">
            <a:avLst/>
          </a:prstGeom>
          <a:no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r>
              <a:rPr lang="en-US" b="0" i="0" dirty="0">
                <a:solidFill>
                  <a:srgbClr val="242424"/>
                </a:solidFill>
                <a:effectLst/>
                <a:latin typeface="Century Gothic" panose="020B0502020202020204" pitchFamily="34" charset="0"/>
              </a:rPr>
              <a:t>Offers built-in themes and color palettes for aesthetically pleasing visualizations.</a:t>
            </a:r>
          </a:p>
          <a:p>
            <a:pPr algn="l">
              <a:buFont typeface="Arial" panose="020B0604020202020204" pitchFamily="34" charset="0"/>
              <a:buChar char="•"/>
            </a:pPr>
            <a:endParaRPr lang="en-US" b="0" i="0" dirty="0">
              <a:solidFill>
                <a:srgbClr val="242424"/>
              </a:solidFill>
              <a:effectLst/>
              <a:latin typeface="Century Gothic" panose="020B0502020202020204" pitchFamily="34" charset="0"/>
            </a:endParaRPr>
          </a:p>
          <a:p>
            <a:pPr algn="l">
              <a:buFont typeface="Arial" panose="020B0604020202020204" pitchFamily="34" charset="0"/>
              <a:buChar char="•"/>
            </a:pPr>
            <a:r>
              <a:rPr lang="en-US" b="0" i="0" dirty="0">
                <a:solidFill>
                  <a:srgbClr val="242424"/>
                </a:solidFill>
                <a:effectLst/>
                <a:latin typeface="Century Gothic" panose="020B0502020202020204" pitchFamily="34" charset="0"/>
              </a:rPr>
              <a:t>Simplifies the creation of advanced statistical plots like box plots and violin plots.</a:t>
            </a:r>
          </a:p>
          <a:p>
            <a:pPr algn="l">
              <a:buFont typeface="Arial" panose="020B0604020202020204" pitchFamily="34" charset="0"/>
              <a:buChar char="•"/>
            </a:pPr>
            <a:endParaRPr lang="en-US" b="0" i="0" dirty="0">
              <a:solidFill>
                <a:srgbClr val="242424"/>
              </a:solidFill>
              <a:effectLst/>
              <a:latin typeface="Century Gothic" panose="020B0502020202020204" pitchFamily="34" charset="0"/>
            </a:endParaRPr>
          </a:p>
          <a:p>
            <a:pPr algn="l">
              <a:buFont typeface="Arial" panose="020B0604020202020204" pitchFamily="34" charset="0"/>
              <a:buChar char="•"/>
            </a:pPr>
            <a:r>
              <a:rPr lang="en-US" b="0" i="0" dirty="0">
                <a:solidFill>
                  <a:srgbClr val="242424"/>
                </a:solidFill>
                <a:effectLst/>
                <a:latin typeface="Century Gothic" panose="020B0502020202020204" pitchFamily="34" charset="0"/>
              </a:rPr>
              <a:t>Provides support for visualizing multivariate relationships.</a:t>
            </a:r>
          </a:p>
        </p:txBody>
      </p:sp>
      <p:sp>
        <p:nvSpPr>
          <p:cNvPr id="13" name="Rectangle 12">
            <a:extLst>
              <a:ext uri="{FF2B5EF4-FFF2-40B4-BE49-F238E27FC236}">
                <a16:creationId xmlns:a16="http://schemas.microsoft.com/office/drawing/2014/main" id="{DE63522A-B860-6FAC-5F3F-BEEA49CC8A50}"/>
              </a:ext>
            </a:extLst>
          </p:cNvPr>
          <p:cNvSpPr/>
          <p:nvPr/>
        </p:nvSpPr>
        <p:spPr>
          <a:xfrm>
            <a:off x="4325565" y="2568697"/>
            <a:ext cx="3725693" cy="3797632"/>
          </a:xfrm>
          <a:prstGeom prst="rect">
            <a:avLst/>
          </a:prstGeom>
          <a:no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r>
              <a:rPr lang="en-US" b="0" i="0" dirty="0">
                <a:solidFill>
                  <a:srgbClr val="242424"/>
                </a:solidFill>
                <a:effectLst/>
                <a:latin typeface="Century Gothic" panose="020B0502020202020204" pitchFamily="34" charset="0"/>
              </a:rPr>
              <a:t>While easier to use than Matplotlib, it may have limitations for highly custom visualizations.</a:t>
            </a:r>
          </a:p>
        </p:txBody>
      </p:sp>
      <p:sp>
        <p:nvSpPr>
          <p:cNvPr id="14" name="Rectangle 13">
            <a:extLst>
              <a:ext uri="{FF2B5EF4-FFF2-40B4-BE49-F238E27FC236}">
                <a16:creationId xmlns:a16="http://schemas.microsoft.com/office/drawing/2014/main" id="{CB88996A-B620-DE0B-6662-22CB1090E658}"/>
              </a:ext>
            </a:extLst>
          </p:cNvPr>
          <p:cNvSpPr/>
          <p:nvPr/>
        </p:nvSpPr>
        <p:spPr>
          <a:xfrm>
            <a:off x="8320390" y="2568697"/>
            <a:ext cx="3725693" cy="3797632"/>
          </a:xfrm>
          <a:prstGeom prst="rect">
            <a:avLst/>
          </a:prstGeom>
          <a:no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r>
              <a:rPr lang="en-US" b="0" i="0" dirty="0">
                <a:solidFill>
                  <a:srgbClr val="242424"/>
                </a:solidFill>
                <a:effectLst/>
                <a:latin typeface="Century Gothic" panose="020B0502020202020204" pitchFamily="34" charset="0"/>
              </a:rPr>
              <a:t>Creating box plots, violin plots, and other advanced statistical plots.</a:t>
            </a:r>
          </a:p>
          <a:p>
            <a:pPr algn="l">
              <a:buFont typeface="Arial" panose="020B0604020202020204" pitchFamily="34" charset="0"/>
              <a:buChar char="•"/>
            </a:pPr>
            <a:endParaRPr lang="en-US" b="0" i="0" dirty="0">
              <a:solidFill>
                <a:srgbClr val="242424"/>
              </a:solidFill>
              <a:effectLst/>
              <a:latin typeface="Century Gothic" panose="020B0502020202020204" pitchFamily="34" charset="0"/>
            </a:endParaRPr>
          </a:p>
          <a:p>
            <a:pPr algn="l">
              <a:buFont typeface="Arial" panose="020B0604020202020204" pitchFamily="34" charset="0"/>
              <a:buChar char="•"/>
            </a:pPr>
            <a:r>
              <a:rPr lang="en-US" b="0" i="0" dirty="0">
                <a:solidFill>
                  <a:srgbClr val="242424"/>
                </a:solidFill>
                <a:effectLst/>
                <a:latin typeface="Century Gothic" panose="020B0502020202020204" pitchFamily="34" charset="0"/>
              </a:rPr>
              <a:t>Generating heatmaps and correlation matrices.</a:t>
            </a:r>
          </a:p>
          <a:p>
            <a:pPr algn="l">
              <a:buFont typeface="Arial" panose="020B0604020202020204" pitchFamily="34" charset="0"/>
              <a:buChar char="•"/>
            </a:pPr>
            <a:endParaRPr lang="en-US" b="0" i="0" dirty="0">
              <a:solidFill>
                <a:srgbClr val="242424"/>
              </a:solidFill>
              <a:effectLst/>
              <a:latin typeface="Century Gothic" panose="020B0502020202020204" pitchFamily="34" charset="0"/>
            </a:endParaRPr>
          </a:p>
          <a:p>
            <a:pPr algn="l">
              <a:buFont typeface="Arial" panose="020B0604020202020204" pitchFamily="34" charset="0"/>
              <a:buChar char="•"/>
            </a:pPr>
            <a:r>
              <a:rPr lang="en-US" b="0" i="0" dirty="0">
                <a:solidFill>
                  <a:srgbClr val="242424"/>
                </a:solidFill>
                <a:effectLst/>
                <a:latin typeface="Century Gothic" panose="020B0502020202020204" pitchFamily="34" charset="0"/>
              </a:rPr>
              <a:t>Visualizing multivariate relationships with pair plots.</a:t>
            </a:r>
          </a:p>
        </p:txBody>
      </p:sp>
      <p:sp>
        <p:nvSpPr>
          <p:cNvPr id="15" name="TextBox 14">
            <a:extLst>
              <a:ext uri="{FF2B5EF4-FFF2-40B4-BE49-F238E27FC236}">
                <a16:creationId xmlns:a16="http://schemas.microsoft.com/office/drawing/2014/main" id="{3CF27478-4B83-6C8D-7E5E-41B07A2F4229}"/>
              </a:ext>
            </a:extLst>
          </p:cNvPr>
          <p:cNvSpPr txBox="1"/>
          <p:nvPr/>
        </p:nvSpPr>
        <p:spPr>
          <a:xfrm>
            <a:off x="-20320" y="885217"/>
            <a:ext cx="12140984" cy="646331"/>
          </a:xfrm>
          <a:prstGeom prst="rect">
            <a:avLst/>
          </a:prstGeom>
          <a:noFill/>
        </p:spPr>
        <p:txBody>
          <a:bodyPr wrap="square" rtlCol="0">
            <a:spAutoFit/>
          </a:bodyPr>
          <a:lstStyle/>
          <a:p>
            <a:pPr marL="285750" indent="-285750" algn="ctr">
              <a:buFont typeface="Courier New" panose="02070309020205020404" pitchFamily="49" charset="0"/>
              <a:buChar char="o"/>
            </a:pPr>
            <a:r>
              <a:rPr lang="en-US" b="0" i="0" u="sng" dirty="0">
                <a:solidFill>
                  <a:srgbClr val="00B050"/>
                </a:solidFill>
                <a:effectLst/>
                <a:latin typeface="Century Gothic" panose="020B0502020202020204" pitchFamily="34" charset="0"/>
              </a:rPr>
              <a:t>Seaborn</a:t>
            </a:r>
            <a:r>
              <a:rPr lang="en-US" b="0" i="0" dirty="0">
                <a:solidFill>
                  <a:srgbClr val="242424"/>
                </a:solidFill>
                <a:effectLst/>
                <a:latin typeface="Century Gothic" panose="020B0502020202020204" pitchFamily="34" charset="0"/>
              </a:rPr>
              <a:t> is built on top of Matplotlib and aims to simplify the creation of informative and attractive </a:t>
            </a:r>
            <a:r>
              <a:rPr lang="en-US" b="0" i="0" dirty="0">
                <a:solidFill>
                  <a:srgbClr val="FF0000"/>
                </a:solidFill>
                <a:effectLst/>
                <a:latin typeface="Century Gothic" panose="020B0502020202020204" pitchFamily="34" charset="0"/>
              </a:rPr>
              <a:t>statistical graphics</a:t>
            </a:r>
            <a:r>
              <a:rPr lang="en-US" b="0" i="0" dirty="0">
                <a:solidFill>
                  <a:srgbClr val="242424"/>
                </a:solidFill>
                <a:effectLst/>
                <a:latin typeface="Century Gothic" panose="020B0502020202020204" pitchFamily="34" charset="0"/>
              </a:rPr>
              <a:t>. It provides a higher-level interface for creating complex visualizations with ease.</a:t>
            </a:r>
            <a:endParaRPr lang="en-US" dirty="0">
              <a:latin typeface="Century Gothic" panose="020B0502020202020204" pitchFamily="34" charset="0"/>
            </a:endParaRPr>
          </a:p>
        </p:txBody>
      </p:sp>
    </p:spTree>
    <p:extLst>
      <p:ext uri="{BB962C8B-B14F-4D97-AF65-F5344CB8AC3E}">
        <p14:creationId xmlns:p14="http://schemas.microsoft.com/office/powerpoint/2010/main" val="111192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AA27BDC0-162C-FEFB-C514-05604C7035F6}"/>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5" name="Right Triangle 4">
            <a:extLst>
              <a:ext uri="{FF2B5EF4-FFF2-40B4-BE49-F238E27FC236}">
                <a16:creationId xmlns:a16="http://schemas.microsoft.com/office/drawing/2014/main" id="{412B0C84-0D6A-84E6-AFBF-46CD49AE620A}"/>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6" name="Picture 5">
            <a:extLst>
              <a:ext uri="{FF2B5EF4-FFF2-40B4-BE49-F238E27FC236}">
                <a16:creationId xmlns:a16="http://schemas.microsoft.com/office/drawing/2014/main" id="{5294A021-B436-33A7-89E2-353001D61A37}"/>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7" name="TextBox 6">
            <a:extLst>
              <a:ext uri="{FF2B5EF4-FFF2-40B4-BE49-F238E27FC236}">
                <a16:creationId xmlns:a16="http://schemas.microsoft.com/office/drawing/2014/main" id="{9A496B51-FDB6-1550-4D60-C80E78DCE4F3}"/>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8" name="TextBox 7">
            <a:extLst>
              <a:ext uri="{FF2B5EF4-FFF2-40B4-BE49-F238E27FC236}">
                <a16:creationId xmlns:a16="http://schemas.microsoft.com/office/drawing/2014/main" id="{3F497D64-F411-8F4E-CD91-32B98FBEBEE0}"/>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10" name="TextBox 9">
            <a:extLst>
              <a:ext uri="{FF2B5EF4-FFF2-40B4-BE49-F238E27FC236}">
                <a16:creationId xmlns:a16="http://schemas.microsoft.com/office/drawing/2014/main" id="{649FA89C-D53C-CCDD-1A57-8C13AF00DF71}"/>
              </a:ext>
            </a:extLst>
          </p:cNvPr>
          <p:cNvSpPr txBox="1"/>
          <p:nvPr/>
        </p:nvSpPr>
        <p:spPr>
          <a:xfrm>
            <a:off x="-20320" y="37261"/>
            <a:ext cx="12212320" cy="707886"/>
          </a:xfrm>
          <a:prstGeom prst="rect">
            <a:avLst/>
          </a:prstGeom>
          <a:noFill/>
        </p:spPr>
        <p:txBody>
          <a:bodyPr wrap="square">
            <a:spAutoFit/>
          </a:bodyPr>
          <a:lstStyle/>
          <a:p>
            <a:pPr algn="ctr"/>
            <a:r>
              <a:rPr lang="en-US" sz="4000" b="1" i="0" dirty="0">
                <a:solidFill>
                  <a:srgbClr val="242424"/>
                </a:solidFill>
                <a:effectLst/>
                <a:latin typeface="Century Gothic" panose="020B0502020202020204" pitchFamily="34" charset="0"/>
              </a:rPr>
              <a:t>Matplotlib vs. Seaborn</a:t>
            </a:r>
          </a:p>
        </p:txBody>
      </p:sp>
      <p:sp>
        <p:nvSpPr>
          <p:cNvPr id="16" name="TextBox 15">
            <a:extLst>
              <a:ext uri="{FF2B5EF4-FFF2-40B4-BE49-F238E27FC236}">
                <a16:creationId xmlns:a16="http://schemas.microsoft.com/office/drawing/2014/main" id="{2B687C8A-D361-9C26-4E3D-851E07583E21}"/>
              </a:ext>
            </a:extLst>
          </p:cNvPr>
          <p:cNvSpPr txBox="1"/>
          <p:nvPr/>
        </p:nvSpPr>
        <p:spPr>
          <a:xfrm>
            <a:off x="477061" y="976790"/>
            <a:ext cx="11237878" cy="3416320"/>
          </a:xfrm>
          <a:prstGeom prst="rect">
            <a:avLst/>
          </a:prstGeom>
          <a:noFill/>
        </p:spPr>
        <p:txBody>
          <a:bodyPr wrap="square">
            <a:spAutoFit/>
          </a:bodyPr>
          <a:lstStyle/>
          <a:p>
            <a:pPr marL="285750" indent="-285750">
              <a:buFont typeface="Arial" panose="020B0604020202020204" pitchFamily="34" charset="0"/>
              <a:buChar char="•"/>
            </a:pPr>
            <a:r>
              <a:rPr lang="en-US" sz="3600" dirty="0" err="1">
                <a:solidFill>
                  <a:srgbClr val="FF0000"/>
                </a:solidFill>
                <a:latin typeface="Century Gothic" panose="020B0502020202020204" pitchFamily="34" charset="0"/>
              </a:rPr>
              <a:t>Distplot</a:t>
            </a:r>
            <a:r>
              <a:rPr lang="en-US" sz="3600" dirty="0">
                <a:solidFill>
                  <a:srgbClr val="FF0000"/>
                </a:solidFill>
                <a:latin typeface="Century Gothic" panose="020B0502020202020204" pitchFamily="34" charset="0"/>
              </a:rPr>
              <a:t> (Seaborn </a:t>
            </a:r>
            <a:r>
              <a:rPr lang="en-US" sz="3600" dirty="0" err="1">
                <a:solidFill>
                  <a:srgbClr val="FF0000"/>
                </a:solidFill>
                <a:latin typeface="Century Gothic" panose="020B0502020202020204" pitchFamily="34" charset="0"/>
              </a:rPr>
              <a:t>Distplot</a:t>
            </a:r>
            <a:r>
              <a:rPr lang="en-US" sz="3600" dirty="0">
                <a:solidFill>
                  <a:srgbClr val="FF0000"/>
                </a:solidFill>
                <a:latin typeface="Century Gothic" panose="020B0502020202020204" pitchFamily="34" charset="0"/>
              </a:rPr>
              <a:t>)</a:t>
            </a:r>
          </a:p>
          <a:p>
            <a:pPr marL="285750" indent="-285750">
              <a:buFont typeface="Arial" panose="020B0604020202020204" pitchFamily="34" charset="0"/>
              <a:buChar char="•"/>
            </a:pPr>
            <a:endParaRPr lang="en-US" sz="3600" dirty="0">
              <a:latin typeface="Century Gothic" panose="020B0502020202020204" pitchFamily="34" charset="0"/>
            </a:endParaRPr>
          </a:p>
          <a:p>
            <a:pPr marL="285750" indent="-285750">
              <a:buFont typeface="Arial" panose="020B0604020202020204" pitchFamily="34" charset="0"/>
              <a:buChar char="•"/>
            </a:pPr>
            <a:r>
              <a:rPr lang="en-US" sz="3600" dirty="0">
                <a:latin typeface="Century Gothic" panose="020B0502020202020204" pitchFamily="34" charset="0"/>
              </a:rPr>
              <a:t>Distribution plots visually assess the distribution of sample data by comparing the empirical distribution with the theoretical values expected from a specified distribution.</a:t>
            </a:r>
          </a:p>
        </p:txBody>
      </p:sp>
      <p:sp>
        <p:nvSpPr>
          <p:cNvPr id="18" name="TextBox 17">
            <a:extLst>
              <a:ext uri="{FF2B5EF4-FFF2-40B4-BE49-F238E27FC236}">
                <a16:creationId xmlns:a16="http://schemas.microsoft.com/office/drawing/2014/main" id="{A892A6C2-2763-C1C4-4793-C771470F4888}"/>
              </a:ext>
            </a:extLst>
          </p:cNvPr>
          <p:cNvSpPr txBox="1"/>
          <p:nvPr/>
        </p:nvSpPr>
        <p:spPr>
          <a:xfrm>
            <a:off x="2289342" y="4559807"/>
            <a:ext cx="9588130" cy="1631216"/>
          </a:xfrm>
          <a:prstGeom prst="rect">
            <a:avLst/>
          </a:prstGeom>
          <a:noFill/>
        </p:spPr>
        <p:txBody>
          <a:bodyPr wrap="square">
            <a:spAutoFit/>
          </a:bodyPr>
          <a:lstStyle/>
          <a:p>
            <a:pPr marL="342900" indent="-342900">
              <a:buFont typeface="Courier New" panose="02070309020205020404" pitchFamily="49" charset="0"/>
              <a:buChar char="o"/>
            </a:pPr>
            <a:r>
              <a:rPr lang="en-US" sz="2000" b="0" i="0" dirty="0">
                <a:solidFill>
                  <a:srgbClr val="404040"/>
                </a:solidFill>
                <a:effectLst/>
                <a:latin typeface="Century Gothic" panose="020B0502020202020204" pitchFamily="34" charset="0"/>
              </a:rPr>
              <a:t>A </a:t>
            </a:r>
            <a:r>
              <a:rPr lang="en-US" sz="2000" b="0" i="0" dirty="0" err="1">
                <a:solidFill>
                  <a:srgbClr val="404040"/>
                </a:solidFill>
                <a:effectLst/>
                <a:latin typeface="Century Gothic" panose="020B0502020202020204" pitchFamily="34" charset="0"/>
              </a:rPr>
              <a:t>distplot</a:t>
            </a:r>
            <a:r>
              <a:rPr lang="en-US" sz="2000" b="0" i="0" dirty="0">
                <a:solidFill>
                  <a:srgbClr val="404040"/>
                </a:solidFill>
                <a:effectLst/>
                <a:latin typeface="Century Gothic" panose="020B0502020202020204" pitchFamily="34" charset="0"/>
              </a:rPr>
              <a:t> plots a </a:t>
            </a:r>
            <a:r>
              <a:rPr lang="en-US" sz="2000" b="0" i="0" u="sng" dirty="0">
                <a:solidFill>
                  <a:srgbClr val="FF0000"/>
                </a:solidFill>
                <a:effectLst/>
                <a:latin typeface="Century Gothic" panose="020B0502020202020204" pitchFamily="34" charset="0"/>
              </a:rPr>
              <a:t>univariate</a:t>
            </a:r>
            <a:r>
              <a:rPr lang="en-US" sz="2000" b="0" i="0" dirty="0">
                <a:solidFill>
                  <a:srgbClr val="404040"/>
                </a:solidFill>
                <a:effectLst/>
                <a:latin typeface="Century Gothic" panose="020B0502020202020204" pitchFamily="34" charset="0"/>
              </a:rPr>
              <a:t> distribution of observations.</a:t>
            </a:r>
          </a:p>
          <a:p>
            <a:pPr marL="342900" indent="-342900">
              <a:buFont typeface="Courier New" panose="02070309020205020404" pitchFamily="49" charset="0"/>
              <a:buChar char="o"/>
            </a:pPr>
            <a:endParaRPr lang="en-US" sz="2000" b="0" i="0" dirty="0">
              <a:solidFill>
                <a:srgbClr val="404040"/>
              </a:solidFill>
              <a:effectLst/>
              <a:latin typeface="Century Gothic" panose="020B0502020202020204" pitchFamily="34" charset="0"/>
            </a:endParaRPr>
          </a:p>
          <a:p>
            <a:pPr marL="342900" indent="-342900">
              <a:buFont typeface="Courier New" panose="02070309020205020404" pitchFamily="49" charset="0"/>
              <a:buChar char="o"/>
            </a:pPr>
            <a:r>
              <a:rPr lang="en-US" sz="2000" b="0" i="0" dirty="0">
                <a:solidFill>
                  <a:srgbClr val="404040"/>
                </a:solidFill>
                <a:effectLst/>
                <a:latin typeface="Century Gothic" panose="020B0502020202020204" pitchFamily="34" charset="0"/>
              </a:rPr>
              <a:t>Seaborn </a:t>
            </a:r>
            <a:r>
              <a:rPr lang="en-US" sz="2000" b="0" i="0" dirty="0" err="1">
                <a:solidFill>
                  <a:srgbClr val="404040"/>
                </a:solidFill>
                <a:effectLst/>
                <a:latin typeface="Century Gothic" panose="020B0502020202020204" pitchFamily="34" charset="0"/>
              </a:rPr>
              <a:t>distplot</a:t>
            </a:r>
            <a:r>
              <a:rPr lang="en-US" sz="2000" b="0" i="0" dirty="0">
                <a:solidFill>
                  <a:srgbClr val="404040"/>
                </a:solidFill>
                <a:effectLst/>
                <a:latin typeface="Century Gothic" panose="020B0502020202020204" pitchFamily="34" charset="0"/>
              </a:rPr>
              <a:t> lets you show a histogram with a line on it. This can be shown in all kinds of variations. We use seaborn in combination with matplotlib, the Python plotting module.</a:t>
            </a:r>
            <a:endParaRPr lang="en-US" sz="2000" dirty="0">
              <a:latin typeface="Century Gothic" panose="020B0502020202020204" pitchFamily="34" charset="0"/>
            </a:endParaRPr>
          </a:p>
        </p:txBody>
      </p:sp>
    </p:spTree>
    <p:extLst>
      <p:ext uri="{BB962C8B-B14F-4D97-AF65-F5344CB8AC3E}">
        <p14:creationId xmlns:p14="http://schemas.microsoft.com/office/powerpoint/2010/main" val="3847892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AA27BDC0-162C-FEFB-C514-05604C7035F6}"/>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5" name="Right Triangle 4">
            <a:extLst>
              <a:ext uri="{FF2B5EF4-FFF2-40B4-BE49-F238E27FC236}">
                <a16:creationId xmlns:a16="http://schemas.microsoft.com/office/drawing/2014/main" id="{412B0C84-0D6A-84E6-AFBF-46CD49AE620A}"/>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6" name="Picture 5">
            <a:extLst>
              <a:ext uri="{FF2B5EF4-FFF2-40B4-BE49-F238E27FC236}">
                <a16:creationId xmlns:a16="http://schemas.microsoft.com/office/drawing/2014/main" id="{5294A021-B436-33A7-89E2-353001D61A37}"/>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7" name="TextBox 6">
            <a:extLst>
              <a:ext uri="{FF2B5EF4-FFF2-40B4-BE49-F238E27FC236}">
                <a16:creationId xmlns:a16="http://schemas.microsoft.com/office/drawing/2014/main" id="{9A496B51-FDB6-1550-4D60-C80E78DCE4F3}"/>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8" name="TextBox 7">
            <a:extLst>
              <a:ext uri="{FF2B5EF4-FFF2-40B4-BE49-F238E27FC236}">
                <a16:creationId xmlns:a16="http://schemas.microsoft.com/office/drawing/2014/main" id="{3F497D64-F411-8F4E-CD91-32B98FBEBEE0}"/>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10" name="TextBox 9">
            <a:extLst>
              <a:ext uri="{FF2B5EF4-FFF2-40B4-BE49-F238E27FC236}">
                <a16:creationId xmlns:a16="http://schemas.microsoft.com/office/drawing/2014/main" id="{649FA89C-D53C-CCDD-1A57-8C13AF00DF71}"/>
              </a:ext>
            </a:extLst>
          </p:cNvPr>
          <p:cNvSpPr txBox="1"/>
          <p:nvPr/>
        </p:nvSpPr>
        <p:spPr>
          <a:xfrm>
            <a:off x="-20320" y="37261"/>
            <a:ext cx="12212320" cy="707886"/>
          </a:xfrm>
          <a:prstGeom prst="rect">
            <a:avLst/>
          </a:prstGeom>
          <a:noFill/>
        </p:spPr>
        <p:txBody>
          <a:bodyPr wrap="square">
            <a:spAutoFit/>
          </a:bodyPr>
          <a:lstStyle/>
          <a:p>
            <a:pPr algn="ctr"/>
            <a:r>
              <a:rPr lang="en-US" sz="4000" b="1" i="0" dirty="0">
                <a:solidFill>
                  <a:srgbClr val="242424"/>
                </a:solidFill>
                <a:effectLst/>
                <a:latin typeface="Century Gothic" panose="020B0502020202020204" pitchFamily="34" charset="0"/>
              </a:rPr>
              <a:t>Matplotlib vs. Seaborn</a:t>
            </a:r>
          </a:p>
        </p:txBody>
      </p:sp>
      <p:pic>
        <p:nvPicPr>
          <p:cNvPr id="1026" name="Picture 2" descr="seaborn distplot">
            <a:extLst>
              <a:ext uri="{FF2B5EF4-FFF2-40B4-BE49-F238E27FC236}">
                <a16:creationId xmlns:a16="http://schemas.microsoft.com/office/drawing/2014/main" id="{7604C68F-C31E-1C33-DB8B-E6BF3A1B0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541" y="835902"/>
            <a:ext cx="5286464" cy="3964848"/>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seaborn distplot examples">
            <a:extLst>
              <a:ext uri="{FF2B5EF4-FFF2-40B4-BE49-F238E27FC236}">
                <a16:creationId xmlns:a16="http://schemas.microsoft.com/office/drawing/2014/main" id="{FEADBE66-57E7-42CF-4BDB-0ABB3FAE91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8229" y="3739522"/>
            <a:ext cx="5729591" cy="2864796"/>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72091F9A-748C-A2BF-579D-2154475E5B94}"/>
              </a:ext>
            </a:extLst>
          </p:cNvPr>
          <p:cNvSpPr/>
          <p:nvPr/>
        </p:nvSpPr>
        <p:spPr>
          <a:xfrm>
            <a:off x="5175115" y="1857983"/>
            <a:ext cx="2791838" cy="505838"/>
          </a:xfrm>
          <a:prstGeom prst="rightArrow">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Down 2">
            <a:extLst>
              <a:ext uri="{FF2B5EF4-FFF2-40B4-BE49-F238E27FC236}">
                <a16:creationId xmlns:a16="http://schemas.microsoft.com/office/drawing/2014/main" id="{358ACBD8-44F8-4F4C-8FC5-98AD2F557D24}"/>
              </a:ext>
            </a:extLst>
          </p:cNvPr>
          <p:cNvSpPr/>
          <p:nvPr/>
        </p:nvSpPr>
        <p:spPr>
          <a:xfrm>
            <a:off x="7583107" y="2330539"/>
            <a:ext cx="535022" cy="1459148"/>
          </a:xfrm>
          <a:prstGeom prst="downArrow">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66C8347-9206-50E0-B39E-BA96A4D5B777}"/>
              </a:ext>
            </a:extLst>
          </p:cNvPr>
          <p:cNvSpPr txBox="1"/>
          <p:nvPr/>
        </p:nvSpPr>
        <p:spPr>
          <a:xfrm>
            <a:off x="5949664" y="715252"/>
            <a:ext cx="6104106" cy="369332"/>
          </a:xfrm>
          <a:prstGeom prst="rect">
            <a:avLst/>
          </a:prstGeom>
          <a:noFill/>
        </p:spPr>
        <p:txBody>
          <a:bodyPr wrap="square">
            <a:spAutoFit/>
          </a:bodyPr>
          <a:lstStyle/>
          <a:p>
            <a:pPr marL="285750" indent="-285750">
              <a:buFont typeface="Arial" panose="020B0604020202020204" pitchFamily="34" charset="0"/>
              <a:buChar char="•"/>
            </a:pPr>
            <a:r>
              <a:rPr lang="en-US" sz="1800" dirty="0" err="1">
                <a:solidFill>
                  <a:srgbClr val="FF0000"/>
                </a:solidFill>
                <a:latin typeface="Century Gothic" panose="020B0502020202020204" pitchFamily="34" charset="0"/>
              </a:rPr>
              <a:t>Distplot</a:t>
            </a:r>
            <a:r>
              <a:rPr lang="en-US" sz="1800" dirty="0">
                <a:solidFill>
                  <a:srgbClr val="FF0000"/>
                </a:solidFill>
                <a:latin typeface="Century Gothic" panose="020B0502020202020204" pitchFamily="34" charset="0"/>
              </a:rPr>
              <a:t> (Seaborn </a:t>
            </a:r>
            <a:r>
              <a:rPr lang="en-US" sz="1800" dirty="0" err="1">
                <a:solidFill>
                  <a:srgbClr val="FF0000"/>
                </a:solidFill>
                <a:latin typeface="Century Gothic" panose="020B0502020202020204" pitchFamily="34" charset="0"/>
              </a:rPr>
              <a:t>Distplot</a:t>
            </a:r>
            <a:r>
              <a:rPr lang="en-US" sz="1800" dirty="0">
                <a:solidFill>
                  <a:srgbClr val="FF0000"/>
                </a:solidFill>
                <a:latin typeface="Century Gothic" panose="020B0502020202020204" pitchFamily="34" charset="0"/>
              </a:rPr>
              <a:t>)</a:t>
            </a:r>
          </a:p>
        </p:txBody>
      </p:sp>
      <p:sp>
        <p:nvSpPr>
          <p:cNvPr id="13" name="TextBox 12">
            <a:extLst>
              <a:ext uri="{FF2B5EF4-FFF2-40B4-BE49-F238E27FC236}">
                <a16:creationId xmlns:a16="http://schemas.microsoft.com/office/drawing/2014/main" id="{E6AF788C-DE4A-7701-736E-08C95DBA8B87}"/>
              </a:ext>
            </a:extLst>
          </p:cNvPr>
          <p:cNvSpPr txBox="1"/>
          <p:nvPr/>
        </p:nvSpPr>
        <p:spPr>
          <a:xfrm>
            <a:off x="5612301" y="3030753"/>
            <a:ext cx="6650056" cy="400110"/>
          </a:xfrm>
          <a:prstGeom prst="rect">
            <a:avLst/>
          </a:prstGeom>
          <a:noFill/>
        </p:spPr>
        <p:txBody>
          <a:bodyPr wrap="square">
            <a:spAutoFit/>
          </a:bodyPr>
          <a:lstStyle/>
          <a:p>
            <a:pPr marL="285750" indent="-285750">
              <a:buFont typeface="Arial" panose="020B0604020202020204" pitchFamily="34" charset="0"/>
              <a:buChar char="•"/>
            </a:pPr>
            <a:r>
              <a:rPr lang="en-US" sz="2000" b="1" i="0" dirty="0">
                <a:solidFill>
                  <a:srgbClr val="FF0000"/>
                </a:solidFill>
                <a:effectLst/>
                <a:latin typeface="Google Sans"/>
              </a:rPr>
              <a:t>Subplots () </a:t>
            </a:r>
            <a:r>
              <a:rPr lang="en-US" sz="2000" b="0" i="0" dirty="0">
                <a:solidFill>
                  <a:srgbClr val="040C28"/>
                </a:solidFill>
                <a:effectLst/>
                <a:latin typeface="Google Sans"/>
              </a:rPr>
              <a:t>Create a grid of subplots within a single figure</a:t>
            </a:r>
            <a:endParaRPr lang="en-US" sz="2000" dirty="0"/>
          </a:p>
        </p:txBody>
      </p:sp>
    </p:spTree>
    <p:extLst>
      <p:ext uri="{BB962C8B-B14F-4D97-AF65-F5344CB8AC3E}">
        <p14:creationId xmlns:p14="http://schemas.microsoft.com/office/powerpoint/2010/main" val="4275543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ight Triangle 8">
            <a:extLst>
              <a:ext uri="{FF2B5EF4-FFF2-40B4-BE49-F238E27FC236}">
                <a16:creationId xmlns:a16="http://schemas.microsoft.com/office/drawing/2014/main" id="{1AEFE854-A2D1-3476-113D-1160213C530F}"/>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10" name="Right Triangle 9">
            <a:extLst>
              <a:ext uri="{FF2B5EF4-FFF2-40B4-BE49-F238E27FC236}">
                <a16:creationId xmlns:a16="http://schemas.microsoft.com/office/drawing/2014/main" id="{A46EDFB1-2CF9-587C-4323-E7CD946121D5}"/>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FD37A978-F863-1445-3719-F26D76C378F1}"/>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12" name="TextBox 11">
            <a:extLst>
              <a:ext uri="{FF2B5EF4-FFF2-40B4-BE49-F238E27FC236}">
                <a16:creationId xmlns:a16="http://schemas.microsoft.com/office/drawing/2014/main" id="{C5EBAE98-B820-5DD5-AA00-26B761D55513}"/>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13" name="TextBox 12">
            <a:extLst>
              <a:ext uri="{FF2B5EF4-FFF2-40B4-BE49-F238E27FC236}">
                <a16:creationId xmlns:a16="http://schemas.microsoft.com/office/drawing/2014/main" id="{3FF88BD2-23D9-EAF8-B9D0-D3D372188190}"/>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14" name="TextBox 13">
            <a:extLst>
              <a:ext uri="{FF2B5EF4-FFF2-40B4-BE49-F238E27FC236}">
                <a16:creationId xmlns:a16="http://schemas.microsoft.com/office/drawing/2014/main" id="{D3BF4818-D414-F501-8A2B-9762FBDE5C2F}"/>
              </a:ext>
            </a:extLst>
          </p:cNvPr>
          <p:cNvSpPr txBox="1"/>
          <p:nvPr/>
        </p:nvSpPr>
        <p:spPr>
          <a:xfrm>
            <a:off x="-20320" y="37261"/>
            <a:ext cx="12212320" cy="707886"/>
          </a:xfrm>
          <a:prstGeom prst="rect">
            <a:avLst/>
          </a:prstGeom>
          <a:noFill/>
        </p:spPr>
        <p:txBody>
          <a:bodyPr wrap="square">
            <a:spAutoFit/>
          </a:bodyPr>
          <a:lstStyle/>
          <a:p>
            <a:pPr algn="ctr"/>
            <a:r>
              <a:rPr lang="en-US" sz="4000" b="1" i="0" dirty="0">
                <a:solidFill>
                  <a:srgbClr val="242424"/>
                </a:solidFill>
                <a:effectLst/>
                <a:latin typeface="Century Gothic" panose="020B0502020202020204" pitchFamily="34" charset="0"/>
              </a:rPr>
              <a:t>Seaborn</a:t>
            </a:r>
          </a:p>
        </p:txBody>
      </p:sp>
      <p:sp>
        <p:nvSpPr>
          <p:cNvPr id="16" name="TextBox 15">
            <a:extLst>
              <a:ext uri="{FF2B5EF4-FFF2-40B4-BE49-F238E27FC236}">
                <a16:creationId xmlns:a16="http://schemas.microsoft.com/office/drawing/2014/main" id="{DF20C41F-0A3D-9DB8-1AC0-96ECBD9FE8FC}"/>
              </a:ext>
            </a:extLst>
          </p:cNvPr>
          <p:cNvSpPr txBox="1"/>
          <p:nvPr/>
        </p:nvSpPr>
        <p:spPr>
          <a:xfrm>
            <a:off x="3033787" y="1079426"/>
            <a:ext cx="6104106" cy="3293209"/>
          </a:xfrm>
          <a:prstGeom prst="rect">
            <a:avLst/>
          </a:prstGeom>
          <a:noFill/>
          <a:ln w="38100">
            <a:solidFill>
              <a:schemeClr val="bg1">
                <a:lumMod val="75000"/>
              </a:schemeClr>
            </a:solidFill>
          </a:ln>
        </p:spPr>
        <p:txBody>
          <a:bodyPr wrap="square">
            <a:spAutoFit/>
          </a:bodyPr>
          <a:lstStyle/>
          <a:p>
            <a:pPr algn="ctr"/>
            <a:r>
              <a:rPr lang="en-US" sz="2800" b="1" i="0" dirty="0">
                <a:solidFill>
                  <a:srgbClr val="212121"/>
                </a:solidFill>
                <a:effectLst/>
                <a:latin typeface="Century Gothic" panose="020B0502020202020204" pitchFamily="34" charset="0"/>
              </a:rPr>
              <a:t>Advantages of using Seaborn</a:t>
            </a:r>
          </a:p>
          <a:p>
            <a:pPr algn="l"/>
            <a:endParaRPr lang="en-US" b="0" i="0" dirty="0">
              <a:solidFill>
                <a:srgbClr val="212121"/>
              </a:solidFill>
              <a:effectLst/>
              <a:latin typeface="Century Gothic" panose="020B0502020202020204" pitchFamily="34" charset="0"/>
            </a:endParaRPr>
          </a:p>
          <a:p>
            <a:pPr marL="285750" indent="-285750" algn="l">
              <a:buFont typeface="Arial" panose="020B0604020202020204" pitchFamily="34" charset="0"/>
              <a:buChar char="•"/>
            </a:pPr>
            <a:r>
              <a:rPr lang="en-US" b="0" i="0" dirty="0">
                <a:solidFill>
                  <a:srgbClr val="212121"/>
                </a:solidFill>
                <a:effectLst/>
                <a:latin typeface="Century Gothic" panose="020B0502020202020204" pitchFamily="34" charset="0"/>
              </a:rPr>
              <a:t>Extensive Gallery of examples:</a:t>
            </a:r>
          </a:p>
          <a:p>
            <a:pPr marL="285750" indent="-285750" algn="l">
              <a:buFont typeface="Arial" panose="020B0604020202020204" pitchFamily="34" charset="0"/>
              <a:buChar char="•"/>
            </a:pPr>
            <a:r>
              <a:rPr lang="en-US" b="0" i="0" dirty="0">
                <a:solidFill>
                  <a:srgbClr val="212121"/>
                </a:solidFill>
                <a:effectLst/>
                <a:latin typeface="Century Gothic" panose="020B0502020202020204" pitchFamily="34" charset="0"/>
              </a:rPr>
              <a:t>Active community and documentation:</a:t>
            </a:r>
          </a:p>
          <a:p>
            <a:pPr marL="285750" indent="-285750" algn="l">
              <a:buFont typeface="Arial" panose="020B0604020202020204" pitchFamily="34" charset="0"/>
              <a:buChar char="•"/>
            </a:pPr>
            <a:r>
              <a:rPr lang="en-US" b="0" i="0" dirty="0">
                <a:solidFill>
                  <a:srgbClr val="212121"/>
                </a:solidFill>
                <a:effectLst/>
                <a:latin typeface="Century Gothic" panose="020B0502020202020204" pitchFamily="34" charset="0"/>
              </a:rPr>
              <a:t>Flexibility and customization:</a:t>
            </a:r>
          </a:p>
          <a:p>
            <a:pPr marL="285750" indent="-285750" algn="l">
              <a:buFont typeface="Arial" panose="020B0604020202020204" pitchFamily="34" charset="0"/>
              <a:buChar char="•"/>
            </a:pPr>
            <a:r>
              <a:rPr lang="en-US" b="0" i="0" dirty="0">
                <a:solidFill>
                  <a:srgbClr val="212121"/>
                </a:solidFill>
                <a:effectLst/>
                <a:latin typeface="Century Gothic" panose="020B0502020202020204" pitchFamily="34" charset="0"/>
              </a:rPr>
              <a:t>Ease of use:</a:t>
            </a:r>
          </a:p>
          <a:p>
            <a:pPr marL="285750" indent="-285750" algn="l">
              <a:buFont typeface="Arial" panose="020B0604020202020204" pitchFamily="34" charset="0"/>
              <a:buChar char="•"/>
            </a:pPr>
            <a:r>
              <a:rPr lang="en-US" b="0" i="0" dirty="0">
                <a:solidFill>
                  <a:srgbClr val="212121"/>
                </a:solidFill>
                <a:effectLst/>
                <a:latin typeface="Century Gothic" panose="020B0502020202020204" pitchFamily="34" charset="0"/>
              </a:rPr>
              <a:t>Built-in statistical functionality:</a:t>
            </a:r>
          </a:p>
          <a:p>
            <a:pPr marL="285750" indent="-285750" algn="l">
              <a:buFont typeface="Arial" panose="020B0604020202020204" pitchFamily="34" charset="0"/>
              <a:buChar char="•"/>
            </a:pPr>
            <a:r>
              <a:rPr lang="en-US" b="0" i="0" dirty="0">
                <a:solidFill>
                  <a:srgbClr val="212121"/>
                </a:solidFill>
                <a:effectLst/>
                <a:latin typeface="Century Gothic" panose="020B0502020202020204" pitchFamily="34" charset="0"/>
              </a:rPr>
              <a:t>Cross-platform compatibility:</a:t>
            </a:r>
          </a:p>
          <a:p>
            <a:pPr marL="285750" indent="-285750" algn="l">
              <a:buFont typeface="Arial" panose="020B0604020202020204" pitchFamily="34" charset="0"/>
              <a:buChar char="•"/>
            </a:pPr>
            <a:r>
              <a:rPr lang="en-US" b="0" i="0" dirty="0">
                <a:solidFill>
                  <a:srgbClr val="212121"/>
                </a:solidFill>
                <a:effectLst/>
                <a:latin typeface="Century Gothic" panose="020B0502020202020204" pitchFamily="34" charset="0"/>
              </a:rPr>
              <a:t>Continuous development and updates:</a:t>
            </a:r>
          </a:p>
          <a:p>
            <a:pPr marL="285750" indent="-285750" algn="l">
              <a:buFont typeface="Arial" panose="020B0604020202020204" pitchFamily="34" charset="0"/>
              <a:buChar char="•"/>
            </a:pPr>
            <a:r>
              <a:rPr lang="en-US" b="0" i="0" dirty="0">
                <a:solidFill>
                  <a:srgbClr val="212121"/>
                </a:solidFill>
                <a:effectLst/>
                <a:latin typeface="Century Gothic" panose="020B0502020202020204" pitchFamily="34" charset="0"/>
              </a:rPr>
              <a:t>Integration with other libraries:</a:t>
            </a:r>
          </a:p>
          <a:p>
            <a:pPr marL="285750" indent="-285750" algn="l">
              <a:buFont typeface="Arial" panose="020B0604020202020204" pitchFamily="34" charset="0"/>
              <a:buChar char="•"/>
            </a:pPr>
            <a:r>
              <a:rPr lang="en-US" b="0" i="0" dirty="0">
                <a:solidFill>
                  <a:srgbClr val="212121"/>
                </a:solidFill>
                <a:effectLst/>
                <a:latin typeface="Century Gothic" panose="020B0502020202020204" pitchFamily="34" charset="0"/>
              </a:rPr>
              <a:t>Support for both complex and basic plots:</a:t>
            </a:r>
          </a:p>
        </p:txBody>
      </p:sp>
    </p:spTree>
    <p:extLst>
      <p:ext uri="{BB962C8B-B14F-4D97-AF65-F5344CB8AC3E}">
        <p14:creationId xmlns:p14="http://schemas.microsoft.com/office/powerpoint/2010/main" val="1289091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ight Triangle 8">
            <a:extLst>
              <a:ext uri="{FF2B5EF4-FFF2-40B4-BE49-F238E27FC236}">
                <a16:creationId xmlns:a16="http://schemas.microsoft.com/office/drawing/2014/main" id="{1AEFE854-A2D1-3476-113D-1160213C530F}"/>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10" name="Right Triangle 9">
            <a:extLst>
              <a:ext uri="{FF2B5EF4-FFF2-40B4-BE49-F238E27FC236}">
                <a16:creationId xmlns:a16="http://schemas.microsoft.com/office/drawing/2014/main" id="{A46EDFB1-2CF9-587C-4323-E7CD946121D5}"/>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FD37A978-F863-1445-3719-F26D76C378F1}"/>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12" name="TextBox 11">
            <a:extLst>
              <a:ext uri="{FF2B5EF4-FFF2-40B4-BE49-F238E27FC236}">
                <a16:creationId xmlns:a16="http://schemas.microsoft.com/office/drawing/2014/main" id="{C5EBAE98-B820-5DD5-AA00-26B761D55513}"/>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13" name="TextBox 12">
            <a:extLst>
              <a:ext uri="{FF2B5EF4-FFF2-40B4-BE49-F238E27FC236}">
                <a16:creationId xmlns:a16="http://schemas.microsoft.com/office/drawing/2014/main" id="{3FF88BD2-23D9-EAF8-B9D0-D3D372188190}"/>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14" name="TextBox 13">
            <a:extLst>
              <a:ext uri="{FF2B5EF4-FFF2-40B4-BE49-F238E27FC236}">
                <a16:creationId xmlns:a16="http://schemas.microsoft.com/office/drawing/2014/main" id="{D3BF4818-D414-F501-8A2B-9762FBDE5C2F}"/>
              </a:ext>
            </a:extLst>
          </p:cNvPr>
          <p:cNvSpPr txBox="1"/>
          <p:nvPr/>
        </p:nvSpPr>
        <p:spPr>
          <a:xfrm>
            <a:off x="-20320" y="37261"/>
            <a:ext cx="12212320" cy="707886"/>
          </a:xfrm>
          <a:prstGeom prst="rect">
            <a:avLst/>
          </a:prstGeom>
          <a:noFill/>
        </p:spPr>
        <p:txBody>
          <a:bodyPr wrap="square">
            <a:spAutoFit/>
          </a:bodyPr>
          <a:lstStyle/>
          <a:p>
            <a:pPr algn="ctr"/>
            <a:r>
              <a:rPr lang="en-US" sz="4000" b="1" i="1" dirty="0">
                <a:solidFill>
                  <a:srgbClr val="212121"/>
                </a:solidFill>
                <a:effectLst/>
                <a:latin typeface="Century Gothic" panose="020B0502020202020204" pitchFamily="34" charset="0"/>
              </a:rPr>
              <a:t>Tips for Effective Visualization</a:t>
            </a:r>
            <a:endParaRPr lang="en-US" sz="4000" b="1" i="0" dirty="0">
              <a:solidFill>
                <a:srgbClr val="242424"/>
              </a:solidFill>
              <a:effectLst/>
              <a:latin typeface="Century Gothic" panose="020B0502020202020204" pitchFamily="34" charset="0"/>
            </a:endParaRPr>
          </a:p>
        </p:txBody>
      </p:sp>
      <p:sp>
        <p:nvSpPr>
          <p:cNvPr id="16" name="TextBox 15">
            <a:extLst>
              <a:ext uri="{FF2B5EF4-FFF2-40B4-BE49-F238E27FC236}">
                <a16:creationId xmlns:a16="http://schemas.microsoft.com/office/drawing/2014/main" id="{DF20C41F-0A3D-9DB8-1AC0-96ECBD9FE8FC}"/>
              </a:ext>
            </a:extLst>
          </p:cNvPr>
          <p:cNvSpPr txBox="1"/>
          <p:nvPr/>
        </p:nvSpPr>
        <p:spPr>
          <a:xfrm>
            <a:off x="2041565" y="1801446"/>
            <a:ext cx="7948741" cy="3108543"/>
          </a:xfrm>
          <a:prstGeom prst="rect">
            <a:avLst/>
          </a:prstGeom>
          <a:noFill/>
          <a:ln w="38100">
            <a:solidFill>
              <a:schemeClr val="bg1">
                <a:lumMod val="75000"/>
              </a:schemeClr>
            </a:solidFill>
          </a:ln>
        </p:spPr>
        <p:txBody>
          <a:bodyPr wrap="square">
            <a:spAutoFit/>
          </a:bodyPr>
          <a:lstStyle/>
          <a:p>
            <a:pPr marL="457200" indent="-457200" algn="l">
              <a:buFont typeface="Arial" panose="020B0604020202020204" pitchFamily="34" charset="0"/>
              <a:buChar char="•"/>
            </a:pPr>
            <a:r>
              <a:rPr lang="en-US" sz="2800" b="0" i="0" dirty="0">
                <a:solidFill>
                  <a:srgbClr val="212121"/>
                </a:solidFill>
                <a:effectLst/>
                <a:latin typeface="Century Gothic" panose="020B0502020202020204" pitchFamily="34" charset="0"/>
              </a:rPr>
              <a:t>Understand your data:</a:t>
            </a:r>
          </a:p>
          <a:p>
            <a:pPr marL="457200" indent="-457200" algn="l">
              <a:buFont typeface="Arial" panose="020B0604020202020204" pitchFamily="34" charset="0"/>
              <a:buChar char="•"/>
            </a:pPr>
            <a:r>
              <a:rPr lang="en-US" sz="2800" b="0" i="0" dirty="0">
                <a:solidFill>
                  <a:srgbClr val="212121"/>
                </a:solidFill>
                <a:effectLst/>
                <a:latin typeface="Century Gothic" panose="020B0502020202020204" pitchFamily="34" charset="0"/>
              </a:rPr>
              <a:t>Choose the right plot type:</a:t>
            </a:r>
          </a:p>
          <a:p>
            <a:pPr marL="457200" indent="-457200" algn="l">
              <a:buFont typeface="Arial" panose="020B0604020202020204" pitchFamily="34" charset="0"/>
              <a:buChar char="•"/>
            </a:pPr>
            <a:r>
              <a:rPr lang="en-US" sz="2800" b="0" i="0" dirty="0">
                <a:solidFill>
                  <a:srgbClr val="212121"/>
                </a:solidFill>
                <a:effectLst/>
                <a:latin typeface="Century Gothic" panose="020B0502020202020204" pitchFamily="34" charset="0"/>
              </a:rPr>
              <a:t>Keep it simple:</a:t>
            </a:r>
          </a:p>
          <a:p>
            <a:pPr marL="457200" indent="-457200" algn="l">
              <a:buFont typeface="Arial" panose="020B0604020202020204" pitchFamily="34" charset="0"/>
              <a:buChar char="•"/>
            </a:pPr>
            <a:r>
              <a:rPr lang="en-US" sz="2800" b="0" i="0" dirty="0">
                <a:solidFill>
                  <a:srgbClr val="212121"/>
                </a:solidFill>
                <a:effectLst/>
                <a:latin typeface="Century Gothic" panose="020B0502020202020204" pitchFamily="34" charset="0"/>
              </a:rPr>
              <a:t>Use color purposefully:</a:t>
            </a:r>
          </a:p>
          <a:p>
            <a:pPr marL="457200" indent="-457200" algn="l">
              <a:buFont typeface="Arial" panose="020B0604020202020204" pitchFamily="34" charset="0"/>
              <a:buChar char="•"/>
            </a:pPr>
            <a:r>
              <a:rPr lang="en-US" sz="2800" b="0" i="0" dirty="0">
                <a:solidFill>
                  <a:srgbClr val="212121"/>
                </a:solidFill>
                <a:effectLst/>
                <a:latin typeface="Century Gothic" panose="020B0502020202020204" pitchFamily="34" charset="0"/>
              </a:rPr>
              <a:t>Provide context and annotations:</a:t>
            </a:r>
          </a:p>
          <a:p>
            <a:pPr marL="457200" indent="-457200" algn="l">
              <a:buFont typeface="Arial" panose="020B0604020202020204" pitchFamily="34" charset="0"/>
              <a:buChar char="•"/>
            </a:pPr>
            <a:r>
              <a:rPr lang="en-US" sz="2800" b="0" i="0" dirty="0">
                <a:solidFill>
                  <a:srgbClr val="212121"/>
                </a:solidFill>
                <a:effectLst/>
                <a:latin typeface="Century Gothic" panose="020B0502020202020204" pitchFamily="34" charset="0"/>
              </a:rPr>
              <a:t>Experiment and iterate:</a:t>
            </a:r>
          </a:p>
          <a:p>
            <a:pPr marL="457200" indent="-457200" algn="l">
              <a:buFont typeface="Arial" panose="020B0604020202020204" pitchFamily="34" charset="0"/>
              <a:buChar char="•"/>
            </a:pPr>
            <a:r>
              <a:rPr lang="en-US" sz="2800" b="0" i="0" dirty="0">
                <a:solidFill>
                  <a:srgbClr val="212121"/>
                </a:solidFill>
                <a:effectLst/>
                <a:latin typeface="Century Gothic" panose="020B0502020202020204" pitchFamily="34" charset="0"/>
              </a:rPr>
              <a:t>Seek feedback:</a:t>
            </a:r>
          </a:p>
        </p:txBody>
      </p:sp>
    </p:spTree>
    <p:extLst>
      <p:ext uri="{BB962C8B-B14F-4D97-AF65-F5344CB8AC3E}">
        <p14:creationId xmlns:p14="http://schemas.microsoft.com/office/powerpoint/2010/main" val="397686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ight Triangle 8">
            <a:extLst>
              <a:ext uri="{FF2B5EF4-FFF2-40B4-BE49-F238E27FC236}">
                <a16:creationId xmlns:a16="http://schemas.microsoft.com/office/drawing/2014/main" id="{1AEFE854-A2D1-3476-113D-1160213C530F}"/>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10" name="Right Triangle 9">
            <a:extLst>
              <a:ext uri="{FF2B5EF4-FFF2-40B4-BE49-F238E27FC236}">
                <a16:creationId xmlns:a16="http://schemas.microsoft.com/office/drawing/2014/main" id="{A46EDFB1-2CF9-587C-4323-E7CD946121D5}"/>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FD37A978-F863-1445-3719-F26D76C378F1}"/>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12" name="TextBox 11">
            <a:extLst>
              <a:ext uri="{FF2B5EF4-FFF2-40B4-BE49-F238E27FC236}">
                <a16:creationId xmlns:a16="http://schemas.microsoft.com/office/drawing/2014/main" id="{C5EBAE98-B820-5DD5-AA00-26B761D55513}"/>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13" name="TextBox 12">
            <a:extLst>
              <a:ext uri="{FF2B5EF4-FFF2-40B4-BE49-F238E27FC236}">
                <a16:creationId xmlns:a16="http://schemas.microsoft.com/office/drawing/2014/main" id="{3FF88BD2-23D9-EAF8-B9D0-D3D372188190}"/>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14" name="TextBox 13">
            <a:extLst>
              <a:ext uri="{FF2B5EF4-FFF2-40B4-BE49-F238E27FC236}">
                <a16:creationId xmlns:a16="http://schemas.microsoft.com/office/drawing/2014/main" id="{D3BF4818-D414-F501-8A2B-9762FBDE5C2F}"/>
              </a:ext>
            </a:extLst>
          </p:cNvPr>
          <p:cNvSpPr txBox="1"/>
          <p:nvPr/>
        </p:nvSpPr>
        <p:spPr>
          <a:xfrm>
            <a:off x="-20320" y="37261"/>
            <a:ext cx="12212320" cy="707886"/>
          </a:xfrm>
          <a:prstGeom prst="rect">
            <a:avLst/>
          </a:prstGeom>
          <a:noFill/>
        </p:spPr>
        <p:txBody>
          <a:bodyPr wrap="square">
            <a:spAutoFit/>
          </a:bodyPr>
          <a:lstStyle/>
          <a:p>
            <a:pPr algn="ctr"/>
            <a:r>
              <a:rPr lang="en-US" sz="4000" b="1" i="1" dirty="0">
                <a:solidFill>
                  <a:srgbClr val="212121"/>
                </a:solidFill>
                <a:effectLst/>
                <a:latin typeface="Century Gothic" panose="020B0502020202020204" pitchFamily="34" charset="0"/>
              </a:rPr>
              <a:t>Tips for Effective Visualization</a:t>
            </a:r>
            <a:endParaRPr lang="en-US" sz="4000" b="1" i="0" dirty="0">
              <a:solidFill>
                <a:srgbClr val="242424"/>
              </a:solidFill>
              <a:effectLst/>
              <a:latin typeface="Century Gothic" panose="020B0502020202020204" pitchFamily="34" charset="0"/>
            </a:endParaRPr>
          </a:p>
        </p:txBody>
      </p:sp>
      <p:pic>
        <p:nvPicPr>
          <p:cNvPr id="2050" name="Picture 2">
            <a:extLst>
              <a:ext uri="{FF2B5EF4-FFF2-40B4-BE49-F238E27FC236}">
                <a16:creationId xmlns:a16="http://schemas.microsoft.com/office/drawing/2014/main" id="{B680D509-2279-2D7D-0A87-BA105B8632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594" y="2348279"/>
            <a:ext cx="6096000" cy="45529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C0245F2-F27B-E886-6308-40649E79EF3F}"/>
              </a:ext>
            </a:extLst>
          </p:cNvPr>
          <p:cNvSpPr txBox="1"/>
          <p:nvPr/>
        </p:nvSpPr>
        <p:spPr>
          <a:xfrm>
            <a:off x="0" y="1031132"/>
            <a:ext cx="12023387" cy="1569660"/>
          </a:xfrm>
          <a:prstGeom prst="rect">
            <a:avLst/>
          </a:prstGeom>
          <a:noFill/>
        </p:spPr>
        <p:txBody>
          <a:bodyPr wrap="square" rtlCol="0">
            <a:spAutoFit/>
          </a:bodyPr>
          <a:lstStyle/>
          <a:p>
            <a:r>
              <a:rPr lang="en-US" sz="3200" dirty="0">
                <a:solidFill>
                  <a:srgbClr val="FF0000"/>
                </a:solidFill>
              </a:rPr>
              <a:t>Markers</a:t>
            </a:r>
          </a:p>
          <a:p>
            <a:r>
              <a:rPr lang="en-US" sz="3200" dirty="0"/>
              <a:t>You can use the keyword argument marker to emphasize each point with a specified marker:</a:t>
            </a:r>
          </a:p>
        </p:txBody>
      </p:sp>
    </p:spTree>
    <p:extLst>
      <p:ext uri="{BB962C8B-B14F-4D97-AF65-F5344CB8AC3E}">
        <p14:creationId xmlns:p14="http://schemas.microsoft.com/office/powerpoint/2010/main" val="3027044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ight Triangle 8">
            <a:extLst>
              <a:ext uri="{FF2B5EF4-FFF2-40B4-BE49-F238E27FC236}">
                <a16:creationId xmlns:a16="http://schemas.microsoft.com/office/drawing/2014/main" id="{1AEFE854-A2D1-3476-113D-1160213C530F}"/>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10" name="Right Triangle 9">
            <a:extLst>
              <a:ext uri="{FF2B5EF4-FFF2-40B4-BE49-F238E27FC236}">
                <a16:creationId xmlns:a16="http://schemas.microsoft.com/office/drawing/2014/main" id="{A46EDFB1-2CF9-587C-4323-E7CD946121D5}"/>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FD37A978-F863-1445-3719-F26D76C378F1}"/>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12" name="TextBox 11">
            <a:extLst>
              <a:ext uri="{FF2B5EF4-FFF2-40B4-BE49-F238E27FC236}">
                <a16:creationId xmlns:a16="http://schemas.microsoft.com/office/drawing/2014/main" id="{C5EBAE98-B820-5DD5-AA00-26B761D55513}"/>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13" name="TextBox 12">
            <a:extLst>
              <a:ext uri="{FF2B5EF4-FFF2-40B4-BE49-F238E27FC236}">
                <a16:creationId xmlns:a16="http://schemas.microsoft.com/office/drawing/2014/main" id="{3FF88BD2-23D9-EAF8-B9D0-D3D372188190}"/>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14" name="TextBox 13">
            <a:extLst>
              <a:ext uri="{FF2B5EF4-FFF2-40B4-BE49-F238E27FC236}">
                <a16:creationId xmlns:a16="http://schemas.microsoft.com/office/drawing/2014/main" id="{D3BF4818-D414-F501-8A2B-9762FBDE5C2F}"/>
              </a:ext>
            </a:extLst>
          </p:cNvPr>
          <p:cNvSpPr txBox="1"/>
          <p:nvPr/>
        </p:nvSpPr>
        <p:spPr>
          <a:xfrm>
            <a:off x="-20320" y="37261"/>
            <a:ext cx="12212320" cy="707886"/>
          </a:xfrm>
          <a:prstGeom prst="rect">
            <a:avLst/>
          </a:prstGeom>
          <a:noFill/>
        </p:spPr>
        <p:txBody>
          <a:bodyPr wrap="square">
            <a:spAutoFit/>
          </a:bodyPr>
          <a:lstStyle/>
          <a:p>
            <a:pPr algn="ctr"/>
            <a:r>
              <a:rPr lang="en-US" sz="4000" b="1" i="1" dirty="0">
                <a:solidFill>
                  <a:srgbClr val="212121"/>
                </a:solidFill>
                <a:effectLst/>
                <a:latin typeface="Century Gothic" panose="020B0502020202020204" pitchFamily="34" charset="0"/>
              </a:rPr>
              <a:t>Tips for Effective Visualization</a:t>
            </a:r>
            <a:endParaRPr lang="en-US" sz="4000" b="1" i="0" dirty="0">
              <a:solidFill>
                <a:srgbClr val="242424"/>
              </a:solidFill>
              <a:effectLst/>
              <a:latin typeface="Century Gothic" panose="020B0502020202020204" pitchFamily="34" charset="0"/>
            </a:endParaRPr>
          </a:p>
        </p:txBody>
      </p:sp>
      <p:sp>
        <p:nvSpPr>
          <p:cNvPr id="2" name="TextBox 1">
            <a:extLst>
              <a:ext uri="{FF2B5EF4-FFF2-40B4-BE49-F238E27FC236}">
                <a16:creationId xmlns:a16="http://schemas.microsoft.com/office/drawing/2014/main" id="{FC0245F2-F27B-E886-6308-40649E79EF3F}"/>
              </a:ext>
            </a:extLst>
          </p:cNvPr>
          <p:cNvSpPr txBox="1"/>
          <p:nvPr/>
        </p:nvSpPr>
        <p:spPr>
          <a:xfrm>
            <a:off x="0" y="1031132"/>
            <a:ext cx="12023387" cy="1569660"/>
          </a:xfrm>
          <a:prstGeom prst="rect">
            <a:avLst/>
          </a:prstGeom>
          <a:noFill/>
        </p:spPr>
        <p:txBody>
          <a:bodyPr wrap="square" rtlCol="0">
            <a:spAutoFit/>
          </a:bodyPr>
          <a:lstStyle/>
          <a:p>
            <a:r>
              <a:rPr lang="en-US" sz="3200" dirty="0">
                <a:solidFill>
                  <a:srgbClr val="FF0000"/>
                </a:solidFill>
              </a:rPr>
              <a:t>Labels</a:t>
            </a:r>
          </a:p>
          <a:p>
            <a:r>
              <a:rPr lang="en-US" sz="3200" dirty="0">
                <a:solidFill>
                  <a:schemeClr val="tx1">
                    <a:lumMod val="95000"/>
                    <a:lumOff val="5000"/>
                  </a:schemeClr>
                </a:solidFill>
              </a:rPr>
              <a:t>you can use the </a:t>
            </a:r>
            <a:r>
              <a:rPr lang="en-US" sz="3200" dirty="0" err="1">
                <a:solidFill>
                  <a:schemeClr val="tx1">
                    <a:lumMod val="95000"/>
                    <a:lumOff val="5000"/>
                  </a:schemeClr>
                </a:solidFill>
              </a:rPr>
              <a:t>xlabel</a:t>
            </a:r>
            <a:r>
              <a:rPr lang="en-US" sz="3200" dirty="0">
                <a:solidFill>
                  <a:schemeClr val="tx1">
                    <a:lumMod val="95000"/>
                    <a:lumOff val="5000"/>
                  </a:schemeClr>
                </a:solidFill>
              </a:rPr>
              <a:t>() and </a:t>
            </a:r>
            <a:r>
              <a:rPr lang="en-US" sz="3200" dirty="0" err="1">
                <a:solidFill>
                  <a:schemeClr val="tx1">
                    <a:lumMod val="95000"/>
                    <a:lumOff val="5000"/>
                  </a:schemeClr>
                </a:solidFill>
              </a:rPr>
              <a:t>ylabel</a:t>
            </a:r>
            <a:r>
              <a:rPr lang="en-US" sz="3200" dirty="0">
                <a:solidFill>
                  <a:schemeClr val="tx1">
                    <a:lumMod val="95000"/>
                    <a:lumOff val="5000"/>
                  </a:schemeClr>
                </a:solidFill>
              </a:rPr>
              <a:t>() functions to set a label for the x- and y-axis.</a:t>
            </a:r>
          </a:p>
        </p:txBody>
      </p:sp>
      <p:pic>
        <p:nvPicPr>
          <p:cNvPr id="3074" name="Picture 2">
            <a:extLst>
              <a:ext uri="{FF2B5EF4-FFF2-40B4-BE49-F238E27FC236}">
                <a16:creationId xmlns:a16="http://schemas.microsoft.com/office/drawing/2014/main" id="{188DBA83-F868-B75A-59AB-F4A56922D4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4698" y="2456992"/>
            <a:ext cx="5868011" cy="44010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C282C27-A6A5-A9E7-AC26-E7B2AEFFA9B7}"/>
              </a:ext>
            </a:extLst>
          </p:cNvPr>
          <p:cNvSpPr/>
          <p:nvPr/>
        </p:nvSpPr>
        <p:spPr>
          <a:xfrm>
            <a:off x="4594698" y="4056434"/>
            <a:ext cx="395591" cy="124514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628999E-C928-B7B5-835E-1787778FD8BC}"/>
              </a:ext>
            </a:extLst>
          </p:cNvPr>
          <p:cNvSpPr/>
          <p:nvPr/>
        </p:nvSpPr>
        <p:spPr>
          <a:xfrm>
            <a:off x="6974732" y="6597161"/>
            <a:ext cx="1381328" cy="22357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4990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ight Triangle 8">
            <a:extLst>
              <a:ext uri="{FF2B5EF4-FFF2-40B4-BE49-F238E27FC236}">
                <a16:creationId xmlns:a16="http://schemas.microsoft.com/office/drawing/2014/main" id="{1AEFE854-A2D1-3476-113D-1160213C530F}"/>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10" name="Right Triangle 9">
            <a:extLst>
              <a:ext uri="{FF2B5EF4-FFF2-40B4-BE49-F238E27FC236}">
                <a16:creationId xmlns:a16="http://schemas.microsoft.com/office/drawing/2014/main" id="{A46EDFB1-2CF9-587C-4323-E7CD946121D5}"/>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FD37A978-F863-1445-3719-F26D76C378F1}"/>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12" name="TextBox 11">
            <a:extLst>
              <a:ext uri="{FF2B5EF4-FFF2-40B4-BE49-F238E27FC236}">
                <a16:creationId xmlns:a16="http://schemas.microsoft.com/office/drawing/2014/main" id="{C5EBAE98-B820-5DD5-AA00-26B761D55513}"/>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13" name="TextBox 12">
            <a:extLst>
              <a:ext uri="{FF2B5EF4-FFF2-40B4-BE49-F238E27FC236}">
                <a16:creationId xmlns:a16="http://schemas.microsoft.com/office/drawing/2014/main" id="{3FF88BD2-23D9-EAF8-B9D0-D3D372188190}"/>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14" name="TextBox 13">
            <a:extLst>
              <a:ext uri="{FF2B5EF4-FFF2-40B4-BE49-F238E27FC236}">
                <a16:creationId xmlns:a16="http://schemas.microsoft.com/office/drawing/2014/main" id="{D3BF4818-D414-F501-8A2B-9762FBDE5C2F}"/>
              </a:ext>
            </a:extLst>
          </p:cNvPr>
          <p:cNvSpPr txBox="1"/>
          <p:nvPr/>
        </p:nvSpPr>
        <p:spPr>
          <a:xfrm>
            <a:off x="-20320" y="37261"/>
            <a:ext cx="12212320" cy="707886"/>
          </a:xfrm>
          <a:prstGeom prst="rect">
            <a:avLst/>
          </a:prstGeom>
          <a:noFill/>
        </p:spPr>
        <p:txBody>
          <a:bodyPr wrap="square">
            <a:spAutoFit/>
          </a:bodyPr>
          <a:lstStyle/>
          <a:p>
            <a:pPr algn="ctr"/>
            <a:r>
              <a:rPr lang="en-US" sz="4000" b="1" i="1" dirty="0">
                <a:solidFill>
                  <a:srgbClr val="212121"/>
                </a:solidFill>
                <a:effectLst/>
                <a:latin typeface="Century Gothic" panose="020B0502020202020204" pitchFamily="34" charset="0"/>
              </a:rPr>
              <a:t>Tips for Effective Visualization</a:t>
            </a:r>
            <a:endParaRPr lang="en-US" sz="4000" b="1" i="0" dirty="0">
              <a:solidFill>
                <a:srgbClr val="242424"/>
              </a:solidFill>
              <a:effectLst/>
              <a:latin typeface="Century Gothic" panose="020B0502020202020204" pitchFamily="34" charset="0"/>
            </a:endParaRPr>
          </a:p>
        </p:txBody>
      </p:sp>
      <p:sp>
        <p:nvSpPr>
          <p:cNvPr id="2" name="TextBox 1">
            <a:extLst>
              <a:ext uri="{FF2B5EF4-FFF2-40B4-BE49-F238E27FC236}">
                <a16:creationId xmlns:a16="http://schemas.microsoft.com/office/drawing/2014/main" id="{FC0245F2-F27B-E886-6308-40649E79EF3F}"/>
              </a:ext>
            </a:extLst>
          </p:cNvPr>
          <p:cNvSpPr txBox="1"/>
          <p:nvPr/>
        </p:nvSpPr>
        <p:spPr>
          <a:xfrm>
            <a:off x="0" y="1031132"/>
            <a:ext cx="12023387" cy="1077218"/>
          </a:xfrm>
          <a:prstGeom prst="rect">
            <a:avLst/>
          </a:prstGeom>
          <a:noFill/>
        </p:spPr>
        <p:txBody>
          <a:bodyPr wrap="square" rtlCol="0">
            <a:spAutoFit/>
          </a:bodyPr>
          <a:lstStyle/>
          <a:p>
            <a:r>
              <a:rPr lang="en-US" sz="3200" dirty="0">
                <a:solidFill>
                  <a:srgbClr val="FF0000"/>
                </a:solidFill>
              </a:rPr>
              <a:t>Grid Lines to a Plot</a:t>
            </a:r>
          </a:p>
          <a:p>
            <a:r>
              <a:rPr lang="en-US" sz="3200" dirty="0">
                <a:solidFill>
                  <a:schemeClr val="tx1">
                    <a:lumMod val="95000"/>
                    <a:lumOff val="5000"/>
                  </a:schemeClr>
                </a:solidFill>
              </a:rPr>
              <a:t>you can use the grid() function to add grid lines to the plot</a:t>
            </a:r>
            <a:r>
              <a:rPr lang="en-US" sz="3200" dirty="0">
                <a:solidFill>
                  <a:srgbClr val="FF0000"/>
                </a:solidFill>
              </a:rPr>
              <a:t>.</a:t>
            </a:r>
            <a:endParaRPr lang="en-US" sz="3200" dirty="0">
              <a:solidFill>
                <a:schemeClr val="tx1">
                  <a:lumMod val="95000"/>
                  <a:lumOff val="5000"/>
                </a:schemeClr>
              </a:solidFill>
            </a:endParaRPr>
          </a:p>
        </p:txBody>
      </p:sp>
      <p:pic>
        <p:nvPicPr>
          <p:cNvPr id="4098" name="Picture 2">
            <a:extLst>
              <a:ext uri="{FF2B5EF4-FFF2-40B4-BE49-F238E27FC236}">
                <a16:creationId xmlns:a16="http://schemas.microsoft.com/office/drawing/2014/main" id="{EE45BAEF-60EC-D4D3-787A-9F946B446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4230" y="2479181"/>
            <a:ext cx="5570706" cy="417803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04E3A1F2-84CE-7BA9-A8FA-620C83B24220}"/>
              </a:ext>
            </a:extLst>
          </p:cNvPr>
          <p:cNvSpPr/>
          <p:nvPr/>
        </p:nvSpPr>
        <p:spPr>
          <a:xfrm rot="5400000">
            <a:off x="5118369" y="2282762"/>
            <a:ext cx="1624519" cy="1275696"/>
          </a:xfrm>
          <a:prstGeom prst="right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Grid Line</a:t>
            </a:r>
          </a:p>
        </p:txBody>
      </p:sp>
    </p:spTree>
    <p:extLst>
      <p:ext uri="{BB962C8B-B14F-4D97-AF65-F5344CB8AC3E}">
        <p14:creationId xmlns:p14="http://schemas.microsoft.com/office/powerpoint/2010/main" val="3157524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ight Triangle 8">
            <a:extLst>
              <a:ext uri="{FF2B5EF4-FFF2-40B4-BE49-F238E27FC236}">
                <a16:creationId xmlns:a16="http://schemas.microsoft.com/office/drawing/2014/main" id="{1AEFE854-A2D1-3476-113D-1160213C530F}"/>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10" name="Right Triangle 9">
            <a:extLst>
              <a:ext uri="{FF2B5EF4-FFF2-40B4-BE49-F238E27FC236}">
                <a16:creationId xmlns:a16="http://schemas.microsoft.com/office/drawing/2014/main" id="{A46EDFB1-2CF9-587C-4323-E7CD946121D5}"/>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FD37A978-F863-1445-3719-F26D76C378F1}"/>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12" name="TextBox 11">
            <a:extLst>
              <a:ext uri="{FF2B5EF4-FFF2-40B4-BE49-F238E27FC236}">
                <a16:creationId xmlns:a16="http://schemas.microsoft.com/office/drawing/2014/main" id="{C5EBAE98-B820-5DD5-AA00-26B761D55513}"/>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13" name="TextBox 12">
            <a:extLst>
              <a:ext uri="{FF2B5EF4-FFF2-40B4-BE49-F238E27FC236}">
                <a16:creationId xmlns:a16="http://schemas.microsoft.com/office/drawing/2014/main" id="{3FF88BD2-23D9-EAF8-B9D0-D3D372188190}"/>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14" name="TextBox 13">
            <a:extLst>
              <a:ext uri="{FF2B5EF4-FFF2-40B4-BE49-F238E27FC236}">
                <a16:creationId xmlns:a16="http://schemas.microsoft.com/office/drawing/2014/main" id="{D3BF4818-D414-F501-8A2B-9762FBDE5C2F}"/>
              </a:ext>
            </a:extLst>
          </p:cNvPr>
          <p:cNvSpPr txBox="1"/>
          <p:nvPr/>
        </p:nvSpPr>
        <p:spPr>
          <a:xfrm>
            <a:off x="-20320" y="37261"/>
            <a:ext cx="12212320" cy="707886"/>
          </a:xfrm>
          <a:prstGeom prst="rect">
            <a:avLst/>
          </a:prstGeom>
          <a:noFill/>
        </p:spPr>
        <p:txBody>
          <a:bodyPr wrap="square">
            <a:spAutoFit/>
          </a:bodyPr>
          <a:lstStyle/>
          <a:p>
            <a:pPr algn="ctr"/>
            <a:r>
              <a:rPr lang="en-US" sz="4000" b="1" i="1" dirty="0">
                <a:solidFill>
                  <a:srgbClr val="212121"/>
                </a:solidFill>
                <a:effectLst/>
                <a:latin typeface="Century Gothic" panose="020B0502020202020204" pitchFamily="34" charset="0"/>
              </a:rPr>
              <a:t>Tips for Effective Visualization</a:t>
            </a:r>
            <a:endParaRPr lang="en-US" sz="4000" b="1" i="0" dirty="0">
              <a:solidFill>
                <a:srgbClr val="242424"/>
              </a:solidFill>
              <a:effectLst/>
              <a:latin typeface="Century Gothic" panose="020B0502020202020204" pitchFamily="34" charset="0"/>
            </a:endParaRPr>
          </a:p>
        </p:txBody>
      </p:sp>
      <p:sp>
        <p:nvSpPr>
          <p:cNvPr id="2" name="TextBox 1">
            <a:extLst>
              <a:ext uri="{FF2B5EF4-FFF2-40B4-BE49-F238E27FC236}">
                <a16:creationId xmlns:a16="http://schemas.microsoft.com/office/drawing/2014/main" id="{FC0245F2-F27B-E886-6308-40649E79EF3F}"/>
              </a:ext>
            </a:extLst>
          </p:cNvPr>
          <p:cNvSpPr txBox="1"/>
          <p:nvPr/>
        </p:nvSpPr>
        <p:spPr>
          <a:xfrm>
            <a:off x="0" y="1031132"/>
            <a:ext cx="12023387" cy="1569660"/>
          </a:xfrm>
          <a:prstGeom prst="rect">
            <a:avLst/>
          </a:prstGeom>
          <a:noFill/>
        </p:spPr>
        <p:txBody>
          <a:bodyPr wrap="square" rtlCol="0">
            <a:spAutoFit/>
          </a:bodyPr>
          <a:lstStyle/>
          <a:p>
            <a:r>
              <a:rPr lang="en-US" sz="3200" dirty="0">
                <a:solidFill>
                  <a:srgbClr val="FF0000"/>
                </a:solidFill>
              </a:rPr>
              <a:t>subplot() – N-Dimensional Analysis </a:t>
            </a:r>
          </a:p>
          <a:p>
            <a:r>
              <a:rPr lang="en-US" sz="3200" dirty="0">
                <a:solidFill>
                  <a:schemeClr val="tx1">
                    <a:lumMod val="95000"/>
                    <a:lumOff val="5000"/>
                  </a:schemeClr>
                </a:solidFill>
              </a:rPr>
              <a:t>you can draw multiple plots in one figure:</a:t>
            </a:r>
          </a:p>
          <a:p>
            <a:r>
              <a:rPr lang="en-US" sz="3200" dirty="0">
                <a:solidFill>
                  <a:schemeClr val="tx1">
                    <a:lumMod val="95000"/>
                    <a:lumOff val="5000"/>
                  </a:schemeClr>
                </a:solidFill>
              </a:rPr>
              <a:t>Ex:  </a:t>
            </a:r>
            <a:r>
              <a:rPr lang="en-US" sz="3200" dirty="0">
                <a:solidFill>
                  <a:srgbClr val="FF0000"/>
                </a:solidFill>
              </a:rPr>
              <a:t>Looking at sales at multiple different dimensions</a:t>
            </a:r>
          </a:p>
        </p:txBody>
      </p:sp>
      <p:pic>
        <p:nvPicPr>
          <p:cNvPr id="5122" name="Picture 2">
            <a:extLst>
              <a:ext uri="{FF2B5EF4-FFF2-40B4-BE49-F238E27FC236}">
                <a16:creationId xmlns:a16="http://schemas.microsoft.com/office/drawing/2014/main" id="{111A0FC7-FA1C-5313-5D89-00E9B79A53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4741" y="2886777"/>
            <a:ext cx="4978769" cy="3718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435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AA27BDC0-162C-FEFB-C514-05604C7035F6}"/>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5" name="Right Triangle 4">
            <a:extLst>
              <a:ext uri="{FF2B5EF4-FFF2-40B4-BE49-F238E27FC236}">
                <a16:creationId xmlns:a16="http://schemas.microsoft.com/office/drawing/2014/main" id="{412B0C84-0D6A-84E6-AFBF-46CD49AE620A}"/>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6" name="Picture 5">
            <a:extLst>
              <a:ext uri="{FF2B5EF4-FFF2-40B4-BE49-F238E27FC236}">
                <a16:creationId xmlns:a16="http://schemas.microsoft.com/office/drawing/2014/main" id="{5294A021-B436-33A7-89E2-353001D61A37}"/>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7" name="TextBox 6">
            <a:extLst>
              <a:ext uri="{FF2B5EF4-FFF2-40B4-BE49-F238E27FC236}">
                <a16:creationId xmlns:a16="http://schemas.microsoft.com/office/drawing/2014/main" id="{9A496B51-FDB6-1550-4D60-C80E78DCE4F3}"/>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8" name="TextBox 7">
            <a:extLst>
              <a:ext uri="{FF2B5EF4-FFF2-40B4-BE49-F238E27FC236}">
                <a16:creationId xmlns:a16="http://schemas.microsoft.com/office/drawing/2014/main" id="{3F497D64-F411-8F4E-CD91-32B98FBEBEE0}"/>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2" name="Rectangle: Rounded Corners 1">
            <a:extLst>
              <a:ext uri="{FF2B5EF4-FFF2-40B4-BE49-F238E27FC236}">
                <a16:creationId xmlns:a16="http://schemas.microsoft.com/office/drawing/2014/main" id="{01153523-BD04-9708-FBCE-7BE160AEB351}"/>
              </a:ext>
            </a:extLst>
          </p:cNvPr>
          <p:cNvSpPr/>
          <p:nvPr/>
        </p:nvSpPr>
        <p:spPr>
          <a:xfrm>
            <a:off x="1232836" y="1466842"/>
            <a:ext cx="1566154" cy="846306"/>
          </a:xfrm>
          <a:prstGeom prst="roundRect">
            <a:avLst/>
          </a:prstGeom>
          <a:solidFill>
            <a:schemeClr val="accent5">
              <a:lumMod val="40000"/>
              <a:lumOff val="60000"/>
            </a:schemeClr>
          </a:solid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b="1" dirty="0">
                <a:solidFill>
                  <a:schemeClr val="tx1">
                    <a:lumMod val="95000"/>
                    <a:lumOff val="5000"/>
                  </a:schemeClr>
                </a:solidFill>
                <a:latin typeface="Century Gothic" panose="020B0502020202020204" pitchFamily="34" charset="0"/>
              </a:rPr>
              <a:t>Step #5</a:t>
            </a:r>
          </a:p>
        </p:txBody>
      </p:sp>
      <p:sp>
        <p:nvSpPr>
          <p:cNvPr id="3" name="Rectangle: Rounded Corners 2">
            <a:extLst>
              <a:ext uri="{FF2B5EF4-FFF2-40B4-BE49-F238E27FC236}">
                <a16:creationId xmlns:a16="http://schemas.microsoft.com/office/drawing/2014/main" id="{2E8FD50A-32D9-7088-AEDA-EE67A082ACB2}"/>
              </a:ext>
            </a:extLst>
          </p:cNvPr>
          <p:cNvSpPr/>
          <p:nvPr/>
        </p:nvSpPr>
        <p:spPr>
          <a:xfrm>
            <a:off x="3272401" y="1466842"/>
            <a:ext cx="8407941" cy="846306"/>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solidFill>
                  <a:schemeClr val="tx1">
                    <a:lumMod val="95000"/>
                    <a:lumOff val="5000"/>
                  </a:schemeClr>
                </a:solidFill>
                <a:latin typeface="Century Gothic" panose="020B0502020202020204" pitchFamily="34" charset="0"/>
              </a:rPr>
              <a:t>Execute the SQL statement </a:t>
            </a:r>
          </a:p>
        </p:txBody>
      </p:sp>
      <p:sp>
        <p:nvSpPr>
          <p:cNvPr id="9" name="Rectangle: Rounded Corners 8">
            <a:extLst>
              <a:ext uri="{FF2B5EF4-FFF2-40B4-BE49-F238E27FC236}">
                <a16:creationId xmlns:a16="http://schemas.microsoft.com/office/drawing/2014/main" id="{F6807985-5AE9-F808-363D-F9DFAC4DA100}"/>
              </a:ext>
            </a:extLst>
          </p:cNvPr>
          <p:cNvSpPr/>
          <p:nvPr/>
        </p:nvSpPr>
        <p:spPr>
          <a:xfrm>
            <a:off x="1232836" y="2539615"/>
            <a:ext cx="1566154" cy="846306"/>
          </a:xfrm>
          <a:prstGeom prst="roundRect">
            <a:avLst/>
          </a:prstGeom>
          <a:solidFill>
            <a:schemeClr val="accent5">
              <a:lumMod val="40000"/>
              <a:lumOff val="60000"/>
            </a:schemeClr>
          </a:solid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b="1" dirty="0">
                <a:solidFill>
                  <a:schemeClr val="tx1">
                    <a:lumMod val="95000"/>
                    <a:lumOff val="5000"/>
                  </a:schemeClr>
                </a:solidFill>
                <a:latin typeface="Century Gothic" panose="020B0502020202020204" pitchFamily="34" charset="0"/>
              </a:rPr>
              <a:t>Step #6</a:t>
            </a:r>
          </a:p>
        </p:txBody>
      </p:sp>
      <p:sp>
        <p:nvSpPr>
          <p:cNvPr id="10" name="Rectangle: Rounded Corners 9">
            <a:extLst>
              <a:ext uri="{FF2B5EF4-FFF2-40B4-BE49-F238E27FC236}">
                <a16:creationId xmlns:a16="http://schemas.microsoft.com/office/drawing/2014/main" id="{E62E5C0E-0AA6-4B76-DE17-7534F2731B13}"/>
              </a:ext>
            </a:extLst>
          </p:cNvPr>
          <p:cNvSpPr/>
          <p:nvPr/>
        </p:nvSpPr>
        <p:spPr>
          <a:xfrm>
            <a:off x="3272401" y="2539615"/>
            <a:ext cx="8407941" cy="846306"/>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solidFill>
                  <a:schemeClr val="tx1">
                    <a:lumMod val="95000"/>
                    <a:lumOff val="5000"/>
                  </a:schemeClr>
                </a:solidFill>
                <a:latin typeface="Century Gothic" panose="020B0502020202020204" pitchFamily="34" charset="0"/>
              </a:rPr>
              <a:t>Fetch the results from the cursor </a:t>
            </a:r>
          </a:p>
        </p:txBody>
      </p:sp>
      <p:sp>
        <p:nvSpPr>
          <p:cNvPr id="22" name="Rectangle: Rounded Corners 21">
            <a:extLst>
              <a:ext uri="{FF2B5EF4-FFF2-40B4-BE49-F238E27FC236}">
                <a16:creationId xmlns:a16="http://schemas.microsoft.com/office/drawing/2014/main" id="{60BC472E-CE30-0515-2CDC-EBDDAD87AC7D}"/>
              </a:ext>
            </a:extLst>
          </p:cNvPr>
          <p:cNvSpPr/>
          <p:nvPr/>
        </p:nvSpPr>
        <p:spPr>
          <a:xfrm>
            <a:off x="1232836" y="3698704"/>
            <a:ext cx="1566154" cy="846306"/>
          </a:xfrm>
          <a:prstGeom prst="roundRect">
            <a:avLst/>
          </a:prstGeom>
          <a:solidFill>
            <a:schemeClr val="accent5">
              <a:lumMod val="40000"/>
              <a:lumOff val="60000"/>
            </a:schemeClr>
          </a:solid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b="1" dirty="0">
                <a:solidFill>
                  <a:schemeClr val="tx1">
                    <a:lumMod val="95000"/>
                    <a:lumOff val="5000"/>
                  </a:schemeClr>
                </a:solidFill>
                <a:latin typeface="Century Gothic" panose="020B0502020202020204" pitchFamily="34" charset="0"/>
              </a:rPr>
              <a:t>Step #7</a:t>
            </a:r>
          </a:p>
        </p:txBody>
      </p:sp>
      <p:sp>
        <p:nvSpPr>
          <p:cNvPr id="23" name="Rectangle: Rounded Corners 22">
            <a:extLst>
              <a:ext uri="{FF2B5EF4-FFF2-40B4-BE49-F238E27FC236}">
                <a16:creationId xmlns:a16="http://schemas.microsoft.com/office/drawing/2014/main" id="{890F405C-91C1-BA64-1E11-52A8D61ED9FF}"/>
              </a:ext>
            </a:extLst>
          </p:cNvPr>
          <p:cNvSpPr/>
          <p:nvPr/>
        </p:nvSpPr>
        <p:spPr>
          <a:xfrm>
            <a:off x="3272401" y="3698704"/>
            <a:ext cx="8407941" cy="846306"/>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solidFill>
                  <a:schemeClr val="tx1">
                    <a:lumMod val="95000"/>
                    <a:lumOff val="5000"/>
                  </a:schemeClr>
                </a:solidFill>
                <a:latin typeface="Century Gothic" panose="020B0502020202020204" pitchFamily="34" charset="0"/>
              </a:rPr>
              <a:t>Review the SQL statement outcome </a:t>
            </a:r>
          </a:p>
        </p:txBody>
      </p:sp>
      <p:sp>
        <p:nvSpPr>
          <p:cNvPr id="24" name="TextBox 23">
            <a:extLst>
              <a:ext uri="{FF2B5EF4-FFF2-40B4-BE49-F238E27FC236}">
                <a16:creationId xmlns:a16="http://schemas.microsoft.com/office/drawing/2014/main" id="{1C6BAF78-1896-3817-2562-E23E4BA38087}"/>
              </a:ext>
            </a:extLst>
          </p:cNvPr>
          <p:cNvSpPr txBox="1"/>
          <p:nvPr/>
        </p:nvSpPr>
        <p:spPr>
          <a:xfrm>
            <a:off x="0" y="0"/>
            <a:ext cx="12192000" cy="954107"/>
          </a:xfrm>
          <a:prstGeom prst="rect">
            <a:avLst/>
          </a:prstGeom>
          <a:noFill/>
        </p:spPr>
        <p:txBody>
          <a:bodyPr wrap="square" rtlCol="0">
            <a:spAutoFit/>
          </a:bodyPr>
          <a:lstStyle/>
          <a:p>
            <a:pPr algn="ctr"/>
            <a:r>
              <a:rPr lang="en-US" sz="2800" dirty="0">
                <a:latin typeface="Century Gothic" panose="020B0502020202020204" pitchFamily="34" charset="0"/>
              </a:rPr>
              <a:t>Working with SQL Statement in Python </a:t>
            </a:r>
          </a:p>
          <a:p>
            <a:pPr algn="ctr"/>
            <a:r>
              <a:rPr lang="en-US" sz="2800" dirty="0">
                <a:latin typeface="Century Gothic" panose="020B0502020202020204" pitchFamily="34" charset="0"/>
              </a:rPr>
              <a:t> SQL in Python Programming</a:t>
            </a:r>
          </a:p>
        </p:txBody>
      </p:sp>
    </p:spTree>
    <p:extLst>
      <p:ext uri="{BB962C8B-B14F-4D97-AF65-F5344CB8AC3E}">
        <p14:creationId xmlns:p14="http://schemas.microsoft.com/office/powerpoint/2010/main" val="2241085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ight Triangle 8">
            <a:extLst>
              <a:ext uri="{FF2B5EF4-FFF2-40B4-BE49-F238E27FC236}">
                <a16:creationId xmlns:a16="http://schemas.microsoft.com/office/drawing/2014/main" id="{1AEFE854-A2D1-3476-113D-1160213C530F}"/>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10" name="Right Triangle 9">
            <a:extLst>
              <a:ext uri="{FF2B5EF4-FFF2-40B4-BE49-F238E27FC236}">
                <a16:creationId xmlns:a16="http://schemas.microsoft.com/office/drawing/2014/main" id="{A46EDFB1-2CF9-587C-4323-E7CD946121D5}"/>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FD37A978-F863-1445-3719-F26D76C378F1}"/>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12" name="TextBox 11">
            <a:extLst>
              <a:ext uri="{FF2B5EF4-FFF2-40B4-BE49-F238E27FC236}">
                <a16:creationId xmlns:a16="http://schemas.microsoft.com/office/drawing/2014/main" id="{C5EBAE98-B820-5DD5-AA00-26B761D55513}"/>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13" name="TextBox 12">
            <a:extLst>
              <a:ext uri="{FF2B5EF4-FFF2-40B4-BE49-F238E27FC236}">
                <a16:creationId xmlns:a16="http://schemas.microsoft.com/office/drawing/2014/main" id="{3FF88BD2-23D9-EAF8-B9D0-D3D372188190}"/>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14" name="TextBox 13">
            <a:extLst>
              <a:ext uri="{FF2B5EF4-FFF2-40B4-BE49-F238E27FC236}">
                <a16:creationId xmlns:a16="http://schemas.microsoft.com/office/drawing/2014/main" id="{D3BF4818-D414-F501-8A2B-9762FBDE5C2F}"/>
              </a:ext>
            </a:extLst>
          </p:cNvPr>
          <p:cNvSpPr txBox="1"/>
          <p:nvPr/>
        </p:nvSpPr>
        <p:spPr>
          <a:xfrm>
            <a:off x="-20320" y="37261"/>
            <a:ext cx="12212320" cy="707886"/>
          </a:xfrm>
          <a:prstGeom prst="rect">
            <a:avLst/>
          </a:prstGeom>
          <a:noFill/>
        </p:spPr>
        <p:txBody>
          <a:bodyPr wrap="square">
            <a:spAutoFit/>
          </a:bodyPr>
          <a:lstStyle/>
          <a:p>
            <a:pPr algn="ctr"/>
            <a:r>
              <a:rPr lang="en-US" sz="4000" b="1" i="1" dirty="0">
                <a:solidFill>
                  <a:srgbClr val="212121"/>
                </a:solidFill>
                <a:effectLst/>
                <a:latin typeface="Century Gothic" panose="020B0502020202020204" pitchFamily="34" charset="0"/>
              </a:rPr>
              <a:t>Tips for Effective Visualization</a:t>
            </a:r>
            <a:endParaRPr lang="en-US" sz="4000" b="1" i="0" dirty="0">
              <a:solidFill>
                <a:srgbClr val="242424"/>
              </a:solidFill>
              <a:effectLst/>
              <a:latin typeface="Century Gothic" panose="020B0502020202020204" pitchFamily="34" charset="0"/>
            </a:endParaRPr>
          </a:p>
        </p:txBody>
      </p:sp>
      <p:sp>
        <p:nvSpPr>
          <p:cNvPr id="2" name="TextBox 1">
            <a:extLst>
              <a:ext uri="{FF2B5EF4-FFF2-40B4-BE49-F238E27FC236}">
                <a16:creationId xmlns:a16="http://schemas.microsoft.com/office/drawing/2014/main" id="{FC0245F2-F27B-E886-6308-40649E79EF3F}"/>
              </a:ext>
            </a:extLst>
          </p:cNvPr>
          <p:cNvSpPr txBox="1"/>
          <p:nvPr/>
        </p:nvSpPr>
        <p:spPr>
          <a:xfrm>
            <a:off x="0" y="773717"/>
            <a:ext cx="12023387" cy="3293209"/>
          </a:xfrm>
          <a:prstGeom prst="rect">
            <a:avLst/>
          </a:prstGeom>
          <a:noFill/>
        </p:spPr>
        <p:txBody>
          <a:bodyPr wrap="square" rtlCol="0">
            <a:spAutoFit/>
          </a:bodyPr>
          <a:lstStyle/>
          <a:p>
            <a:r>
              <a:rPr lang="en-US" sz="3200" dirty="0">
                <a:solidFill>
                  <a:srgbClr val="FF0000"/>
                </a:solidFill>
              </a:rPr>
              <a:t>Scatter Plots</a:t>
            </a:r>
          </a:p>
          <a:p>
            <a:r>
              <a:rPr lang="en-US" sz="3200" dirty="0">
                <a:solidFill>
                  <a:schemeClr val="tx1">
                    <a:lumMod val="95000"/>
                    <a:lumOff val="5000"/>
                  </a:schemeClr>
                </a:solidFill>
              </a:rPr>
              <a:t>The scatter () function plots one dot for each observation. It needs two arrays of the same length, one for the values of the x-axis and one for values on the y-axis:</a:t>
            </a:r>
          </a:p>
          <a:p>
            <a:endParaRPr lang="en-US" sz="3200" dirty="0">
              <a:solidFill>
                <a:schemeClr val="tx1">
                  <a:lumMod val="95000"/>
                  <a:lumOff val="5000"/>
                </a:schemeClr>
              </a:solidFill>
            </a:endParaRPr>
          </a:p>
          <a:p>
            <a:pPr marL="285750" indent="-285750">
              <a:buFont typeface="Arial" panose="020B0604020202020204" pitchFamily="34" charset="0"/>
              <a:buChar char="•"/>
            </a:pPr>
            <a:r>
              <a:rPr lang="en-US" sz="1600" dirty="0">
                <a:solidFill>
                  <a:schemeClr val="tx1">
                    <a:lumMod val="95000"/>
                    <a:lumOff val="5000"/>
                  </a:schemeClr>
                </a:solidFill>
              </a:rPr>
              <a:t>To display the relationship between two variables and observe the nature of such a relationship. The relationships observed can either be positive or negative, non-linear or linear, and/or strong or weak.</a:t>
            </a:r>
          </a:p>
          <a:p>
            <a:pPr marL="742950" lvl="1" indent="-285750">
              <a:buFont typeface="Arial" panose="020B0604020202020204" pitchFamily="34" charset="0"/>
              <a:buChar char="•"/>
            </a:pPr>
            <a:r>
              <a:rPr lang="en-US" sz="1600" b="1" dirty="0">
                <a:solidFill>
                  <a:srgbClr val="FF0000"/>
                </a:solidFill>
              </a:rPr>
              <a:t>Example Number of Store visits vs. Amount Spend </a:t>
            </a:r>
          </a:p>
        </p:txBody>
      </p:sp>
      <p:pic>
        <p:nvPicPr>
          <p:cNvPr id="6146" name="Picture 2">
            <a:extLst>
              <a:ext uri="{FF2B5EF4-FFF2-40B4-BE49-F238E27FC236}">
                <a16:creationId xmlns:a16="http://schemas.microsoft.com/office/drawing/2014/main" id="{AD1F52A8-B585-4DB6-F0B3-084717CD5E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6417" y="3689316"/>
            <a:ext cx="4325567" cy="324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12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ight Triangle 8">
            <a:extLst>
              <a:ext uri="{FF2B5EF4-FFF2-40B4-BE49-F238E27FC236}">
                <a16:creationId xmlns:a16="http://schemas.microsoft.com/office/drawing/2014/main" id="{1AEFE854-A2D1-3476-113D-1160213C530F}"/>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10" name="Right Triangle 9">
            <a:extLst>
              <a:ext uri="{FF2B5EF4-FFF2-40B4-BE49-F238E27FC236}">
                <a16:creationId xmlns:a16="http://schemas.microsoft.com/office/drawing/2014/main" id="{A46EDFB1-2CF9-587C-4323-E7CD946121D5}"/>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FD37A978-F863-1445-3719-F26D76C378F1}"/>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12" name="TextBox 11">
            <a:extLst>
              <a:ext uri="{FF2B5EF4-FFF2-40B4-BE49-F238E27FC236}">
                <a16:creationId xmlns:a16="http://schemas.microsoft.com/office/drawing/2014/main" id="{C5EBAE98-B820-5DD5-AA00-26B761D55513}"/>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13" name="TextBox 12">
            <a:extLst>
              <a:ext uri="{FF2B5EF4-FFF2-40B4-BE49-F238E27FC236}">
                <a16:creationId xmlns:a16="http://schemas.microsoft.com/office/drawing/2014/main" id="{3FF88BD2-23D9-EAF8-B9D0-D3D372188190}"/>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14" name="TextBox 13">
            <a:extLst>
              <a:ext uri="{FF2B5EF4-FFF2-40B4-BE49-F238E27FC236}">
                <a16:creationId xmlns:a16="http://schemas.microsoft.com/office/drawing/2014/main" id="{D3BF4818-D414-F501-8A2B-9762FBDE5C2F}"/>
              </a:ext>
            </a:extLst>
          </p:cNvPr>
          <p:cNvSpPr txBox="1"/>
          <p:nvPr/>
        </p:nvSpPr>
        <p:spPr>
          <a:xfrm>
            <a:off x="-20320" y="37261"/>
            <a:ext cx="12212320" cy="707886"/>
          </a:xfrm>
          <a:prstGeom prst="rect">
            <a:avLst/>
          </a:prstGeom>
          <a:noFill/>
        </p:spPr>
        <p:txBody>
          <a:bodyPr wrap="square">
            <a:spAutoFit/>
          </a:bodyPr>
          <a:lstStyle/>
          <a:p>
            <a:pPr algn="ctr"/>
            <a:r>
              <a:rPr lang="en-US" sz="4000" b="1" i="1" dirty="0">
                <a:solidFill>
                  <a:srgbClr val="212121"/>
                </a:solidFill>
                <a:effectLst/>
                <a:latin typeface="Century Gothic" panose="020B0502020202020204" pitchFamily="34" charset="0"/>
              </a:rPr>
              <a:t>Tips for Effective Visualization</a:t>
            </a:r>
            <a:endParaRPr lang="en-US" sz="4000" b="1" i="0" dirty="0">
              <a:solidFill>
                <a:srgbClr val="242424"/>
              </a:solidFill>
              <a:effectLst/>
              <a:latin typeface="Century Gothic" panose="020B0502020202020204" pitchFamily="34" charset="0"/>
            </a:endParaRPr>
          </a:p>
        </p:txBody>
      </p:sp>
      <p:sp>
        <p:nvSpPr>
          <p:cNvPr id="2" name="TextBox 1">
            <a:extLst>
              <a:ext uri="{FF2B5EF4-FFF2-40B4-BE49-F238E27FC236}">
                <a16:creationId xmlns:a16="http://schemas.microsoft.com/office/drawing/2014/main" id="{FC0245F2-F27B-E886-6308-40649E79EF3F}"/>
              </a:ext>
            </a:extLst>
          </p:cNvPr>
          <p:cNvSpPr txBox="1"/>
          <p:nvPr/>
        </p:nvSpPr>
        <p:spPr>
          <a:xfrm>
            <a:off x="0" y="773717"/>
            <a:ext cx="12023387" cy="1077218"/>
          </a:xfrm>
          <a:prstGeom prst="rect">
            <a:avLst/>
          </a:prstGeom>
          <a:noFill/>
        </p:spPr>
        <p:txBody>
          <a:bodyPr wrap="square" rtlCol="0">
            <a:spAutoFit/>
          </a:bodyPr>
          <a:lstStyle/>
          <a:p>
            <a:r>
              <a:rPr lang="en-US" sz="3200" dirty="0">
                <a:solidFill>
                  <a:srgbClr val="FF0000"/>
                </a:solidFill>
              </a:rPr>
              <a:t>Bars</a:t>
            </a:r>
          </a:p>
          <a:p>
            <a:r>
              <a:rPr lang="en-US" sz="3200" dirty="0">
                <a:solidFill>
                  <a:srgbClr val="FF0000"/>
                </a:solidFill>
              </a:rPr>
              <a:t> </a:t>
            </a:r>
            <a:r>
              <a:rPr lang="en-US" sz="3200" dirty="0">
                <a:solidFill>
                  <a:schemeClr val="tx1">
                    <a:lumMod val="95000"/>
                    <a:lumOff val="5000"/>
                  </a:schemeClr>
                </a:solidFill>
              </a:rPr>
              <a:t>use the bar() function to draw bar graphs:</a:t>
            </a:r>
            <a:endParaRPr lang="en-US" sz="1600" b="1" dirty="0">
              <a:solidFill>
                <a:schemeClr val="tx1">
                  <a:lumMod val="95000"/>
                  <a:lumOff val="5000"/>
                </a:schemeClr>
              </a:solidFill>
            </a:endParaRPr>
          </a:p>
        </p:txBody>
      </p:sp>
      <p:pic>
        <p:nvPicPr>
          <p:cNvPr id="7170" name="Picture 2">
            <a:extLst>
              <a:ext uri="{FF2B5EF4-FFF2-40B4-BE49-F238E27FC236}">
                <a16:creationId xmlns:a16="http://schemas.microsoft.com/office/drawing/2014/main" id="{386B5CFE-C232-1585-6F07-8FC77DAFF3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6340" y="3651368"/>
            <a:ext cx="3940380" cy="2942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900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ight Triangle 8">
            <a:extLst>
              <a:ext uri="{FF2B5EF4-FFF2-40B4-BE49-F238E27FC236}">
                <a16:creationId xmlns:a16="http://schemas.microsoft.com/office/drawing/2014/main" id="{1AEFE854-A2D1-3476-113D-1160213C530F}"/>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10" name="Right Triangle 9">
            <a:extLst>
              <a:ext uri="{FF2B5EF4-FFF2-40B4-BE49-F238E27FC236}">
                <a16:creationId xmlns:a16="http://schemas.microsoft.com/office/drawing/2014/main" id="{A46EDFB1-2CF9-587C-4323-E7CD946121D5}"/>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FD37A978-F863-1445-3719-F26D76C378F1}"/>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12" name="TextBox 11">
            <a:extLst>
              <a:ext uri="{FF2B5EF4-FFF2-40B4-BE49-F238E27FC236}">
                <a16:creationId xmlns:a16="http://schemas.microsoft.com/office/drawing/2014/main" id="{C5EBAE98-B820-5DD5-AA00-26B761D55513}"/>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13" name="TextBox 12">
            <a:extLst>
              <a:ext uri="{FF2B5EF4-FFF2-40B4-BE49-F238E27FC236}">
                <a16:creationId xmlns:a16="http://schemas.microsoft.com/office/drawing/2014/main" id="{3FF88BD2-23D9-EAF8-B9D0-D3D372188190}"/>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14" name="TextBox 13">
            <a:extLst>
              <a:ext uri="{FF2B5EF4-FFF2-40B4-BE49-F238E27FC236}">
                <a16:creationId xmlns:a16="http://schemas.microsoft.com/office/drawing/2014/main" id="{D3BF4818-D414-F501-8A2B-9762FBDE5C2F}"/>
              </a:ext>
            </a:extLst>
          </p:cNvPr>
          <p:cNvSpPr txBox="1"/>
          <p:nvPr/>
        </p:nvSpPr>
        <p:spPr>
          <a:xfrm>
            <a:off x="-20320" y="37261"/>
            <a:ext cx="12212320" cy="707886"/>
          </a:xfrm>
          <a:prstGeom prst="rect">
            <a:avLst/>
          </a:prstGeom>
          <a:noFill/>
        </p:spPr>
        <p:txBody>
          <a:bodyPr wrap="square">
            <a:spAutoFit/>
          </a:bodyPr>
          <a:lstStyle/>
          <a:p>
            <a:pPr algn="ctr"/>
            <a:r>
              <a:rPr lang="en-US" sz="4000" b="1" i="1" dirty="0">
                <a:solidFill>
                  <a:srgbClr val="212121"/>
                </a:solidFill>
                <a:effectLst/>
                <a:latin typeface="Century Gothic" panose="020B0502020202020204" pitchFamily="34" charset="0"/>
              </a:rPr>
              <a:t>Tips for Effective Visualization</a:t>
            </a:r>
            <a:endParaRPr lang="en-US" sz="4000" b="1" i="0" dirty="0">
              <a:solidFill>
                <a:srgbClr val="242424"/>
              </a:solidFill>
              <a:effectLst/>
              <a:latin typeface="Century Gothic" panose="020B0502020202020204" pitchFamily="34" charset="0"/>
            </a:endParaRPr>
          </a:p>
        </p:txBody>
      </p:sp>
      <p:sp>
        <p:nvSpPr>
          <p:cNvPr id="2" name="TextBox 1">
            <a:extLst>
              <a:ext uri="{FF2B5EF4-FFF2-40B4-BE49-F238E27FC236}">
                <a16:creationId xmlns:a16="http://schemas.microsoft.com/office/drawing/2014/main" id="{FC0245F2-F27B-E886-6308-40649E79EF3F}"/>
              </a:ext>
            </a:extLst>
          </p:cNvPr>
          <p:cNvSpPr txBox="1"/>
          <p:nvPr/>
        </p:nvSpPr>
        <p:spPr>
          <a:xfrm>
            <a:off x="0" y="773717"/>
            <a:ext cx="12023387" cy="1569660"/>
          </a:xfrm>
          <a:prstGeom prst="rect">
            <a:avLst/>
          </a:prstGeom>
          <a:noFill/>
        </p:spPr>
        <p:txBody>
          <a:bodyPr wrap="square" rtlCol="0">
            <a:spAutoFit/>
          </a:bodyPr>
          <a:lstStyle/>
          <a:p>
            <a:r>
              <a:rPr lang="en-US" sz="3200" dirty="0">
                <a:solidFill>
                  <a:srgbClr val="FF0000"/>
                </a:solidFill>
              </a:rPr>
              <a:t>Histogram</a:t>
            </a:r>
          </a:p>
          <a:p>
            <a:r>
              <a:rPr lang="en-US" sz="3200" dirty="0">
                <a:solidFill>
                  <a:schemeClr val="tx1">
                    <a:lumMod val="95000"/>
                    <a:lumOff val="5000"/>
                  </a:schemeClr>
                </a:solidFill>
              </a:rPr>
              <a:t>showing frequency distributions.</a:t>
            </a:r>
          </a:p>
          <a:p>
            <a:r>
              <a:rPr lang="en-US" sz="3200" dirty="0">
                <a:solidFill>
                  <a:srgbClr val="FF0000"/>
                </a:solidFill>
              </a:rPr>
              <a:t>Ex: Customer visit to a retail store by days </a:t>
            </a:r>
            <a:endParaRPr lang="en-US" sz="1600" dirty="0">
              <a:solidFill>
                <a:srgbClr val="FF0000"/>
              </a:solidFill>
            </a:endParaRPr>
          </a:p>
        </p:txBody>
      </p:sp>
      <p:pic>
        <p:nvPicPr>
          <p:cNvPr id="8194" name="Picture 2">
            <a:extLst>
              <a:ext uri="{FF2B5EF4-FFF2-40B4-BE49-F238E27FC236}">
                <a16:creationId xmlns:a16="http://schemas.microsoft.com/office/drawing/2014/main" id="{DF6E6F65-BA19-22BE-8DDB-433F4151F9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6102" y="2436644"/>
            <a:ext cx="5160892" cy="3854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473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ight Triangle 8">
            <a:extLst>
              <a:ext uri="{FF2B5EF4-FFF2-40B4-BE49-F238E27FC236}">
                <a16:creationId xmlns:a16="http://schemas.microsoft.com/office/drawing/2014/main" id="{1AEFE854-A2D1-3476-113D-1160213C530F}"/>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10" name="Right Triangle 9">
            <a:extLst>
              <a:ext uri="{FF2B5EF4-FFF2-40B4-BE49-F238E27FC236}">
                <a16:creationId xmlns:a16="http://schemas.microsoft.com/office/drawing/2014/main" id="{A46EDFB1-2CF9-587C-4323-E7CD946121D5}"/>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FD37A978-F863-1445-3719-F26D76C378F1}"/>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12" name="TextBox 11">
            <a:extLst>
              <a:ext uri="{FF2B5EF4-FFF2-40B4-BE49-F238E27FC236}">
                <a16:creationId xmlns:a16="http://schemas.microsoft.com/office/drawing/2014/main" id="{C5EBAE98-B820-5DD5-AA00-26B761D55513}"/>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13" name="TextBox 12">
            <a:extLst>
              <a:ext uri="{FF2B5EF4-FFF2-40B4-BE49-F238E27FC236}">
                <a16:creationId xmlns:a16="http://schemas.microsoft.com/office/drawing/2014/main" id="{3FF88BD2-23D9-EAF8-B9D0-D3D372188190}"/>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14" name="TextBox 13">
            <a:extLst>
              <a:ext uri="{FF2B5EF4-FFF2-40B4-BE49-F238E27FC236}">
                <a16:creationId xmlns:a16="http://schemas.microsoft.com/office/drawing/2014/main" id="{D3BF4818-D414-F501-8A2B-9762FBDE5C2F}"/>
              </a:ext>
            </a:extLst>
          </p:cNvPr>
          <p:cNvSpPr txBox="1"/>
          <p:nvPr/>
        </p:nvSpPr>
        <p:spPr>
          <a:xfrm>
            <a:off x="-20320" y="37261"/>
            <a:ext cx="12212320" cy="707886"/>
          </a:xfrm>
          <a:prstGeom prst="rect">
            <a:avLst/>
          </a:prstGeom>
          <a:noFill/>
        </p:spPr>
        <p:txBody>
          <a:bodyPr wrap="square">
            <a:spAutoFit/>
          </a:bodyPr>
          <a:lstStyle/>
          <a:p>
            <a:pPr algn="ctr"/>
            <a:r>
              <a:rPr lang="en-US" sz="4000" b="1" i="1" dirty="0">
                <a:solidFill>
                  <a:srgbClr val="212121"/>
                </a:solidFill>
                <a:effectLst/>
                <a:latin typeface="Century Gothic" panose="020B0502020202020204" pitchFamily="34" charset="0"/>
              </a:rPr>
              <a:t>Tips for Effective Visualization</a:t>
            </a:r>
            <a:endParaRPr lang="en-US" sz="4000" b="1" i="0" dirty="0">
              <a:solidFill>
                <a:srgbClr val="242424"/>
              </a:solidFill>
              <a:effectLst/>
              <a:latin typeface="Century Gothic" panose="020B0502020202020204" pitchFamily="34" charset="0"/>
            </a:endParaRPr>
          </a:p>
        </p:txBody>
      </p:sp>
      <p:sp>
        <p:nvSpPr>
          <p:cNvPr id="2" name="TextBox 1">
            <a:extLst>
              <a:ext uri="{FF2B5EF4-FFF2-40B4-BE49-F238E27FC236}">
                <a16:creationId xmlns:a16="http://schemas.microsoft.com/office/drawing/2014/main" id="{FC0245F2-F27B-E886-6308-40649E79EF3F}"/>
              </a:ext>
            </a:extLst>
          </p:cNvPr>
          <p:cNvSpPr txBox="1"/>
          <p:nvPr/>
        </p:nvSpPr>
        <p:spPr>
          <a:xfrm>
            <a:off x="0" y="773717"/>
            <a:ext cx="12023387" cy="1077218"/>
          </a:xfrm>
          <a:prstGeom prst="rect">
            <a:avLst/>
          </a:prstGeom>
          <a:noFill/>
        </p:spPr>
        <p:txBody>
          <a:bodyPr wrap="square" rtlCol="0">
            <a:spAutoFit/>
          </a:bodyPr>
          <a:lstStyle/>
          <a:p>
            <a:r>
              <a:rPr lang="en-US" sz="3200" dirty="0">
                <a:solidFill>
                  <a:srgbClr val="FF0000"/>
                </a:solidFill>
              </a:rPr>
              <a:t>Pie Charts</a:t>
            </a:r>
          </a:p>
          <a:p>
            <a:r>
              <a:rPr lang="en-US" sz="3200" dirty="0">
                <a:solidFill>
                  <a:schemeClr val="tx1">
                    <a:lumMod val="95000"/>
                    <a:lumOff val="5000"/>
                  </a:schemeClr>
                </a:solidFill>
              </a:rPr>
              <a:t>use the pie() function to draw pie charts:</a:t>
            </a:r>
            <a:endParaRPr lang="en-US" sz="1600" dirty="0">
              <a:solidFill>
                <a:schemeClr val="tx1">
                  <a:lumMod val="95000"/>
                  <a:lumOff val="5000"/>
                </a:schemeClr>
              </a:solidFill>
            </a:endParaRPr>
          </a:p>
        </p:txBody>
      </p:sp>
      <p:pic>
        <p:nvPicPr>
          <p:cNvPr id="9218" name="Picture 2">
            <a:extLst>
              <a:ext uri="{FF2B5EF4-FFF2-40B4-BE49-F238E27FC236}">
                <a16:creationId xmlns:a16="http://schemas.microsoft.com/office/drawing/2014/main" id="{1E5C7BDC-42AC-A8ED-798B-9EF07080AB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5096" y="3122110"/>
            <a:ext cx="4649010" cy="3472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974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ight Triangle 8">
            <a:extLst>
              <a:ext uri="{FF2B5EF4-FFF2-40B4-BE49-F238E27FC236}">
                <a16:creationId xmlns:a16="http://schemas.microsoft.com/office/drawing/2014/main" id="{1AEFE854-A2D1-3476-113D-1160213C530F}"/>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10" name="Right Triangle 9">
            <a:extLst>
              <a:ext uri="{FF2B5EF4-FFF2-40B4-BE49-F238E27FC236}">
                <a16:creationId xmlns:a16="http://schemas.microsoft.com/office/drawing/2014/main" id="{A46EDFB1-2CF9-587C-4323-E7CD946121D5}"/>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FD37A978-F863-1445-3719-F26D76C378F1}"/>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12" name="TextBox 11">
            <a:extLst>
              <a:ext uri="{FF2B5EF4-FFF2-40B4-BE49-F238E27FC236}">
                <a16:creationId xmlns:a16="http://schemas.microsoft.com/office/drawing/2014/main" id="{C5EBAE98-B820-5DD5-AA00-26B761D55513}"/>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13" name="TextBox 12">
            <a:extLst>
              <a:ext uri="{FF2B5EF4-FFF2-40B4-BE49-F238E27FC236}">
                <a16:creationId xmlns:a16="http://schemas.microsoft.com/office/drawing/2014/main" id="{3FF88BD2-23D9-EAF8-B9D0-D3D372188190}"/>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3" name="TextBox 2">
            <a:extLst>
              <a:ext uri="{FF2B5EF4-FFF2-40B4-BE49-F238E27FC236}">
                <a16:creationId xmlns:a16="http://schemas.microsoft.com/office/drawing/2014/main" id="{D9FC4681-EA85-7CAD-0B1D-125E645E14B5}"/>
              </a:ext>
            </a:extLst>
          </p:cNvPr>
          <p:cNvSpPr txBox="1"/>
          <p:nvPr/>
        </p:nvSpPr>
        <p:spPr>
          <a:xfrm>
            <a:off x="0" y="0"/>
            <a:ext cx="12192000" cy="769441"/>
          </a:xfrm>
          <a:prstGeom prst="rect">
            <a:avLst/>
          </a:prstGeom>
          <a:noFill/>
        </p:spPr>
        <p:txBody>
          <a:bodyPr wrap="square" rtlCol="0">
            <a:spAutoFit/>
          </a:bodyPr>
          <a:lstStyle/>
          <a:p>
            <a:pPr algn="ctr"/>
            <a:r>
              <a:rPr lang="en-US" sz="4400" b="1" dirty="0">
                <a:latin typeface="Century Gothic" panose="020B0502020202020204" pitchFamily="34" charset="0"/>
              </a:rPr>
              <a:t>On the Spot Quiz</a:t>
            </a:r>
          </a:p>
        </p:txBody>
      </p:sp>
      <p:sp>
        <p:nvSpPr>
          <p:cNvPr id="4" name="Arrow: Notched Right 3">
            <a:extLst>
              <a:ext uri="{FF2B5EF4-FFF2-40B4-BE49-F238E27FC236}">
                <a16:creationId xmlns:a16="http://schemas.microsoft.com/office/drawing/2014/main" id="{6C0969CE-9693-524B-C1E7-34ED7FEF6542}"/>
              </a:ext>
            </a:extLst>
          </p:cNvPr>
          <p:cNvSpPr/>
          <p:nvPr/>
        </p:nvSpPr>
        <p:spPr>
          <a:xfrm>
            <a:off x="3628418" y="728879"/>
            <a:ext cx="3706238" cy="1733196"/>
          </a:xfrm>
          <a:prstGeom prst="notchedRightArrow">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latin typeface="Century Gothic" panose="020B0502020202020204" pitchFamily="34" charset="0"/>
              </a:rPr>
              <a:t>Time 10 -15 Min</a:t>
            </a:r>
          </a:p>
        </p:txBody>
      </p:sp>
      <p:sp>
        <p:nvSpPr>
          <p:cNvPr id="5" name="TextBox 4">
            <a:extLst>
              <a:ext uri="{FF2B5EF4-FFF2-40B4-BE49-F238E27FC236}">
                <a16:creationId xmlns:a16="http://schemas.microsoft.com/office/drawing/2014/main" id="{F1394330-55E4-B49E-A263-20CE0B43D7DF}"/>
              </a:ext>
            </a:extLst>
          </p:cNvPr>
          <p:cNvSpPr txBox="1"/>
          <p:nvPr/>
        </p:nvSpPr>
        <p:spPr>
          <a:xfrm>
            <a:off x="444230" y="2581381"/>
            <a:ext cx="11747770"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Century Gothic" panose="020B0502020202020204" pitchFamily="34" charset="0"/>
              </a:rPr>
              <a:t>Create an appropriate chart showing sales distribution by channel using a CSV file. </a:t>
            </a:r>
          </a:p>
          <a:p>
            <a:pPr marL="285750" indent="-285750">
              <a:buFont typeface="Arial" panose="020B0604020202020204" pitchFamily="34" charset="0"/>
              <a:buChar char="•"/>
            </a:pPr>
            <a:endParaRPr lang="en-US" sz="2800" dirty="0">
              <a:latin typeface="Century Gothic" panose="020B0502020202020204" pitchFamily="34" charset="0"/>
            </a:endParaRPr>
          </a:p>
          <a:p>
            <a:pPr marL="285750" indent="-285750">
              <a:buFont typeface="Arial" panose="020B0604020202020204" pitchFamily="34" charset="0"/>
              <a:buChar char="•"/>
            </a:pPr>
            <a:r>
              <a:rPr lang="en-US" sz="2800" dirty="0">
                <a:latin typeface="Century Gothic" panose="020B0502020202020204" pitchFamily="34" charset="0"/>
              </a:rPr>
              <a:t>The function should be a standalone function that takes a data frame as an argument and prints the chart upon calling it </a:t>
            </a:r>
          </a:p>
          <a:p>
            <a:pPr marL="285750" indent="-285750">
              <a:buFont typeface="Arial" panose="020B0604020202020204" pitchFamily="34" charset="0"/>
              <a:buChar char="•"/>
            </a:pPr>
            <a:endParaRPr lang="en-US" sz="2800" dirty="0">
              <a:latin typeface="Century Gothic" panose="020B0502020202020204" pitchFamily="34" charset="0"/>
            </a:endParaRPr>
          </a:p>
        </p:txBody>
      </p:sp>
    </p:spTree>
    <p:extLst>
      <p:ext uri="{BB962C8B-B14F-4D97-AF65-F5344CB8AC3E}">
        <p14:creationId xmlns:p14="http://schemas.microsoft.com/office/powerpoint/2010/main" val="1049858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ight Triangle 8">
            <a:extLst>
              <a:ext uri="{FF2B5EF4-FFF2-40B4-BE49-F238E27FC236}">
                <a16:creationId xmlns:a16="http://schemas.microsoft.com/office/drawing/2014/main" id="{1AEFE854-A2D1-3476-113D-1160213C530F}"/>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10" name="Right Triangle 9">
            <a:extLst>
              <a:ext uri="{FF2B5EF4-FFF2-40B4-BE49-F238E27FC236}">
                <a16:creationId xmlns:a16="http://schemas.microsoft.com/office/drawing/2014/main" id="{A46EDFB1-2CF9-587C-4323-E7CD946121D5}"/>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FD37A978-F863-1445-3719-F26D76C378F1}"/>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12" name="TextBox 11">
            <a:extLst>
              <a:ext uri="{FF2B5EF4-FFF2-40B4-BE49-F238E27FC236}">
                <a16:creationId xmlns:a16="http://schemas.microsoft.com/office/drawing/2014/main" id="{C5EBAE98-B820-5DD5-AA00-26B761D55513}"/>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13" name="TextBox 12">
            <a:extLst>
              <a:ext uri="{FF2B5EF4-FFF2-40B4-BE49-F238E27FC236}">
                <a16:creationId xmlns:a16="http://schemas.microsoft.com/office/drawing/2014/main" id="{3FF88BD2-23D9-EAF8-B9D0-D3D372188190}"/>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3" name="TextBox 2">
            <a:extLst>
              <a:ext uri="{FF2B5EF4-FFF2-40B4-BE49-F238E27FC236}">
                <a16:creationId xmlns:a16="http://schemas.microsoft.com/office/drawing/2014/main" id="{D9FC4681-EA85-7CAD-0B1D-125E645E14B5}"/>
              </a:ext>
            </a:extLst>
          </p:cNvPr>
          <p:cNvSpPr txBox="1"/>
          <p:nvPr/>
        </p:nvSpPr>
        <p:spPr>
          <a:xfrm>
            <a:off x="0" y="0"/>
            <a:ext cx="12192000" cy="769441"/>
          </a:xfrm>
          <a:prstGeom prst="rect">
            <a:avLst/>
          </a:prstGeom>
          <a:noFill/>
        </p:spPr>
        <p:txBody>
          <a:bodyPr wrap="square" rtlCol="0">
            <a:spAutoFit/>
          </a:bodyPr>
          <a:lstStyle/>
          <a:p>
            <a:pPr algn="ctr"/>
            <a:r>
              <a:rPr lang="en-US" sz="4400" b="1" dirty="0">
                <a:latin typeface="Century Gothic" panose="020B0502020202020204" pitchFamily="34" charset="0"/>
              </a:rPr>
              <a:t>On the Spot Quiz</a:t>
            </a:r>
          </a:p>
        </p:txBody>
      </p:sp>
      <p:sp>
        <p:nvSpPr>
          <p:cNvPr id="2" name="TextBox 1">
            <a:extLst>
              <a:ext uri="{FF2B5EF4-FFF2-40B4-BE49-F238E27FC236}">
                <a16:creationId xmlns:a16="http://schemas.microsoft.com/office/drawing/2014/main" id="{2566C7A5-BCBA-EE18-1841-B606B16CB3CA}"/>
              </a:ext>
            </a:extLst>
          </p:cNvPr>
          <p:cNvSpPr txBox="1"/>
          <p:nvPr/>
        </p:nvSpPr>
        <p:spPr>
          <a:xfrm>
            <a:off x="0" y="0"/>
            <a:ext cx="12192000" cy="769441"/>
          </a:xfrm>
          <a:prstGeom prst="rect">
            <a:avLst/>
          </a:prstGeom>
          <a:noFill/>
        </p:spPr>
        <p:txBody>
          <a:bodyPr wrap="square" rtlCol="0">
            <a:spAutoFit/>
          </a:bodyPr>
          <a:lstStyle/>
          <a:p>
            <a:pPr algn="ctr"/>
            <a:r>
              <a:rPr lang="en-US" sz="4400" b="1" dirty="0">
                <a:latin typeface="Century Gothic" panose="020B0502020202020204" pitchFamily="34" charset="0"/>
              </a:rPr>
              <a:t>On the Spot Quiz</a:t>
            </a:r>
          </a:p>
        </p:txBody>
      </p:sp>
      <p:sp>
        <p:nvSpPr>
          <p:cNvPr id="4" name="Arrow: Notched Right 3">
            <a:extLst>
              <a:ext uri="{FF2B5EF4-FFF2-40B4-BE49-F238E27FC236}">
                <a16:creationId xmlns:a16="http://schemas.microsoft.com/office/drawing/2014/main" id="{A96FED23-9E42-0A4E-4D8F-26336AC575E4}"/>
              </a:ext>
            </a:extLst>
          </p:cNvPr>
          <p:cNvSpPr/>
          <p:nvPr/>
        </p:nvSpPr>
        <p:spPr>
          <a:xfrm>
            <a:off x="3628418" y="728879"/>
            <a:ext cx="3706238" cy="1733196"/>
          </a:xfrm>
          <a:prstGeom prst="notchedRightArrow">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latin typeface="Century Gothic" panose="020B0502020202020204" pitchFamily="34" charset="0"/>
              </a:rPr>
              <a:t>Time 10 -15 Min</a:t>
            </a:r>
          </a:p>
        </p:txBody>
      </p:sp>
      <p:sp>
        <p:nvSpPr>
          <p:cNvPr id="5" name="TextBox 4">
            <a:extLst>
              <a:ext uri="{FF2B5EF4-FFF2-40B4-BE49-F238E27FC236}">
                <a16:creationId xmlns:a16="http://schemas.microsoft.com/office/drawing/2014/main" id="{3FE82913-135D-A612-CB42-429E82364C01}"/>
              </a:ext>
            </a:extLst>
          </p:cNvPr>
          <p:cNvSpPr txBox="1"/>
          <p:nvPr/>
        </p:nvSpPr>
        <p:spPr>
          <a:xfrm>
            <a:off x="444230" y="2581381"/>
            <a:ext cx="11303540"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Century Gothic" panose="020B0502020202020204" pitchFamily="34" charset="0"/>
              </a:rPr>
              <a:t> Create a chart showing which major city in Chennai has the highest number of diabetic patients. Use an appropriate Python data structure as a data source.</a:t>
            </a:r>
          </a:p>
          <a:p>
            <a:pPr marL="457200" indent="-457200">
              <a:buFont typeface="Arial" panose="020B0604020202020204" pitchFamily="34" charset="0"/>
              <a:buChar char="•"/>
            </a:pPr>
            <a:endParaRPr lang="en-US" sz="2800" dirty="0">
              <a:latin typeface="Century Gothic" panose="020B0502020202020204" pitchFamily="34" charset="0"/>
            </a:endParaRPr>
          </a:p>
          <a:p>
            <a:pPr marL="457200" indent="-457200">
              <a:buFont typeface="Arial" panose="020B0604020202020204" pitchFamily="34" charset="0"/>
              <a:buChar char="•"/>
            </a:pPr>
            <a:r>
              <a:rPr lang="en-US" sz="2800" dirty="0">
                <a:latin typeface="Century Gothic" panose="020B0502020202020204" pitchFamily="34" charset="0"/>
              </a:rPr>
              <a:t>The function should be a standalone function that takes a Python data structure as an argument and prints the chart when called. </a:t>
            </a:r>
          </a:p>
        </p:txBody>
      </p:sp>
    </p:spTree>
    <p:extLst>
      <p:ext uri="{BB962C8B-B14F-4D97-AF65-F5344CB8AC3E}">
        <p14:creationId xmlns:p14="http://schemas.microsoft.com/office/powerpoint/2010/main" val="3141609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Triangle 5">
            <a:extLst>
              <a:ext uri="{FF2B5EF4-FFF2-40B4-BE49-F238E27FC236}">
                <a16:creationId xmlns:a16="http://schemas.microsoft.com/office/drawing/2014/main" id="{282F3C13-CF59-40FA-468A-E41B1BDA9F34}"/>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7" name="Right Triangle 6">
            <a:extLst>
              <a:ext uri="{FF2B5EF4-FFF2-40B4-BE49-F238E27FC236}">
                <a16:creationId xmlns:a16="http://schemas.microsoft.com/office/drawing/2014/main" id="{FE7966AE-09DC-A69C-FEF8-FC6ADEAC2619}"/>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8" name="Picture 7">
            <a:extLst>
              <a:ext uri="{FF2B5EF4-FFF2-40B4-BE49-F238E27FC236}">
                <a16:creationId xmlns:a16="http://schemas.microsoft.com/office/drawing/2014/main" id="{1347CAF0-ABD1-6BDA-D571-8ED7F9D44158}"/>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9" name="TextBox 8">
            <a:extLst>
              <a:ext uri="{FF2B5EF4-FFF2-40B4-BE49-F238E27FC236}">
                <a16:creationId xmlns:a16="http://schemas.microsoft.com/office/drawing/2014/main" id="{7928AF56-9B82-029B-412E-D85F0C1019D8}"/>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10" name="TextBox 9">
            <a:extLst>
              <a:ext uri="{FF2B5EF4-FFF2-40B4-BE49-F238E27FC236}">
                <a16:creationId xmlns:a16="http://schemas.microsoft.com/office/drawing/2014/main" id="{DD870E11-D51A-EC57-C67F-617104239AFF}"/>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11" name="TextBox 10">
            <a:extLst>
              <a:ext uri="{FF2B5EF4-FFF2-40B4-BE49-F238E27FC236}">
                <a16:creationId xmlns:a16="http://schemas.microsoft.com/office/drawing/2014/main" id="{003920D1-BFC9-06A3-5B6C-4D90ABFBD1A9}"/>
              </a:ext>
            </a:extLst>
          </p:cNvPr>
          <p:cNvSpPr txBox="1"/>
          <p:nvPr/>
        </p:nvSpPr>
        <p:spPr>
          <a:xfrm>
            <a:off x="90791" y="102300"/>
            <a:ext cx="12101209" cy="707886"/>
          </a:xfrm>
          <a:prstGeom prst="rect">
            <a:avLst/>
          </a:prstGeom>
          <a:noFill/>
        </p:spPr>
        <p:txBody>
          <a:bodyPr wrap="square">
            <a:spAutoFit/>
          </a:bodyPr>
          <a:lstStyle/>
          <a:p>
            <a:pPr algn="ctr" fontAlgn="base"/>
            <a:r>
              <a:rPr lang="en-US" sz="4000" b="1" i="0" dirty="0">
                <a:solidFill>
                  <a:srgbClr val="273239"/>
                </a:solidFill>
                <a:effectLst/>
                <a:latin typeface="Century Gothic" panose="020B0502020202020204" pitchFamily="34" charset="0"/>
              </a:rPr>
              <a:t>Today’s (03/18/2024) Topics</a:t>
            </a:r>
          </a:p>
        </p:txBody>
      </p:sp>
      <p:sp>
        <p:nvSpPr>
          <p:cNvPr id="12" name="TextBox 11">
            <a:extLst>
              <a:ext uri="{FF2B5EF4-FFF2-40B4-BE49-F238E27FC236}">
                <a16:creationId xmlns:a16="http://schemas.microsoft.com/office/drawing/2014/main" id="{57E6C999-B384-9272-1B0F-195AF76494BF}"/>
              </a:ext>
            </a:extLst>
          </p:cNvPr>
          <p:cNvSpPr txBox="1"/>
          <p:nvPr/>
        </p:nvSpPr>
        <p:spPr>
          <a:xfrm>
            <a:off x="-20320" y="1468877"/>
            <a:ext cx="12024252" cy="2308324"/>
          </a:xfrm>
          <a:prstGeom prst="rect">
            <a:avLst/>
          </a:prstGeom>
          <a:noFill/>
        </p:spPr>
        <p:txBody>
          <a:bodyPr wrap="square" rtlCol="0">
            <a:spAutoFit/>
          </a:bodyPr>
          <a:lstStyle/>
          <a:p>
            <a:pPr marL="571500" indent="-571500">
              <a:buFont typeface="Courier New" panose="02070309020205020404" pitchFamily="49" charset="0"/>
              <a:buChar char="o"/>
            </a:pPr>
            <a:r>
              <a:rPr lang="en-US" sz="3600" b="1" dirty="0">
                <a:latin typeface="Century Gothic" panose="020B0502020202020204" pitchFamily="34" charset="0"/>
              </a:rPr>
              <a:t>DF -  Advanced Topics</a:t>
            </a:r>
          </a:p>
          <a:p>
            <a:pPr marL="571500" indent="-571500">
              <a:buFont typeface="Courier New" panose="02070309020205020404" pitchFamily="49" charset="0"/>
              <a:buChar char="o"/>
            </a:pPr>
            <a:r>
              <a:rPr lang="en-US" sz="3600" b="1" dirty="0">
                <a:latin typeface="Century Gothic" panose="020B0502020202020204" pitchFamily="34" charset="0"/>
              </a:rPr>
              <a:t>EDA </a:t>
            </a:r>
          </a:p>
          <a:p>
            <a:pPr marL="571500" indent="-571500">
              <a:buFont typeface="Courier New" panose="02070309020205020404" pitchFamily="49" charset="0"/>
              <a:buChar char="o"/>
            </a:pPr>
            <a:r>
              <a:rPr lang="en-US" sz="3600" b="1" dirty="0">
                <a:latin typeface="Century Gothic" panose="020B0502020202020204" pitchFamily="34" charset="0"/>
              </a:rPr>
              <a:t>EDA with Charts and Graphs </a:t>
            </a:r>
          </a:p>
          <a:p>
            <a:pPr marL="571500" indent="-571500">
              <a:buFont typeface="Courier New" panose="02070309020205020404" pitchFamily="49" charset="0"/>
              <a:buChar char="o"/>
            </a:pPr>
            <a:r>
              <a:rPr lang="en-US" sz="3600" b="1" dirty="0">
                <a:latin typeface="Century Gothic" panose="020B0502020202020204" pitchFamily="34" charset="0"/>
              </a:rPr>
              <a:t>SQL Through Python  </a:t>
            </a:r>
          </a:p>
        </p:txBody>
      </p:sp>
    </p:spTree>
    <p:extLst>
      <p:ext uri="{BB962C8B-B14F-4D97-AF65-F5344CB8AC3E}">
        <p14:creationId xmlns:p14="http://schemas.microsoft.com/office/powerpoint/2010/main" val="482974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Numpy Axes, Explained - Sharp Sight">
            <a:extLst>
              <a:ext uri="{FF2B5EF4-FFF2-40B4-BE49-F238E27FC236}">
                <a16:creationId xmlns:a16="http://schemas.microsoft.com/office/drawing/2014/main" id="{7053EA6F-5F2E-D46D-5AAF-C4B691F552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4944" y="790778"/>
            <a:ext cx="8022112" cy="41119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AB070E7-F9E9-9C3E-C321-2B71A1706B3F}"/>
              </a:ext>
            </a:extLst>
          </p:cNvPr>
          <p:cNvSpPr txBox="1"/>
          <p:nvPr/>
        </p:nvSpPr>
        <p:spPr>
          <a:xfrm>
            <a:off x="1" y="102300"/>
            <a:ext cx="12192000" cy="707886"/>
          </a:xfrm>
          <a:prstGeom prst="rect">
            <a:avLst/>
          </a:prstGeom>
          <a:noFill/>
        </p:spPr>
        <p:txBody>
          <a:bodyPr wrap="square">
            <a:spAutoFit/>
          </a:bodyPr>
          <a:lstStyle/>
          <a:p>
            <a:pPr algn="l" fontAlgn="base"/>
            <a:r>
              <a:rPr lang="en-US" sz="4000" b="1" i="0" dirty="0">
                <a:solidFill>
                  <a:srgbClr val="273239"/>
                </a:solidFill>
                <a:effectLst/>
                <a:latin typeface="Nunito" pitchFamily="2" charset="0"/>
              </a:rPr>
              <a:t>DF Axis </a:t>
            </a:r>
          </a:p>
        </p:txBody>
      </p:sp>
      <p:sp>
        <p:nvSpPr>
          <p:cNvPr id="3" name="Right Triangle 2">
            <a:extLst>
              <a:ext uri="{FF2B5EF4-FFF2-40B4-BE49-F238E27FC236}">
                <a16:creationId xmlns:a16="http://schemas.microsoft.com/office/drawing/2014/main" id="{FA484E4C-3A0F-58B6-0E23-59BDCCA683F1}"/>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4" name="Right Triangle 3">
            <a:extLst>
              <a:ext uri="{FF2B5EF4-FFF2-40B4-BE49-F238E27FC236}">
                <a16:creationId xmlns:a16="http://schemas.microsoft.com/office/drawing/2014/main" id="{BAE401A8-B4EF-75C1-15DC-29477AA40EEC}"/>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5" name="Picture 4">
            <a:extLst>
              <a:ext uri="{FF2B5EF4-FFF2-40B4-BE49-F238E27FC236}">
                <a16:creationId xmlns:a16="http://schemas.microsoft.com/office/drawing/2014/main" id="{A8B8C496-E7FC-C990-4F84-18D3EBFDBACD}"/>
              </a:ext>
            </a:extLst>
          </p:cNvPr>
          <p:cNvPicPr>
            <a:picLocks noChangeAspect="1"/>
          </p:cNvPicPr>
          <p:nvPr/>
        </p:nvPicPr>
        <p:blipFill>
          <a:blip r:embed="rId3"/>
          <a:stretch>
            <a:fillRect/>
          </a:stretch>
        </p:blipFill>
        <p:spPr>
          <a:xfrm>
            <a:off x="-2734" y="5630548"/>
            <a:ext cx="1441055" cy="848375"/>
          </a:xfrm>
          <a:prstGeom prst="rect">
            <a:avLst/>
          </a:prstGeom>
          <a:ln>
            <a:noFill/>
          </a:ln>
        </p:spPr>
      </p:pic>
      <p:sp>
        <p:nvSpPr>
          <p:cNvPr id="6" name="TextBox 5">
            <a:extLst>
              <a:ext uri="{FF2B5EF4-FFF2-40B4-BE49-F238E27FC236}">
                <a16:creationId xmlns:a16="http://schemas.microsoft.com/office/drawing/2014/main" id="{D35E379D-0077-2F9F-5F07-0257EE4206AF}"/>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7" name="TextBox 6">
            <a:extLst>
              <a:ext uri="{FF2B5EF4-FFF2-40B4-BE49-F238E27FC236}">
                <a16:creationId xmlns:a16="http://schemas.microsoft.com/office/drawing/2014/main" id="{F2FD8459-D746-D444-9F33-D626E7F13733}"/>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Tree>
    <p:extLst>
      <p:ext uri="{BB962C8B-B14F-4D97-AF65-F5344CB8AC3E}">
        <p14:creationId xmlns:p14="http://schemas.microsoft.com/office/powerpoint/2010/main" val="1954859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DA1093-3603-C73F-E976-BC37DEBC7FBC}"/>
              </a:ext>
            </a:extLst>
          </p:cNvPr>
          <p:cNvSpPr txBox="1"/>
          <p:nvPr/>
        </p:nvSpPr>
        <p:spPr>
          <a:xfrm>
            <a:off x="68094" y="547460"/>
            <a:ext cx="11782222" cy="5355312"/>
          </a:xfrm>
          <a:prstGeom prst="rect">
            <a:avLst/>
          </a:prstGeom>
          <a:noFill/>
        </p:spPr>
        <p:txBody>
          <a:bodyPr wrap="square">
            <a:spAutoFit/>
          </a:bodyPr>
          <a:lstStyle/>
          <a:p>
            <a:r>
              <a:rPr lang="en-US" b="0" dirty="0" err="1">
                <a:solidFill>
                  <a:srgbClr val="000000"/>
                </a:solidFill>
                <a:effectLst/>
                <a:latin typeface="Courier New" panose="02070309020205020404" pitchFamily="49" charset="0"/>
              </a:rPr>
              <a:t>vAR_sum</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df</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'COURSES-FEE'</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'COURSES-DSICOUNT'</a:t>
            </a:r>
            <a:r>
              <a:rPr lang="en-US" b="0" dirty="0">
                <a:solidFill>
                  <a:srgbClr val="000000"/>
                </a:solidFill>
                <a:effectLst/>
                <a:latin typeface="Courier New" panose="02070309020205020404" pitchFamily="49" charset="0"/>
              </a:rPr>
              <a:t>]].aggregate(</a:t>
            </a:r>
            <a:r>
              <a:rPr lang="en-US" b="0" dirty="0">
                <a:solidFill>
                  <a:srgbClr val="A31515"/>
                </a:solidFill>
                <a:effectLst/>
                <a:latin typeface="Courier New" panose="02070309020205020404" pitchFamily="49" charset="0"/>
              </a:rPr>
              <a:t>'min’</a:t>
            </a:r>
            <a:r>
              <a:rPr lang="en-US" b="0" dirty="0">
                <a:solidFill>
                  <a:srgbClr val="000000"/>
                </a:solidFill>
                <a:effectLst/>
                <a:latin typeface="Courier New" panose="02070309020205020404" pitchFamily="49" charset="0"/>
              </a:rPr>
              <a:t>)</a:t>
            </a:r>
          </a:p>
          <a:p>
            <a:endParaRPr lang="en-US" dirty="0">
              <a:solidFill>
                <a:srgbClr val="000000"/>
              </a:solidFill>
              <a:latin typeface="Courier New" panose="02070309020205020404" pitchFamily="49" charset="0"/>
            </a:endParaRPr>
          </a:p>
          <a:p>
            <a:r>
              <a:rPr lang="en-US" b="0" dirty="0">
                <a:solidFill>
                  <a:srgbClr val="000000"/>
                </a:solidFill>
                <a:effectLst/>
                <a:latin typeface="Courier New" panose="02070309020205020404" pitchFamily="49" charset="0"/>
              </a:rPr>
              <a:t>All courses </a:t>
            </a:r>
          </a:p>
          <a:p>
            <a:endParaRPr lang="en-US" dirty="0">
              <a:solidFill>
                <a:srgbClr val="000000"/>
              </a:solidFill>
              <a:latin typeface="Courier New" panose="02070309020205020404" pitchFamily="49" charset="0"/>
            </a:endParaRPr>
          </a:p>
          <a:p>
            <a:r>
              <a:rPr lang="en-US" b="0" dirty="0">
                <a:solidFill>
                  <a:srgbClr val="000000"/>
                </a:solidFill>
                <a:effectLst/>
                <a:latin typeface="Courier New" panose="02070309020205020404" pitchFamily="49" charset="0"/>
              </a:rPr>
              <a:t>=========================================</a:t>
            </a:r>
          </a:p>
          <a:p>
            <a:endParaRPr lang="en-US" dirty="0">
              <a:solidFill>
                <a:srgbClr val="000000"/>
              </a:solidFill>
              <a:latin typeface="Courier New" panose="02070309020205020404" pitchFamily="49" charset="0"/>
            </a:endParaRPr>
          </a:p>
          <a:p>
            <a:r>
              <a:rPr lang="en-US" b="0" dirty="0" err="1">
                <a:solidFill>
                  <a:srgbClr val="000000"/>
                </a:solidFill>
                <a:effectLst/>
                <a:latin typeface="Courier New" panose="02070309020205020404" pitchFamily="49" charset="0"/>
              </a:rPr>
              <a:t>vAR_sum</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df.groupby</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'COURSES'</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'COURSES-FEE'</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'COURSES-DSICOUNT'</a:t>
            </a:r>
            <a:r>
              <a:rPr lang="en-US" b="0" dirty="0">
                <a:solidFill>
                  <a:srgbClr val="000000"/>
                </a:solidFill>
                <a:effectLst/>
                <a:latin typeface="Courier New" panose="02070309020205020404" pitchFamily="49" charset="0"/>
              </a:rPr>
              <a:t>].aggregate(</a:t>
            </a:r>
            <a:r>
              <a:rPr lang="en-US" b="0" dirty="0">
                <a:solidFill>
                  <a:srgbClr val="A31515"/>
                </a:solidFill>
                <a:effectLst/>
                <a:latin typeface="Courier New" panose="02070309020205020404" pitchFamily="49" charset="0"/>
              </a:rPr>
              <a:t>'sum’</a:t>
            </a:r>
            <a:r>
              <a:rPr lang="en-US" b="0" dirty="0">
                <a:solidFill>
                  <a:srgbClr val="000000"/>
                </a:solidFill>
                <a:effectLst/>
                <a:latin typeface="Courier New" panose="02070309020205020404" pitchFamily="49" charset="0"/>
              </a:rPr>
              <a:t>)</a:t>
            </a:r>
          </a:p>
          <a:p>
            <a:endParaRPr lang="en-US" dirty="0">
              <a:solidFill>
                <a:srgbClr val="000000"/>
              </a:solidFill>
              <a:latin typeface="Courier New" panose="02070309020205020404" pitchFamily="49" charset="0"/>
            </a:endParaRPr>
          </a:p>
          <a:p>
            <a:r>
              <a:rPr lang="en-US" b="0" dirty="0">
                <a:solidFill>
                  <a:srgbClr val="000000"/>
                </a:solidFill>
                <a:effectLst/>
                <a:latin typeface="Courier New" panose="02070309020205020404" pitchFamily="49" charset="0"/>
              </a:rPr>
              <a:t>Each course and one AGG function </a:t>
            </a:r>
          </a:p>
          <a:p>
            <a:endParaRPr lang="en-US" dirty="0">
              <a:solidFill>
                <a:srgbClr val="000000"/>
              </a:solidFill>
              <a:latin typeface="Courier New" panose="02070309020205020404" pitchFamily="49" charset="0"/>
            </a:endParaRPr>
          </a:p>
          <a:p>
            <a:r>
              <a:rPr lang="en-US" b="0" dirty="0">
                <a:solidFill>
                  <a:srgbClr val="000000"/>
                </a:solidFill>
                <a:effectLst/>
                <a:latin typeface="Courier New" panose="02070309020205020404" pitchFamily="49" charset="0"/>
              </a:rPr>
              <a:t>===============================================================</a:t>
            </a:r>
          </a:p>
          <a:p>
            <a:endParaRPr lang="en-US" dirty="0">
              <a:solidFill>
                <a:srgbClr val="000000"/>
              </a:solidFill>
              <a:latin typeface="Courier New" panose="02070309020205020404" pitchFamily="49" charset="0"/>
            </a:endParaRPr>
          </a:p>
          <a:p>
            <a:r>
              <a:rPr lang="en-US" b="0" dirty="0">
                <a:solidFill>
                  <a:srgbClr val="000000"/>
                </a:solidFill>
                <a:effectLst/>
                <a:latin typeface="Courier New" panose="02070309020205020404" pitchFamily="49" charset="0"/>
              </a:rPr>
              <a:t>result = </a:t>
            </a:r>
            <a:r>
              <a:rPr lang="en-US" b="0" dirty="0" err="1">
                <a:solidFill>
                  <a:srgbClr val="000000"/>
                </a:solidFill>
                <a:effectLst/>
                <a:latin typeface="Courier New" panose="02070309020205020404" pitchFamily="49" charset="0"/>
              </a:rPr>
              <a:t>df.groupby</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'COURSES'</a:t>
            </a:r>
            <a:r>
              <a:rPr lang="en-US" b="0" dirty="0">
                <a:solidFill>
                  <a:srgbClr val="000000"/>
                </a:solidFill>
                <a:effectLst/>
                <a:latin typeface="Courier New" panose="02070309020205020404" pitchFamily="49" charset="0"/>
              </a:rPr>
              <a:t>).aggregate({</a:t>
            </a:r>
            <a:r>
              <a:rPr lang="en-US" b="0" dirty="0">
                <a:solidFill>
                  <a:srgbClr val="A31515"/>
                </a:solidFill>
                <a:effectLst/>
                <a:latin typeface="Courier New" panose="02070309020205020404" pitchFamily="49" charset="0"/>
              </a:rPr>
              <a:t>'</a:t>
            </a:r>
            <a:r>
              <a:rPr lang="en-US" b="0" dirty="0" err="1">
                <a:solidFill>
                  <a:srgbClr val="A31515"/>
                </a:solidFill>
                <a:effectLst/>
                <a:latin typeface="Courier New" panose="02070309020205020404" pitchFamily="49" charset="0"/>
              </a:rPr>
              <a:t>COURSES-DURATION'</a:t>
            </a:r>
            <a:r>
              <a:rPr lang="en-US" b="0" dirty="0" err="1">
                <a:solidFill>
                  <a:srgbClr val="000000"/>
                </a:solidFill>
                <a:effectLst/>
                <a:latin typeface="Courier New" panose="02070309020205020404" pitchFamily="49" charset="0"/>
              </a:rPr>
              <a:t>:</a:t>
            </a:r>
            <a:r>
              <a:rPr lang="en-US" b="0" dirty="0" err="1">
                <a:solidFill>
                  <a:srgbClr val="A31515"/>
                </a:solidFill>
                <a:effectLst/>
                <a:latin typeface="Courier New" panose="02070309020205020404" pitchFamily="49" charset="0"/>
              </a:rPr>
              <a:t>'count'</a:t>
            </a:r>
            <a:r>
              <a:rPr lang="en-US" b="0" dirty="0" err="1">
                <a:solidFill>
                  <a:srgbClr val="000000"/>
                </a:solidFill>
                <a:effectLst/>
                <a:latin typeface="Courier New" panose="02070309020205020404" pitchFamily="49" charset="0"/>
              </a:rPr>
              <a:t>,</a:t>
            </a:r>
            <a:r>
              <a:rPr lang="en-US" b="0" dirty="0" err="1">
                <a:solidFill>
                  <a:srgbClr val="A31515"/>
                </a:solidFill>
                <a:effectLst/>
                <a:latin typeface="Courier New" panose="02070309020205020404" pitchFamily="49" charset="0"/>
              </a:rPr>
              <a:t>'COURSES-FEE</a:t>
            </a:r>
            <a:r>
              <a:rPr lang="en-US" b="0" dirty="0">
                <a:solidFill>
                  <a:srgbClr val="A31515"/>
                </a:solidFill>
                <a:effectLst/>
                <a:latin typeface="Courier New" panose="02070309020205020404" pitchFamily="49" charset="0"/>
              </a:rPr>
              <a:t>'</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a:t>
            </a:r>
            <a:r>
              <a:rPr lang="en-US" b="0" dirty="0" err="1">
                <a:solidFill>
                  <a:srgbClr val="A31515"/>
                </a:solidFill>
                <a:effectLst/>
                <a:latin typeface="Courier New" panose="02070309020205020404" pitchFamily="49" charset="0"/>
              </a:rPr>
              <a:t>min'</a:t>
            </a:r>
            <a:r>
              <a:rPr lang="en-US" b="0" dirty="0" err="1">
                <a:solidFill>
                  <a:srgbClr val="000000"/>
                </a:solidFill>
                <a:effectLst/>
                <a:latin typeface="Courier New" panose="02070309020205020404" pitchFamily="49" charset="0"/>
              </a:rPr>
              <a:t>,</a:t>
            </a:r>
            <a:r>
              <a:rPr lang="en-US" b="0" dirty="0" err="1">
                <a:solidFill>
                  <a:srgbClr val="A31515"/>
                </a:solidFill>
                <a:effectLst/>
                <a:latin typeface="Courier New" panose="02070309020205020404" pitchFamily="49" charset="0"/>
              </a:rPr>
              <a:t>'max</a:t>
            </a:r>
            <a:r>
              <a:rPr lang="en-US" b="0" dirty="0">
                <a:solidFill>
                  <a:srgbClr val="A31515"/>
                </a:solidFill>
                <a:effectLst/>
                <a:latin typeface="Courier New" panose="02070309020205020404" pitchFamily="49" charset="0"/>
              </a:rPr>
              <a:t>’</a:t>
            </a:r>
            <a:r>
              <a:rPr lang="en-US" b="0" dirty="0">
                <a:solidFill>
                  <a:srgbClr val="000000"/>
                </a:solidFill>
                <a:effectLst/>
                <a:latin typeface="Courier New" panose="02070309020205020404" pitchFamily="49" charset="0"/>
              </a:rPr>
              <a:t>]})</a:t>
            </a:r>
          </a:p>
          <a:p>
            <a:endParaRPr lang="en-US" dirty="0">
              <a:solidFill>
                <a:srgbClr val="000000"/>
              </a:solidFill>
              <a:latin typeface="Courier New" panose="02070309020205020404" pitchFamily="49" charset="0"/>
            </a:endParaRPr>
          </a:p>
          <a:p>
            <a:r>
              <a:rPr lang="en-US" b="0" dirty="0">
                <a:solidFill>
                  <a:srgbClr val="000000"/>
                </a:solidFill>
                <a:effectLst/>
                <a:latin typeface="Courier New" panose="02070309020205020404" pitchFamily="49" charset="0"/>
              </a:rPr>
              <a:t>Each course and MULTIPLE AGG function </a:t>
            </a:r>
          </a:p>
          <a:p>
            <a:endParaRPr lang="en-US" b="0" dirty="0">
              <a:solidFill>
                <a:srgbClr val="000000"/>
              </a:solidFill>
              <a:effectLst/>
              <a:latin typeface="Courier New" panose="02070309020205020404" pitchFamily="49" charset="0"/>
            </a:endParaRPr>
          </a:p>
          <a:p>
            <a:endParaRPr lang="en-US" b="0" dirty="0">
              <a:solidFill>
                <a:srgbClr val="000000"/>
              </a:solidFill>
              <a:effectLst/>
              <a:latin typeface="Courier New" panose="02070309020205020404" pitchFamily="49" charset="0"/>
            </a:endParaRPr>
          </a:p>
          <a:p>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4176372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ython - how is axis indexed in numpy's array? - Stack Overflow">
            <a:extLst>
              <a:ext uri="{FF2B5EF4-FFF2-40B4-BE49-F238E27FC236}">
                <a16:creationId xmlns:a16="http://schemas.microsoft.com/office/drawing/2014/main" id="{4A735EAE-8A2C-2A00-404E-8E635A37ED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706" y="1357515"/>
            <a:ext cx="9140692" cy="478063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D1EF0B-160D-A089-7D1E-586AF818FC9F}"/>
              </a:ext>
            </a:extLst>
          </p:cNvPr>
          <p:cNvSpPr txBox="1"/>
          <p:nvPr/>
        </p:nvSpPr>
        <p:spPr>
          <a:xfrm>
            <a:off x="1" y="102300"/>
            <a:ext cx="12192000" cy="707886"/>
          </a:xfrm>
          <a:prstGeom prst="rect">
            <a:avLst/>
          </a:prstGeom>
          <a:noFill/>
        </p:spPr>
        <p:txBody>
          <a:bodyPr wrap="square">
            <a:spAutoFit/>
          </a:bodyPr>
          <a:lstStyle/>
          <a:p>
            <a:pPr algn="l" fontAlgn="base"/>
            <a:r>
              <a:rPr lang="en-US" sz="4000" b="1" i="0" dirty="0">
                <a:solidFill>
                  <a:srgbClr val="273239"/>
                </a:solidFill>
                <a:effectLst/>
                <a:latin typeface="Nunito" pitchFamily="2" charset="0"/>
              </a:rPr>
              <a:t>DF Axis </a:t>
            </a:r>
          </a:p>
        </p:txBody>
      </p:sp>
      <p:sp>
        <p:nvSpPr>
          <p:cNvPr id="3" name="Right Triangle 2">
            <a:extLst>
              <a:ext uri="{FF2B5EF4-FFF2-40B4-BE49-F238E27FC236}">
                <a16:creationId xmlns:a16="http://schemas.microsoft.com/office/drawing/2014/main" id="{F014FEC9-E1F1-0FEE-68B5-A77C7BAD286D}"/>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4" name="Right Triangle 3">
            <a:extLst>
              <a:ext uri="{FF2B5EF4-FFF2-40B4-BE49-F238E27FC236}">
                <a16:creationId xmlns:a16="http://schemas.microsoft.com/office/drawing/2014/main" id="{DE61890F-FC32-976A-05F7-C87E7A6E1CD6}"/>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5" name="Picture 4">
            <a:extLst>
              <a:ext uri="{FF2B5EF4-FFF2-40B4-BE49-F238E27FC236}">
                <a16:creationId xmlns:a16="http://schemas.microsoft.com/office/drawing/2014/main" id="{3599C290-80AD-09A8-5603-B2CC73056053}"/>
              </a:ext>
            </a:extLst>
          </p:cNvPr>
          <p:cNvPicPr>
            <a:picLocks noChangeAspect="1"/>
          </p:cNvPicPr>
          <p:nvPr/>
        </p:nvPicPr>
        <p:blipFill>
          <a:blip r:embed="rId3"/>
          <a:stretch>
            <a:fillRect/>
          </a:stretch>
        </p:blipFill>
        <p:spPr>
          <a:xfrm>
            <a:off x="-2734" y="5630548"/>
            <a:ext cx="1441055" cy="848375"/>
          </a:xfrm>
          <a:prstGeom prst="rect">
            <a:avLst/>
          </a:prstGeom>
          <a:ln>
            <a:noFill/>
          </a:ln>
        </p:spPr>
      </p:pic>
      <p:sp>
        <p:nvSpPr>
          <p:cNvPr id="6" name="TextBox 5">
            <a:extLst>
              <a:ext uri="{FF2B5EF4-FFF2-40B4-BE49-F238E27FC236}">
                <a16:creationId xmlns:a16="http://schemas.microsoft.com/office/drawing/2014/main" id="{06998D31-795C-73AD-D2F4-6BC6919C7112}"/>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7" name="TextBox 6">
            <a:extLst>
              <a:ext uri="{FF2B5EF4-FFF2-40B4-BE49-F238E27FC236}">
                <a16:creationId xmlns:a16="http://schemas.microsoft.com/office/drawing/2014/main" id="{EE000487-9382-42B2-6DD2-2FDAA44D4706}"/>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Tree>
    <p:extLst>
      <p:ext uri="{BB962C8B-B14F-4D97-AF65-F5344CB8AC3E}">
        <p14:creationId xmlns:p14="http://schemas.microsoft.com/office/powerpoint/2010/main" val="3878135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AA27BDC0-162C-FEFB-C514-05604C7035F6}"/>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5" name="Right Triangle 4">
            <a:extLst>
              <a:ext uri="{FF2B5EF4-FFF2-40B4-BE49-F238E27FC236}">
                <a16:creationId xmlns:a16="http://schemas.microsoft.com/office/drawing/2014/main" id="{412B0C84-0D6A-84E6-AFBF-46CD49AE620A}"/>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6" name="Picture 5">
            <a:extLst>
              <a:ext uri="{FF2B5EF4-FFF2-40B4-BE49-F238E27FC236}">
                <a16:creationId xmlns:a16="http://schemas.microsoft.com/office/drawing/2014/main" id="{5294A021-B436-33A7-89E2-353001D61A37}"/>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7" name="TextBox 6">
            <a:extLst>
              <a:ext uri="{FF2B5EF4-FFF2-40B4-BE49-F238E27FC236}">
                <a16:creationId xmlns:a16="http://schemas.microsoft.com/office/drawing/2014/main" id="{9A496B51-FDB6-1550-4D60-C80E78DCE4F3}"/>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8" name="TextBox 7">
            <a:extLst>
              <a:ext uri="{FF2B5EF4-FFF2-40B4-BE49-F238E27FC236}">
                <a16:creationId xmlns:a16="http://schemas.microsoft.com/office/drawing/2014/main" id="{3F497D64-F411-8F4E-CD91-32B98FBEBEE0}"/>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11" name="TextBox 10">
            <a:extLst>
              <a:ext uri="{FF2B5EF4-FFF2-40B4-BE49-F238E27FC236}">
                <a16:creationId xmlns:a16="http://schemas.microsoft.com/office/drawing/2014/main" id="{D015F314-49D5-FAA0-A883-97BFBCCD61F3}"/>
              </a:ext>
            </a:extLst>
          </p:cNvPr>
          <p:cNvSpPr txBox="1"/>
          <p:nvPr/>
        </p:nvSpPr>
        <p:spPr>
          <a:xfrm>
            <a:off x="0" y="0"/>
            <a:ext cx="12192000" cy="523220"/>
          </a:xfrm>
          <a:prstGeom prst="rect">
            <a:avLst/>
          </a:prstGeom>
          <a:noFill/>
        </p:spPr>
        <p:txBody>
          <a:bodyPr wrap="square" rtlCol="0">
            <a:spAutoFit/>
          </a:bodyPr>
          <a:lstStyle/>
          <a:p>
            <a:pPr algn="ctr"/>
            <a:r>
              <a:rPr lang="en-US" sz="2800" b="1" dirty="0">
                <a:latin typeface="Century Gothic" panose="020B0502020202020204" pitchFamily="34" charset="0"/>
              </a:rPr>
              <a:t>What SQL Statement we can execute via Python </a:t>
            </a:r>
          </a:p>
        </p:txBody>
      </p:sp>
      <p:sp>
        <p:nvSpPr>
          <p:cNvPr id="2" name="Rectangle 1">
            <a:extLst>
              <a:ext uri="{FF2B5EF4-FFF2-40B4-BE49-F238E27FC236}">
                <a16:creationId xmlns:a16="http://schemas.microsoft.com/office/drawing/2014/main" id="{2AAF323F-3C00-EA48-54C2-5289B40CA0E7}"/>
              </a:ext>
            </a:extLst>
          </p:cNvPr>
          <p:cNvSpPr/>
          <p:nvPr/>
        </p:nvSpPr>
        <p:spPr>
          <a:xfrm>
            <a:off x="3696511" y="1215957"/>
            <a:ext cx="4805463" cy="885217"/>
          </a:xfrm>
          <a:prstGeom prst="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Century Gothic" panose="020B0502020202020204" pitchFamily="34" charset="0"/>
              </a:rPr>
              <a:t>All SQL Statements </a:t>
            </a:r>
          </a:p>
        </p:txBody>
      </p:sp>
      <p:sp>
        <p:nvSpPr>
          <p:cNvPr id="3" name="Rectangle: Rounded Corners 2">
            <a:extLst>
              <a:ext uri="{FF2B5EF4-FFF2-40B4-BE49-F238E27FC236}">
                <a16:creationId xmlns:a16="http://schemas.microsoft.com/office/drawing/2014/main" id="{FDDD72CC-2F9D-9975-B4CD-1A90277870F1}"/>
              </a:ext>
            </a:extLst>
          </p:cNvPr>
          <p:cNvSpPr/>
          <p:nvPr/>
        </p:nvSpPr>
        <p:spPr>
          <a:xfrm>
            <a:off x="1450496" y="2953656"/>
            <a:ext cx="2190096" cy="885217"/>
          </a:xfrm>
          <a:prstGeom prst="roundRect">
            <a:avLst/>
          </a:prstGeom>
          <a:noFill/>
          <a:ln w="2857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Century Gothic" panose="020B0502020202020204" pitchFamily="34" charset="0"/>
              </a:rPr>
              <a:t>DDL</a:t>
            </a:r>
          </a:p>
        </p:txBody>
      </p:sp>
      <p:sp>
        <p:nvSpPr>
          <p:cNvPr id="9" name="Rectangle: Rounded Corners 8">
            <a:extLst>
              <a:ext uri="{FF2B5EF4-FFF2-40B4-BE49-F238E27FC236}">
                <a16:creationId xmlns:a16="http://schemas.microsoft.com/office/drawing/2014/main" id="{E0B1498D-3F51-40F0-0B34-4FB3F20CDF0C}"/>
              </a:ext>
            </a:extLst>
          </p:cNvPr>
          <p:cNvSpPr/>
          <p:nvPr/>
        </p:nvSpPr>
        <p:spPr>
          <a:xfrm>
            <a:off x="4093177" y="2950882"/>
            <a:ext cx="2190096" cy="885217"/>
          </a:xfrm>
          <a:prstGeom prst="roundRect">
            <a:avLst/>
          </a:prstGeom>
          <a:noFill/>
          <a:ln w="2857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Century Gothic" panose="020B0502020202020204" pitchFamily="34" charset="0"/>
              </a:rPr>
              <a:t>SELECT</a:t>
            </a:r>
          </a:p>
        </p:txBody>
      </p:sp>
      <p:sp>
        <p:nvSpPr>
          <p:cNvPr id="10" name="Rectangle: Rounded Corners 9">
            <a:extLst>
              <a:ext uri="{FF2B5EF4-FFF2-40B4-BE49-F238E27FC236}">
                <a16:creationId xmlns:a16="http://schemas.microsoft.com/office/drawing/2014/main" id="{7FC62314-4E6A-9DD4-EA1E-23A1CF46C174}"/>
              </a:ext>
            </a:extLst>
          </p:cNvPr>
          <p:cNvSpPr/>
          <p:nvPr/>
        </p:nvSpPr>
        <p:spPr>
          <a:xfrm>
            <a:off x="6735858" y="2950881"/>
            <a:ext cx="2190096" cy="885217"/>
          </a:xfrm>
          <a:prstGeom prst="roundRect">
            <a:avLst/>
          </a:prstGeom>
          <a:noFill/>
          <a:ln w="2857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Century Gothic" panose="020B0502020202020204" pitchFamily="34" charset="0"/>
              </a:rPr>
              <a:t>DML</a:t>
            </a:r>
          </a:p>
        </p:txBody>
      </p:sp>
      <p:sp>
        <p:nvSpPr>
          <p:cNvPr id="22" name="Rectangle: Rounded Corners 21">
            <a:extLst>
              <a:ext uri="{FF2B5EF4-FFF2-40B4-BE49-F238E27FC236}">
                <a16:creationId xmlns:a16="http://schemas.microsoft.com/office/drawing/2014/main" id="{2E272E2A-3551-83CD-51B4-BE03E1C91123}"/>
              </a:ext>
            </a:extLst>
          </p:cNvPr>
          <p:cNvSpPr/>
          <p:nvPr/>
        </p:nvSpPr>
        <p:spPr>
          <a:xfrm>
            <a:off x="9378539" y="2950880"/>
            <a:ext cx="2190096" cy="885217"/>
          </a:xfrm>
          <a:prstGeom prst="roundRect">
            <a:avLst/>
          </a:prstGeom>
          <a:noFill/>
          <a:ln w="2857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Century Gothic" panose="020B0502020202020204" pitchFamily="34" charset="0"/>
              </a:rPr>
              <a:t>DCL</a:t>
            </a:r>
          </a:p>
        </p:txBody>
      </p:sp>
      <p:sp>
        <p:nvSpPr>
          <p:cNvPr id="23" name="Rectangle: Rounded Corners 22">
            <a:extLst>
              <a:ext uri="{FF2B5EF4-FFF2-40B4-BE49-F238E27FC236}">
                <a16:creationId xmlns:a16="http://schemas.microsoft.com/office/drawing/2014/main" id="{A236BD12-9480-64B8-2752-4E72EDE6173B}"/>
              </a:ext>
            </a:extLst>
          </p:cNvPr>
          <p:cNvSpPr/>
          <p:nvPr/>
        </p:nvSpPr>
        <p:spPr>
          <a:xfrm>
            <a:off x="1438321" y="3838872"/>
            <a:ext cx="2190096" cy="1874039"/>
          </a:xfrm>
          <a:prstGeom prst="roundRect">
            <a:avLst/>
          </a:prstGeom>
          <a:noFill/>
          <a:ln w="2857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Century Gothic" panose="020B0502020202020204" pitchFamily="34" charset="0"/>
              </a:rPr>
              <a:t>Create</a:t>
            </a:r>
          </a:p>
          <a:p>
            <a:pPr algn="ctr"/>
            <a:r>
              <a:rPr lang="en-US" sz="2400" b="1" dirty="0">
                <a:solidFill>
                  <a:schemeClr val="tx1">
                    <a:lumMod val="95000"/>
                    <a:lumOff val="5000"/>
                  </a:schemeClr>
                </a:solidFill>
                <a:latin typeface="Century Gothic" panose="020B0502020202020204" pitchFamily="34" charset="0"/>
              </a:rPr>
              <a:t>Alter</a:t>
            </a:r>
          </a:p>
          <a:p>
            <a:pPr algn="ctr"/>
            <a:r>
              <a:rPr lang="en-US" sz="2400" b="1" dirty="0">
                <a:solidFill>
                  <a:schemeClr val="tx1">
                    <a:lumMod val="95000"/>
                    <a:lumOff val="5000"/>
                  </a:schemeClr>
                </a:solidFill>
                <a:latin typeface="Century Gothic" panose="020B0502020202020204" pitchFamily="34" charset="0"/>
              </a:rPr>
              <a:t>Drop</a:t>
            </a:r>
          </a:p>
          <a:p>
            <a:pPr algn="ctr"/>
            <a:r>
              <a:rPr lang="en-US" sz="2400" b="1" dirty="0">
                <a:solidFill>
                  <a:schemeClr val="tx1">
                    <a:lumMod val="95000"/>
                    <a:lumOff val="5000"/>
                  </a:schemeClr>
                </a:solidFill>
                <a:latin typeface="Century Gothic" panose="020B0502020202020204" pitchFamily="34" charset="0"/>
              </a:rPr>
              <a:t>Truncate   </a:t>
            </a:r>
          </a:p>
        </p:txBody>
      </p:sp>
      <p:sp>
        <p:nvSpPr>
          <p:cNvPr id="24" name="Rectangle: Rounded Corners 23">
            <a:extLst>
              <a:ext uri="{FF2B5EF4-FFF2-40B4-BE49-F238E27FC236}">
                <a16:creationId xmlns:a16="http://schemas.microsoft.com/office/drawing/2014/main" id="{0EBE0084-B24E-5C20-9EF1-364166025580}"/>
              </a:ext>
            </a:extLst>
          </p:cNvPr>
          <p:cNvSpPr/>
          <p:nvPr/>
        </p:nvSpPr>
        <p:spPr>
          <a:xfrm>
            <a:off x="4081002" y="3836098"/>
            <a:ext cx="2190096" cy="1874039"/>
          </a:xfrm>
          <a:prstGeom prst="roundRect">
            <a:avLst/>
          </a:prstGeom>
          <a:noFill/>
          <a:ln w="2857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Century Gothic" panose="020B0502020202020204" pitchFamily="34" charset="0"/>
              </a:rPr>
              <a:t>SELECT</a:t>
            </a:r>
          </a:p>
        </p:txBody>
      </p:sp>
      <p:sp>
        <p:nvSpPr>
          <p:cNvPr id="25" name="Rectangle: Rounded Corners 24">
            <a:extLst>
              <a:ext uri="{FF2B5EF4-FFF2-40B4-BE49-F238E27FC236}">
                <a16:creationId xmlns:a16="http://schemas.microsoft.com/office/drawing/2014/main" id="{CE9DB22F-2EBC-DDFB-2C87-229613DF69FB}"/>
              </a:ext>
            </a:extLst>
          </p:cNvPr>
          <p:cNvSpPr/>
          <p:nvPr/>
        </p:nvSpPr>
        <p:spPr>
          <a:xfrm>
            <a:off x="6723683" y="3836097"/>
            <a:ext cx="2190096" cy="1874039"/>
          </a:xfrm>
          <a:prstGeom prst="roundRect">
            <a:avLst/>
          </a:prstGeom>
          <a:noFill/>
          <a:ln w="2857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Century Gothic" panose="020B0502020202020204" pitchFamily="34" charset="0"/>
              </a:rPr>
              <a:t>Insert</a:t>
            </a:r>
          </a:p>
          <a:p>
            <a:pPr algn="ctr"/>
            <a:r>
              <a:rPr lang="en-US" sz="2400" b="1" dirty="0">
                <a:solidFill>
                  <a:schemeClr val="tx1">
                    <a:lumMod val="95000"/>
                    <a:lumOff val="5000"/>
                  </a:schemeClr>
                </a:solidFill>
                <a:latin typeface="Century Gothic" panose="020B0502020202020204" pitchFamily="34" charset="0"/>
              </a:rPr>
              <a:t>Update</a:t>
            </a:r>
          </a:p>
          <a:p>
            <a:pPr algn="ctr"/>
            <a:r>
              <a:rPr lang="en-US" sz="2400" b="1" dirty="0">
                <a:solidFill>
                  <a:schemeClr val="tx1">
                    <a:lumMod val="95000"/>
                    <a:lumOff val="5000"/>
                  </a:schemeClr>
                </a:solidFill>
                <a:latin typeface="Century Gothic" panose="020B0502020202020204" pitchFamily="34" charset="0"/>
              </a:rPr>
              <a:t>Delete</a:t>
            </a:r>
          </a:p>
        </p:txBody>
      </p:sp>
      <p:sp>
        <p:nvSpPr>
          <p:cNvPr id="26" name="Rectangle: Rounded Corners 25">
            <a:extLst>
              <a:ext uri="{FF2B5EF4-FFF2-40B4-BE49-F238E27FC236}">
                <a16:creationId xmlns:a16="http://schemas.microsoft.com/office/drawing/2014/main" id="{5DF98B7D-FFB1-47E6-B225-C7747A3D67B2}"/>
              </a:ext>
            </a:extLst>
          </p:cNvPr>
          <p:cNvSpPr/>
          <p:nvPr/>
        </p:nvSpPr>
        <p:spPr>
          <a:xfrm>
            <a:off x="9366364" y="3836096"/>
            <a:ext cx="2190096" cy="1874039"/>
          </a:xfrm>
          <a:prstGeom prst="roundRect">
            <a:avLst/>
          </a:prstGeom>
          <a:noFill/>
          <a:ln w="2857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Century Gothic" panose="020B0502020202020204" pitchFamily="34" charset="0"/>
              </a:rPr>
              <a:t>Commit</a:t>
            </a:r>
          </a:p>
          <a:p>
            <a:pPr algn="ctr"/>
            <a:r>
              <a:rPr lang="en-US" sz="2400" b="1" dirty="0">
                <a:solidFill>
                  <a:schemeClr val="tx1">
                    <a:lumMod val="95000"/>
                    <a:lumOff val="5000"/>
                  </a:schemeClr>
                </a:solidFill>
                <a:latin typeface="Century Gothic" panose="020B0502020202020204" pitchFamily="34" charset="0"/>
              </a:rPr>
              <a:t>Rollback </a:t>
            </a:r>
          </a:p>
        </p:txBody>
      </p:sp>
      <p:sp>
        <p:nvSpPr>
          <p:cNvPr id="27" name="Rectangle 26">
            <a:extLst>
              <a:ext uri="{FF2B5EF4-FFF2-40B4-BE49-F238E27FC236}">
                <a16:creationId xmlns:a16="http://schemas.microsoft.com/office/drawing/2014/main" id="{3683DE32-45E7-1E97-7F33-59EA0411ACCF}"/>
              </a:ext>
            </a:extLst>
          </p:cNvPr>
          <p:cNvSpPr/>
          <p:nvPr/>
        </p:nvSpPr>
        <p:spPr>
          <a:xfrm>
            <a:off x="1838528" y="2579164"/>
            <a:ext cx="8813259" cy="45719"/>
          </a:xfrm>
          <a:prstGeom prst="rect">
            <a:avLst/>
          </a:prstGeom>
          <a:solidFill>
            <a:schemeClr val="bg1">
              <a:lumMod val="5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6C1C58D9-749E-7A3F-2987-85D9517A9FF3}"/>
              </a:ext>
            </a:extLst>
          </p:cNvPr>
          <p:cNvCxnSpPr>
            <a:stCxn id="2" idx="2"/>
          </p:cNvCxnSpPr>
          <p:nvPr/>
        </p:nvCxnSpPr>
        <p:spPr>
          <a:xfrm flipH="1">
            <a:off x="6096000" y="2101174"/>
            <a:ext cx="3243" cy="473736"/>
          </a:xfrm>
          <a:prstGeom prst="straightConnector1">
            <a:avLst/>
          </a:prstGeom>
          <a:ln>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929D65D3-2216-FD4B-FBAF-2353E85330E5}"/>
              </a:ext>
            </a:extLst>
          </p:cNvPr>
          <p:cNvCxnSpPr>
            <a:stCxn id="27" idx="1"/>
          </p:cNvCxnSpPr>
          <p:nvPr/>
        </p:nvCxnSpPr>
        <p:spPr>
          <a:xfrm>
            <a:off x="1838528" y="2602024"/>
            <a:ext cx="0" cy="348856"/>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19A4BC9-EB32-47E6-F197-2298AEFBB87A}"/>
              </a:ext>
            </a:extLst>
          </p:cNvPr>
          <p:cNvCxnSpPr/>
          <p:nvPr/>
        </p:nvCxnSpPr>
        <p:spPr>
          <a:xfrm>
            <a:off x="10651787" y="2574910"/>
            <a:ext cx="0" cy="348856"/>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4634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FA0DDF-7345-A5A4-D06C-2A1B870ECA9B}"/>
              </a:ext>
            </a:extLst>
          </p:cNvPr>
          <p:cNvSpPr txBox="1"/>
          <p:nvPr/>
        </p:nvSpPr>
        <p:spPr>
          <a:xfrm>
            <a:off x="2093878" y="951876"/>
            <a:ext cx="9005381" cy="3539430"/>
          </a:xfrm>
          <a:prstGeom prst="rect">
            <a:avLst/>
          </a:prstGeom>
          <a:noFill/>
        </p:spPr>
        <p:txBody>
          <a:bodyPr wrap="square">
            <a:spAutoFit/>
          </a:bodyPr>
          <a:lstStyle/>
          <a:p>
            <a:pPr algn="l" fontAlgn="base">
              <a:buFont typeface="Arial" panose="020B0604020202020204" pitchFamily="34" charset="0"/>
              <a:buChar char="•"/>
            </a:pPr>
            <a:r>
              <a:rPr lang="en-US" sz="2800" b="0" i="0" dirty="0">
                <a:solidFill>
                  <a:srgbClr val="273239"/>
                </a:solidFill>
                <a:effectLst/>
                <a:latin typeface="Century Gothic" panose="020B0502020202020204" pitchFamily="34" charset="0"/>
              </a:rPr>
              <a:t>Reading dataset</a:t>
            </a:r>
          </a:p>
          <a:p>
            <a:pPr algn="l" fontAlgn="base">
              <a:buFont typeface="Arial" panose="020B0604020202020204" pitchFamily="34" charset="0"/>
              <a:buChar char="•"/>
            </a:pPr>
            <a:r>
              <a:rPr lang="en-US" sz="2800" b="0" i="0" dirty="0">
                <a:solidFill>
                  <a:srgbClr val="273239"/>
                </a:solidFill>
                <a:effectLst/>
                <a:latin typeface="Century Gothic" panose="020B0502020202020204" pitchFamily="34" charset="0"/>
              </a:rPr>
              <a:t>Analyzing the data</a:t>
            </a:r>
          </a:p>
          <a:p>
            <a:pPr algn="l" fontAlgn="base">
              <a:buFont typeface="Arial" panose="020B0604020202020204" pitchFamily="34" charset="0"/>
              <a:buChar char="•"/>
            </a:pPr>
            <a:r>
              <a:rPr lang="en-US" sz="2800" b="0" i="0" dirty="0">
                <a:solidFill>
                  <a:srgbClr val="273239"/>
                </a:solidFill>
                <a:effectLst/>
                <a:latin typeface="Century Gothic" panose="020B0502020202020204" pitchFamily="34" charset="0"/>
              </a:rPr>
              <a:t>Checking for the duplicates</a:t>
            </a:r>
          </a:p>
          <a:p>
            <a:pPr algn="l" fontAlgn="base">
              <a:buFont typeface="Arial" panose="020B0604020202020204" pitchFamily="34" charset="0"/>
              <a:buChar char="•"/>
            </a:pPr>
            <a:r>
              <a:rPr lang="en-US" sz="2800" b="0" i="0" dirty="0">
                <a:solidFill>
                  <a:srgbClr val="273239"/>
                </a:solidFill>
                <a:effectLst/>
                <a:latin typeface="Century Gothic" panose="020B0502020202020204" pitchFamily="34" charset="0"/>
              </a:rPr>
              <a:t>Missing Values Calculation</a:t>
            </a:r>
          </a:p>
          <a:p>
            <a:pPr algn="l" fontAlgn="base">
              <a:buFont typeface="Arial" panose="020B0604020202020204" pitchFamily="34" charset="0"/>
              <a:buChar char="•"/>
            </a:pPr>
            <a:r>
              <a:rPr lang="en-US" sz="2800" b="0" i="0" dirty="0">
                <a:solidFill>
                  <a:srgbClr val="273239"/>
                </a:solidFill>
                <a:effectLst/>
                <a:latin typeface="Century Gothic" panose="020B0502020202020204" pitchFamily="34" charset="0"/>
              </a:rPr>
              <a:t>Exploratory Data Analysis</a:t>
            </a:r>
          </a:p>
          <a:p>
            <a:pPr marL="742950" lvl="1" indent="-285750" algn="l" fontAlgn="base">
              <a:buFont typeface="Arial" panose="020B0604020202020204" pitchFamily="34" charset="0"/>
              <a:buChar char="•"/>
            </a:pPr>
            <a:r>
              <a:rPr lang="en-US" sz="2800" b="0" i="0" dirty="0">
                <a:solidFill>
                  <a:srgbClr val="273239"/>
                </a:solidFill>
                <a:effectLst/>
                <a:latin typeface="Century Gothic" panose="020B0502020202020204" pitchFamily="34" charset="0"/>
              </a:rPr>
              <a:t>Univariate Analysis</a:t>
            </a:r>
          </a:p>
          <a:p>
            <a:pPr marL="742950" lvl="1" indent="-285750" algn="l" fontAlgn="base">
              <a:buFont typeface="Arial" panose="020B0604020202020204" pitchFamily="34" charset="0"/>
              <a:buChar char="•"/>
            </a:pPr>
            <a:r>
              <a:rPr lang="en-US" sz="2800" b="0" i="0" dirty="0">
                <a:solidFill>
                  <a:srgbClr val="273239"/>
                </a:solidFill>
                <a:effectLst/>
                <a:latin typeface="Century Gothic" panose="020B0502020202020204" pitchFamily="34" charset="0"/>
              </a:rPr>
              <a:t>Bivariate Analysis</a:t>
            </a:r>
          </a:p>
          <a:p>
            <a:pPr marL="742950" lvl="1" indent="-285750" algn="l" fontAlgn="base">
              <a:buFont typeface="Arial" panose="020B0604020202020204" pitchFamily="34" charset="0"/>
              <a:buChar char="•"/>
            </a:pPr>
            <a:r>
              <a:rPr lang="en-US" sz="2800" b="0" i="0" dirty="0">
                <a:solidFill>
                  <a:srgbClr val="273239"/>
                </a:solidFill>
                <a:effectLst/>
                <a:latin typeface="Century Gothic" panose="020B0502020202020204" pitchFamily="34" charset="0"/>
              </a:rPr>
              <a:t>Multivariate Analysis</a:t>
            </a:r>
          </a:p>
        </p:txBody>
      </p:sp>
      <p:sp>
        <p:nvSpPr>
          <p:cNvPr id="7" name="TextBox 6">
            <a:extLst>
              <a:ext uri="{FF2B5EF4-FFF2-40B4-BE49-F238E27FC236}">
                <a16:creationId xmlns:a16="http://schemas.microsoft.com/office/drawing/2014/main" id="{B928CCEC-CFD1-527F-D78C-902F932D4657}"/>
              </a:ext>
            </a:extLst>
          </p:cNvPr>
          <p:cNvSpPr txBox="1"/>
          <p:nvPr/>
        </p:nvSpPr>
        <p:spPr>
          <a:xfrm>
            <a:off x="90791" y="102300"/>
            <a:ext cx="12101209" cy="707886"/>
          </a:xfrm>
          <a:prstGeom prst="rect">
            <a:avLst/>
          </a:prstGeom>
          <a:noFill/>
        </p:spPr>
        <p:txBody>
          <a:bodyPr wrap="square">
            <a:spAutoFit/>
          </a:bodyPr>
          <a:lstStyle/>
          <a:p>
            <a:pPr algn="l" fontAlgn="base"/>
            <a:r>
              <a:rPr lang="en-US" sz="4000" b="1" i="0" dirty="0">
                <a:solidFill>
                  <a:srgbClr val="273239"/>
                </a:solidFill>
                <a:effectLst/>
                <a:latin typeface="Century Gothic" panose="020B0502020202020204" pitchFamily="34" charset="0"/>
              </a:rPr>
              <a:t>Exploratory Data Analysis (EDA)</a:t>
            </a:r>
          </a:p>
        </p:txBody>
      </p:sp>
      <p:sp>
        <p:nvSpPr>
          <p:cNvPr id="9" name="TextBox 8">
            <a:extLst>
              <a:ext uri="{FF2B5EF4-FFF2-40B4-BE49-F238E27FC236}">
                <a16:creationId xmlns:a16="http://schemas.microsoft.com/office/drawing/2014/main" id="{FF932CC4-2177-75F9-B31A-AB9E92E1B8EA}"/>
              </a:ext>
            </a:extLst>
          </p:cNvPr>
          <p:cNvSpPr txBox="1"/>
          <p:nvPr/>
        </p:nvSpPr>
        <p:spPr>
          <a:xfrm>
            <a:off x="538870" y="4535294"/>
            <a:ext cx="11205049" cy="646331"/>
          </a:xfrm>
          <a:prstGeom prst="rect">
            <a:avLst/>
          </a:prstGeom>
          <a:noFill/>
        </p:spPr>
        <p:txBody>
          <a:bodyPr wrap="square">
            <a:spAutoFit/>
          </a:bodyPr>
          <a:lstStyle/>
          <a:p>
            <a:pPr marL="285750" indent="-285750" algn="l" fontAlgn="base">
              <a:buFont typeface="Arial" panose="020B0604020202020204" pitchFamily="34" charset="0"/>
              <a:buChar char="•"/>
            </a:pPr>
            <a:r>
              <a:rPr lang="en-US" sz="3600" b="1" i="0" dirty="0">
                <a:solidFill>
                  <a:srgbClr val="273239"/>
                </a:solidFill>
                <a:effectLst/>
                <a:latin typeface="Century Gothic" panose="020B0502020202020204" pitchFamily="34" charset="0"/>
              </a:rPr>
              <a:t>What is Preprocessing and Data Engineering?</a:t>
            </a:r>
          </a:p>
        </p:txBody>
      </p:sp>
      <p:sp>
        <p:nvSpPr>
          <p:cNvPr id="10" name="Right Triangle 9">
            <a:extLst>
              <a:ext uri="{FF2B5EF4-FFF2-40B4-BE49-F238E27FC236}">
                <a16:creationId xmlns:a16="http://schemas.microsoft.com/office/drawing/2014/main" id="{50E671C7-3AC3-EEFA-19A1-BA3F3D1FC80B}"/>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11" name="Right Triangle 10">
            <a:extLst>
              <a:ext uri="{FF2B5EF4-FFF2-40B4-BE49-F238E27FC236}">
                <a16:creationId xmlns:a16="http://schemas.microsoft.com/office/drawing/2014/main" id="{EA05843A-6D6C-0249-1D02-FAA2AA2E0A2A}"/>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12" name="Picture 11">
            <a:extLst>
              <a:ext uri="{FF2B5EF4-FFF2-40B4-BE49-F238E27FC236}">
                <a16:creationId xmlns:a16="http://schemas.microsoft.com/office/drawing/2014/main" id="{E4656E28-1F49-F79D-7BEE-9FCFE964615D}"/>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13" name="TextBox 12">
            <a:extLst>
              <a:ext uri="{FF2B5EF4-FFF2-40B4-BE49-F238E27FC236}">
                <a16:creationId xmlns:a16="http://schemas.microsoft.com/office/drawing/2014/main" id="{24F5CBE0-CFAA-6824-42D5-F00B0B60DB00}"/>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14" name="TextBox 13">
            <a:extLst>
              <a:ext uri="{FF2B5EF4-FFF2-40B4-BE49-F238E27FC236}">
                <a16:creationId xmlns:a16="http://schemas.microsoft.com/office/drawing/2014/main" id="{F9D5CFE3-511C-1667-CE69-0B1D548F1250}"/>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Tree>
    <p:extLst>
      <p:ext uri="{BB962C8B-B14F-4D97-AF65-F5344CB8AC3E}">
        <p14:creationId xmlns:p14="http://schemas.microsoft.com/office/powerpoint/2010/main" val="4100892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928CCEC-CFD1-527F-D78C-902F932D4657}"/>
              </a:ext>
            </a:extLst>
          </p:cNvPr>
          <p:cNvSpPr txBox="1"/>
          <p:nvPr/>
        </p:nvSpPr>
        <p:spPr>
          <a:xfrm>
            <a:off x="90791" y="102300"/>
            <a:ext cx="12101209" cy="707886"/>
          </a:xfrm>
          <a:prstGeom prst="rect">
            <a:avLst/>
          </a:prstGeom>
          <a:noFill/>
        </p:spPr>
        <p:txBody>
          <a:bodyPr wrap="square">
            <a:spAutoFit/>
          </a:bodyPr>
          <a:lstStyle/>
          <a:p>
            <a:pPr algn="l" fontAlgn="base"/>
            <a:r>
              <a:rPr lang="en-US" sz="4000" b="1" i="0" dirty="0">
                <a:solidFill>
                  <a:srgbClr val="273239"/>
                </a:solidFill>
                <a:effectLst/>
                <a:latin typeface="Century Gothic" panose="020B0502020202020204" pitchFamily="34" charset="0"/>
              </a:rPr>
              <a:t>Exploratory Data Analysis (EDA)</a:t>
            </a:r>
          </a:p>
        </p:txBody>
      </p:sp>
      <p:sp>
        <p:nvSpPr>
          <p:cNvPr id="10" name="Right Triangle 9">
            <a:extLst>
              <a:ext uri="{FF2B5EF4-FFF2-40B4-BE49-F238E27FC236}">
                <a16:creationId xmlns:a16="http://schemas.microsoft.com/office/drawing/2014/main" id="{50E671C7-3AC3-EEFA-19A1-BA3F3D1FC80B}"/>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11" name="Right Triangle 10">
            <a:extLst>
              <a:ext uri="{FF2B5EF4-FFF2-40B4-BE49-F238E27FC236}">
                <a16:creationId xmlns:a16="http://schemas.microsoft.com/office/drawing/2014/main" id="{EA05843A-6D6C-0249-1D02-FAA2AA2E0A2A}"/>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12" name="Picture 11">
            <a:extLst>
              <a:ext uri="{FF2B5EF4-FFF2-40B4-BE49-F238E27FC236}">
                <a16:creationId xmlns:a16="http://schemas.microsoft.com/office/drawing/2014/main" id="{E4656E28-1F49-F79D-7BEE-9FCFE964615D}"/>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13" name="TextBox 12">
            <a:extLst>
              <a:ext uri="{FF2B5EF4-FFF2-40B4-BE49-F238E27FC236}">
                <a16:creationId xmlns:a16="http://schemas.microsoft.com/office/drawing/2014/main" id="{24F5CBE0-CFAA-6824-42D5-F00B0B60DB00}"/>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14" name="TextBox 13">
            <a:extLst>
              <a:ext uri="{FF2B5EF4-FFF2-40B4-BE49-F238E27FC236}">
                <a16:creationId xmlns:a16="http://schemas.microsoft.com/office/drawing/2014/main" id="{F9D5CFE3-511C-1667-CE69-0B1D548F1250}"/>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2" name="TextBox 1">
            <a:extLst>
              <a:ext uri="{FF2B5EF4-FFF2-40B4-BE49-F238E27FC236}">
                <a16:creationId xmlns:a16="http://schemas.microsoft.com/office/drawing/2014/main" id="{0DC10E81-DBB9-DBDC-343F-FA7E538535DC}"/>
              </a:ext>
            </a:extLst>
          </p:cNvPr>
          <p:cNvSpPr txBox="1"/>
          <p:nvPr/>
        </p:nvSpPr>
        <p:spPr>
          <a:xfrm>
            <a:off x="739302" y="1040860"/>
            <a:ext cx="11315066" cy="4247317"/>
          </a:xfrm>
          <a:prstGeom prst="rect">
            <a:avLst/>
          </a:prstGeom>
          <a:noFill/>
        </p:spPr>
        <p:txBody>
          <a:bodyPr wrap="square" rtlCol="0">
            <a:spAutoFit/>
          </a:bodyPr>
          <a:lstStyle/>
          <a:p>
            <a:pPr marL="285750" indent="-285750" algn="l" rtl="0" fontAlgn="base">
              <a:buFont typeface="Courier New" panose="02070309020205020404" pitchFamily="49" charset="0"/>
              <a:buChar char="o"/>
            </a:pPr>
            <a:r>
              <a:rPr lang="en-US" b="0" i="0" dirty="0">
                <a:solidFill>
                  <a:srgbClr val="273239"/>
                </a:solidFill>
                <a:effectLst/>
                <a:latin typeface="Century Gothic" panose="020B0502020202020204" pitchFamily="34" charset="0"/>
              </a:rPr>
              <a:t>EDA is a vital step in the data analysis process that entails visually and statistically analyzing datasets to </a:t>
            </a:r>
            <a:r>
              <a:rPr lang="en-US" b="0" i="0" u="sng" dirty="0">
                <a:solidFill>
                  <a:srgbClr val="00B050"/>
                </a:solidFill>
                <a:effectLst/>
                <a:latin typeface="Century Gothic" panose="020B0502020202020204" pitchFamily="34" charset="0"/>
              </a:rPr>
              <a:t>find patterns, trends, and insights.</a:t>
            </a:r>
          </a:p>
          <a:p>
            <a:pPr marL="285750" indent="-285750" algn="l" rtl="0" fontAlgn="base">
              <a:buFont typeface="Courier New" panose="02070309020205020404" pitchFamily="49" charset="0"/>
              <a:buChar char="o"/>
            </a:pPr>
            <a:endParaRPr lang="en-US" b="0" i="0" dirty="0">
              <a:solidFill>
                <a:srgbClr val="273239"/>
              </a:solidFill>
              <a:effectLst/>
              <a:latin typeface="Century Gothic" panose="020B0502020202020204" pitchFamily="34" charset="0"/>
            </a:endParaRPr>
          </a:p>
          <a:p>
            <a:pPr marL="285750" indent="-285750" algn="l" rtl="0" fontAlgn="base">
              <a:buFont typeface="Courier New" panose="02070309020205020404" pitchFamily="49" charset="0"/>
              <a:buChar char="o"/>
            </a:pPr>
            <a:r>
              <a:rPr lang="en-US" b="0" i="0" dirty="0">
                <a:solidFill>
                  <a:srgbClr val="273239"/>
                </a:solidFill>
                <a:effectLst/>
                <a:latin typeface="Century Gothic" panose="020B0502020202020204" pitchFamily="34" charset="0"/>
              </a:rPr>
              <a:t>The principal goals of</a:t>
            </a:r>
            <a:r>
              <a:rPr lang="en-US" b="0" i="0" u="sng" dirty="0">
                <a:solidFill>
                  <a:srgbClr val="273239"/>
                </a:solidFill>
                <a:effectLst/>
                <a:latin typeface="Century Gothic" panose="020B0502020202020204" pitchFamily="34" charset="0"/>
                <a:hlinkClick r:id="rId3"/>
              </a:rPr>
              <a:t> exploratory data analysis</a:t>
            </a:r>
            <a:r>
              <a:rPr lang="en-US" b="0" i="0" dirty="0">
                <a:solidFill>
                  <a:srgbClr val="273239"/>
                </a:solidFill>
                <a:effectLst/>
                <a:latin typeface="Century Gothic" panose="020B0502020202020204" pitchFamily="34" charset="0"/>
              </a:rPr>
              <a:t> (EDA) are to </a:t>
            </a:r>
            <a:r>
              <a:rPr lang="en-US" b="0" i="0" u="sng" dirty="0">
                <a:solidFill>
                  <a:srgbClr val="00B050"/>
                </a:solidFill>
                <a:effectLst/>
                <a:latin typeface="Century Gothic" panose="020B0502020202020204" pitchFamily="34" charset="0"/>
              </a:rPr>
              <a:t>detect anomalies in the dataset and develop recommendations for additional investigation</a:t>
            </a:r>
            <a:r>
              <a:rPr lang="en-US" b="0" i="0" dirty="0">
                <a:solidFill>
                  <a:srgbClr val="273239"/>
                </a:solidFill>
                <a:effectLst/>
                <a:latin typeface="Century Gothic" panose="020B0502020202020204" pitchFamily="34" charset="0"/>
              </a:rPr>
              <a:t>, thereby guaranteeing a thorough comprehension of the data’s subtleties.</a:t>
            </a:r>
          </a:p>
          <a:p>
            <a:pPr marL="285750" indent="-285750" algn="l" rtl="0" fontAlgn="base">
              <a:buFont typeface="Courier New" panose="02070309020205020404" pitchFamily="49" charset="0"/>
              <a:buChar char="o"/>
            </a:pPr>
            <a:endParaRPr lang="en-US" b="0" i="0" dirty="0">
              <a:solidFill>
                <a:srgbClr val="273239"/>
              </a:solidFill>
              <a:effectLst/>
              <a:latin typeface="Century Gothic" panose="020B0502020202020204" pitchFamily="34" charset="0"/>
            </a:endParaRPr>
          </a:p>
          <a:p>
            <a:pPr marL="285750" indent="-285750" algn="l" rtl="0" fontAlgn="base">
              <a:buFont typeface="Courier New" panose="02070309020205020404" pitchFamily="49" charset="0"/>
              <a:buChar char="o"/>
            </a:pPr>
            <a:r>
              <a:rPr lang="en-US" b="0" i="0" dirty="0">
                <a:solidFill>
                  <a:srgbClr val="273239"/>
                </a:solidFill>
                <a:effectLst/>
                <a:latin typeface="Century Gothic" panose="020B0502020202020204" pitchFamily="34" charset="0"/>
              </a:rPr>
              <a:t>To obtain a comprehensive understanding of the data, analysts use various EDA approaches, including </a:t>
            </a:r>
            <a:r>
              <a:rPr lang="en-US" b="0" i="0" dirty="0">
                <a:solidFill>
                  <a:srgbClr val="00B050"/>
                </a:solidFill>
                <a:effectLst/>
                <a:latin typeface="Century Gothic" panose="020B0502020202020204" pitchFamily="34" charset="0"/>
              </a:rPr>
              <a:t>summary statistics, correlation analysis, and data visualization using tools like box plots, scatter plots, and histograms.</a:t>
            </a:r>
          </a:p>
          <a:p>
            <a:pPr marL="285750" indent="-285750" algn="l" rtl="0" fontAlgn="base">
              <a:buFont typeface="Courier New" panose="02070309020205020404" pitchFamily="49" charset="0"/>
              <a:buChar char="o"/>
            </a:pPr>
            <a:endParaRPr lang="en-US" b="0" i="0" dirty="0">
              <a:solidFill>
                <a:srgbClr val="273239"/>
              </a:solidFill>
              <a:effectLst/>
              <a:latin typeface="Century Gothic" panose="020B0502020202020204" pitchFamily="34" charset="0"/>
            </a:endParaRPr>
          </a:p>
          <a:p>
            <a:pPr marL="285750" indent="-285750" algn="l" rtl="0" fontAlgn="base">
              <a:buFont typeface="Courier New" panose="02070309020205020404" pitchFamily="49" charset="0"/>
              <a:buChar char="o"/>
            </a:pPr>
            <a:r>
              <a:rPr lang="en-US" b="0" i="0" dirty="0">
                <a:solidFill>
                  <a:srgbClr val="00B050"/>
                </a:solidFill>
                <a:effectLst/>
                <a:latin typeface="Century Gothic" panose="020B0502020202020204" pitchFamily="34" charset="0"/>
              </a:rPr>
              <a:t>EDA provides insightful information that helps with hypothesis creation and decision-making by improving knowledge of data distribution</a:t>
            </a:r>
            <a:r>
              <a:rPr lang="en-US" b="0" i="0" dirty="0">
                <a:solidFill>
                  <a:srgbClr val="273239"/>
                </a:solidFill>
                <a:effectLst/>
                <a:latin typeface="Century Gothic" panose="020B0502020202020204" pitchFamily="34" charset="0"/>
              </a:rPr>
              <a:t>, </a:t>
            </a:r>
            <a:r>
              <a:rPr lang="en-US" b="0" i="0" dirty="0">
                <a:solidFill>
                  <a:srgbClr val="00B050"/>
                </a:solidFill>
                <a:effectLst/>
                <a:latin typeface="Century Gothic" panose="020B0502020202020204" pitchFamily="34" charset="0"/>
              </a:rPr>
              <a:t>variable correlations, and anomalies</a:t>
            </a:r>
            <a:r>
              <a:rPr lang="en-US" b="0" i="0" dirty="0">
                <a:solidFill>
                  <a:srgbClr val="273239"/>
                </a:solidFill>
                <a:effectLst/>
                <a:latin typeface="Century Gothic" panose="020B0502020202020204" pitchFamily="34" charset="0"/>
              </a:rPr>
              <a:t>. In the end, EDA’s capacity to identify trends and anomalies enhances the efficacy of data-driven projects.</a:t>
            </a:r>
          </a:p>
          <a:p>
            <a:pPr marL="285750" indent="-285750">
              <a:buFont typeface="Courier New" panose="02070309020205020404" pitchFamily="49" charset="0"/>
              <a:buChar char="o"/>
            </a:pPr>
            <a:endParaRPr lang="en-US" dirty="0">
              <a:latin typeface="Century Gothic" panose="020B0502020202020204" pitchFamily="34" charset="0"/>
            </a:endParaRPr>
          </a:p>
        </p:txBody>
      </p:sp>
    </p:spTree>
    <p:extLst>
      <p:ext uri="{BB962C8B-B14F-4D97-AF65-F5344CB8AC3E}">
        <p14:creationId xmlns:p14="http://schemas.microsoft.com/office/powerpoint/2010/main" val="3688552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9046127-1A5A-7003-C74A-93457970D315}"/>
              </a:ext>
            </a:extLst>
          </p:cNvPr>
          <p:cNvSpPr txBox="1"/>
          <p:nvPr/>
        </p:nvSpPr>
        <p:spPr>
          <a:xfrm>
            <a:off x="2906543" y="944463"/>
            <a:ext cx="9175210" cy="6032421"/>
          </a:xfrm>
          <a:prstGeom prst="rect">
            <a:avLst/>
          </a:prstGeom>
          <a:noFill/>
        </p:spPr>
        <p:txBody>
          <a:bodyPr wrap="square">
            <a:spAutoFit/>
          </a:bodyPr>
          <a:lstStyle/>
          <a:p>
            <a:r>
              <a:rPr lang="en-US" sz="2800" dirty="0">
                <a:solidFill>
                  <a:srgbClr val="FF0000"/>
                </a:solidFill>
                <a:latin typeface="Century Gothic" panose="020B0502020202020204" pitchFamily="34" charset="0"/>
              </a:rPr>
              <a:t># </a:t>
            </a:r>
            <a:r>
              <a:rPr lang="en-US" sz="2800" dirty="0" err="1">
                <a:solidFill>
                  <a:srgbClr val="FF0000"/>
                </a:solidFill>
                <a:latin typeface="Century Gothic" panose="020B0502020202020204" pitchFamily="34" charset="0"/>
              </a:rPr>
              <a:t>importting</a:t>
            </a:r>
            <a:r>
              <a:rPr lang="en-US" sz="2800" dirty="0">
                <a:solidFill>
                  <a:srgbClr val="FF0000"/>
                </a:solidFill>
                <a:latin typeface="Century Gothic" panose="020B0502020202020204" pitchFamily="34" charset="0"/>
              </a:rPr>
              <a:t> Libraries</a:t>
            </a:r>
          </a:p>
          <a:p>
            <a:endParaRPr lang="en-US" dirty="0">
              <a:latin typeface="Century Gothic" panose="020B0502020202020204" pitchFamily="34" charset="0"/>
            </a:endParaRPr>
          </a:p>
          <a:p>
            <a:r>
              <a:rPr lang="en-US" sz="2000" dirty="0">
                <a:latin typeface="Century Gothic" panose="020B0502020202020204" pitchFamily="34" charset="0"/>
              </a:rPr>
              <a:t>import pandas as pd</a:t>
            </a:r>
          </a:p>
          <a:p>
            <a:r>
              <a:rPr lang="en-US" sz="2000" dirty="0">
                <a:latin typeface="Century Gothic" panose="020B0502020202020204" pitchFamily="34" charset="0"/>
              </a:rPr>
              <a:t>import </a:t>
            </a:r>
            <a:r>
              <a:rPr lang="en-US" sz="2000" dirty="0" err="1">
                <a:latin typeface="Century Gothic" panose="020B0502020202020204" pitchFamily="34" charset="0"/>
              </a:rPr>
              <a:t>numpy</a:t>
            </a:r>
            <a:r>
              <a:rPr lang="en-US" sz="2000" dirty="0">
                <a:latin typeface="Century Gothic" panose="020B0502020202020204" pitchFamily="34" charset="0"/>
              </a:rPr>
              <a:t> as np</a:t>
            </a:r>
          </a:p>
          <a:p>
            <a:r>
              <a:rPr lang="en-US" sz="2000" dirty="0">
                <a:latin typeface="Century Gothic" panose="020B0502020202020204" pitchFamily="34" charset="0"/>
              </a:rPr>
              <a:t>import </a:t>
            </a:r>
            <a:r>
              <a:rPr lang="en-US" sz="2000" dirty="0" err="1">
                <a:latin typeface="Century Gothic" panose="020B0502020202020204" pitchFamily="34" charset="0"/>
              </a:rPr>
              <a:t>matplotlib.pyplot</a:t>
            </a:r>
            <a:r>
              <a:rPr lang="en-US" sz="2000" dirty="0">
                <a:latin typeface="Century Gothic" panose="020B0502020202020204" pitchFamily="34" charset="0"/>
              </a:rPr>
              <a:t> as </a:t>
            </a:r>
            <a:r>
              <a:rPr lang="en-US" sz="2000" dirty="0" err="1">
                <a:latin typeface="Century Gothic" panose="020B0502020202020204" pitchFamily="34" charset="0"/>
              </a:rPr>
              <a:t>plt</a:t>
            </a:r>
            <a:endParaRPr lang="en-US" sz="2000" dirty="0">
              <a:latin typeface="Century Gothic" panose="020B0502020202020204" pitchFamily="34" charset="0"/>
            </a:endParaRPr>
          </a:p>
          <a:p>
            <a:r>
              <a:rPr lang="en-US" sz="2000" dirty="0">
                <a:latin typeface="Century Gothic" panose="020B0502020202020204" pitchFamily="34" charset="0"/>
              </a:rPr>
              <a:t>import seaborn as </a:t>
            </a:r>
            <a:r>
              <a:rPr lang="en-US" sz="2000" dirty="0" err="1">
                <a:latin typeface="Century Gothic" panose="020B0502020202020204" pitchFamily="34" charset="0"/>
              </a:rPr>
              <a:t>sns</a:t>
            </a:r>
            <a:endParaRPr lang="en-US" sz="2000" dirty="0">
              <a:latin typeface="Century Gothic" panose="020B0502020202020204" pitchFamily="34" charset="0"/>
            </a:endParaRPr>
          </a:p>
          <a:p>
            <a:r>
              <a:rPr lang="en-US" sz="2000" dirty="0">
                <a:latin typeface="Century Gothic" panose="020B0502020202020204" pitchFamily="34" charset="0"/>
              </a:rPr>
              <a:t>import warnings as </a:t>
            </a:r>
            <a:r>
              <a:rPr lang="en-US" sz="2000" dirty="0" err="1">
                <a:latin typeface="Century Gothic" panose="020B0502020202020204" pitchFamily="34" charset="0"/>
              </a:rPr>
              <a:t>wr</a:t>
            </a:r>
            <a:endParaRPr lang="en-US" sz="2000" dirty="0">
              <a:latin typeface="Century Gothic" panose="020B0502020202020204" pitchFamily="34" charset="0"/>
            </a:endParaRPr>
          </a:p>
          <a:p>
            <a:r>
              <a:rPr lang="en-US" sz="2000" dirty="0" err="1">
                <a:latin typeface="Century Gothic" panose="020B0502020202020204" pitchFamily="34" charset="0"/>
              </a:rPr>
              <a:t>wr.filterwarnings</a:t>
            </a:r>
            <a:r>
              <a:rPr lang="en-US" sz="2000" dirty="0">
                <a:latin typeface="Century Gothic" panose="020B0502020202020204" pitchFamily="34" charset="0"/>
              </a:rPr>
              <a:t>('ignore’)</a:t>
            </a:r>
          </a:p>
          <a:p>
            <a:endParaRPr lang="en-US" sz="2000" dirty="0">
              <a:latin typeface="Century Gothic" panose="020B0502020202020204" pitchFamily="34" charset="0"/>
            </a:endParaRPr>
          </a:p>
          <a:p>
            <a:r>
              <a:rPr lang="en-US" sz="2000" dirty="0" err="1">
                <a:latin typeface="Century Gothic" panose="020B0502020202020204" pitchFamily="34" charset="0"/>
              </a:rPr>
              <a:t>df</a:t>
            </a:r>
            <a:r>
              <a:rPr lang="en-US" sz="2000" dirty="0">
                <a:latin typeface="Century Gothic" panose="020B0502020202020204" pitchFamily="34" charset="0"/>
              </a:rPr>
              <a:t> = </a:t>
            </a:r>
            <a:r>
              <a:rPr lang="en-US" sz="2000" dirty="0" err="1">
                <a:latin typeface="Century Gothic" panose="020B0502020202020204" pitchFamily="34" charset="0"/>
              </a:rPr>
              <a:t>pd.read_csv</a:t>
            </a:r>
            <a:r>
              <a:rPr lang="en-US" sz="2000" dirty="0">
                <a:latin typeface="Century Gothic" panose="020B0502020202020204" pitchFamily="34" charset="0"/>
              </a:rPr>
              <a:t>("winequality-red.csv")</a:t>
            </a:r>
          </a:p>
          <a:p>
            <a:r>
              <a:rPr lang="en-US" sz="2000" dirty="0">
                <a:latin typeface="Century Gothic" panose="020B0502020202020204" pitchFamily="34" charset="0"/>
              </a:rPr>
              <a:t>print(</a:t>
            </a:r>
            <a:r>
              <a:rPr lang="en-US" sz="2000" dirty="0" err="1">
                <a:latin typeface="Century Gothic" panose="020B0502020202020204" pitchFamily="34" charset="0"/>
              </a:rPr>
              <a:t>df.head</a:t>
            </a:r>
            <a:r>
              <a:rPr lang="en-US" sz="2000" dirty="0">
                <a:latin typeface="Century Gothic" panose="020B0502020202020204" pitchFamily="34" charset="0"/>
              </a:rPr>
              <a:t>())</a:t>
            </a:r>
          </a:p>
          <a:p>
            <a:r>
              <a:rPr lang="en-US" sz="2000" dirty="0" err="1">
                <a:latin typeface="Century Gothic" panose="020B0502020202020204" pitchFamily="34" charset="0"/>
              </a:rPr>
              <a:t>df.shape</a:t>
            </a:r>
            <a:r>
              <a:rPr lang="en-US" sz="2000" dirty="0">
                <a:latin typeface="Century Gothic" panose="020B0502020202020204" pitchFamily="34" charset="0"/>
              </a:rPr>
              <a:t> </a:t>
            </a:r>
            <a:r>
              <a:rPr lang="en-US" sz="2000" dirty="0">
                <a:solidFill>
                  <a:srgbClr val="00B050"/>
                </a:solidFill>
                <a:latin typeface="Century Gothic" panose="020B0502020202020204" pitchFamily="34" charset="0"/>
              </a:rPr>
              <a:t># Rows, and Columns </a:t>
            </a:r>
          </a:p>
          <a:p>
            <a:r>
              <a:rPr lang="en-US" sz="2000" dirty="0">
                <a:latin typeface="Century Gothic" panose="020B0502020202020204" pitchFamily="34" charset="0"/>
              </a:rPr>
              <a:t>df.info() </a:t>
            </a:r>
            <a:r>
              <a:rPr lang="en-US" sz="2000" dirty="0">
                <a:solidFill>
                  <a:srgbClr val="00B050"/>
                </a:solidFill>
                <a:latin typeface="Century Gothic" panose="020B0502020202020204" pitchFamily="34" charset="0"/>
              </a:rPr>
              <a:t># Column , Data Type, Null or Not Null</a:t>
            </a:r>
          </a:p>
          <a:p>
            <a:r>
              <a:rPr lang="en-US" sz="2000" dirty="0" err="1">
                <a:latin typeface="Century Gothic" panose="020B0502020202020204" pitchFamily="34" charset="0"/>
              </a:rPr>
              <a:t>df.describe</a:t>
            </a:r>
            <a:r>
              <a:rPr lang="en-US" sz="2000" dirty="0">
                <a:latin typeface="Century Gothic" panose="020B0502020202020204" pitchFamily="34" charset="0"/>
              </a:rPr>
              <a:t>() </a:t>
            </a:r>
            <a:r>
              <a:rPr lang="en-US" sz="2000" dirty="0">
                <a:solidFill>
                  <a:srgbClr val="00B050"/>
                </a:solidFill>
                <a:latin typeface="Century Gothic" panose="020B0502020202020204" pitchFamily="34" charset="0"/>
              </a:rPr>
              <a:t># Count, Mean, STD, MIN</a:t>
            </a:r>
          </a:p>
          <a:p>
            <a:r>
              <a:rPr lang="en-US" sz="2000" dirty="0" err="1">
                <a:latin typeface="Century Gothic" panose="020B0502020202020204" pitchFamily="34" charset="0"/>
              </a:rPr>
              <a:t>df.columns.tolist</a:t>
            </a:r>
            <a:r>
              <a:rPr lang="en-US" sz="2000" dirty="0">
                <a:latin typeface="Century Gothic" panose="020B0502020202020204" pitchFamily="34" charset="0"/>
              </a:rPr>
              <a:t>()</a:t>
            </a:r>
            <a:r>
              <a:rPr lang="en-US" sz="2000" dirty="0">
                <a:solidFill>
                  <a:srgbClr val="00B050"/>
                </a:solidFill>
                <a:latin typeface="Century Gothic" panose="020B0502020202020204" pitchFamily="34" charset="0"/>
              </a:rPr>
              <a:t># Column List </a:t>
            </a:r>
          </a:p>
          <a:p>
            <a:r>
              <a:rPr lang="en-US" sz="2000" dirty="0" err="1">
                <a:latin typeface="Century Gothic" panose="020B0502020202020204" pitchFamily="34" charset="0"/>
              </a:rPr>
              <a:t>df.isnull</a:t>
            </a:r>
            <a:r>
              <a:rPr lang="en-US" sz="2000" dirty="0">
                <a:latin typeface="Century Gothic" panose="020B0502020202020204" pitchFamily="34" charset="0"/>
              </a:rPr>
              <a:t>().sum() </a:t>
            </a:r>
            <a:r>
              <a:rPr lang="en-US" sz="2000" dirty="0">
                <a:solidFill>
                  <a:srgbClr val="00B050"/>
                </a:solidFill>
                <a:latin typeface="Century Gothic" panose="020B0502020202020204" pitchFamily="34" charset="0"/>
              </a:rPr>
              <a:t># </a:t>
            </a:r>
            <a:r>
              <a:rPr lang="en-US" sz="2000" b="0" i="0" dirty="0">
                <a:solidFill>
                  <a:srgbClr val="00B050"/>
                </a:solidFill>
                <a:effectLst/>
                <a:latin typeface="Consolas" panose="020B0609020204030204" pitchFamily="49" charset="0"/>
              </a:rPr>
              <a:t>missing values</a:t>
            </a:r>
            <a:endParaRPr lang="en-US" sz="2000" dirty="0">
              <a:solidFill>
                <a:srgbClr val="00B050"/>
              </a:solidFill>
              <a:latin typeface="Century Gothic" panose="020B0502020202020204" pitchFamily="34" charset="0"/>
            </a:endParaRPr>
          </a:p>
          <a:p>
            <a:r>
              <a:rPr lang="en-US" sz="2000" dirty="0" err="1">
                <a:latin typeface="Century Gothic" panose="020B0502020202020204" pitchFamily="34" charset="0"/>
              </a:rPr>
              <a:t>df.nunique</a:t>
            </a:r>
            <a:r>
              <a:rPr lang="en-US" sz="2000" dirty="0">
                <a:latin typeface="Century Gothic" panose="020B0502020202020204" pitchFamily="34" charset="0"/>
              </a:rPr>
              <a:t>() </a:t>
            </a:r>
            <a:r>
              <a:rPr lang="en-US" sz="2000" dirty="0">
                <a:solidFill>
                  <a:srgbClr val="00B050"/>
                </a:solidFill>
                <a:latin typeface="Century Gothic" panose="020B0502020202020204" pitchFamily="34" charset="0"/>
              </a:rPr>
              <a:t>#checking duplicate values </a:t>
            </a:r>
          </a:p>
          <a:p>
            <a:r>
              <a:rPr lang="en-US" sz="2000" b="0" dirty="0" err="1">
                <a:solidFill>
                  <a:schemeClr val="tx1">
                    <a:lumMod val="95000"/>
                    <a:lumOff val="5000"/>
                  </a:schemeClr>
                </a:solidFill>
                <a:effectLst/>
                <a:latin typeface="Courier New" panose="02070309020205020404" pitchFamily="49" charset="0"/>
              </a:rPr>
              <a:t>df</a:t>
            </a:r>
            <a:r>
              <a:rPr lang="en-US" sz="2000" b="0" dirty="0">
                <a:solidFill>
                  <a:schemeClr val="tx1">
                    <a:lumMod val="95000"/>
                    <a:lumOff val="5000"/>
                  </a:schemeClr>
                </a:solidFill>
                <a:effectLst/>
                <a:latin typeface="Courier New" panose="02070309020205020404" pitchFamily="49" charset="0"/>
              </a:rPr>
              <a:t>['Spend'].</a:t>
            </a:r>
            <a:r>
              <a:rPr lang="en-US" sz="2000" b="0" dirty="0" err="1">
                <a:solidFill>
                  <a:srgbClr val="008000"/>
                </a:solidFill>
                <a:effectLst/>
                <a:latin typeface="Courier New" panose="02070309020205020404" pitchFamily="49" charset="0"/>
              </a:rPr>
              <a:t>value_counts</a:t>
            </a:r>
            <a:r>
              <a:rPr lang="en-US" sz="2000" b="0" dirty="0">
                <a:solidFill>
                  <a:srgbClr val="008000"/>
                </a:solidFill>
                <a:effectLst/>
                <a:latin typeface="Courier New" panose="02070309020205020404" pitchFamily="49" charset="0"/>
              </a:rPr>
              <a:t>()</a:t>
            </a:r>
            <a:endParaRPr lang="en-US" sz="2000" b="0" dirty="0">
              <a:solidFill>
                <a:srgbClr val="000000"/>
              </a:solidFill>
              <a:effectLst/>
              <a:latin typeface="Courier New" panose="02070309020205020404" pitchFamily="49" charset="0"/>
            </a:endParaRPr>
          </a:p>
          <a:p>
            <a:endParaRPr lang="en-US" sz="2000" dirty="0">
              <a:solidFill>
                <a:srgbClr val="00B050"/>
              </a:solidFill>
              <a:latin typeface="Century Gothic" panose="020B0502020202020204" pitchFamily="34" charset="0"/>
            </a:endParaRPr>
          </a:p>
        </p:txBody>
      </p:sp>
      <p:sp>
        <p:nvSpPr>
          <p:cNvPr id="7" name="TextBox 6">
            <a:extLst>
              <a:ext uri="{FF2B5EF4-FFF2-40B4-BE49-F238E27FC236}">
                <a16:creationId xmlns:a16="http://schemas.microsoft.com/office/drawing/2014/main" id="{E6484F11-A0D0-DB2D-9E39-2B0985C1F99E}"/>
              </a:ext>
            </a:extLst>
          </p:cNvPr>
          <p:cNvSpPr txBox="1"/>
          <p:nvPr/>
        </p:nvSpPr>
        <p:spPr>
          <a:xfrm>
            <a:off x="1" y="102300"/>
            <a:ext cx="12192000" cy="707886"/>
          </a:xfrm>
          <a:prstGeom prst="rect">
            <a:avLst/>
          </a:prstGeom>
          <a:noFill/>
        </p:spPr>
        <p:txBody>
          <a:bodyPr wrap="square">
            <a:spAutoFit/>
          </a:bodyPr>
          <a:lstStyle/>
          <a:p>
            <a:pPr algn="l" fontAlgn="base"/>
            <a:r>
              <a:rPr lang="en-US" sz="4000" b="1" i="0" dirty="0">
                <a:solidFill>
                  <a:srgbClr val="273239"/>
                </a:solidFill>
                <a:effectLst/>
                <a:latin typeface="Nunito" pitchFamily="2" charset="0"/>
              </a:rPr>
              <a:t>Exploratory Data Analysis (EDA)</a:t>
            </a:r>
          </a:p>
        </p:txBody>
      </p:sp>
      <p:sp>
        <p:nvSpPr>
          <p:cNvPr id="8" name="Right Triangle 7">
            <a:extLst>
              <a:ext uri="{FF2B5EF4-FFF2-40B4-BE49-F238E27FC236}">
                <a16:creationId xmlns:a16="http://schemas.microsoft.com/office/drawing/2014/main" id="{E6DCEE8B-5F45-6C54-5D2A-46AD3D262661}"/>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9" name="Right Triangle 8">
            <a:extLst>
              <a:ext uri="{FF2B5EF4-FFF2-40B4-BE49-F238E27FC236}">
                <a16:creationId xmlns:a16="http://schemas.microsoft.com/office/drawing/2014/main" id="{2D294FA3-3C12-6937-DD4B-CA81DA9EC0F6}"/>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E514ECC6-F5F7-42ED-CF2C-F2BD583E03EC}"/>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11" name="TextBox 10">
            <a:extLst>
              <a:ext uri="{FF2B5EF4-FFF2-40B4-BE49-F238E27FC236}">
                <a16:creationId xmlns:a16="http://schemas.microsoft.com/office/drawing/2014/main" id="{F87BA1C0-91C6-2299-11FE-C8C652EF7EF9}"/>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12" name="TextBox 11">
            <a:extLst>
              <a:ext uri="{FF2B5EF4-FFF2-40B4-BE49-F238E27FC236}">
                <a16:creationId xmlns:a16="http://schemas.microsoft.com/office/drawing/2014/main" id="{CC27B4F9-8328-1BF7-61CE-6690D42BB554}"/>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Tree>
    <p:extLst>
      <p:ext uri="{BB962C8B-B14F-4D97-AF65-F5344CB8AC3E}">
        <p14:creationId xmlns:p14="http://schemas.microsoft.com/office/powerpoint/2010/main" val="12559607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484F11-A0D0-DB2D-9E39-2B0985C1F99E}"/>
              </a:ext>
            </a:extLst>
          </p:cNvPr>
          <p:cNvSpPr txBox="1"/>
          <p:nvPr/>
        </p:nvSpPr>
        <p:spPr>
          <a:xfrm>
            <a:off x="1" y="102300"/>
            <a:ext cx="12192000" cy="707886"/>
          </a:xfrm>
          <a:prstGeom prst="rect">
            <a:avLst/>
          </a:prstGeom>
          <a:noFill/>
        </p:spPr>
        <p:txBody>
          <a:bodyPr wrap="square">
            <a:spAutoFit/>
          </a:bodyPr>
          <a:lstStyle/>
          <a:p>
            <a:pPr algn="l" fontAlgn="base"/>
            <a:r>
              <a:rPr lang="en-US" sz="4000" b="1" i="0" dirty="0">
                <a:solidFill>
                  <a:srgbClr val="273239"/>
                </a:solidFill>
                <a:effectLst/>
                <a:latin typeface="Century Gothic" panose="020B0502020202020204" pitchFamily="34" charset="0"/>
              </a:rPr>
              <a:t>Exploratory Data Analysis (EDA)</a:t>
            </a:r>
          </a:p>
        </p:txBody>
      </p:sp>
      <p:sp>
        <p:nvSpPr>
          <p:cNvPr id="8" name="Right Triangle 7">
            <a:extLst>
              <a:ext uri="{FF2B5EF4-FFF2-40B4-BE49-F238E27FC236}">
                <a16:creationId xmlns:a16="http://schemas.microsoft.com/office/drawing/2014/main" id="{E6DCEE8B-5F45-6C54-5D2A-46AD3D262661}"/>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9" name="Right Triangle 8">
            <a:extLst>
              <a:ext uri="{FF2B5EF4-FFF2-40B4-BE49-F238E27FC236}">
                <a16:creationId xmlns:a16="http://schemas.microsoft.com/office/drawing/2014/main" id="{2D294FA3-3C12-6937-DD4B-CA81DA9EC0F6}"/>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E514ECC6-F5F7-42ED-CF2C-F2BD583E03EC}"/>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11" name="TextBox 10">
            <a:extLst>
              <a:ext uri="{FF2B5EF4-FFF2-40B4-BE49-F238E27FC236}">
                <a16:creationId xmlns:a16="http://schemas.microsoft.com/office/drawing/2014/main" id="{F87BA1C0-91C6-2299-11FE-C8C652EF7EF9}"/>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12" name="TextBox 11">
            <a:extLst>
              <a:ext uri="{FF2B5EF4-FFF2-40B4-BE49-F238E27FC236}">
                <a16:creationId xmlns:a16="http://schemas.microsoft.com/office/drawing/2014/main" id="{CC27B4F9-8328-1BF7-61CE-6690D42BB554}"/>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2" name="Rectangle 1">
            <a:extLst>
              <a:ext uri="{FF2B5EF4-FFF2-40B4-BE49-F238E27FC236}">
                <a16:creationId xmlns:a16="http://schemas.microsoft.com/office/drawing/2014/main" id="{8B54E689-2440-911F-29B4-8DCDC4844B76}"/>
              </a:ext>
            </a:extLst>
          </p:cNvPr>
          <p:cNvSpPr/>
          <p:nvPr/>
        </p:nvSpPr>
        <p:spPr>
          <a:xfrm>
            <a:off x="2762655" y="1513977"/>
            <a:ext cx="6001966" cy="1171123"/>
          </a:xfrm>
          <a:prstGeom prst="rect">
            <a:avLst/>
          </a:prstGeom>
          <a:solidFill>
            <a:schemeClr val="tx2">
              <a:lumMod val="10000"/>
              <a:lumOff val="90000"/>
            </a:schemeClr>
          </a:solidFill>
          <a:ln w="381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ü"/>
            </a:pPr>
            <a:r>
              <a:rPr lang="en-US" sz="3600" b="1">
                <a:solidFill>
                  <a:schemeClr val="tx1">
                    <a:lumMod val="85000"/>
                    <a:lumOff val="15000"/>
                  </a:schemeClr>
                </a:solidFill>
                <a:latin typeface="Century Gothic" panose="020B0502020202020204" pitchFamily="34" charset="0"/>
              </a:rPr>
              <a:t>Univariate Analysis</a:t>
            </a:r>
          </a:p>
        </p:txBody>
      </p:sp>
      <p:sp>
        <p:nvSpPr>
          <p:cNvPr id="3" name="Rectangle 2">
            <a:extLst>
              <a:ext uri="{FF2B5EF4-FFF2-40B4-BE49-F238E27FC236}">
                <a16:creationId xmlns:a16="http://schemas.microsoft.com/office/drawing/2014/main" id="{4DE8D3FD-A697-BA2E-566E-70F007352893}"/>
              </a:ext>
            </a:extLst>
          </p:cNvPr>
          <p:cNvSpPr/>
          <p:nvPr/>
        </p:nvSpPr>
        <p:spPr>
          <a:xfrm>
            <a:off x="2762655" y="3001778"/>
            <a:ext cx="6001966" cy="1171123"/>
          </a:xfrm>
          <a:prstGeom prst="rect">
            <a:avLst/>
          </a:prstGeom>
          <a:solidFill>
            <a:schemeClr val="tx2">
              <a:lumMod val="10000"/>
              <a:lumOff val="90000"/>
            </a:schemeClr>
          </a:solidFill>
          <a:ln w="381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ü"/>
            </a:pPr>
            <a:r>
              <a:rPr lang="en-US" sz="3600" b="1" dirty="0">
                <a:solidFill>
                  <a:schemeClr val="tx1">
                    <a:lumMod val="85000"/>
                    <a:lumOff val="15000"/>
                  </a:schemeClr>
                </a:solidFill>
                <a:latin typeface="Century Gothic" panose="020B0502020202020204" pitchFamily="34" charset="0"/>
              </a:rPr>
              <a:t>Bivariate Analysis</a:t>
            </a:r>
          </a:p>
        </p:txBody>
      </p:sp>
      <p:sp>
        <p:nvSpPr>
          <p:cNvPr id="4" name="Rectangle 3">
            <a:extLst>
              <a:ext uri="{FF2B5EF4-FFF2-40B4-BE49-F238E27FC236}">
                <a16:creationId xmlns:a16="http://schemas.microsoft.com/office/drawing/2014/main" id="{34BC6EB3-A30E-27F7-A4BF-49F961277D12}"/>
              </a:ext>
            </a:extLst>
          </p:cNvPr>
          <p:cNvSpPr/>
          <p:nvPr/>
        </p:nvSpPr>
        <p:spPr>
          <a:xfrm>
            <a:off x="2762655" y="4497234"/>
            <a:ext cx="6001966" cy="1171123"/>
          </a:xfrm>
          <a:prstGeom prst="rect">
            <a:avLst/>
          </a:prstGeom>
          <a:solidFill>
            <a:schemeClr val="tx2">
              <a:lumMod val="10000"/>
              <a:lumOff val="90000"/>
            </a:schemeClr>
          </a:solidFill>
          <a:ln w="381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ü"/>
            </a:pPr>
            <a:r>
              <a:rPr lang="en-US" sz="3600" b="1" dirty="0">
                <a:solidFill>
                  <a:schemeClr val="tx1">
                    <a:lumMod val="85000"/>
                    <a:lumOff val="15000"/>
                  </a:schemeClr>
                </a:solidFill>
                <a:latin typeface="Century Gothic" panose="020B0502020202020204" pitchFamily="34" charset="0"/>
              </a:rPr>
              <a:t>Multivariate Analysis</a:t>
            </a:r>
          </a:p>
        </p:txBody>
      </p:sp>
    </p:spTree>
    <p:extLst>
      <p:ext uri="{BB962C8B-B14F-4D97-AF65-F5344CB8AC3E}">
        <p14:creationId xmlns:p14="http://schemas.microsoft.com/office/powerpoint/2010/main" val="463080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484F11-A0D0-DB2D-9E39-2B0985C1F99E}"/>
              </a:ext>
            </a:extLst>
          </p:cNvPr>
          <p:cNvSpPr txBox="1"/>
          <p:nvPr/>
        </p:nvSpPr>
        <p:spPr>
          <a:xfrm>
            <a:off x="1" y="102300"/>
            <a:ext cx="12192000" cy="707886"/>
          </a:xfrm>
          <a:prstGeom prst="rect">
            <a:avLst/>
          </a:prstGeom>
          <a:noFill/>
        </p:spPr>
        <p:txBody>
          <a:bodyPr wrap="square">
            <a:spAutoFit/>
          </a:bodyPr>
          <a:lstStyle/>
          <a:p>
            <a:pPr algn="l" fontAlgn="base"/>
            <a:r>
              <a:rPr lang="en-US" sz="4000" b="1" i="0" dirty="0">
                <a:solidFill>
                  <a:srgbClr val="273239"/>
                </a:solidFill>
                <a:effectLst/>
                <a:latin typeface="Century Gothic" panose="020B0502020202020204" pitchFamily="34" charset="0"/>
              </a:rPr>
              <a:t>Exploratory Data Analysis (EDA)</a:t>
            </a:r>
          </a:p>
        </p:txBody>
      </p:sp>
      <p:sp>
        <p:nvSpPr>
          <p:cNvPr id="8" name="Right Triangle 7">
            <a:extLst>
              <a:ext uri="{FF2B5EF4-FFF2-40B4-BE49-F238E27FC236}">
                <a16:creationId xmlns:a16="http://schemas.microsoft.com/office/drawing/2014/main" id="{E6DCEE8B-5F45-6C54-5D2A-46AD3D262661}"/>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9" name="Right Triangle 8">
            <a:extLst>
              <a:ext uri="{FF2B5EF4-FFF2-40B4-BE49-F238E27FC236}">
                <a16:creationId xmlns:a16="http://schemas.microsoft.com/office/drawing/2014/main" id="{2D294FA3-3C12-6937-DD4B-CA81DA9EC0F6}"/>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E514ECC6-F5F7-42ED-CF2C-F2BD583E03EC}"/>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11" name="TextBox 10">
            <a:extLst>
              <a:ext uri="{FF2B5EF4-FFF2-40B4-BE49-F238E27FC236}">
                <a16:creationId xmlns:a16="http://schemas.microsoft.com/office/drawing/2014/main" id="{F87BA1C0-91C6-2299-11FE-C8C652EF7EF9}"/>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12" name="TextBox 11">
            <a:extLst>
              <a:ext uri="{FF2B5EF4-FFF2-40B4-BE49-F238E27FC236}">
                <a16:creationId xmlns:a16="http://schemas.microsoft.com/office/drawing/2014/main" id="{CC27B4F9-8328-1BF7-61CE-6690D42BB554}"/>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2" name="Rectangle 1">
            <a:extLst>
              <a:ext uri="{FF2B5EF4-FFF2-40B4-BE49-F238E27FC236}">
                <a16:creationId xmlns:a16="http://schemas.microsoft.com/office/drawing/2014/main" id="{8B54E689-2440-911F-29B4-8DCDC4844B76}"/>
              </a:ext>
            </a:extLst>
          </p:cNvPr>
          <p:cNvSpPr/>
          <p:nvPr/>
        </p:nvSpPr>
        <p:spPr>
          <a:xfrm>
            <a:off x="717793" y="3112108"/>
            <a:ext cx="2455278" cy="1171123"/>
          </a:xfrm>
          <a:prstGeom prst="rect">
            <a:avLst/>
          </a:prstGeom>
          <a:solidFill>
            <a:schemeClr val="tx2">
              <a:lumMod val="10000"/>
              <a:lumOff val="90000"/>
            </a:schemeClr>
          </a:solidFill>
          <a:ln w="381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lumMod val="85000"/>
                    <a:lumOff val="15000"/>
                  </a:schemeClr>
                </a:solidFill>
                <a:latin typeface="Century Gothic" panose="020B0502020202020204" pitchFamily="34" charset="0"/>
              </a:rPr>
              <a:t>Univariate Analysis</a:t>
            </a:r>
          </a:p>
        </p:txBody>
      </p:sp>
      <p:sp>
        <p:nvSpPr>
          <p:cNvPr id="5" name="Rectangle 4">
            <a:extLst>
              <a:ext uri="{FF2B5EF4-FFF2-40B4-BE49-F238E27FC236}">
                <a16:creationId xmlns:a16="http://schemas.microsoft.com/office/drawing/2014/main" id="{097B347B-691C-6904-17BF-3EB19B8005E1}"/>
              </a:ext>
            </a:extLst>
          </p:cNvPr>
          <p:cNvSpPr/>
          <p:nvPr/>
        </p:nvSpPr>
        <p:spPr>
          <a:xfrm>
            <a:off x="3508441" y="1138136"/>
            <a:ext cx="8553857" cy="2752927"/>
          </a:xfrm>
          <a:prstGeom prst="rect">
            <a:avLst/>
          </a:prstGeom>
          <a:no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000" b="1" dirty="0">
                <a:solidFill>
                  <a:schemeClr val="tx1">
                    <a:lumMod val="95000"/>
                    <a:lumOff val="5000"/>
                  </a:schemeClr>
                </a:solidFill>
                <a:latin typeface="Century Gothic" panose="020B0502020202020204" pitchFamily="34" charset="0"/>
              </a:rPr>
              <a:t>Univariate analysis is the simplest form of data analysis</a:t>
            </a:r>
            <a:r>
              <a:rPr lang="en-US" sz="2000" b="1" dirty="0">
                <a:solidFill>
                  <a:srgbClr val="00B050"/>
                </a:solidFill>
                <a:latin typeface="Century Gothic" panose="020B0502020202020204" pitchFamily="34" charset="0"/>
              </a:rPr>
              <a:t>. “Uni” means “one,” </a:t>
            </a:r>
            <a:r>
              <a:rPr lang="en-US" sz="2000" b="1" dirty="0">
                <a:solidFill>
                  <a:schemeClr val="tx1">
                    <a:lumMod val="95000"/>
                    <a:lumOff val="5000"/>
                  </a:schemeClr>
                </a:solidFill>
                <a:latin typeface="Century Gothic" panose="020B0502020202020204" pitchFamily="34" charset="0"/>
              </a:rPr>
              <a:t>so in other words, your data has only one variable. It doesn’t deal with causes or relationships (unlike regression ), and its major purpose is to describe. It takes data, summarizes that data, and finds patterns in the data.</a:t>
            </a:r>
          </a:p>
          <a:p>
            <a:pPr marL="342900" indent="-342900" algn="ctr">
              <a:buFont typeface="Arial" panose="020B0604020202020204" pitchFamily="34" charset="0"/>
              <a:buChar char="•"/>
            </a:pPr>
            <a:endParaRPr lang="en-US" sz="2000" b="1" dirty="0">
              <a:solidFill>
                <a:schemeClr val="tx1">
                  <a:lumMod val="95000"/>
                  <a:lumOff val="5000"/>
                </a:schemeClr>
              </a:solidFill>
              <a:latin typeface="Century Gothic" panose="020B0502020202020204" pitchFamily="34" charset="0"/>
            </a:endParaRPr>
          </a:p>
          <a:p>
            <a:pPr marL="342900" indent="-342900" algn="ctr">
              <a:buFont typeface="Arial" panose="020B0604020202020204" pitchFamily="34" charset="0"/>
              <a:buChar char="•"/>
            </a:pPr>
            <a:r>
              <a:rPr lang="en-US" sz="2000" b="0" i="0" dirty="0">
                <a:solidFill>
                  <a:srgbClr val="202124"/>
                </a:solidFill>
                <a:effectLst/>
                <a:latin typeface="Century Gothic" panose="020B0502020202020204" pitchFamily="34" charset="0"/>
              </a:rPr>
              <a:t> It describes the pattern of response to the variable. It describes each variable on its own. </a:t>
            </a:r>
            <a:r>
              <a:rPr lang="en-US" sz="2000" b="1" i="0" dirty="0">
                <a:solidFill>
                  <a:srgbClr val="00B050"/>
                </a:solidFill>
                <a:effectLst/>
                <a:latin typeface="Century Gothic" panose="020B0502020202020204" pitchFamily="34" charset="0"/>
              </a:rPr>
              <a:t>Descriptive statistics describe and summarize data.</a:t>
            </a:r>
            <a:endParaRPr lang="en-US" sz="2000" b="1" dirty="0">
              <a:solidFill>
                <a:srgbClr val="00B050"/>
              </a:solidFill>
              <a:latin typeface="Century Gothic" panose="020B0502020202020204" pitchFamily="34" charset="0"/>
            </a:endParaRPr>
          </a:p>
        </p:txBody>
      </p:sp>
      <p:sp>
        <p:nvSpPr>
          <p:cNvPr id="6" name="Rectangle 5">
            <a:extLst>
              <a:ext uri="{FF2B5EF4-FFF2-40B4-BE49-F238E27FC236}">
                <a16:creationId xmlns:a16="http://schemas.microsoft.com/office/drawing/2014/main" id="{1C6CC7E9-DC34-4481-2B2D-FFE395B98F4D}"/>
              </a:ext>
            </a:extLst>
          </p:cNvPr>
          <p:cNvSpPr/>
          <p:nvPr/>
        </p:nvSpPr>
        <p:spPr>
          <a:xfrm>
            <a:off x="3508441" y="3956828"/>
            <a:ext cx="8553857" cy="2752927"/>
          </a:xfrm>
          <a:prstGeom prst="rect">
            <a:avLst/>
          </a:prstGeom>
          <a:noFill/>
          <a:ln w="3810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000" b="1" dirty="0">
                <a:solidFill>
                  <a:schemeClr val="tx1">
                    <a:lumMod val="95000"/>
                    <a:lumOff val="5000"/>
                  </a:schemeClr>
                </a:solidFill>
                <a:latin typeface="Century Gothic" panose="020B0502020202020204" pitchFamily="34" charset="0"/>
              </a:rPr>
              <a:t>A variable in univariate analysis is a condition or subset your data falls into. You can think of it as a “category.”</a:t>
            </a:r>
            <a:r>
              <a:rPr lang="en-US" sz="2000" b="1" dirty="0">
                <a:solidFill>
                  <a:srgbClr val="00B050"/>
                </a:solidFill>
                <a:latin typeface="Century Gothic" panose="020B0502020202020204" pitchFamily="34" charset="0"/>
              </a:rPr>
              <a:t> For example, the analysis might look at a variable of “customer spend,” or it might look at “employment” or “lifestyle.” </a:t>
            </a:r>
            <a:r>
              <a:rPr lang="en-US" sz="2000" b="1" dirty="0">
                <a:solidFill>
                  <a:srgbClr val="00B0F0"/>
                </a:solidFill>
                <a:latin typeface="Century Gothic" panose="020B0502020202020204" pitchFamily="34" charset="0"/>
              </a:rPr>
              <a:t>However, it doesn’t look at more than one variable at a time; otherwise, it becomes a bivariate analysis (or, in the case of 3 or more variables, it would be called multivariate analysis).</a:t>
            </a:r>
          </a:p>
        </p:txBody>
      </p:sp>
    </p:spTree>
    <p:extLst>
      <p:ext uri="{BB962C8B-B14F-4D97-AF65-F5344CB8AC3E}">
        <p14:creationId xmlns:p14="http://schemas.microsoft.com/office/powerpoint/2010/main" val="2333246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C67492-BF84-96B9-18E5-52D3CFC37183}"/>
              </a:ext>
            </a:extLst>
          </p:cNvPr>
          <p:cNvSpPr txBox="1"/>
          <p:nvPr/>
        </p:nvSpPr>
        <p:spPr>
          <a:xfrm>
            <a:off x="204281" y="1243228"/>
            <a:ext cx="12558408" cy="2246769"/>
          </a:xfrm>
          <a:prstGeom prst="rect">
            <a:avLst/>
          </a:prstGeom>
          <a:noFill/>
        </p:spPr>
        <p:txBody>
          <a:bodyPr wrap="square">
            <a:spAutoFit/>
          </a:bodyPr>
          <a:lstStyle/>
          <a:p>
            <a:r>
              <a:rPr lang="en-US" sz="2800" b="0" dirty="0" err="1">
                <a:solidFill>
                  <a:srgbClr val="000000"/>
                </a:solidFill>
                <a:effectLst/>
                <a:latin typeface="Courier New" panose="02070309020205020404" pitchFamily="49" charset="0"/>
              </a:rPr>
              <a:t>df.isnull</a:t>
            </a:r>
            <a:r>
              <a:rPr lang="en-US" sz="2800" b="0" dirty="0">
                <a:solidFill>
                  <a:srgbClr val="000000"/>
                </a:solidFill>
                <a:effectLst/>
                <a:latin typeface="Courier New" panose="02070309020205020404" pitchFamily="49" charset="0"/>
              </a:rPr>
              <a:t>().</a:t>
            </a:r>
            <a:r>
              <a:rPr lang="en-US" sz="2800" b="0" dirty="0">
                <a:solidFill>
                  <a:srgbClr val="795E26"/>
                </a:solidFill>
                <a:effectLst/>
                <a:latin typeface="Courier New" panose="02070309020205020404" pitchFamily="49" charset="0"/>
              </a:rPr>
              <a:t>sum</a:t>
            </a:r>
            <a:r>
              <a:rPr lang="en-US" sz="2800" b="0" dirty="0">
                <a:solidFill>
                  <a:srgbClr val="000000"/>
                </a:solidFill>
                <a:effectLst/>
                <a:latin typeface="Courier New" panose="02070309020205020404" pitchFamily="49" charset="0"/>
              </a:rPr>
              <a:t>() </a:t>
            </a:r>
            <a:r>
              <a:rPr lang="en-US" sz="2800" b="0" dirty="0">
                <a:solidFill>
                  <a:srgbClr val="008000"/>
                </a:solidFill>
                <a:effectLst/>
                <a:latin typeface="Courier New" panose="02070309020205020404" pitchFamily="49" charset="0"/>
              </a:rPr>
              <a:t>## In Each Column, How Many Null Values</a:t>
            </a:r>
            <a:endParaRPr lang="en-US" sz="2800" b="0" dirty="0">
              <a:solidFill>
                <a:srgbClr val="000000"/>
              </a:solidFill>
              <a:effectLst/>
              <a:latin typeface="Courier New" panose="02070309020205020404" pitchFamily="49" charset="0"/>
            </a:endParaRPr>
          </a:p>
          <a:p>
            <a:endParaRPr lang="en-US" sz="2800" b="0" dirty="0">
              <a:solidFill>
                <a:srgbClr val="000000"/>
              </a:solidFill>
              <a:effectLst/>
              <a:latin typeface="Courier New" panose="02070309020205020404" pitchFamily="49" charset="0"/>
            </a:endParaRPr>
          </a:p>
          <a:p>
            <a:endParaRPr lang="en-US" sz="2800" dirty="0">
              <a:solidFill>
                <a:srgbClr val="000000"/>
              </a:solidFill>
              <a:latin typeface="Courier New" panose="02070309020205020404" pitchFamily="49" charset="0"/>
            </a:endParaRPr>
          </a:p>
          <a:p>
            <a:endParaRPr lang="en-US" sz="2800" b="0" dirty="0">
              <a:solidFill>
                <a:srgbClr val="000000"/>
              </a:solidFill>
              <a:effectLst/>
              <a:latin typeface="Courier New" panose="02070309020205020404" pitchFamily="49" charset="0"/>
            </a:endParaRPr>
          </a:p>
          <a:p>
            <a:r>
              <a:rPr lang="en-US" sz="2800" b="0" dirty="0" err="1">
                <a:solidFill>
                  <a:srgbClr val="000000"/>
                </a:solidFill>
                <a:effectLst/>
                <a:latin typeface="Courier New" panose="02070309020205020404" pitchFamily="49" charset="0"/>
              </a:rPr>
              <a:t>df</a:t>
            </a:r>
            <a:r>
              <a:rPr lang="en-US" sz="2800" b="0" dirty="0">
                <a:solidFill>
                  <a:srgbClr val="000000"/>
                </a:solidFill>
                <a:effectLst/>
                <a:latin typeface="Courier New" panose="02070309020205020404" pitchFamily="49" charset="0"/>
              </a:rPr>
              <a:t>[</a:t>
            </a:r>
            <a:r>
              <a:rPr lang="en-US" sz="2800" b="0" dirty="0">
                <a:solidFill>
                  <a:srgbClr val="A31515"/>
                </a:solidFill>
                <a:effectLst/>
                <a:latin typeface="Courier New" panose="02070309020205020404" pitchFamily="49" charset="0"/>
              </a:rPr>
              <a:t>'PID'</a:t>
            </a:r>
            <a:r>
              <a:rPr lang="en-US" sz="2800" b="0" dirty="0">
                <a:solidFill>
                  <a:srgbClr val="000000"/>
                </a:solidFill>
                <a:effectLst/>
                <a:latin typeface="Courier New" panose="02070309020205020404" pitchFamily="49" charset="0"/>
              </a:rPr>
              <a:t>].</a:t>
            </a:r>
            <a:r>
              <a:rPr lang="en-US" sz="2800" b="0" dirty="0" err="1">
                <a:solidFill>
                  <a:srgbClr val="000000"/>
                </a:solidFill>
                <a:effectLst/>
                <a:latin typeface="Courier New" panose="02070309020205020404" pitchFamily="49" charset="0"/>
              </a:rPr>
              <a:t>isnull</a:t>
            </a:r>
            <a:r>
              <a:rPr lang="en-US" sz="2800" b="0" dirty="0">
                <a:solidFill>
                  <a:srgbClr val="000000"/>
                </a:solidFill>
                <a:effectLst/>
                <a:latin typeface="Courier New" panose="02070309020205020404" pitchFamily="49" charset="0"/>
              </a:rPr>
              <a:t>() </a:t>
            </a:r>
            <a:r>
              <a:rPr lang="en-US" sz="2800" b="0" dirty="0">
                <a:solidFill>
                  <a:srgbClr val="008000"/>
                </a:solidFill>
                <a:effectLst/>
                <a:latin typeface="Courier New" panose="02070309020205020404" pitchFamily="49" charset="0"/>
              </a:rPr>
              <a:t>## </a:t>
            </a:r>
            <a:r>
              <a:rPr lang="en-US" sz="2800" b="0" dirty="0" err="1">
                <a:solidFill>
                  <a:srgbClr val="008000"/>
                </a:solidFill>
                <a:effectLst/>
                <a:latin typeface="Courier New" panose="02070309020205020404" pitchFamily="49" charset="0"/>
              </a:rPr>
              <a:t>Flase</a:t>
            </a:r>
            <a:r>
              <a:rPr lang="en-US" sz="2800" b="0" dirty="0">
                <a:solidFill>
                  <a:srgbClr val="008000"/>
                </a:solidFill>
                <a:effectLst/>
                <a:latin typeface="Courier New" panose="02070309020205020404" pitchFamily="49" charset="0"/>
              </a:rPr>
              <a:t>= Not Null, True = Null</a:t>
            </a:r>
            <a:endParaRPr lang="en-US" sz="2800"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615049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E88591-F68B-63DC-AE8C-39460EBE0704}"/>
              </a:ext>
            </a:extLst>
          </p:cNvPr>
          <p:cNvSpPr txBox="1"/>
          <p:nvPr/>
        </p:nvSpPr>
        <p:spPr>
          <a:xfrm>
            <a:off x="145915" y="1238124"/>
            <a:ext cx="13044791" cy="5786199"/>
          </a:xfrm>
          <a:prstGeom prst="rect">
            <a:avLst/>
          </a:prstGeom>
          <a:noFill/>
        </p:spPr>
        <p:txBody>
          <a:bodyPr wrap="square">
            <a:spAutoFit/>
          </a:bodyPr>
          <a:lstStyle/>
          <a:p>
            <a:r>
              <a:rPr lang="en-US" sz="3200" b="0" dirty="0" err="1">
                <a:solidFill>
                  <a:srgbClr val="000000"/>
                </a:solidFill>
                <a:effectLst/>
                <a:latin typeface="Courier New" panose="02070309020205020404" pitchFamily="49" charset="0"/>
              </a:rPr>
              <a:t>mycursor.execute</a:t>
            </a:r>
            <a:r>
              <a:rPr lang="en-US" sz="3200" b="0" dirty="0">
                <a:solidFill>
                  <a:srgbClr val="000000"/>
                </a:solidFill>
                <a:effectLst/>
                <a:latin typeface="Courier New" panose="02070309020205020404" pitchFamily="49" charset="0"/>
              </a:rPr>
              <a:t>(</a:t>
            </a:r>
            <a:r>
              <a:rPr lang="en-US" sz="3200" b="0" dirty="0">
                <a:solidFill>
                  <a:srgbClr val="A31515"/>
                </a:solidFill>
                <a:effectLst/>
                <a:latin typeface="Courier New" panose="02070309020205020404" pitchFamily="49" charset="0"/>
              </a:rPr>
              <a:t>"SELECT * FROM </a:t>
            </a:r>
            <a:r>
              <a:rPr lang="en-US" sz="3200" b="0" dirty="0" err="1">
                <a:solidFill>
                  <a:srgbClr val="A31515"/>
                </a:solidFill>
                <a:effectLst/>
                <a:latin typeface="Courier New" panose="02070309020205020404" pitchFamily="49" charset="0"/>
              </a:rPr>
              <a:t>customer_churn</a:t>
            </a:r>
            <a:r>
              <a:rPr lang="en-US" sz="3200" b="0" dirty="0">
                <a:solidFill>
                  <a:srgbClr val="A31515"/>
                </a:solidFill>
                <a:effectLst/>
                <a:latin typeface="Courier New" panose="02070309020205020404" pitchFamily="49" charset="0"/>
              </a:rPr>
              <a:t>;"</a:t>
            </a:r>
            <a:r>
              <a:rPr lang="en-US" sz="3200" b="0" dirty="0">
                <a:solidFill>
                  <a:srgbClr val="000000"/>
                </a:solidFill>
                <a:effectLst/>
                <a:latin typeface="Courier New" panose="02070309020205020404" pitchFamily="49" charset="0"/>
              </a:rPr>
              <a:t>)</a:t>
            </a:r>
          </a:p>
          <a:p>
            <a:r>
              <a:rPr lang="en-US" sz="3200" b="0" dirty="0" err="1">
                <a:solidFill>
                  <a:srgbClr val="000000"/>
                </a:solidFill>
                <a:effectLst/>
                <a:latin typeface="Courier New" panose="02070309020205020404" pitchFamily="49" charset="0"/>
              </a:rPr>
              <a:t>mycursor.execute</a:t>
            </a:r>
            <a:r>
              <a:rPr lang="en-US" sz="3200" b="0" dirty="0">
                <a:solidFill>
                  <a:srgbClr val="000000"/>
                </a:solidFill>
                <a:effectLst/>
                <a:latin typeface="Courier New" panose="02070309020205020404" pitchFamily="49" charset="0"/>
              </a:rPr>
              <a:t>(</a:t>
            </a:r>
            <a:r>
              <a:rPr lang="en-US" sz="3200" b="0" dirty="0">
                <a:solidFill>
                  <a:srgbClr val="A31515"/>
                </a:solidFill>
                <a:effectLst/>
                <a:latin typeface="Courier New" panose="02070309020205020404" pitchFamily="49" charset="0"/>
              </a:rPr>
              <a:t>"show tables;"</a:t>
            </a:r>
            <a:r>
              <a:rPr lang="en-US" sz="3200" b="0" dirty="0">
                <a:solidFill>
                  <a:srgbClr val="000000"/>
                </a:solidFill>
                <a:effectLst/>
                <a:latin typeface="Courier New" panose="02070309020205020404" pitchFamily="49" charset="0"/>
              </a:rPr>
              <a:t>)</a:t>
            </a:r>
          </a:p>
          <a:p>
            <a:r>
              <a:rPr lang="en-US" sz="3200" b="0" dirty="0" err="1">
                <a:solidFill>
                  <a:srgbClr val="000000"/>
                </a:solidFill>
                <a:effectLst/>
                <a:latin typeface="Courier New" panose="02070309020205020404" pitchFamily="49" charset="0"/>
              </a:rPr>
              <a:t>mycursor.execute</a:t>
            </a:r>
            <a:r>
              <a:rPr lang="en-US" sz="3200" b="0" dirty="0">
                <a:solidFill>
                  <a:srgbClr val="000000"/>
                </a:solidFill>
                <a:effectLst/>
                <a:latin typeface="Courier New" panose="02070309020205020404" pitchFamily="49" charset="0"/>
              </a:rPr>
              <a:t>(</a:t>
            </a:r>
            <a:r>
              <a:rPr lang="en-US" sz="3200" b="0" dirty="0">
                <a:solidFill>
                  <a:srgbClr val="A31515"/>
                </a:solidFill>
                <a:effectLst/>
                <a:latin typeface="Courier New" panose="02070309020205020404" pitchFamily="49" charset="0"/>
              </a:rPr>
              <a:t>"""</a:t>
            </a:r>
            <a:endParaRPr lang="en-US" sz="3200" b="0" dirty="0">
              <a:solidFill>
                <a:srgbClr val="000000"/>
              </a:solidFill>
              <a:effectLst/>
              <a:latin typeface="Courier New" panose="02070309020205020404" pitchFamily="49" charset="0"/>
            </a:endParaRPr>
          </a:p>
          <a:p>
            <a:r>
              <a:rPr lang="en-US" sz="3200" b="0" dirty="0">
                <a:solidFill>
                  <a:srgbClr val="A31515"/>
                </a:solidFill>
                <a:effectLst/>
                <a:latin typeface="Courier New" panose="02070309020205020404" pitchFamily="49" charset="0"/>
              </a:rPr>
              <a:t>CREATE TABLE books (</a:t>
            </a:r>
            <a:endParaRPr lang="en-US" sz="3200" b="0" dirty="0">
              <a:solidFill>
                <a:srgbClr val="000000"/>
              </a:solidFill>
              <a:effectLst/>
              <a:latin typeface="Courier New" panose="02070309020205020404" pitchFamily="49" charset="0"/>
            </a:endParaRPr>
          </a:p>
          <a:p>
            <a:r>
              <a:rPr lang="en-US" sz="3200" b="0" dirty="0">
                <a:solidFill>
                  <a:srgbClr val="A31515"/>
                </a:solidFill>
                <a:effectLst/>
                <a:latin typeface="Courier New" panose="02070309020205020404" pitchFamily="49" charset="0"/>
              </a:rPr>
              <a:t>    </a:t>
            </a:r>
            <a:r>
              <a:rPr lang="en-US" sz="3200" b="0" dirty="0" err="1">
                <a:solidFill>
                  <a:srgbClr val="A31515"/>
                </a:solidFill>
                <a:effectLst/>
                <a:latin typeface="Courier New" panose="02070309020205020404" pitchFamily="49" charset="0"/>
              </a:rPr>
              <a:t>book_id</a:t>
            </a:r>
            <a:r>
              <a:rPr lang="en-US" sz="3200" b="0" dirty="0">
                <a:solidFill>
                  <a:srgbClr val="A31515"/>
                </a:solidFill>
                <a:effectLst/>
                <a:latin typeface="Courier New" panose="02070309020205020404" pitchFamily="49" charset="0"/>
              </a:rPr>
              <a:t> INT AUTO_INCREMENT PRIMARY KEY,</a:t>
            </a:r>
            <a:endParaRPr lang="en-US" sz="3200" b="0" dirty="0">
              <a:solidFill>
                <a:srgbClr val="000000"/>
              </a:solidFill>
              <a:effectLst/>
              <a:latin typeface="Courier New" panose="02070309020205020404" pitchFamily="49" charset="0"/>
            </a:endParaRPr>
          </a:p>
          <a:p>
            <a:r>
              <a:rPr lang="en-US" sz="3200" b="0" dirty="0">
                <a:solidFill>
                  <a:srgbClr val="A31515"/>
                </a:solidFill>
                <a:effectLst/>
                <a:latin typeface="Courier New" panose="02070309020205020404" pitchFamily="49" charset="0"/>
              </a:rPr>
              <a:t>    title VARCHAR(255) NOT NULL,</a:t>
            </a:r>
            <a:endParaRPr lang="en-US" sz="3200" b="0" dirty="0">
              <a:solidFill>
                <a:srgbClr val="000000"/>
              </a:solidFill>
              <a:effectLst/>
              <a:latin typeface="Courier New" panose="02070309020205020404" pitchFamily="49" charset="0"/>
            </a:endParaRPr>
          </a:p>
          <a:p>
            <a:r>
              <a:rPr lang="en-US" sz="3200" b="0" dirty="0">
                <a:solidFill>
                  <a:srgbClr val="A31515"/>
                </a:solidFill>
                <a:effectLst/>
                <a:latin typeface="Courier New" panose="02070309020205020404" pitchFamily="49" charset="0"/>
              </a:rPr>
              <a:t>    author VARCHAR(255) NOT NULL,</a:t>
            </a:r>
            <a:endParaRPr lang="en-US" sz="3200" b="0" dirty="0">
              <a:solidFill>
                <a:srgbClr val="000000"/>
              </a:solidFill>
              <a:effectLst/>
              <a:latin typeface="Courier New" panose="02070309020205020404" pitchFamily="49" charset="0"/>
            </a:endParaRPr>
          </a:p>
          <a:p>
            <a:r>
              <a:rPr lang="en-US" sz="3200" b="0" dirty="0">
                <a:solidFill>
                  <a:srgbClr val="A31515"/>
                </a:solidFill>
                <a:effectLst/>
                <a:latin typeface="Courier New" panose="02070309020205020404" pitchFamily="49" charset="0"/>
              </a:rPr>
              <a:t>    price DECIMAL(10, 2) NOT NULL</a:t>
            </a:r>
            <a:endParaRPr lang="en-US" sz="3200" b="0" dirty="0">
              <a:solidFill>
                <a:srgbClr val="000000"/>
              </a:solidFill>
              <a:effectLst/>
              <a:latin typeface="Courier New" panose="02070309020205020404" pitchFamily="49" charset="0"/>
            </a:endParaRPr>
          </a:p>
          <a:p>
            <a:r>
              <a:rPr lang="en-US" sz="3200" b="0" dirty="0">
                <a:solidFill>
                  <a:srgbClr val="A31515"/>
                </a:solidFill>
                <a:effectLst/>
                <a:latin typeface="Courier New" panose="02070309020205020404" pitchFamily="49" charset="0"/>
              </a:rPr>
              <a:t>);</a:t>
            </a:r>
            <a:endParaRPr lang="en-US" sz="3200" b="0" dirty="0">
              <a:solidFill>
                <a:srgbClr val="000000"/>
              </a:solidFill>
              <a:effectLst/>
              <a:latin typeface="Courier New" panose="02070309020205020404" pitchFamily="49" charset="0"/>
            </a:endParaRPr>
          </a:p>
          <a:p>
            <a:r>
              <a:rPr lang="en-US" sz="3200" b="0" dirty="0">
                <a:solidFill>
                  <a:srgbClr val="A31515"/>
                </a:solidFill>
                <a:effectLst/>
                <a:latin typeface="Courier New" panose="02070309020205020404" pitchFamily="49" charset="0"/>
              </a:rPr>
              <a:t>"""</a:t>
            </a:r>
            <a:r>
              <a:rPr lang="en-US" sz="3200" b="0" dirty="0">
                <a:solidFill>
                  <a:srgbClr val="000000"/>
                </a:solidFill>
                <a:effectLst/>
                <a:latin typeface="Courier New" panose="02070309020205020404" pitchFamily="49" charset="0"/>
              </a:rPr>
              <a:t>)</a:t>
            </a:r>
          </a:p>
          <a:p>
            <a:endParaRPr lang="en-US" sz="3200" b="0" dirty="0">
              <a:solidFill>
                <a:srgbClr val="000000"/>
              </a:solidFill>
              <a:effectLst/>
              <a:latin typeface="Courier New" panose="02070309020205020404" pitchFamily="49" charset="0"/>
            </a:endParaRPr>
          </a:p>
          <a:p>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13482166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65AFC0-5CB4-0388-FE9F-6861F9A58362}"/>
              </a:ext>
            </a:extLst>
          </p:cNvPr>
          <p:cNvSpPr txBox="1"/>
          <p:nvPr/>
        </p:nvSpPr>
        <p:spPr>
          <a:xfrm>
            <a:off x="-1" y="594265"/>
            <a:ext cx="12645957" cy="2431435"/>
          </a:xfrm>
          <a:prstGeom prst="rect">
            <a:avLst/>
          </a:prstGeom>
          <a:noFill/>
        </p:spPr>
        <p:txBody>
          <a:bodyPr wrap="square">
            <a:spAutoFit/>
          </a:bodyPr>
          <a:lstStyle/>
          <a:p>
            <a:r>
              <a:rPr lang="en-US" sz="2800" b="0" dirty="0">
                <a:solidFill>
                  <a:srgbClr val="008000"/>
                </a:solidFill>
                <a:effectLst/>
                <a:latin typeface="Courier New" panose="02070309020205020404" pitchFamily="49" charset="0"/>
              </a:rPr>
              <a:t># Fetching result</a:t>
            </a:r>
            <a:endParaRPr lang="en-US" sz="2800" b="0" dirty="0">
              <a:solidFill>
                <a:srgbClr val="000000"/>
              </a:solidFill>
              <a:effectLst/>
              <a:latin typeface="Courier New" panose="02070309020205020404" pitchFamily="49" charset="0"/>
            </a:endParaRPr>
          </a:p>
          <a:p>
            <a:r>
              <a:rPr lang="en-US" sz="4000" b="0" dirty="0" err="1">
                <a:solidFill>
                  <a:srgbClr val="FF0000"/>
                </a:solidFill>
                <a:effectLst/>
                <a:latin typeface="Courier New" panose="02070309020205020404" pitchFamily="49" charset="0"/>
              </a:rPr>
              <a:t>myresult</a:t>
            </a:r>
            <a:r>
              <a:rPr lang="en-US" sz="4000" b="0" dirty="0">
                <a:solidFill>
                  <a:srgbClr val="FF0000"/>
                </a:solidFill>
                <a:effectLst/>
                <a:latin typeface="Courier New" panose="02070309020205020404" pitchFamily="49" charset="0"/>
              </a:rPr>
              <a:t> = </a:t>
            </a:r>
            <a:r>
              <a:rPr lang="en-US" sz="4000" b="0" dirty="0" err="1">
                <a:solidFill>
                  <a:srgbClr val="FF0000"/>
                </a:solidFill>
                <a:effectLst/>
                <a:latin typeface="Courier New" panose="02070309020205020404" pitchFamily="49" charset="0"/>
              </a:rPr>
              <a:t>mycursor.fetchall</a:t>
            </a:r>
            <a:r>
              <a:rPr lang="en-US" sz="4000" b="0" dirty="0">
                <a:solidFill>
                  <a:srgbClr val="FF0000"/>
                </a:solidFill>
                <a:effectLst/>
                <a:latin typeface="Courier New" panose="02070309020205020404" pitchFamily="49" charset="0"/>
              </a:rPr>
              <a:t>()</a:t>
            </a:r>
          </a:p>
          <a:p>
            <a:r>
              <a:rPr lang="en-US" sz="2800" b="0" dirty="0" err="1">
                <a:solidFill>
                  <a:srgbClr val="000000"/>
                </a:solidFill>
                <a:effectLst/>
                <a:latin typeface="Courier New" panose="02070309020205020404" pitchFamily="49" charset="0"/>
              </a:rPr>
              <a:t>column_names</a:t>
            </a:r>
            <a:r>
              <a:rPr lang="en-US" sz="2800" b="0" dirty="0">
                <a:solidFill>
                  <a:srgbClr val="000000"/>
                </a:solidFill>
                <a:effectLst/>
                <a:latin typeface="Courier New" panose="02070309020205020404" pitchFamily="49" charset="0"/>
              </a:rPr>
              <a:t> = [i[</a:t>
            </a:r>
            <a:r>
              <a:rPr lang="en-US" sz="2800" b="0" dirty="0">
                <a:solidFill>
                  <a:srgbClr val="116644"/>
                </a:solidFill>
                <a:effectLst/>
                <a:latin typeface="Courier New" panose="02070309020205020404" pitchFamily="49" charset="0"/>
              </a:rPr>
              <a:t>0</a:t>
            </a:r>
            <a:r>
              <a:rPr lang="en-US" sz="2800" b="0" dirty="0">
                <a:solidFill>
                  <a:srgbClr val="000000"/>
                </a:solidFill>
                <a:effectLst/>
                <a:latin typeface="Courier New" panose="02070309020205020404" pitchFamily="49" charset="0"/>
              </a:rPr>
              <a:t>] </a:t>
            </a:r>
            <a:r>
              <a:rPr lang="en-US" sz="2800" b="0" dirty="0">
                <a:solidFill>
                  <a:srgbClr val="AF00DB"/>
                </a:solidFill>
                <a:effectLst/>
                <a:latin typeface="Courier New" panose="02070309020205020404" pitchFamily="49" charset="0"/>
              </a:rPr>
              <a:t>for</a:t>
            </a:r>
            <a:r>
              <a:rPr lang="en-US" sz="2800" b="0" dirty="0">
                <a:solidFill>
                  <a:srgbClr val="000000"/>
                </a:solidFill>
                <a:effectLst/>
                <a:latin typeface="Courier New" panose="02070309020205020404" pitchFamily="49" charset="0"/>
              </a:rPr>
              <a:t> i </a:t>
            </a:r>
            <a:r>
              <a:rPr lang="en-US" sz="2800" b="0" dirty="0">
                <a:solidFill>
                  <a:srgbClr val="0000FF"/>
                </a:solidFill>
                <a:effectLst/>
                <a:latin typeface="Courier New" panose="02070309020205020404" pitchFamily="49" charset="0"/>
              </a:rPr>
              <a:t>in</a:t>
            </a:r>
            <a:r>
              <a:rPr lang="en-US" sz="2800" b="0" dirty="0">
                <a:solidFill>
                  <a:srgbClr val="000000"/>
                </a:solidFill>
                <a:effectLst/>
                <a:latin typeface="Courier New" panose="02070309020205020404" pitchFamily="49" charset="0"/>
              </a:rPr>
              <a:t> </a:t>
            </a:r>
            <a:r>
              <a:rPr lang="en-US" sz="2800" b="0" dirty="0" err="1">
                <a:solidFill>
                  <a:srgbClr val="000000"/>
                </a:solidFill>
                <a:effectLst/>
                <a:latin typeface="Courier New" panose="02070309020205020404" pitchFamily="49" charset="0"/>
              </a:rPr>
              <a:t>mycursor.description</a:t>
            </a:r>
            <a:r>
              <a:rPr lang="en-US" sz="2800" b="0" dirty="0">
                <a:solidFill>
                  <a:srgbClr val="000000"/>
                </a:solidFill>
                <a:effectLst/>
                <a:latin typeface="Courier New" panose="02070309020205020404" pitchFamily="49" charset="0"/>
              </a:rPr>
              <a:t>]</a:t>
            </a:r>
          </a:p>
          <a:p>
            <a:r>
              <a:rPr lang="en-US" sz="2800" b="0" dirty="0" err="1">
                <a:solidFill>
                  <a:srgbClr val="000000"/>
                </a:solidFill>
                <a:effectLst/>
                <a:latin typeface="Courier New" panose="02070309020205020404" pitchFamily="49" charset="0"/>
              </a:rPr>
              <a:t>df</a:t>
            </a:r>
            <a:r>
              <a:rPr lang="en-US" sz="2800" b="0" dirty="0">
                <a:solidFill>
                  <a:srgbClr val="000000"/>
                </a:solidFill>
                <a:effectLst/>
                <a:latin typeface="Courier New" panose="02070309020205020404" pitchFamily="49" charset="0"/>
              </a:rPr>
              <a:t> = </a:t>
            </a:r>
            <a:r>
              <a:rPr lang="en-US" sz="2800" b="0" dirty="0" err="1">
                <a:solidFill>
                  <a:srgbClr val="000000"/>
                </a:solidFill>
                <a:effectLst/>
                <a:latin typeface="Courier New" panose="02070309020205020404" pitchFamily="49" charset="0"/>
              </a:rPr>
              <a:t>pd.DataFrame</a:t>
            </a:r>
            <a:r>
              <a:rPr lang="en-US" sz="2800" b="0" dirty="0">
                <a:solidFill>
                  <a:srgbClr val="000000"/>
                </a:solidFill>
                <a:effectLst/>
                <a:latin typeface="Courier New" panose="02070309020205020404" pitchFamily="49" charset="0"/>
              </a:rPr>
              <a:t>(</a:t>
            </a:r>
            <a:r>
              <a:rPr lang="en-US" sz="2800" b="0" dirty="0" err="1">
                <a:solidFill>
                  <a:srgbClr val="000000"/>
                </a:solidFill>
                <a:effectLst/>
                <a:latin typeface="Courier New" panose="02070309020205020404" pitchFamily="49" charset="0"/>
              </a:rPr>
              <a:t>myresult</a:t>
            </a:r>
            <a:r>
              <a:rPr lang="en-US" sz="2800" b="0" dirty="0">
                <a:solidFill>
                  <a:srgbClr val="000000"/>
                </a:solidFill>
                <a:effectLst/>
                <a:latin typeface="Courier New" panose="02070309020205020404" pitchFamily="49" charset="0"/>
              </a:rPr>
              <a:t>, columns=</a:t>
            </a:r>
            <a:r>
              <a:rPr lang="en-US" sz="2800" b="0" dirty="0" err="1">
                <a:solidFill>
                  <a:srgbClr val="000000"/>
                </a:solidFill>
                <a:effectLst/>
                <a:latin typeface="Courier New" panose="02070309020205020404" pitchFamily="49" charset="0"/>
              </a:rPr>
              <a:t>column_names</a:t>
            </a:r>
            <a:r>
              <a:rPr lang="en-US" sz="2800" b="0" dirty="0">
                <a:solidFill>
                  <a:srgbClr val="000000"/>
                </a:solidFill>
                <a:effectLst/>
                <a:latin typeface="Courier New" panose="02070309020205020404" pitchFamily="49" charset="0"/>
              </a:rPr>
              <a:t>)</a:t>
            </a:r>
          </a:p>
          <a:p>
            <a:r>
              <a:rPr lang="en-US" sz="2800" b="0" dirty="0" err="1">
                <a:solidFill>
                  <a:srgbClr val="000000"/>
                </a:solidFill>
                <a:effectLst/>
                <a:latin typeface="Courier New" panose="02070309020205020404" pitchFamily="49" charset="0"/>
              </a:rPr>
              <a:t>df</a:t>
            </a:r>
            <a:endParaRPr lang="en-US" sz="2800"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1944929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AA27BDC0-162C-FEFB-C514-05604C7035F6}"/>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5" name="Right Triangle 4">
            <a:extLst>
              <a:ext uri="{FF2B5EF4-FFF2-40B4-BE49-F238E27FC236}">
                <a16:creationId xmlns:a16="http://schemas.microsoft.com/office/drawing/2014/main" id="{412B0C84-0D6A-84E6-AFBF-46CD49AE620A}"/>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6" name="Picture 5">
            <a:extLst>
              <a:ext uri="{FF2B5EF4-FFF2-40B4-BE49-F238E27FC236}">
                <a16:creationId xmlns:a16="http://schemas.microsoft.com/office/drawing/2014/main" id="{5294A021-B436-33A7-89E2-353001D61A37}"/>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7" name="TextBox 6">
            <a:extLst>
              <a:ext uri="{FF2B5EF4-FFF2-40B4-BE49-F238E27FC236}">
                <a16:creationId xmlns:a16="http://schemas.microsoft.com/office/drawing/2014/main" id="{9A496B51-FDB6-1550-4D60-C80E78DCE4F3}"/>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8" name="TextBox 7">
            <a:extLst>
              <a:ext uri="{FF2B5EF4-FFF2-40B4-BE49-F238E27FC236}">
                <a16:creationId xmlns:a16="http://schemas.microsoft.com/office/drawing/2014/main" id="{3F497D64-F411-8F4E-CD91-32B98FBEBEE0}"/>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11" name="TextBox 10">
            <a:extLst>
              <a:ext uri="{FF2B5EF4-FFF2-40B4-BE49-F238E27FC236}">
                <a16:creationId xmlns:a16="http://schemas.microsoft.com/office/drawing/2014/main" id="{D015F314-49D5-FAA0-A883-97BFBCCD61F3}"/>
              </a:ext>
            </a:extLst>
          </p:cNvPr>
          <p:cNvSpPr txBox="1"/>
          <p:nvPr/>
        </p:nvSpPr>
        <p:spPr>
          <a:xfrm>
            <a:off x="0" y="0"/>
            <a:ext cx="12192000" cy="523220"/>
          </a:xfrm>
          <a:prstGeom prst="rect">
            <a:avLst/>
          </a:prstGeom>
          <a:noFill/>
        </p:spPr>
        <p:txBody>
          <a:bodyPr wrap="square" rtlCol="0">
            <a:spAutoFit/>
          </a:bodyPr>
          <a:lstStyle/>
          <a:p>
            <a:pPr algn="ctr"/>
            <a:r>
              <a:rPr lang="en-US" sz="2800" b="1" dirty="0">
                <a:latin typeface="Century Gothic" panose="020B0502020202020204" pitchFamily="34" charset="0"/>
              </a:rPr>
              <a:t>Error Handling </a:t>
            </a:r>
          </a:p>
        </p:txBody>
      </p:sp>
      <p:sp>
        <p:nvSpPr>
          <p:cNvPr id="13" name="TextBox 12">
            <a:extLst>
              <a:ext uri="{FF2B5EF4-FFF2-40B4-BE49-F238E27FC236}">
                <a16:creationId xmlns:a16="http://schemas.microsoft.com/office/drawing/2014/main" id="{849E00E1-50A3-A7ED-F566-958D79207D41}"/>
              </a:ext>
            </a:extLst>
          </p:cNvPr>
          <p:cNvSpPr txBox="1"/>
          <p:nvPr/>
        </p:nvSpPr>
        <p:spPr>
          <a:xfrm>
            <a:off x="856034" y="831638"/>
            <a:ext cx="11335966" cy="3970318"/>
          </a:xfrm>
          <a:prstGeom prst="rect">
            <a:avLst/>
          </a:prstGeom>
          <a:noFill/>
        </p:spPr>
        <p:txBody>
          <a:bodyPr wrap="square" rtlCol="0">
            <a:spAutoFit/>
          </a:bodyPr>
          <a:lstStyle/>
          <a:p>
            <a:r>
              <a:rPr lang="en-US" sz="2800" dirty="0"/>
              <a:t>import </a:t>
            </a:r>
            <a:r>
              <a:rPr lang="en-US" sz="2800" dirty="0" err="1"/>
              <a:t>mysql.connector</a:t>
            </a:r>
            <a:endParaRPr lang="en-US" sz="2800" dirty="0"/>
          </a:p>
          <a:p>
            <a:endParaRPr lang="en-US" sz="2800" dirty="0"/>
          </a:p>
          <a:p>
            <a:r>
              <a:rPr lang="en-US" sz="2800" dirty="0">
                <a:solidFill>
                  <a:srgbClr val="FF0000"/>
                </a:solidFill>
              </a:rPr>
              <a:t>try:</a:t>
            </a:r>
          </a:p>
          <a:p>
            <a:r>
              <a:rPr lang="en-US" sz="2800" dirty="0"/>
              <a:t>  </a:t>
            </a:r>
            <a:r>
              <a:rPr lang="en-US" sz="2800" dirty="0" err="1"/>
              <a:t>cnx</a:t>
            </a:r>
            <a:r>
              <a:rPr lang="en-US" sz="2800" dirty="0"/>
              <a:t> = </a:t>
            </a:r>
            <a:r>
              <a:rPr lang="en-US" sz="2800" dirty="0" err="1"/>
              <a:t>mysql.connector.connect</a:t>
            </a:r>
            <a:r>
              <a:rPr lang="en-US" sz="2800" dirty="0"/>
              <a:t>(user=‘JOTHI', database=‘LVA')</a:t>
            </a:r>
          </a:p>
          <a:p>
            <a:r>
              <a:rPr lang="en-US" sz="2800" dirty="0"/>
              <a:t>  cursor = </a:t>
            </a:r>
            <a:r>
              <a:rPr lang="en-US" sz="2800" dirty="0" err="1"/>
              <a:t>cnx.cursor</a:t>
            </a:r>
            <a:r>
              <a:rPr lang="en-US" sz="2800" dirty="0"/>
              <a:t>()</a:t>
            </a:r>
          </a:p>
          <a:p>
            <a:r>
              <a:rPr lang="en-US" sz="2800" dirty="0"/>
              <a:t>  </a:t>
            </a:r>
            <a:r>
              <a:rPr lang="en-US" sz="2800" dirty="0" err="1"/>
              <a:t>cursor.execute</a:t>
            </a:r>
            <a:r>
              <a:rPr lang="en-US" sz="2800" dirty="0"/>
              <a:t>("SELECT * FORM employees")   # Syntax error in query</a:t>
            </a:r>
          </a:p>
          <a:p>
            <a:r>
              <a:rPr lang="en-US" sz="2800" dirty="0"/>
              <a:t>  </a:t>
            </a:r>
            <a:r>
              <a:rPr lang="en-US" sz="2800" dirty="0" err="1"/>
              <a:t>cnx.close</a:t>
            </a:r>
            <a:r>
              <a:rPr lang="en-US" sz="2800" dirty="0"/>
              <a:t>()</a:t>
            </a:r>
          </a:p>
          <a:p>
            <a:r>
              <a:rPr lang="en-US" sz="2800" b="1" dirty="0">
                <a:solidFill>
                  <a:srgbClr val="FF0000"/>
                </a:solidFill>
              </a:rPr>
              <a:t>except </a:t>
            </a:r>
            <a:r>
              <a:rPr lang="en-US" sz="2800" b="1" dirty="0" err="1">
                <a:solidFill>
                  <a:srgbClr val="FF0000"/>
                </a:solidFill>
              </a:rPr>
              <a:t>mysql.connector.Error</a:t>
            </a:r>
            <a:r>
              <a:rPr lang="en-US" sz="2800" b="1" dirty="0">
                <a:solidFill>
                  <a:srgbClr val="FF0000"/>
                </a:solidFill>
              </a:rPr>
              <a:t> as err:</a:t>
            </a:r>
          </a:p>
          <a:p>
            <a:r>
              <a:rPr lang="en-US" sz="2800" dirty="0"/>
              <a:t>  print("Something went wrong: {}".format(err))</a:t>
            </a:r>
          </a:p>
        </p:txBody>
      </p:sp>
    </p:spTree>
    <p:extLst>
      <p:ext uri="{BB962C8B-B14F-4D97-AF65-F5344CB8AC3E}">
        <p14:creationId xmlns:p14="http://schemas.microsoft.com/office/powerpoint/2010/main" val="3499864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AA27BDC0-162C-FEFB-C514-05604C7035F6}"/>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5" name="Right Triangle 4">
            <a:extLst>
              <a:ext uri="{FF2B5EF4-FFF2-40B4-BE49-F238E27FC236}">
                <a16:creationId xmlns:a16="http://schemas.microsoft.com/office/drawing/2014/main" id="{412B0C84-0D6A-84E6-AFBF-46CD49AE620A}"/>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6" name="Picture 5">
            <a:extLst>
              <a:ext uri="{FF2B5EF4-FFF2-40B4-BE49-F238E27FC236}">
                <a16:creationId xmlns:a16="http://schemas.microsoft.com/office/drawing/2014/main" id="{5294A021-B436-33A7-89E2-353001D61A37}"/>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7" name="TextBox 6">
            <a:extLst>
              <a:ext uri="{FF2B5EF4-FFF2-40B4-BE49-F238E27FC236}">
                <a16:creationId xmlns:a16="http://schemas.microsoft.com/office/drawing/2014/main" id="{9A496B51-FDB6-1550-4D60-C80E78DCE4F3}"/>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8" name="TextBox 7">
            <a:extLst>
              <a:ext uri="{FF2B5EF4-FFF2-40B4-BE49-F238E27FC236}">
                <a16:creationId xmlns:a16="http://schemas.microsoft.com/office/drawing/2014/main" id="{3F497D64-F411-8F4E-CD91-32B98FBEBEE0}"/>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11" name="TextBox 10">
            <a:extLst>
              <a:ext uri="{FF2B5EF4-FFF2-40B4-BE49-F238E27FC236}">
                <a16:creationId xmlns:a16="http://schemas.microsoft.com/office/drawing/2014/main" id="{D015F314-49D5-FAA0-A883-97BFBCCD61F3}"/>
              </a:ext>
            </a:extLst>
          </p:cNvPr>
          <p:cNvSpPr txBox="1"/>
          <p:nvPr/>
        </p:nvSpPr>
        <p:spPr>
          <a:xfrm>
            <a:off x="0" y="0"/>
            <a:ext cx="12192000" cy="523220"/>
          </a:xfrm>
          <a:prstGeom prst="rect">
            <a:avLst/>
          </a:prstGeom>
          <a:noFill/>
        </p:spPr>
        <p:txBody>
          <a:bodyPr wrap="square" rtlCol="0">
            <a:spAutoFit/>
          </a:bodyPr>
          <a:lstStyle/>
          <a:p>
            <a:pPr algn="ctr"/>
            <a:r>
              <a:rPr lang="en-US" sz="2800" b="1" dirty="0">
                <a:latin typeface="Century Gothic" panose="020B0502020202020204" pitchFamily="34" charset="0"/>
              </a:rPr>
              <a:t>Error Handling </a:t>
            </a:r>
          </a:p>
        </p:txBody>
      </p:sp>
      <p:sp>
        <p:nvSpPr>
          <p:cNvPr id="13" name="TextBox 12">
            <a:extLst>
              <a:ext uri="{FF2B5EF4-FFF2-40B4-BE49-F238E27FC236}">
                <a16:creationId xmlns:a16="http://schemas.microsoft.com/office/drawing/2014/main" id="{849E00E1-50A3-A7ED-F566-958D79207D41}"/>
              </a:ext>
            </a:extLst>
          </p:cNvPr>
          <p:cNvSpPr txBox="1"/>
          <p:nvPr/>
        </p:nvSpPr>
        <p:spPr>
          <a:xfrm>
            <a:off x="1536970" y="831638"/>
            <a:ext cx="10655030" cy="5632311"/>
          </a:xfrm>
          <a:prstGeom prst="rect">
            <a:avLst/>
          </a:prstGeom>
          <a:noFill/>
        </p:spPr>
        <p:txBody>
          <a:bodyPr wrap="square" rtlCol="0">
            <a:spAutoFit/>
          </a:bodyPr>
          <a:lstStyle/>
          <a:p>
            <a:r>
              <a:rPr lang="en-US" sz="2400" dirty="0"/>
              <a:t>import </a:t>
            </a:r>
            <a:r>
              <a:rPr lang="en-US" sz="2400" dirty="0" err="1"/>
              <a:t>mysql.connector</a:t>
            </a:r>
            <a:endParaRPr lang="en-US" sz="2400" dirty="0"/>
          </a:p>
          <a:p>
            <a:r>
              <a:rPr lang="en-US" sz="2400" dirty="0"/>
              <a:t>from </a:t>
            </a:r>
            <a:r>
              <a:rPr lang="en-US" sz="2400" dirty="0" err="1"/>
              <a:t>mysql.connector</a:t>
            </a:r>
            <a:r>
              <a:rPr lang="en-US" sz="2400" dirty="0"/>
              <a:t> import </a:t>
            </a:r>
            <a:r>
              <a:rPr lang="en-US" sz="2400" dirty="0" err="1"/>
              <a:t>errorcode</a:t>
            </a:r>
            <a:endParaRPr lang="en-US" sz="2400" dirty="0"/>
          </a:p>
          <a:p>
            <a:endParaRPr lang="en-US" sz="2400" dirty="0"/>
          </a:p>
          <a:p>
            <a:r>
              <a:rPr lang="en-US" sz="2400" dirty="0" err="1"/>
              <a:t>cnx</a:t>
            </a:r>
            <a:r>
              <a:rPr lang="en-US" sz="2400" dirty="0"/>
              <a:t> = </a:t>
            </a:r>
            <a:r>
              <a:rPr lang="en-US" sz="2400" dirty="0" err="1"/>
              <a:t>mysql.connector.connect</a:t>
            </a:r>
            <a:r>
              <a:rPr lang="en-US" sz="2400" dirty="0"/>
              <a:t>(user='</a:t>
            </a:r>
            <a:r>
              <a:rPr lang="en-US" sz="2400" dirty="0" err="1"/>
              <a:t>scott</a:t>
            </a:r>
            <a:r>
              <a:rPr lang="en-US" sz="2400" dirty="0"/>
              <a:t>', database='test')</a:t>
            </a:r>
          </a:p>
          <a:p>
            <a:r>
              <a:rPr lang="en-US" sz="2400" dirty="0"/>
              <a:t>cursor = </a:t>
            </a:r>
            <a:r>
              <a:rPr lang="en-US" sz="2400" dirty="0" err="1"/>
              <a:t>cnx.cursor</a:t>
            </a:r>
            <a:r>
              <a:rPr lang="en-US" sz="2400" dirty="0"/>
              <a:t>()</a:t>
            </a:r>
          </a:p>
          <a:p>
            <a:r>
              <a:rPr lang="en-US" sz="2400" b="1" dirty="0">
                <a:solidFill>
                  <a:srgbClr val="FF0000"/>
                </a:solidFill>
              </a:rPr>
              <a:t>try:</a:t>
            </a:r>
          </a:p>
          <a:p>
            <a:endParaRPr lang="en-US" sz="2400" dirty="0"/>
          </a:p>
          <a:p>
            <a:r>
              <a:rPr lang="en-US" sz="2400" dirty="0"/>
              <a:t>  </a:t>
            </a:r>
            <a:r>
              <a:rPr lang="en-US" sz="2400" dirty="0" err="1"/>
              <a:t>cursor.execute</a:t>
            </a:r>
            <a:r>
              <a:rPr lang="en-US" sz="2400" dirty="0"/>
              <a:t>("DROP TABLE spam")</a:t>
            </a:r>
          </a:p>
          <a:p>
            <a:endParaRPr lang="en-US" sz="2400" b="1" dirty="0">
              <a:solidFill>
                <a:srgbClr val="FF0000"/>
              </a:solidFill>
            </a:endParaRPr>
          </a:p>
          <a:p>
            <a:r>
              <a:rPr lang="en-US" sz="2400" b="1" dirty="0">
                <a:solidFill>
                  <a:srgbClr val="FF0000"/>
                </a:solidFill>
              </a:rPr>
              <a:t>except </a:t>
            </a:r>
            <a:r>
              <a:rPr lang="en-US" sz="2400" b="1" dirty="0" err="1">
                <a:solidFill>
                  <a:srgbClr val="FF0000"/>
                </a:solidFill>
              </a:rPr>
              <a:t>mysql.connector.Error</a:t>
            </a:r>
            <a:r>
              <a:rPr lang="en-US" sz="2400" b="1" dirty="0">
                <a:solidFill>
                  <a:srgbClr val="FF0000"/>
                </a:solidFill>
              </a:rPr>
              <a:t> as err:</a:t>
            </a:r>
          </a:p>
          <a:p>
            <a:endParaRPr lang="en-US" sz="2400" dirty="0"/>
          </a:p>
          <a:p>
            <a:r>
              <a:rPr lang="en-US" sz="2400" dirty="0"/>
              <a:t>  	</a:t>
            </a:r>
            <a:r>
              <a:rPr lang="en-US" sz="2400" dirty="0">
                <a:solidFill>
                  <a:schemeClr val="accent5">
                    <a:lumMod val="60000"/>
                    <a:lumOff val="40000"/>
                  </a:schemeClr>
                </a:solidFill>
              </a:rPr>
              <a:t>if </a:t>
            </a:r>
            <a:r>
              <a:rPr lang="en-US" sz="2400" dirty="0" err="1">
                <a:solidFill>
                  <a:schemeClr val="accent5">
                    <a:lumMod val="60000"/>
                    <a:lumOff val="40000"/>
                  </a:schemeClr>
                </a:solidFill>
              </a:rPr>
              <a:t>err.errno</a:t>
            </a:r>
            <a:r>
              <a:rPr lang="en-US" sz="2400" dirty="0">
                <a:solidFill>
                  <a:schemeClr val="accent5">
                    <a:lumMod val="60000"/>
                    <a:lumOff val="40000"/>
                  </a:schemeClr>
                </a:solidFill>
              </a:rPr>
              <a:t> == </a:t>
            </a:r>
            <a:r>
              <a:rPr lang="en-US" sz="2400" dirty="0" err="1">
                <a:solidFill>
                  <a:schemeClr val="accent5">
                    <a:lumMod val="60000"/>
                    <a:lumOff val="40000"/>
                  </a:schemeClr>
                </a:solidFill>
              </a:rPr>
              <a:t>errorcode.ER_BAD_TABLE_ERROR</a:t>
            </a:r>
            <a:r>
              <a:rPr lang="en-US" sz="2400" dirty="0">
                <a:solidFill>
                  <a:schemeClr val="accent5">
                    <a:lumMod val="60000"/>
                    <a:lumOff val="40000"/>
                  </a:schemeClr>
                </a:solidFill>
              </a:rPr>
              <a:t>:</a:t>
            </a:r>
          </a:p>
          <a:p>
            <a:r>
              <a:rPr lang="en-US" sz="2400" dirty="0"/>
              <a:t>    		print(“Dropping a table which does not exist")</a:t>
            </a:r>
          </a:p>
          <a:p>
            <a:r>
              <a:rPr lang="en-US" sz="2400" dirty="0"/>
              <a:t>  	else:</a:t>
            </a:r>
          </a:p>
          <a:p>
            <a:r>
              <a:rPr lang="en-US" sz="2400" dirty="0"/>
              <a:t>    		raise</a:t>
            </a:r>
          </a:p>
        </p:txBody>
      </p:sp>
    </p:spTree>
    <p:extLst>
      <p:ext uri="{BB962C8B-B14F-4D97-AF65-F5344CB8AC3E}">
        <p14:creationId xmlns:p14="http://schemas.microsoft.com/office/powerpoint/2010/main" val="3024959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AA27BDC0-162C-FEFB-C514-05604C7035F6}"/>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5" name="Right Triangle 4">
            <a:extLst>
              <a:ext uri="{FF2B5EF4-FFF2-40B4-BE49-F238E27FC236}">
                <a16:creationId xmlns:a16="http://schemas.microsoft.com/office/drawing/2014/main" id="{412B0C84-0D6A-84E6-AFBF-46CD49AE620A}"/>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6" name="Picture 5">
            <a:extLst>
              <a:ext uri="{FF2B5EF4-FFF2-40B4-BE49-F238E27FC236}">
                <a16:creationId xmlns:a16="http://schemas.microsoft.com/office/drawing/2014/main" id="{5294A021-B436-33A7-89E2-353001D61A37}"/>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7" name="TextBox 6">
            <a:extLst>
              <a:ext uri="{FF2B5EF4-FFF2-40B4-BE49-F238E27FC236}">
                <a16:creationId xmlns:a16="http://schemas.microsoft.com/office/drawing/2014/main" id="{9A496B51-FDB6-1550-4D60-C80E78DCE4F3}"/>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8" name="TextBox 7">
            <a:extLst>
              <a:ext uri="{FF2B5EF4-FFF2-40B4-BE49-F238E27FC236}">
                <a16:creationId xmlns:a16="http://schemas.microsoft.com/office/drawing/2014/main" id="{3F497D64-F411-8F4E-CD91-32B98FBEBEE0}"/>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11" name="TextBox 10">
            <a:extLst>
              <a:ext uri="{FF2B5EF4-FFF2-40B4-BE49-F238E27FC236}">
                <a16:creationId xmlns:a16="http://schemas.microsoft.com/office/drawing/2014/main" id="{D015F314-49D5-FAA0-A883-97BFBCCD61F3}"/>
              </a:ext>
            </a:extLst>
          </p:cNvPr>
          <p:cNvSpPr txBox="1"/>
          <p:nvPr/>
        </p:nvSpPr>
        <p:spPr>
          <a:xfrm>
            <a:off x="0" y="0"/>
            <a:ext cx="12192000" cy="769441"/>
          </a:xfrm>
          <a:prstGeom prst="rect">
            <a:avLst/>
          </a:prstGeom>
          <a:noFill/>
        </p:spPr>
        <p:txBody>
          <a:bodyPr wrap="square" rtlCol="0">
            <a:spAutoFit/>
          </a:bodyPr>
          <a:lstStyle/>
          <a:p>
            <a:pPr algn="ctr"/>
            <a:r>
              <a:rPr lang="en-US" sz="4400" b="1" dirty="0">
                <a:latin typeface="Century Gothic" panose="020B0502020202020204" pitchFamily="34" charset="0"/>
              </a:rPr>
              <a:t>Error Handling </a:t>
            </a:r>
          </a:p>
        </p:txBody>
      </p:sp>
      <p:sp>
        <p:nvSpPr>
          <p:cNvPr id="13" name="TextBox 12">
            <a:extLst>
              <a:ext uri="{FF2B5EF4-FFF2-40B4-BE49-F238E27FC236}">
                <a16:creationId xmlns:a16="http://schemas.microsoft.com/office/drawing/2014/main" id="{849E00E1-50A3-A7ED-F566-958D79207D41}"/>
              </a:ext>
            </a:extLst>
          </p:cNvPr>
          <p:cNvSpPr txBox="1"/>
          <p:nvPr/>
        </p:nvSpPr>
        <p:spPr>
          <a:xfrm>
            <a:off x="1478771" y="1696776"/>
            <a:ext cx="10655030" cy="3046988"/>
          </a:xfrm>
          <a:prstGeom prst="rect">
            <a:avLst/>
          </a:prstGeom>
          <a:noFill/>
        </p:spPr>
        <p:txBody>
          <a:bodyPr wrap="square" rtlCol="0">
            <a:spAutoFit/>
          </a:bodyPr>
          <a:lstStyle/>
          <a:p>
            <a:r>
              <a:rPr lang="en-US" sz="4800" b="1" dirty="0">
                <a:solidFill>
                  <a:schemeClr val="tx1">
                    <a:lumMod val="95000"/>
                    <a:lumOff val="5000"/>
                  </a:schemeClr>
                </a:solidFill>
              </a:rPr>
              <a:t># error number</a:t>
            </a:r>
          </a:p>
          <a:p>
            <a:r>
              <a:rPr lang="en-US" sz="4800" b="1" dirty="0">
                <a:solidFill>
                  <a:schemeClr val="tx1">
                    <a:lumMod val="95000"/>
                    <a:lumOff val="5000"/>
                  </a:schemeClr>
                </a:solidFill>
              </a:rPr>
              <a:t># SQLSTATE value</a:t>
            </a:r>
          </a:p>
          <a:p>
            <a:r>
              <a:rPr lang="en-US" sz="4800" b="1" dirty="0">
                <a:solidFill>
                  <a:schemeClr val="tx1">
                    <a:lumMod val="95000"/>
                    <a:lumOff val="5000"/>
                  </a:schemeClr>
                </a:solidFill>
              </a:rPr>
              <a:t># error message</a:t>
            </a:r>
          </a:p>
          <a:p>
            <a:endParaRPr lang="en-US" sz="4800" b="1" dirty="0">
              <a:solidFill>
                <a:schemeClr val="tx1">
                  <a:lumMod val="95000"/>
                  <a:lumOff val="5000"/>
                </a:schemeClr>
              </a:solidFill>
            </a:endParaRPr>
          </a:p>
        </p:txBody>
      </p:sp>
      <p:sp>
        <p:nvSpPr>
          <p:cNvPr id="2" name="Right Brace 1">
            <a:extLst>
              <a:ext uri="{FF2B5EF4-FFF2-40B4-BE49-F238E27FC236}">
                <a16:creationId xmlns:a16="http://schemas.microsoft.com/office/drawing/2014/main" id="{BEB33CA9-C588-0C0F-4059-AA58EB95C41C}"/>
              </a:ext>
            </a:extLst>
          </p:cNvPr>
          <p:cNvSpPr/>
          <p:nvPr/>
        </p:nvSpPr>
        <p:spPr>
          <a:xfrm>
            <a:off x="6499865" y="1507787"/>
            <a:ext cx="612842" cy="2558375"/>
          </a:xfrm>
          <a:prstGeom prst="rightBrac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Arrow: Notched Right 2">
            <a:extLst>
              <a:ext uri="{FF2B5EF4-FFF2-40B4-BE49-F238E27FC236}">
                <a16:creationId xmlns:a16="http://schemas.microsoft.com/office/drawing/2014/main" id="{A0E83707-183F-51C1-1076-387C84A7D1D1}"/>
              </a:ext>
            </a:extLst>
          </p:cNvPr>
          <p:cNvSpPr/>
          <p:nvPr/>
        </p:nvSpPr>
        <p:spPr>
          <a:xfrm>
            <a:off x="7269638" y="1817256"/>
            <a:ext cx="3443591" cy="1873275"/>
          </a:xfrm>
          <a:prstGeom prst="notchedRightArrow">
            <a:avLst/>
          </a:prstGeom>
          <a:no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7947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AA27BDC0-162C-FEFB-C514-05604C7035F6}"/>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5" name="Right Triangle 4">
            <a:extLst>
              <a:ext uri="{FF2B5EF4-FFF2-40B4-BE49-F238E27FC236}">
                <a16:creationId xmlns:a16="http://schemas.microsoft.com/office/drawing/2014/main" id="{412B0C84-0D6A-84E6-AFBF-46CD49AE620A}"/>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6" name="Picture 5">
            <a:extLst>
              <a:ext uri="{FF2B5EF4-FFF2-40B4-BE49-F238E27FC236}">
                <a16:creationId xmlns:a16="http://schemas.microsoft.com/office/drawing/2014/main" id="{5294A021-B436-33A7-89E2-353001D61A37}"/>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7" name="TextBox 6">
            <a:extLst>
              <a:ext uri="{FF2B5EF4-FFF2-40B4-BE49-F238E27FC236}">
                <a16:creationId xmlns:a16="http://schemas.microsoft.com/office/drawing/2014/main" id="{9A496B51-FDB6-1550-4D60-C80E78DCE4F3}"/>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8" name="TextBox 7">
            <a:extLst>
              <a:ext uri="{FF2B5EF4-FFF2-40B4-BE49-F238E27FC236}">
                <a16:creationId xmlns:a16="http://schemas.microsoft.com/office/drawing/2014/main" id="{3F497D64-F411-8F4E-CD91-32B98FBEBEE0}"/>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11" name="TextBox 10">
            <a:extLst>
              <a:ext uri="{FF2B5EF4-FFF2-40B4-BE49-F238E27FC236}">
                <a16:creationId xmlns:a16="http://schemas.microsoft.com/office/drawing/2014/main" id="{D015F314-49D5-FAA0-A883-97BFBCCD61F3}"/>
              </a:ext>
            </a:extLst>
          </p:cNvPr>
          <p:cNvSpPr txBox="1"/>
          <p:nvPr/>
        </p:nvSpPr>
        <p:spPr>
          <a:xfrm>
            <a:off x="0" y="0"/>
            <a:ext cx="12192000" cy="769441"/>
          </a:xfrm>
          <a:prstGeom prst="rect">
            <a:avLst/>
          </a:prstGeom>
          <a:noFill/>
        </p:spPr>
        <p:txBody>
          <a:bodyPr wrap="square" rtlCol="0">
            <a:spAutoFit/>
          </a:bodyPr>
          <a:lstStyle/>
          <a:p>
            <a:pPr algn="ctr"/>
            <a:r>
              <a:rPr lang="en-US" sz="4400" b="1" dirty="0">
                <a:latin typeface="Century Gothic" panose="020B0502020202020204" pitchFamily="34" charset="0"/>
              </a:rPr>
              <a:t>On the Spot Quiz</a:t>
            </a:r>
          </a:p>
        </p:txBody>
      </p:sp>
      <p:sp>
        <p:nvSpPr>
          <p:cNvPr id="9" name="TextBox 8">
            <a:extLst>
              <a:ext uri="{FF2B5EF4-FFF2-40B4-BE49-F238E27FC236}">
                <a16:creationId xmlns:a16="http://schemas.microsoft.com/office/drawing/2014/main" id="{0BB9BA97-CBDF-3906-5E1D-FAFF0569F387}"/>
              </a:ext>
            </a:extLst>
          </p:cNvPr>
          <p:cNvSpPr txBox="1"/>
          <p:nvPr/>
        </p:nvSpPr>
        <p:spPr>
          <a:xfrm>
            <a:off x="28516" y="845909"/>
            <a:ext cx="12163483" cy="3231654"/>
          </a:xfrm>
          <a:prstGeom prst="rect">
            <a:avLst/>
          </a:prstGeom>
          <a:noFill/>
        </p:spPr>
        <p:txBody>
          <a:bodyPr wrap="square" rtlCol="0">
            <a:spAutoFit/>
          </a:bodyPr>
          <a:lstStyle/>
          <a:p>
            <a:r>
              <a:rPr lang="en-US" sz="2400" b="1" dirty="0">
                <a:solidFill>
                  <a:srgbClr val="FF0000"/>
                </a:solidFill>
                <a:latin typeface="Century Gothic" panose="020B0502020202020204" pitchFamily="34" charset="0"/>
              </a:rPr>
              <a:t>Using the Python My SQL Connector, perform the following task.</a:t>
            </a:r>
          </a:p>
          <a:p>
            <a:pPr marL="285750" indent="-285750">
              <a:buFont typeface="Arial" panose="020B0604020202020204" pitchFamily="34" charset="0"/>
              <a:buChar char="•"/>
            </a:pPr>
            <a:endParaRPr lang="en-US" dirty="0">
              <a:latin typeface="Century Gothic" panose="020B0502020202020204" pitchFamily="34" charset="0"/>
            </a:endParaRPr>
          </a:p>
          <a:p>
            <a:pPr marL="342900" indent="-342900">
              <a:buFont typeface="Arial" panose="020B0604020202020204" pitchFamily="34" charset="0"/>
              <a:buChar char="•"/>
            </a:pPr>
            <a:r>
              <a:rPr lang="en-US" sz="2400" dirty="0">
                <a:latin typeface="Century Gothic" panose="020B0502020202020204" pitchFamily="34" charset="0"/>
              </a:rPr>
              <a:t>#1- Execute this select statement - </a:t>
            </a:r>
            <a:r>
              <a:rPr lang="en-US" sz="2400" b="1" dirty="0">
                <a:solidFill>
                  <a:srgbClr val="FF0000"/>
                </a:solidFill>
                <a:latin typeface="Century Gothic" panose="020B0502020202020204" pitchFamily="34" charset="0"/>
              </a:rPr>
              <a:t>SELECT * FROM </a:t>
            </a:r>
            <a:r>
              <a:rPr lang="en-US" sz="2400" b="1" dirty="0" err="1">
                <a:solidFill>
                  <a:srgbClr val="FF0000"/>
                </a:solidFill>
                <a:latin typeface="Century Gothic" panose="020B0502020202020204" pitchFamily="34" charset="0"/>
              </a:rPr>
              <a:t>customer_churn</a:t>
            </a:r>
            <a:r>
              <a:rPr lang="en-US" sz="2400" b="1" dirty="0">
                <a:solidFill>
                  <a:srgbClr val="FF0000"/>
                </a:solidFill>
                <a:latin typeface="Century Gothic" panose="020B0502020202020204" pitchFamily="34" charset="0"/>
              </a:rPr>
              <a:t> where state='KS' and churn like 'TRUE%’;</a:t>
            </a:r>
          </a:p>
          <a:p>
            <a:pPr marL="342900" indent="-342900">
              <a:buFont typeface="Arial" panose="020B0604020202020204" pitchFamily="34" charset="0"/>
              <a:buChar char="•"/>
            </a:pPr>
            <a:endParaRPr lang="en-US" sz="2400" dirty="0">
              <a:latin typeface="Century Gothic" panose="020B0502020202020204" pitchFamily="34" charset="0"/>
            </a:endParaRPr>
          </a:p>
          <a:p>
            <a:pPr marL="342900" indent="-342900">
              <a:buFont typeface="Arial" panose="020B0604020202020204" pitchFamily="34" charset="0"/>
              <a:buChar char="•"/>
            </a:pPr>
            <a:r>
              <a:rPr lang="en-US" sz="2400" dirty="0">
                <a:latin typeface="Century Gothic" panose="020B0502020202020204" pitchFamily="34" charset="0"/>
              </a:rPr>
              <a:t>#2- Fetch the record and print it on the console </a:t>
            </a:r>
          </a:p>
          <a:p>
            <a:pPr marL="342900" indent="-342900">
              <a:buFont typeface="Arial" panose="020B0604020202020204" pitchFamily="34" charset="0"/>
              <a:buChar char="•"/>
            </a:pPr>
            <a:endParaRPr lang="en-US" sz="2400" dirty="0">
              <a:latin typeface="Century Gothic" panose="020B0502020202020204" pitchFamily="34" charset="0"/>
            </a:endParaRPr>
          </a:p>
          <a:p>
            <a:pPr marL="342900" indent="-342900">
              <a:buFont typeface="Arial" panose="020B0604020202020204" pitchFamily="34" charset="0"/>
              <a:buChar char="•"/>
            </a:pPr>
            <a:r>
              <a:rPr lang="en-US" sz="2400" dirty="0">
                <a:latin typeface="Century Gothic" panose="020B0502020202020204" pitchFamily="34" charset="0"/>
              </a:rPr>
              <a:t>#3- Handle Table Does not exist error </a:t>
            </a:r>
          </a:p>
          <a:p>
            <a:endParaRPr lang="en-US" dirty="0">
              <a:latin typeface="Century Gothic" panose="020B0502020202020204" pitchFamily="34" charset="0"/>
            </a:endParaRPr>
          </a:p>
        </p:txBody>
      </p:sp>
      <p:sp>
        <p:nvSpPr>
          <p:cNvPr id="12" name="TextBox 11">
            <a:extLst>
              <a:ext uri="{FF2B5EF4-FFF2-40B4-BE49-F238E27FC236}">
                <a16:creationId xmlns:a16="http://schemas.microsoft.com/office/drawing/2014/main" id="{83599B48-1A1A-DB50-F3E3-B8A1E6BBA51D}"/>
              </a:ext>
            </a:extLst>
          </p:cNvPr>
          <p:cNvSpPr txBox="1"/>
          <p:nvPr/>
        </p:nvSpPr>
        <p:spPr>
          <a:xfrm>
            <a:off x="2441643" y="4048379"/>
            <a:ext cx="9640110"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entury Gothic" panose="020B0502020202020204" pitchFamily="34" charset="0"/>
              </a:rPr>
              <a:t>Write the function as a standalone function with no arguments and return either success or failure based on SQL error handling. If no SQL error is found, it returns success; otherwise, it fails. </a:t>
            </a:r>
          </a:p>
          <a:p>
            <a:pPr marL="285750" indent="-285750">
              <a:buFont typeface="Arial" panose="020B0604020202020204" pitchFamily="34" charset="0"/>
              <a:buChar char="•"/>
            </a:pPr>
            <a:endParaRPr lang="en-US" sz="2000" dirty="0">
              <a:latin typeface="Century Gothic" panose="020B0502020202020204" pitchFamily="34" charset="0"/>
            </a:endParaRPr>
          </a:p>
          <a:p>
            <a:r>
              <a:rPr lang="en-US" sz="2000" b="0" dirty="0">
                <a:solidFill>
                  <a:srgbClr val="008000"/>
                </a:solidFill>
                <a:effectLst/>
                <a:latin typeface="Century Gothic" panose="020B0502020202020204" pitchFamily="34" charset="0"/>
              </a:rPr>
              <a:t># Create a Connection to MySQL</a:t>
            </a:r>
            <a:endParaRPr lang="en-US" sz="2000" b="0" dirty="0">
              <a:solidFill>
                <a:srgbClr val="000000"/>
              </a:solidFill>
              <a:effectLst/>
              <a:latin typeface="Century Gothic" panose="020B0502020202020204" pitchFamily="34" charset="0"/>
            </a:endParaRPr>
          </a:p>
          <a:p>
            <a:r>
              <a:rPr lang="en-US" sz="2000" b="0" dirty="0" err="1">
                <a:solidFill>
                  <a:srgbClr val="000000"/>
                </a:solidFill>
                <a:effectLst/>
                <a:latin typeface="Century Gothic" panose="020B0502020202020204" pitchFamily="34" charset="0"/>
              </a:rPr>
              <a:t>mydb</a:t>
            </a:r>
            <a:r>
              <a:rPr lang="en-US" sz="2000" b="0" dirty="0">
                <a:solidFill>
                  <a:srgbClr val="000000"/>
                </a:solidFill>
                <a:effectLst/>
                <a:latin typeface="Century Gothic" panose="020B0502020202020204" pitchFamily="34" charset="0"/>
              </a:rPr>
              <a:t> = </a:t>
            </a:r>
            <a:r>
              <a:rPr lang="en-US" sz="2000" b="0" dirty="0" err="1">
                <a:solidFill>
                  <a:srgbClr val="000000"/>
                </a:solidFill>
                <a:effectLst/>
                <a:latin typeface="Century Gothic" panose="020B0502020202020204" pitchFamily="34" charset="0"/>
              </a:rPr>
              <a:t>mysql.connector.connect</a:t>
            </a:r>
            <a:r>
              <a:rPr lang="en-US" sz="2000" b="0" dirty="0">
                <a:solidFill>
                  <a:srgbClr val="000000"/>
                </a:solidFill>
                <a:effectLst/>
                <a:latin typeface="Century Gothic" panose="020B0502020202020204" pitchFamily="34" charset="0"/>
              </a:rPr>
              <a:t>(user=</a:t>
            </a:r>
            <a:r>
              <a:rPr lang="en-US" sz="2000" b="0" dirty="0">
                <a:solidFill>
                  <a:srgbClr val="A31515"/>
                </a:solidFill>
                <a:effectLst/>
                <a:latin typeface="Century Gothic" panose="020B0502020202020204" pitchFamily="34" charset="0"/>
              </a:rPr>
              <a:t>'</a:t>
            </a:r>
            <a:r>
              <a:rPr lang="en-US" sz="2000" b="0" dirty="0" err="1">
                <a:solidFill>
                  <a:srgbClr val="A31515"/>
                </a:solidFill>
                <a:effectLst/>
                <a:latin typeface="Century Gothic" panose="020B0502020202020204" pitchFamily="34" charset="0"/>
              </a:rPr>
              <a:t>root'</a:t>
            </a:r>
            <a:r>
              <a:rPr lang="en-US" sz="2000" b="0" dirty="0" err="1">
                <a:solidFill>
                  <a:srgbClr val="000000"/>
                </a:solidFill>
                <a:effectLst/>
                <a:latin typeface="Century Gothic" panose="020B0502020202020204" pitchFamily="34" charset="0"/>
              </a:rPr>
              <a:t>,database</a:t>
            </a:r>
            <a:r>
              <a:rPr lang="en-US" sz="2000" b="0" dirty="0">
                <a:solidFill>
                  <a:srgbClr val="000000"/>
                </a:solidFill>
                <a:effectLst/>
                <a:latin typeface="Century Gothic" panose="020B0502020202020204" pitchFamily="34" charset="0"/>
              </a:rPr>
              <a:t>=</a:t>
            </a:r>
            <a:r>
              <a:rPr lang="en-US" sz="2000" b="0" dirty="0">
                <a:solidFill>
                  <a:srgbClr val="A31515"/>
                </a:solidFill>
                <a:effectLst/>
                <a:latin typeface="Century Gothic" panose="020B0502020202020204" pitchFamily="34" charset="0"/>
              </a:rPr>
              <a:t>"</a:t>
            </a:r>
            <a:r>
              <a:rPr lang="en-US" sz="2000" b="0" dirty="0" err="1">
                <a:solidFill>
                  <a:srgbClr val="A31515"/>
                </a:solidFill>
                <a:effectLst/>
                <a:latin typeface="Century Gothic" panose="020B0502020202020204" pitchFamily="34" charset="0"/>
              </a:rPr>
              <a:t>lva</a:t>
            </a:r>
            <a:r>
              <a:rPr lang="en-US" sz="2000" b="0" dirty="0">
                <a:solidFill>
                  <a:srgbClr val="A31515"/>
                </a:solidFill>
                <a:effectLst/>
                <a:latin typeface="Century Gothic" panose="020B0502020202020204" pitchFamily="34" charset="0"/>
              </a:rPr>
              <a:t>"</a:t>
            </a:r>
            <a:r>
              <a:rPr lang="en-US" sz="2000" b="0" dirty="0">
                <a:solidFill>
                  <a:srgbClr val="000000"/>
                </a:solidFill>
                <a:effectLst/>
                <a:latin typeface="Century Gothic" panose="020B0502020202020204" pitchFamily="34" charset="0"/>
              </a:rPr>
              <a:t>, password=</a:t>
            </a:r>
            <a:r>
              <a:rPr lang="en-US" sz="2000" b="0" dirty="0">
                <a:solidFill>
                  <a:srgbClr val="A31515"/>
                </a:solidFill>
                <a:effectLst/>
                <a:latin typeface="Century Gothic" panose="020B0502020202020204" pitchFamily="34" charset="0"/>
              </a:rPr>
              <a:t>'01012001'</a:t>
            </a:r>
            <a:r>
              <a:rPr lang="en-US" sz="2000" b="0" dirty="0">
                <a:solidFill>
                  <a:srgbClr val="000000"/>
                </a:solidFill>
                <a:effectLst/>
                <a:latin typeface="Century Gothic" panose="020B0502020202020204" pitchFamily="34" charset="0"/>
              </a:rPr>
              <a:t>, host=</a:t>
            </a:r>
            <a:r>
              <a:rPr lang="en-US" sz="2000" b="0" dirty="0">
                <a:solidFill>
                  <a:srgbClr val="A31515"/>
                </a:solidFill>
                <a:effectLst/>
                <a:latin typeface="Century Gothic" panose="020B0502020202020204" pitchFamily="34" charset="0"/>
              </a:rPr>
              <a:t>'34.30.129.74'</a:t>
            </a:r>
            <a:r>
              <a:rPr lang="en-US" sz="2000" b="0" dirty="0">
                <a:solidFill>
                  <a:srgbClr val="000000"/>
                </a:solidFill>
                <a:effectLst/>
                <a:latin typeface="Century Gothic" panose="020B0502020202020204" pitchFamily="34" charset="0"/>
              </a:rPr>
              <a:t>)</a:t>
            </a:r>
          </a:p>
          <a:p>
            <a:pPr marL="285750" indent="-285750">
              <a:buFont typeface="Arial" panose="020B0604020202020204" pitchFamily="34" charset="0"/>
              <a:buChar char="•"/>
            </a:pPr>
            <a:endParaRPr lang="en-US" sz="2000" dirty="0">
              <a:latin typeface="Century Gothic" panose="020B0502020202020204" pitchFamily="34" charset="0"/>
            </a:endParaRPr>
          </a:p>
        </p:txBody>
      </p:sp>
      <p:sp>
        <p:nvSpPr>
          <p:cNvPr id="14" name="Arrow: Notched Right 13">
            <a:extLst>
              <a:ext uri="{FF2B5EF4-FFF2-40B4-BE49-F238E27FC236}">
                <a16:creationId xmlns:a16="http://schemas.microsoft.com/office/drawing/2014/main" id="{421BD1A3-808A-B5C2-5093-113DBDED849D}"/>
              </a:ext>
            </a:extLst>
          </p:cNvPr>
          <p:cNvSpPr/>
          <p:nvPr/>
        </p:nvSpPr>
        <p:spPr>
          <a:xfrm>
            <a:off x="8122596" y="2315183"/>
            <a:ext cx="3706238" cy="1733196"/>
          </a:xfrm>
          <a:prstGeom prst="notchedRightArrow">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Time 10 -15 Min</a:t>
            </a:r>
          </a:p>
        </p:txBody>
      </p:sp>
    </p:spTree>
    <p:extLst>
      <p:ext uri="{BB962C8B-B14F-4D97-AF65-F5344CB8AC3E}">
        <p14:creationId xmlns:p14="http://schemas.microsoft.com/office/powerpoint/2010/main" val="92919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AA27BDC0-162C-FEFB-C514-05604C7035F6}"/>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5" name="Right Triangle 4">
            <a:extLst>
              <a:ext uri="{FF2B5EF4-FFF2-40B4-BE49-F238E27FC236}">
                <a16:creationId xmlns:a16="http://schemas.microsoft.com/office/drawing/2014/main" id="{412B0C84-0D6A-84E6-AFBF-46CD49AE620A}"/>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6" name="Picture 5">
            <a:extLst>
              <a:ext uri="{FF2B5EF4-FFF2-40B4-BE49-F238E27FC236}">
                <a16:creationId xmlns:a16="http://schemas.microsoft.com/office/drawing/2014/main" id="{5294A021-B436-33A7-89E2-353001D61A37}"/>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7" name="TextBox 6">
            <a:extLst>
              <a:ext uri="{FF2B5EF4-FFF2-40B4-BE49-F238E27FC236}">
                <a16:creationId xmlns:a16="http://schemas.microsoft.com/office/drawing/2014/main" id="{9A496B51-FDB6-1550-4D60-C80E78DCE4F3}"/>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8" name="TextBox 7">
            <a:extLst>
              <a:ext uri="{FF2B5EF4-FFF2-40B4-BE49-F238E27FC236}">
                <a16:creationId xmlns:a16="http://schemas.microsoft.com/office/drawing/2014/main" id="{3F497D64-F411-8F4E-CD91-32B98FBEBEE0}"/>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10" name="TextBox 9">
            <a:extLst>
              <a:ext uri="{FF2B5EF4-FFF2-40B4-BE49-F238E27FC236}">
                <a16:creationId xmlns:a16="http://schemas.microsoft.com/office/drawing/2014/main" id="{649FA89C-D53C-CCDD-1A57-8C13AF00DF71}"/>
              </a:ext>
            </a:extLst>
          </p:cNvPr>
          <p:cNvSpPr txBox="1"/>
          <p:nvPr/>
        </p:nvSpPr>
        <p:spPr>
          <a:xfrm>
            <a:off x="-20320" y="37261"/>
            <a:ext cx="12212320" cy="707886"/>
          </a:xfrm>
          <a:prstGeom prst="rect">
            <a:avLst/>
          </a:prstGeom>
          <a:noFill/>
        </p:spPr>
        <p:txBody>
          <a:bodyPr wrap="square">
            <a:spAutoFit/>
          </a:bodyPr>
          <a:lstStyle/>
          <a:p>
            <a:pPr algn="ctr"/>
            <a:r>
              <a:rPr lang="en-US" sz="4000" b="1" i="0" dirty="0">
                <a:solidFill>
                  <a:srgbClr val="242424"/>
                </a:solidFill>
                <a:effectLst/>
                <a:latin typeface="Century Gothic" panose="020B0502020202020204" pitchFamily="34" charset="0"/>
              </a:rPr>
              <a:t>Matplotlib vs. Seaborn</a:t>
            </a:r>
          </a:p>
        </p:txBody>
      </p:sp>
      <p:sp>
        <p:nvSpPr>
          <p:cNvPr id="12" name="TextBox 11">
            <a:extLst>
              <a:ext uri="{FF2B5EF4-FFF2-40B4-BE49-F238E27FC236}">
                <a16:creationId xmlns:a16="http://schemas.microsoft.com/office/drawing/2014/main" id="{A84E68FB-75F8-68C9-2A28-7140BD678EF3}"/>
              </a:ext>
            </a:extLst>
          </p:cNvPr>
          <p:cNvSpPr txBox="1"/>
          <p:nvPr/>
        </p:nvSpPr>
        <p:spPr>
          <a:xfrm>
            <a:off x="49827" y="1092023"/>
            <a:ext cx="12092346" cy="3108543"/>
          </a:xfrm>
          <a:prstGeom prst="rect">
            <a:avLst/>
          </a:prstGeom>
          <a:noFill/>
        </p:spPr>
        <p:txBody>
          <a:bodyPr wrap="square" rtlCol="0">
            <a:spAutoFit/>
          </a:bodyPr>
          <a:lstStyle/>
          <a:p>
            <a:pPr marL="285750" indent="-285750">
              <a:buFont typeface="Arial" panose="020B0604020202020204" pitchFamily="34" charset="0"/>
              <a:buChar char="•"/>
            </a:pPr>
            <a:r>
              <a:rPr lang="en-US" sz="2800" b="0" i="0" dirty="0">
                <a:solidFill>
                  <a:srgbClr val="242424"/>
                </a:solidFill>
                <a:effectLst/>
                <a:latin typeface="Century Gothic" panose="020B0502020202020204" pitchFamily="34" charset="0"/>
              </a:rPr>
              <a:t>Data visualization in Python, three libraries stand out: Matplotlib, Seaborn, and </a:t>
            </a:r>
            <a:r>
              <a:rPr lang="en-US" sz="2800" b="0" i="0" dirty="0" err="1">
                <a:solidFill>
                  <a:srgbClr val="242424"/>
                </a:solidFill>
                <a:effectLst/>
                <a:latin typeface="Century Gothic" panose="020B0502020202020204" pitchFamily="34" charset="0"/>
              </a:rPr>
              <a:t>Plotly</a:t>
            </a:r>
            <a:r>
              <a:rPr lang="en-US" sz="2800" b="0" i="0" dirty="0">
                <a:solidFill>
                  <a:srgbClr val="242424"/>
                </a:solidFill>
                <a:effectLst/>
                <a:latin typeface="Century Gothic" panose="020B0502020202020204" pitchFamily="34" charset="0"/>
              </a:rPr>
              <a:t>. Each of these libraries has its strengths and unique features, making them suitable for various data visualization needs.</a:t>
            </a:r>
          </a:p>
          <a:p>
            <a:pPr marL="914400" lvl="1" indent="-457200">
              <a:buFont typeface="Wingdings" panose="05000000000000000000" pitchFamily="2" charset="2"/>
              <a:buChar char="ü"/>
            </a:pPr>
            <a:r>
              <a:rPr lang="en-US" sz="2800" b="0" i="0" dirty="0">
                <a:solidFill>
                  <a:srgbClr val="00B050"/>
                </a:solidFill>
                <a:effectLst/>
                <a:latin typeface="Century Gothic" panose="020B0502020202020204" pitchFamily="34" charset="0"/>
              </a:rPr>
              <a:t>Matplotlib</a:t>
            </a:r>
          </a:p>
          <a:p>
            <a:pPr marL="914400" lvl="1" indent="-457200">
              <a:buFont typeface="Wingdings" panose="05000000000000000000" pitchFamily="2" charset="2"/>
              <a:buChar char="ü"/>
            </a:pPr>
            <a:r>
              <a:rPr lang="en-US" sz="2800" b="0" i="0" dirty="0">
                <a:solidFill>
                  <a:srgbClr val="00B050"/>
                </a:solidFill>
                <a:effectLst/>
                <a:latin typeface="Century Gothic" panose="020B0502020202020204" pitchFamily="34" charset="0"/>
              </a:rPr>
              <a:t>Seaborn</a:t>
            </a:r>
          </a:p>
          <a:p>
            <a:pPr marL="914400" lvl="1" indent="-457200">
              <a:buFont typeface="Wingdings" panose="05000000000000000000" pitchFamily="2" charset="2"/>
              <a:buChar char="ü"/>
            </a:pPr>
            <a:r>
              <a:rPr lang="en-US" sz="2800" b="0" i="0" dirty="0" err="1">
                <a:solidFill>
                  <a:srgbClr val="00B050"/>
                </a:solidFill>
                <a:effectLst/>
                <a:latin typeface="Century Gothic" panose="020B0502020202020204" pitchFamily="34" charset="0"/>
              </a:rPr>
              <a:t>Plotly</a:t>
            </a:r>
            <a:endParaRPr lang="en-US" sz="2800" dirty="0">
              <a:solidFill>
                <a:srgbClr val="00B050"/>
              </a:solidFill>
              <a:latin typeface="Century Gothic" panose="020B0502020202020204" pitchFamily="34" charset="0"/>
            </a:endParaRPr>
          </a:p>
        </p:txBody>
      </p:sp>
    </p:spTree>
    <p:extLst>
      <p:ext uri="{BB962C8B-B14F-4D97-AF65-F5344CB8AC3E}">
        <p14:creationId xmlns:p14="http://schemas.microsoft.com/office/powerpoint/2010/main" val="1022612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AA27BDC0-162C-FEFB-C514-05604C7035F6}"/>
              </a:ext>
            </a:extLst>
          </p:cNvPr>
          <p:cNvSpPr/>
          <p:nvPr/>
        </p:nvSpPr>
        <p:spPr>
          <a:xfrm>
            <a:off x="-11526" y="4363915"/>
            <a:ext cx="2980595" cy="2233246"/>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sp>
        <p:nvSpPr>
          <p:cNvPr id="5" name="Right Triangle 4">
            <a:extLst>
              <a:ext uri="{FF2B5EF4-FFF2-40B4-BE49-F238E27FC236}">
                <a16:creationId xmlns:a16="http://schemas.microsoft.com/office/drawing/2014/main" id="{412B0C84-0D6A-84E6-AFBF-46CD49AE620A}"/>
              </a:ext>
            </a:extLst>
          </p:cNvPr>
          <p:cNvSpPr/>
          <p:nvPr/>
        </p:nvSpPr>
        <p:spPr>
          <a:xfrm>
            <a:off x="-11528" y="4624754"/>
            <a:ext cx="3283929" cy="223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cs typeface="Segoe UI" panose="020B0502040204020203" pitchFamily="34" charset="0"/>
            </a:endParaRPr>
          </a:p>
        </p:txBody>
      </p:sp>
      <p:pic>
        <p:nvPicPr>
          <p:cNvPr id="6" name="Picture 5">
            <a:extLst>
              <a:ext uri="{FF2B5EF4-FFF2-40B4-BE49-F238E27FC236}">
                <a16:creationId xmlns:a16="http://schemas.microsoft.com/office/drawing/2014/main" id="{5294A021-B436-33A7-89E2-353001D61A37}"/>
              </a:ext>
            </a:extLst>
          </p:cNvPr>
          <p:cNvPicPr>
            <a:picLocks noChangeAspect="1"/>
          </p:cNvPicPr>
          <p:nvPr/>
        </p:nvPicPr>
        <p:blipFill>
          <a:blip r:embed="rId2"/>
          <a:stretch>
            <a:fillRect/>
          </a:stretch>
        </p:blipFill>
        <p:spPr>
          <a:xfrm>
            <a:off x="-2734" y="5630548"/>
            <a:ext cx="1441055" cy="848375"/>
          </a:xfrm>
          <a:prstGeom prst="rect">
            <a:avLst/>
          </a:prstGeom>
          <a:ln>
            <a:noFill/>
          </a:ln>
        </p:spPr>
      </p:pic>
      <p:sp>
        <p:nvSpPr>
          <p:cNvPr id="7" name="TextBox 6">
            <a:extLst>
              <a:ext uri="{FF2B5EF4-FFF2-40B4-BE49-F238E27FC236}">
                <a16:creationId xmlns:a16="http://schemas.microsoft.com/office/drawing/2014/main" id="{9A496B51-FDB6-1550-4D60-C80E78DCE4F3}"/>
              </a:ext>
            </a:extLst>
          </p:cNvPr>
          <p:cNvSpPr txBox="1"/>
          <p:nvPr/>
        </p:nvSpPr>
        <p:spPr>
          <a:xfrm>
            <a:off x="-2734" y="6641149"/>
            <a:ext cx="2976466" cy="215444"/>
          </a:xfrm>
          <a:prstGeom prst="rect">
            <a:avLst/>
          </a:prstGeom>
          <a:noFill/>
          <a:ln>
            <a:noFill/>
          </a:ln>
        </p:spPr>
        <p:txBody>
          <a:bodyPr wrap="square">
            <a:spAutoFit/>
          </a:bodyPr>
          <a:lstStyle/>
          <a:p>
            <a:r>
              <a:rPr lang="en-US" sz="800" dirty="0">
                <a:latin typeface="Century Gothic" panose="020B0502020202020204" pitchFamily="34" charset="0"/>
                <a:cs typeface="Segoe UI" panose="020B0502040204020203" pitchFamily="34" charset="0"/>
              </a:rPr>
              <a:t>©DeepSphereAI.SG 2021 | Confidential  &amp; Proprietary</a:t>
            </a:r>
          </a:p>
        </p:txBody>
      </p:sp>
      <p:sp>
        <p:nvSpPr>
          <p:cNvPr id="8" name="TextBox 7">
            <a:extLst>
              <a:ext uri="{FF2B5EF4-FFF2-40B4-BE49-F238E27FC236}">
                <a16:creationId xmlns:a16="http://schemas.microsoft.com/office/drawing/2014/main" id="{3F497D64-F411-8F4E-CD91-32B98FBEBEE0}"/>
              </a:ext>
            </a:extLst>
          </p:cNvPr>
          <p:cNvSpPr txBox="1"/>
          <p:nvPr/>
        </p:nvSpPr>
        <p:spPr>
          <a:xfrm>
            <a:off x="-20320" y="6478923"/>
            <a:ext cx="2323322" cy="230832"/>
          </a:xfrm>
          <a:prstGeom prst="rect">
            <a:avLst/>
          </a:prstGeom>
          <a:noFill/>
        </p:spPr>
        <p:txBody>
          <a:bodyPr wrap="square" rtlCol="0">
            <a:spAutoFit/>
          </a:bodyPr>
          <a:lstStyle/>
          <a:p>
            <a:pPr algn="ctr"/>
            <a:r>
              <a:rPr lang="en-US" sz="900" dirty="0">
                <a:latin typeface="Century Gothic" panose="020B0502020202020204" pitchFamily="34" charset="0"/>
                <a:cs typeface="Segoe UI" panose="020B0502040204020203" pitchFamily="34" charset="0"/>
              </a:rPr>
              <a:t>USA | Singapore</a:t>
            </a:r>
          </a:p>
        </p:txBody>
      </p:sp>
      <p:sp>
        <p:nvSpPr>
          <p:cNvPr id="10" name="TextBox 9">
            <a:extLst>
              <a:ext uri="{FF2B5EF4-FFF2-40B4-BE49-F238E27FC236}">
                <a16:creationId xmlns:a16="http://schemas.microsoft.com/office/drawing/2014/main" id="{649FA89C-D53C-CCDD-1A57-8C13AF00DF71}"/>
              </a:ext>
            </a:extLst>
          </p:cNvPr>
          <p:cNvSpPr txBox="1"/>
          <p:nvPr/>
        </p:nvSpPr>
        <p:spPr>
          <a:xfrm>
            <a:off x="-20320" y="37261"/>
            <a:ext cx="12212320" cy="707886"/>
          </a:xfrm>
          <a:prstGeom prst="rect">
            <a:avLst/>
          </a:prstGeom>
          <a:noFill/>
        </p:spPr>
        <p:txBody>
          <a:bodyPr wrap="square">
            <a:spAutoFit/>
          </a:bodyPr>
          <a:lstStyle/>
          <a:p>
            <a:pPr algn="ctr"/>
            <a:r>
              <a:rPr lang="en-US" sz="4000" b="1" i="0" dirty="0">
                <a:solidFill>
                  <a:srgbClr val="242424"/>
                </a:solidFill>
                <a:effectLst/>
                <a:latin typeface="Century Gothic" panose="020B0502020202020204" pitchFamily="34" charset="0"/>
              </a:rPr>
              <a:t>Data Visualization </a:t>
            </a:r>
          </a:p>
        </p:txBody>
      </p:sp>
      <p:sp>
        <p:nvSpPr>
          <p:cNvPr id="12" name="TextBox 11">
            <a:extLst>
              <a:ext uri="{FF2B5EF4-FFF2-40B4-BE49-F238E27FC236}">
                <a16:creationId xmlns:a16="http://schemas.microsoft.com/office/drawing/2014/main" id="{A84E68FB-75F8-68C9-2A28-7140BD678EF3}"/>
              </a:ext>
            </a:extLst>
          </p:cNvPr>
          <p:cNvSpPr txBox="1"/>
          <p:nvPr/>
        </p:nvSpPr>
        <p:spPr>
          <a:xfrm>
            <a:off x="49827" y="1092023"/>
            <a:ext cx="12092346" cy="3108543"/>
          </a:xfrm>
          <a:prstGeom prst="rect">
            <a:avLst/>
          </a:prstGeom>
          <a:noFill/>
        </p:spPr>
        <p:txBody>
          <a:bodyPr wrap="square" rtlCol="0">
            <a:spAutoFit/>
          </a:bodyPr>
          <a:lstStyle/>
          <a:p>
            <a:pPr marL="457200" indent="-457200">
              <a:buFont typeface="Courier New" panose="02070309020205020404" pitchFamily="49" charset="0"/>
              <a:buChar char="o"/>
            </a:pPr>
            <a:r>
              <a:rPr lang="en-US" sz="2800" b="0" i="0" dirty="0">
                <a:solidFill>
                  <a:srgbClr val="242424"/>
                </a:solidFill>
                <a:effectLst/>
                <a:latin typeface="Century Gothic" panose="020B0502020202020204" pitchFamily="34" charset="0"/>
              </a:rPr>
              <a:t>Why people </a:t>
            </a:r>
          </a:p>
          <a:p>
            <a:pPr marL="457200" indent="-457200">
              <a:buFont typeface="Courier New" panose="02070309020205020404" pitchFamily="49" charset="0"/>
              <a:buChar char="o"/>
            </a:pPr>
            <a:r>
              <a:rPr lang="en-US" sz="2800" dirty="0">
                <a:solidFill>
                  <a:srgbClr val="242424"/>
                </a:solidFill>
                <a:latin typeface="Century Gothic" panose="020B0502020202020204" pitchFamily="34" charset="0"/>
              </a:rPr>
              <a:t>What is the difference between a report and data visualization </a:t>
            </a:r>
          </a:p>
          <a:p>
            <a:pPr marL="457200" indent="-457200">
              <a:buFont typeface="Courier New" panose="02070309020205020404" pitchFamily="49" charset="0"/>
              <a:buChar char="o"/>
            </a:pPr>
            <a:r>
              <a:rPr lang="en-US" sz="2800" dirty="0">
                <a:solidFill>
                  <a:srgbClr val="242424"/>
                </a:solidFill>
                <a:latin typeface="Century Gothic" panose="020B0502020202020204" pitchFamily="34" charset="0"/>
              </a:rPr>
              <a:t>When to use the dashboard </a:t>
            </a:r>
          </a:p>
          <a:p>
            <a:pPr marL="457200" indent="-457200">
              <a:buFont typeface="Courier New" panose="02070309020205020404" pitchFamily="49" charset="0"/>
              <a:buChar char="o"/>
            </a:pPr>
            <a:r>
              <a:rPr lang="en-US" sz="2800" dirty="0">
                <a:solidFill>
                  <a:srgbClr val="242424"/>
                </a:solidFill>
                <a:latin typeface="Century Gothic" panose="020B0502020202020204" pitchFamily="34" charset="0"/>
              </a:rPr>
              <a:t>Who needs dashboard and data visualization </a:t>
            </a:r>
          </a:p>
          <a:p>
            <a:pPr marL="457200" indent="-457200">
              <a:buFont typeface="Courier New" panose="02070309020205020404" pitchFamily="49" charset="0"/>
              <a:buChar char="o"/>
            </a:pPr>
            <a:r>
              <a:rPr lang="en-US" sz="2800" dirty="0">
                <a:solidFill>
                  <a:srgbClr val="242424"/>
                </a:solidFill>
                <a:latin typeface="Century Gothic" panose="020B0502020202020204" pitchFamily="34" charset="0"/>
              </a:rPr>
              <a:t>List of the executive’s analytics </a:t>
            </a:r>
          </a:p>
          <a:p>
            <a:pPr marL="457200" indent="-457200">
              <a:buFont typeface="Courier New" panose="02070309020205020404" pitchFamily="49" charset="0"/>
              <a:buChar char="o"/>
            </a:pPr>
            <a:r>
              <a:rPr lang="en-US" sz="2800" dirty="0">
                <a:solidFill>
                  <a:srgbClr val="242424"/>
                </a:solidFill>
                <a:latin typeface="Century Gothic" panose="020B0502020202020204" pitchFamily="34" charset="0"/>
              </a:rPr>
              <a:t>List some of the Operational analytics </a:t>
            </a:r>
          </a:p>
          <a:p>
            <a:pPr marL="457200" indent="-457200">
              <a:buFont typeface="Courier New" panose="02070309020205020404" pitchFamily="49" charset="0"/>
              <a:buChar char="o"/>
            </a:pPr>
            <a:r>
              <a:rPr lang="en-US" sz="2800" dirty="0">
                <a:solidFill>
                  <a:srgbClr val="242424"/>
                </a:solidFill>
                <a:latin typeface="Century Gothic" panose="020B0502020202020204" pitchFamily="34" charset="0"/>
              </a:rPr>
              <a:t>List some of the strategic analytics </a:t>
            </a:r>
            <a:endParaRPr lang="en-US" sz="2800" dirty="0">
              <a:solidFill>
                <a:srgbClr val="00B050"/>
              </a:solidFill>
              <a:latin typeface="Century Gothic" panose="020B0502020202020204" pitchFamily="34" charset="0"/>
            </a:endParaRPr>
          </a:p>
        </p:txBody>
      </p:sp>
    </p:spTree>
    <p:extLst>
      <p:ext uri="{BB962C8B-B14F-4D97-AF65-F5344CB8AC3E}">
        <p14:creationId xmlns:p14="http://schemas.microsoft.com/office/powerpoint/2010/main" val="2315332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1197</TotalTime>
  <Words>2421</Words>
  <Application>Microsoft Office PowerPoint</Application>
  <PresentationFormat>Widescreen</PresentationFormat>
  <Paragraphs>353</Paragraphs>
  <Slides>37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Aptos</vt:lpstr>
      <vt:lpstr>Aptos Display</vt:lpstr>
      <vt:lpstr>Arial</vt:lpstr>
      <vt:lpstr>Century Gothic</vt:lpstr>
      <vt:lpstr>Consolas</vt:lpstr>
      <vt:lpstr>Courier New</vt:lpstr>
      <vt:lpstr>Google Sans</vt:lpstr>
      <vt:lpstr>Nunito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jothi periasamy</dc:creator>
  <cp:lastModifiedBy>jothi periasamy</cp:lastModifiedBy>
  <cp:revision>17</cp:revision>
  <dcterms:created xsi:type="dcterms:W3CDTF">2024-03-16T08:14:50Z</dcterms:created>
  <dcterms:modified xsi:type="dcterms:W3CDTF">2024-03-19T08:53:36Z</dcterms:modified>
</cp:coreProperties>
</file>