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8" r:id="rId4"/>
    <p:sldId id="269" r:id="rId5"/>
    <p:sldId id="280" r:id="rId6"/>
    <p:sldId id="271" r:id="rId7"/>
    <p:sldId id="279" r:id="rId8"/>
    <p:sldId id="260" r:id="rId9"/>
    <p:sldId id="261" r:id="rId10"/>
    <p:sldId id="265" r:id="rId11"/>
    <p:sldId id="266" r:id="rId12"/>
    <p:sldId id="277" r:id="rId13"/>
    <p:sldId id="281" r:id="rId14"/>
    <p:sldId id="27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500273-2350-47DD-B644-B8B680416C99}">
          <p14:sldIdLst>
            <p14:sldId id="256"/>
            <p14:sldId id="257"/>
            <p14:sldId id="258"/>
            <p14:sldId id="269"/>
            <p14:sldId id="280"/>
            <p14:sldId id="271"/>
            <p14:sldId id="279"/>
            <p14:sldId id="260"/>
            <p14:sldId id="261"/>
            <p14:sldId id="265"/>
            <p14:sldId id="266"/>
            <p14:sldId id="277"/>
            <p14:sldId id="281"/>
            <p14:sldId id="278"/>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52" autoAdjust="0"/>
    <p:restoredTop sz="94660"/>
  </p:normalViewPr>
  <p:slideViewPr>
    <p:cSldViewPr snapToGrid="0">
      <p:cViewPr varScale="1">
        <p:scale>
          <a:sx n="70" d="100"/>
          <a:sy n="7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DAAE4-752D-443C-85E6-DEE711B7D5D1}" type="doc">
      <dgm:prSet loTypeId="urn:microsoft.com/office/officeart/2005/8/layout/process3" loCatId="process" qsTypeId="urn:microsoft.com/office/officeart/2005/8/quickstyle/simple5" qsCatId="simple" csTypeId="urn:microsoft.com/office/officeart/2005/8/colors/accent1_2" csCatId="accent1" phldr="1"/>
      <dgm:spPr/>
      <dgm:t>
        <a:bodyPr/>
        <a:lstStyle/>
        <a:p>
          <a:endParaRPr lang="en-IN"/>
        </a:p>
      </dgm:t>
    </dgm:pt>
    <dgm:pt modelId="{75C7C568-199C-4F44-8878-39193DE10A4B}">
      <dgm:prSet phldrT="[Text]"/>
      <dgm:spPr/>
      <dgm:t>
        <a:bodyPr/>
        <a:lstStyle/>
        <a:p>
          <a:r>
            <a:rPr lang="en-IN" dirty="0"/>
            <a:t>CHANNEL</a:t>
          </a:r>
        </a:p>
      </dgm:t>
    </dgm:pt>
    <dgm:pt modelId="{9A2B9721-E5B2-401C-B3D8-64A94D36990A}" type="parTrans" cxnId="{685A6039-E4E9-41F2-B959-3841F11280D4}">
      <dgm:prSet/>
      <dgm:spPr/>
      <dgm:t>
        <a:bodyPr/>
        <a:lstStyle/>
        <a:p>
          <a:endParaRPr lang="en-IN"/>
        </a:p>
      </dgm:t>
    </dgm:pt>
    <dgm:pt modelId="{9A0CDFBB-E3CD-4D7F-80CC-30BF7A65EDAE}" type="sibTrans" cxnId="{685A6039-E4E9-41F2-B959-3841F11280D4}">
      <dgm:prSet/>
      <dgm:spPr/>
      <dgm:t>
        <a:bodyPr/>
        <a:lstStyle/>
        <a:p>
          <a:endParaRPr lang="en-IN"/>
        </a:p>
      </dgm:t>
    </dgm:pt>
    <dgm:pt modelId="{8CE71D2C-39BE-4CD0-A1C9-C3CEE7C27C1F}">
      <dgm:prSet phldrT="[Text]"/>
      <dgm:spPr/>
      <dgm:t>
        <a:bodyPr/>
        <a:lstStyle/>
        <a:p>
          <a:r>
            <a:rPr lang="en-IN" dirty="0"/>
            <a:t>Optical </a:t>
          </a:r>
          <a:r>
            <a:rPr lang="en-IN" noProof="1"/>
            <a:t>Fiber</a:t>
          </a:r>
        </a:p>
      </dgm:t>
    </dgm:pt>
    <dgm:pt modelId="{D85BC84F-429E-480F-90CF-32BD91A5FD5E}" type="parTrans" cxnId="{0A386F69-12A4-433A-9225-7961CFF1A64E}">
      <dgm:prSet/>
      <dgm:spPr/>
      <dgm:t>
        <a:bodyPr/>
        <a:lstStyle/>
        <a:p>
          <a:endParaRPr lang="en-IN"/>
        </a:p>
      </dgm:t>
    </dgm:pt>
    <dgm:pt modelId="{24E3BDEB-DC2D-426D-8AA8-16E66891E65C}" type="sibTrans" cxnId="{0A386F69-12A4-433A-9225-7961CFF1A64E}">
      <dgm:prSet/>
      <dgm:spPr/>
      <dgm:t>
        <a:bodyPr/>
        <a:lstStyle/>
        <a:p>
          <a:endParaRPr lang="en-IN"/>
        </a:p>
      </dgm:t>
    </dgm:pt>
    <dgm:pt modelId="{8813A05D-8644-4894-8500-D9DDAC225BC1}">
      <dgm:prSet phldrT="[Text]"/>
      <dgm:spPr/>
      <dgm:t>
        <a:bodyPr/>
        <a:lstStyle/>
        <a:p>
          <a:r>
            <a:rPr lang="en-IN" dirty="0"/>
            <a:t>RECEIVER</a:t>
          </a:r>
        </a:p>
      </dgm:t>
    </dgm:pt>
    <dgm:pt modelId="{501D2875-3E18-40D9-A4F2-5140CF743D51}" type="parTrans" cxnId="{5E2CCED4-40F3-4117-BFFB-6C1E87823DDC}">
      <dgm:prSet/>
      <dgm:spPr/>
      <dgm:t>
        <a:bodyPr/>
        <a:lstStyle/>
        <a:p>
          <a:endParaRPr lang="en-IN"/>
        </a:p>
      </dgm:t>
    </dgm:pt>
    <dgm:pt modelId="{9FAFA37D-C503-4A27-B33B-C87D7FB5EF39}" type="sibTrans" cxnId="{5E2CCED4-40F3-4117-BFFB-6C1E87823DDC}">
      <dgm:prSet/>
      <dgm:spPr/>
      <dgm:t>
        <a:bodyPr/>
        <a:lstStyle/>
        <a:p>
          <a:endParaRPr lang="en-IN"/>
        </a:p>
      </dgm:t>
    </dgm:pt>
    <dgm:pt modelId="{A3D51E7F-0263-472F-9076-09719E04E7D7}">
      <dgm:prSet phldrT="[Text]"/>
      <dgm:spPr/>
      <dgm:t>
        <a:bodyPr/>
        <a:lstStyle/>
        <a:p>
          <a:r>
            <a:rPr lang="en-IN" dirty="0"/>
            <a:t>Photodetector</a:t>
          </a:r>
        </a:p>
      </dgm:t>
    </dgm:pt>
    <dgm:pt modelId="{B15E693A-51C2-4CCB-922C-D39F21E2186E}" type="parTrans" cxnId="{4C44C2C9-1247-42DD-9146-7A1C85395F39}">
      <dgm:prSet/>
      <dgm:spPr/>
      <dgm:t>
        <a:bodyPr/>
        <a:lstStyle/>
        <a:p>
          <a:endParaRPr lang="en-IN"/>
        </a:p>
      </dgm:t>
    </dgm:pt>
    <dgm:pt modelId="{4621689B-5141-409E-9251-9A746D36F0FA}" type="sibTrans" cxnId="{4C44C2C9-1247-42DD-9146-7A1C85395F39}">
      <dgm:prSet/>
      <dgm:spPr/>
      <dgm:t>
        <a:bodyPr/>
        <a:lstStyle/>
        <a:p>
          <a:endParaRPr lang="en-IN"/>
        </a:p>
      </dgm:t>
    </dgm:pt>
    <dgm:pt modelId="{B83E50FC-2D22-4102-B5AC-4BF3579CA69D}">
      <dgm:prSet phldrT="[Text]"/>
      <dgm:spPr/>
      <dgm:t>
        <a:bodyPr/>
        <a:lstStyle/>
        <a:p>
          <a:r>
            <a:rPr lang="en-IN" dirty="0"/>
            <a:t>BER Analyzer</a:t>
          </a:r>
        </a:p>
      </dgm:t>
    </dgm:pt>
    <dgm:pt modelId="{C02D1D7E-5AAA-407D-A789-634DE8922D0B}" type="parTrans" cxnId="{3116D0B7-605D-4A93-8EF0-A57AABA29619}">
      <dgm:prSet/>
      <dgm:spPr/>
      <dgm:t>
        <a:bodyPr/>
        <a:lstStyle/>
        <a:p>
          <a:endParaRPr lang="en-US"/>
        </a:p>
      </dgm:t>
    </dgm:pt>
    <dgm:pt modelId="{FB8BC7A7-9D70-45A2-9434-9C01D5948A40}" type="sibTrans" cxnId="{3116D0B7-605D-4A93-8EF0-A57AABA29619}">
      <dgm:prSet/>
      <dgm:spPr/>
      <dgm:t>
        <a:bodyPr/>
        <a:lstStyle/>
        <a:p>
          <a:endParaRPr lang="en-US"/>
        </a:p>
      </dgm:t>
    </dgm:pt>
    <dgm:pt modelId="{48CBD5B7-086D-426C-A621-D9E0490B2940}">
      <dgm:prSet phldrT="[Text]"/>
      <dgm:spPr/>
      <dgm:t>
        <a:bodyPr/>
        <a:lstStyle/>
        <a:p>
          <a:r>
            <a:rPr lang="en-IN" dirty="0">
              <a:latin typeface="Times New Roman" panose="02020603050405020304" pitchFamily="18" charset="0"/>
              <a:cs typeface="Times New Roman" panose="02020603050405020304" pitchFamily="18" charset="0"/>
            </a:rPr>
            <a:t>3R </a:t>
          </a:r>
          <a:r>
            <a:rPr lang="en-IN" dirty="0"/>
            <a:t>Regenerator</a:t>
          </a:r>
        </a:p>
      </dgm:t>
    </dgm:pt>
    <dgm:pt modelId="{183C7D1B-162A-4D6C-AC16-47E81E06F30F}" type="parTrans" cxnId="{3F092FF6-4C72-4E41-97A8-9F7B62543B47}">
      <dgm:prSet/>
      <dgm:spPr/>
      <dgm:t>
        <a:bodyPr/>
        <a:lstStyle/>
        <a:p>
          <a:endParaRPr lang="en-US"/>
        </a:p>
      </dgm:t>
    </dgm:pt>
    <dgm:pt modelId="{0A5E1FE4-AE09-43EC-888F-5E2B2AFBB330}" type="sibTrans" cxnId="{3F092FF6-4C72-4E41-97A8-9F7B62543B47}">
      <dgm:prSet/>
      <dgm:spPr/>
      <dgm:t>
        <a:bodyPr/>
        <a:lstStyle/>
        <a:p>
          <a:endParaRPr lang="en-US"/>
        </a:p>
      </dgm:t>
    </dgm:pt>
    <dgm:pt modelId="{96A685B5-20F5-445A-9972-A87AEEDF08EC}">
      <dgm:prSet phldrT="[Text]"/>
      <dgm:spPr/>
      <dgm:t>
        <a:bodyPr/>
        <a:lstStyle/>
        <a:p>
          <a:r>
            <a:rPr lang="en-IN" dirty="0"/>
            <a:t>NRZ Pulse Modulator</a:t>
          </a:r>
        </a:p>
      </dgm:t>
    </dgm:pt>
    <dgm:pt modelId="{AB55262E-B508-4E5F-BDB6-B235AEE27C32}" type="parTrans" cxnId="{D88ABBD9-2C02-4B2C-A08C-5407A5F60B51}">
      <dgm:prSet/>
      <dgm:spPr/>
      <dgm:t>
        <a:bodyPr/>
        <a:lstStyle/>
        <a:p>
          <a:endParaRPr lang="en-US"/>
        </a:p>
      </dgm:t>
    </dgm:pt>
    <dgm:pt modelId="{C0C8BD20-73AA-45FA-B61F-EA97E5C8A74E}" type="sibTrans" cxnId="{D88ABBD9-2C02-4B2C-A08C-5407A5F60B51}">
      <dgm:prSet/>
      <dgm:spPr/>
      <dgm:t>
        <a:bodyPr/>
        <a:lstStyle/>
        <a:p>
          <a:endParaRPr lang="en-US"/>
        </a:p>
      </dgm:t>
    </dgm:pt>
    <dgm:pt modelId="{86EA8658-03EF-4F40-85A2-356E31DA46C5}">
      <dgm:prSet phldrT="[Text]"/>
      <dgm:spPr/>
      <dgm:t>
        <a:bodyPr/>
        <a:lstStyle/>
        <a:p>
          <a:r>
            <a:rPr lang="en-IN" dirty="0"/>
            <a:t>Demultiplexer</a:t>
          </a:r>
        </a:p>
      </dgm:t>
    </dgm:pt>
    <dgm:pt modelId="{953A0DCD-B929-4DC2-B355-A44912C88D8D}" type="parTrans" cxnId="{A4690A42-87B3-4D2F-999F-77FF6546C68D}">
      <dgm:prSet/>
      <dgm:spPr/>
      <dgm:t>
        <a:bodyPr/>
        <a:lstStyle/>
        <a:p>
          <a:endParaRPr lang="en-US"/>
        </a:p>
      </dgm:t>
    </dgm:pt>
    <dgm:pt modelId="{B9EAA68C-00D5-478D-A9D8-2223B75DD549}" type="sibTrans" cxnId="{A4690A42-87B3-4D2F-999F-77FF6546C68D}">
      <dgm:prSet/>
      <dgm:spPr/>
      <dgm:t>
        <a:bodyPr/>
        <a:lstStyle/>
        <a:p>
          <a:endParaRPr lang="en-US"/>
        </a:p>
      </dgm:t>
    </dgm:pt>
    <dgm:pt modelId="{2750997D-3A5C-4862-BBAD-048A4A511619}">
      <dgm:prSet phldrT="[Text]"/>
      <dgm:spPr/>
      <dgm:t>
        <a:bodyPr/>
        <a:lstStyle/>
        <a:p>
          <a:r>
            <a:rPr lang="en-IN" dirty="0"/>
            <a:t>PRBS</a:t>
          </a:r>
        </a:p>
      </dgm:t>
    </dgm:pt>
    <dgm:pt modelId="{0B13A384-0290-4C29-80F6-DB75E965B234}" type="parTrans" cxnId="{3D3ECA38-8194-4898-845C-656EF2BB3DC3}">
      <dgm:prSet/>
      <dgm:spPr/>
      <dgm:t>
        <a:bodyPr/>
        <a:lstStyle/>
        <a:p>
          <a:endParaRPr lang="en-IN"/>
        </a:p>
      </dgm:t>
    </dgm:pt>
    <dgm:pt modelId="{F3943848-002C-4F18-86D6-A3BE4234D3B1}" type="sibTrans" cxnId="{3D3ECA38-8194-4898-845C-656EF2BB3DC3}">
      <dgm:prSet/>
      <dgm:spPr/>
      <dgm:t>
        <a:bodyPr/>
        <a:lstStyle/>
        <a:p>
          <a:endParaRPr lang="en-IN"/>
        </a:p>
      </dgm:t>
    </dgm:pt>
    <dgm:pt modelId="{B890AE35-D58C-4C14-8BA4-C1D946AC2743}">
      <dgm:prSet phldrT="[Text]"/>
      <dgm:spPr/>
      <dgm:t>
        <a:bodyPr/>
        <a:lstStyle/>
        <a:p>
          <a:r>
            <a:rPr lang="en-IN" dirty="0"/>
            <a:t>Multiplexer</a:t>
          </a:r>
        </a:p>
      </dgm:t>
    </dgm:pt>
    <dgm:pt modelId="{C3FAED70-08F3-4D13-9E97-55CED2800671}" type="parTrans" cxnId="{F37A052D-59B6-4959-BAE8-2E92223FE420}">
      <dgm:prSet/>
      <dgm:spPr/>
      <dgm:t>
        <a:bodyPr/>
        <a:lstStyle/>
        <a:p>
          <a:endParaRPr lang="en-IN"/>
        </a:p>
      </dgm:t>
    </dgm:pt>
    <dgm:pt modelId="{EEFB403D-0C68-4F01-BFB2-18C7F2F9BA11}" type="sibTrans" cxnId="{F37A052D-59B6-4959-BAE8-2E92223FE420}">
      <dgm:prSet/>
      <dgm:spPr/>
      <dgm:t>
        <a:bodyPr/>
        <a:lstStyle/>
        <a:p>
          <a:endParaRPr lang="en-IN"/>
        </a:p>
      </dgm:t>
    </dgm:pt>
    <dgm:pt modelId="{16D40EC1-9686-4DC5-A5C9-075ABC459484}">
      <dgm:prSet phldrT="[Text]"/>
      <dgm:spPr/>
      <dgm:t>
        <a:bodyPr/>
        <a:lstStyle/>
        <a:p>
          <a:r>
            <a:rPr lang="en-IN" dirty="0"/>
            <a:t>CW Laser</a:t>
          </a:r>
        </a:p>
      </dgm:t>
    </dgm:pt>
    <dgm:pt modelId="{CD3BFB40-A9E9-482E-9A6A-987B7EF07DFD}" type="parTrans" cxnId="{CDF670DB-1A50-4860-A3FF-EDF4B578AEC8}">
      <dgm:prSet/>
      <dgm:spPr/>
      <dgm:t>
        <a:bodyPr/>
        <a:lstStyle/>
        <a:p>
          <a:endParaRPr lang="en-IN"/>
        </a:p>
      </dgm:t>
    </dgm:pt>
    <dgm:pt modelId="{BEE1C2B9-1325-4B59-988C-CCB1AC271BD6}" type="sibTrans" cxnId="{CDF670DB-1A50-4860-A3FF-EDF4B578AEC8}">
      <dgm:prSet/>
      <dgm:spPr/>
      <dgm:t>
        <a:bodyPr/>
        <a:lstStyle/>
        <a:p>
          <a:endParaRPr lang="en-IN"/>
        </a:p>
      </dgm:t>
    </dgm:pt>
    <dgm:pt modelId="{9125AAF1-0418-4DA8-9BCC-DE9131571D18}">
      <dgm:prSet phldrT="[Text]"/>
      <dgm:spPr/>
      <dgm:t>
        <a:bodyPr/>
        <a:lstStyle/>
        <a:p>
          <a:r>
            <a:rPr lang="en-US" dirty="0"/>
            <a:t>SRM</a:t>
          </a:r>
          <a:endParaRPr lang="en-IN" dirty="0"/>
        </a:p>
      </dgm:t>
    </dgm:pt>
    <dgm:pt modelId="{9225B8E3-E321-46DD-9552-31A8FC16D0D7}" type="parTrans" cxnId="{3FC2C7A4-5A27-4818-894C-AE70FBBE8FFA}">
      <dgm:prSet/>
      <dgm:spPr/>
      <dgm:t>
        <a:bodyPr/>
        <a:lstStyle/>
        <a:p>
          <a:endParaRPr lang="en-US"/>
        </a:p>
      </dgm:t>
    </dgm:pt>
    <dgm:pt modelId="{29F3BF71-FFC0-45B6-9AA9-7187B67F3B5D}" type="sibTrans" cxnId="{3FC2C7A4-5A27-4818-894C-AE70FBBE8FFA}">
      <dgm:prSet/>
      <dgm:spPr/>
      <dgm:t>
        <a:bodyPr/>
        <a:lstStyle/>
        <a:p>
          <a:endParaRPr lang="en-US"/>
        </a:p>
      </dgm:t>
    </dgm:pt>
    <dgm:pt modelId="{7D11D5CC-C6DD-4357-8063-CFB64C08987C}">
      <dgm:prSet phldrT="[Text]"/>
      <dgm:spPr/>
      <dgm:t>
        <a:bodyPr/>
        <a:lstStyle/>
        <a:p>
          <a:r>
            <a:rPr lang="en-IN" noProof="1"/>
            <a:t>EDFA Amplifier</a:t>
          </a:r>
        </a:p>
      </dgm:t>
    </dgm:pt>
    <dgm:pt modelId="{59052997-E741-4161-8DF6-2C551ECC5E94}" type="parTrans" cxnId="{9B7CB409-D9C8-4C49-9CDF-8860E315F9F7}">
      <dgm:prSet/>
      <dgm:spPr/>
      <dgm:t>
        <a:bodyPr/>
        <a:lstStyle/>
        <a:p>
          <a:endParaRPr lang="en-US"/>
        </a:p>
      </dgm:t>
    </dgm:pt>
    <dgm:pt modelId="{57F150B1-1F23-490E-A677-D885A8967374}" type="sibTrans" cxnId="{9B7CB409-D9C8-4C49-9CDF-8860E315F9F7}">
      <dgm:prSet/>
      <dgm:spPr/>
      <dgm:t>
        <a:bodyPr/>
        <a:lstStyle/>
        <a:p>
          <a:endParaRPr lang="en-US"/>
        </a:p>
      </dgm:t>
    </dgm:pt>
    <dgm:pt modelId="{CEA983D1-1D95-48E6-A047-E4BBDD8A8F14}">
      <dgm:prSet phldrT="[Text]"/>
      <dgm:spPr/>
      <dgm:t>
        <a:bodyPr/>
        <a:lstStyle/>
        <a:p>
          <a:r>
            <a:rPr lang="en-IN" dirty="0"/>
            <a:t>TRANSMITTER</a:t>
          </a:r>
        </a:p>
      </dgm:t>
    </dgm:pt>
    <dgm:pt modelId="{501900BD-ACF9-4318-B6B8-B4D49C068EBE}" type="sibTrans" cxnId="{07865923-7DAA-4896-B1A4-B3A3F7E778A5}">
      <dgm:prSet/>
      <dgm:spPr/>
      <dgm:t>
        <a:bodyPr/>
        <a:lstStyle/>
        <a:p>
          <a:endParaRPr lang="en-IN"/>
        </a:p>
      </dgm:t>
    </dgm:pt>
    <dgm:pt modelId="{738D6486-8859-48EF-9FB6-0BED3D03DE05}" type="parTrans" cxnId="{07865923-7DAA-4896-B1A4-B3A3F7E778A5}">
      <dgm:prSet/>
      <dgm:spPr/>
      <dgm:t>
        <a:bodyPr/>
        <a:lstStyle/>
        <a:p>
          <a:endParaRPr lang="en-IN"/>
        </a:p>
      </dgm:t>
    </dgm:pt>
    <dgm:pt modelId="{4012E5C7-42CD-49EA-A521-87EB034941A3}" type="pres">
      <dgm:prSet presAssocID="{DEEDAAE4-752D-443C-85E6-DEE711B7D5D1}" presName="linearFlow" presStyleCnt="0">
        <dgm:presLayoutVars>
          <dgm:dir/>
          <dgm:animLvl val="lvl"/>
          <dgm:resizeHandles val="exact"/>
        </dgm:presLayoutVars>
      </dgm:prSet>
      <dgm:spPr/>
    </dgm:pt>
    <dgm:pt modelId="{50688754-6B20-4E73-AB99-CC4ECDD626EC}" type="pres">
      <dgm:prSet presAssocID="{CEA983D1-1D95-48E6-A047-E4BBDD8A8F14}" presName="composite" presStyleCnt="0"/>
      <dgm:spPr/>
    </dgm:pt>
    <dgm:pt modelId="{0E6EEB92-B933-46F5-AB52-FC59E33666E9}" type="pres">
      <dgm:prSet presAssocID="{CEA983D1-1D95-48E6-A047-E4BBDD8A8F14}" presName="parTx" presStyleLbl="node1" presStyleIdx="0" presStyleCnt="3">
        <dgm:presLayoutVars>
          <dgm:chMax val="0"/>
          <dgm:chPref val="0"/>
          <dgm:bulletEnabled val="1"/>
        </dgm:presLayoutVars>
      </dgm:prSet>
      <dgm:spPr/>
    </dgm:pt>
    <dgm:pt modelId="{827811FD-1FC5-4F37-BAD8-B74F4DF5971F}" type="pres">
      <dgm:prSet presAssocID="{CEA983D1-1D95-48E6-A047-E4BBDD8A8F14}" presName="parSh" presStyleLbl="node1" presStyleIdx="0" presStyleCnt="3"/>
      <dgm:spPr/>
    </dgm:pt>
    <dgm:pt modelId="{C6824075-9EAC-4E7A-9827-0712C9FA2D62}" type="pres">
      <dgm:prSet presAssocID="{CEA983D1-1D95-48E6-A047-E4BBDD8A8F14}" presName="desTx" presStyleLbl="fgAcc1" presStyleIdx="0" presStyleCnt="3">
        <dgm:presLayoutVars>
          <dgm:bulletEnabled val="1"/>
        </dgm:presLayoutVars>
      </dgm:prSet>
      <dgm:spPr/>
    </dgm:pt>
    <dgm:pt modelId="{085E8B85-1EA0-4E9A-A51D-F7283BEC622B}" type="pres">
      <dgm:prSet presAssocID="{501900BD-ACF9-4318-B6B8-B4D49C068EBE}" presName="sibTrans" presStyleLbl="sibTrans2D1" presStyleIdx="0" presStyleCnt="2"/>
      <dgm:spPr/>
    </dgm:pt>
    <dgm:pt modelId="{458EC57B-5A7F-4510-B014-2B96BCB9C986}" type="pres">
      <dgm:prSet presAssocID="{501900BD-ACF9-4318-B6B8-B4D49C068EBE}" presName="connTx" presStyleLbl="sibTrans2D1" presStyleIdx="0" presStyleCnt="2"/>
      <dgm:spPr/>
    </dgm:pt>
    <dgm:pt modelId="{69A7AEB5-61D4-43F6-87AF-A9C7BF670CA0}" type="pres">
      <dgm:prSet presAssocID="{75C7C568-199C-4F44-8878-39193DE10A4B}" presName="composite" presStyleCnt="0"/>
      <dgm:spPr/>
    </dgm:pt>
    <dgm:pt modelId="{28BAC5C6-5048-4941-80DC-DC8417A8769F}" type="pres">
      <dgm:prSet presAssocID="{75C7C568-199C-4F44-8878-39193DE10A4B}" presName="parTx" presStyleLbl="node1" presStyleIdx="0" presStyleCnt="3">
        <dgm:presLayoutVars>
          <dgm:chMax val="0"/>
          <dgm:chPref val="0"/>
          <dgm:bulletEnabled val="1"/>
        </dgm:presLayoutVars>
      </dgm:prSet>
      <dgm:spPr/>
    </dgm:pt>
    <dgm:pt modelId="{DC118429-E344-4E2F-BE95-F197554EA61E}" type="pres">
      <dgm:prSet presAssocID="{75C7C568-199C-4F44-8878-39193DE10A4B}" presName="parSh" presStyleLbl="node1" presStyleIdx="1" presStyleCnt="3"/>
      <dgm:spPr/>
    </dgm:pt>
    <dgm:pt modelId="{CCCB5016-1A51-492D-B6C1-C8FBDAC83E44}" type="pres">
      <dgm:prSet presAssocID="{75C7C568-199C-4F44-8878-39193DE10A4B}" presName="desTx" presStyleLbl="fgAcc1" presStyleIdx="1" presStyleCnt="3" custLinFactNeighborX="0">
        <dgm:presLayoutVars>
          <dgm:bulletEnabled val="1"/>
        </dgm:presLayoutVars>
      </dgm:prSet>
      <dgm:spPr/>
    </dgm:pt>
    <dgm:pt modelId="{4155D901-81CC-449B-9E8C-84984CC77B45}" type="pres">
      <dgm:prSet presAssocID="{9A0CDFBB-E3CD-4D7F-80CC-30BF7A65EDAE}" presName="sibTrans" presStyleLbl="sibTrans2D1" presStyleIdx="1" presStyleCnt="2"/>
      <dgm:spPr/>
    </dgm:pt>
    <dgm:pt modelId="{FA50F38B-F970-41F4-A26C-3346A10E9A2F}" type="pres">
      <dgm:prSet presAssocID="{9A0CDFBB-E3CD-4D7F-80CC-30BF7A65EDAE}" presName="connTx" presStyleLbl="sibTrans2D1" presStyleIdx="1" presStyleCnt="2"/>
      <dgm:spPr/>
    </dgm:pt>
    <dgm:pt modelId="{ABA54341-C983-4DE6-9B79-BDDC3F2D2C42}" type="pres">
      <dgm:prSet presAssocID="{8813A05D-8644-4894-8500-D9DDAC225BC1}" presName="composite" presStyleCnt="0"/>
      <dgm:spPr/>
    </dgm:pt>
    <dgm:pt modelId="{72E47C26-E2FE-4085-8042-8711252E45EA}" type="pres">
      <dgm:prSet presAssocID="{8813A05D-8644-4894-8500-D9DDAC225BC1}" presName="parTx" presStyleLbl="node1" presStyleIdx="1" presStyleCnt="3">
        <dgm:presLayoutVars>
          <dgm:chMax val="0"/>
          <dgm:chPref val="0"/>
          <dgm:bulletEnabled val="1"/>
        </dgm:presLayoutVars>
      </dgm:prSet>
      <dgm:spPr/>
    </dgm:pt>
    <dgm:pt modelId="{717159A9-CA76-42D2-A64D-22B2E6145B6B}" type="pres">
      <dgm:prSet presAssocID="{8813A05D-8644-4894-8500-D9DDAC225BC1}" presName="parSh" presStyleLbl="node1" presStyleIdx="2" presStyleCnt="3"/>
      <dgm:spPr/>
    </dgm:pt>
    <dgm:pt modelId="{BCE7363D-C50E-4071-B654-AA6D5F4310DC}" type="pres">
      <dgm:prSet presAssocID="{8813A05D-8644-4894-8500-D9DDAC225BC1}" presName="desTx" presStyleLbl="fgAcc1" presStyleIdx="2" presStyleCnt="3" custScaleX="107804" custLinFactNeighborX="-6881" custLinFactNeighborY="-525">
        <dgm:presLayoutVars>
          <dgm:bulletEnabled val="1"/>
        </dgm:presLayoutVars>
      </dgm:prSet>
      <dgm:spPr/>
    </dgm:pt>
  </dgm:ptLst>
  <dgm:cxnLst>
    <dgm:cxn modelId="{9B7CB409-D9C8-4C49-9CDF-8860E315F9F7}" srcId="{75C7C568-199C-4F44-8878-39193DE10A4B}" destId="{7D11D5CC-C6DD-4357-8063-CFB64C08987C}" srcOrd="1" destOrd="0" parTransId="{59052997-E741-4161-8DF6-2C551ECC5E94}" sibTransId="{57F150B1-1F23-490E-A677-D885A8967374}"/>
    <dgm:cxn modelId="{800BA30C-8D55-48AB-B740-39E1D0FB051C}" type="presOf" srcId="{B83E50FC-2D22-4102-B5AC-4BF3579CA69D}" destId="{BCE7363D-C50E-4071-B654-AA6D5F4310DC}" srcOrd="0" destOrd="3" presId="urn:microsoft.com/office/officeart/2005/8/layout/process3"/>
    <dgm:cxn modelId="{07865923-7DAA-4896-B1A4-B3A3F7E778A5}" srcId="{DEEDAAE4-752D-443C-85E6-DEE711B7D5D1}" destId="{CEA983D1-1D95-48E6-A047-E4BBDD8A8F14}" srcOrd="0" destOrd="0" parTransId="{738D6486-8859-48EF-9FB6-0BED3D03DE05}" sibTransId="{501900BD-ACF9-4318-B6B8-B4D49C068EBE}"/>
    <dgm:cxn modelId="{E825562A-3D4D-4780-BF14-7023691CE9B0}" type="presOf" srcId="{9125AAF1-0418-4DA8-9BCC-DE9131571D18}" destId="{BCE7363D-C50E-4071-B654-AA6D5F4310DC}" srcOrd="0" destOrd="2" presId="urn:microsoft.com/office/officeart/2005/8/layout/process3"/>
    <dgm:cxn modelId="{F37A052D-59B6-4959-BAE8-2E92223FE420}" srcId="{CEA983D1-1D95-48E6-A047-E4BBDD8A8F14}" destId="{B890AE35-D58C-4C14-8BA4-C1D946AC2743}" srcOrd="3" destOrd="0" parTransId="{C3FAED70-08F3-4D13-9E97-55CED2800671}" sibTransId="{EEFB403D-0C68-4F01-BFB2-18C7F2F9BA11}"/>
    <dgm:cxn modelId="{3D3ECA38-8194-4898-845C-656EF2BB3DC3}" srcId="{CEA983D1-1D95-48E6-A047-E4BBDD8A8F14}" destId="{2750997D-3A5C-4862-BBAD-048A4A511619}" srcOrd="1" destOrd="0" parTransId="{0B13A384-0290-4C29-80F6-DB75E965B234}" sibTransId="{F3943848-002C-4F18-86D6-A3BE4234D3B1}"/>
    <dgm:cxn modelId="{685A6039-E4E9-41F2-B959-3841F11280D4}" srcId="{DEEDAAE4-752D-443C-85E6-DEE711B7D5D1}" destId="{75C7C568-199C-4F44-8878-39193DE10A4B}" srcOrd="1" destOrd="0" parTransId="{9A2B9721-E5B2-401C-B3D8-64A94D36990A}" sibTransId="{9A0CDFBB-E3CD-4D7F-80CC-30BF7A65EDAE}"/>
    <dgm:cxn modelId="{C790373F-58C1-4810-A000-8D146261B5E3}" type="presOf" srcId="{7D11D5CC-C6DD-4357-8063-CFB64C08987C}" destId="{CCCB5016-1A51-492D-B6C1-C8FBDAC83E44}" srcOrd="0" destOrd="1" presId="urn:microsoft.com/office/officeart/2005/8/layout/process3"/>
    <dgm:cxn modelId="{B8A45540-315B-4938-A633-583D50BB053D}" type="presOf" srcId="{B890AE35-D58C-4C14-8BA4-C1D946AC2743}" destId="{C6824075-9EAC-4E7A-9827-0712C9FA2D62}" srcOrd="0" destOrd="3" presId="urn:microsoft.com/office/officeart/2005/8/layout/process3"/>
    <dgm:cxn modelId="{A4690A42-87B3-4D2F-999F-77FF6546C68D}" srcId="{8813A05D-8644-4894-8500-D9DDAC225BC1}" destId="{86EA8658-03EF-4F40-85A2-356E31DA46C5}" srcOrd="0" destOrd="0" parTransId="{953A0DCD-B929-4DC2-B355-A44912C88D8D}" sibTransId="{B9EAA68C-00D5-478D-A9D8-2223B75DD549}"/>
    <dgm:cxn modelId="{0A386F69-12A4-433A-9225-7961CFF1A64E}" srcId="{75C7C568-199C-4F44-8878-39193DE10A4B}" destId="{8CE71D2C-39BE-4CD0-A1C9-C3CEE7C27C1F}" srcOrd="0" destOrd="0" parTransId="{D85BC84F-429E-480F-90CF-32BD91A5FD5E}" sibTransId="{24E3BDEB-DC2D-426D-8AA8-16E66891E65C}"/>
    <dgm:cxn modelId="{6A4B304D-2B39-4768-AB45-3FC43F963A9D}" type="presOf" srcId="{DEEDAAE4-752D-443C-85E6-DEE711B7D5D1}" destId="{4012E5C7-42CD-49EA-A521-87EB034941A3}" srcOrd="0" destOrd="0" presId="urn:microsoft.com/office/officeart/2005/8/layout/process3"/>
    <dgm:cxn modelId="{FEB58253-52BB-41D1-8217-F5D873D45CBB}" type="presOf" srcId="{501900BD-ACF9-4318-B6B8-B4D49C068EBE}" destId="{458EC57B-5A7F-4510-B014-2B96BCB9C986}" srcOrd="1" destOrd="0" presId="urn:microsoft.com/office/officeart/2005/8/layout/process3"/>
    <dgm:cxn modelId="{3F376E57-6458-4312-8495-21607CA7F451}" type="presOf" srcId="{8CE71D2C-39BE-4CD0-A1C9-C3CEE7C27C1F}" destId="{CCCB5016-1A51-492D-B6C1-C8FBDAC83E44}" srcOrd="0" destOrd="0" presId="urn:microsoft.com/office/officeart/2005/8/layout/process3"/>
    <dgm:cxn modelId="{3FF7A557-019D-4811-8DC0-3BC2C82EB1B7}" type="presOf" srcId="{9A0CDFBB-E3CD-4D7F-80CC-30BF7A65EDAE}" destId="{4155D901-81CC-449B-9E8C-84984CC77B45}" srcOrd="0" destOrd="0" presId="urn:microsoft.com/office/officeart/2005/8/layout/process3"/>
    <dgm:cxn modelId="{59F43E78-C3F3-414A-A844-B9D053EB04EC}" type="presOf" srcId="{2750997D-3A5C-4862-BBAD-048A4A511619}" destId="{C6824075-9EAC-4E7A-9827-0712C9FA2D62}" srcOrd="0" destOrd="1" presId="urn:microsoft.com/office/officeart/2005/8/layout/process3"/>
    <dgm:cxn modelId="{4FBC007D-312B-4256-9191-D0E0E9C83EE2}" type="presOf" srcId="{A3D51E7F-0263-472F-9076-09719E04E7D7}" destId="{BCE7363D-C50E-4071-B654-AA6D5F4310DC}" srcOrd="0" destOrd="1" presId="urn:microsoft.com/office/officeart/2005/8/layout/process3"/>
    <dgm:cxn modelId="{113F3894-21C1-4C83-A03A-B39F45823559}" type="presOf" srcId="{75C7C568-199C-4F44-8878-39193DE10A4B}" destId="{28BAC5C6-5048-4941-80DC-DC8417A8769F}" srcOrd="0" destOrd="0" presId="urn:microsoft.com/office/officeart/2005/8/layout/process3"/>
    <dgm:cxn modelId="{92A7E7A0-6AA8-4F9D-BC56-3BBEA9DCD8F5}" type="presOf" srcId="{8813A05D-8644-4894-8500-D9DDAC225BC1}" destId="{72E47C26-E2FE-4085-8042-8711252E45EA}" srcOrd="0" destOrd="0" presId="urn:microsoft.com/office/officeart/2005/8/layout/process3"/>
    <dgm:cxn modelId="{3FC2C7A4-5A27-4818-894C-AE70FBBE8FFA}" srcId="{8813A05D-8644-4894-8500-D9DDAC225BC1}" destId="{9125AAF1-0418-4DA8-9BCC-DE9131571D18}" srcOrd="2" destOrd="0" parTransId="{9225B8E3-E321-46DD-9552-31A8FC16D0D7}" sibTransId="{29F3BF71-FFC0-45B6-9AA9-7187B67F3B5D}"/>
    <dgm:cxn modelId="{8CD99AB5-CC23-4681-89E4-89945DEB1EBA}" type="presOf" srcId="{16D40EC1-9686-4DC5-A5C9-075ABC459484}" destId="{C6824075-9EAC-4E7A-9827-0712C9FA2D62}" srcOrd="0" destOrd="0" presId="urn:microsoft.com/office/officeart/2005/8/layout/process3"/>
    <dgm:cxn modelId="{3116D0B7-605D-4A93-8EF0-A57AABA29619}" srcId="{8813A05D-8644-4894-8500-D9DDAC225BC1}" destId="{B83E50FC-2D22-4102-B5AC-4BF3579CA69D}" srcOrd="3" destOrd="0" parTransId="{C02D1D7E-5AAA-407D-A789-634DE8922D0B}" sibTransId="{FB8BC7A7-9D70-45A2-9434-9C01D5948A40}"/>
    <dgm:cxn modelId="{E64944BD-F376-4766-BC02-034B74DD96BC}" type="presOf" srcId="{CEA983D1-1D95-48E6-A047-E4BBDD8A8F14}" destId="{827811FD-1FC5-4F37-BAD8-B74F4DF5971F}" srcOrd="1" destOrd="0" presId="urn:microsoft.com/office/officeart/2005/8/layout/process3"/>
    <dgm:cxn modelId="{021329C7-03C6-4D55-8733-F88D49CCD3D7}" type="presOf" srcId="{86EA8658-03EF-4F40-85A2-356E31DA46C5}" destId="{BCE7363D-C50E-4071-B654-AA6D5F4310DC}" srcOrd="0" destOrd="0" presId="urn:microsoft.com/office/officeart/2005/8/layout/process3"/>
    <dgm:cxn modelId="{4C44C2C9-1247-42DD-9146-7A1C85395F39}" srcId="{8813A05D-8644-4894-8500-D9DDAC225BC1}" destId="{A3D51E7F-0263-472F-9076-09719E04E7D7}" srcOrd="1" destOrd="0" parTransId="{B15E693A-51C2-4CCB-922C-D39F21E2186E}" sibTransId="{4621689B-5141-409E-9251-9A746D36F0FA}"/>
    <dgm:cxn modelId="{267833CD-9D74-4A0C-A9FB-5353449F4D67}" type="presOf" srcId="{48CBD5B7-086D-426C-A621-D9E0490B2940}" destId="{BCE7363D-C50E-4071-B654-AA6D5F4310DC}" srcOrd="0" destOrd="4" presId="urn:microsoft.com/office/officeart/2005/8/layout/process3"/>
    <dgm:cxn modelId="{170400CE-A601-4DB9-B5A5-8D064854605E}" type="presOf" srcId="{75C7C568-199C-4F44-8878-39193DE10A4B}" destId="{DC118429-E344-4E2F-BE95-F197554EA61E}" srcOrd="1" destOrd="0" presId="urn:microsoft.com/office/officeart/2005/8/layout/process3"/>
    <dgm:cxn modelId="{5E2CCED4-40F3-4117-BFFB-6C1E87823DDC}" srcId="{DEEDAAE4-752D-443C-85E6-DEE711B7D5D1}" destId="{8813A05D-8644-4894-8500-D9DDAC225BC1}" srcOrd="2" destOrd="0" parTransId="{501D2875-3E18-40D9-A4F2-5140CF743D51}" sibTransId="{9FAFA37D-C503-4A27-B33B-C87D7FB5EF39}"/>
    <dgm:cxn modelId="{D88ABBD9-2C02-4B2C-A08C-5407A5F60B51}" srcId="{CEA983D1-1D95-48E6-A047-E4BBDD8A8F14}" destId="{96A685B5-20F5-445A-9972-A87AEEDF08EC}" srcOrd="2" destOrd="0" parTransId="{AB55262E-B508-4E5F-BDB6-B235AEE27C32}" sibTransId="{C0C8BD20-73AA-45FA-B61F-EA97E5C8A74E}"/>
    <dgm:cxn modelId="{CDF670DB-1A50-4860-A3FF-EDF4B578AEC8}" srcId="{CEA983D1-1D95-48E6-A047-E4BBDD8A8F14}" destId="{16D40EC1-9686-4DC5-A5C9-075ABC459484}" srcOrd="0" destOrd="0" parTransId="{CD3BFB40-A9E9-482E-9A6A-987B7EF07DFD}" sibTransId="{BEE1C2B9-1325-4B59-988C-CCB1AC271BD6}"/>
    <dgm:cxn modelId="{0AEB7DDC-BF2E-4A95-81A4-5E32F6279650}" type="presOf" srcId="{CEA983D1-1D95-48E6-A047-E4BBDD8A8F14}" destId="{0E6EEB92-B933-46F5-AB52-FC59E33666E9}" srcOrd="0" destOrd="0" presId="urn:microsoft.com/office/officeart/2005/8/layout/process3"/>
    <dgm:cxn modelId="{8257A6E3-FCEB-49C4-B087-036B39E93C32}" type="presOf" srcId="{9A0CDFBB-E3CD-4D7F-80CC-30BF7A65EDAE}" destId="{FA50F38B-F970-41F4-A26C-3346A10E9A2F}" srcOrd="1" destOrd="0" presId="urn:microsoft.com/office/officeart/2005/8/layout/process3"/>
    <dgm:cxn modelId="{749252F0-59F6-4F18-894B-7877A0FACE93}" type="presOf" srcId="{96A685B5-20F5-445A-9972-A87AEEDF08EC}" destId="{C6824075-9EAC-4E7A-9827-0712C9FA2D62}" srcOrd="0" destOrd="2" presId="urn:microsoft.com/office/officeart/2005/8/layout/process3"/>
    <dgm:cxn modelId="{320CAEF1-4015-4ED8-96BA-0702BC840CBB}" type="presOf" srcId="{8813A05D-8644-4894-8500-D9DDAC225BC1}" destId="{717159A9-CA76-42D2-A64D-22B2E6145B6B}" srcOrd="1" destOrd="0" presId="urn:microsoft.com/office/officeart/2005/8/layout/process3"/>
    <dgm:cxn modelId="{3F092FF6-4C72-4E41-97A8-9F7B62543B47}" srcId="{8813A05D-8644-4894-8500-D9DDAC225BC1}" destId="{48CBD5B7-086D-426C-A621-D9E0490B2940}" srcOrd="4" destOrd="0" parTransId="{183C7D1B-162A-4D6C-AC16-47E81E06F30F}" sibTransId="{0A5E1FE4-AE09-43EC-888F-5E2B2AFBB330}"/>
    <dgm:cxn modelId="{8A1BD5FD-4D51-4277-9932-4349C8F995DF}" type="presOf" srcId="{501900BD-ACF9-4318-B6B8-B4D49C068EBE}" destId="{085E8B85-1EA0-4E9A-A51D-F7283BEC622B}" srcOrd="0" destOrd="0" presId="urn:microsoft.com/office/officeart/2005/8/layout/process3"/>
    <dgm:cxn modelId="{E07E8C9E-6D51-411A-8E37-FA2324AD5229}" type="presParOf" srcId="{4012E5C7-42CD-49EA-A521-87EB034941A3}" destId="{50688754-6B20-4E73-AB99-CC4ECDD626EC}" srcOrd="0" destOrd="0" presId="urn:microsoft.com/office/officeart/2005/8/layout/process3"/>
    <dgm:cxn modelId="{53E99BAA-9696-406B-B547-B3F3E07D29B6}" type="presParOf" srcId="{50688754-6B20-4E73-AB99-CC4ECDD626EC}" destId="{0E6EEB92-B933-46F5-AB52-FC59E33666E9}" srcOrd="0" destOrd="0" presId="urn:microsoft.com/office/officeart/2005/8/layout/process3"/>
    <dgm:cxn modelId="{628C010A-23B2-4920-9CF1-4DACE48DB73B}" type="presParOf" srcId="{50688754-6B20-4E73-AB99-CC4ECDD626EC}" destId="{827811FD-1FC5-4F37-BAD8-B74F4DF5971F}" srcOrd="1" destOrd="0" presId="urn:microsoft.com/office/officeart/2005/8/layout/process3"/>
    <dgm:cxn modelId="{75D5A4BF-42A0-428F-B2E6-208CF66B81E4}" type="presParOf" srcId="{50688754-6B20-4E73-AB99-CC4ECDD626EC}" destId="{C6824075-9EAC-4E7A-9827-0712C9FA2D62}" srcOrd="2" destOrd="0" presId="urn:microsoft.com/office/officeart/2005/8/layout/process3"/>
    <dgm:cxn modelId="{3D1E3A19-D12C-453E-82AA-2CD76C4AD485}" type="presParOf" srcId="{4012E5C7-42CD-49EA-A521-87EB034941A3}" destId="{085E8B85-1EA0-4E9A-A51D-F7283BEC622B}" srcOrd="1" destOrd="0" presId="urn:microsoft.com/office/officeart/2005/8/layout/process3"/>
    <dgm:cxn modelId="{ED071D72-74ED-4446-863A-04435BD9C0FC}" type="presParOf" srcId="{085E8B85-1EA0-4E9A-A51D-F7283BEC622B}" destId="{458EC57B-5A7F-4510-B014-2B96BCB9C986}" srcOrd="0" destOrd="0" presId="urn:microsoft.com/office/officeart/2005/8/layout/process3"/>
    <dgm:cxn modelId="{9EE6DCF0-F7AA-457E-9587-9CCA5DFFBD47}" type="presParOf" srcId="{4012E5C7-42CD-49EA-A521-87EB034941A3}" destId="{69A7AEB5-61D4-43F6-87AF-A9C7BF670CA0}" srcOrd="2" destOrd="0" presId="urn:microsoft.com/office/officeart/2005/8/layout/process3"/>
    <dgm:cxn modelId="{2CFC963B-CFBF-4762-AEDC-D5EE5307D812}" type="presParOf" srcId="{69A7AEB5-61D4-43F6-87AF-A9C7BF670CA0}" destId="{28BAC5C6-5048-4941-80DC-DC8417A8769F}" srcOrd="0" destOrd="0" presId="urn:microsoft.com/office/officeart/2005/8/layout/process3"/>
    <dgm:cxn modelId="{B62C99F2-88F1-4675-B4BB-6A9DE3B0D50C}" type="presParOf" srcId="{69A7AEB5-61D4-43F6-87AF-A9C7BF670CA0}" destId="{DC118429-E344-4E2F-BE95-F197554EA61E}" srcOrd="1" destOrd="0" presId="urn:microsoft.com/office/officeart/2005/8/layout/process3"/>
    <dgm:cxn modelId="{062A4368-9E6E-4D3D-B17F-75F2922E8DA5}" type="presParOf" srcId="{69A7AEB5-61D4-43F6-87AF-A9C7BF670CA0}" destId="{CCCB5016-1A51-492D-B6C1-C8FBDAC83E44}" srcOrd="2" destOrd="0" presId="urn:microsoft.com/office/officeart/2005/8/layout/process3"/>
    <dgm:cxn modelId="{CBA7CDB3-C24D-4E65-A018-4590ADF13144}" type="presParOf" srcId="{4012E5C7-42CD-49EA-A521-87EB034941A3}" destId="{4155D901-81CC-449B-9E8C-84984CC77B45}" srcOrd="3" destOrd="0" presId="urn:microsoft.com/office/officeart/2005/8/layout/process3"/>
    <dgm:cxn modelId="{FF2E6F13-BF44-4CD9-A58C-37455B4FA95A}" type="presParOf" srcId="{4155D901-81CC-449B-9E8C-84984CC77B45}" destId="{FA50F38B-F970-41F4-A26C-3346A10E9A2F}" srcOrd="0" destOrd="0" presId="urn:microsoft.com/office/officeart/2005/8/layout/process3"/>
    <dgm:cxn modelId="{3410608B-DC5C-4018-BC05-58690F1FD84B}" type="presParOf" srcId="{4012E5C7-42CD-49EA-A521-87EB034941A3}" destId="{ABA54341-C983-4DE6-9B79-BDDC3F2D2C42}" srcOrd="4" destOrd="0" presId="urn:microsoft.com/office/officeart/2005/8/layout/process3"/>
    <dgm:cxn modelId="{FD86202A-5FF8-4863-B16E-80AFFEA23EF8}" type="presParOf" srcId="{ABA54341-C983-4DE6-9B79-BDDC3F2D2C42}" destId="{72E47C26-E2FE-4085-8042-8711252E45EA}" srcOrd="0" destOrd="0" presId="urn:microsoft.com/office/officeart/2005/8/layout/process3"/>
    <dgm:cxn modelId="{403D25EC-192B-4E51-8D4E-36E29F5C76D7}" type="presParOf" srcId="{ABA54341-C983-4DE6-9B79-BDDC3F2D2C42}" destId="{717159A9-CA76-42D2-A64D-22B2E6145B6B}" srcOrd="1" destOrd="0" presId="urn:microsoft.com/office/officeart/2005/8/layout/process3"/>
    <dgm:cxn modelId="{3890E08E-F873-4F37-804E-D102521DF738}" type="presParOf" srcId="{ABA54341-C983-4DE6-9B79-BDDC3F2D2C42}" destId="{BCE7363D-C50E-4071-B654-AA6D5F4310D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811FD-1FC5-4F37-BAD8-B74F4DF5971F}">
      <dsp:nvSpPr>
        <dsp:cNvPr id="0" name=""/>
        <dsp:cNvSpPr/>
      </dsp:nvSpPr>
      <dsp:spPr>
        <a:xfrm>
          <a:off x="6711" y="430805"/>
          <a:ext cx="2504034" cy="95040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IN" sz="2200" kern="1200" dirty="0"/>
            <a:t>TRANSMITTER</a:t>
          </a:r>
        </a:p>
      </dsp:txBody>
      <dsp:txXfrm>
        <a:off x="6711" y="430805"/>
        <a:ext cx="2504034" cy="633600"/>
      </dsp:txXfrm>
    </dsp:sp>
    <dsp:sp modelId="{C6824075-9EAC-4E7A-9827-0712C9FA2D62}">
      <dsp:nvSpPr>
        <dsp:cNvPr id="0" name=""/>
        <dsp:cNvSpPr/>
      </dsp:nvSpPr>
      <dsp:spPr>
        <a:xfrm>
          <a:off x="519585" y="1064405"/>
          <a:ext cx="2504034" cy="244530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IN" sz="2200" kern="1200" dirty="0"/>
            <a:t>CW Laser</a:t>
          </a:r>
        </a:p>
        <a:p>
          <a:pPr marL="228600" lvl="1" indent="-228600" algn="l" defTabSz="977900">
            <a:lnSpc>
              <a:spcPct val="90000"/>
            </a:lnSpc>
            <a:spcBef>
              <a:spcPct val="0"/>
            </a:spcBef>
            <a:spcAft>
              <a:spcPct val="15000"/>
            </a:spcAft>
            <a:buChar char="•"/>
          </a:pPr>
          <a:r>
            <a:rPr lang="en-IN" sz="2200" kern="1200" dirty="0"/>
            <a:t>PRBS</a:t>
          </a:r>
        </a:p>
        <a:p>
          <a:pPr marL="228600" lvl="1" indent="-228600" algn="l" defTabSz="977900">
            <a:lnSpc>
              <a:spcPct val="90000"/>
            </a:lnSpc>
            <a:spcBef>
              <a:spcPct val="0"/>
            </a:spcBef>
            <a:spcAft>
              <a:spcPct val="15000"/>
            </a:spcAft>
            <a:buChar char="•"/>
          </a:pPr>
          <a:r>
            <a:rPr lang="en-IN" sz="2200" kern="1200" dirty="0"/>
            <a:t>NRZ Pulse Modulator</a:t>
          </a:r>
        </a:p>
        <a:p>
          <a:pPr marL="228600" lvl="1" indent="-228600" algn="l" defTabSz="977900">
            <a:lnSpc>
              <a:spcPct val="90000"/>
            </a:lnSpc>
            <a:spcBef>
              <a:spcPct val="0"/>
            </a:spcBef>
            <a:spcAft>
              <a:spcPct val="15000"/>
            </a:spcAft>
            <a:buChar char="•"/>
          </a:pPr>
          <a:r>
            <a:rPr lang="en-IN" sz="2200" kern="1200" dirty="0"/>
            <a:t>Multiplexer</a:t>
          </a:r>
        </a:p>
      </dsp:txBody>
      <dsp:txXfrm>
        <a:off x="591205" y="1136025"/>
        <a:ext cx="2360794" cy="2302060"/>
      </dsp:txXfrm>
    </dsp:sp>
    <dsp:sp modelId="{085E8B85-1EA0-4E9A-A51D-F7283BEC622B}">
      <dsp:nvSpPr>
        <dsp:cNvPr id="0" name=""/>
        <dsp:cNvSpPr/>
      </dsp:nvSpPr>
      <dsp:spPr>
        <a:xfrm>
          <a:off x="2890347" y="435889"/>
          <a:ext cx="804757" cy="62343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890347" y="560575"/>
        <a:ext cx="617727" cy="374060"/>
      </dsp:txXfrm>
    </dsp:sp>
    <dsp:sp modelId="{DC118429-E344-4E2F-BE95-F197554EA61E}">
      <dsp:nvSpPr>
        <dsp:cNvPr id="0" name=""/>
        <dsp:cNvSpPr/>
      </dsp:nvSpPr>
      <dsp:spPr>
        <a:xfrm>
          <a:off x="4029155" y="430805"/>
          <a:ext cx="2504034" cy="95040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IN" sz="2200" kern="1200" dirty="0"/>
            <a:t>CHANNEL</a:t>
          </a:r>
        </a:p>
      </dsp:txBody>
      <dsp:txXfrm>
        <a:off x="4029155" y="430805"/>
        <a:ext cx="2504034" cy="633600"/>
      </dsp:txXfrm>
    </dsp:sp>
    <dsp:sp modelId="{CCCB5016-1A51-492D-B6C1-C8FBDAC83E44}">
      <dsp:nvSpPr>
        <dsp:cNvPr id="0" name=""/>
        <dsp:cNvSpPr/>
      </dsp:nvSpPr>
      <dsp:spPr>
        <a:xfrm>
          <a:off x="4542029" y="1064405"/>
          <a:ext cx="2504034" cy="244530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IN" sz="2200" kern="1200" dirty="0"/>
            <a:t>Optical </a:t>
          </a:r>
          <a:r>
            <a:rPr lang="en-IN" sz="2200" kern="1200" noProof="1"/>
            <a:t>Fiber</a:t>
          </a:r>
        </a:p>
        <a:p>
          <a:pPr marL="228600" lvl="1" indent="-228600" algn="l" defTabSz="977900">
            <a:lnSpc>
              <a:spcPct val="90000"/>
            </a:lnSpc>
            <a:spcBef>
              <a:spcPct val="0"/>
            </a:spcBef>
            <a:spcAft>
              <a:spcPct val="15000"/>
            </a:spcAft>
            <a:buChar char="•"/>
          </a:pPr>
          <a:r>
            <a:rPr lang="en-IN" sz="2200" kern="1200" noProof="1"/>
            <a:t>EDFA Amplifier</a:t>
          </a:r>
        </a:p>
      </dsp:txBody>
      <dsp:txXfrm>
        <a:off x="4613649" y="1136025"/>
        <a:ext cx="2360794" cy="2302060"/>
      </dsp:txXfrm>
    </dsp:sp>
    <dsp:sp modelId="{4155D901-81CC-449B-9E8C-84984CC77B45}">
      <dsp:nvSpPr>
        <dsp:cNvPr id="0" name=""/>
        <dsp:cNvSpPr/>
      </dsp:nvSpPr>
      <dsp:spPr>
        <a:xfrm>
          <a:off x="6912792" y="435889"/>
          <a:ext cx="804757" cy="623432"/>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912792" y="560575"/>
        <a:ext cx="617727" cy="374060"/>
      </dsp:txXfrm>
    </dsp:sp>
    <dsp:sp modelId="{717159A9-CA76-42D2-A64D-22B2E6145B6B}">
      <dsp:nvSpPr>
        <dsp:cNvPr id="0" name=""/>
        <dsp:cNvSpPr/>
      </dsp:nvSpPr>
      <dsp:spPr>
        <a:xfrm>
          <a:off x="8051599" y="430805"/>
          <a:ext cx="2504034" cy="95040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83820" numCol="1" spcCol="1270" anchor="t" anchorCtr="0">
          <a:noAutofit/>
        </a:bodyPr>
        <a:lstStyle/>
        <a:p>
          <a:pPr marL="0" lvl="0" indent="0" algn="l" defTabSz="977900">
            <a:lnSpc>
              <a:spcPct val="90000"/>
            </a:lnSpc>
            <a:spcBef>
              <a:spcPct val="0"/>
            </a:spcBef>
            <a:spcAft>
              <a:spcPct val="35000"/>
            </a:spcAft>
            <a:buNone/>
          </a:pPr>
          <a:r>
            <a:rPr lang="en-IN" sz="2200" kern="1200" dirty="0"/>
            <a:t>RECEIVER</a:t>
          </a:r>
        </a:p>
      </dsp:txBody>
      <dsp:txXfrm>
        <a:off x="8051599" y="430805"/>
        <a:ext cx="2504034" cy="633600"/>
      </dsp:txXfrm>
    </dsp:sp>
    <dsp:sp modelId="{BCE7363D-C50E-4071-B654-AA6D5F4310DC}">
      <dsp:nvSpPr>
        <dsp:cNvPr id="0" name=""/>
        <dsp:cNvSpPr/>
      </dsp:nvSpPr>
      <dsp:spPr>
        <a:xfrm>
          <a:off x="8294464" y="1051567"/>
          <a:ext cx="2699448" cy="2445300"/>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r>
            <a:rPr lang="en-IN" sz="2200" kern="1200" dirty="0"/>
            <a:t>Demultiplexer</a:t>
          </a:r>
        </a:p>
        <a:p>
          <a:pPr marL="228600" lvl="1" indent="-228600" algn="l" defTabSz="977900">
            <a:lnSpc>
              <a:spcPct val="90000"/>
            </a:lnSpc>
            <a:spcBef>
              <a:spcPct val="0"/>
            </a:spcBef>
            <a:spcAft>
              <a:spcPct val="15000"/>
            </a:spcAft>
            <a:buChar char="•"/>
          </a:pPr>
          <a:r>
            <a:rPr lang="en-IN" sz="2200" kern="1200" dirty="0"/>
            <a:t>Photodetector</a:t>
          </a:r>
        </a:p>
        <a:p>
          <a:pPr marL="228600" lvl="1" indent="-228600" algn="l" defTabSz="977900">
            <a:lnSpc>
              <a:spcPct val="90000"/>
            </a:lnSpc>
            <a:spcBef>
              <a:spcPct val="0"/>
            </a:spcBef>
            <a:spcAft>
              <a:spcPct val="15000"/>
            </a:spcAft>
            <a:buChar char="•"/>
          </a:pPr>
          <a:r>
            <a:rPr lang="en-US" sz="2200" kern="1200" dirty="0"/>
            <a:t>SRM</a:t>
          </a:r>
          <a:endParaRPr lang="en-IN" sz="2200" kern="1200" dirty="0"/>
        </a:p>
        <a:p>
          <a:pPr marL="228600" lvl="1" indent="-228600" algn="l" defTabSz="977900">
            <a:lnSpc>
              <a:spcPct val="90000"/>
            </a:lnSpc>
            <a:spcBef>
              <a:spcPct val="0"/>
            </a:spcBef>
            <a:spcAft>
              <a:spcPct val="15000"/>
            </a:spcAft>
            <a:buChar char="•"/>
          </a:pPr>
          <a:r>
            <a:rPr lang="en-IN" sz="2200" kern="1200" dirty="0"/>
            <a:t>BER Analyzer</a:t>
          </a:r>
        </a:p>
        <a:p>
          <a:pPr marL="228600" lvl="1" indent="-228600" algn="l" defTabSz="977900">
            <a:lnSpc>
              <a:spcPct val="90000"/>
            </a:lnSpc>
            <a:spcBef>
              <a:spcPct val="0"/>
            </a:spcBef>
            <a:spcAft>
              <a:spcPct val="15000"/>
            </a:spcAft>
            <a:buChar char="•"/>
          </a:pPr>
          <a:r>
            <a:rPr lang="en-IN" sz="2200" kern="1200" dirty="0">
              <a:latin typeface="Times New Roman" panose="02020603050405020304" pitchFamily="18" charset="0"/>
              <a:cs typeface="Times New Roman" panose="02020603050405020304" pitchFamily="18" charset="0"/>
            </a:rPr>
            <a:t>3R </a:t>
          </a:r>
          <a:r>
            <a:rPr lang="en-IN" sz="2200" kern="1200" dirty="0"/>
            <a:t>Regenerator</a:t>
          </a:r>
        </a:p>
      </dsp:txBody>
      <dsp:txXfrm>
        <a:off x="8366084" y="1123187"/>
        <a:ext cx="2556208" cy="23020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254297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09603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7622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72002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94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119126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171068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1676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257672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E8CB0-1FF4-4E73-9ADE-CA891C752140}"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278086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E8CB0-1FF4-4E73-9ADE-CA891C752140}"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92689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E8CB0-1FF4-4E73-9ADE-CA891C752140}" type="datetimeFigureOut">
              <a:rPr lang="en-IN" smtClean="0"/>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44332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CB0-1FF4-4E73-9ADE-CA891C752140}"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34559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E8CB0-1FF4-4E73-9ADE-CA891C752140}" type="datetimeFigureOut">
              <a:rPr lang="en-IN" smtClean="0"/>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209942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0E8CB0-1FF4-4E73-9ADE-CA891C752140}"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4116BE-7B05-4DAE-94EB-AAA2AC9EEA02}" type="slidenum">
              <a:rPr lang="en-IN" smtClean="0"/>
              <a:t>‹#›</a:t>
            </a:fld>
            <a:endParaRPr lang="en-IN"/>
          </a:p>
        </p:txBody>
      </p:sp>
    </p:spTree>
    <p:extLst>
      <p:ext uri="{BB962C8B-B14F-4D97-AF65-F5344CB8AC3E}">
        <p14:creationId xmlns:p14="http://schemas.microsoft.com/office/powerpoint/2010/main" val="39878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4116BE-7B05-4DAE-94EB-AAA2AC9EEA02}" type="slidenum">
              <a:rPr lang="en-IN" smtClean="0"/>
              <a:t>‹#›</a:t>
            </a:fld>
            <a:endParaRPr lang="en-IN"/>
          </a:p>
        </p:txBody>
      </p:sp>
      <p:sp>
        <p:nvSpPr>
          <p:cNvPr id="5" name="Date Placeholder 4"/>
          <p:cNvSpPr>
            <a:spLocks noGrp="1"/>
          </p:cNvSpPr>
          <p:nvPr>
            <p:ph type="dt" sz="half" idx="10"/>
          </p:nvPr>
        </p:nvSpPr>
        <p:spPr/>
        <p:txBody>
          <a:bodyPr/>
          <a:lstStyle/>
          <a:p>
            <a:fld id="{820E8CB0-1FF4-4E73-9ADE-CA891C752140}" type="datetimeFigureOut">
              <a:rPr lang="en-IN" smtClean="0"/>
              <a:t>24-11-2023</a:t>
            </a:fld>
            <a:endParaRPr lang="en-IN"/>
          </a:p>
        </p:txBody>
      </p:sp>
    </p:spTree>
    <p:extLst>
      <p:ext uri="{BB962C8B-B14F-4D97-AF65-F5344CB8AC3E}">
        <p14:creationId xmlns:p14="http://schemas.microsoft.com/office/powerpoint/2010/main" val="314849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0E8CB0-1FF4-4E73-9ADE-CA891C752140}" type="datetimeFigureOut">
              <a:rPr lang="en-IN" smtClean="0"/>
              <a:t>24-11-2023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4116BE-7B05-4DAE-94EB-AAA2AC9EEA02}" type="slidenum">
              <a:rPr lang="en-IN" smtClean="0"/>
              <a:t>‹#›</a:t>
            </a:fld>
            <a:endParaRPr lang="en-IN"/>
          </a:p>
        </p:txBody>
      </p:sp>
    </p:spTree>
    <p:extLst>
      <p:ext uri="{BB962C8B-B14F-4D97-AF65-F5344CB8AC3E}">
        <p14:creationId xmlns:p14="http://schemas.microsoft.com/office/powerpoint/2010/main" val="37741439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2061-0B82-4C7E-8FDE-3E216DFE46DA}"/>
              </a:ext>
            </a:extLst>
          </p:cNvPr>
          <p:cNvSpPr>
            <a:spLocks noGrp="1"/>
          </p:cNvSpPr>
          <p:nvPr>
            <p:ph type="ctrTitle"/>
          </p:nvPr>
        </p:nvSpPr>
        <p:spPr>
          <a:xfrm>
            <a:off x="1524000" y="450061"/>
            <a:ext cx="9144000" cy="1545991"/>
          </a:xfrm>
        </p:spPr>
        <p:txBody>
          <a:bodyPr>
            <a:normAutofit/>
          </a:bodyPr>
          <a:lstStyle/>
          <a:p>
            <a:r>
              <a:rPr lang="en-US" sz="3600" b="1" dirty="0"/>
              <a:t>          </a:t>
            </a:r>
            <a:endParaRPr lang="en-IN" sz="2000" dirty="0"/>
          </a:p>
        </p:txBody>
      </p:sp>
      <p:sp>
        <p:nvSpPr>
          <p:cNvPr id="3" name="Subtitle 2">
            <a:extLst>
              <a:ext uri="{FF2B5EF4-FFF2-40B4-BE49-F238E27FC236}">
                <a16:creationId xmlns:a16="http://schemas.microsoft.com/office/drawing/2014/main" id="{C30DB80A-26C6-48E7-B7A7-E0CE08B08E06}"/>
              </a:ext>
            </a:extLst>
          </p:cNvPr>
          <p:cNvSpPr>
            <a:spLocks noGrp="1"/>
          </p:cNvSpPr>
          <p:nvPr>
            <p:ph type="subTitle" idx="1"/>
          </p:nvPr>
        </p:nvSpPr>
        <p:spPr>
          <a:xfrm>
            <a:off x="2182819" y="3805072"/>
            <a:ext cx="7556390" cy="1545992"/>
          </a:xfrm>
        </p:spPr>
        <p:txBody>
          <a:bodyPr>
            <a:noAutofit/>
          </a:bodyPr>
          <a:lstStyle/>
          <a:p>
            <a:pPr marL="57150" marR="0" algn="ctr">
              <a:lnSpc>
                <a:spcPct val="107000"/>
              </a:lnSpc>
              <a:spcBef>
                <a:spcPts val="0"/>
              </a:spcBef>
              <a:spcAft>
                <a:spcPts val="800"/>
              </a:spcAft>
            </a:pPr>
            <a:br>
              <a:rPr lang="en-US" sz="2900" dirty="0"/>
            </a:br>
            <a:r>
              <a:rPr lang="en-US" sz="2900" b="1" i="1" dirty="0">
                <a:solidFill>
                  <a:schemeClr val="tx1"/>
                </a:solidFill>
                <a:effectLst/>
                <a:latin typeface="Times New Roman" panose="02020603050405020304" pitchFamily="18" charset="0"/>
                <a:ea typeface="Calibri" panose="020F0502020204030204" pitchFamily="34" charset="0"/>
                <a:cs typeface="Mangal"/>
              </a:rPr>
              <a:t>Bidirectional Transmission of WDM-based XGPON System with SRM and a Post DCF</a:t>
            </a:r>
          </a:p>
          <a:p>
            <a:pPr marL="57150" marR="0" algn="ctr">
              <a:lnSpc>
                <a:spcPct val="107000"/>
              </a:lnSpc>
              <a:spcBef>
                <a:spcPts val="0"/>
              </a:spcBef>
              <a:spcAft>
                <a:spcPts val="800"/>
              </a:spcAft>
            </a:pPr>
            <a:r>
              <a:rPr lang="en-US" sz="2900" b="1" i="1" dirty="0">
                <a:solidFill>
                  <a:schemeClr val="tx1"/>
                </a:solidFill>
                <a:latin typeface="Times New Roman" panose="02020603050405020304" pitchFamily="18" charset="0"/>
                <a:ea typeface="Calibri" panose="020F0502020204030204" pitchFamily="34" charset="0"/>
                <a:cs typeface="Mangal"/>
              </a:rPr>
              <a:t>(PID: 144)</a:t>
            </a:r>
            <a:r>
              <a:rPr lang="en-US" sz="2900" b="1" i="1" dirty="0">
                <a:solidFill>
                  <a:schemeClr val="tx1"/>
                </a:solidFill>
                <a:effectLst/>
                <a:latin typeface="Times New Roman" panose="02020603050405020304" pitchFamily="18" charset="0"/>
                <a:ea typeface="Calibri" panose="020F0502020204030204" pitchFamily="34" charset="0"/>
                <a:cs typeface="Mangal"/>
              </a:rPr>
              <a:t> </a:t>
            </a:r>
            <a:endParaRPr lang="en-US" sz="2900" b="1" dirty="0">
              <a:solidFill>
                <a:schemeClr val="tx1"/>
              </a:solidFill>
              <a:effectLst/>
              <a:latin typeface="Calibri" panose="020F0502020204030204" pitchFamily="34" charset="0"/>
              <a:ea typeface="Calibri" panose="020F0502020204030204" pitchFamily="34" charset="0"/>
              <a:cs typeface="Mangal"/>
            </a:endParaRPr>
          </a:p>
          <a:p>
            <a:br>
              <a:rPr lang="en-US" sz="2900" i="1" dirty="0">
                <a:effectLst/>
                <a:latin typeface="Times New Roman" panose="02020603050405020304" pitchFamily="18" charset="0"/>
                <a:ea typeface="Calibri" panose="020F0502020204030204" pitchFamily="34" charset="0"/>
              </a:rPr>
            </a:br>
            <a:endParaRPr lang="en-IN" sz="2900" dirty="0">
              <a:solidFill>
                <a:schemeClr val="tx1"/>
              </a:solidFill>
            </a:endParaRPr>
          </a:p>
        </p:txBody>
      </p:sp>
      <p:sp>
        <p:nvSpPr>
          <p:cNvPr id="8" name="TextBox 7">
            <a:extLst>
              <a:ext uri="{FF2B5EF4-FFF2-40B4-BE49-F238E27FC236}">
                <a16:creationId xmlns:a16="http://schemas.microsoft.com/office/drawing/2014/main" id="{560E614B-9B4D-4464-8FA9-1CCDBBCE63E5}"/>
              </a:ext>
            </a:extLst>
          </p:cNvPr>
          <p:cNvSpPr txBox="1"/>
          <p:nvPr/>
        </p:nvSpPr>
        <p:spPr>
          <a:xfrm flipH="1">
            <a:off x="1102208" y="5305548"/>
            <a:ext cx="2451322" cy="584775"/>
          </a:xfrm>
          <a:prstGeom prst="rect">
            <a:avLst/>
          </a:prstGeom>
          <a:noFill/>
        </p:spPr>
        <p:txBody>
          <a:bodyPr wrap="square" rtlCol="0">
            <a:spAutoFit/>
          </a:bodyPr>
          <a:lstStyle/>
          <a:p>
            <a:r>
              <a:rPr lang="en-IN" sz="1600" b="1" dirty="0">
                <a:solidFill>
                  <a:schemeClr val="bg1"/>
                </a:solidFill>
              </a:rPr>
              <a:t>PROJECT GUIDE:</a:t>
            </a:r>
          </a:p>
          <a:p>
            <a:r>
              <a:rPr lang="en-IN" sz="1600" dirty="0">
                <a:solidFill>
                  <a:schemeClr val="bg1"/>
                </a:solidFill>
              </a:rPr>
              <a:t>DR. RL YADAV</a:t>
            </a:r>
          </a:p>
        </p:txBody>
      </p:sp>
      <p:sp>
        <p:nvSpPr>
          <p:cNvPr id="9" name="TextBox 8">
            <a:extLst>
              <a:ext uri="{FF2B5EF4-FFF2-40B4-BE49-F238E27FC236}">
                <a16:creationId xmlns:a16="http://schemas.microsoft.com/office/drawing/2014/main" id="{B2C6D840-82F9-4797-926C-F868CF22D1FB}"/>
              </a:ext>
            </a:extLst>
          </p:cNvPr>
          <p:cNvSpPr txBox="1"/>
          <p:nvPr/>
        </p:nvSpPr>
        <p:spPr>
          <a:xfrm>
            <a:off x="9344690" y="5167048"/>
            <a:ext cx="5176962" cy="1446550"/>
          </a:xfrm>
          <a:prstGeom prst="rect">
            <a:avLst/>
          </a:prstGeom>
          <a:noFill/>
        </p:spPr>
        <p:txBody>
          <a:bodyPr wrap="square" rtlCol="0">
            <a:spAutoFit/>
          </a:bodyPr>
          <a:lstStyle/>
          <a:p>
            <a:endParaRPr lang="en-IN" sz="1600" b="1" dirty="0"/>
          </a:p>
          <a:p>
            <a:r>
              <a:rPr lang="en-IN" b="1" dirty="0"/>
              <a:t>Presented by</a:t>
            </a:r>
            <a:r>
              <a:rPr lang="en-IN" sz="1600" b="1" dirty="0"/>
              <a:t>:</a:t>
            </a:r>
          </a:p>
          <a:p>
            <a:pPr marL="342900" indent="-342900">
              <a:buAutoNum type="arabicParenR"/>
            </a:pPr>
            <a:r>
              <a:rPr lang="en-IN" dirty="0"/>
              <a:t>Divyanshu Srivastav</a:t>
            </a:r>
          </a:p>
          <a:p>
            <a:pPr marL="342900" indent="-342900">
              <a:buAutoNum type="arabicParenR"/>
            </a:pPr>
            <a:r>
              <a:rPr lang="en-IN" dirty="0"/>
              <a:t>Gaurav Rajput</a:t>
            </a:r>
          </a:p>
          <a:p>
            <a:pPr marL="342900" indent="-342900">
              <a:buAutoNum type="arabicParenR"/>
            </a:pPr>
            <a:r>
              <a:rPr lang="en-IN" dirty="0"/>
              <a:t>Neeraj Bharti</a:t>
            </a:r>
          </a:p>
        </p:txBody>
      </p:sp>
      <p:pic>
        <p:nvPicPr>
          <p:cNvPr id="7" name="Picture 6">
            <a:extLst>
              <a:ext uri="{FF2B5EF4-FFF2-40B4-BE49-F238E27FC236}">
                <a16:creationId xmlns:a16="http://schemas.microsoft.com/office/drawing/2014/main" id="{16255F9E-2E2C-F009-2670-A263EC5B0D26}"/>
              </a:ext>
            </a:extLst>
          </p:cNvPr>
          <p:cNvPicPr>
            <a:picLocks noChangeAspect="1"/>
          </p:cNvPicPr>
          <p:nvPr/>
        </p:nvPicPr>
        <p:blipFill>
          <a:blip r:embed="rId2"/>
          <a:stretch>
            <a:fillRect/>
          </a:stretch>
        </p:blipFill>
        <p:spPr>
          <a:xfrm>
            <a:off x="1611744" y="1046278"/>
            <a:ext cx="8193734" cy="2389839"/>
          </a:xfrm>
          <a:prstGeom prst="rect">
            <a:avLst/>
          </a:prstGeom>
        </p:spPr>
      </p:pic>
      <p:pic>
        <p:nvPicPr>
          <p:cNvPr id="10" name="Picture 9">
            <a:extLst>
              <a:ext uri="{FF2B5EF4-FFF2-40B4-BE49-F238E27FC236}">
                <a16:creationId xmlns:a16="http://schemas.microsoft.com/office/drawing/2014/main" id="{2479E930-FB14-3011-8B6B-520820E608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36196" y="296285"/>
            <a:ext cx="1196975" cy="74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346920DA-38BE-312E-0AB1-280CD269A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37" y="231545"/>
            <a:ext cx="8794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0683F93E-7F4E-8079-345B-790DEF0E46C7}"/>
              </a:ext>
            </a:extLst>
          </p:cNvPr>
          <p:cNvSpPr txBox="1"/>
          <p:nvPr/>
        </p:nvSpPr>
        <p:spPr>
          <a:xfrm>
            <a:off x="2386522" y="320663"/>
            <a:ext cx="7231788" cy="861774"/>
          </a:xfrm>
          <a:prstGeom prst="rect">
            <a:avLst/>
          </a:prstGeom>
          <a:noFill/>
        </p:spPr>
        <p:txBody>
          <a:bodyPr wrap="none" rtlCol="0">
            <a:spAutoFit/>
          </a:bodyPr>
          <a:lstStyle/>
          <a:p>
            <a:r>
              <a:rPr lang="en-US" sz="3200" b="1" dirty="0">
                <a:solidFill>
                  <a:schemeClr val="accent2">
                    <a:lumMod val="50000"/>
                  </a:schemeClr>
                </a:solidFill>
                <a:latin typeface="Times New Roman" panose="02020603050405020304" pitchFamily="18" charset="0"/>
                <a:ea typeface="+mj-ea"/>
                <a:cs typeface="Times New Roman" panose="02020603050405020304" pitchFamily="18" charset="0"/>
              </a:rPr>
              <a:t>Raj Kumar Goel Institute of Technology</a:t>
            </a:r>
            <a:endParaRPr lang="en-IN" sz="3200" b="1" dirty="0">
              <a:solidFill>
                <a:schemeClr val="accent2">
                  <a:lumMod val="50000"/>
                </a:schemeClr>
              </a:solidFill>
              <a:latin typeface="Times New Roman" panose="02020603050405020304" pitchFamily="18" charset="0"/>
              <a:ea typeface="+mj-ea"/>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6CCD12B7-3492-6AB2-22B9-35D82EA423EA}"/>
              </a:ext>
            </a:extLst>
          </p:cNvPr>
          <p:cNvSpPr txBox="1"/>
          <p:nvPr/>
        </p:nvSpPr>
        <p:spPr>
          <a:xfrm>
            <a:off x="4585646" y="3233735"/>
            <a:ext cx="2024645" cy="1298817"/>
          </a:xfrm>
          <a:prstGeom prst="rect">
            <a:avLst/>
          </a:prstGeom>
          <a:noFill/>
        </p:spPr>
        <p:txBody>
          <a:bodyPr wrap="square" rtlCol="0">
            <a:spAutoFit/>
          </a:bodyPr>
          <a:lstStyle/>
          <a:p>
            <a:pPr algn="ctr" defTabSz="914400" eaLnBrk="1" hangingPunct="1">
              <a:lnSpc>
                <a:spcPct val="90000"/>
              </a:lnSpc>
              <a:buClrTx/>
              <a:buSzTx/>
              <a:buFont typeface="Arial" panose="020B0604020202020204" pitchFamily="34" charset="0"/>
              <a:buNone/>
            </a:pPr>
            <a:r>
              <a:rPr lang="en-US" altLang="en-US" sz="2800" b="1" dirty="0">
                <a:solidFill>
                  <a:schemeClr val="tx1"/>
                </a:solidFill>
                <a:latin typeface="Times New Roman" panose="02020603050405020304" pitchFamily="18" charset="0"/>
                <a:cs typeface="Times New Roman" panose="02020603050405020304" pitchFamily="18" charset="0"/>
              </a:rPr>
              <a:t>Presented</a:t>
            </a:r>
          </a:p>
          <a:p>
            <a:pPr algn="ctr" defTabSz="914400" eaLnBrk="1" hangingPunct="1">
              <a:lnSpc>
                <a:spcPct val="90000"/>
              </a:lnSpc>
              <a:buClrTx/>
              <a:buSzTx/>
              <a:buFont typeface="Arial" panose="020B0604020202020204" pitchFamily="34" charset="0"/>
              <a:buNone/>
            </a:pPr>
            <a:r>
              <a:rPr lang="en-US" altLang="en-US" sz="2800" b="1" dirty="0">
                <a:solidFill>
                  <a:schemeClr val="tx1"/>
                </a:solidFill>
                <a:latin typeface="Times New Roman" panose="02020603050405020304" pitchFamily="18" charset="0"/>
                <a:cs typeface="Times New Roman" panose="02020603050405020304" pitchFamily="18" charset="0"/>
              </a:rPr>
              <a:t>On</a:t>
            </a:r>
          </a:p>
          <a:p>
            <a:endParaRPr lang="en-US" sz="2800" dirty="0"/>
          </a:p>
        </p:txBody>
      </p:sp>
    </p:spTree>
    <p:extLst>
      <p:ext uri="{BB962C8B-B14F-4D97-AF65-F5344CB8AC3E}">
        <p14:creationId xmlns:p14="http://schemas.microsoft.com/office/powerpoint/2010/main" val="37560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95D8-62C3-4BBF-AB22-A4B81DEDD091}"/>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4F70F832-64B9-4F58-87B7-0F4C0BCFE52C}"/>
              </a:ext>
            </a:extLst>
          </p:cNvPr>
          <p:cNvSpPr>
            <a:spLocks noGrp="1"/>
          </p:cNvSpPr>
          <p:nvPr>
            <p:ph idx="1"/>
          </p:nvPr>
        </p:nvSpPr>
        <p:spPr>
          <a:xfrm>
            <a:off x="677334" y="1640114"/>
            <a:ext cx="8596668" cy="3880773"/>
          </a:xfrm>
        </p:spPr>
        <p:txBody>
          <a:bodyPr>
            <a:normAutofit fontScale="85000" lnSpcReduction="20000"/>
          </a:bodyPr>
          <a:lstStyle/>
          <a:p>
            <a:r>
              <a:rPr lang="en-US" b="1" i="0" dirty="0">
                <a:effectLst/>
                <a:latin typeface="Söhne"/>
              </a:rPr>
              <a:t>Increased Transmission Distance:</a:t>
            </a:r>
            <a:endParaRPr lang="en-US" b="0" i="0" dirty="0">
              <a:effectLst/>
              <a:latin typeface="Söhne"/>
            </a:endParaRPr>
          </a:p>
          <a:p>
            <a:pPr lvl="1"/>
            <a:r>
              <a:rPr lang="en-US" b="0" i="0" dirty="0">
                <a:effectLst/>
                <a:latin typeface="Söhne"/>
              </a:rPr>
              <a:t>DCM extends the reach of XGPON systems by compensating for signal dispersion, allowing for longer transmission distances.</a:t>
            </a:r>
          </a:p>
          <a:p>
            <a:r>
              <a:rPr lang="en-US" b="1" i="0" dirty="0">
                <a:effectLst/>
                <a:latin typeface="Söhne"/>
              </a:rPr>
              <a:t>Enhanced Signal Quality:</a:t>
            </a:r>
            <a:endParaRPr lang="en-US" b="0" i="0" dirty="0">
              <a:effectLst/>
              <a:latin typeface="Söhne"/>
            </a:endParaRPr>
          </a:p>
          <a:p>
            <a:pPr lvl="1"/>
            <a:r>
              <a:rPr lang="en-US" b="0" i="0" dirty="0">
                <a:effectLst/>
                <a:latin typeface="Söhne"/>
              </a:rPr>
              <a:t>Improves signal integrity by mitigating the effects of chromatic and polarization mode dispersion, ensuring high-quality data transmission.</a:t>
            </a:r>
          </a:p>
          <a:p>
            <a:r>
              <a:rPr lang="en-US" b="1" i="0" dirty="0">
                <a:effectLst/>
                <a:latin typeface="Söhne"/>
              </a:rPr>
              <a:t>Higher Data Rates:</a:t>
            </a:r>
            <a:endParaRPr lang="en-US" b="0" i="0" dirty="0">
              <a:effectLst/>
              <a:latin typeface="Söhne"/>
            </a:endParaRPr>
          </a:p>
          <a:p>
            <a:pPr lvl="1"/>
            <a:r>
              <a:rPr lang="en-US" b="0" i="0" dirty="0">
                <a:effectLst/>
                <a:latin typeface="Söhne"/>
              </a:rPr>
              <a:t>Enables the support of higher data rates by minimizing signal distortion, contributing to improved overall network performance.</a:t>
            </a:r>
          </a:p>
          <a:p>
            <a:r>
              <a:rPr lang="en-US" b="1" i="0" dirty="0">
                <a:effectLst/>
                <a:latin typeface="Söhne"/>
              </a:rPr>
              <a:t>Greater Bandwidth Utilization:</a:t>
            </a:r>
            <a:endParaRPr lang="en-US" b="0" i="0" dirty="0">
              <a:effectLst/>
              <a:latin typeface="Söhne"/>
            </a:endParaRPr>
          </a:p>
          <a:p>
            <a:pPr lvl="1"/>
            <a:r>
              <a:rPr lang="en-US" b="0" i="0" dirty="0">
                <a:effectLst/>
                <a:latin typeface="Söhne"/>
              </a:rPr>
              <a:t>Optimizes bandwidth usage by reducing signal degradation, allowing for more efficient utilization of the available optical spectrum.</a:t>
            </a:r>
          </a:p>
          <a:p>
            <a:r>
              <a:rPr lang="en-US" b="1" i="0" dirty="0">
                <a:effectLst/>
                <a:latin typeface="Söhne"/>
              </a:rPr>
              <a:t>Improved System Reliability:</a:t>
            </a:r>
            <a:endParaRPr lang="en-US" b="0" i="0" dirty="0">
              <a:effectLst/>
              <a:latin typeface="Söhne"/>
            </a:endParaRPr>
          </a:p>
          <a:p>
            <a:pPr lvl="1"/>
            <a:r>
              <a:rPr lang="en-US" b="0" i="0" dirty="0">
                <a:effectLst/>
                <a:latin typeface="Söhne"/>
              </a:rPr>
              <a:t>Enhances system reliability and reduces the likelihood of signal impairments, leading to a more robust and dependable XGPON network.</a:t>
            </a:r>
          </a:p>
          <a:p>
            <a:pPr marL="0" indent="0">
              <a:buNone/>
            </a:pPr>
            <a:endParaRPr lang="en-IN" i="1" dirty="0">
              <a:solidFill>
                <a:srgbClr val="333333"/>
              </a:solidFill>
              <a:latin typeface="Open Sans" panose="020B0606030504020204" pitchFamily="34" charset="0"/>
            </a:endParaRPr>
          </a:p>
          <a:p>
            <a:pPr marL="0" indent="0">
              <a:buNone/>
            </a:pPr>
            <a:endParaRPr lang="en-IN" i="1" dirty="0">
              <a:solidFill>
                <a:srgbClr val="333333"/>
              </a:solidFill>
              <a:latin typeface="Open Sans" panose="020B0606030504020204" pitchFamily="34" charset="0"/>
            </a:endParaRPr>
          </a:p>
          <a:p>
            <a:pPr marL="0" indent="0">
              <a:buNone/>
            </a:pPr>
            <a:endParaRPr lang="en-IN" i="1" dirty="0">
              <a:solidFill>
                <a:srgbClr val="333333"/>
              </a:solidFill>
              <a:latin typeface="Open Sans" panose="020B0606030504020204" pitchFamily="34" charset="0"/>
            </a:endParaRPr>
          </a:p>
          <a:p>
            <a:pPr marL="0" indent="0">
              <a:buNone/>
            </a:pPr>
            <a:endParaRPr lang="en-IN" i="1" dirty="0">
              <a:solidFill>
                <a:srgbClr val="333333"/>
              </a:solidFill>
              <a:latin typeface="Open Sans" panose="020B0606030504020204" pitchFamily="34" charset="0"/>
            </a:endParaRPr>
          </a:p>
          <a:p>
            <a:pPr marL="0" indent="0">
              <a:buNone/>
            </a:pPr>
            <a:endParaRPr lang="en-IN" i="1" dirty="0">
              <a:solidFill>
                <a:srgbClr val="333333"/>
              </a:solidFill>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89978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0D87-A087-413E-B7A2-9F37770E8E3B}"/>
              </a:ext>
            </a:extLst>
          </p:cNvPr>
          <p:cNvSpPr>
            <a:spLocks noGrp="1"/>
          </p:cNvSpPr>
          <p:nvPr>
            <p:ph type="title"/>
          </p:nvPr>
        </p:nvSpPr>
        <p:spPr>
          <a:xfrm>
            <a:off x="677334" y="-29237"/>
            <a:ext cx="8596668" cy="1320800"/>
          </a:xfrm>
        </p:spPr>
        <p:txBody>
          <a:bodyPr/>
          <a:lstStyle/>
          <a:p>
            <a:pPr algn="ctr"/>
            <a:r>
              <a:rPr lang="en-IN" dirty="0"/>
              <a:t>RESULTS AND EYE DIAGRAM</a:t>
            </a:r>
          </a:p>
        </p:txBody>
      </p:sp>
      <p:sp>
        <p:nvSpPr>
          <p:cNvPr id="3" name="Content Placeholder 2">
            <a:extLst>
              <a:ext uri="{FF2B5EF4-FFF2-40B4-BE49-F238E27FC236}">
                <a16:creationId xmlns:a16="http://schemas.microsoft.com/office/drawing/2014/main" id="{5E8514A8-66D8-41BA-A193-2E4A552EF081}"/>
              </a:ext>
            </a:extLst>
          </p:cNvPr>
          <p:cNvSpPr>
            <a:spLocks noGrp="1"/>
          </p:cNvSpPr>
          <p:nvPr>
            <p:ph idx="1"/>
          </p:nvPr>
        </p:nvSpPr>
        <p:spPr>
          <a:xfrm>
            <a:off x="564242" y="631163"/>
            <a:ext cx="8596668" cy="3880773"/>
          </a:xfrm>
        </p:spPr>
        <p:txBody>
          <a:bodyPr/>
          <a:lstStyle/>
          <a:p>
            <a:pPr>
              <a:lnSpc>
                <a:spcPct val="150000"/>
              </a:lnSpc>
            </a:pPr>
            <a:r>
              <a:rPr lang="en-US" sz="1800" dirty="0">
                <a:effectLst/>
                <a:latin typeface="Times New Roman" panose="02020603050405020304" pitchFamily="18" charset="0"/>
                <a:ea typeface="Calibri" panose="020F0502020204030204" pitchFamily="34" charset="0"/>
              </a:rPr>
              <a:t>The subsystem consist of 32 ONU and transmitted 10Gbps data on each channel. </a:t>
            </a:r>
            <a:r>
              <a:rPr lang="en-US" dirty="0">
                <a:latin typeface="Times New Roman" panose="02020603050405020304" pitchFamily="18" charset="0"/>
                <a:ea typeface="Calibri" panose="020F0502020204030204" pitchFamily="34" charset="0"/>
              </a:rPr>
              <a:t>Thus we transmitted 320 Gbps data through a single optical fiber.</a:t>
            </a:r>
          </a:p>
          <a:p>
            <a:pPr>
              <a:lnSpc>
                <a:spcPct val="150000"/>
              </a:lnSpc>
            </a:pPr>
            <a:r>
              <a:rPr lang="en-US" dirty="0">
                <a:latin typeface="Times New Roman" panose="02020603050405020304" pitchFamily="18" charset="0"/>
                <a:ea typeface="Calibri" panose="020F0502020204030204" pitchFamily="34" charset="0"/>
              </a:rPr>
              <a:t>Without SRM and PDCF simulated figure.</a:t>
            </a:r>
          </a:p>
          <a:p>
            <a:pPr>
              <a:lnSpc>
                <a:spcPct val="150000"/>
              </a:lnSpc>
            </a:pPr>
            <a:endParaRPr lang="en-IN" dirty="0">
              <a:solidFill>
                <a:schemeClr val="tx1"/>
              </a:solidFill>
            </a:endParaRPr>
          </a:p>
        </p:txBody>
      </p:sp>
      <p:pic>
        <p:nvPicPr>
          <p:cNvPr id="4" name="Picture 3">
            <a:extLst>
              <a:ext uri="{FF2B5EF4-FFF2-40B4-BE49-F238E27FC236}">
                <a16:creationId xmlns:a16="http://schemas.microsoft.com/office/drawing/2014/main" id="{15665B07-55B6-55B7-7517-CE403276B503}"/>
              </a:ext>
            </a:extLst>
          </p:cNvPr>
          <p:cNvPicPr>
            <a:picLocks noChangeAspect="1"/>
          </p:cNvPicPr>
          <p:nvPr/>
        </p:nvPicPr>
        <p:blipFill>
          <a:blip r:embed="rId2"/>
          <a:stretch>
            <a:fillRect/>
          </a:stretch>
        </p:blipFill>
        <p:spPr>
          <a:xfrm>
            <a:off x="1587500" y="2152449"/>
            <a:ext cx="7340599" cy="4442688"/>
          </a:xfrm>
          <a:prstGeom prst="rect">
            <a:avLst/>
          </a:prstGeom>
          <a:ln>
            <a:solidFill>
              <a:schemeClr val="accent1"/>
            </a:solidFill>
          </a:ln>
        </p:spPr>
      </p:pic>
    </p:spTree>
    <p:extLst>
      <p:ext uri="{BB962C8B-B14F-4D97-AF65-F5344CB8AC3E}">
        <p14:creationId xmlns:p14="http://schemas.microsoft.com/office/powerpoint/2010/main" val="410649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7447-E063-4FAB-B012-CB8FEDF8EBC7}"/>
              </a:ext>
            </a:extLst>
          </p:cNvPr>
          <p:cNvSpPr>
            <a:spLocks noGrp="1"/>
          </p:cNvSpPr>
          <p:nvPr>
            <p:ph type="title"/>
          </p:nvPr>
        </p:nvSpPr>
        <p:spPr>
          <a:xfrm>
            <a:off x="503162" y="387350"/>
            <a:ext cx="8596668" cy="1320800"/>
          </a:xfrm>
        </p:spPr>
        <p:txBody>
          <a:bodyPr/>
          <a:lstStyle/>
          <a:p>
            <a:r>
              <a:rPr lang="en-IN" dirty="0"/>
              <a:t>Eye Diagram and Simulation Results </a:t>
            </a:r>
          </a:p>
        </p:txBody>
      </p:sp>
      <p:sp>
        <p:nvSpPr>
          <p:cNvPr id="9" name="TextBox 8">
            <a:extLst>
              <a:ext uri="{FF2B5EF4-FFF2-40B4-BE49-F238E27FC236}">
                <a16:creationId xmlns:a16="http://schemas.microsoft.com/office/drawing/2014/main" id="{0717CD6F-9762-1B60-78B7-66D0ED0572E8}"/>
              </a:ext>
            </a:extLst>
          </p:cNvPr>
          <p:cNvSpPr txBox="1"/>
          <p:nvPr/>
        </p:nvSpPr>
        <p:spPr>
          <a:xfrm>
            <a:off x="737356" y="1047750"/>
            <a:ext cx="8128280" cy="8724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rPr>
              <a:t>With SRM and PDCF simulated figure.</a:t>
            </a:r>
          </a:p>
          <a:p>
            <a:pPr>
              <a:lnSpc>
                <a:spcPct val="150000"/>
              </a:lnSpc>
            </a:pPr>
            <a:endParaRPr lang="en-IN" dirty="0">
              <a:solidFill>
                <a:schemeClr val="tx1"/>
              </a:solidFill>
            </a:endParaRPr>
          </a:p>
        </p:txBody>
      </p:sp>
      <p:pic>
        <p:nvPicPr>
          <p:cNvPr id="11" name="Picture 10">
            <a:extLst>
              <a:ext uri="{FF2B5EF4-FFF2-40B4-BE49-F238E27FC236}">
                <a16:creationId xmlns:a16="http://schemas.microsoft.com/office/drawing/2014/main" id="{C892D9FE-2196-1B2A-7213-63BF2DB5A790}"/>
              </a:ext>
            </a:extLst>
          </p:cNvPr>
          <p:cNvPicPr>
            <a:picLocks noChangeAspect="1"/>
          </p:cNvPicPr>
          <p:nvPr/>
        </p:nvPicPr>
        <p:blipFill>
          <a:blip r:embed="rId2"/>
          <a:stretch>
            <a:fillRect/>
          </a:stretch>
        </p:blipFill>
        <p:spPr>
          <a:xfrm>
            <a:off x="1168302" y="1483991"/>
            <a:ext cx="8048625" cy="5276850"/>
          </a:xfrm>
          <a:prstGeom prst="rect">
            <a:avLst/>
          </a:prstGeom>
        </p:spPr>
      </p:pic>
    </p:spTree>
    <p:extLst>
      <p:ext uri="{BB962C8B-B14F-4D97-AF65-F5344CB8AC3E}">
        <p14:creationId xmlns:p14="http://schemas.microsoft.com/office/powerpoint/2010/main" val="323208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A004-8F5F-513D-91C8-B20DDFDBF221}"/>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38EEC560-B1D8-AD76-2AB7-1C75F11DD4C1}"/>
              </a:ext>
            </a:extLst>
          </p:cNvPr>
          <p:cNvSpPr>
            <a:spLocks noGrp="1"/>
          </p:cNvSpPr>
          <p:nvPr>
            <p:ph idx="1"/>
          </p:nvPr>
        </p:nvSpPr>
        <p:spPr>
          <a:xfrm>
            <a:off x="677334" y="1727200"/>
            <a:ext cx="8596668" cy="3880773"/>
          </a:xfrm>
        </p:spPr>
        <p:txBody>
          <a:bodyPr/>
          <a:lstStyle/>
          <a:p>
            <a:r>
              <a:rPr lang="en-US" b="0" i="0" dirty="0">
                <a:solidFill>
                  <a:srgbClr val="0F0F0F"/>
                </a:solidFill>
                <a:effectLst/>
                <a:latin typeface="Söhne"/>
              </a:rPr>
              <a:t>DCF in Wavelength Division Multiplexing (WDM)-based XGPON systems optimizes channel allocation, boosting overall bandwidth efficiency.</a:t>
            </a:r>
          </a:p>
          <a:p>
            <a:r>
              <a:rPr lang="en-US" b="0" i="0" dirty="0">
                <a:solidFill>
                  <a:srgbClr val="0F0F0F"/>
                </a:solidFill>
                <a:effectLst/>
                <a:latin typeface="Söhne"/>
              </a:rPr>
              <a:t>DCF enables dynamic allocation of wavelength channels, adapting to varying traffic demands and ensuring efficient utilization of network resources.</a:t>
            </a:r>
          </a:p>
          <a:p>
            <a:r>
              <a:rPr lang="en-US" b="0" i="0" dirty="0">
                <a:solidFill>
                  <a:srgbClr val="0F0F0F"/>
                </a:solidFill>
                <a:effectLst/>
                <a:latin typeface="Söhne"/>
              </a:rPr>
              <a:t>Dynamic wavelength allocation accommodates increasing data traffic.</a:t>
            </a:r>
          </a:p>
          <a:p>
            <a:endParaRPr lang="en-US" dirty="0">
              <a:solidFill>
                <a:srgbClr val="0F0F0F"/>
              </a:solidFill>
              <a:latin typeface="Söhne"/>
            </a:endParaRPr>
          </a:p>
          <a:p>
            <a:endParaRPr lang="en-US" dirty="0"/>
          </a:p>
        </p:txBody>
      </p:sp>
    </p:spTree>
    <p:extLst>
      <p:ext uri="{BB962C8B-B14F-4D97-AF65-F5344CB8AC3E}">
        <p14:creationId xmlns:p14="http://schemas.microsoft.com/office/powerpoint/2010/main" val="303610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48CB-799C-46F5-B6F1-AA3FDDDF6151}"/>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EBCF087F-C1CF-41DF-B82A-757D25AF09B3}"/>
              </a:ext>
            </a:extLst>
          </p:cNvPr>
          <p:cNvSpPr>
            <a:spLocks noGrp="1"/>
          </p:cNvSpPr>
          <p:nvPr>
            <p:ph idx="1"/>
          </p:nvPr>
        </p:nvSpPr>
        <p:spPr>
          <a:xfrm>
            <a:off x="677334" y="1464907"/>
            <a:ext cx="8596668" cy="4576456"/>
          </a:xfrm>
        </p:spPr>
        <p:txBody>
          <a:bodyPr>
            <a:normAutofit fontScale="92500"/>
          </a:bodyPr>
          <a:lstStyle/>
          <a:p>
            <a:r>
              <a:rPr lang="en-IN" dirty="0"/>
              <a:t>The research introduces a bidirectional communication system that combines Sub-Carrier Modulation (SCM), Wavelength Division Multiplexing (WDM), and Radio-over-Fiber (</a:t>
            </a:r>
            <a:r>
              <a:rPr lang="en-IN" dirty="0" err="1"/>
              <a:t>RoF</a:t>
            </a:r>
            <a:r>
              <a:rPr lang="en-IN" dirty="0"/>
              <a:t>) technologies. The system incorporates a unique square root module and uses post-dispersion compensation </a:t>
            </a:r>
            <a:r>
              <a:rPr lang="en-IN" dirty="0" err="1"/>
              <a:t>fiber</a:t>
            </a:r>
            <a:r>
              <a:rPr lang="en-IN" dirty="0"/>
              <a:t>.</a:t>
            </a:r>
          </a:p>
          <a:p>
            <a:r>
              <a:rPr lang="en-US" dirty="0"/>
              <a:t>Simulation results confirm the effectiveness of the proposed system. It achieves an impressively low Bit Error Rate (BER) of less than 10^-9, indicating highly accurate data transmission.</a:t>
            </a:r>
          </a:p>
          <a:p>
            <a:r>
              <a:rPr lang="en-US" sz="1800" dirty="0">
                <a:effectLst/>
                <a:ea typeface="Times New Roman" panose="02020603050405020304" pitchFamily="18" charset="0"/>
              </a:rPr>
              <a:t>The use of 10-GPON started as a result of rising bandwidth demands. The SCM/WDM10GPON-RoF bidirectional system </a:t>
            </a:r>
            <a:r>
              <a:rPr lang="en-US" dirty="0">
                <a:ea typeface="Times New Roman" panose="02020603050405020304" pitchFamily="18" charset="0"/>
              </a:rPr>
              <a:t>is</a:t>
            </a:r>
            <a:r>
              <a:rPr lang="en-US" sz="1800" dirty="0">
                <a:effectLst/>
                <a:ea typeface="Times New Roman" panose="02020603050405020304" pitchFamily="18" charset="0"/>
              </a:rPr>
              <a:t> demonstrated in this work using SRM at 1577 nm for downlink transmission and 1270 nm for uplink transmission.</a:t>
            </a:r>
          </a:p>
          <a:p>
            <a:r>
              <a:rPr lang="en-US" dirty="0"/>
              <a:t>SRM and DCF on the receiver side has been suggested and designed using MATLAB, which played a key role for improving the proposed system’s execution.</a:t>
            </a:r>
            <a:endParaRPr lang="en-IN" dirty="0"/>
          </a:p>
          <a:p>
            <a:r>
              <a:rPr lang="en-US" dirty="0"/>
              <a:t>The primary goal of this system is to significantly enhance optical communication. It aims to achieve higher data transmission rates, extend the distance over which signals can be sent, and improve the overall quality of the transmitted signals.</a:t>
            </a:r>
            <a:endParaRPr lang="en-IN" dirty="0"/>
          </a:p>
        </p:txBody>
      </p:sp>
    </p:spTree>
    <p:extLst>
      <p:ext uri="{BB962C8B-B14F-4D97-AF65-F5344CB8AC3E}">
        <p14:creationId xmlns:p14="http://schemas.microsoft.com/office/powerpoint/2010/main" val="233405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C71D-E044-4B1F-BD0E-F01905CB2DD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069C03F-9997-4BF8-A100-9AC00B5FB42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DE97617-9E05-44CD-A436-3DF43806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09" y="766446"/>
            <a:ext cx="9350733" cy="5344222"/>
          </a:xfrm>
          <a:prstGeom prst="rect">
            <a:avLst/>
          </a:prstGeom>
        </p:spPr>
      </p:pic>
    </p:spTree>
    <p:extLst>
      <p:ext uri="{BB962C8B-B14F-4D97-AF65-F5344CB8AC3E}">
        <p14:creationId xmlns:p14="http://schemas.microsoft.com/office/powerpoint/2010/main" val="184790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6EDC-D573-4B09-B2D5-07C669069290}"/>
              </a:ext>
            </a:extLst>
          </p:cNvPr>
          <p:cNvSpPr>
            <a:spLocks noGrp="1"/>
          </p:cNvSpPr>
          <p:nvPr>
            <p:ph type="title"/>
          </p:nvPr>
        </p:nvSpPr>
        <p:spPr/>
        <p:txBody>
          <a:bodyPr>
            <a:normAutofit/>
          </a:bodyPr>
          <a:lstStyle/>
          <a:p>
            <a:r>
              <a:rPr lang="en-US" sz="4800" b="1" dirty="0"/>
              <a:t>             Table Of Contents</a:t>
            </a:r>
            <a:endParaRPr lang="en-IN" sz="4800" b="1" dirty="0"/>
          </a:p>
        </p:txBody>
      </p:sp>
      <p:sp>
        <p:nvSpPr>
          <p:cNvPr id="3" name="Content Placeholder 2">
            <a:extLst>
              <a:ext uri="{FF2B5EF4-FFF2-40B4-BE49-F238E27FC236}">
                <a16:creationId xmlns:a16="http://schemas.microsoft.com/office/drawing/2014/main" id="{D8EC5C28-18F9-43F6-9C79-8ADB56CD74CE}"/>
              </a:ext>
            </a:extLst>
          </p:cNvPr>
          <p:cNvSpPr>
            <a:spLocks noGrp="1"/>
          </p:cNvSpPr>
          <p:nvPr>
            <p:ph idx="1"/>
          </p:nvPr>
        </p:nvSpPr>
        <p:spPr>
          <a:xfrm>
            <a:off x="838200" y="2512611"/>
            <a:ext cx="10515600" cy="3562185"/>
          </a:xfrm>
        </p:spPr>
        <p:txBody>
          <a:bodyPr/>
          <a:lstStyle/>
          <a:p>
            <a:pPr>
              <a:buFont typeface="Wingdings" panose="05000000000000000000" pitchFamily="2" charset="2"/>
              <a:buChar char="§"/>
            </a:pPr>
            <a:r>
              <a:rPr lang="en-IN" sz="2000" dirty="0"/>
              <a:t>ABSTRACT</a:t>
            </a:r>
          </a:p>
          <a:p>
            <a:pPr>
              <a:buFont typeface="Wingdings" panose="05000000000000000000" pitchFamily="2" charset="2"/>
              <a:buChar char="§"/>
            </a:pPr>
            <a:r>
              <a:rPr lang="en-IN" sz="2000" dirty="0"/>
              <a:t>LITRATURE REVIEW</a:t>
            </a:r>
          </a:p>
          <a:p>
            <a:pPr>
              <a:buFont typeface="Wingdings" panose="05000000000000000000" pitchFamily="2" charset="2"/>
              <a:buChar char="§"/>
            </a:pPr>
            <a:r>
              <a:rPr lang="en-IN" sz="2000" dirty="0"/>
              <a:t>EXISTING METHOD</a:t>
            </a:r>
          </a:p>
          <a:p>
            <a:pPr>
              <a:buFont typeface="Wingdings" panose="05000000000000000000" pitchFamily="2" charset="2"/>
              <a:buChar char="§"/>
            </a:pPr>
            <a:r>
              <a:rPr lang="en-IN" sz="2000" dirty="0"/>
              <a:t>PROPOSED METHOD</a:t>
            </a:r>
          </a:p>
          <a:p>
            <a:pPr>
              <a:buFont typeface="Wingdings" panose="05000000000000000000" pitchFamily="2" charset="2"/>
              <a:buChar char="§"/>
            </a:pPr>
            <a:r>
              <a:rPr lang="en-IN" sz="2000" dirty="0"/>
              <a:t>ADVANTAGES AND APPLICATION</a:t>
            </a:r>
          </a:p>
          <a:p>
            <a:pPr>
              <a:buFont typeface="Wingdings" panose="05000000000000000000" pitchFamily="2" charset="2"/>
              <a:buChar char="§"/>
            </a:pPr>
            <a:r>
              <a:rPr lang="en-IN" sz="2000" dirty="0"/>
              <a:t>CONCLUSION</a:t>
            </a:r>
          </a:p>
          <a:p>
            <a:pPr marL="0" indent="0">
              <a:buNone/>
            </a:pPr>
            <a:endParaRPr lang="en-IN" dirty="0"/>
          </a:p>
        </p:txBody>
      </p:sp>
      <p:pic>
        <p:nvPicPr>
          <p:cNvPr id="5" name="Graphic 4" descr="Checklist">
            <a:extLst>
              <a:ext uri="{FF2B5EF4-FFF2-40B4-BE49-F238E27FC236}">
                <a16:creationId xmlns:a16="http://schemas.microsoft.com/office/drawing/2014/main" id="{1316DDA1-E032-42AE-8DC4-3305C711B6F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72019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9417-9187-4F72-8717-F9F3E5521ABF}"/>
              </a:ext>
            </a:extLst>
          </p:cNvPr>
          <p:cNvSpPr>
            <a:spLocks noGrp="1"/>
          </p:cNvSpPr>
          <p:nvPr>
            <p:ph type="title"/>
          </p:nvPr>
        </p:nvSpPr>
        <p:spPr>
          <a:xfrm>
            <a:off x="1535127" y="229630"/>
            <a:ext cx="8596668" cy="1320800"/>
          </a:xfrm>
        </p:spPr>
        <p:txBody>
          <a:bodyPr/>
          <a:lstStyle/>
          <a:p>
            <a:r>
              <a:rPr lang="en-IN" b="1" dirty="0"/>
              <a:t>                     Abstract</a:t>
            </a:r>
          </a:p>
        </p:txBody>
      </p:sp>
      <p:sp>
        <p:nvSpPr>
          <p:cNvPr id="3" name="Content Placeholder 2">
            <a:extLst>
              <a:ext uri="{FF2B5EF4-FFF2-40B4-BE49-F238E27FC236}">
                <a16:creationId xmlns:a16="http://schemas.microsoft.com/office/drawing/2014/main" id="{53704713-EF24-4299-85C8-87490AEEDA2C}"/>
              </a:ext>
            </a:extLst>
          </p:cNvPr>
          <p:cNvSpPr>
            <a:spLocks noGrp="1"/>
          </p:cNvSpPr>
          <p:nvPr>
            <p:ph idx="1"/>
          </p:nvPr>
        </p:nvSpPr>
        <p:spPr>
          <a:xfrm>
            <a:off x="561892" y="1165259"/>
            <a:ext cx="11068216" cy="3586701"/>
          </a:xfrm>
        </p:spPr>
        <p:txBody>
          <a:bodyPr>
            <a:noAutofit/>
          </a:bodyPr>
          <a:lstStyle/>
          <a:p>
            <a:pPr rtl="0">
              <a:buSzPts val="1800"/>
              <a:buFont typeface="Wingdings 2" panose="05020102010507070707" pitchFamily="18" charset="2"/>
              <a:buChar char=""/>
            </a:pPr>
            <a:r>
              <a:rPr lang="en-US" sz="1920" b="0" i="0" dirty="0">
                <a:solidFill>
                  <a:srgbClr val="0F0F0F"/>
                </a:solidFill>
                <a:effectLst/>
                <a:latin typeface="Candara" panose="020E0502030303020204" pitchFamily="34" charset="0"/>
              </a:rPr>
              <a:t>As we are know, the demand for higher data rates is increasing day by day  </a:t>
            </a:r>
            <a:r>
              <a:rPr lang="en-US" sz="2000" b="0" i="0" dirty="0">
                <a:solidFill>
                  <a:srgbClr val="000000"/>
                </a:solidFill>
                <a:effectLst/>
                <a:latin typeface="Candara" panose="020E0502030303020204" pitchFamily="34" charset="0"/>
              </a:rPr>
              <a:t>for a range of digital activities that require seamless and uninterrupted online performance. </a:t>
            </a:r>
            <a:r>
              <a:rPr lang="en-US" sz="1920" b="0" i="0" dirty="0">
                <a:solidFill>
                  <a:srgbClr val="0F0F0F"/>
                </a:solidFill>
                <a:effectLst/>
                <a:latin typeface="Candara" panose="020E0502030303020204" pitchFamily="34" charset="0"/>
              </a:rPr>
              <a:t>So we go for optical fiber networks which allows us to achieve higher data rates up to  1Gbps. </a:t>
            </a:r>
          </a:p>
          <a:p>
            <a:pPr rtl="0">
              <a:buSzPts val="1800"/>
              <a:buFont typeface="Wingdings 2" panose="05020102010507070707" pitchFamily="18" charset="2"/>
              <a:buChar char=""/>
            </a:pPr>
            <a:r>
              <a:rPr lang="en-US" sz="1920" b="0" i="0" dirty="0">
                <a:solidFill>
                  <a:srgbClr val="0F0F0F"/>
                </a:solidFill>
                <a:effectLst/>
                <a:latin typeface="Candara" panose="020E0502030303020204" pitchFamily="34" charset="0"/>
              </a:rPr>
              <a:t>How can we further enhance this speed up to 100 Gbps or more?</a:t>
            </a:r>
          </a:p>
          <a:p>
            <a:pPr>
              <a:buSzPts val="1800"/>
              <a:buFont typeface="Wingdings 2" panose="05020102010507070707" pitchFamily="18" charset="2"/>
              <a:buChar char=""/>
            </a:pPr>
            <a:r>
              <a:rPr lang="en-US" sz="1920" b="0" i="0" u="none" strike="noStrike" kern="1200" baseline="0" dirty="0">
                <a:solidFill>
                  <a:schemeClr val="tx1"/>
                </a:solidFill>
                <a:latin typeface="Candara" panose="020E0502030303020204" pitchFamily="34" charset="0"/>
              </a:rPr>
              <a:t>We can use WDM based XG-PON which is a technique of multiplexing multiple optical carrier signals of different wavelength through a single optical fiber channel.</a:t>
            </a:r>
          </a:p>
          <a:p>
            <a:pPr rtl="0">
              <a:buSzPts val="1800"/>
              <a:buFont typeface="Wingdings 2" panose="05020102010507070707" pitchFamily="18" charset="2"/>
              <a:buChar char=""/>
            </a:pPr>
            <a:r>
              <a:rPr lang="en-US" sz="1920" dirty="0">
                <a:solidFill>
                  <a:schemeClr val="tx1"/>
                </a:solidFill>
                <a:latin typeface="Candara" panose="020E0502030303020204" pitchFamily="34" charset="0"/>
              </a:rPr>
              <a:t>What is PON and how is PON different from AON ?</a:t>
            </a:r>
          </a:p>
          <a:p>
            <a:pPr rtl="0">
              <a:buSzPts val="1800"/>
              <a:buFont typeface="Wingdings 2" panose="05020102010507070707" pitchFamily="18" charset="2"/>
              <a:buChar char=""/>
            </a:pPr>
            <a:r>
              <a:rPr lang="en-US" sz="1920" dirty="0">
                <a:solidFill>
                  <a:schemeClr val="tx1"/>
                </a:solidFill>
                <a:latin typeface="Candara" panose="020E0502030303020204" pitchFamily="34" charset="0"/>
              </a:rPr>
              <a:t>PON comprises of  passive components such as splitter , combiner ,fork etc. which do not require external power equipment. AON is more flexible but complex and costly.</a:t>
            </a:r>
          </a:p>
          <a:p>
            <a:pPr>
              <a:buSzPts val="1800"/>
              <a:buFont typeface="Wingdings 2" panose="05020102010507070707" pitchFamily="18" charset="2"/>
              <a:buChar char=""/>
            </a:pPr>
            <a:r>
              <a:rPr lang="en-US" sz="1920" b="0" i="0" u="none" strike="noStrike" kern="1200" baseline="0" dirty="0">
                <a:solidFill>
                  <a:schemeClr val="tx1"/>
                </a:solidFill>
                <a:latin typeface="Candara" panose="020E0502030303020204" pitchFamily="34" charset="0"/>
              </a:rPr>
              <a:t>This architecture is used to transfer high data rates while ensuring network reliability and wider network coverage. </a:t>
            </a:r>
          </a:p>
          <a:p>
            <a:pPr rtl="0">
              <a:buSzPts val="1800"/>
              <a:buFont typeface="Wingdings 2" panose="05020102010507070707" pitchFamily="18" charset="2"/>
              <a:buChar char=""/>
            </a:pPr>
            <a:r>
              <a:rPr lang="en-US" sz="1920" b="0" i="0" u="none" strike="noStrike" kern="1200" baseline="0" dirty="0">
                <a:solidFill>
                  <a:schemeClr val="tx1"/>
                </a:solidFill>
                <a:latin typeface="Candara" panose="020E0502030303020204" pitchFamily="34" charset="0"/>
              </a:rPr>
              <a:t>The performance is enhanced by using SRM designed on </a:t>
            </a:r>
            <a:r>
              <a:rPr lang="en-US" sz="1920" b="0" i="0" u="none" strike="noStrike" kern="1200" baseline="0" dirty="0" err="1">
                <a:solidFill>
                  <a:schemeClr val="tx1"/>
                </a:solidFill>
                <a:latin typeface="Candara" panose="020E0502030303020204" pitchFamily="34" charset="0"/>
              </a:rPr>
              <a:t>matlab</a:t>
            </a:r>
            <a:r>
              <a:rPr lang="en-US" sz="1920" b="0" i="0" u="none" strike="noStrike" kern="1200" baseline="0" dirty="0">
                <a:solidFill>
                  <a:schemeClr val="tx1"/>
                </a:solidFill>
                <a:latin typeface="Candara" panose="020E0502030303020204" pitchFamily="34" charset="0"/>
              </a:rPr>
              <a:t> and DCF to compensate for the square law characteristics of photodiode present in ONUs. </a:t>
            </a:r>
            <a:endParaRPr lang="en-IN" sz="2000" dirty="0"/>
          </a:p>
        </p:txBody>
      </p:sp>
      <p:pic>
        <p:nvPicPr>
          <p:cNvPr id="4" name="Graphic 3" descr="Teacher">
            <a:extLst>
              <a:ext uri="{FF2B5EF4-FFF2-40B4-BE49-F238E27FC236}">
                <a16:creationId xmlns:a16="http://schemas.microsoft.com/office/drawing/2014/main" id="{BAE23229-DCCF-41A3-9A59-013AE454660F}"/>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0203" y="172872"/>
            <a:ext cx="822033" cy="822033"/>
          </a:xfrm>
          <a:prstGeom prst="rect">
            <a:avLst/>
          </a:prstGeom>
        </p:spPr>
      </p:pic>
    </p:spTree>
    <p:extLst>
      <p:ext uri="{BB962C8B-B14F-4D97-AF65-F5344CB8AC3E}">
        <p14:creationId xmlns:p14="http://schemas.microsoft.com/office/powerpoint/2010/main" val="292200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0D51-0EB6-440B-A23C-FB85A8C313A6}"/>
              </a:ext>
            </a:extLst>
          </p:cNvPr>
          <p:cNvSpPr>
            <a:spLocks noGrp="1"/>
          </p:cNvSpPr>
          <p:nvPr>
            <p:ph type="title"/>
          </p:nvPr>
        </p:nvSpPr>
        <p:spPr>
          <a:xfrm>
            <a:off x="1182302" y="319314"/>
            <a:ext cx="8596668" cy="1320800"/>
          </a:xfrm>
        </p:spPr>
        <p:txBody>
          <a:bodyPr/>
          <a:lstStyle/>
          <a:p>
            <a:pPr algn="ctr"/>
            <a:r>
              <a:rPr lang="en-IN" b="1" dirty="0"/>
              <a:t>PASSIVE OPTICAL NETWORK</a:t>
            </a:r>
          </a:p>
        </p:txBody>
      </p:sp>
      <p:sp>
        <p:nvSpPr>
          <p:cNvPr id="3" name="Content Placeholder 2">
            <a:extLst>
              <a:ext uri="{FF2B5EF4-FFF2-40B4-BE49-F238E27FC236}">
                <a16:creationId xmlns:a16="http://schemas.microsoft.com/office/drawing/2014/main" id="{C9B11542-368F-4571-988B-2207CF8AD6F0}"/>
              </a:ext>
            </a:extLst>
          </p:cNvPr>
          <p:cNvSpPr>
            <a:spLocks noGrp="1"/>
          </p:cNvSpPr>
          <p:nvPr>
            <p:ph idx="1"/>
          </p:nvPr>
        </p:nvSpPr>
        <p:spPr>
          <a:xfrm>
            <a:off x="1182302" y="1488613"/>
            <a:ext cx="8596668" cy="3880773"/>
          </a:xfrm>
        </p:spPr>
        <p:txBody>
          <a:bodyPr>
            <a:noAutofit/>
          </a:bodyPr>
          <a:lstStyle/>
          <a:p>
            <a:pPr algn="just">
              <a:lnSpc>
                <a:spcPct val="150000"/>
              </a:lnSpc>
            </a:pPr>
            <a:r>
              <a:rPr lang="en-IN" sz="2000" dirty="0">
                <a:solidFill>
                  <a:schemeClr val="tx1"/>
                </a:solidFill>
                <a:latin typeface="Candara" panose="020E0502030303020204" pitchFamily="34" charset="0"/>
              </a:rPr>
              <a:t>A PON is a point-to multipoint optical network that uses passive optical components such as splitter coupler and splicer.</a:t>
            </a:r>
          </a:p>
          <a:p>
            <a:pPr algn="just">
              <a:lnSpc>
                <a:spcPct val="150000"/>
              </a:lnSpc>
            </a:pPr>
            <a:r>
              <a:rPr lang="en-IN" sz="2000" dirty="0">
                <a:solidFill>
                  <a:schemeClr val="tx1"/>
                </a:solidFill>
                <a:latin typeface="Candara" panose="020E0502030303020204" pitchFamily="34" charset="0"/>
              </a:rPr>
              <a:t>PON technology has two essential characteristics that make it a good choice for a broadband access network.</a:t>
            </a:r>
          </a:p>
          <a:p>
            <a:pPr algn="just">
              <a:lnSpc>
                <a:spcPct val="150000"/>
              </a:lnSpc>
            </a:pPr>
            <a:r>
              <a:rPr lang="en-IN" sz="2000" dirty="0">
                <a:solidFill>
                  <a:schemeClr val="tx1"/>
                </a:solidFill>
                <a:latin typeface="Candara" panose="020E0502030303020204" pitchFamily="34" charset="0"/>
              </a:rPr>
              <a:t>It supports point-to-multipoint architecture and allow multiple customers to share a single fibre facility . </a:t>
            </a:r>
          </a:p>
          <a:p>
            <a:pPr algn="just">
              <a:lnSpc>
                <a:spcPct val="150000"/>
              </a:lnSpc>
            </a:pPr>
            <a:r>
              <a:rPr lang="en-IN" sz="2000" dirty="0">
                <a:solidFill>
                  <a:schemeClr val="tx1"/>
                </a:solidFill>
                <a:latin typeface="Candara" panose="020E0502030303020204" pitchFamily="34" charset="0"/>
              </a:rPr>
              <a:t>A  PON system does not require much maintenance because of the passive nature of components of a PON.</a:t>
            </a:r>
          </a:p>
        </p:txBody>
      </p:sp>
    </p:spTree>
    <p:extLst>
      <p:ext uri="{BB962C8B-B14F-4D97-AF65-F5344CB8AC3E}">
        <p14:creationId xmlns:p14="http://schemas.microsoft.com/office/powerpoint/2010/main" val="36624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A56A-0B30-329C-3427-8D540C4EC6EE}"/>
              </a:ext>
            </a:extLst>
          </p:cNvPr>
          <p:cNvSpPr>
            <a:spLocks noGrp="1"/>
          </p:cNvSpPr>
          <p:nvPr>
            <p:ph type="title"/>
          </p:nvPr>
        </p:nvSpPr>
        <p:spPr>
          <a:xfrm>
            <a:off x="131423" y="0"/>
            <a:ext cx="8596668" cy="1320800"/>
          </a:xfrm>
        </p:spPr>
        <p:txBody>
          <a:bodyPr/>
          <a:lstStyle/>
          <a:p>
            <a:r>
              <a:rPr lang="en-US" dirty="0"/>
              <a:t>Cont. PON Architecture</a:t>
            </a:r>
          </a:p>
        </p:txBody>
      </p:sp>
      <p:pic>
        <p:nvPicPr>
          <p:cNvPr id="5" name="Picture 4">
            <a:extLst>
              <a:ext uri="{FF2B5EF4-FFF2-40B4-BE49-F238E27FC236}">
                <a16:creationId xmlns:a16="http://schemas.microsoft.com/office/drawing/2014/main" id="{F0AE4DEF-9CC4-68DA-42D0-5DA9D3846AFA}"/>
              </a:ext>
            </a:extLst>
          </p:cNvPr>
          <p:cNvPicPr>
            <a:picLocks noChangeAspect="1"/>
          </p:cNvPicPr>
          <p:nvPr/>
        </p:nvPicPr>
        <p:blipFill rotWithShape="1">
          <a:blip r:embed="rId2"/>
          <a:srcRect l="922" r="2636" b="8985"/>
          <a:stretch/>
        </p:blipFill>
        <p:spPr>
          <a:xfrm>
            <a:off x="354842" y="754039"/>
            <a:ext cx="9103056" cy="5349922"/>
          </a:xfrm>
          <a:prstGeom prst="rect">
            <a:avLst/>
          </a:prstGeom>
        </p:spPr>
      </p:pic>
    </p:spTree>
    <p:extLst>
      <p:ext uri="{BB962C8B-B14F-4D97-AF65-F5344CB8AC3E}">
        <p14:creationId xmlns:p14="http://schemas.microsoft.com/office/powerpoint/2010/main" val="143395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0EB6-72E4-494F-9AD5-9AA4F44EA08C}"/>
              </a:ext>
            </a:extLst>
          </p:cNvPr>
          <p:cNvSpPr>
            <a:spLocks noGrp="1"/>
          </p:cNvSpPr>
          <p:nvPr>
            <p:ph type="title"/>
          </p:nvPr>
        </p:nvSpPr>
        <p:spPr/>
        <p:txBody>
          <a:bodyPr/>
          <a:lstStyle/>
          <a:p>
            <a:pPr algn="ctr"/>
            <a:r>
              <a:rPr lang="en-IN" b="1" dirty="0"/>
              <a:t>OPTICAL LINE TERMINAL(OLT)</a:t>
            </a:r>
          </a:p>
        </p:txBody>
      </p:sp>
      <p:sp>
        <p:nvSpPr>
          <p:cNvPr id="3" name="Content Placeholder 2">
            <a:extLst>
              <a:ext uri="{FF2B5EF4-FFF2-40B4-BE49-F238E27FC236}">
                <a16:creationId xmlns:a16="http://schemas.microsoft.com/office/drawing/2014/main" id="{3415B8B2-E691-476D-8B90-AFCACC66835A}"/>
              </a:ext>
            </a:extLst>
          </p:cNvPr>
          <p:cNvSpPr>
            <a:spLocks noGrp="1"/>
          </p:cNvSpPr>
          <p:nvPr>
            <p:ph idx="1"/>
          </p:nvPr>
        </p:nvSpPr>
        <p:spPr>
          <a:xfrm>
            <a:off x="1236893" y="1778452"/>
            <a:ext cx="8596668" cy="3880773"/>
          </a:xfrm>
        </p:spPr>
        <p:txBody>
          <a:bodyPr>
            <a:normAutofit/>
          </a:bodyPr>
          <a:lstStyle/>
          <a:p>
            <a:pPr>
              <a:lnSpc>
                <a:spcPct val="160000"/>
              </a:lnSpc>
            </a:pPr>
            <a:r>
              <a:rPr lang="en-IN" dirty="0"/>
              <a:t>OLT is the headend of an optical cable network located at service provider’s central office CO.</a:t>
            </a:r>
          </a:p>
          <a:p>
            <a:pPr>
              <a:lnSpc>
                <a:spcPct val="160000"/>
              </a:lnSpc>
            </a:pPr>
            <a:r>
              <a:rPr lang="en-IN" dirty="0"/>
              <a:t>It broadcasts the downstream data to the connected ONUs over a single </a:t>
            </a:r>
            <a:r>
              <a:rPr lang="en-IN" dirty="0" err="1"/>
              <a:t>fiber</a:t>
            </a:r>
            <a:r>
              <a:rPr lang="en-IN" dirty="0"/>
              <a:t>/</a:t>
            </a:r>
          </a:p>
          <a:p>
            <a:pPr>
              <a:lnSpc>
                <a:spcPct val="160000"/>
              </a:lnSpc>
            </a:pPr>
            <a:r>
              <a:rPr lang="en-IN" dirty="0"/>
              <a:t>It aggregates upstream traffic from multiple customer sites. It can use one of several multiplexing techniques such as TDM,CDM, or WDM.</a:t>
            </a:r>
          </a:p>
          <a:p>
            <a:pPr>
              <a:lnSpc>
                <a:spcPct val="160000"/>
              </a:lnSpc>
            </a:pPr>
            <a:r>
              <a:rPr lang="en-IN" dirty="0"/>
              <a:t>It is responsible for interfacing metro backbone networks and performing network protocol conversions.</a:t>
            </a:r>
          </a:p>
        </p:txBody>
      </p:sp>
    </p:spTree>
    <p:extLst>
      <p:ext uri="{BB962C8B-B14F-4D97-AF65-F5344CB8AC3E}">
        <p14:creationId xmlns:p14="http://schemas.microsoft.com/office/powerpoint/2010/main" val="418372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0EB6-72E4-494F-9AD5-9AA4F44EA08C}"/>
              </a:ext>
            </a:extLst>
          </p:cNvPr>
          <p:cNvSpPr>
            <a:spLocks noGrp="1"/>
          </p:cNvSpPr>
          <p:nvPr>
            <p:ph type="title"/>
          </p:nvPr>
        </p:nvSpPr>
        <p:spPr/>
        <p:txBody>
          <a:bodyPr/>
          <a:lstStyle/>
          <a:p>
            <a:pPr algn="ctr"/>
            <a:r>
              <a:rPr lang="en-IN" b="1" dirty="0"/>
              <a:t>OPTICAL NETWORK UNIT</a:t>
            </a:r>
          </a:p>
        </p:txBody>
      </p:sp>
      <p:sp>
        <p:nvSpPr>
          <p:cNvPr id="3" name="Content Placeholder 2">
            <a:extLst>
              <a:ext uri="{FF2B5EF4-FFF2-40B4-BE49-F238E27FC236}">
                <a16:creationId xmlns:a16="http://schemas.microsoft.com/office/drawing/2014/main" id="{3415B8B2-E691-476D-8B90-AFCACC66835A}"/>
              </a:ext>
            </a:extLst>
          </p:cNvPr>
          <p:cNvSpPr>
            <a:spLocks noGrp="1"/>
          </p:cNvSpPr>
          <p:nvPr>
            <p:ph idx="1"/>
          </p:nvPr>
        </p:nvSpPr>
        <p:spPr/>
        <p:txBody>
          <a:bodyPr>
            <a:noAutofit/>
          </a:bodyPr>
          <a:lstStyle/>
          <a:p>
            <a:pPr>
              <a:lnSpc>
                <a:spcPct val="160000"/>
              </a:lnSpc>
            </a:pPr>
            <a:r>
              <a:rPr lang="en-IN" dirty="0">
                <a:solidFill>
                  <a:schemeClr val="tx1"/>
                </a:solidFill>
                <a:latin typeface="Candara" panose="020E0502030303020204" pitchFamily="34" charset="0"/>
              </a:rPr>
              <a:t>Optical Network Unit PON system terminates at ONUs, also know as Optical Network terminals (ONTs).</a:t>
            </a:r>
          </a:p>
          <a:p>
            <a:pPr>
              <a:lnSpc>
                <a:spcPct val="160000"/>
              </a:lnSpc>
            </a:pPr>
            <a:r>
              <a:rPr lang="en-IN" dirty="0">
                <a:solidFill>
                  <a:schemeClr val="tx1"/>
                </a:solidFill>
                <a:latin typeface="Candara" panose="020E0502030303020204" pitchFamily="34" charset="0"/>
              </a:rPr>
              <a:t>It converts optical signals to electrical signals and then to an application bandwidth for a user end terminal such as a PC , a TV, a home hub, enterprise routers etc.</a:t>
            </a:r>
          </a:p>
          <a:p>
            <a:pPr>
              <a:lnSpc>
                <a:spcPct val="160000"/>
              </a:lnSpc>
            </a:pPr>
            <a:r>
              <a:rPr lang="en-IN" dirty="0">
                <a:solidFill>
                  <a:schemeClr val="tx1"/>
                </a:solidFill>
                <a:latin typeface="Candara" panose="020E0502030303020204" pitchFamily="34" charset="0"/>
              </a:rPr>
              <a:t>It generates optical signals for upstream traffic.</a:t>
            </a:r>
          </a:p>
          <a:p>
            <a:pPr>
              <a:lnSpc>
                <a:spcPct val="160000"/>
              </a:lnSpc>
            </a:pPr>
            <a:r>
              <a:rPr lang="en-IN" dirty="0">
                <a:solidFill>
                  <a:schemeClr val="tx1"/>
                </a:solidFill>
                <a:latin typeface="Candara" panose="020E0502030303020204" pitchFamily="34" charset="0"/>
              </a:rPr>
              <a:t>It interfaces last-yard access device like a wireless LAN at customer premises.</a:t>
            </a:r>
          </a:p>
        </p:txBody>
      </p:sp>
    </p:spTree>
    <p:extLst>
      <p:ext uri="{BB962C8B-B14F-4D97-AF65-F5344CB8AC3E}">
        <p14:creationId xmlns:p14="http://schemas.microsoft.com/office/powerpoint/2010/main" val="210311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6CD-BBFD-43E9-95CB-70410C3A058D}"/>
              </a:ext>
            </a:extLst>
          </p:cNvPr>
          <p:cNvSpPr>
            <a:spLocks noGrp="1"/>
          </p:cNvSpPr>
          <p:nvPr>
            <p:ph type="title"/>
          </p:nvPr>
        </p:nvSpPr>
        <p:spPr>
          <a:xfrm>
            <a:off x="1214362" y="535808"/>
            <a:ext cx="8596668" cy="1320800"/>
          </a:xfrm>
        </p:spPr>
        <p:txBody>
          <a:bodyPr/>
          <a:lstStyle/>
          <a:p>
            <a:r>
              <a:rPr lang="en-IN" dirty="0"/>
              <a:t>						EXISTING MODEL</a:t>
            </a:r>
          </a:p>
        </p:txBody>
      </p:sp>
      <p:graphicFrame>
        <p:nvGraphicFramePr>
          <p:cNvPr id="14" name="Content Placeholder 7">
            <a:extLst>
              <a:ext uri="{FF2B5EF4-FFF2-40B4-BE49-F238E27FC236}">
                <a16:creationId xmlns:a16="http://schemas.microsoft.com/office/drawing/2014/main" id="{49FB29D5-DCD9-4EA4-889C-E0553A7AAF7F}"/>
              </a:ext>
            </a:extLst>
          </p:cNvPr>
          <p:cNvGraphicFramePr>
            <a:graphicFrameLocks noGrp="1"/>
          </p:cNvGraphicFramePr>
          <p:nvPr>
            <p:ph idx="1"/>
            <p:extLst>
              <p:ext uri="{D42A27DB-BD31-4B8C-83A1-F6EECF244321}">
                <p14:modId xmlns:p14="http://schemas.microsoft.com/office/powerpoint/2010/main" val="2326000406"/>
              </p:ext>
            </p:extLst>
          </p:nvPr>
        </p:nvGraphicFramePr>
        <p:xfrm>
          <a:off x="437882" y="1918951"/>
          <a:ext cx="11172927" cy="394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8" descr="Head with Gears">
            <a:extLst>
              <a:ext uri="{FF2B5EF4-FFF2-40B4-BE49-F238E27FC236}">
                <a16:creationId xmlns:a16="http://schemas.microsoft.com/office/drawing/2014/main" id="{21000369-46E1-4FE1-9040-A340C9ACF732}"/>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5033" y="927258"/>
            <a:ext cx="799783" cy="799783"/>
          </a:xfrm>
          <a:prstGeom prst="rect">
            <a:avLst/>
          </a:prstGeom>
        </p:spPr>
      </p:pic>
      <p:grpSp>
        <p:nvGrpSpPr>
          <p:cNvPr id="5" name="Group 4">
            <a:extLst>
              <a:ext uri="{FF2B5EF4-FFF2-40B4-BE49-F238E27FC236}">
                <a16:creationId xmlns:a16="http://schemas.microsoft.com/office/drawing/2014/main" id="{79F869F7-9C42-6969-9610-0EEB459CB08B}"/>
              </a:ext>
            </a:extLst>
          </p:cNvPr>
          <p:cNvGrpSpPr/>
          <p:nvPr/>
        </p:nvGrpSpPr>
        <p:grpSpPr>
          <a:xfrm rot="10800000">
            <a:off x="7691356" y="3889206"/>
            <a:ext cx="804757" cy="623432"/>
            <a:chOff x="6912792" y="435889"/>
            <a:chExt cx="804757" cy="623432"/>
          </a:xfrm>
        </p:grpSpPr>
        <p:sp>
          <p:nvSpPr>
            <p:cNvPr id="6" name="Arrow: Right 5">
              <a:extLst>
                <a:ext uri="{FF2B5EF4-FFF2-40B4-BE49-F238E27FC236}">
                  <a16:creationId xmlns:a16="http://schemas.microsoft.com/office/drawing/2014/main" id="{CFDAA80C-29DB-D943-AF20-09673EAE39F8}"/>
                </a:ext>
              </a:extLst>
            </p:cNvPr>
            <p:cNvSpPr/>
            <p:nvPr/>
          </p:nvSpPr>
          <p:spPr>
            <a:xfrm>
              <a:off x="6912792" y="435889"/>
              <a:ext cx="804757" cy="62343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a:lstStyle/>
            <a:p>
              <a:endParaRPr lang="en-US"/>
            </a:p>
          </p:txBody>
        </p:sp>
        <p:sp>
          <p:nvSpPr>
            <p:cNvPr id="7" name="Arrow: Right 4">
              <a:extLst>
                <a:ext uri="{FF2B5EF4-FFF2-40B4-BE49-F238E27FC236}">
                  <a16:creationId xmlns:a16="http://schemas.microsoft.com/office/drawing/2014/main" id="{83BF5433-111A-5072-8F4F-EE1420D331BE}"/>
                </a:ext>
              </a:extLst>
            </p:cNvPr>
            <p:cNvSpPr txBox="1"/>
            <p:nvPr/>
          </p:nvSpPr>
          <p:spPr>
            <a:xfrm>
              <a:off x="6912792" y="560575"/>
              <a:ext cx="617727" cy="374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p:txBody>
        </p:sp>
      </p:grpSp>
      <p:grpSp>
        <p:nvGrpSpPr>
          <p:cNvPr id="8" name="Group 7">
            <a:extLst>
              <a:ext uri="{FF2B5EF4-FFF2-40B4-BE49-F238E27FC236}">
                <a16:creationId xmlns:a16="http://schemas.microsoft.com/office/drawing/2014/main" id="{6A56B626-1D6E-F3C6-28C0-F51D2E9BC2E7}"/>
              </a:ext>
            </a:extLst>
          </p:cNvPr>
          <p:cNvGrpSpPr/>
          <p:nvPr/>
        </p:nvGrpSpPr>
        <p:grpSpPr>
          <a:xfrm rot="10800000">
            <a:off x="3695888" y="3889206"/>
            <a:ext cx="804757" cy="623432"/>
            <a:chOff x="6912792" y="435889"/>
            <a:chExt cx="804757" cy="623432"/>
          </a:xfrm>
        </p:grpSpPr>
        <p:sp>
          <p:nvSpPr>
            <p:cNvPr id="9" name="Arrow: Right 8">
              <a:extLst>
                <a:ext uri="{FF2B5EF4-FFF2-40B4-BE49-F238E27FC236}">
                  <a16:creationId xmlns:a16="http://schemas.microsoft.com/office/drawing/2014/main" id="{B7F8B919-ACEA-3BCC-CCEA-E50BEDB3F259}"/>
                </a:ext>
              </a:extLst>
            </p:cNvPr>
            <p:cNvSpPr/>
            <p:nvPr/>
          </p:nvSpPr>
          <p:spPr>
            <a:xfrm>
              <a:off x="6912792" y="435889"/>
              <a:ext cx="804757" cy="623432"/>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a:lstStyle/>
            <a:p>
              <a:endParaRPr lang="en-US"/>
            </a:p>
          </p:txBody>
        </p:sp>
        <p:sp>
          <p:nvSpPr>
            <p:cNvPr id="10" name="Arrow: Right 4">
              <a:extLst>
                <a:ext uri="{FF2B5EF4-FFF2-40B4-BE49-F238E27FC236}">
                  <a16:creationId xmlns:a16="http://schemas.microsoft.com/office/drawing/2014/main" id="{A04AD56E-EA4B-BB69-7F37-6C1CA8B7461A}"/>
                </a:ext>
              </a:extLst>
            </p:cNvPr>
            <p:cNvSpPr txBox="1"/>
            <p:nvPr/>
          </p:nvSpPr>
          <p:spPr>
            <a:xfrm>
              <a:off x="6912792" y="560575"/>
              <a:ext cx="617727" cy="374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p:txBody>
        </p:sp>
      </p:grpSp>
    </p:spTree>
    <p:extLst>
      <p:ext uri="{BB962C8B-B14F-4D97-AF65-F5344CB8AC3E}">
        <p14:creationId xmlns:p14="http://schemas.microsoft.com/office/powerpoint/2010/main" val="412759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AA92-C0A1-4566-AD6C-39FCAE4086C9}"/>
              </a:ext>
            </a:extLst>
          </p:cNvPr>
          <p:cNvSpPr>
            <a:spLocks noGrp="1"/>
          </p:cNvSpPr>
          <p:nvPr>
            <p:ph type="title"/>
          </p:nvPr>
        </p:nvSpPr>
        <p:spPr>
          <a:xfrm>
            <a:off x="247435" y="191068"/>
            <a:ext cx="9183167" cy="1115901"/>
          </a:xfrm>
        </p:spPr>
        <p:txBody>
          <a:bodyPr>
            <a:normAutofit/>
          </a:bodyPr>
          <a:lstStyle/>
          <a:p>
            <a:r>
              <a:rPr lang="en-IN" sz="3600" b="1" dirty="0"/>
              <a:t>Proposed Method</a:t>
            </a:r>
          </a:p>
        </p:txBody>
      </p:sp>
      <p:sp>
        <p:nvSpPr>
          <p:cNvPr id="3" name="Text Placeholder 2">
            <a:extLst>
              <a:ext uri="{FF2B5EF4-FFF2-40B4-BE49-F238E27FC236}">
                <a16:creationId xmlns:a16="http://schemas.microsoft.com/office/drawing/2014/main" id="{050BAE7B-4BD5-46EC-98C8-DE82BB67A894}"/>
              </a:ext>
            </a:extLst>
          </p:cNvPr>
          <p:cNvSpPr>
            <a:spLocks noGrp="1"/>
          </p:cNvSpPr>
          <p:nvPr>
            <p:ph type="body" idx="1"/>
          </p:nvPr>
        </p:nvSpPr>
        <p:spPr>
          <a:xfrm>
            <a:off x="350092" y="1306969"/>
            <a:ext cx="8596668" cy="860400"/>
          </a:xfrm>
        </p:spPr>
        <p:txBody>
          <a:bodyPr>
            <a:noAutofit/>
          </a:bodyPr>
          <a:lstStyle/>
          <a:p>
            <a:endParaRPr lang="en-IN" dirty="0"/>
          </a:p>
          <a:p>
            <a:pPr marL="285750" indent="-285750">
              <a:buFont typeface="Wingdings" panose="05000000000000000000" pitchFamily="2" charset="2"/>
              <a:buChar char="§"/>
            </a:pPr>
            <a:r>
              <a:rPr lang="en-US" dirty="0">
                <a:solidFill>
                  <a:schemeClr val="tx2"/>
                </a:solidFill>
                <a:latin typeface="Arial" panose="020B0604020202020204" pitchFamily="34" charset="0"/>
                <a:cs typeface="Arial" panose="020B0604020202020204" pitchFamily="34" charset="0"/>
              </a:rPr>
              <a:t>The post-dispersion compensation fiber (DCF) is used to compensate for the chromatic dispersion effects.</a:t>
            </a:r>
          </a:p>
          <a:p>
            <a:pPr marL="285750" indent="-285750">
              <a:buFont typeface="Wingdings" panose="05000000000000000000" pitchFamily="2" charset="2"/>
              <a:buChar char="§"/>
            </a:pPr>
            <a:r>
              <a:rPr lang="en-US" dirty="0">
                <a:solidFill>
                  <a:schemeClr val="tx2"/>
                </a:solidFill>
                <a:latin typeface="Arial" panose="020B0604020202020204" pitchFamily="34" charset="0"/>
                <a:cs typeface="Arial" panose="020B0604020202020204" pitchFamily="34" charset="0"/>
              </a:rPr>
              <a:t>The post-DCF is inserted after the square root module to further improve the system's performance. </a:t>
            </a:r>
          </a:p>
          <a:p>
            <a:pPr marL="285750" indent="-285750">
              <a:buFont typeface="Wingdings" panose="05000000000000000000" pitchFamily="2" charset="2"/>
              <a:buChar char="§"/>
            </a:pPr>
            <a:r>
              <a:rPr lang="en-US" dirty="0">
                <a:solidFill>
                  <a:schemeClr val="tx2"/>
                </a:solidFill>
                <a:latin typeface="Arial" panose="020B0604020202020204" pitchFamily="34" charset="0"/>
                <a:cs typeface="Arial" panose="020B0604020202020204" pitchFamily="34" charset="0"/>
              </a:rPr>
              <a:t>The proposed system architecture includes a square root module, post DCF, optical modulator, optical amplifier, and a receiver at both ends of the fiber link. </a:t>
            </a:r>
          </a:p>
          <a:p>
            <a:pPr marL="285750" indent="-285750">
              <a:buFont typeface="Wingdings" panose="05000000000000000000" pitchFamily="2" charset="2"/>
              <a:buChar char="§"/>
            </a:pPr>
            <a:r>
              <a:rPr lang="en-US" dirty="0">
                <a:solidFill>
                  <a:schemeClr val="tx2"/>
                </a:solidFill>
                <a:latin typeface="Arial" panose="020B0604020202020204" pitchFamily="34" charset="0"/>
                <a:cs typeface="Arial" panose="020B0604020202020204" pitchFamily="34" charset="0"/>
              </a:rPr>
              <a:t>The combination of DCF with SRM result in least BER and higher Q factor which reduces the overall attenuation in the system.</a:t>
            </a:r>
          </a:p>
          <a:p>
            <a:pPr marL="285750" indent="-285750">
              <a:buFont typeface="Wingdings" panose="05000000000000000000" pitchFamily="2" charset="2"/>
              <a:buChar char="§"/>
            </a:pPr>
            <a:r>
              <a:rPr lang="en-US" dirty="0">
                <a:solidFill>
                  <a:schemeClr val="tx2"/>
                </a:solidFill>
                <a:latin typeface="Arial" panose="020B0604020202020204" pitchFamily="34" charset="0"/>
                <a:cs typeface="Arial" panose="020B0604020202020204" pitchFamily="34" charset="0"/>
              </a:rPr>
              <a:t>Without SRM and DCF, We get 12.3701 Q-factor and BER of 4.1×10^-35 at 100 Km while with SRM and PDCF we get Q-factor of 17.2771 and BER of 3.49×10^-17 at 100 Km.</a:t>
            </a:r>
          </a:p>
          <a:p>
            <a:pPr marL="285750" indent="-285750">
              <a:buFont typeface="Wingdings" panose="05000000000000000000" pitchFamily="2" charset="2"/>
              <a:buChar char="§"/>
            </a:pPr>
            <a:endParaRPr lang="en-IN"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8962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3465</TotalTime>
  <Words>1030</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Candara</vt:lpstr>
      <vt:lpstr>Open Sans</vt:lpstr>
      <vt:lpstr>Söhne</vt:lpstr>
      <vt:lpstr>Times New Roman</vt:lpstr>
      <vt:lpstr>Trebuchet MS</vt:lpstr>
      <vt:lpstr>Wingdings</vt:lpstr>
      <vt:lpstr>Wingdings 2</vt:lpstr>
      <vt:lpstr>Wingdings 3</vt:lpstr>
      <vt:lpstr>Facet</vt:lpstr>
      <vt:lpstr>          </vt:lpstr>
      <vt:lpstr>             Table Of Contents</vt:lpstr>
      <vt:lpstr>                     Abstract</vt:lpstr>
      <vt:lpstr>PASSIVE OPTICAL NETWORK</vt:lpstr>
      <vt:lpstr>Cont. PON Architecture</vt:lpstr>
      <vt:lpstr>OPTICAL LINE TERMINAL(OLT)</vt:lpstr>
      <vt:lpstr>OPTICAL NETWORK UNIT</vt:lpstr>
      <vt:lpstr>      EXISTING MODEL</vt:lpstr>
      <vt:lpstr>Proposed Method</vt:lpstr>
      <vt:lpstr>ADVANTAGES </vt:lpstr>
      <vt:lpstr>RESULTS AND EYE DIAGRAM</vt:lpstr>
      <vt:lpstr>Eye Diagram and Simulation Results </vt:lpstr>
      <vt:lpstr>APPLICATION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Pratap Shahi</dc:creator>
  <cp:lastModifiedBy>Divyanshu srivastav</cp:lastModifiedBy>
  <cp:revision>61</cp:revision>
  <dcterms:created xsi:type="dcterms:W3CDTF">2022-09-20T15:11:56Z</dcterms:created>
  <dcterms:modified xsi:type="dcterms:W3CDTF">2023-11-24T05:16:08Z</dcterms:modified>
</cp:coreProperties>
</file>