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1BA01E-F132-49C2-BD66-C6107FD0C42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5EF2A-1B39-4298-9D51-7C36E62BB68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8B5990D-48A7-44FC-8271-D24EABCDB83F}">
      <dgm:prSet phldrT="[Text]"/>
      <dgm:spPr/>
      <dgm:t>
        <a:bodyPr/>
        <a:lstStyle/>
        <a:p>
          <a:r>
            <a:rPr lang="en-US" dirty="0"/>
            <a:t>Drug discovery is a costly process</a:t>
          </a:r>
        </a:p>
      </dgm:t>
    </dgm:pt>
    <dgm:pt modelId="{16462CF5-1128-41FD-8A50-5351F98CB91D}" type="parTrans" cxnId="{EFB3E2EC-22CA-4E5E-B370-1C6E13F93F58}">
      <dgm:prSet/>
      <dgm:spPr/>
      <dgm:t>
        <a:bodyPr/>
        <a:lstStyle/>
        <a:p>
          <a:endParaRPr lang="en-US"/>
        </a:p>
      </dgm:t>
    </dgm:pt>
    <dgm:pt modelId="{614FFCE2-0876-40F3-B439-7C0F9CE8F8B1}" type="sibTrans" cxnId="{EFB3E2EC-22CA-4E5E-B370-1C6E13F93F58}">
      <dgm:prSet/>
      <dgm:spPr/>
      <dgm:t>
        <a:bodyPr/>
        <a:lstStyle/>
        <a:p>
          <a:endParaRPr lang="en-US"/>
        </a:p>
      </dgm:t>
    </dgm:pt>
    <dgm:pt modelId="{D5C2AF7F-567F-4AF3-91AA-7A332D4B67C2}">
      <dgm:prSet phldrT="[Text]"/>
      <dgm:spPr/>
      <dgm:t>
        <a:bodyPr/>
        <a:lstStyle/>
        <a:p>
          <a:r>
            <a:rPr lang="en-US" dirty="0"/>
            <a:t>$2.7 Billion bringing a drug to market</a:t>
          </a:r>
        </a:p>
      </dgm:t>
    </dgm:pt>
    <dgm:pt modelId="{7120E7E3-4960-4CA8-A4F1-8FFE7FF8CDE2}" type="parTrans" cxnId="{F8F540AD-AA2A-4BCB-8785-ED3F6F65FFB5}">
      <dgm:prSet/>
      <dgm:spPr/>
      <dgm:t>
        <a:bodyPr/>
        <a:lstStyle/>
        <a:p>
          <a:endParaRPr lang="en-US"/>
        </a:p>
      </dgm:t>
    </dgm:pt>
    <dgm:pt modelId="{3503798A-C035-42A0-AEE5-020BEC2E89CF}" type="sibTrans" cxnId="{F8F540AD-AA2A-4BCB-8785-ED3F6F65FFB5}">
      <dgm:prSet/>
      <dgm:spPr/>
      <dgm:t>
        <a:bodyPr/>
        <a:lstStyle/>
        <a:p>
          <a:endParaRPr lang="en-US"/>
        </a:p>
      </dgm:t>
    </dgm:pt>
    <dgm:pt modelId="{98F6CD21-EF82-42FD-B8F3-920D9A3F8B35}">
      <dgm:prSet phldrT="[Text]"/>
      <dgm:spPr/>
      <dgm:t>
        <a:bodyPr/>
        <a:lstStyle/>
        <a:p>
          <a:r>
            <a:rPr lang="en-US" dirty="0"/>
            <a:t>How can we expedite this?</a:t>
          </a:r>
        </a:p>
      </dgm:t>
    </dgm:pt>
    <dgm:pt modelId="{1ED64B01-8902-46C9-A770-4CA4FA79E31B}" type="parTrans" cxnId="{E57BFC79-7776-43D0-AA78-5C154364CAD5}">
      <dgm:prSet/>
      <dgm:spPr/>
      <dgm:t>
        <a:bodyPr/>
        <a:lstStyle/>
        <a:p>
          <a:endParaRPr lang="en-US"/>
        </a:p>
      </dgm:t>
    </dgm:pt>
    <dgm:pt modelId="{3416380C-86FD-4CBB-9A4B-EB5B4F4D5972}" type="sibTrans" cxnId="{E57BFC79-7776-43D0-AA78-5C154364CAD5}">
      <dgm:prSet/>
      <dgm:spPr/>
      <dgm:t>
        <a:bodyPr/>
        <a:lstStyle/>
        <a:p>
          <a:endParaRPr lang="en-US"/>
        </a:p>
      </dgm:t>
    </dgm:pt>
    <dgm:pt modelId="{98618C86-70E1-4DD9-BD41-02529DCAA782}">
      <dgm:prSet phldrT="[Text]"/>
      <dgm:spPr/>
      <dgm:t>
        <a:bodyPr/>
        <a:lstStyle/>
        <a:p>
          <a:r>
            <a:rPr lang="en-US" dirty="0"/>
            <a:t>ML to automate some of the process</a:t>
          </a:r>
        </a:p>
      </dgm:t>
    </dgm:pt>
    <dgm:pt modelId="{324B1C42-3A8E-4DCC-997C-610B5AD0D38B}" type="parTrans" cxnId="{B3CCD854-8CB6-42C4-8128-40B172B0D611}">
      <dgm:prSet/>
      <dgm:spPr/>
      <dgm:t>
        <a:bodyPr/>
        <a:lstStyle/>
        <a:p>
          <a:endParaRPr lang="en-US"/>
        </a:p>
      </dgm:t>
    </dgm:pt>
    <dgm:pt modelId="{91809A2C-C34F-408D-9A12-4EAFE26D0F5B}" type="sibTrans" cxnId="{B3CCD854-8CB6-42C4-8128-40B172B0D611}">
      <dgm:prSet/>
      <dgm:spPr/>
      <dgm:t>
        <a:bodyPr/>
        <a:lstStyle/>
        <a:p>
          <a:endParaRPr lang="en-US"/>
        </a:p>
      </dgm:t>
    </dgm:pt>
    <dgm:pt modelId="{BE52114F-25B8-48C3-8DE4-09823FB9B196}">
      <dgm:prSet phldrT="[Text]"/>
      <dgm:spPr/>
      <dgm:t>
        <a:bodyPr/>
        <a:lstStyle/>
        <a:p>
          <a:r>
            <a:rPr lang="en-US" dirty="0"/>
            <a:t>Time till market is 10 years on average</a:t>
          </a:r>
        </a:p>
      </dgm:t>
    </dgm:pt>
    <dgm:pt modelId="{3297991A-CBC5-423D-ACE6-BEF21564246A}" type="parTrans" cxnId="{7A685B31-D7D0-4BCA-BF50-7DE5ED834D37}">
      <dgm:prSet/>
      <dgm:spPr/>
      <dgm:t>
        <a:bodyPr/>
        <a:lstStyle/>
        <a:p>
          <a:endParaRPr lang="en-US"/>
        </a:p>
      </dgm:t>
    </dgm:pt>
    <dgm:pt modelId="{3FF8976A-568F-46B0-BAB0-E1FB0B594F45}" type="sibTrans" cxnId="{7A685B31-D7D0-4BCA-BF50-7DE5ED834D37}">
      <dgm:prSet/>
      <dgm:spPr/>
      <dgm:t>
        <a:bodyPr/>
        <a:lstStyle/>
        <a:p>
          <a:endParaRPr lang="en-US"/>
        </a:p>
      </dgm:t>
    </dgm:pt>
    <dgm:pt modelId="{BEF404AF-EE56-4B33-B57B-92066A9E297C}" type="pres">
      <dgm:prSet presAssocID="{D395EF2A-1B39-4298-9D51-7C36E62BB68C}" presName="linear" presStyleCnt="0">
        <dgm:presLayoutVars>
          <dgm:animLvl val="lvl"/>
          <dgm:resizeHandles val="exact"/>
        </dgm:presLayoutVars>
      </dgm:prSet>
      <dgm:spPr/>
    </dgm:pt>
    <dgm:pt modelId="{C7239BE2-0416-4C00-A02A-AB29E30684BE}" type="pres">
      <dgm:prSet presAssocID="{28B5990D-48A7-44FC-8271-D24EABCDB8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BAEB77-C206-4170-A09E-154D8940F380}" type="pres">
      <dgm:prSet presAssocID="{28B5990D-48A7-44FC-8271-D24EABCDB83F}" presName="childText" presStyleLbl="revTx" presStyleIdx="0" presStyleCnt="2">
        <dgm:presLayoutVars>
          <dgm:bulletEnabled val="1"/>
        </dgm:presLayoutVars>
      </dgm:prSet>
      <dgm:spPr/>
    </dgm:pt>
    <dgm:pt modelId="{F11E209F-E7C8-49E2-A99F-51E3BEC4428E}" type="pres">
      <dgm:prSet presAssocID="{98F6CD21-EF82-42FD-B8F3-920D9A3F8B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686FBF-C11E-4EB3-9859-36D1536F11CE}" type="pres">
      <dgm:prSet presAssocID="{98F6CD21-EF82-42FD-B8F3-920D9A3F8B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EB66E06-2F4C-4272-859E-5039B7552F2A}" type="presOf" srcId="{D395EF2A-1B39-4298-9D51-7C36E62BB68C}" destId="{BEF404AF-EE56-4B33-B57B-92066A9E297C}" srcOrd="0" destOrd="0" presId="urn:microsoft.com/office/officeart/2005/8/layout/vList2"/>
    <dgm:cxn modelId="{7A685B31-D7D0-4BCA-BF50-7DE5ED834D37}" srcId="{28B5990D-48A7-44FC-8271-D24EABCDB83F}" destId="{BE52114F-25B8-48C3-8DE4-09823FB9B196}" srcOrd="1" destOrd="0" parTransId="{3297991A-CBC5-423D-ACE6-BEF21564246A}" sibTransId="{3FF8976A-568F-46B0-BAB0-E1FB0B594F45}"/>
    <dgm:cxn modelId="{8D49D039-EDC4-4C51-8249-05C5A6737579}" type="presOf" srcId="{98618C86-70E1-4DD9-BD41-02529DCAA782}" destId="{BC686FBF-C11E-4EB3-9859-36D1536F11CE}" srcOrd="0" destOrd="0" presId="urn:microsoft.com/office/officeart/2005/8/layout/vList2"/>
    <dgm:cxn modelId="{E5379751-7D25-4566-A4A5-D0B79BB26679}" type="presOf" srcId="{98F6CD21-EF82-42FD-B8F3-920D9A3F8B35}" destId="{F11E209F-E7C8-49E2-A99F-51E3BEC4428E}" srcOrd="0" destOrd="0" presId="urn:microsoft.com/office/officeart/2005/8/layout/vList2"/>
    <dgm:cxn modelId="{B3CCD854-8CB6-42C4-8128-40B172B0D611}" srcId="{98F6CD21-EF82-42FD-B8F3-920D9A3F8B35}" destId="{98618C86-70E1-4DD9-BD41-02529DCAA782}" srcOrd="0" destOrd="0" parTransId="{324B1C42-3A8E-4DCC-997C-610B5AD0D38B}" sibTransId="{91809A2C-C34F-408D-9A12-4EAFE26D0F5B}"/>
    <dgm:cxn modelId="{B5626A79-6D63-469D-841C-0618B9165107}" type="presOf" srcId="{BE52114F-25B8-48C3-8DE4-09823FB9B196}" destId="{51BAEB77-C206-4170-A09E-154D8940F380}" srcOrd="0" destOrd="1" presId="urn:microsoft.com/office/officeart/2005/8/layout/vList2"/>
    <dgm:cxn modelId="{E57BFC79-7776-43D0-AA78-5C154364CAD5}" srcId="{D395EF2A-1B39-4298-9D51-7C36E62BB68C}" destId="{98F6CD21-EF82-42FD-B8F3-920D9A3F8B35}" srcOrd="1" destOrd="0" parTransId="{1ED64B01-8902-46C9-A770-4CA4FA79E31B}" sibTransId="{3416380C-86FD-4CBB-9A4B-EB5B4F4D5972}"/>
    <dgm:cxn modelId="{8C90887F-5429-437A-828D-515E8FB62EAD}" type="presOf" srcId="{D5C2AF7F-567F-4AF3-91AA-7A332D4B67C2}" destId="{51BAEB77-C206-4170-A09E-154D8940F380}" srcOrd="0" destOrd="0" presId="urn:microsoft.com/office/officeart/2005/8/layout/vList2"/>
    <dgm:cxn modelId="{F0A62284-1D3D-4B4B-9556-9CF499AF3264}" type="presOf" srcId="{28B5990D-48A7-44FC-8271-D24EABCDB83F}" destId="{C7239BE2-0416-4C00-A02A-AB29E30684BE}" srcOrd="0" destOrd="0" presId="urn:microsoft.com/office/officeart/2005/8/layout/vList2"/>
    <dgm:cxn modelId="{F8F540AD-AA2A-4BCB-8785-ED3F6F65FFB5}" srcId="{28B5990D-48A7-44FC-8271-D24EABCDB83F}" destId="{D5C2AF7F-567F-4AF3-91AA-7A332D4B67C2}" srcOrd="0" destOrd="0" parTransId="{7120E7E3-4960-4CA8-A4F1-8FFE7FF8CDE2}" sibTransId="{3503798A-C035-42A0-AEE5-020BEC2E89CF}"/>
    <dgm:cxn modelId="{EFB3E2EC-22CA-4E5E-B370-1C6E13F93F58}" srcId="{D395EF2A-1B39-4298-9D51-7C36E62BB68C}" destId="{28B5990D-48A7-44FC-8271-D24EABCDB83F}" srcOrd="0" destOrd="0" parTransId="{16462CF5-1128-41FD-8A50-5351F98CB91D}" sibTransId="{614FFCE2-0876-40F3-B439-7C0F9CE8F8B1}"/>
    <dgm:cxn modelId="{E18A4524-05F2-4A79-9884-4942610E00F2}" type="presParOf" srcId="{BEF404AF-EE56-4B33-B57B-92066A9E297C}" destId="{C7239BE2-0416-4C00-A02A-AB29E30684BE}" srcOrd="0" destOrd="0" presId="urn:microsoft.com/office/officeart/2005/8/layout/vList2"/>
    <dgm:cxn modelId="{25FFF412-D2CA-402E-83DF-8906916AE2A4}" type="presParOf" srcId="{BEF404AF-EE56-4B33-B57B-92066A9E297C}" destId="{51BAEB77-C206-4170-A09E-154D8940F380}" srcOrd="1" destOrd="0" presId="urn:microsoft.com/office/officeart/2005/8/layout/vList2"/>
    <dgm:cxn modelId="{9A1408AE-BE59-4455-8A99-128DF44D391F}" type="presParOf" srcId="{BEF404AF-EE56-4B33-B57B-92066A9E297C}" destId="{F11E209F-E7C8-49E2-A99F-51E3BEC4428E}" srcOrd="2" destOrd="0" presId="urn:microsoft.com/office/officeart/2005/8/layout/vList2"/>
    <dgm:cxn modelId="{C13CC914-8F2B-4359-AA7E-669D00E57809}" type="presParOf" srcId="{BEF404AF-EE56-4B33-B57B-92066A9E297C}" destId="{BC686FBF-C11E-4EB3-9859-36D1536F11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0674B4-62D1-4600-B96B-17D8FA2E3580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FCA3F-E16A-473F-9B2F-DF5BE6C47ACA}">
      <dgm:prSet phldrT="[Text]"/>
      <dgm:spPr/>
      <dgm:t>
        <a:bodyPr/>
        <a:lstStyle/>
        <a:p>
          <a:r>
            <a:rPr lang="en-US" dirty="0"/>
            <a:t>Observe interaction (activity level)</a:t>
          </a:r>
        </a:p>
      </dgm:t>
    </dgm:pt>
    <dgm:pt modelId="{E239CD08-1DB5-4B51-A9A0-E5CF13134FE4}" type="sibTrans" cxnId="{D38B9DE6-62DC-4E9C-AE70-896AB006C3C3}">
      <dgm:prSet/>
      <dgm:spPr/>
      <dgm:t>
        <a:bodyPr/>
        <a:lstStyle/>
        <a:p>
          <a:endParaRPr lang="en-US"/>
        </a:p>
      </dgm:t>
    </dgm:pt>
    <dgm:pt modelId="{A8812F4E-49D3-47F5-B8BB-4D7BBCB820EB}" type="parTrans" cxnId="{D38B9DE6-62DC-4E9C-AE70-896AB006C3C3}">
      <dgm:prSet/>
      <dgm:spPr/>
      <dgm:t>
        <a:bodyPr/>
        <a:lstStyle/>
        <a:p>
          <a:endParaRPr lang="en-US"/>
        </a:p>
      </dgm:t>
    </dgm:pt>
    <dgm:pt modelId="{4CBE85A2-D630-4024-9BB9-5CC796951001}" type="pres">
      <dgm:prSet presAssocID="{B80674B4-62D1-4600-B96B-17D8FA2E3580}" presName="Name0" presStyleCnt="0">
        <dgm:presLayoutVars>
          <dgm:chMax val="4"/>
          <dgm:resizeHandles val="exact"/>
        </dgm:presLayoutVars>
      </dgm:prSet>
      <dgm:spPr/>
    </dgm:pt>
    <dgm:pt modelId="{1D532C2B-805B-443F-8FE6-7C514F1014F1}" type="pres">
      <dgm:prSet presAssocID="{B80674B4-62D1-4600-B96B-17D8FA2E3580}" presName="ellipse" presStyleLbl="trBgShp" presStyleIdx="0" presStyleCnt="1"/>
      <dgm:spPr/>
    </dgm:pt>
    <dgm:pt modelId="{86794A42-735B-44C8-9FC2-8504D8694331}" type="pres">
      <dgm:prSet presAssocID="{B80674B4-62D1-4600-B96B-17D8FA2E3580}" presName="arrow1" presStyleLbl="fgShp" presStyleIdx="0" presStyleCnt="1" custLinFactX="-200000" custLinFactNeighborX="-283232" custLinFactNeighborY="-12280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F39FC998-0F14-4711-A29E-59E79A7D1E7D}" type="pres">
      <dgm:prSet presAssocID="{B80674B4-62D1-4600-B96B-17D8FA2E3580}" presName="rectangle" presStyleLbl="revTx" presStyleIdx="0" presStyleCnt="1" custScaleX="145602" custLinFactNeighborX="-96818" custLinFactNeighborY="4117">
        <dgm:presLayoutVars>
          <dgm:bulletEnabled val="1"/>
        </dgm:presLayoutVars>
      </dgm:prSet>
      <dgm:spPr/>
    </dgm:pt>
    <dgm:pt modelId="{4E54F41B-168A-4BB7-B731-51EB55EA7CD0}" type="pres">
      <dgm:prSet presAssocID="{B80674B4-62D1-4600-B96B-17D8FA2E3580}" presName="funnel" presStyleLbl="trAlignAcc1" presStyleIdx="0" presStyleCnt="1" custScaleY="100000" custLinFactNeighborX="-87144" custLinFactNeighborY="-2343"/>
      <dgm:spPr/>
    </dgm:pt>
  </dgm:ptLst>
  <dgm:cxnLst>
    <dgm:cxn modelId="{FDD6DF68-1C90-43B1-88BB-E3FE0D695EE9}" type="presOf" srcId="{B80674B4-62D1-4600-B96B-17D8FA2E3580}" destId="{4CBE85A2-D630-4024-9BB9-5CC796951001}" srcOrd="0" destOrd="0" presId="urn:microsoft.com/office/officeart/2005/8/layout/funnel1"/>
    <dgm:cxn modelId="{9C269F78-AF75-47DD-B24B-4A7DC7A1321B}" type="presOf" srcId="{D44FCA3F-E16A-473F-9B2F-DF5BE6C47ACA}" destId="{F39FC998-0F14-4711-A29E-59E79A7D1E7D}" srcOrd="0" destOrd="0" presId="urn:microsoft.com/office/officeart/2005/8/layout/funnel1"/>
    <dgm:cxn modelId="{D38B9DE6-62DC-4E9C-AE70-896AB006C3C3}" srcId="{B80674B4-62D1-4600-B96B-17D8FA2E3580}" destId="{D44FCA3F-E16A-473F-9B2F-DF5BE6C47ACA}" srcOrd="0" destOrd="0" parTransId="{A8812F4E-49D3-47F5-B8BB-4D7BBCB820EB}" sibTransId="{E239CD08-1DB5-4B51-A9A0-E5CF13134FE4}"/>
    <dgm:cxn modelId="{12408008-5199-40A9-9084-0AB73453C07F}" type="presParOf" srcId="{4CBE85A2-D630-4024-9BB9-5CC796951001}" destId="{1D532C2B-805B-443F-8FE6-7C514F1014F1}" srcOrd="0" destOrd="0" presId="urn:microsoft.com/office/officeart/2005/8/layout/funnel1"/>
    <dgm:cxn modelId="{8936FF76-394E-49A6-9118-DB2D86F4D97E}" type="presParOf" srcId="{4CBE85A2-D630-4024-9BB9-5CC796951001}" destId="{86794A42-735B-44C8-9FC2-8504D8694331}" srcOrd="1" destOrd="0" presId="urn:microsoft.com/office/officeart/2005/8/layout/funnel1"/>
    <dgm:cxn modelId="{0E5FEC9E-CA51-4569-A553-80719F62CC7E}" type="presParOf" srcId="{4CBE85A2-D630-4024-9BB9-5CC796951001}" destId="{F39FC998-0F14-4711-A29E-59E79A7D1E7D}" srcOrd="2" destOrd="0" presId="urn:microsoft.com/office/officeart/2005/8/layout/funnel1"/>
    <dgm:cxn modelId="{61A85316-1710-4DB6-A731-AC27FD2AB6BC}" type="presParOf" srcId="{4CBE85A2-D630-4024-9BB9-5CC796951001}" destId="{4E54F41B-168A-4BB7-B731-51EB55EA7CD0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95EF2A-1B39-4298-9D51-7C36E62BB68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8B5990D-48A7-44FC-8271-D24EABCDB83F}">
      <dgm:prSet phldrT="[Text]"/>
      <dgm:spPr/>
      <dgm:t>
        <a:bodyPr/>
        <a:lstStyle/>
        <a:p>
          <a:r>
            <a:rPr lang="en-US" dirty="0"/>
            <a:t>Ridge regression</a:t>
          </a:r>
        </a:p>
      </dgm:t>
    </dgm:pt>
    <dgm:pt modelId="{16462CF5-1128-41FD-8A50-5351F98CB91D}" type="parTrans" cxnId="{EFB3E2EC-22CA-4E5E-B370-1C6E13F93F58}">
      <dgm:prSet/>
      <dgm:spPr/>
      <dgm:t>
        <a:bodyPr/>
        <a:lstStyle/>
        <a:p>
          <a:endParaRPr lang="en-US"/>
        </a:p>
      </dgm:t>
    </dgm:pt>
    <dgm:pt modelId="{614FFCE2-0876-40F3-B439-7C0F9CE8F8B1}" type="sibTrans" cxnId="{EFB3E2EC-22CA-4E5E-B370-1C6E13F93F58}">
      <dgm:prSet/>
      <dgm:spPr/>
      <dgm:t>
        <a:bodyPr/>
        <a:lstStyle/>
        <a:p>
          <a:endParaRPr lang="en-US"/>
        </a:p>
      </dgm:t>
    </dgm:pt>
    <dgm:pt modelId="{D5C2AF7F-567F-4AF3-91AA-7A332D4B67C2}">
      <dgm:prSet phldrT="[Text]"/>
      <dgm:spPr/>
      <dgm:t>
        <a:bodyPr/>
        <a:lstStyle/>
        <a:p>
          <a:r>
            <a:rPr lang="en-US" dirty="0"/>
            <a:t>Performed well in exploratory analysis</a:t>
          </a:r>
        </a:p>
      </dgm:t>
    </dgm:pt>
    <dgm:pt modelId="{7120E7E3-4960-4CA8-A4F1-8FFE7FF8CDE2}" type="parTrans" cxnId="{F8F540AD-AA2A-4BCB-8785-ED3F6F65FFB5}">
      <dgm:prSet/>
      <dgm:spPr/>
      <dgm:t>
        <a:bodyPr/>
        <a:lstStyle/>
        <a:p>
          <a:endParaRPr lang="en-US"/>
        </a:p>
      </dgm:t>
    </dgm:pt>
    <dgm:pt modelId="{3503798A-C035-42A0-AEE5-020BEC2E89CF}" type="sibTrans" cxnId="{F8F540AD-AA2A-4BCB-8785-ED3F6F65FFB5}">
      <dgm:prSet/>
      <dgm:spPr/>
      <dgm:t>
        <a:bodyPr/>
        <a:lstStyle/>
        <a:p>
          <a:endParaRPr lang="en-US"/>
        </a:p>
      </dgm:t>
    </dgm:pt>
    <dgm:pt modelId="{98F6CD21-EF82-42FD-B8F3-920D9A3F8B35}">
      <dgm:prSet phldrT="[Text]"/>
      <dgm:spPr/>
      <dgm:t>
        <a:bodyPr/>
        <a:lstStyle/>
        <a:p>
          <a:r>
            <a:rPr lang="en-US" dirty="0"/>
            <a:t>Neural network regression</a:t>
          </a:r>
        </a:p>
      </dgm:t>
    </dgm:pt>
    <dgm:pt modelId="{1ED64B01-8902-46C9-A770-4CA4FA79E31B}" type="parTrans" cxnId="{E57BFC79-7776-43D0-AA78-5C154364CAD5}">
      <dgm:prSet/>
      <dgm:spPr/>
      <dgm:t>
        <a:bodyPr/>
        <a:lstStyle/>
        <a:p>
          <a:endParaRPr lang="en-US"/>
        </a:p>
      </dgm:t>
    </dgm:pt>
    <dgm:pt modelId="{3416380C-86FD-4CBB-9A4B-EB5B4F4D5972}" type="sibTrans" cxnId="{E57BFC79-7776-43D0-AA78-5C154364CAD5}">
      <dgm:prSet/>
      <dgm:spPr/>
      <dgm:t>
        <a:bodyPr/>
        <a:lstStyle/>
        <a:p>
          <a:endParaRPr lang="en-US"/>
        </a:p>
      </dgm:t>
    </dgm:pt>
    <dgm:pt modelId="{98618C86-70E1-4DD9-BD41-02529DCAA782}">
      <dgm:prSet phldrT="[Text]"/>
      <dgm:spPr/>
      <dgm:t>
        <a:bodyPr/>
        <a:lstStyle/>
        <a:p>
          <a:r>
            <a:rPr lang="en-US" dirty="0"/>
            <a:t>Can handle overfitting</a:t>
          </a:r>
        </a:p>
      </dgm:t>
    </dgm:pt>
    <dgm:pt modelId="{324B1C42-3A8E-4DCC-997C-610B5AD0D38B}" type="parTrans" cxnId="{B3CCD854-8CB6-42C4-8128-40B172B0D611}">
      <dgm:prSet/>
      <dgm:spPr/>
      <dgm:t>
        <a:bodyPr/>
        <a:lstStyle/>
        <a:p>
          <a:endParaRPr lang="en-US"/>
        </a:p>
      </dgm:t>
    </dgm:pt>
    <dgm:pt modelId="{91809A2C-C34F-408D-9A12-4EAFE26D0F5B}" type="sibTrans" cxnId="{B3CCD854-8CB6-42C4-8128-40B172B0D611}">
      <dgm:prSet/>
      <dgm:spPr/>
      <dgm:t>
        <a:bodyPr/>
        <a:lstStyle/>
        <a:p>
          <a:endParaRPr lang="en-US"/>
        </a:p>
      </dgm:t>
    </dgm:pt>
    <dgm:pt modelId="{6CAB4249-0FBD-4095-B668-A7287F56A554}">
      <dgm:prSet phldrT="[Text]"/>
      <dgm:spPr/>
      <dgm:t>
        <a:bodyPr/>
        <a:lstStyle/>
        <a:p>
          <a:r>
            <a:rPr lang="en-US" dirty="0"/>
            <a:t>Can handle overfitting</a:t>
          </a:r>
        </a:p>
      </dgm:t>
    </dgm:pt>
    <dgm:pt modelId="{BD2C4D17-DF99-4ED3-A201-1BC36E2D2E5E}" type="parTrans" cxnId="{FDE5E4FA-5793-423A-A683-1CE5A060DA38}">
      <dgm:prSet/>
      <dgm:spPr/>
      <dgm:t>
        <a:bodyPr/>
        <a:lstStyle/>
        <a:p>
          <a:endParaRPr lang="en-US"/>
        </a:p>
      </dgm:t>
    </dgm:pt>
    <dgm:pt modelId="{1B0256C1-A5F6-4340-88C3-FE2F95E3B338}" type="sibTrans" cxnId="{FDE5E4FA-5793-423A-A683-1CE5A060DA38}">
      <dgm:prSet/>
      <dgm:spPr/>
      <dgm:t>
        <a:bodyPr/>
        <a:lstStyle/>
        <a:p>
          <a:endParaRPr lang="en-US"/>
        </a:p>
      </dgm:t>
    </dgm:pt>
    <dgm:pt modelId="{4D48EFF3-1E4D-49DD-9F36-744B55C0373A}">
      <dgm:prSet phldrT="[Text]"/>
      <dgm:spPr/>
      <dgm:t>
        <a:bodyPr/>
        <a:lstStyle/>
        <a:p>
          <a:r>
            <a:rPr lang="en-US" dirty="0"/>
            <a:t>Able to accommodate non-linear behavior</a:t>
          </a:r>
        </a:p>
      </dgm:t>
    </dgm:pt>
    <dgm:pt modelId="{0CB8E297-E516-432E-8B3C-36578BBE7246}" type="parTrans" cxnId="{9825A54D-241E-4B8A-9F7C-888825F13D2B}">
      <dgm:prSet/>
      <dgm:spPr/>
      <dgm:t>
        <a:bodyPr/>
        <a:lstStyle/>
        <a:p>
          <a:endParaRPr lang="en-US"/>
        </a:p>
      </dgm:t>
    </dgm:pt>
    <dgm:pt modelId="{50A3CE2F-7167-4253-A4DF-4C8E3B182D06}" type="sibTrans" cxnId="{9825A54D-241E-4B8A-9F7C-888825F13D2B}">
      <dgm:prSet/>
      <dgm:spPr/>
      <dgm:t>
        <a:bodyPr/>
        <a:lstStyle/>
        <a:p>
          <a:endParaRPr lang="en-US"/>
        </a:p>
      </dgm:t>
    </dgm:pt>
    <dgm:pt modelId="{BEF404AF-EE56-4B33-B57B-92066A9E297C}" type="pres">
      <dgm:prSet presAssocID="{D395EF2A-1B39-4298-9D51-7C36E62BB68C}" presName="linear" presStyleCnt="0">
        <dgm:presLayoutVars>
          <dgm:animLvl val="lvl"/>
          <dgm:resizeHandles val="exact"/>
        </dgm:presLayoutVars>
      </dgm:prSet>
      <dgm:spPr/>
    </dgm:pt>
    <dgm:pt modelId="{C7239BE2-0416-4C00-A02A-AB29E30684BE}" type="pres">
      <dgm:prSet presAssocID="{28B5990D-48A7-44FC-8271-D24EABCDB8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BAEB77-C206-4170-A09E-154D8940F380}" type="pres">
      <dgm:prSet presAssocID="{28B5990D-48A7-44FC-8271-D24EABCDB83F}" presName="childText" presStyleLbl="revTx" presStyleIdx="0" presStyleCnt="2">
        <dgm:presLayoutVars>
          <dgm:bulletEnabled val="1"/>
        </dgm:presLayoutVars>
      </dgm:prSet>
      <dgm:spPr/>
    </dgm:pt>
    <dgm:pt modelId="{F11E209F-E7C8-49E2-A99F-51E3BEC4428E}" type="pres">
      <dgm:prSet presAssocID="{98F6CD21-EF82-42FD-B8F3-920D9A3F8B3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686FBF-C11E-4EB3-9859-36D1536F11CE}" type="pres">
      <dgm:prSet presAssocID="{98F6CD21-EF82-42FD-B8F3-920D9A3F8B3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EB66E06-2F4C-4272-859E-5039B7552F2A}" type="presOf" srcId="{D395EF2A-1B39-4298-9D51-7C36E62BB68C}" destId="{BEF404AF-EE56-4B33-B57B-92066A9E297C}" srcOrd="0" destOrd="0" presId="urn:microsoft.com/office/officeart/2005/8/layout/vList2"/>
    <dgm:cxn modelId="{21DB971D-FA58-4F06-8310-54E1EAD6F1D3}" type="presOf" srcId="{6CAB4249-0FBD-4095-B668-A7287F56A554}" destId="{51BAEB77-C206-4170-A09E-154D8940F380}" srcOrd="0" destOrd="1" presId="urn:microsoft.com/office/officeart/2005/8/layout/vList2"/>
    <dgm:cxn modelId="{8D49D039-EDC4-4C51-8249-05C5A6737579}" type="presOf" srcId="{98618C86-70E1-4DD9-BD41-02529DCAA782}" destId="{BC686FBF-C11E-4EB3-9859-36D1536F11CE}" srcOrd="0" destOrd="0" presId="urn:microsoft.com/office/officeart/2005/8/layout/vList2"/>
    <dgm:cxn modelId="{9825A54D-241E-4B8A-9F7C-888825F13D2B}" srcId="{98F6CD21-EF82-42FD-B8F3-920D9A3F8B35}" destId="{4D48EFF3-1E4D-49DD-9F36-744B55C0373A}" srcOrd="1" destOrd="0" parTransId="{0CB8E297-E516-432E-8B3C-36578BBE7246}" sibTransId="{50A3CE2F-7167-4253-A4DF-4C8E3B182D06}"/>
    <dgm:cxn modelId="{E5379751-7D25-4566-A4A5-D0B79BB26679}" type="presOf" srcId="{98F6CD21-EF82-42FD-B8F3-920D9A3F8B35}" destId="{F11E209F-E7C8-49E2-A99F-51E3BEC4428E}" srcOrd="0" destOrd="0" presId="urn:microsoft.com/office/officeart/2005/8/layout/vList2"/>
    <dgm:cxn modelId="{B3CCD854-8CB6-42C4-8128-40B172B0D611}" srcId="{98F6CD21-EF82-42FD-B8F3-920D9A3F8B35}" destId="{98618C86-70E1-4DD9-BD41-02529DCAA782}" srcOrd="0" destOrd="0" parTransId="{324B1C42-3A8E-4DCC-997C-610B5AD0D38B}" sibTransId="{91809A2C-C34F-408D-9A12-4EAFE26D0F5B}"/>
    <dgm:cxn modelId="{E57BFC79-7776-43D0-AA78-5C154364CAD5}" srcId="{D395EF2A-1B39-4298-9D51-7C36E62BB68C}" destId="{98F6CD21-EF82-42FD-B8F3-920D9A3F8B35}" srcOrd="1" destOrd="0" parTransId="{1ED64B01-8902-46C9-A770-4CA4FA79E31B}" sibTransId="{3416380C-86FD-4CBB-9A4B-EB5B4F4D5972}"/>
    <dgm:cxn modelId="{8C90887F-5429-437A-828D-515E8FB62EAD}" type="presOf" srcId="{D5C2AF7F-567F-4AF3-91AA-7A332D4B67C2}" destId="{51BAEB77-C206-4170-A09E-154D8940F380}" srcOrd="0" destOrd="0" presId="urn:microsoft.com/office/officeart/2005/8/layout/vList2"/>
    <dgm:cxn modelId="{F0A62284-1D3D-4B4B-9556-9CF499AF3264}" type="presOf" srcId="{28B5990D-48A7-44FC-8271-D24EABCDB83F}" destId="{C7239BE2-0416-4C00-A02A-AB29E30684BE}" srcOrd="0" destOrd="0" presId="urn:microsoft.com/office/officeart/2005/8/layout/vList2"/>
    <dgm:cxn modelId="{42C3C486-0CDB-4614-8470-550DE876E105}" type="presOf" srcId="{4D48EFF3-1E4D-49DD-9F36-744B55C0373A}" destId="{BC686FBF-C11E-4EB3-9859-36D1536F11CE}" srcOrd="0" destOrd="1" presId="urn:microsoft.com/office/officeart/2005/8/layout/vList2"/>
    <dgm:cxn modelId="{F8F540AD-AA2A-4BCB-8785-ED3F6F65FFB5}" srcId="{28B5990D-48A7-44FC-8271-D24EABCDB83F}" destId="{D5C2AF7F-567F-4AF3-91AA-7A332D4B67C2}" srcOrd="0" destOrd="0" parTransId="{7120E7E3-4960-4CA8-A4F1-8FFE7FF8CDE2}" sibTransId="{3503798A-C035-42A0-AEE5-020BEC2E89CF}"/>
    <dgm:cxn modelId="{EFB3E2EC-22CA-4E5E-B370-1C6E13F93F58}" srcId="{D395EF2A-1B39-4298-9D51-7C36E62BB68C}" destId="{28B5990D-48A7-44FC-8271-D24EABCDB83F}" srcOrd="0" destOrd="0" parTransId="{16462CF5-1128-41FD-8A50-5351F98CB91D}" sibTransId="{614FFCE2-0876-40F3-B439-7C0F9CE8F8B1}"/>
    <dgm:cxn modelId="{FDE5E4FA-5793-423A-A683-1CE5A060DA38}" srcId="{28B5990D-48A7-44FC-8271-D24EABCDB83F}" destId="{6CAB4249-0FBD-4095-B668-A7287F56A554}" srcOrd="1" destOrd="0" parTransId="{BD2C4D17-DF99-4ED3-A201-1BC36E2D2E5E}" sibTransId="{1B0256C1-A5F6-4340-88C3-FE2F95E3B338}"/>
    <dgm:cxn modelId="{E18A4524-05F2-4A79-9884-4942610E00F2}" type="presParOf" srcId="{BEF404AF-EE56-4B33-B57B-92066A9E297C}" destId="{C7239BE2-0416-4C00-A02A-AB29E30684BE}" srcOrd="0" destOrd="0" presId="urn:microsoft.com/office/officeart/2005/8/layout/vList2"/>
    <dgm:cxn modelId="{25FFF412-D2CA-402E-83DF-8906916AE2A4}" type="presParOf" srcId="{BEF404AF-EE56-4B33-B57B-92066A9E297C}" destId="{51BAEB77-C206-4170-A09E-154D8940F380}" srcOrd="1" destOrd="0" presId="urn:microsoft.com/office/officeart/2005/8/layout/vList2"/>
    <dgm:cxn modelId="{9A1408AE-BE59-4455-8A99-128DF44D391F}" type="presParOf" srcId="{BEF404AF-EE56-4B33-B57B-92066A9E297C}" destId="{F11E209F-E7C8-49E2-A99F-51E3BEC4428E}" srcOrd="2" destOrd="0" presId="urn:microsoft.com/office/officeart/2005/8/layout/vList2"/>
    <dgm:cxn modelId="{C13CC914-8F2B-4359-AA7E-669D00E57809}" type="presParOf" srcId="{BEF404AF-EE56-4B33-B57B-92066A9E297C}" destId="{BC686FBF-C11E-4EB3-9859-36D1536F11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39BE2-0416-4C00-A02A-AB29E30684BE}">
      <dsp:nvSpPr>
        <dsp:cNvPr id="0" name=""/>
        <dsp:cNvSpPr/>
      </dsp:nvSpPr>
      <dsp:spPr>
        <a:xfrm>
          <a:off x="0" y="254052"/>
          <a:ext cx="8128000" cy="10553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Drug discovery is a costly process</a:t>
          </a:r>
        </a:p>
      </dsp:txBody>
      <dsp:txXfrm>
        <a:off x="51517" y="305569"/>
        <a:ext cx="8024966" cy="952306"/>
      </dsp:txXfrm>
    </dsp:sp>
    <dsp:sp modelId="{51BAEB77-C206-4170-A09E-154D8940F380}">
      <dsp:nvSpPr>
        <dsp:cNvPr id="0" name=""/>
        <dsp:cNvSpPr/>
      </dsp:nvSpPr>
      <dsp:spPr>
        <a:xfrm>
          <a:off x="0" y="1309392"/>
          <a:ext cx="81280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$2.7 Billion bringing a drug to market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Time till market is 10 years on average</a:t>
          </a:r>
        </a:p>
      </dsp:txBody>
      <dsp:txXfrm>
        <a:off x="0" y="1309392"/>
        <a:ext cx="8128000" cy="1184040"/>
      </dsp:txXfrm>
    </dsp:sp>
    <dsp:sp modelId="{F11E209F-E7C8-49E2-A99F-51E3BEC4428E}">
      <dsp:nvSpPr>
        <dsp:cNvPr id="0" name=""/>
        <dsp:cNvSpPr/>
      </dsp:nvSpPr>
      <dsp:spPr>
        <a:xfrm>
          <a:off x="0" y="2493432"/>
          <a:ext cx="8128000" cy="10553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How can we expedite this?</a:t>
          </a:r>
        </a:p>
      </dsp:txBody>
      <dsp:txXfrm>
        <a:off x="51517" y="2544949"/>
        <a:ext cx="8024966" cy="952306"/>
      </dsp:txXfrm>
    </dsp:sp>
    <dsp:sp modelId="{BC686FBF-C11E-4EB3-9859-36D1536F11CE}">
      <dsp:nvSpPr>
        <dsp:cNvPr id="0" name=""/>
        <dsp:cNvSpPr/>
      </dsp:nvSpPr>
      <dsp:spPr>
        <a:xfrm>
          <a:off x="0" y="3548772"/>
          <a:ext cx="81280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ML to automate some of the process</a:t>
          </a:r>
        </a:p>
      </dsp:txBody>
      <dsp:txXfrm>
        <a:off x="0" y="3548772"/>
        <a:ext cx="8128000" cy="728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2C2B-805B-443F-8FE6-7C514F1014F1}">
      <dsp:nvSpPr>
        <dsp:cNvPr id="0" name=""/>
        <dsp:cNvSpPr/>
      </dsp:nvSpPr>
      <dsp:spPr>
        <a:xfrm>
          <a:off x="3325720" y="154390"/>
          <a:ext cx="3064066" cy="106411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94A42-735B-44C8-9FC2-8504D8694331}">
      <dsp:nvSpPr>
        <dsp:cNvPr id="0" name=""/>
        <dsp:cNvSpPr/>
      </dsp:nvSpPr>
      <dsp:spPr>
        <a:xfrm>
          <a:off x="1696111" y="2713366"/>
          <a:ext cx="593811" cy="380039"/>
        </a:xfrm>
        <a:prstGeom prst="downArrow">
          <a:avLst/>
        </a:prstGeom>
        <a:solidFill>
          <a:schemeClr val="accent1"/>
        </a:solidFill>
        <a:ln w="15875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F39FC998-0F14-4711-A29E-59E79A7D1E7D}">
      <dsp:nvSpPr>
        <dsp:cNvPr id="0" name=""/>
        <dsp:cNvSpPr/>
      </dsp:nvSpPr>
      <dsp:spPr>
        <a:xfrm>
          <a:off x="27862" y="3087819"/>
          <a:ext cx="4150086" cy="712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Observe interaction (activity level)</a:t>
          </a:r>
        </a:p>
      </dsp:txBody>
      <dsp:txXfrm>
        <a:off x="27862" y="3087819"/>
        <a:ext cx="4150086" cy="712573"/>
      </dsp:txXfrm>
    </dsp:sp>
    <dsp:sp modelId="{4E54F41B-168A-4BB7-B731-51EB55EA7CD0}">
      <dsp:nvSpPr>
        <dsp:cNvPr id="0" name=""/>
        <dsp:cNvSpPr/>
      </dsp:nvSpPr>
      <dsp:spPr>
        <a:xfrm>
          <a:off x="301994" y="0"/>
          <a:ext cx="3325343" cy="266027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39BE2-0416-4C00-A02A-AB29E30684BE}">
      <dsp:nvSpPr>
        <dsp:cNvPr id="0" name=""/>
        <dsp:cNvSpPr/>
      </dsp:nvSpPr>
      <dsp:spPr>
        <a:xfrm>
          <a:off x="0" y="128142"/>
          <a:ext cx="8128000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Ridge regression</a:t>
          </a:r>
        </a:p>
      </dsp:txBody>
      <dsp:txXfrm>
        <a:off x="49176" y="177318"/>
        <a:ext cx="8029648" cy="909018"/>
      </dsp:txXfrm>
    </dsp:sp>
    <dsp:sp modelId="{51BAEB77-C206-4170-A09E-154D8940F380}">
      <dsp:nvSpPr>
        <dsp:cNvPr id="0" name=""/>
        <dsp:cNvSpPr/>
      </dsp:nvSpPr>
      <dsp:spPr>
        <a:xfrm>
          <a:off x="0" y="1135512"/>
          <a:ext cx="8128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Performed well in exploratory analysis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Can handle overfitting</a:t>
          </a:r>
        </a:p>
      </dsp:txBody>
      <dsp:txXfrm>
        <a:off x="0" y="1135512"/>
        <a:ext cx="8128000" cy="1130220"/>
      </dsp:txXfrm>
    </dsp:sp>
    <dsp:sp modelId="{F11E209F-E7C8-49E2-A99F-51E3BEC4428E}">
      <dsp:nvSpPr>
        <dsp:cNvPr id="0" name=""/>
        <dsp:cNvSpPr/>
      </dsp:nvSpPr>
      <dsp:spPr>
        <a:xfrm>
          <a:off x="0" y="2265732"/>
          <a:ext cx="8128000" cy="10073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Neural network regression</a:t>
          </a:r>
        </a:p>
      </dsp:txBody>
      <dsp:txXfrm>
        <a:off x="49176" y="2314908"/>
        <a:ext cx="8029648" cy="909018"/>
      </dsp:txXfrm>
    </dsp:sp>
    <dsp:sp modelId="{BC686FBF-C11E-4EB3-9859-36D1536F11CE}">
      <dsp:nvSpPr>
        <dsp:cNvPr id="0" name=""/>
        <dsp:cNvSpPr/>
      </dsp:nvSpPr>
      <dsp:spPr>
        <a:xfrm>
          <a:off x="0" y="3273102"/>
          <a:ext cx="8128000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Can handle overfitting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Able to accommodate non-linear behavior</a:t>
          </a:r>
        </a:p>
      </dsp:txBody>
      <dsp:txXfrm>
        <a:off x="0" y="3273102"/>
        <a:ext cx="8128000" cy="113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atgupta310198/getting-started-with-neural-network-for-regression-and-tensorflow-58ad3bd75223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medium.com/@rajatgupta310198/getting-started-with-neural-network-for-regression-and-tensorflow-58ad3bd75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sv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.com/index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CA9C-AC91-47C5-9B8E-D7A89A0FA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Drug Discovery: Predicting Molecular Activity with Machine Learning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9C1C-44CB-4A0D-9A3B-ED8E26A88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Kostantinos Morfesis</a:t>
            </a:r>
          </a:p>
        </p:txBody>
      </p:sp>
    </p:spTree>
    <p:extLst>
      <p:ext uri="{BB962C8B-B14F-4D97-AF65-F5344CB8AC3E}">
        <p14:creationId xmlns:p14="http://schemas.microsoft.com/office/powerpoint/2010/main" val="244993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8FB4-7854-4B3A-89F4-E8E4818D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attempt: Ridge regression</a:t>
            </a:r>
          </a:p>
        </p:txBody>
      </p:sp>
      <p:pic>
        <p:nvPicPr>
          <p:cNvPr id="9218" name="Picture 2" descr="https://lh6.googleusercontent.com/XEzpoO2XIJhiZ0s05WcXPap6heNzzKTFH7if-bDJhJWroYlmNvq9nVwdidZud1BcZ7tymvQ1XeEmMkd8cuKfrt9AACU9hWxkqkXrEnMEVHj8K5PPvw18X4LwwnsKZJfHY_9s-wzV">
            <a:extLst>
              <a:ext uri="{FF2B5EF4-FFF2-40B4-BE49-F238E27FC236}">
                <a16:creationId xmlns:a16="http://schemas.microsoft.com/office/drawing/2014/main" id="{94955C39-57C7-4572-AF0D-205DCCB62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63" y="1737360"/>
            <a:ext cx="5539330" cy="378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A9739-303A-4834-8AD2-253EE707E380}"/>
              </a:ext>
            </a:extLst>
          </p:cNvPr>
          <p:cNvSpPr txBox="1"/>
          <p:nvPr/>
        </p:nvSpPr>
        <p:spPr>
          <a:xfrm>
            <a:off x="1491006" y="5461547"/>
            <a:ext cx="920998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Greatly increased accuracy with large rigidity (alpha)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Slightly non-linear, can we account for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D1EFE-892D-46ED-B338-3B375F27441E}"/>
              </a:ext>
            </a:extLst>
          </p:cNvPr>
          <p:cNvSpPr txBox="1"/>
          <p:nvPr/>
        </p:nvSpPr>
        <p:spPr>
          <a:xfrm>
            <a:off x="8323869" y="3188117"/>
            <a:ext cx="247924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R-squared = 0.56</a:t>
            </a:r>
          </a:p>
          <a:p>
            <a:r>
              <a:rPr lang="en-US" sz="2400" dirty="0"/>
              <a:t>Alpha = 1000</a:t>
            </a:r>
          </a:p>
        </p:txBody>
      </p:sp>
    </p:spTree>
    <p:extLst>
      <p:ext uri="{BB962C8B-B14F-4D97-AF65-F5344CB8AC3E}">
        <p14:creationId xmlns:p14="http://schemas.microsoft.com/office/powerpoint/2010/main" val="15734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FB78DA47-83D8-437D-B049-D91FC4FC1A35}"/>
              </a:ext>
            </a:extLst>
          </p:cNvPr>
          <p:cNvSpPr/>
          <p:nvPr/>
        </p:nvSpPr>
        <p:spPr>
          <a:xfrm rot="5061316">
            <a:off x="-809404" y="838734"/>
            <a:ext cx="3633798" cy="4851624"/>
          </a:xfrm>
          <a:prstGeom prst="arc">
            <a:avLst>
              <a:gd name="adj1" fmla="val 16335891"/>
              <a:gd name="adj2" fmla="val 0"/>
            </a:avLst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8AA26-A614-4DD3-A053-A2F24ABF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non-linearity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52610-E651-4BFD-AB82-3136E9555876}"/>
              </a:ext>
            </a:extLst>
          </p:cNvPr>
          <p:cNvCxnSpPr>
            <a:cxnSpLocks/>
          </p:cNvCxnSpPr>
          <p:nvPr/>
        </p:nvCxnSpPr>
        <p:spPr>
          <a:xfrm>
            <a:off x="1143119" y="5119141"/>
            <a:ext cx="29986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C6038C-CDE7-41E7-B3D3-FD24EDA9DE8A}"/>
              </a:ext>
            </a:extLst>
          </p:cNvPr>
          <p:cNvSpPr txBox="1"/>
          <p:nvPr/>
        </p:nvSpPr>
        <p:spPr>
          <a:xfrm>
            <a:off x="2167646" y="5119141"/>
            <a:ext cx="11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7BFC367-A289-4B32-BE9F-6C2D08EB8B1F}"/>
              </a:ext>
            </a:extLst>
          </p:cNvPr>
          <p:cNvSpPr/>
          <p:nvPr/>
        </p:nvSpPr>
        <p:spPr>
          <a:xfrm>
            <a:off x="1543370" y="4863987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B00281A-DF3B-497F-87C9-3BDB611A84C5}"/>
              </a:ext>
            </a:extLst>
          </p:cNvPr>
          <p:cNvSpPr/>
          <p:nvPr/>
        </p:nvSpPr>
        <p:spPr>
          <a:xfrm>
            <a:off x="1823323" y="4808175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B4F90-4648-4D16-ABC6-78F2B03E1519}"/>
              </a:ext>
            </a:extLst>
          </p:cNvPr>
          <p:cNvCxnSpPr>
            <a:cxnSpLocks/>
          </p:cNvCxnSpPr>
          <p:nvPr/>
        </p:nvCxnSpPr>
        <p:spPr>
          <a:xfrm>
            <a:off x="1172297" y="2552882"/>
            <a:ext cx="0" cy="25470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83701D-9F51-4CF4-B792-BF29E7BAC4F3}"/>
              </a:ext>
            </a:extLst>
          </p:cNvPr>
          <p:cNvSpPr txBox="1"/>
          <p:nvPr/>
        </p:nvSpPr>
        <p:spPr>
          <a:xfrm rot="16200000">
            <a:off x="-228751" y="3641744"/>
            <a:ext cx="21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pic>
        <p:nvPicPr>
          <p:cNvPr id="10242" name="Picture 2" descr="Image result for neural network regression">
            <a:extLst>
              <a:ext uri="{FF2B5EF4-FFF2-40B4-BE49-F238E27FC236}">
                <a16:creationId xmlns:a16="http://schemas.microsoft.com/office/drawing/2014/main" id="{36F40DD9-6D50-4A3D-9890-1465952B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13" y="2698153"/>
            <a:ext cx="5192582" cy="254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8BEB4F5-8F5E-4DBA-8DF1-57DC26138879}"/>
              </a:ext>
            </a:extLst>
          </p:cNvPr>
          <p:cNvSpPr/>
          <p:nvPr/>
        </p:nvSpPr>
        <p:spPr>
          <a:xfrm>
            <a:off x="3418747" y="3683933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E6F51D5-89B0-4136-807B-DB496B84CB4D}"/>
              </a:ext>
            </a:extLst>
          </p:cNvPr>
          <p:cNvSpPr/>
          <p:nvPr/>
        </p:nvSpPr>
        <p:spPr>
          <a:xfrm>
            <a:off x="2508129" y="4555509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B33CAFC-C72C-4F89-A598-7CB7B6A31270}"/>
              </a:ext>
            </a:extLst>
          </p:cNvPr>
          <p:cNvSpPr/>
          <p:nvPr/>
        </p:nvSpPr>
        <p:spPr>
          <a:xfrm>
            <a:off x="2660104" y="4217341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FA7C1B0-E31F-46CF-8829-747C1DCDCABF}"/>
              </a:ext>
            </a:extLst>
          </p:cNvPr>
          <p:cNvSpPr/>
          <p:nvPr/>
        </p:nvSpPr>
        <p:spPr>
          <a:xfrm>
            <a:off x="2915896" y="3905836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8D81F14-0DCC-45F4-8A40-F0AD8DAF0CA6}"/>
              </a:ext>
            </a:extLst>
          </p:cNvPr>
          <p:cNvSpPr/>
          <p:nvPr/>
        </p:nvSpPr>
        <p:spPr>
          <a:xfrm>
            <a:off x="2073984" y="4540881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EB9F87E-BF2C-4497-AD75-234765CF150D}"/>
              </a:ext>
            </a:extLst>
          </p:cNvPr>
          <p:cNvSpPr/>
          <p:nvPr/>
        </p:nvSpPr>
        <p:spPr>
          <a:xfrm>
            <a:off x="3195773" y="3193308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7D526DC-F078-42C8-AC9C-E26F85D4D40C}"/>
              </a:ext>
            </a:extLst>
          </p:cNvPr>
          <p:cNvSpPr/>
          <p:nvPr/>
        </p:nvSpPr>
        <p:spPr>
          <a:xfrm>
            <a:off x="3260577" y="4036219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BAF177D-02BD-43AB-B62C-290CF0E459CF}"/>
              </a:ext>
            </a:extLst>
          </p:cNvPr>
          <p:cNvSpPr/>
          <p:nvPr/>
        </p:nvSpPr>
        <p:spPr>
          <a:xfrm>
            <a:off x="1299020" y="5006464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D1FC68-D596-4562-B204-9070647B67FB}"/>
              </a:ext>
            </a:extLst>
          </p:cNvPr>
          <p:cNvSpPr txBox="1"/>
          <p:nvPr/>
        </p:nvSpPr>
        <p:spPr>
          <a:xfrm>
            <a:off x="1009895" y="2020263"/>
            <a:ext cx="29109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Polynomial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D44C3-3EC3-412C-9A61-AAF1D1BDA42B}"/>
              </a:ext>
            </a:extLst>
          </p:cNvPr>
          <p:cNvSpPr txBox="1"/>
          <p:nvPr/>
        </p:nvSpPr>
        <p:spPr>
          <a:xfrm>
            <a:off x="7905655" y="2020263"/>
            <a:ext cx="22494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Neural network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C812FB7-E74B-439D-B65C-B1787122401E}"/>
              </a:ext>
            </a:extLst>
          </p:cNvPr>
          <p:cNvSpPr/>
          <p:nvPr/>
        </p:nvSpPr>
        <p:spPr>
          <a:xfrm>
            <a:off x="5603791" y="2260132"/>
            <a:ext cx="53284" cy="313255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E837-052D-4D3C-A63E-605CA7CC5011}"/>
              </a:ext>
            </a:extLst>
          </p:cNvPr>
          <p:cNvSpPr txBox="1"/>
          <p:nvPr/>
        </p:nvSpPr>
        <p:spPr>
          <a:xfrm>
            <a:off x="325408" y="5437057"/>
            <a:ext cx="497334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Easy to perform and check</a:t>
            </a:r>
          </a:p>
          <a:p>
            <a:r>
              <a:rPr lang="en-US" sz="2400" dirty="0"/>
              <a:t>Similar R-squared compared to Ridge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57B14-CB4E-4F76-91E3-7274924FB1E1}"/>
              </a:ext>
            </a:extLst>
          </p:cNvPr>
          <p:cNvSpPr txBox="1"/>
          <p:nvPr/>
        </p:nvSpPr>
        <p:spPr>
          <a:xfrm>
            <a:off x="7057446" y="5437056"/>
            <a:ext cx="405176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Takes time to train</a:t>
            </a:r>
          </a:p>
          <a:p>
            <a:r>
              <a:rPr lang="en-US" sz="2400" dirty="0"/>
              <a:t>Greater parameter flexibility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802D62-C85D-4723-8E01-B97B1E064074}"/>
              </a:ext>
            </a:extLst>
          </p:cNvPr>
          <p:cNvSpPr/>
          <p:nvPr/>
        </p:nvSpPr>
        <p:spPr>
          <a:xfrm>
            <a:off x="7563439" y="6459899"/>
            <a:ext cx="3241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https://medium.com/@rajatgupta310198/getting-started-with-neural-network-for-regression-and-tensorflow-58ad3bd75223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1124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047F-B0B8-4575-8B37-D2489129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choices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3E279-BEC0-4DC4-B87A-DB9B85A233A5}"/>
              </a:ext>
            </a:extLst>
          </p:cNvPr>
          <p:cNvSpPr/>
          <p:nvPr/>
        </p:nvSpPr>
        <p:spPr>
          <a:xfrm>
            <a:off x="1586845" y="6402120"/>
            <a:ext cx="3241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https://medium.com/@rajatgupta310198/getting-started-with-neural-network-for-regression-and-tensorflow-58ad3bd75223</a:t>
            </a:r>
            <a:endParaRPr lang="en-US" sz="8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B1880F6-4E16-4AA8-AA7F-A4712D92E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903960"/>
              </p:ext>
            </p:extLst>
          </p:nvPr>
        </p:nvGraphicFramePr>
        <p:xfrm>
          <a:off x="1097280" y="1859908"/>
          <a:ext cx="8128000" cy="453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382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6AC-7CF5-4769-B75C-382CC57F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analysis</a:t>
            </a:r>
          </a:p>
        </p:txBody>
      </p:sp>
      <p:pic>
        <p:nvPicPr>
          <p:cNvPr id="11266" name="Picture 2" descr="https://lh6.googleusercontent.com/X-Z4zGZAN603ZunlqehpwykiO10G1bLzdE2anc5shHdgZ9_tzo9Dr8Wf46gFtFL5Bo2RK0AbKzJegmNY1Iv9yiiJlylIk6425yxsvrCUr1i1_7Dqcs4ddObRdVZNos9pbhPRjQi1">
            <a:extLst>
              <a:ext uri="{FF2B5EF4-FFF2-40B4-BE49-F238E27FC236}">
                <a16:creationId xmlns:a16="http://schemas.microsoft.com/office/drawing/2014/main" id="{0F0B66D3-A85A-4CFF-8CC4-28F953848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440" y="1737360"/>
            <a:ext cx="5225732" cy="37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10361-7F82-49F2-8B57-BBBCCC2B38FE}"/>
              </a:ext>
            </a:extLst>
          </p:cNvPr>
          <p:cNvSpPr txBox="1"/>
          <p:nvPr/>
        </p:nvSpPr>
        <p:spPr>
          <a:xfrm>
            <a:off x="9002599" y="3122129"/>
            <a:ext cx="290345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Avg. R-squared = 0.62</a:t>
            </a:r>
          </a:p>
          <a:p>
            <a:r>
              <a:rPr lang="en-US" sz="2400" dirty="0"/>
              <a:t>Alpha = 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8A5E0-DB50-4D5C-8E2F-EC8AA49B6C14}"/>
              </a:ext>
            </a:extLst>
          </p:cNvPr>
          <p:cNvSpPr txBox="1"/>
          <p:nvPr/>
        </p:nvSpPr>
        <p:spPr>
          <a:xfrm>
            <a:off x="1945692" y="5602949"/>
            <a:ext cx="9209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drop on Act’s 5 &amp; 6</a:t>
            </a:r>
          </a:p>
        </p:txBody>
      </p:sp>
    </p:spTree>
    <p:extLst>
      <p:ext uri="{BB962C8B-B14F-4D97-AF65-F5344CB8AC3E}">
        <p14:creationId xmlns:p14="http://schemas.microsoft.com/office/powerpoint/2010/main" val="176893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EE7C-EF79-4E43-82A1-09F40472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preprocessing	</a:t>
            </a:r>
          </a:p>
        </p:txBody>
      </p:sp>
      <p:pic>
        <p:nvPicPr>
          <p:cNvPr id="13314" name="Picture 2" descr="https://lh3.googleusercontent.com/4ysOFjjdVeJ28zCWYSDq1woZea9RCIYl-F8CIyhCPL8KgW9F0QLWZTE6PA4aCrYSz4_eUvnjQuEs8GKaaBrgBzMMBOZh6QrVFlYv0hxEOkOHFc5CsvHdbCB_ZbZE6a0BzSbmHaQM">
            <a:extLst>
              <a:ext uri="{FF2B5EF4-FFF2-40B4-BE49-F238E27FC236}">
                <a16:creationId xmlns:a16="http://schemas.microsoft.com/office/drawing/2014/main" id="{6E51B516-6920-4776-B101-3FFF49C589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51" y="2643193"/>
            <a:ext cx="3958731" cy="272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1B70EC2-D722-44AF-9870-ECE74D8C8359}"/>
              </a:ext>
            </a:extLst>
          </p:cNvPr>
          <p:cNvSpPr txBox="1"/>
          <p:nvPr/>
        </p:nvSpPr>
        <p:spPr>
          <a:xfrm>
            <a:off x="470046" y="1959444"/>
            <a:ext cx="29109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Number of epochs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6C8ED15F-1722-41A8-8D49-CBC0AC529E17}"/>
              </a:ext>
            </a:extLst>
          </p:cNvPr>
          <p:cNvSpPr/>
          <p:nvPr/>
        </p:nvSpPr>
        <p:spPr>
          <a:xfrm>
            <a:off x="4010661" y="2405403"/>
            <a:ext cx="53284" cy="313255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95DE06-14F1-41C9-B309-9FDD5039C6DD}"/>
              </a:ext>
            </a:extLst>
          </p:cNvPr>
          <p:cNvSpPr txBox="1"/>
          <p:nvPr/>
        </p:nvSpPr>
        <p:spPr>
          <a:xfrm>
            <a:off x="39533" y="5438023"/>
            <a:ext cx="386534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Optimal number was 8 epochs w/ full batch size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E88F49-CE61-4E66-8093-C04955EAF9EB}"/>
              </a:ext>
            </a:extLst>
          </p:cNvPr>
          <p:cNvSpPr txBox="1"/>
          <p:nvPr/>
        </p:nvSpPr>
        <p:spPr>
          <a:xfrm>
            <a:off x="7869424" y="5438024"/>
            <a:ext cx="405176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nodes in hidden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50 nodes in hidden 2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8504619D-5D33-490F-BB68-592C26D7F114}"/>
              </a:ext>
            </a:extLst>
          </p:cNvPr>
          <p:cNvSpPr/>
          <p:nvPr/>
        </p:nvSpPr>
        <p:spPr>
          <a:xfrm>
            <a:off x="7542482" y="2393214"/>
            <a:ext cx="53284" cy="313255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EB6A02-434D-4945-B779-269C6459CB36}"/>
              </a:ext>
            </a:extLst>
          </p:cNvPr>
          <p:cNvSpPr txBox="1"/>
          <p:nvPr/>
        </p:nvSpPr>
        <p:spPr>
          <a:xfrm>
            <a:off x="4357885" y="1959444"/>
            <a:ext cx="29109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Number of layers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E1E7D8-D0F3-4A00-BB5A-5241DD33B69A}"/>
              </a:ext>
            </a:extLst>
          </p:cNvPr>
          <p:cNvSpPr txBox="1"/>
          <p:nvPr/>
        </p:nvSpPr>
        <p:spPr>
          <a:xfrm>
            <a:off x="8608245" y="1959444"/>
            <a:ext cx="29109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Number of nodes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F89C7F5-56DD-4BB1-AD86-1B2D412A3640}"/>
              </a:ext>
            </a:extLst>
          </p:cNvPr>
          <p:cNvSpPr/>
          <p:nvPr/>
        </p:nvSpPr>
        <p:spPr>
          <a:xfrm>
            <a:off x="4259307" y="2643193"/>
            <a:ext cx="412078" cy="2130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FB6D1FF4-0917-4F72-B1CC-8EA9D4534536}"/>
              </a:ext>
            </a:extLst>
          </p:cNvPr>
          <p:cNvSpPr/>
          <p:nvPr/>
        </p:nvSpPr>
        <p:spPr>
          <a:xfrm>
            <a:off x="5167469" y="2706747"/>
            <a:ext cx="412078" cy="2130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924501AF-CE21-48FB-9CC6-EA679071E8C0}"/>
              </a:ext>
            </a:extLst>
          </p:cNvPr>
          <p:cNvSpPr/>
          <p:nvPr/>
        </p:nvSpPr>
        <p:spPr>
          <a:xfrm>
            <a:off x="6116100" y="2643193"/>
            <a:ext cx="412078" cy="2130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36634E8B-73F6-4FD0-B611-678C945346D8}"/>
              </a:ext>
            </a:extLst>
          </p:cNvPr>
          <p:cNvSpPr/>
          <p:nvPr/>
        </p:nvSpPr>
        <p:spPr>
          <a:xfrm>
            <a:off x="7020229" y="2652594"/>
            <a:ext cx="412078" cy="21304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69F3A-6F46-4F54-AED0-2F69694B7A67}"/>
              </a:ext>
            </a:extLst>
          </p:cNvPr>
          <p:cNvSpPr txBox="1"/>
          <p:nvPr/>
        </p:nvSpPr>
        <p:spPr>
          <a:xfrm>
            <a:off x="4169726" y="5438022"/>
            <a:ext cx="32359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Optimal number of hidden layers was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00E90C-C8C1-4980-899D-F02A6299B408}"/>
              </a:ext>
            </a:extLst>
          </p:cNvPr>
          <p:cNvSpPr txBox="1"/>
          <p:nvPr/>
        </p:nvSpPr>
        <p:spPr>
          <a:xfrm rot="16200000">
            <a:off x="4089757" y="3657097"/>
            <a:ext cx="71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5DC736-7189-41FF-BAC9-EE23E16552D8}"/>
              </a:ext>
            </a:extLst>
          </p:cNvPr>
          <p:cNvSpPr txBox="1"/>
          <p:nvPr/>
        </p:nvSpPr>
        <p:spPr>
          <a:xfrm rot="16200000">
            <a:off x="4832028" y="3587309"/>
            <a:ext cx="1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9007A3-2CF1-416F-B098-CAD7E4FFCAB0}"/>
              </a:ext>
            </a:extLst>
          </p:cNvPr>
          <p:cNvSpPr txBox="1"/>
          <p:nvPr/>
        </p:nvSpPr>
        <p:spPr>
          <a:xfrm rot="16200000">
            <a:off x="5784693" y="3602347"/>
            <a:ext cx="10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683FB0-94A4-4094-A2A3-F98F4A18B367}"/>
              </a:ext>
            </a:extLst>
          </p:cNvPr>
          <p:cNvSpPr txBox="1"/>
          <p:nvPr/>
        </p:nvSpPr>
        <p:spPr>
          <a:xfrm rot="16200000">
            <a:off x="6802020" y="3602347"/>
            <a:ext cx="82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DF65361-EB3D-4763-8DEC-62CF444C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563" y="2501263"/>
            <a:ext cx="2258303" cy="2856606"/>
          </a:xfrm>
          <a:prstGeom prst="rect">
            <a:avLst/>
          </a:prstGeom>
        </p:spPr>
      </p:pic>
      <p:sp>
        <p:nvSpPr>
          <p:cNvPr id="59" name="Arrow: Down 58">
            <a:extLst>
              <a:ext uri="{FF2B5EF4-FFF2-40B4-BE49-F238E27FC236}">
                <a16:creationId xmlns:a16="http://schemas.microsoft.com/office/drawing/2014/main" id="{9B039C97-2672-4707-AAA1-7EFBFA4F50FE}"/>
              </a:ext>
            </a:extLst>
          </p:cNvPr>
          <p:cNvSpPr/>
          <p:nvPr/>
        </p:nvSpPr>
        <p:spPr>
          <a:xfrm rot="16200000">
            <a:off x="5671926" y="3573262"/>
            <a:ext cx="369332" cy="4300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C7CCDEF-550F-44B0-80BA-4ED75C329112}"/>
              </a:ext>
            </a:extLst>
          </p:cNvPr>
          <p:cNvSpPr/>
          <p:nvPr/>
        </p:nvSpPr>
        <p:spPr>
          <a:xfrm rot="16200000">
            <a:off x="6597775" y="3558407"/>
            <a:ext cx="369332" cy="4300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02BD5155-8317-4C44-9A17-71BF24996ADB}"/>
              </a:ext>
            </a:extLst>
          </p:cNvPr>
          <p:cNvSpPr/>
          <p:nvPr/>
        </p:nvSpPr>
        <p:spPr>
          <a:xfrm rot="16200000">
            <a:off x="4743380" y="3572008"/>
            <a:ext cx="369332" cy="4300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45F8A9-90C4-4D15-A2E7-90295A17E7B0}"/>
              </a:ext>
            </a:extLst>
          </p:cNvPr>
          <p:cNvSpPr txBox="1"/>
          <p:nvPr/>
        </p:nvSpPr>
        <p:spPr>
          <a:xfrm>
            <a:off x="4615934" y="3910281"/>
            <a:ext cx="711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ReLU</a:t>
            </a:r>
            <a:endParaRPr lang="en-US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95EA7C-11AF-4157-8E36-97814D5F034D}"/>
              </a:ext>
            </a:extLst>
          </p:cNvPr>
          <p:cNvSpPr txBox="1"/>
          <p:nvPr/>
        </p:nvSpPr>
        <p:spPr>
          <a:xfrm>
            <a:off x="5528145" y="3910281"/>
            <a:ext cx="711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ReLU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51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99DA-A7C2-4764-9723-B950062C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analysis</a:t>
            </a:r>
          </a:p>
        </p:txBody>
      </p:sp>
      <p:pic>
        <p:nvPicPr>
          <p:cNvPr id="14338" name="Picture 2" descr="https://lh4.googleusercontent.com/Mk1ST_zUAEgS_gpfxmPg1OVeFTbpWZtU8zWnPeiitJPFNGdxLdD7mrYMEZoLsA22XPA93JMDCczlbUOYB2LQ1QmvVNIPA2vIBrWG-f4mWT3G26wg8GnQdJwygO_sbN7QYMNVAbCG">
            <a:extLst>
              <a:ext uri="{FF2B5EF4-FFF2-40B4-BE49-F238E27FC236}">
                <a16:creationId xmlns:a16="http://schemas.microsoft.com/office/drawing/2014/main" id="{F66E6D5E-907B-4D08-B02A-80E2E4ED8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55" y="1819859"/>
            <a:ext cx="4892861" cy="372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9B9482-B372-49BA-8380-0D9FA82BF13B}"/>
              </a:ext>
            </a:extLst>
          </p:cNvPr>
          <p:cNvSpPr txBox="1"/>
          <p:nvPr/>
        </p:nvSpPr>
        <p:spPr>
          <a:xfrm>
            <a:off x="7844530" y="3137788"/>
            <a:ext cx="31094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Avg. R-squared = 0.630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F2C3D-56B8-476A-9311-DBD063006784}"/>
              </a:ext>
            </a:extLst>
          </p:cNvPr>
          <p:cNvSpPr txBox="1"/>
          <p:nvPr/>
        </p:nvSpPr>
        <p:spPr>
          <a:xfrm>
            <a:off x="1491006" y="5461547"/>
            <a:ext cx="99248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drop on Act’s 5 &amp;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Slightly increased accuracy from ridge (needs more parameter optimization)</a:t>
            </a:r>
          </a:p>
        </p:txBody>
      </p:sp>
    </p:spTree>
    <p:extLst>
      <p:ext uri="{BB962C8B-B14F-4D97-AF65-F5344CB8AC3E}">
        <p14:creationId xmlns:p14="http://schemas.microsoft.com/office/powerpoint/2010/main" val="217804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7421-1F5A-4AE0-88E3-CBB20E5B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analysis</a:t>
            </a:r>
          </a:p>
        </p:txBody>
      </p:sp>
      <p:pic>
        <p:nvPicPr>
          <p:cNvPr id="15362" name="Picture 2" descr="https://lh5.googleusercontent.com/7k9fj3_NswisNcNn3SZSwp1QbMrnJxuQx71bSjHSgHIl37nlPAf-OQZpVREUGVl2k8ieh-6FA8yPsY5bfFWa3uG2sBL52YwX0LHt6E8RTL3RdTUW--VZSObacyaeArXQ2AUGJ06t">
            <a:extLst>
              <a:ext uri="{FF2B5EF4-FFF2-40B4-BE49-F238E27FC236}">
                <a16:creationId xmlns:a16="http://schemas.microsoft.com/office/drawing/2014/main" id="{65D7E212-2675-4AEF-B066-2BAC9B2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59" y="1737360"/>
            <a:ext cx="5359524" cy="370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7C92D-D99E-40A4-BDFE-15489E6BDABA}"/>
              </a:ext>
            </a:extLst>
          </p:cNvPr>
          <p:cNvSpPr txBox="1"/>
          <p:nvPr/>
        </p:nvSpPr>
        <p:spPr>
          <a:xfrm>
            <a:off x="7844530" y="3137788"/>
            <a:ext cx="310941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Avg. R-squared = 0.651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64525-B640-464C-B4D9-3F04DF82C463}"/>
              </a:ext>
            </a:extLst>
          </p:cNvPr>
          <p:cNvSpPr txBox="1"/>
          <p:nvPr/>
        </p:nvSpPr>
        <p:spPr>
          <a:xfrm>
            <a:off x="1491006" y="5461547"/>
            <a:ext cx="9924854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prediction was obtained from (y_pred1 + y_pred2)/2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Models are overall complimentary (increased avg. R-squared) </a:t>
            </a:r>
          </a:p>
        </p:txBody>
      </p:sp>
    </p:spTree>
    <p:extLst>
      <p:ext uri="{BB962C8B-B14F-4D97-AF65-F5344CB8AC3E}">
        <p14:creationId xmlns:p14="http://schemas.microsoft.com/office/powerpoint/2010/main" val="1132718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A61A-6E8E-49BB-92CA-8EEAC2D4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future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21FEA8-0F72-41F4-A955-F76826D2BE5B}"/>
              </a:ext>
            </a:extLst>
          </p:cNvPr>
          <p:cNvSpPr txBox="1">
            <a:spLocks/>
          </p:cNvSpPr>
          <p:nvPr/>
        </p:nvSpPr>
        <p:spPr>
          <a:xfrm>
            <a:off x="1172695" y="1737360"/>
            <a:ext cx="10186605" cy="45408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Predictive ability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Model average R-squared = 0.665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Impactable insights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Can be used to segment molecules into those which have activity above or below a certain value</a:t>
            </a:r>
          </a:p>
          <a:p>
            <a:pPr marL="201168" lvl="1" indent="0">
              <a:buClrTx/>
              <a:buNone/>
            </a:pPr>
            <a:endParaRPr lang="en-US" sz="2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Future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Inclusion of more models to increase ensemble average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Conduct binary classification for higher accuracy and greater usability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456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35F5-0A70-46F8-85B6-E841F160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F4595-CA47-484C-A6AD-F3688D49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44" y="1825851"/>
            <a:ext cx="9337112" cy="44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CD19-3E9F-4C55-85BD-9774A5EB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Cost and simplification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E2CDBC4-33F6-4B9A-86C5-2954BD7B3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251824"/>
              </p:ext>
            </p:extLst>
          </p:nvPr>
        </p:nvGraphicFramePr>
        <p:xfrm>
          <a:off x="1097280" y="1859908"/>
          <a:ext cx="8128000" cy="4531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00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35468372-C2E3-4066-B4D0-D8AF02232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393" y="2405697"/>
            <a:ext cx="884092" cy="884092"/>
          </a:xfrm>
          <a:prstGeom prst="rect">
            <a:avLst/>
          </a:prstGeom>
        </p:spPr>
      </p:pic>
      <p:pic>
        <p:nvPicPr>
          <p:cNvPr id="2050" name="Picture 2" descr="Image result for molecules">
            <a:extLst>
              <a:ext uri="{FF2B5EF4-FFF2-40B4-BE49-F238E27FC236}">
                <a16:creationId xmlns:a16="http://schemas.microsoft.com/office/drawing/2014/main" id="{13C61A20-B452-4059-A4B8-B7B2851A3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61" y="2403632"/>
            <a:ext cx="1371304" cy="8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07DF73-2C0E-4620-9812-F09B0754CA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98430"/>
              </p:ext>
            </p:extLst>
          </p:nvPr>
        </p:nvGraphicFramePr>
        <p:xfrm>
          <a:off x="1097280" y="1737360"/>
          <a:ext cx="9725008" cy="3800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F9D41B-214D-45DE-BB2E-F33E9E70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use machine learning?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C48CC-2FC7-4859-852F-906174B4E31C}"/>
              </a:ext>
            </a:extLst>
          </p:cNvPr>
          <p:cNvSpPr txBox="1"/>
          <p:nvPr/>
        </p:nvSpPr>
        <p:spPr>
          <a:xfrm>
            <a:off x="2102494" y="2096969"/>
            <a:ext cx="106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Molecule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ED3BB-AACB-4BA2-876B-C106B4B6BBE5}"/>
              </a:ext>
            </a:extLst>
          </p:cNvPr>
          <p:cNvSpPr txBox="1"/>
          <p:nvPr/>
        </p:nvSpPr>
        <p:spPr>
          <a:xfrm>
            <a:off x="3132111" y="2096969"/>
            <a:ext cx="208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target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002069B-A20B-4F0F-B1C9-99FD8F6D43A2}"/>
              </a:ext>
            </a:extLst>
          </p:cNvPr>
          <p:cNvSpPr/>
          <p:nvPr/>
        </p:nvSpPr>
        <p:spPr>
          <a:xfrm rot="16200000">
            <a:off x="5642878" y="2838647"/>
            <a:ext cx="863862" cy="1254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5EF030-FAF5-4FE2-B375-246F03346658}"/>
              </a:ext>
            </a:extLst>
          </p:cNvPr>
          <p:cNvCxnSpPr>
            <a:cxnSpLocks/>
          </p:cNvCxnSpPr>
          <p:nvPr/>
        </p:nvCxnSpPr>
        <p:spPr>
          <a:xfrm>
            <a:off x="7852845" y="2281635"/>
            <a:ext cx="0" cy="25470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2DE45-E3A3-4ECF-AF88-A384919C8D98}"/>
              </a:ext>
            </a:extLst>
          </p:cNvPr>
          <p:cNvCxnSpPr>
            <a:cxnSpLocks/>
          </p:cNvCxnSpPr>
          <p:nvPr/>
        </p:nvCxnSpPr>
        <p:spPr>
          <a:xfrm>
            <a:off x="7823668" y="4847894"/>
            <a:ext cx="29986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F327D0-E3CF-4E0A-8E17-63FD1DF57D4A}"/>
              </a:ext>
            </a:extLst>
          </p:cNvPr>
          <p:cNvSpPr txBox="1"/>
          <p:nvPr/>
        </p:nvSpPr>
        <p:spPr>
          <a:xfrm rot="16200000">
            <a:off x="7082649" y="3423802"/>
            <a:ext cx="96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B8DCB-C9A8-449B-BF9F-D002A24906B7}"/>
              </a:ext>
            </a:extLst>
          </p:cNvPr>
          <p:cNvSpPr txBox="1"/>
          <p:nvPr/>
        </p:nvSpPr>
        <p:spPr>
          <a:xfrm>
            <a:off x="8754533" y="5057183"/>
            <a:ext cx="11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Molecule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01AB6D7-569A-45C0-B6A0-7946257568AB}"/>
              </a:ext>
            </a:extLst>
          </p:cNvPr>
          <p:cNvSpPr/>
          <p:nvPr/>
        </p:nvSpPr>
        <p:spPr>
          <a:xfrm>
            <a:off x="8182808" y="3743175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5B6BC41-F070-4D7A-A7D3-EACD2EBF499D}"/>
              </a:ext>
            </a:extLst>
          </p:cNvPr>
          <p:cNvSpPr/>
          <p:nvPr/>
        </p:nvSpPr>
        <p:spPr>
          <a:xfrm>
            <a:off x="8595221" y="3711894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87CB1D5-1F20-40E1-9692-C730E05F2B3D}"/>
              </a:ext>
            </a:extLst>
          </p:cNvPr>
          <p:cNvSpPr/>
          <p:nvPr/>
        </p:nvSpPr>
        <p:spPr>
          <a:xfrm>
            <a:off x="9134578" y="3967362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4AA7B13-C711-41B7-84D7-A5CC21F5A85D}"/>
              </a:ext>
            </a:extLst>
          </p:cNvPr>
          <p:cNvSpPr/>
          <p:nvPr/>
        </p:nvSpPr>
        <p:spPr>
          <a:xfrm>
            <a:off x="9423812" y="3390363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291E1B3-74AC-4EE6-BAB9-25D23CECAC9A}"/>
              </a:ext>
            </a:extLst>
          </p:cNvPr>
          <p:cNvSpPr/>
          <p:nvPr/>
        </p:nvSpPr>
        <p:spPr>
          <a:xfrm>
            <a:off x="10158192" y="3671935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3DBE430-098B-45D0-A85A-08DB8FAE0614}"/>
              </a:ext>
            </a:extLst>
          </p:cNvPr>
          <p:cNvSpPr/>
          <p:nvPr/>
        </p:nvSpPr>
        <p:spPr>
          <a:xfrm>
            <a:off x="10416310" y="4088574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C6180AD-8987-4A21-9987-EC7B0845DED4}"/>
              </a:ext>
            </a:extLst>
          </p:cNvPr>
          <p:cNvSpPr/>
          <p:nvPr/>
        </p:nvSpPr>
        <p:spPr>
          <a:xfrm>
            <a:off x="9811527" y="3204476"/>
            <a:ext cx="151975" cy="142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31E016EF-D659-400E-A837-CFD79884C52F}"/>
              </a:ext>
            </a:extLst>
          </p:cNvPr>
          <p:cNvSpPr txBox="1"/>
          <p:nvPr/>
        </p:nvSpPr>
        <p:spPr>
          <a:xfrm>
            <a:off x="710456" y="5709072"/>
            <a:ext cx="108320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If given some information about each molecule can we predict these activity levels?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F2BC5A-3173-4827-8B6E-415101B36061}"/>
              </a:ext>
            </a:extLst>
          </p:cNvPr>
          <p:cNvCxnSpPr>
            <a:cxnSpLocks/>
          </p:cNvCxnSpPr>
          <p:nvPr/>
        </p:nvCxnSpPr>
        <p:spPr>
          <a:xfrm>
            <a:off x="7852846" y="2281635"/>
            <a:ext cx="0" cy="254705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83DAFA-A217-46D1-B8CE-71D27E4A2933}"/>
              </a:ext>
            </a:extLst>
          </p:cNvPr>
          <p:cNvSpPr txBox="1"/>
          <p:nvPr/>
        </p:nvSpPr>
        <p:spPr>
          <a:xfrm rot="16200000">
            <a:off x="7082650" y="3423802"/>
            <a:ext cx="96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720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6566-FCAD-434F-92DC-729BBF72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271F-3AAE-40BB-BA4F-7C3C434D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95" y="1737360"/>
            <a:ext cx="10186605" cy="4540891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Data source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What data do we have to work with?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Exploratory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How does the data look and how can we simplify it?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Model selection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What models will work best?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Model prediction and accuracy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How well can these models predict?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b="1" dirty="0"/>
              <a:t>Results and further analysis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400" dirty="0"/>
              <a:t>What conclusions can we draw from the analysis?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66142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DCC6-52CF-4692-99E5-52EA2DB1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source: Merck Molecular Activity Kaggle challenge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A3B25-6053-4403-A985-6F2D0DB2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2009448"/>
            <a:ext cx="4369254" cy="17761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7BE06E-70FA-4BC2-88ED-E768963A0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07747"/>
              </p:ext>
            </p:extLst>
          </p:nvPr>
        </p:nvGraphicFramePr>
        <p:xfrm>
          <a:off x="6262442" y="2777540"/>
          <a:ext cx="531463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658">
                  <a:extLst>
                    <a:ext uri="{9D8B030D-6E8A-4147-A177-3AD203B41FA5}">
                      <a16:colId xmlns:a16="http://schemas.microsoft.com/office/drawing/2014/main" val="1942357258"/>
                    </a:ext>
                  </a:extLst>
                </a:gridCol>
                <a:gridCol w="1328658">
                  <a:extLst>
                    <a:ext uri="{9D8B030D-6E8A-4147-A177-3AD203B41FA5}">
                      <a16:colId xmlns:a16="http://schemas.microsoft.com/office/drawing/2014/main" val="53265706"/>
                    </a:ext>
                  </a:extLst>
                </a:gridCol>
                <a:gridCol w="1328658">
                  <a:extLst>
                    <a:ext uri="{9D8B030D-6E8A-4147-A177-3AD203B41FA5}">
                      <a16:colId xmlns:a16="http://schemas.microsoft.com/office/drawing/2014/main" val="3244397451"/>
                    </a:ext>
                  </a:extLst>
                </a:gridCol>
                <a:gridCol w="1328658">
                  <a:extLst>
                    <a:ext uri="{9D8B030D-6E8A-4147-A177-3AD203B41FA5}">
                      <a16:colId xmlns:a16="http://schemas.microsoft.com/office/drawing/2014/main" val="3477854228"/>
                    </a:ext>
                  </a:extLst>
                </a:gridCol>
              </a:tblGrid>
              <a:tr h="333645">
                <a:tc>
                  <a:txBody>
                    <a:bodyPr/>
                    <a:lstStyle/>
                    <a:p>
                      <a:r>
                        <a:rPr lang="en-US" dirty="0"/>
                        <a:t>Molecule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38645"/>
                  </a:ext>
                </a:extLst>
              </a:tr>
              <a:tr h="333645">
                <a:tc>
                  <a:txBody>
                    <a:bodyPr/>
                    <a:lstStyle/>
                    <a:p>
                      <a:r>
                        <a:rPr lang="en-US" dirty="0"/>
                        <a:t>M_1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49921"/>
                  </a:ext>
                </a:extLst>
              </a:tr>
              <a:tr h="333645">
                <a:tc>
                  <a:txBody>
                    <a:bodyPr/>
                    <a:lstStyle/>
                    <a:p>
                      <a:r>
                        <a:rPr lang="en-US" dirty="0"/>
                        <a:t>M_2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720536"/>
                  </a:ext>
                </a:extLst>
              </a:tr>
              <a:tr h="333645">
                <a:tc>
                  <a:txBody>
                    <a:bodyPr/>
                    <a:lstStyle/>
                    <a:p>
                      <a:r>
                        <a:rPr lang="en-US" dirty="0"/>
                        <a:t>M_3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06927"/>
                  </a:ext>
                </a:extLst>
              </a:tr>
              <a:tr h="333645">
                <a:tc>
                  <a:txBody>
                    <a:bodyPr/>
                    <a:lstStyle/>
                    <a:p>
                      <a:r>
                        <a:rPr lang="en-US" dirty="0"/>
                        <a:t>M_4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575034"/>
                  </a:ext>
                </a:extLst>
              </a:tr>
              <a:tr h="33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60528"/>
                  </a:ext>
                </a:extLst>
              </a:tr>
              <a:tr h="33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262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D86793-C0D8-4CD9-8F5C-F68D051764F7}"/>
              </a:ext>
            </a:extLst>
          </p:cNvPr>
          <p:cNvSpPr txBox="1"/>
          <p:nvPr/>
        </p:nvSpPr>
        <p:spPr>
          <a:xfrm>
            <a:off x="6262442" y="2315875"/>
            <a:ext cx="513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Act_1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8E4F5-EA48-4B9E-9E11-0C3B8DAF913F}"/>
              </a:ext>
            </a:extLst>
          </p:cNvPr>
          <p:cNvSpPr txBox="1">
            <a:spLocks/>
          </p:cNvSpPr>
          <p:nvPr/>
        </p:nvSpPr>
        <p:spPr>
          <a:xfrm>
            <a:off x="103695" y="4057700"/>
            <a:ext cx="5992303" cy="15795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15 different csv’s for 15 different targets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2 GB of training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Columns – Molecule ID, Activity level, features (D_1, D_2, …, </a:t>
            </a:r>
            <a:r>
              <a:rPr lang="en-US" dirty="0" err="1">
                <a:solidFill>
                  <a:schemeClr val="tx1"/>
                </a:solidFill>
              </a:rPr>
              <a:t>D_n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85661A-8CCA-4EB0-B001-0C8E605D1015}"/>
              </a:ext>
            </a:extLst>
          </p:cNvPr>
          <p:cNvSpPr/>
          <p:nvPr/>
        </p:nvSpPr>
        <p:spPr>
          <a:xfrm>
            <a:off x="47233" y="3794697"/>
            <a:ext cx="21723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https://www.merck.com/index.html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93851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F4C7-FFAA-49E1-96F9-F01ABD03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 data distributions</a:t>
            </a:r>
          </a:p>
        </p:txBody>
      </p:sp>
      <p:pic>
        <p:nvPicPr>
          <p:cNvPr id="4098" name="Picture 2" descr="https://lh3.googleusercontent.com/-wStO_1IvCe2WrF1i74uCcg6vqyuVxuP5-VoUB-oow6MZhj3jcNJDbBRfcn3Yek7yJ_K65xzf1FbHSepoBTK9MJ7posUK9FhORhx8n9SOWN5W2XuQIyyE91HYh-rH_LA_Iyl7Xqp">
            <a:extLst>
              <a:ext uri="{FF2B5EF4-FFF2-40B4-BE49-F238E27FC236}">
                <a16:creationId xmlns:a16="http://schemas.microsoft.com/office/drawing/2014/main" id="{D8511DE9-22CE-40E7-B2BE-C1383ACB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1906335"/>
            <a:ext cx="4862830" cy="34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7CUR7Wqm-lxVgLFvkfBYDk1QS8MTwXAhQNhZgEicBcj11NnLw9_LZ8MwoOxVGDE4odBVAxoaSgelHHiDcqBA8n6rvk9IXAPeg19NeRvWD40IVXBxIaZn6n-1J2kvtPfH3LDVjhAv">
            <a:extLst>
              <a:ext uri="{FF2B5EF4-FFF2-40B4-BE49-F238E27FC236}">
                <a16:creationId xmlns:a16="http://schemas.microsoft.com/office/drawing/2014/main" id="{4E399E5E-27DC-41D0-A56E-6C60D727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906335"/>
            <a:ext cx="4862830" cy="33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CF047B2-455B-4351-B41F-2D2503ECDE94}"/>
              </a:ext>
            </a:extLst>
          </p:cNvPr>
          <p:cNvSpPr/>
          <p:nvPr/>
        </p:nvSpPr>
        <p:spPr>
          <a:xfrm>
            <a:off x="6096000" y="1906334"/>
            <a:ext cx="45719" cy="334157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F44A1-56B7-41A6-A6ED-966D2926195C}"/>
              </a:ext>
            </a:extLst>
          </p:cNvPr>
          <p:cNvSpPr txBox="1"/>
          <p:nvPr/>
        </p:nvSpPr>
        <p:spPr>
          <a:xfrm>
            <a:off x="572200" y="5416880"/>
            <a:ext cx="1113903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Large variety of data: different activity level ranges , variances, and large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99070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211-EB98-4933-A2F2-CEC81CFF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analysis: 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48F31-3474-4CE8-912D-CBF9E1F0FEAA}"/>
              </a:ext>
            </a:extLst>
          </p:cNvPr>
          <p:cNvSpPr txBox="1"/>
          <p:nvPr/>
        </p:nvSpPr>
        <p:spPr>
          <a:xfrm>
            <a:off x="966590" y="1749612"/>
            <a:ext cx="513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Target 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4A7EB-C943-4944-A812-7544B0175ADE}"/>
              </a:ext>
            </a:extLst>
          </p:cNvPr>
          <p:cNvSpPr txBox="1"/>
          <p:nvPr/>
        </p:nvSpPr>
        <p:spPr>
          <a:xfrm>
            <a:off x="6278098" y="1737359"/>
            <a:ext cx="513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Target 15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8CE2172-F9D8-46AD-852A-8ED3465C7316}"/>
              </a:ext>
            </a:extLst>
          </p:cNvPr>
          <p:cNvSpPr/>
          <p:nvPr/>
        </p:nvSpPr>
        <p:spPr>
          <a:xfrm>
            <a:off x="6241032" y="2143419"/>
            <a:ext cx="53284" cy="3132556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ADB153-685F-4E9D-AFC3-059B2ECD0AF8}"/>
              </a:ext>
            </a:extLst>
          </p:cNvPr>
          <p:cNvSpPr txBox="1"/>
          <p:nvPr/>
        </p:nvSpPr>
        <p:spPr>
          <a:xfrm>
            <a:off x="724797" y="5682034"/>
            <a:ext cx="1113903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Let’s remove these statistically insignificant features (note: red line indicates p = .05)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BF9F7C2-5341-4CB6-A9A3-D0358233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23" y="2012406"/>
            <a:ext cx="4669057" cy="326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7F2BAD6-348D-453B-AF93-4635750C5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91" y="2012408"/>
            <a:ext cx="4747010" cy="326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C6683-BFDA-4AAF-8C1E-BD041D1B5F45}"/>
              </a:ext>
            </a:extLst>
          </p:cNvPr>
          <p:cNvSpPr txBox="1"/>
          <p:nvPr/>
        </p:nvSpPr>
        <p:spPr>
          <a:xfrm>
            <a:off x="1809946" y="5119890"/>
            <a:ext cx="124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E2E3C-2759-45C3-8DA1-5D79377CFBA7}"/>
              </a:ext>
            </a:extLst>
          </p:cNvPr>
          <p:cNvSpPr txBox="1"/>
          <p:nvPr/>
        </p:nvSpPr>
        <p:spPr>
          <a:xfrm>
            <a:off x="4301342" y="5119890"/>
            <a:ext cx="124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P-value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7C53-24C0-4094-BE59-B0F8E585B873}"/>
              </a:ext>
            </a:extLst>
          </p:cNvPr>
          <p:cNvSpPr txBox="1"/>
          <p:nvPr/>
        </p:nvSpPr>
        <p:spPr>
          <a:xfrm>
            <a:off x="7307835" y="5119890"/>
            <a:ext cx="124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correlation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CB163E-FD77-4BCA-90E3-03A6E64F4BAE}"/>
              </a:ext>
            </a:extLst>
          </p:cNvPr>
          <p:cNvSpPr txBox="1"/>
          <p:nvPr/>
        </p:nvSpPr>
        <p:spPr>
          <a:xfrm>
            <a:off x="9757999" y="5106698"/>
            <a:ext cx="124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P-value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FEEC1-E979-4D1F-AB7F-DE784410456B}"/>
              </a:ext>
            </a:extLst>
          </p:cNvPr>
          <p:cNvSpPr txBox="1"/>
          <p:nvPr/>
        </p:nvSpPr>
        <p:spPr>
          <a:xfrm rot="16200000">
            <a:off x="-72662" y="3474913"/>
            <a:ext cx="1879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429328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70D5-AC6B-4E70-BDA3-598C780C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selection: Start simple 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46A86-41EF-45A1-AD06-B6A9E9D3ECC2}"/>
              </a:ext>
            </a:extLst>
          </p:cNvPr>
          <p:cNvSpPr txBox="1"/>
          <p:nvPr/>
        </p:nvSpPr>
        <p:spPr>
          <a:xfrm>
            <a:off x="8323869" y="3188117"/>
            <a:ext cx="247924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R-squared = -4.08</a:t>
            </a:r>
          </a:p>
        </p:txBody>
      </p:sp>
      <p:pic>
        <p:nvPicPr>
          <p:cNvPr id="8194" name="Picture 2" descr="https://lh6.googleusercontent.com/c7rz_M720ZlrVlEkNimqEGWtaWaAm4GzQN3V-wW8zkGKq5AwCGWzJ1qCr4b0p6zw8ZQ3L9_ByZsC4mgyaHnCAhO1Rv2VVWBgynNWvrxWvKcgZxDkwWA83SZinxFxPMyr21i_Y2CR">
            <a:extLst>
              <a:ext uri="{FF2B5EF4-FFF2-40B4-BE49-F238E27FC236}">
                <a16:creationId xmlns:a16="http://schemas.microsoft.com/office/drawing/2014/main" id="{EA92EDC4-2671-4E7F-97DE-94A54929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7" y="1664684"/>
            <a:ext cx="5647284" cy="386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86FA2-FF0D-408A-9140-3E04F8FD73A4}"/>
              </a:ext>
            </a:extLst>
          </p:cNvPr>
          <p:cNvSpPr txBox="1"/>
          <p:nvPr/>
        </p:nvSpPr>
        <p:spPr>
          <a:xfrm>
            <a:off x="1491006" y="5461547"/>
            <a:ext cx="920998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Huge variance in predicted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can we prevent this and lower model flexibility?</a:t>
            </a:r>
          </a:p>
        </p:txBody>
      </p:sp>
    </p:spTree>
    <p:extLst>
      <p:ext uri="{BB962C8B-B14F-4D97-AF65-F5344CB8AC3E}">
        <p14:creationId xmlns:p14="http://schemas.microsoft.com/office/powerpoint/2010/main" val="23525993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1459</TotalTime>
  <Words>594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Drug Discovery: Predicting Molecular Activity with Machine Learning </vt:lpstr>
      <vt:lpstr>Background</vt:lpstr>
      <vt:lpstr>Cost and simplification</vt:lpstr>
      <vt:lpstr>Where can we use machine learning?</vt:lpstr>
      <vt:lpstr>Outline</vt:lpstr>
      <vt:lpstr>Data source: Merck Molecular Activity Kaggle challenge </vt:lpstr>
      <vt:lpstr>Exploratory analysis: data distributions</vt:lpstr>
      <vt:lpstr>Exploratory analysis: correlations</vt:lpstr>
      <vt:lpstr>Model selection: Start simple OLS</vt:lpstr>
      <vt:lpstr>Second attempt: Ridge regression</vt:lpstr>
      <vt:lpstr>Accounting for non-linearity</vt:lpstr>
      <vt:lpstr>Final model choices</vt:lpstr>
      <vt:lpstr>Ridge regression analysis</vt:lpstr>
      <vt:lpstr>Neural network preprocessing </vt:lpstr>
      <vt:lpstr>Neural network analysis</vt:lpstr>
      <vt:lpstr>Ensemble analysis</vt:lpstr>
      <vt:lpstr>Results and future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Discovery: Predicting Molecular Activity with Machine Learning</dc:title>
  <dc:creator>Kostantinos Morfesis</dc:creator>
  <cp:lastModifiedBy>Kostantinos Morfesis</cp:lastModifiedBy>
  <cp:revision>2</cp:revision>
  <dcterms:created xsi:type="dcterms:W3CDTF">2019-05-18T22:31:24Z</dcterms:created>
  <dcterms:modified xsi:type="dcterms:W3CDTF">2019-05-19T22:50:52Z</dcterms:modified>
</cp:coreProperties>
</file>