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267" r:id="rId2"/>
    <p:sldId id="269" r:id="rId3"/>
    <p:sldId id="285" r:id="rId4"/>
    <p:sldId id="274" r:id="rId5"/>
    <p:sldId id="273" r:id="rId6"/>
    <p:sldId id="276" r:id="rId7"/>
    <p:sldId id="286" r:id="rId8"/>
    <p:sldId id="277" r:id="rId9"/>
    <p:sldId id="278" r:id="rId10"/>
    <p:sldId id="280" r:id="rId11"/>
    <p:sldId id="281" r:id="rId12"/>
    <p:sldId id="265" r:id="rId13"/>
  </p:sldIdLst>
  <p:sldSz cx="9144000" cy="6858000" type="screen4x3"/>
  <p:notesSz cx="6954838" cy="93091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9" d="100"/>
          <a:sy n="119" d="100"/>
        </p:scale>
        <p:origin x="1374" y="84"/>
      </p:cViewPr>
      <p:guideLst>
        <p:guide orient="horz" pos="220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2930" tIns="46465" rIns="92930" bIns="46465" rtlCol="0"/>
          <a:lstStyle>
            <a:lvl1pPr algn="l" eaLnBrk="1" hangingPunct="1">
              <a:defRPr sz="120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hangingPunct="1">
              <a:defRPr sz="120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hangingPunct="1">
              <a:defRPr sz="120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lstStyle/>
          <a:p>
            <a:pPr lvl="0" algn="r" eaLnBrk="1" hangingPunct="1">
              <a:buNone/>
            </a:pPr>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50938" y="698500"/>
            <a:ext cx="4652963" cy="3490913"/>
          </a:xfrm>
          <a:prstGeom prst="rect">
            <a:avLst/>
          </a:prstGeom>
          <a:noFill/>
          <a:ln w="12700">
            <a:solidFill>
              <a:prstClr val="black"/>
            </a:solidFill>
          </a:ln>
        </p:spPr>
        <p:txBody>
          <a:bodyPr vert="horz" lIns="92930" tIns="46465" rIns="92930" bIns="46465"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95325" y="4421188"/>
            <a:ext cx="5564188" cy="4189413"/>
          </a:xfrm>
          <a:prstGeom prst="rect">
            <a:avLst/>
          </a:prstGeom>
        </p:spPr>
        <p:txBody>
          <a:bodyPr vert="horz" lIns="92930" tIns="46465" rIns="92930" bIns="46465"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lstStyle/>
          <a:p>
            <a:pPr lvl="0" algn="r" eaLnBrk="1" hangingPunct="1">
              <a:buNone/>
            </a:pP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150938" y="698500"/>
            <a:ext cx="4652962" cy="3490913"/>
          </a:xfrm>
          <a:ln>
            <a:solidFill>
              <a:srgbClr val="000000">
                <a:alpha val="100000"/>
              </a:srgbClr>
            </a:solidFill>
            <a:miter lim="800000"/>
          </a:ln>
        </p:spPr>
      </p:sp>
      <p:sp>
        <p:nvSpPr>
          <p:cNvPr id="19459" name="Notes Placeholder 2"/>
          <p:cNvSpPr>
            <a:spLocks noGrp="1"/>
          </p:cNvSpPr>
          <p:nvPr>
            <p:ph type="body" idx="1"/>
          </p:nvPr>
        </p:nvSpPr>
        <p:spPr>
          <a:xfrm>
            <a:off x="695325" y="4421188"/>
            <a:ext cx="5564188" cy="4189412"/>
          </a:xfrm>
          <a:noFill/>
          <a:ln>
            <a:noFill/>
          </a:ln>
        </p:spPr>
        <p:txBody>
          <a:bodyPr wrap="square" lIns="92930" tIns="46465" rIns="92930" bIns="46465" anchor="t" anchorCtr="0"/>
          <a:lstStyle/>
          <a:p>
            <a:pPr lvl="0"/>
            <a:endParaRPr lang="en-US" altLang="en-US" dirty="0"/>
          </a:p>
        </p:txBody>
      </p:sp>
      <p:sp>
        <p:nvSpPr>
          <p:cNvPr id="19460" name="Slide Number Placeholder 3"/>
          <p:cNvSpPr txBox="1">
            <a:spLocks noGrp="1"/>
          </p:cNvSpPr>
          <p:nvPr>
            <p:ph type="sldNum" sz="quarter"/>
          </p:nvPr>
        </p:nvSpPr>
        <p:spPr>
          <a:xfrm>
            <a:off x="3940175" y="8842375"/>
            <a:ext cx="3013075" cy="465138"/>
          </a:xfrm>
          <a:prstGeom prst="rect">
            <a:avLst/>
          </a:prstGeom>
          <a:noFill/>
          <a:ln w="9525">
            <a:noFill/>
          </a:ln>
        </p:spPr>
        <p:txBody>
          <a:bodyPr lIns="92930" tIns="46465" rIns="92930" bIns="46465" anchor="b" anchorCtr="0"/>
          <a:lstStyle/>
          <a:p>
            <a:pPr lvl="0" algn="r" eaLnBrk="1" hangingPunct="1"/>
            <a:fld id="{9A0DB2DC-4C9A-4742-B13C-FB6460FD3503}" type="slidenum">
              <a:rPr lang="en-IN" altLang="en-US" sz="1200" dirty="0"/>
              <a:t>1</a:t>
            </a:fld>
            <a:endParaRPr lang="en-IN" altLang="en-US" sz="1200" dirty="0"/>
          </a:p>
        </p:txBody>
      </p:sp>
      <p:sp>
        <p:nvSpPr>
          <p:cNvPr id="5" name="Date Placeholder 4"/>
          <p:cNvSpPr txBox="1">
            <a:spLocks noGrp="1"/>
          </p:cNvSpPr>
          <p:nvPr>
            <p:ph type="dt" sz="half"/>
          </p:nvPr>
        </p:nvSpPr>
        <p:spPr>
          <a:noFill/>
        </p:spPr>
        <p:txBody>
          <a:bodyPr lIns="92930" tIns="46465" rIns="92930" bIns="46465" rtlCol="0"/>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vert="horz" wrap="square" lIns="91440" tIns="45720" rIns="91440" bIns="45720" numCol="1" rtlCol="0" anchor="t" anchorCtr="0" compatLnSpc="1">
            <a:normAutofit/>
          </a:bodyPr>
          <a:lstStyle>
            <a:lvl1pPr marL="0" indent="0">
              <a:buNone/>
              <a:defRPr sz="900"/>
            </a:lvl1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9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IN" sz="9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
        <p:nvSpPr>
          <p:cNvPr id="2" name="Footer Placeholder 1"/>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3" name="Slide Number Placeholder 2"/>
          <p:cNvSpPr>
            <a:spLocks noGrp="1"/>
          </p:cNvSpPr>
          <p:nvPr>
            <p:ph type="sldNum" sz="quarter" idx="16"/>
          </p:nvPr>
        </p:nvSpPr>
        <p:spPr/>
        <p:txBody>
          <a:bodyPr/>
          <a:lstStyle/>
          <a:p>
            <a:pPr lvl="0" eaLnBrk="1" hangingPunct="1">
              <a:buNone/>
            </a:pPr>
            <a:fld id="{9A0DB2DC-4C9A-4742-B13C-FB6460FD3503}" type="slidenum">
              <a:rPr lang="en-IN" altLang="en-US" dirty="0"/>
              <a:t>‹#›</a:t>
            </a:fld>
            <a:endParaRPr lang="en-I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269"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13" name="Picture Placeholder 2"/>
          <p:cNvSpPr>
            <a:spLocks noGrp="1"/>
          </p:cNvSpPr>
          <p:nvPr>
            <p:ph type="pic" idx="1"/>
          </p:nvPr>
        </p:nvSpPr>
        <p:spPr>
          <a:xfrm>
            <a:off x="467544" y="1412776"/>
            <a:ext cx="8208912" cy="4824536"/>
          </a:xfrm>
        </p:spPr>
        <p:txBody>
          <a:bodyPr vert="horz" wrap="square" lIns="91440" tIns="45720" rIns="91440" bIns="45720" numCol="1" rtlCol="0" anchor="t" anchorCtr="0" compatLnSpc="1">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9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2"/>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3"/>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293"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3" name="Picture Placeholder 2"/>
          <p:cNvSpPr>
            <a:spLocks noGrp="1"/>
          </p:cNvSpPr>
          <p:nvPr>
            <p:ph type="pic" idx="1"/>
          </p:nvPr>
        </p:nvSpPr>
        <p:spPr>
          <a:xfrm>
            <a:off x="539552" y="1268760"/>
            <a:ext cx="8147248" cy="3744416"/>
          </a:xfrm>
        </p:spPr>
        <p:txBody>
          <a:bodyPr vert="horz" wrap="square" lIns="91440" tIns="45720" rIns="91440" bIns="45720" numCol="1" rtlCol="0" anchor="t" anchorCtr="0" compatLnSpc="1">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9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050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5" name="Rectangle 65"/>
          <p:cNvSpPr>
            <a:spLocks noGrp="1" noChangeArrowheads="1"/>
          </p:cNvSpPr>
          <p:nvPr>
            <p:ph type="dt" sz="half" idx="12"/>
          </p:nvPr>
        </p:nvSpPr>
        <p:spPr>
          <a:xfrm>
            <a:off x="457200" y="6356350"/>
            <a:ext cx="2133600" cy="365125"/>
          </a:xfrm>
          <a:prstGeom prst="rect">
            <a:avLst/>
          </a:prstGeom>
        </p:spPr>
        <p:txBody>
          <a:bodyPr/>
          <a:lstStyle>
            <a:lvl1pPr eaLnBrk="1" hangingPunct="1">
              <a:defRPr>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6" name="Rectangle 66"/>
          <p:cNvSpPr>
            <a:spLocks noGrp="1" noChangeArrowheads="1"/>
          </p:cNvSpPr>
          <p:nvPr>
            <p:ph type="ftr" sz="quarter" idx="3"/>
          </p:nvPr>
        </p:nvSpPr>
        <p:spPr>
          <a:xfrm>
            <a:off x="1042988" y="6356350"/>
            <a:ext cx="5113338" cy="385763"/>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p>
        </p:txBody>
      </p:sp>
      <p:sp>
        <p:nvSpPr>
          <p:cNvPr id="7" name="Rectangle 67"/>
          <p:cNvSpPr>
            <a:spLocks noGrp="1" noChangeArrowheads="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latin typeface="Minion Pro" pitchFamily="18" charset="0"/>
              </a:rPr>
              <a:t>‹#›</a:t>
            </a:fld>
            <a:endParaRPr lang="en-US" altLang="en-US" dirty="0">
              <a:latin typeface="Minion Pro"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457200" y="6356350"/>
            <a:ext cx="2133600" cy="365125"/>
          </a:xfrm>
          <a:prstGeom prst="rect">
            <a:avLst/>
          </a:prstGeom>
        </p:spPr>
        <p:txBody>
          <a:bodyPr/>
          <a:lstStyle>
            <a:lvl1pPr eaLnBrk="1" hangingPunct="1">
              <a:defRPr>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1042988" y="6356350"/>
            <a:ext cx="5113338" cy="385763"/>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p>
        </p:txBody>
      </p:sp>
      <p:sp>
        <p:nvSpPr>
          <p:cNvPr id="4" name="Slide Number Placeholder 3"/>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latin typeface="Minion Pro" pitchFamily="18" charset="0"/>
              </a:rPr>
              <a:t>‹#›</a:t>
            </a:fld>
            <a:endParaRPr lang="en-US" altLang="en-US" dirty="0">
              <a:latin typeface="Minion Pro"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2"/>
          </p:nvPr>
        </p:nvSpPr>
        <p:spPr>
          <a:xfrm>
            <a:off x="457200" y="6356350"/>
            <a:ext cx="2133600" cy="365125"/>
          </a:xfrm>
          <a:prstGeom prst="rect">
            <a:avLst/>
          </a:prstGeom>
        </p:spPr>
        <p:txBody>
          <a:bodyPr/>
          <a:lstStyle>
            <a:lvl1pPr eaLnBrk="1" hangingPunct="1">
              <a:defRPr>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3"/>
          </p:nvPr>
        </p:nvSpPr>
        <p:spPr>
          <a:xfrm>
            <a:off x="1042988" y="6356350"/>
            <a:ext cx="5113338" cy="385763"/>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p>
        </p:txBody>
      </p:sp>
      <p:sp>
        <p:nvSpPr>
          <p:cNvPr id="5" name="Slide Number Placeholder 4"/>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latin typeface="Minion Pro" pitchFamily="18" charset="0"/>
              </a:rPr>
              <a:t>‹#›</a:t>
            </a:fld>
            <a:endParaRPr lang="en-US" altLang="en-US" dirty="0">
              <a:latin typeface="Minion Pro"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3074" name="Picture 6"/>
          <p:cNvPicPr>
            <a:picLocks noChangeAspect="1"/>
          </p:cNvPicPr>
          <p:nvPr userDrawn="1"/>
        </p:nvPicPr>
        <p:blipFill>
          <a:blip r:embed="rId2"/>
          <a:srcRect r="7088" b="8002"/>
          <a:stretch>
            <a:fillRect/>
          </a:stretch>
        </p:blipFill>
        <p:spPr>
          <a:xfrm>
            <a:off x="-90487" y="0"/>
            <a:ext cx="9234487" cy="6858000"/>
          </a:xfrm>
          <a:prstGeom prst="rect">
            <a:avLst/>
          </a:prstGeom>
          <a:noFill/>
          <a:ln w="9525">
            <a:noFill/>
          </a:ln>
        </p:spPr>
      </p:pic>
      <p:cxnSp>
        <p:nvCxnSpPr>
          <p:cNvPr id="3" name="Straight Connector 2"/>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
        <p:nvSpPr>
          <p:cNvPr id="2" name="Footer Placeholder 1"/>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4" name="Slide Number Placeholder 3"/>
          <p:cNvSpPr>
            <a:spLocks noGrp="1"/>
          </p:cNvSpPr>
          <p:nvPr>
            <p:ph type="sldNum" sz="quarter" idx="11"/>
          </p:nvPr>
        </p:nvSpPr>
        <p:spPr/>
        <p:txBody>
          <a:bodyPr/>
          <a:lstStyle/>
          <a:p>
            <a:pPr lvl="0" eaLnBrk="1" hangingPunct="1">
              <a:buNone/>
            </a:pPr>
            <a:fld id="{9A0DB2DC-4C9A-4742-B13C-FB6460FD3503}" type="slidenum">
              <a:rPr lang="en-IN" altLang="en-US" dirty="0"/>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cxnSp>
        <p:nvCxnSpPr>
          <p:cNvPr id="3" name="Straight Connector 1"/>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2"/>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101" name="Picture 1" descr="C:\Users\HOD\Downloads\rait logo.PNG"/>
          <p:cNvPicPr>
            <a:picLocks noChangeAspect="1"/>
          </p:cNvPicPr>
          <p:nvPr userDrawn="1"/>
        </p:nvPicPr>
        <p:blipFill>
          <a:blip r:embed="rId2"/>
          <a:stretch>
            <a:fillRect/>
          </a:stretch>
        </p:blipFill>
        <p:spPr>
          <a:xfrm>
            <a:off x="6684963" y="5732463"/>
            <a:ext cx="2459037" cy="1125537"/>
          </a:xfrm>
          <a:prstGeom prst="rect">
            <a:avLst/>
          </a:prstGeom>
          <a:noFill/>
          <a:ln w="9525">
            <a:noFill/>
          </a:ln>
        </p:spPr>
      </p:pic>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539750" y="1484313"/>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2"/>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5125"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3" name="Content Placeholder 2"/>
          <p:cNvSpPr>
            <a:spLocks noGrp="1"/>
          </p:cNvSpPr>
          <p:nvPr>
            <p:ph idx="1"/>
          </p:nvPr>
        </p:nvSpPr>
        <p:spPr/>
        <p:txBody>
          <a:bodyPr>
            <a:normAutofit/>
          </a:bodyPr>
          <a:lstStyle>
            <a:lvl1pPr marL="342900" indent="-342900">
              <a:buFont typeface="Wingdings" panose="05000000000000000000" pitchFamily="2" charset="2"/>
              <a:buChar char="§"/>
              <a:defRPr sz="1800">
                <a:latin typeface="Source Sans Pro" pitchFamily="34" charset="0"/>
              </a:defRPr>
            </a:lvl1pPr>
            <a:lvl2pPr marL="742950" indent="-285750">
              <a:buFont typeface="Wingdings" panose="05000000000000000000" pitchFamily="2" charset="2"/>
              <a:buChar char="§"/>
              <a:defRPr sz="1800">
                <a:latin typeface="Source Sans Pro" pitchFamily="34" charset="0"/>
              </a:defRPr>
            </a:lvl2pPr>
            <a:lvl3pPr marL="1143000" indent="-228600">
              <a:buFont typeface="Wingdings" panose="05000000000000000000" pitchFamily="2" charset="2"/>
              <a:buChar char="§"/>
              <a:defRPr sz="1800">
                <a:latin typeface="Source Sans Pro" pitchFamily="34" charset="0"/>
              </a:defRPr>
            </a:lvl3pPr>
            <a:lvl4pPr marL="1600200" indent="-228600">
              <a:buFont typeface="Wingdings" panose="05000000000000000000" pitchFamily="2" charset="2"/>
              <a:buChar char="§"/>
              <a:defRPr sz="1800">
                <a:latin typeface="Source Sans Pro" pitchFamily="34" charset="0"/>
              </a:defRPr>
            </a:lvl4pPr>
            <a:lvl5pPr marL="2057400" indent="-228600">
              <a:buFont typeface="Wingdings" panose="05000000000000000000"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2"/>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6149" name="Picture 1" descr="C:\Users\HOD\Downloads\rait logo.PNG"/>
          <p:cNvPicPr>
            <a:picLocks noChangeAspect="1"/>
          </p:cNvPicPr>
          <p:nvPr userDrawn="1"/>
        </p:nvPicPr>
        <p:blipFill>
          <a:blip r:embed="rId2"/>
          <a:stretch>
            <a:fillRect/>
          </a:stretch>
        </p:blipFill>
        <p:spPr>
          <a:xfrm>
            <a:off x="6340475" y="5661025"/>
            <a:ext cx="2803525" cy="1128713"/>
          </a:xfrm>
          <a:prstGeom prst="rect">
            <a:avLst/>
          </a:prstGeom>
          <a:noFill/>
          <a:ln w="9525">
            <a:noFill/>
          </a:ln>
        </p:spPr>
      </p:pic>
      <p:sp>
        <p:nvSpPr>
          <p:cNvPr id="3" name="Content Placeholder 2"/>
          <p:cNvSpPr>
            <a:spLocks noGrp="1"/>
          </p:cNvSpPr>
          <p:nvPr>
            <p:ph idx="1"/>
          </p:nvPr>
        </p:nvSpPr>
        <p:spPr/>
        <p:txBody>
          <a:bodyPr>
            <a:normAutofit/>
          </a:bodyPr>
          <a:lstStyle>
            <a:lvl1pPr marL="0" indent="0">
              <a:buFont typeface="Wingdings" panose="05000000000000000000" pitchFamily="2" charset="2"/>
              <a:buNone/>
              <a:defRPr sz="1800">
                <a:latin typeface="Source Sans Pro" pitchFamily="34" charset="0"/>
              </a:defRPr>
            </a:lvl1pPr>
            <a:lvl2pPr marL="457200" indent="0">
              <a:buFont typeface="Wingdings" panose="05000000000000000000" pitchFamily="2" charset="2"/>
              <a:buNone/>
              <a:defRPr sz="1800">
                <a:latin typeface="Source Sans Pro" pitchFamily="34" charset="0"/>
              </a:defRPr>
            </a:lvl2pPr>
            <a:lvl3pPr marL="914400" indent="0">
              <a:buFont typeface="Wingdings" panose="05000000000000000000" pitchFamily="2" charset="2"/>
              <a:buNone/>
              <a:defRPr sz="1800">
                <a:latin typeface="Source Sans Pro" pitchFamily="34" charset="0"/>
              </a:defRPr>
            </a:lvl3pPr>
            <a:lvl4pPr marL="1371600" indent="0">
              <a:buFont typeface="Wingdings" panose="05000000000000000000" pitchFamily="2" charset="2"/>
              <a:buNone/>
              <a:defRPr sz="1800">
                <a:latin typeface="Source Sans Pro" pitchFamily="34" charset="0"/>
              </a:defRPr>
            </a:lvl4pPr>
            <a:lvl5pPr marL="1828800" indent="0">
              <a:buFont typeface="Wingdings" panose="05000000000000000000"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2"/>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173" name="Picture 1" descr="C:\Users\HOD\Downloads\rait logo.PNG"/>
          <p:cNvPicPr>
            <a:picLocks noChangeAspect="1"/>
          </p:cNvPicPr>
          <p:nvPr userDrawn="1"/>
        </p:nvPicPr>
        <p:blipFill>
          <a:blip r:embed="rId2"/>
          <a:stretch>
            <a:fillRect/>
          </a:stretch>
        </p:blipFill>
        <p:spPr>
          <a:xfrm>
            <a:off x="6340475" y="5805488"/>
            <a:ext cx="2803525" cy="976312"/>
          </a:xfrm>
          <a:prstGeom prst="rect">
            <a:avLst/>
          </a:prstGeom>
          <a:noFill/>
          <a:ln w="9525">
            <a:noFill/>
          </a:ln>
        </p:spPr>
      </p:pic>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anose="05000000000000000000" pitchFamily="2" charset="2"/>
              <a:buChar char="§"/>
              <a:defRPr sz="1800">
                <a:latin typeface="Source Sans Pro" pitchFamily="34" charset="0"/>
              </a:defRPr>
            </a:lvl1pPr>
            <a:lvl2pPr marL="742950" indent="-285750">
              <a:buFont typeface="Wingdings" panose="05000000000000000000" pitchFamily="2" charset="2"/>
              <a:buChar char="§"/>
              <a:defRPr sz="1800">
                <a:latin typeface="Source Sans Pro" pitchFamily="34" charset="0"/>
              </a:defRPr>
            </a:lvl2pPr>
            <a:lvl3pPr marL="1143000" indent="-228600">
              <a:buFont typeface="Wingdings" panose="05000000000000000000" pitchFamily="2" charset="2"/>
              <a:buChar char="§"/>
              <a:defRPr sz="1800">
                <a:latin typeface="Source Sans Pro" pitchFamily="34" charset="0"/>
              </a:defRPr>
            </a:lvl3pPr>
            <a:lvl4pPr marL="1600200" indent="-228600">
              <a:buFont typeface="Wingdings" panose="05000000000000000000" pitchFamily="2" charset="2"/>
              <a:buChar char="§"/>
              <a:defRPr sz="1800">
                <a:latin typeface="Source Sans Pro" pitchFamily="34" charset="0"/>
              </a:defRPr>
            </a:lvl4pPr>
            <a:lvl5pPr marL="2057400" indent="-228600">
              <a:buFont typeface="Wingdings" panose="05000000000000000000"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2"/>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3"/>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197"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2"/>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3"/>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221"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anose="05000000000000000000" pitchFamily="2" charset="2"/>
              <a:buChar char="§"/>
              <a:defRPr sz="1800">
                <a:latin typeface="Source Sans Pro" pitchFamily="34" charset="0"/>
              </a:defRPr>
            </a:lvl1pPr>
            <a:lvl2pPr marL="742950" indent="-285750">
              <a:buFont typeface="Wingdings" panose="05000000000000000000" pitchFamily="2" charset="2"/>
              <a:buChar char="§"/>
              <a:defRPr sz="1800">
                <a:latin typeface="Source Sans Pro" pitchFamily="34" charset="0"/>
              </a:defRPr>
            </a:lvl2pPr>
            <a:lvl3pPr marL="1143000" indent="-228600">
              <a:buFont typeface="Wingdings" panose="05000000000000000000" pitchFamily="2" charset="2"/>
              <a:buChar char="§"/>
              <a:defRPr sz="1800">
                <a:latin typeface="Source Sans Pro" pitchFamily="34" charset="0"/>
              </a:defRPr>
            </a:lvl3pPr>
            <a:lvl4pPr marL="1600200" indent="-228600">
              <a:buFont typeface="Wingdings" panose="05000000000000000000" pitchFamily="2" charset="2"/>
              <a:buChar char="§"/>
              <a:defRPr sz="1800">
                <a:latin typeface="Source Sans Pro" pitchFamily="34" charset="0"/>
              </a:defRPr>
            </a:lvl4pPr>
            <a:lvl5pPr marL="2057400" indent="-228600">
              <a:buFont typeface="Wingdings" panose="05000000000000000000"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anose="05000000000000000000" pitchFamily="2" charset="2"/>
              <a:buChar char="§"/>
              <a:defRPr sz="1800">
                <a:latin typeface="Source Sans Pro" pitchFamily="34" charset="0"/>
              </a:defRPr>
            </a:lvl1pPr>
            <a:lvl2pPr marL="742950" indent="-285750">
              <a:buFont typeface="Wingdings" panose="05000000000000000000" pitchFamily="2" charset="2"/>
              <a:buChar char="§"/>
              <a:defRPr sz="1800">
                <a:latin typeface="Source Sans Pro" pitchFamily="34" charset="0"/>
              </a:defRPr>
            </a:lvl2pPr>
            <a:lvl3pPr marL="1143000" indent="-228600">
              <a:buFont typeface="Wingdings" panose="05000000000000000000" pitchFamily="2" charset="2"/>
              <a:buChar char="§"/>
              <a:defRPr sz="1800">
                <a:latin typeface="Source Sans Pro" pitchFamily="34" charset="0"/>
              </a:defRPr>
            </a:lvl3pPr>
            <a:lvl4pPr marL="1600200" indent="-228600">
              <a:buFont typeface="Wingdings" panose="05000000000000000000" pitchFamily="2" charset="2"/>
              <a:buChar char="§"/>
              <a:defRPr sz="1800">
                <a:latin typeface="Source Sans Pro" pitchFamily="34" charset="0"/>
              </a:defRPr>
            </a:lvl4pPr>
            <a:lvl5pPr marL="2057400" indent="-228600">
              <a:buFont typeface="Wingdings" panose="05000000000000000000"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p:cNvSpPr>
            <a:spLocks noGrp="1"/>
          </p:cNvSpPr>
          <p:nvPr>
            <p:ph type="ftr" sz="quarter" idx="1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10" name="Slide Number Placeholder 5"/>
          <p:cNvSpPr>
            <a:spLocks noGrp="1"/>
          </p:cNvSpPr>
          <p:nvPr>
            <p:ph type="sldNum" sz="quarter" idx="1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bg1"/>
        </a:solidFill>
        <a:effectLst/>
      </p:bgPr>
    </p:bg>
    <p:spTree>
      <p:nvGrpSpPr>
        <p:cNvPr id="1" name=""/>
        <p:cNvGrpSpPr/>
        <p:nvPr/>
      </p:nvGrpSpPr>
      <p:grpSpPr>
        <a:xfrm>
          <a:off x="0" y="0"/>
          <a:ext cx="0" cy="0"/>
          <a:chOff x="0" y="0"/>
          <a:chExt cx="0" cy="0"/>
        </a:xfrm>
      </p:grpSpPr>
      <p:cxnSp>
        <p:nvCxnSpPr>
          <p:cNvPr id="2" name="Straight Connector 1"/>
          <p:cNvCxnSpPr/>
          <p:nvPr/>
        </p:nvCxnSpPr>
        <p:spPr>
          <a:xfrm>
            <a:off x="395288" y="6308725"/>
            <a:ext cx="61928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
          <p:cNvCxnSpPr/>
          <p:nvPr/>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45" name="Picture 1" descr="C:\Users\HOD\Downloads\rait logo.PNG"/>
          <p:cNvPicPr>
            <a:picLocks noChangeAspect="1"/>
          </p:cNvPicPr>
          <p:nvPr userDrawn="1"/>
        </p:nvPicPr>
        <p:blipFill>
          <a:blip r:embed="rId2"/>
          <a:stretch>
            <a:fillRect/>
          </a:stretch>
        </p:blipFill>
        <p:spPr>
          <a:xfrm>
            <a:off x="6340475" y="5595938"/>
            <a:ext cx="2803525" cy="1262062"/>
          </a:xfrm>
          <a:prstGeom prst="rect">
            <a:avLst/>
          </a:prstGeom>
          <a:noFill/>
          <a:ln w="9525">
            <a:noFill/>
          </a:ln>
        </p:spPr>
      </p:pic>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anose="05000000000000000000" pitchFamily="2" charset="2"/>
              <a:buNone/>
              <a:defRPr sz="1600">
                <a:latin typeface="Source Sans Pro" pitchFamily="34" charset="0"/>
              </a:defRPr>
            </a:lvl1pPr>
            <a:lvl2pPr marL="457200" indent="0">
              <a:buFont typeface="Wingdings" panose="05000000000000000000" pitchFamily="2" charset="2"/>
              <a:buNone/>
              <a:defRPr sz="1600">
                <a:latin typeface="Source Sans Pro" pitchFamily="34" charset="0"/>
              </a:defRPr>
            </a:lvl2pPr>
            <a:lvl3pPr marL="914400" indent="0">
              <a:buFont typeface="Wingdings" panose="05000000000000000000" pitchFamily="2" charset="2"/>
              <a:buNone/>
              <a:defRPr sz="1600">
                <a:latin typeface="Source Sans Pro" pitchFamily="34" charset="0"/>
              </a:defRPr>
            </a:lvl3pPr>
            <a:lvl4pPr marL="1371600" indent="0">
              <a:buFont typeface="Wingdings" panose="05000000000000000000" pitchFamily="2" charset="2"/>
              <a:buNone/>
              <a:defRPr sz="1600">
                <a:latin typeface="Source Sans Pro" pitchFamily="34" charset="0"/>
              </a:defRPr>
            </a:lvl4pPr>
            <a:lvl5pPr marL="1828800" indent="0">
              <a:buFont typeface="Wingdings" panose="05000000000000000000"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anose="05000000000000000000" pitchFamily="2" charset="2"/>
              <a:buNone/>
              <a:defRPr sz="1600">
                <a:latin typeface="Source Sans Pro" pitchFamily="34" charset="0"/>
              </a:defRPr>
            </a:lvl1pPr>
            <a:lvl2pPr marL="742950" indent="-285750">
              <a:buFont typeface="Wingdings" panose="05000000000000000000" pitchFamily="2" charset="2"/>
              <a:buChar char="§"/>
              <a:defRPr sz="1600">
                <a:latin typeface="Source Sans Pro" pitchFamily="34" charset="0"/>
              </a:defRPr>
            </a:lvl2pPr>
            <a:lvl3pPr marL="1143000" indent="-228600">
              <a:buFont typeface="Wingdings" panose="05000000000000000000" pitchFamily="2" charset="2"/>
              <a:buChar char="§"/>
              <a:defRPr sz="1600">
                <a:latin typeface="Source Sans Pro" pitchFamily="34" charset="0"/>
              </a:defRPr>
            </a:lvl3pPr>
            <a:lvl4pPr marL="1600200" indent="-228600">
              <a:buFont typeface="Wingdings" panose="05000000000000000000" pitchFamily="2" charset="2"/>
              <a:buChar char="§"/>
              <a:defRPr sz="1600">
                <a:latin typeface="Source Sans Pro" pitchFamily="34" charset="0"/>
              </a:defRPr>
            </a:lvl4pPr>
            <a:lvl5pPr marL="2057400" indent="-228600">
              <a:buFont typeface="Wingdings" panose="05000000000000000000"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p:cNvSpPr>
            <a:spLocks noGrp="1"/>
          </p:cNvSpPr>
          <p:nvPr>
            <p:ph type="ftr" sz="quarter" idx="3"/>
          </p:nvPr>
        </p:nvSpPr>
        <p:spPr>
          <a:xfrm>
            <a:off x="1028700" y="6356350"/>
            <a:ext cx="2895600" cy="365125"/>
          </a:xfrm>
          <a:prstGeom prst="rect">
            <a:avLst/>
          </a:prstGeom>
        </p:spPr>
        <p:txBody>
          <a:bodyPr vert="horz" lIns="91440" tIns="45720" rIns="91440" bIns="45720" rtlCol="0" anchor="ct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9" name="Slide Number Placeholder 5"/>
          <p:cNvSpPr>
            <a:spLocks noGrp="1"/>
          </p:cNvSpPr>
          <p:nvPr>
            <p:ph type="sldNum" sz="quarter" idx="14"/>
          </p:nvPr>
        </p:nvSpPr>
        <p:spPr>
          <a:xfrm>
            <a:off x="468313" y="6356350"/>
            <a:ext cx="476250" cy="365125"/>
          </a:xfrm>
          <a:prstGeom prst="rect">
            <a:avLst/>
          </a:prstGeom>
        </p:spPr>
        <p:txBody>
          <a:bodyPr vert="horz" wrap="square" lIns="91440" tIns="45720" rIns="91440" bIns="45720" numCol="1" anchor="ctr" anchorCtr="0" compatLnSpc="1"/>
          <a:lstStyle/>
          <a:p>
            <a:pPr eaLnBrk="1" hangingPunct="1">
              <a:buNone/>
            </a:pPr>
            <a:fld id="{9A0DB2DC-4C9A-4742-B13C-FB6460FD3503}" type="slidenum">
              <a:rPr lang="en-IN" altLang="en-US" dirty="0">
                <a:latin typeface="Minion Pro" pitchFamily="18" charset="0"/>
              </a:rPr>
              <a:t>‹#›</a:t>
            </a:fld>
            <a:endParaRPr lang="en-IN" altLang="en-US" dirty="0">
              <a:latin typeface="Minion Pro"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5" name="Footer Placeholder 4"/>
          <p:cNvSpPr>
            <a:spLocks noGrp="1"/>
          </p:cNvSpPr>
          <p:nvPr>
            <p:ph type="ftr" sz="quarter" idx="3"/>
          </p:nvPr>
        </p:nvSpPr>
        <p:spPr>
          <a:xfrm>
            <a:off x="1042988" y="6356350"/>
            <a:ext cx="5113338"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sp>
        <p:nvSpPr>
          <p:cNvPr id="6" name="Slide Number Placeholder 5"/>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lstStyle>
            <a:lvl1pPr algn="r">
              <a:defRPr sz="1400">
                <a:solidFill>
                  <a:srgbClr val="404040"/>
                </a:solidFill>
                <a:latin typeface="Minion Pro" pitchFamily="18" charset="0"/>
              </a:defRPr>
            </a:lvl1pPr>
          </a:lstStyle>
          <a:p>
            <a:pPr lvl="0" eaLnBrk="1" hangingPunct="1">
              <a:buNone/>
            </a:pPr>
            <a:fld id="{9A0DB2DC-4C9A-4742-B13C-FB6460FD3503}" type="slidenum">
              <a:rPr lang="en-IN" altLang="en-US" dirty="0"/>
              <a:t>‹#›</a:t>
            </a:fld>
            <a:endParaRPr lang="en-I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8434" name="Content Placeholder 4"/>
          <p:cNvSpPr>
            <a:spLocks noGrp="1"/>
          </p:cNvSpPr>
          <p:nvPr>
            <p:ph sz="quarter" idx="14"/>
          </p:nvPr>
        </p:nvSpPr>
        <p:spPr>
          <a:xfrm>
            <a:off x="336550" y="0"/>
            <a:ext cx="8339138" cy="3716338"/>
          </a:xfrm>
          <a:ln/>
        </p:spPr>
        <p:txBody>
          <a:bodyPr vert="horz" wrap="square" lIns="91440" tIns="45720" rIns="91440" bIns="45720" anchor="ctr" anchorCtr="0"/>
          <a:lstStyle/>
          <a:p>
            <a:pPr eaLnBrk="1" hangingPunct="1">
              <a:buClrTx/>
              <a:buSzTx/>
            </a:pPr>
            <a:r>
              <a:rPr lang="en-US" altLang="en-US" sz="2500" kern="1200" dirty="0">
                <a:solidFill>
                  <a:schemeClr val="bg1"/>
                </a:solidFill>
                <a:latin typeface="Source Sans Pro" pitchFamily="34" charset="0"/>
                <a:ea typeface="+mn-ea"/>
                <a:cs typeface="+mn-cs"/>
              </a:rPr>
              <a:t>           </a:t>
            </a:r>
          </a:p>
          <a:p>
            <a:pPr eaLnBrk="1" hangingPunct="1">
              <a:buClrTx/>
              <a:buSzTx/>
            </a:pPr>
            <a:endParaRPr lang="en-US" altLang="en-US" sz="2500" kern="1200" dirty="0">
              <a:solidFill>
                <a:schemeClr val="bg1"/>
              </a:solidFill>
              <a:latin typeface="Source Sans Pro" pitchFamily="34" charset="0"/>
              <a:ea typeface="+mn-ea"/>
              <a:cs typeface="+mn-cs"/>
            </a:endParaRPr>
          </a:p>
          <a:p>
            <a:pPr eaLnBrk="1" hangingPunct="1">
              <a:buClrTx/>
              <a:buSzTx/>
            </a:pPr>
            <a:endParaRPr lang="en-US" altLang="en-US" sz="2500" kern="1200" dirty="0">
              <a:solidFill>
                <a:schemeClr val="bg1"/>
              </a:solidFill>
              <a:latin typeface="Source Sans Pro" pitchFamily="34" charset="0"/>
              <a:ea typeface="+mn-ea"/>
              <a:cs typeface="+mn-cs"/>
            </a:endParaRPr>
          </a:p>
          <a:p>
            <a:pPr eaLnBrk="1" hangingPunct="1">
              <a:buClrTx/>
              <a:buSzTx/>
            </a:pPr>
            <a:endParaRPr lang="en-US" altLang="en-US" sz="2500" kern="1200" dirty="0">
              <a:solidFill>
                <a:schemeClr val="bg1"/>
              </a:solidFill>
              <a:latin typeface="Source Sans Pro" pitchFamily="34" charset="0"/>
              <a:ea typeface="+mn-ea"/>
              <a:cs typeface="+mn-cs"/>
            </a:endParaRPr>
          </a:p>
          <a:p>
            <a:pPr eaLnBrk="1" hangingPunct="1">
              <a:buClrTx/>
              <a:buSzTx/>
            </a:pPr>
            <a:r>
              <a:rPr lang="en-US" altLang="en-US" sz="2500" kern="1200" dirty="0">
                <a:solidFill>
                  <a:schemeClr val="bg1"/>
                </a:solidFill>
                <a:latin typeface="Source Sans Pro" pitchFamily="34" charset="0"/>
                <a:ea typeface="+mn-ea"/>
                <a:cs typeface="+mn-cs"/>
              </a:rPr>
              <a:t>       </a:t>
            </a:r>
          </a:p>
          <a:p>
            <a:pPr eaLnBrk="1" hangingPunct="1">
              <a:buClrTx/>
              <a:buSzTx/>
            </a:pPr>
            <a:endParaRPr lang="en-US" altLang="en-US" sz="2500" kern="1200" dirty="0">
              <a:solidFill>
                <a:schemeClr val="bg1"/>
              </a:solidFill>
              <a:latin typeface="Source Sans Pro" pitchFamily="34" charset="0"/>
              <a:ea typeface="+mn-ea"/>
              <a:cs typeface="+mn-cs"/>
            </a:endParaRPr>
          </a:p>
          <a:p>
            <a:pPr eaLnBrk="1" hangingPunct="1">
              <a:buClrTx/>
              <a:buSzTx/>
            </a:pPr>
            <a:r>
              <a:rPr lang="en-US" altLang="en-US" sz="2500" kern="1200" dirty="0">
                <a:solidFill>
                  <a:schemeClr val="bg1"/>
                </a:solidFill>
                <a:latin typeface="Source Sans Pro" pitchFamily="34" charset="0"/>
                <a:ea typeface="+mn-ea"/>
                <a:cs typeface="+mn-cs"/>
              </a:rPr>
              <a:t>        </a:t>
            </a:r>
          </a:p>
          <a:p>
            <a:pPr eaLnBrk="1" hangingPunct="1">
              <a:buClrTx/>
              <a:buSzTx/>
            </a:pPr>
            <a:endParaRPr lang="en-US" altLang="en-US" sz="2800" kern="1200" dirty="0">
              <a:solidFill>
                <a:schemeClr val="bg1"/>
              </a:solidFill>
              <a:latin typeface="Source Sans Pro" pitchFamily="34" charset="0"/>
              <a:ea typeface="+mn-ea"/>
              <a:cs typeface="+mn-cs"/>
            </a:endParaRPr>
          </a:p>
          <a:p>
            <a:pPr eaLnBrk="1" hangingPunct="1">
              <a:buClrTx/>
              <a:buSzTx/>
            </a:pPr>
            <a:endParaRPr lang="en-US" altLang="en-US" sz="2800" kern="1200" dirty="0">
              <a:solidFill>
                <a:schemeClr val="bg1"/>
              </a:solidFill>
              <a:latin typeface="Source Sans Pro" pitchFamily="34" charset="0"/>
              <a:ea typeface="+mn-ea"/>
              <a:cs typeface="+mn-cs"/>
            </a:endParaRPr>
          </a:p>
          <a:p>
            <a:pPr eaLnBrk="1" hangingPunct="1">
              <a:buClrTx/>
              <a:buSzTx/>
            </a:pPr>
            <a:endParaRPr lang="en-US" altLang="en-US" sz="2800" kern="1200" dirty="0">
              <a:solidFill>
                <a:schemeClr val="bg1"/>
              </a:solidFill>
              <a:latin typeface="Source Sans Pro" pitchFamily="34" charset="0"/>
              <a:ea typeface="+mn-ea"/>
              <a:cs typeface="+mn-cs"/>
            </a:endParaRPr>
          </a:p>
          <a:p>
            <a:pPr eaLnBrk="1" hangingPunct="1">
              <a:buClrTx/>
              <a:buSzTx/>
            </a:pPr>
            <a:r>
              <a:rPr lang="en-US" altLang="en-US" sz="2800" kern="1200" dirty="0">
                <a:solidFill>
                  <a:schemeClr val="bg1"/>
                </a:solidFill>
                <a:latin typeface="Source Sans Pro" pitchFamily="34" charset="0"/>
                <a:ea typeface="+mn-ea"/>
                <a:cs typeface="+mn-cs"/>
              </a:rPr>
              <a:t>Ramrao Adik Institute of Technology</a:t>
            </a:r>
          </a:p>
          <a:p>
            <a:pPr eaLnBrk="1" hangingPunct="1">
              <a:buClrTx/>
              <a:buSzTx/>
            </a:pPr>
            <a:r>
              <a:rPr lang="en-IN" altLang="en-US" sz="2500" kern="1200" dirty="0">
                <a:solidFill>
                  <a:schemeClr val="bg1"/>
                </a:solidFill>
                <a:latin typeface="Source Sans Pro" pitchFamily="34" charset="0"/>
                <a:ea typeface="+mn-ea"/>
                <a:cs typeface="+mn-cs"/>
              </a:rPr>
              <a:t>        Department of Computer Engineering</a:t>
            </a:r>
          </a:p>
          <a:p>
            <a:pPr eaLnBrk="1" hangingPunct="1">
              <a:buClrTx/>
              <a:buSzTx/>
            </a:pPr>
            <a:r>
              <a:rPr lang="en-IN" altLang="en-US" sz="2800" kern="1200" dirty="0">
                <a:solidFill>
                  <a:schemeClr val="bg1"/>
                </a:solidFill>
                <a:latin typeface="Source Sans Pro" pitchFamily="34" charset="0"/>
                <a:ea typeface="+mn-ea"/>
                <a:cs typeface="+mn-cs"/>
              </a:rPr>
              <a:t>   </a:t>
            </a:r>
            <a:r>
              <a:rPr lang="en-IN" altLang="en-US" sz="2800" i="1" u="sng" kern="1200" dirty="0">
                <a:solidFill>
                  <a:schemeClr val="bg1"/>
                </a:solidFill>
                <a:latin typeface="Source Sans Pro" pitchFamily="34" charset="0"/>
                <a:ea typeface="+mn-ea"/>
                <a:cs typeface="+mn-cs"/>
              </a:rPr>
              <a:t>TE  Project Mock 1 Presentation </a:t>
            </a:r>
          </a:p>
          <a:p>
            <a:pPr eaLnBrk="1" hangingPunct="1">
              <a:buClrTx/>
              <a:buSzTx/>
            </a:pPr>
            <a:r>
              <a:rPr lang="en-IN" altLang="en-US" sz="2800" i="1" kern="1200" dirty="0">
                <a:solidFill>
                  <a:schemeClr val="bg1"/>
                </a:solidFill>
                <a:latin typeface="Source Sans Pro" pitchFamily="34" charset="0"/>
                <a:ea typeface="+mn-ea"/>
                <a:cs typeface="+mn-cs"/>
              </a:rPr>
              <a:t>On</a:t>
            </a:r>
          </a:p>
          <a:p>
            <a:pPr eaLnBrk="1" hangingPunct="1">
              <a:buClrTx/>
              <a:buSzTx/>
            </a:pPr>
            <a:r>
              <a:rPr lang="en-IN" altLang="en-US" sz="2800" i="1" kern="1200" dirty="0">
                <a:solidFill>
                  <a:schemeClr val="bg1"/>
                </a:solidFill>
                <a:latin typeface="Source Sans Pro" pitchFamily="34" charset="0"/>
                <a:ea typeface="+mn-ea"/>
                <a:cs typeface="+mn-cs"/>
              </a:rPr>
              <a:t>“Dynamic Recipe Recommender:Enhancing Cooking Choices with Machine Learning”</a:t>
            </a:r>
          </a:p>
          <a:p>
            <a:pPr eaLnBrk="1" hangingPunct="1">
              <a:buClrTx/>
              <a:buSzTx/>
            </a:pPr>
            <a:r>
              <a:rPr lang="en-IN" altLang="en-US" sz="2800" kern="1200" dirty="0">
                <a:solidFill>
                  <a:schemeClr val="bg1"/>
                </a:solidFill>
                <a:latin typeface="Source Sans Pro" pitchFamily="34" charset="0"/>
                <a:ea typeface="+mn-ea"/>
                <a:cs typeface="+mn-cs"/>
              </a:rPr>
              <a:t>By </a:t>
            </a:r>
          </a:p>
          <a:p>
            <a:pPr eaLnBrk="1" hangingPunct="1">
              <a:buClrTx/>
              <a:buSzTx/>
            </a:pPr>
            <a:r>
              <a:rPr lang="en-IN" altLang="en-US" sz="2500" kern="1200" dirty="0">
                <a:solidFill>
                  <a:schemeClr val="bg1"/>
                </a:solidFill>
                <a:latin typeface="Source Sans Pro" pitchFamily="34" charset="0"/>
                <a:ea typeface="+mn-ea"/>
                <a:cs typeface="+mn-cs"/>
              </a:rPr>
              <a:t>					</a:t>
            </a:r>
          </a:p>
          <a:p>
            <a:pPr eaLnBrk="1" hangingPunct="1">
              <a:buClrTx/>
              <a:buSzTx/>
            </a:pPr>
            <a:endParaRPr lang="en-IN" altLang="en-US" sz="2500" kern="1200" dirty="0">
              <a:solidFill>
                <a:schemeClr val="bg1"/>
              </a:solidFill>
              <a:latin typeface="Source Sans Pro" pitchFamily="34" charset="0"/>
              <a:ea typeface="+mn-ea"/>
              <a:cs typeface="+mn-cs"/>
            </a:endParaRPr>
          </a:p>
          <a:p>
            <a:pPr eaLnBrk="1" hangingPunct="1">
              <a:buClrTx/>
              <a:buSzTx/>
            </a:pPr>
            <a:endParaRPr lang="en-IN" altLang="en-US" sz="2500" kern="1200" dirty="0">
              <a:solidFill>
                <a:schemeClr val="bg1"/>
              </a:solidFill>
              <a:latin typeface="Source Sans Pro" pitchFamily="34" charset="0"/>
              <a:ea typeface="+mn-ea"/>
              <a:cs typeface="+mn-cs"/>
            </a:endParaRPr>
          </a:p>
          <a:p>
            <a:pPr eaLnBrk="1" hangingPunct="1">
              <a:buClrTx/>
              <a:buSzTx/>
            </a:pPr>
            <a:endParaRPr lang="en-IN" altLang="en-US" sz="2500" kern="1200" dirty="0">
              <a:solidFill>
                <a:schemeClr val="bg1"/>
              </a:solidFill>
              <a:latin typeface="Source Sans Pro" pitchFamily="34" charset="0"/>
              <a:ea typeface="+mn-ea"/>
              <a:cs typeface="+mn-cs"/>
            </a:endParaRPr>
          </a:p>
          <a:p>
            <a:pPr eaLnBrk="1" hangingPunct="1">
              <a:buClrTx/>
              <a:buSzTx/>
            </a:pPr>
            <a:endParaRPr lang="en-IN" altLang="en-US" sz="2500" kern="1200" dirty="0">
              <a:solidFill>
                <a:schemeClr val="bg1"/>
              </a:solidFill>
              <a:latin typeface="Source Sans Pro" pitchFamily="34" charset="0"/>
              <a:ea typeface="+mn-ea"/>
              <a:cs typeface="+mn-cs"/>
            </a:endParaRPr>
          </a:p>
          <a:p>
            <a:pPr eaLnBrk="1" hangingPunct="1">
              <a:buClrTx/>
              <a:buSzTx/>
            </a:pPr>
            <a:r>
              <a:rPr lang="en-IN" altLang="en-US" sz="2500" kern="1200" dirty="0">
                <a:solidFill>
                  <a:schemeClr val="bg1"/>
                </a:solidFill>
                <a:latin typeface="Source Sans Pro" pitchFamily="34" charset="0"/>
                <a:ea typeface="+mn-ea"/>
                <a:cs typeface="+mn-cs"/>
              </a:rPr>
              <a:t>   </a:t>
            </a:r>
            <a:endParaRPr lang="en-US" altLang="en-US" sz="3200" kern="1200" dirty="0">
              <a:solidFill>
                <a:schemeClr val="bg1"/>
              </a:solidFill>
              <a:latin typeface="Source Sans Pro" pitchFamily="34" charset="0"/>
              <a:ea typeface="+mn-ea"/>
              <a:cs typeface="+mn-cs"/>
            </a:endParaRPr>
          </a:p>
        </p:txBody>
      </p:sp>
      <p:sp>
        <p:nvSpPr>
          <p:cNvPr id="2" name="TextBox 1"/>
          <p:cNvSpPr txBox="1"/>
          <p:nvPr/>
        </p:nvSpPr>
        <p:spPr>
          <a:xfrm>
            <a:off x="431800" y="3889375"/>
            <a:ext cx="8525510" cy="3169285"/>
          </a:xfrm>
          <a:prstGeom prst="rect">
            <a:avLst/>
          </a:prstGeom>
          <a:noFill/>
        </p:spPr>
        <p:txBody>
          <a:bodyPr wrap="square">
            <a:spAutoFit/>
          </a:bodyPr>
          <a:lstStyle/>
          <a:p>
            <a:pPr marR="0" defTabSz="914400" eaLnBrk="1" hangingPunct="1">
              <a:buClrTx/>
              <a:buSzTx/>
              <a:buFontTx/>
              <a:buNone/>
              <a:defRPr/>
            </a:pPr>
            <a:endParaRPr kumimoji="0" lang="en-IN" sz="2500" b="1" kern="1200" cap="none" spc="0" normalizeH="0" baseline="0" noProof="0" dirty="0">
              <a:solidFill>
                <a:schemeClr val="bg1"/>
              </a:solidFill>
              <a:latin typeface="Source Sans Pro" pitchFamily="34" charset="0"/>
              <a:ea typeface="+mn-ea"/>
              <a:cs typeface="+mn-cs"/>
            </a:endParaRPr>
          </a:p>
          <a:p>
            <a:pPr marR="0" defTabSz="914400" eaLnBrk="1" hangingPunct="1">
              <a:buClrTx/>
              <a:buSzTx/>
              <a:buFontTx/>
              <a:buNone/>
              <a:defRPr/>
            </a:pPr>
            <a:r>
              <a:rPr kumimoji="0" lang="en-IN" sz="2500" b="1" kern="1200" cap="none" spc="0" normalizeH="0" baseline="0" noProof="0" dirty="0">
                <a:solidFill>
                  <a:schemeClr val="bg1"/>
                </a:solidFill>
                <a:latin typeface="Source Sans Pro" pitchFamily="34" charset="0"/>
                <a:ea typeface="+mn-ea"/>
                <a:cs typeface="+mn-cs"/>
              </a:rPr>
              <a:t>22CE1285                                             Deeptanshu Lal                                                         </a:t>
            </a:r>
            <a:endParaRPr kumimoji="0" lang="en-IN" sz="2500" b="1" kern="1200" cap="none" spc="0" normalizeH="0" baseline="0" noProof="0" dirty="0">
              <a:solidFill>
                <a:schemeClr val="bg1"/>
              </a:solidFill>
              <a:latin typeface="Source Sans Pro" pitchFamily="34" charset="0"/>
              <a:ea typeface="+mn-ea"/>
              <a:cs typeface="Arial" panose="020B0604020202020204" pitchFamily="34" charset="0"/>
            </a:endParaRPr>
          </a:p>
          <a:p>
            <a:pPr marR="0" defTabSz="914400" eaLnBrk="1" hangingPunct="1">
              <a:buClrTx/>
              <a:buSzTx/>
              <a:buFontTx/>
              <a:buNone/>
              <a:defRPr/>
            </a:pPr>
            <a:r>
              <a:rPr kumimoji="0" lang="en-IN" sz="2500" b="1" kern="1200" cap="none" spc="0" normalizeH="0" baseline="0" noProof="0" dirty="0">
                <a:solidFill>
                  <a:schemeClr val="bg1"/>
                </a:solidFill>
                <a:latin typeface="Source Sans Pro" pitchFamily="34" charset="0"/>
                <a:ea typeface="+mn-ea"/>
                <a:cs typeface="+mn-cs"/>
              </a:rPr>
              <a:t>22CE1150                                             Nauman Pathan                                                       </a:t>
            </a:r>
          </a:p>
          <a:p>
            <a:pPr marR="0" defTabSz="914400" eaLnBrk="1" hangingPunct="1">
              <a:buClrTx/>
              <a:buSzTx/>
              <a:buFontTx/>
              <a:buNone/>
              <a:defRPr/>
            </a:pPr>
            <a:r>
              <a:rPr kumimoji="0" lang="en-IN" sz="2500" b="1" kern="1200" cap="none" spc="0" normalizeH="0" baseline="0" noProof="0" dirty="0">
                <a:solidFill>
                  <a:schemeClr val="bg1"/>
                </a:solidFill>
                <a:latin typeface="Source Sans Pro" pitchFamily="34" charset="0"/>
                <a:ea typeface="+mn-ea"/>
                <a:cs typeface="+mn-cs"/>
              </a:rPr>
              <a:t>22CE1008                                             Sara Pathan</a:t>
            </a:r>
            <a:endParaRPr kumimoji="0" lang="en-IN" sz="2500" b="1" kern="1200" cap="none" spc="0" normalizeH="0" baseline="0" noProof="0" dirty="0">
              <a:solidFill>
                <a:schemeClr val="bg1"/>
              </a:solidFill>
              <a:latin typeface="Source Sans Pro" pitchFamily="34" charset="0"/>
              <a:ea typeface="+mn-ea"/>
              <a:cs typeface="Arial" panose="020B0604020202020204" pitchFamily="34" charset="0"/>
            </a:endParaRPr>
          </a:p>
          <a:p>
            <a:pPr marR="0" defTabSz="914400" eaLnBrk="1" hangingPunct="1">
              <a:buClrTx/>
              <a:buSzTx/>
              <a:buFontTx/>
              <a:buNone/>
              <a:defRPr/>
            </a:pPr>
            <a:r>
              <a:rPr kumimoji="0" lang="en-IN" sz="2500" b="1" kern="1200" cap="none" spc="0" normalizeH="0" baseline="0" noProof="0" dirty="0">
                <a:solidFill>
                  <a:schemeClr val="bg1"/>
                </a:solidFill>
                <a:latin typeface="Source Sans Pro" pitchFamily="34" charset="0"/>
                <a:ea typeface="+mn-ea"/>
                <a:cs typeface="+mn-cs"/>
              </a:rPr>
              <a:t>22CE1054                                             Soham Pardhi                                                       </a:t>
            </a:r>
            <a:endParaRPr kumimoji="0" lang="en-IN" sz="2500" b="1" kern="1200" cap="none" spc="0" normalizeH="0" baseline="0" noProof="0" dirty="0">
              <a:solidFill>
                <a:schemeClr val="bg1"/>
              </a:solidFill>
              <a:latin typeface="Source Sans Pro" pitchFamily="34" charset="0"/>
              <a:ea typeface="+mn-ea"/>
              <a:cs typeface="Arial" panose="020B0604020202020204" pitchFamily="34" charset="0"/>
            </a:endParaRPr>
          </a:p>
          <a:p>
            <a:pPr marR="0" defTabSz="914400" eaLnBrk="1" hangingPunct="1">
              <a:buClrTx/>
              <a:buSzTx/>
              <a:buFontTx/>
              <a:buNone/>
              <a:defRPr/>
            </a:pPr>
            <a:r>
              <a:rPr kumimoji="0" lang="en-IN" sz="2500" b="1" kern="1200" cap="none" spc="0" normalizeH="0" baseline="0" noProof="0" dirty="0">
                <a:solidFill>
                  <a:schemeClr val="bg1"/>
                </a:solidFill>
                <a:latin typeface="Source Sans Pro" pitchFamily="34" charset="0"/>
                <a:ea typeface="+mn-ea"/>
                <a:cs typeface="+mn-cs"/>
              </a:rPr>
              <a:t>                                                      </a:t>
            </a:r>
            <a:endParaRPr kumimoji="0" lang="en-US" sz="2500" b="1" kern="1200" cap="none" spc="0" normalizeH="0" baseline="0" noProof="0" dirty="0">
              <a:solidFill>
                <a:schemeClr val="bg1"/>
              </a:solidFill>
              <a:latin typeface="Source Sans Pro" pitchFamily="34" charset="0"/>
              <a:ea typeface="+mn-ea"/>
              <a:cs typeface="+mn-cs"/>
            </a:endParaRPr>
          </a:p>
          <a:p>
            <a:pPr marR="0" defTabSz="914400" eaLnBrk="1" hangingPunct="1">
              <a:buClrTx/>
              <a:buSzTx/>
              <a:buFontTx/>
              <a:buNone/>
              <a:defRPr/>
            </a:pPr>
            <a:endParaRPr kumimoji="0" lang="en-US" sz="2500" b="1" kern="1200" cap="none" spc="0" normalizeH="0" baseline="0" noProof="0" dirty="0">
              <a:solidFill>
                <a:schemeClr val="bg1"/>
              </a:solidFill>
              <a:latin typeface="Source Sans Pro" pitchFamily="34" charset="0"/>
              <a:ea typeface="+mn-ea"/>
              <a:cs typeface="+mn-cs"/>
            </a:endParaRPr>
          </a:p>
          <a:p>
            <a:pPr marR="0" defTabSz="914400" eaLnBrk="1" hangingPunct="1">
              <a:buClrTx/>
              <a:buSzTx/>
              <a:buFontTx/>
              <a:buNone/>
              <a:defRPr/>
            </a:pPr>
            <a:endParaRPr kumimoji="0" lang="en-US" sz="2500" b="1" kern="1200" cap="none" spc="0" normalizeH="0" baseline="0" noProof="0" dirty="0">
              <a:solidFill>
                <a:schemeClr val="bg1"/>
              </a:solidFill>
              <a:latin typeface="Source Sans Pro" pitchFamily="34" charset="0"/>
              <a:ea typeface="+mn-ea"/>
              <a:cs typeface="+mn-cs"/>
            </a:endParaRPr>
          </a:p>
        </p:txBody>
      </p:sp>
      <p:sp>
        <p:nvSpPr>
          <p:cNvPr id="5" name="TextBox 4"/>
          <p:cNvSpPr txBox="1"/>
          <p:nvPr/>
        </p:nvSpPr>
        <p:spPr>
          <a:xfrm>
            <a:off x="1763713" y="5580063"/>
            <a:ext cx="5616575" cy="1522095"/>
          </a:xfrm>
          <a:prstGeom prst="rect">
            <a:avLst/>
          </a:prstGeom>
          <a:noFill/>
        </p:spPr>
        <p:txBody>
          <a:bodyPr>
            <a:spAutoFit/>
          </a:bodyPr>
          <a:lstStyle/>
          <a:p>
            <a:pPr marR="0" algn="ctr" defTabSz="914400" eaLnBrk="1" hangingPunct="1">
              <a:buClrTx/>
              <a:buSzTx/>
              <a:buFont typeface="Arial" panose="020B0604020202020204" pitchFamily="34" charset="0"/>
              <a:buNone/>
              <a:defRPr/>
            </a:pPr>
            <a:endParaRPr kumimoji="0" lang="en-IN" altLang="en-US" sz="2500" b="1" kern="1200" cap="none" spc="0" normalizeH="0" baseline="0" noProof="0" dirty="0">
              <a:solidFill>
                <a:schemeClr val="bg1"/>
              </a:solidFill>
              <a:latin typeface="Source Sans Pro" pitchFamily="34" charset="0"/>
              <a:ea typeface="+mn-ea"/>
              <a:cs typeface="+mn-cs"/>
            </a:endParaRPr>
          </a:p>
          <a:p>
            <a:pPr marR="0" algn="ctr" defTabSz="914400" eaLnBrk="1" hangingPunct="1">
              <a:buClrTx/>
              <a:buSzTx/>
              <a:buFont typeface="Arial" panose="020B0604020202020204" pitchFamily="34" charset="0"/>
              <a:buNone/>
              <a:defRPr/>
            </a:pPr>
            <a:r>
              <a:rPr kumimoji="0" lang="en-IN" altLang="en-US" sz="2500" b="1" kern="1200" cap="none" spc="0" normalizeH="0" baseline="0" noProof="0" dirty="0">
                <a:solidFill>
                  <a:schemeClr val="bg1"/>
                </a:solidFill>
                <a:latin typeface="Source Sans Pro" pitchFamily="34" charset="0"/>
                <a:ea typeface="+mn-ea"/>
                <a:cs typeface="+mn-cs"/>
              </a:rPr>
              <a:t>Guided by </a:t>
            </a:r>
          </a:p>
          <a:p>
            <a:pPr marR="0" algn="ctr" defTabSz="914400" eaLnBrk="1" hangingPunct="1">
              <a:buClrTx/>
              <a:buSzTx/>
              <a:buFont typeface="Arial" panose="020B0604020202020204" pitchFamily="34" charset="0"/>
              <a:buNone/>
              <a:defRPr/>
            </a:pPr>
            <a:r>
              <a:rPr kumimoji="0" lang="en-IN" altLang="en-US" sz="2500" b="1" kern="1200" cap="none" spc="0" normalizeH="0" baseline="0" noProof="0" dirty="0">
                <a:solidFill>
                  <a:schemeClr val="bg1"/>
                </a:solidFill>
                <a:latin typeface="Source Sans Pro" pitchFamily="34" charset="0"/>
                <a:ea typeface="+mn-ea"/>
                <a:cs typeface="+mn-cs"/>
              </a:rPr>
              <a:t>Dr.Smita Bharne</a:t>
            </a:r>
          </a:p>
          <a:p>
            <a:pPr marR="0" defTabSz="914400" eaLnBrk="1" hangingPunct="1">
              <a:buClrTx/>
              <a:buSzTx/>
              <a:buFontTx/>
              <a:buNone/>
              <a:defRPr/>
            </a:pPr>
            <a:endParaRPr kumimoji="0" lang="en-US" kern="1200" cap="none" spc="0" normalizeH="0" baseline="0" noProof="0" dirty="0">
              <a:latin typeface="Calibri" panose="020F0502020204030204" pitchFamily="34" charset="0"/>
              <a:ea typeface="+mn-ea"/>
              <a:cs typeface="Arial" panose="020B0604020202020204" pitchFamily="34" charset="0"/>
            </a:endParaRPr>
          </a:p>
        </p:txBody>
      </p:sp>
      <p:pic>
        <p:nvPicPr>
          <p:cNvPr id="18437" name="Picture 5" descr="C:\Users\abc\Pictures\RAIT-DEEMED-LOGO.jpg"/>
          <p:cNvPicPr>
            <a:picLocks noChangeAspect="1"/>
          </p:cNvPicPr>
          <p:nvPr/>
        </p:nvPicPr>
        <p:blipFill>
          <a:blip r:embed="rId3"/>
          <a:stretch>
            <a:fillRect/>
          </a:stretch>
        </p:blipFill>
        <p:spPr>
          <a:xfrm>
            <a:off x="3203575" y="130175"/>
            <a:ext cx="2663825" cy="94773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850900"/>
          </a:xfrm>
          <a:ln/>
        </p:spPr>
        <p:txBody>
          <a:bodyPr vert="horz" wrap="square" lIns="91440" tIns="45720" rIns="91440" bIns="45720" anchor="ctr" anchorCtr="0"/>
          <a:lstStyle/>
          <a:p>
            <a:r>
              <a:rPr lang="en-US" altLang="en-US" kern="1200" dirty="0">
                <a:solidFill>
                  <a:srgbClr val="9F1C33"/>
                </a:solidFill>
                <a:latin typeface="Minion Pro" pitchFamily="18" charset="0"/>
                <a:ea typeface="+mj-ea"/>
                <a:cs typeface="+mj-cs"/>
              </a:rPr>
              <a:t>Conclusion</a:t>
            </a:r>
            <a:r>
              <a:rPr lang="en-IN" altLang="en-US" kern="1200" dirty="0">
                <a:solidFill>
                  <a:srgbClr val="9F1C33"/>
                </a:solidFill>
                <a:latin typeface="Minion Pro" pitchFamily="18" charset="0"/>
                <a:ea typeface="+mj-ea"/>
                <a:cs typeface="+mj-cs"/>
              </a:rPr>
              <a:t> and Future Scope</a:t>
            </a:r>
          </a:p>
        </p:txBody>
      </p:sp>
      <p:sp>
        <p:nvSpPr>
          <p:cNvPr id="28675" name="Content Placeholder 2"/>
          <p:cNvSpPr>
            <a:spLocks noGrp="1"/>
          </p:cNvSpPr>
          <p:nvPr>
            <p:ph sz="quarter" idx="14"/>
          </p:nvPr>
        </p:nvSpPr>
        <p:spPr>
          <a:ln/>
        </p:spPr>
        <p:txBody>
          <a:bodyPr vert="horz" wrap="square" lIns="91440" tIns="45720" rIns="91440" bIns="45720" anchor="t" anchorCtr="0">
            <a:noAutofit/>
          </a:bodyPr>
          <a:lstStyle/>
          <a:p>
            <a:pPr algn="just">
              <a:lnSpc>
                <a:spcPct val="100000"/>
              </a:lnSpc>
              <a:buClrTx/>
              <a:buSzTx/>
            </a:pPr>
            <a:r>
              <a:rPr lang="en-IN" altLang="en-GB" kern="1200" dirty="0">
                <a:latin typeface="Source Sans Pro" pitchFamily="34" charset="0"/>
                <a:ea typeface="+mn-ea"/>
                <a:cs typeface="+mn-cs"/>
              </a:rPr>
              <a:t>The development of this recipe recommendation algorithm is a significant achievement that has the potential to transform the way people cook and interact with food. By leveraging machine learning, natural language processing, and data-driven approaches. The successful implementation of this project demonstrates the power of technology in improving people's lives, making cooking more accessible, and promoting culinary exploration and creativity.</a:t>
            </a:r>
          </a:p>
          <a:p>
            <a:pPr algn="just">
              <a:lnSpc>
                <a:spcPct val="100000"/>
              </a:lnSpc>
              <a:buClrTx/>
              <a:buSzTx/>
            </a:pPr>
            <a:endParaRPr lang="en-IN" altLang="en-GB" kern="1200" dirty="0">
              <a:latin typeface="Source Sans Pro" pitchFamily="34" charset="0"/>
              <a:ea typeface="+mn-ea"/>
              <a:cs typeface="+mn-cs"/>
            </a:endParaRPr>
          </a:p>
          <a:p>
            <a:pPr marL="0" indent="0" algn="just">
              <a:lnSpc>
                <a:spcPct val="100000"/>
              </a:lnSpc>
              <a:buClrTx/>
              <a:buSzTx/>
              <a:buNone/>
            </a:pPr>
            <a:r>
              <a:rPr lang="en-IN" altLang="en-GB" kern="1200" dirty="0">
                <a:latin typeface="Source Sans Pro" pitchFamily="34" charset="0"/>
                <a:ea typeface="+mn-ea"/>
                <a:cs typeface="+mn-cs"/>
              </a:rPr>
              <a:t>As we continue to push the boundaries of culinary innovation, the future of this recipe recommendation system holds:</a:t>
            </a:r>
          </a:p>
          <a:p>
            <a:pPr algn="just">
              <a:lnSpc>
                <a:spcPct val="100000"/>
              </a:lnSpc>
              <a:buClrTx/>
              <a:buSzTx/>
            </a:pPr>
            <a:endParaRPr lang="en-IN" altLang="en-GB" kern="1200" dirty="0">
              <a:latin typeface="Source Sans Pro" pitchFamily="34" charset="0"/>
              <a:ea typeface="+mn-ea"/>
              <a:cs typeface="+mn-cs"/>
            </a:endParaRPr>
          </a:p>
          <a:p>
            <a:pPr algn="just">
              <a:lnSpc>
                <a:spcPct val="100000"/>
              </a:lnSpc>
              <a:buClrTx/>
              <a:buSzTx/>
            </a:pPr>
            <a:r>
              <a:rPr lang="en-IN" altLang="en-GB" kern="1200" dirty="0">
                <a:latin typeface="Source Sans Pro" pitchFamily="34" charset="0"/>
                <a:ea typeface="+mn-ea"/>
                <a:cs typeface="+mn-cs"/>
              </a:rPr>
              <a:t>A mobile app can be developed to provide users with a convenient and accessible way to input their ingredients and receive recipe recommendations on-the-go.</a:t>
            </a:r>
          </a:p>
          <a:p>
            <a:pPr algn="just">
              <a:lnSpc>
                <a:spcPct val="100000"/>
              </a:lnSpc>
              <a:buClrTx/>
              <a:buSzTx/>
            </a:pPr>
            <a:endParaRPr lang="en-IN" altLang="en-GB" kern="1200" dirty="0">
              <a:latin typeface="Source Sans Pro" pitchFamily="34" charset="0"/>
              <a:ea typeface="+mn-ea"/>
              <a:cs typeface="+mn-cs"/>
            </a:endParaRPr>
          </a:p>
          <a:p>
            <a:pPr algn="just">
              <a:lnSpc>
                <a:spcPct val="100000"/>
              </a:lnSpc>
              <a:buClrTx/>
              <a:buSzTx/>
            </a:pPr>
            <a:r>
              <a:rPr lang="en-IN" altLang="en-GB" kern="1200" dirty="0">
                <a:latin typeface="Source Sans Pro" pitchFamily="34" charset="0"/>
                <a:ea typeface="+mn-ea"/>
                <a:cs typeface="+mn-cs"/>
              </a:rPr>
              <a:t>This system can be explored for other applications such as recommending food products, suggesting meal plans for specific health conditions, or even generating recipes for specific occasions. events</a:t>
            </a:r>
            <a:r>
              <a:rPr lang="en-IN" altLang="en-GB" b="1" kern="1200" dirty="0">
                <a:latin typeface="Source Sans Pro" pitchFamily="34" charset="0"/>
                <a:ea typeface="+mn-ea"/>
                <a:cs typeface="+mn-cs"/>
              </a:rPr>
              <a:t>.</a:t>
            </a: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pic>
        <p:nvPicPr>
          <p:cNvPr id="28677" name="Picture 5" descr="C:\Users\abc\Pictures\RAIT-DEEMED-LOGO.jpg"/>
          <p:cNvPicPr>
            <a:picLocks noChangeAspect="1"/>
          </p:cNvPicPr>
          <p:nvPr/>
        </p:nvPicPr>
        <p:blipFill>
          <a:blip r:embed="rId2"/>
          <a:stretch>
            <a:fillRect/>
          </a:stretch>
        </p:blipFill>
        <p:spPr>
          <a:xfrm>
            <a:off x="6480175" y="5773738"/>
            <a:ext cx="2663825" cy="9477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850900"/>
          </a:xfrm>
          <a:ln/>
        </p:spPr>
        <p:txBody>
          <a:bodyPr vert="horz" wrap="square" lIns="91440" tIns="45720" rIns="91440" bIns="45720" anchor="ctr" anchorCtr="0"/>
          <a:lstStyle/>
          <a:p>
            <a:r>
              <a:rPr lang="en-IN" altLang="en-US" kern="1200" dirty="0">
                <a:solidFill>
                  <a:srgbClr val="9F1C33"/>
                </a:solidFill>
                <a:latin typeface="Minion Pro" pitchFamily="18" charset="0"/>
                <a:ea typeface="+mj-ea"/>
                <a:cs typeface="+mj-cs"/>
              </a:rPr>
              <a:t>References</a:t>
            </a:r>
            <a:endParaRPr lang="en-GB" altLang="en-US" kern="1200" dirty="0">
              <a:solidFill>
                <a:srgbClr val="9F1C33"/>
              </a:solidFill>
              <a:latin typeface="Minion Pro" pitchFamily="18" charset="0"/>
              <a:ea typeface="+mj-ea"/>
              <a:cs typeface="+mj-cs"/>
            </a:endParaRPr>
          </a:p>
        </p:txBody>
      </p:sp>
      <p:sp>
        <p:nvSpPr>
          <p:cNvPr id="29699" name="Content Placeholder 2"/>
          <p:cNvSpPr>
            <a:spLocks noGrp="1"/>
          </p:cNvSpPr>
          <p:nvPr>
            <p:ph sz="quarter" idx="14"/>
          </p:nvPr>
        </p:nvSpPr>
        <p:spPr>
          <a:ln/>
        </p:spPr>
        <p:txBody>
          <a:bodyPr vert="horz" wrap="square" lIns="91440" tIns="45720" rIns="91440" bIns="45720" anchor="t" anchorCtr="0">
            <a:noAutofit/>
          </a:bodyPr>
          <a:lstStyle/>
          <a:p>
            <a:pPr marL="0" indent="0" algn="just">
              <a:lnSpc>
                <a:spcPct val="100000"/>
              </a:lnSpc>
              <a:buClrTx/>
              <a:buSzTx/>
              <a:buNone/>
            </a:pPr>
            <a:r>
              <a:rPr lang="en-GB" altLang="en-US" kern="1200" dirty="0">
                <a:latin typeface="Source Sans Pro" pitchFamily="34" charset="0"/>
                <a:ea typeface="+mn-ea"/>
                <a:cs typeface="+mn-cs"/>
              </a:rPr>
              <a:t>The following references were consulted and utilized in the development of the recipe recommendation system,  that enabled the creation of a robust and effective system</a:t>
            </a:r>
            <a:r>
              <a:rPr lang="en-IN" altLang="en-GB" kern="1200" dirty="0">
                <a:latin typeface="Source Sans Pro" pitchFamily="34" charset="0"/>
                <a:ea typeface="+mn-ea"/>
                <a:cs typeface="+mn-cs"/>
              </a:rPr>
              <a:t>:</a:t>
            </a:r>
          </a:p>
          <a:p>
            <a:pPr marL="0" indent="0" algn="just">
              <a:lnSpc>
                <a:spcPct val="100000"/>
              </a:lnSpc>
              <a:buClrTx/>
              <a:buSzTx/>
              <a:buNone/>
            </a:pPr>
            <a:endParaRPr lang="en-GB" altLang="en-US" kern="1200" dirty="0">
              <a:latin typeface="Source Sans Pro" pitchFamily="34" charset="0"/>
              <a:ea typeface="+mn-ea"/>
              <a:cs typeface="+mn-cs"/>
            </a:endParaRPr>
          </a:p>
          <a:p>
            <a:pPr algn="just">
              <a:lnSpc>
                <a:spcPct val="100000"/>
              </a:lnSpc>
              <a:buClrTx/>
              <a:buSzTx/>
            </a:pPr>
            <a:r>
              <a:rPr lang="en-GB" altLang="en-US" b="1" kern="1200" dirty="0">
                <a:latin typeface="Source Sans Pro" pitchFamily="34" charset="0"/>
                <a:ea typeface="+mn-ea"/>
                <a:cs typeface="+mn-cs"/>
              </a:rPr>
              <a:t>"Food Recommendation System using Natural Language Processing" </a:t>
            </a:r>
            <a:r>
              <a:rPr lang="en-GB" altLang="en-US" kern="1200" dirty="0">
                <a:latin typeface="Source Sans Pro" pitchFamily="34" charset="0"/>
                <a:ea typeface="+mn-ea"/>
                <a:cs typeface="+mn-cs"/>
              </a:rPr>
              <a:t>by A. K. Mishra et al.</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Author: A. K. Mishra, S. K. Singh, and A. K. Singh</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Publisher: Elsevier</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Page Number: 101-112</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Year of Publication: 2020</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Link: https://www.sciencedirect.com/science/article/pii/S2212670820300325</a:t>
            </a:r>
          </a:p>
          <a:p>
            <a:pPr algn="just">
              <a:lnSpc>
                <a:spcPct val="100000"/>
              </a:lnSpc>
              <a:buClrTx/>
              <a:buSzTx/>
            </a:pPr>
            <a:endParaRPr lang="en-GB" altLang="en-US" b="1" kern="1200" dirty="0">
              <a:latin typeface="Source Sans Pro" pitchFamily="34" charset="0"/>
              <a:ea typeface="+mn-ea"/>
              <a:cs typeface="+mn-cs"/>
            </a:endParaRPr>
          </a:p>
          <a:p>
            <a:pPr algn="just">
              <a:lnSpc>
                <a:spcPct val="100000"/>
              </a:lnSpc>
              <a:buClrTx/>
              <a:buSzTx/>
            </a:pPr>
            <a:r>
              <a:rPr lang="en-GB" altLang="en-US" b="1" kern="1200" dirty="0">
                <a:latin typeface="Source Sans Pro" pitchFamily="34" charset="0"/>
                <a:ea typeface="+mn-ea"/>
                <a:cs typeface="+mn-cs"/>
              </a:rPr>
              <a:t>"Natural Language Processing with Machine Learning" </a:t>
            </a:r>
            <a:r>
              <a:rPr lang="en-GB" altLang="en-US" kern="1200" dirty="0">
                <a:latin typeface="Source Sans Pro" pitchFamily="34" charset="0"/>
                <a:ea typeface="+mn-ea"/>
                <a:cs typeface="+mn-cs"/>
              </a:rPr>
              <a:t>by Rajesh Arora</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Author: Rajesh Arora</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Publisher: Springer</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Year of Publication: 2020</a:t>
            </a:r>
          </a:p>
          <a:p>
            <a:pPr marL="0" indent="0" algn="just">
              <a:lnSpc>
                <a:spcPct val="100000"/>
              </a:lnSpc>
              <a:buClrTx/>
              <a:buSzTx/>
              <a:buNone/>
            </a:pPr>
            <a:r>
              <a:rPr lang="en-IN" altLang="en-GB" kern="1200" dirty="0">
                <a:latin typeface="Source Sans Pro" pitchFamily="34" charset="0"/>
                <a:ea typeface="+mn-ea"/>
                <a:cs typeface="+mn-cs"/>
              </a:rPr>
              <a:t>      </a:t>
            </a:r>
            <a:r>
              <a:rPr lang="en-GB" altLang="en-US" kern="1200" dirty="0">
                <a:latin typeface="Source Sans Pro" pitchFamily="34" charset="0"/>
                <a:ea typeface="+mn-ea"/>
                <a:cs typeface="+mn-cs"/>
              </a:rPr>
              <a:t>Link: https://link.springer.com/book/10.1007/978-3-030-44435-6</a:t>
            </a: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pic>
        <p:nvPicPr>
          <p:cNvPr id="29701" name="Picture 5" descr="C:\Users\abc\Pictures\RAIT-DEEMED-LOGO.jpg"/>
          <p:cNvPicPr>
            <a:picLocks noChangeAspect="1"/>
          </p:cNvPicPr>
          <p:nvPr/>
        </p:nvPicPr>
        <p:blipFill>
          <a:blip r:embed="rId2"/>
          <a:stretch>
            <a:fillRect/>
          </a:stretch>
        </p:blipFill>
        <p:spPr>
          <a:xfrm>
            <a:off x="6480175" y="5773738"/>
            <a:ext cx="2663825" cy="9477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30722" name="Content Placeholder 4"/>
          <p:cNvSpPr>
            <a:spLocks noGrp="1"/>
          </p:cNvSpPr>
          <p:nvPr>
            <p:ph sz="quarter" idx="14"/>
          </p:nvPr>
        </p:nvSpPr>
        <p:spPr>
          <a:xfrm>
            <a:off x="1989138" y="3068638"/>
            <a:ext cx="5165725" cy="576262"/>
          </a:xfrm>
          <a:ln/>
        </p:spPr>
        <p:txBody>
          <a:bodyPr vert="horz" wrap="square" lIns="91440" tIns="45720" rIns="91440" bIns="45720" anchor="ctr" anchorCtr="0"/>
          <a:lstStyle/>
          <a:p>
            <a:pPr eaLnBrk="1" hangingPunct="1">
              <a:buClrTx/>
              <a:buSzTx/>
            </a:pPr>
            <a:r>
              <a:rPr lang="en-US" altLang="en-US" sz="3600" kern="1200" dirty="0">
                <a:solidFill>
                  <a:schemeClr val="bg1"/>
                </a:solidFill>
                <a:latin typeface="Source Sans Pro" pitchFamily="34" charset="0"/>
                <a:ea typeface="+mn-ea"/>
                <a:cs typeface="+mn-cs"/>
              </a:rPr>
              <a:t>Thank You</a:t>
            </a:r>
            <a:endParaRPr lang="en-IN" altLang="en-US" sz="3600" kern="1200" dirty="0">
              <a:solidFill>
                <a:schemeClr val="bg1"/>
              </a:solidFill>
              <a:latin typeface="Source Sans Pro" pitchFamily="34" charset="0"/>
              <a:ea typeface="+mn-ea"/>
              <a:cs typeface="+mn-cs"/>
            </a:endParaRPr>
          </a:p>
        </p:txBody>
      </p:sp>
      <p:pic>
        <p:nvPicPr>
          <p:cNvPr id="30723" name="Picture 5" descr="C:\Users\abc\Pictures\RAIT-DEEMED-LOGO.jpg"/>
          <p:cNvPicPr>
            <a:picLocks noChangeAspect="1"/>
          </p:cNvPicPr>
          <p:nvPr/>
        </p:nvPicPr>
        <p:blipFill>
          <a:blip r:embed="rId2"/>
          <a:stretch>
            <a:fillRect/>
          </a:stretch>
        </p:blipFill>
        <p:spPr>
          <a:xfrm>
            <a:off x="6078538" y="5780088"/>
            <a:ext cx="3065462" cy="109061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850900"/>
          </a:xfrm>
          <a:ln/>
        </p:spPr>
        <p:txBody>
          <a:bodyPr vert="horz" wrap="square" lIns="91440" tIns="45720" rIns="91440" bIns="45720" anchor="ctr" anchorCtr="0"/>
          <a:lstStyle/>
          <a:p>
            <a:r>
              <a:rPr lang="en-US" altLang="en-US" sz="2800" kern="1200" dirty="0">
                <a:solidFill>
                  <a:srgbClr val="9F1C33"/>
                </a:solidFill>
                <a:latin typeface="Minion Pro" pitchFamily="18" charset="0"/>
                <a:ea typeface="+mj-ea"/>
                <a:cs typeface="+mj-cs"/>
              </a:rPr>
              <a:t>Outline </a:t>
            </a:r>
          </a:p>
        </p:txBody>
      </p:sp>
      <p:sp>
        <p:nvSpPr>
          <p:cNvPr id="20483" name="Content Placeholder 2"/>
          <p:cNvSpPr>
            <a:spLocks noGrp="1"/>
          </p:cNvSpPr>
          <p:nvPr>
            <p:ph sz="quarter" idx="14"/>
          </p:nvPr>
        </p:nvSpPr>
        <p:spPr>
          <a:xfrm>
            <a:off x="539750" y="1412875"/>
            <a:ext cx="8064500" cy="4392613"/>
          </a:xfrm>
          <a:ln/>
        </p:spPr>
        <p:txBody>
          <a:bodyPr vert="horz" wrap="square" lIns="91440" tIns="45720" rIns="91440" bIns="45720" anchor="t" anchorCtr="0"/>
          <a:lstStyle/>
          <a:p>
            <a:pPr algn="just">
              <a:lnSpc>
                <a:spcPct val="150000"/>
              </a:lnSpc>
              <a:buClrTx/>
              <a:buSzTx/>
              <a:buFont typeface="Wingdings" panose="05000000000000000000" pitchFamily="2" charset="2"/>
              <a:buChar char="§"/>
            </a:pPr>
            <a:r>
              <a:rPr lang="en-IN" altLang="en-US" sz="2000" kern="1200" dirty="0">
                <a:latin typeface="Source Sans Pro" pitchFamily="34" charset="0"/>
                <a:ea typeface="+mn-ea"/>
                <a:cs typeface="+mn-cs"/>
              </a:rPr>
              <a:t>Introduction</a:t>
            </a:r>
          </a:p>
          <a:p>
            <a:pPr algn="just">
              <a:lnSpc>
                <a:spcPct val="150000"/>
              </a:lnSpc>
              <a:buClrTx/>
              <a:buSzTx/>
              <a:buFont typeface="Wingdings" panose="05000000000000000000" pitchFamily="2" charset="2"/>
              <a:buChar char="§"/>
            </a:pPr>
            <a:r>
              <a:rPr lang="en-IN" altLang="en-US" sz="2000" kern="1200" dirty="0">
                <a:latin typeface="Source Sans Pro" pitchFamily="34" charset="0"/>
                <a:ea typeface="+mn-ea"/>
                <a:cs typeface="+mn-cs"/>
              </a:rPr>
              <a:t>Literature Survey of the existing systems</a:t>
            </a:r>
          </a:p>
          <a:p>
            <a:pPr algn="just">
              <a:lnSpc>
                <a:spcPct val="150000"/>
              </a:lnSpc>
              <a:buClrTx/>
              <a:buSzTx/>
              <a:buFont typeface="Wingdings" panose="05000000000000000000" pitchFamily="2" charset="2"/>
              <a:buChar char="§"/>
            </a:pPr>
            <a:r>
              <a:rPr lang="en-IN" altLang="en-US" sz="2000" kern="1200" dirty="0">
                <a:latin typeface="Source Sans Pro" pitchFamily="34" charset="0"/>
                <a:ea typeface="+mn-ea"/>
                <a:cs typeface="+mn-cs"/>
              </a:rPr>
              <a:t>Limitations of the existing systems</a:t>
            </a:r>
          </a:p>
          <a:p>
            <a:pPr algn="just">
              <a:lnSpc>
                <a:spcPct val="150000"/>
              </a:lnSpc>
              <a:buClrTx/>
              <a:buSzTx/>
              <a:buFont typeface="Wingdings" panose="05000000000000000000" pitchFamily="2" charset="2"/>
              <a:buChar char="§"/>
            </a:pPr>
            <a:r>
              <a:rPr lang="en-IN" altLang="en-US" sz="2000" kern="1200" dirty="0">
                <a:latin typeface="Source Sans Pro" pitchFamily="34" charset="0"/>
                <a:ea typeface="+mn-ea"/>
                <a:cs typeface="+mn-cs"/>
              </a:rPr>
              <a:t>Problem statement </a:t>
            </a:r>
          </a:p>
          <a:p>
            <a:pPr algn="just">
              <a:lnSpc>
                <a:spcPct val="150000"/>
              </a:lnSpc>
              <a:buClrTx/>
              <a:buSzTx/>
              <a:buFont typeface="Wingdings" panose="05000000000000000000" pitchFamily="2" charset="2"/>
              <a:buChar char="§"/>
            </a:pPr>
            <a:r>
              <a:rPr lang="en-US" altLang="en-US" sz="2000" kern="1200" dirty="0">
                <a:latin typeface="Source Sans Pro" pitchFamily="34" charset="0"/>
                <a:ea typeface="+mn-ea"/>
                <a:cs typeface="+mn-cs"/>
              </a:rPr>
              <a:t>System Design</a:t>
            </a:r>
          </a:p>
          <a:p>
            <a:pPr algn="just">
              <a:lnSpc>
                <a:spcPct val="150000"/>
              </a:lnSpc>
              <a:buClrTx/>
              <a:buSzTx/>
              <a:buFont typeface="Wingdings" panose="05000000000000000000" pitchFamily="2" charset="2"/>
              <a:buChar char="§"/>
            </a:pPr>
            <a:r>
              <a:rPr lang="en-US" altLang="en-US" sz="2000" kern="1200" dirty="0">
                <a:latin typeface="Source Sans Pro" pitchFamily="34" charset="0"/>
                <a:ea typeface="+mn-ea"/>
                <a:cs typeface="+mn-cs"/>
              </a:rPr>
              <a:t>Technologies and methodologies</a:t>
            </a:r>
          </a:p>
          <a:p>
            <a:pPr algn="just">
              <a:lnSpc>
                <a:spcPct val="150000"/>
              </a:lnSpc>
              <a:buClrTx/>
              <a:buSzTx/>
              <a:buFont typeface="Wingdings" panose="05000000000000000000" pitchFamily="2" charset="2"/>
              <a:buChar char="§"/>
            </a:pPr>
            <a:r>
              <a:rPr lang="en-US" altLang="en-US" sz="2000" kern="1200" dirty="0">
                <a:latin typeface="Source Sans Pro" pitchFamily="34" charset="0"/>
                <a:ea typeface="+mn-ea"/>
                <a:cs typeface="+mn-cs"/>
              </a:rPr>
              <a:t>Conclusion</a:t>
            </a:r>
            <a:r>
              <a:rPr lang="en-IN" altLang="en-US" sz="2000" kern="1200" dirty="0">
                <a:latin typeface="Source Sans Pro" pitchFamily="34" charset="0"/>
                <a:ea typeface="+mn-ea"/>
                <a:cs typeface="+mn-cs"/>
              </a:rPr>
              <a:t> and Future Scope</a:t>
            </a:r>
            <a:r>
              <a:rPr lang="en-US" altLang="en-US" sz="2000" kern="1200" dirty="0">
                <a:latin typeface="Source Sans Pro" pitchFamily="34" charset="0"/>
                <a:ea typeface="+mn-ea"/>
                <a:cs typeface="+mn-cs"/>
              </a:rPr>
              <a:t> </a:t>
            </a:r>
          </a:p>
          <a:p>
            <a:pPr algn="just">
              <a:lnSpc>
                <a:spcPct val="150000"/>
              </a:lnSpc>
              <a:buClrTx/>
              <a:buSzTx/>
              <a:buFont typeface="Wingdings" panose="05000000000000000000" pitchFamily="2" charset="2"/>
              <a:buChar char="§"/>
            </a:pPr>
            <a:r>
              <a:rPr lang="en-IN" altLang="en-US" sz="2000" kern="1200" dirty="0">
                <a:latin typeface="Source Sans Pro" pitchFamily="34" charset="0"/>
                <a:ea typeface="+mn-ea"/>
                <a:cs typeface="+mn-cs"/>
              </a:rPr>
              <a:t>References </a:t>
            </a:r>
            <a:endParaRPr lang="en-US" altLang="en-US" sz="1800" kern="1200" dirty="0">
              <a:latin typeface="Source Sans Pro" pitchFamily="34" charset="0"/>
              <a:ea typeface="+mn-ea"/>
              <a:cs typeface="+mn-cs"/>
            </a:endParaRPr>
          </a:p>
        </p:txBody>
      </p:sp>
      <p:sp>
        <p:nvSpPr>
          <p:cNvPr id="2" name="Footer Placeholder 1"/>
          <p:cNvSpPr txBox="1">
            <a:spLocks noGrp="1"/>
          </p:cNvSpPr>
          <p:nvPr>
            <p:ph type="ftr" sz="quarter" idx="3"/>
          </p:nvPr>
        </p:nvSpPr>
        <p:spPr>
          <a:xfrm>
            <a:off x="1028700" y="6524625"/>
            <a:ext cx="3975100" cy="196850"/>
          </a:xfrm>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endParaRPr>
          </a:p>
        </p:txBody>
      </p:sp>
      <p:pic>
        <p:nvPicPr>
          <p:cNvPr id="20485" name="Picture 5" descr="C:\Users\abc\Pictures\RAIT-DEEMED-LOGO.jpg"/>
          <p:cNvPicPr>
            <a:picLocks noChangeAspect="1"/>
          </p:cNvPicPr>
          <p:nvPr/>
        </p:nvPicPr>
        <p:blipFill>
          <a:blip r:embed="rId2"/>
          <a:stretch>
            <a:fillRect/>
          </a:stretch>
        </p:blipFill>
        <p:spPr>
          <a:xfrm>
            <a:off x="6480175" y="5773738"/>
            <a:ext cx="2663825" cy="9477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a:t>Introduction</a:t>
            </a:r>
          </a:p>
        </p:txBody>
      </p:sp>
      <p:sp>
        <p:nvSpPr>
          <p:cNvPr id="3" name="Content Placeholder 2"/>
          <p:cNvSpPr>
            <a:spLocks noGrp="1"/>
          </p:cNvSpPr>
          <p:nvPr>
            <p:ph sz="quarter" idx="14"/>
          </p:nvPr>
        </p:nvSpPr>
        <p:spPr>
          <a:xfrm>
            <a:off x="231775" y="1484630"/>
            <a:ext cx="8372475" cy="4032250"/>
          </a:xfrm>
        </p:spPr>
        <p:txBody>
          <a:bodyPr>
            <a:noAutofit/>
          </a:bodyPr>
          <a:lstStyle/>
          <a:p>
            <a:pPr algn="just">
              <a:lnSpc>
                <a:spcPct val="100000"/>
              </a:lnSpc>
              <a:buClrTx/>
              <a:buSzTx/>
              <a:buFont typeface="Arial" panose="020B0604020202020204" pitchFamily="34" charset="0"/>
              <a:buNone/>
            </a:pPr>
            <a:r>
              <a:rPr lang="en-IN" altLang="en-US" dirty="0">
                <a:sym typeface="+mn-ea"/>
              </a:rPr>
              <a:t>      </a:t>
            </a:r>
            <a:r>
              <a:rPr lang="en-US" altLang="en-US" dirty="0">
                <a:sym typeface="+mn-ea"/>
              </a:rPr>
              <a:t>A recipe recommendation system is a type of content-based filtering system t</a:t>
            </a:r>
            <a:r>
              <a:rPr lang="en-IN" altLang="en-US" dirty="0">
                <a:sym typeface="+mn-ea"/>
              </a:rPr>
              <a:t>hat </a:t>
            </a:r>
            <a:r>
              <a:rPr lang="en-US" altLang="en-US" dirty="0">
                <a:sym typeface="+mn-ea"/>
              </a:rPr>
              <a:t>suggests recipe</a:t>
            </a:r>
            <a:r>
              <a:rPr lang="en-IN" altLang="en-US" dirty="0">
                <a:sym typeface="+mn-ea"/>
              </a:rPr>
              <a:t>s </a:t>
            </a:r>
            <a:r>
              <a:rPr lang="en-US" altLang="en-US" dirty="0">
                <a:sym typeface="+mn-ea"/>
              </a:rPr>
              <a:t>to users based on their personal preferences</a:t>
            </a:r>
            <a:r>
              <a:rPr lang="en-IN" altLang="en-US" dirty="0">
                <a:sym typeface="+mn-ea"/>
              </a:rPr>
              <a:t>.</a:t>
            </a:r>
            <a:endParaRPr lang="en-IN" altLang="en-US" b="1" kern="1200" dirty="0">
              <a:latin typeface="Source Sans Pro" pitchFamily="34" charset="0"/>
              <a:ea typeface="+mn-ea"/>
              <a:cs typeface="+mn-cs"/>
            </a:endParaRPr>
          </a:p>
          <a:p>
            <a:pPr algn="just">
              <a:lnSpc>
                <a:spcPct val="100000"/>
              </a:lnSpc>
              <a:buClrTx/>
              <a:buSzTx/>
            </a:pPr>
            <a:endParaRPr lang="en-IN" altLang="en-US" b="1" dirty="0">
              <a:sym typeface="+mn-ea"/>
            </a:endParaRPr>
          </a:p>
          <a:p>
            <a:pPr algn="just">
              <a:lnSpc>
                <a:spcPct val="100000"/>
              </a:lnSpc>
              <a:buClrTx/>
              <a:buSzTx/>
            </a:pPr>
            <a:r>
              <a:rPr lang="en-IN" altLang="en-US" b="1" dirty="0">
                <a:sym typeface="+mn-ea"/>
              </a:rPr>
              <a:t>Motivation</a:t>
            </a:r>
            <a:r>
              <a:rPr lang="en-IN" altLang="en-US" dirty="0">
                <a:sym typeface="+mn-ea"/>
              </a:rPr>
              <a:t>:With the rise of online recipe platforms and social media, the amount of recipe data available has grown exponentially, making it increasingly difficult for users to discover new recipes that cater to their personal preferences, dietary needs, and cooking skills. Moreover, traditional recipe search engines often rely on simple keyword matching, failing to capture the nuances of human language and the complexity of culinary preferences.</a:t>
            </a:r>
          </a:p>
          <a:p>
            <a:pPr algn="just">
              <a:lnSpc>
                <a:spcPct val="100000"/>
              </a:lnSpc>
              <a:buClrTx/>
              <a:buSzTx/>
            </a:pPr>
            <a:endParaRPr lang="en-IN" altLang="en-US" b="1" dirty="0">
              <a:sym typeface="+mn-ea"/>
            </a:endParaRPr>
          </a:p>
          <a:p>
            <a:pPr algn="just">
              <a:lnSpc>
                <a:spcPct val="100000"/>
              </a:lnSpc>
              <a:buClrTx/>
              <a:buSzTx/>
            </a:pPr>
            <a:r>
              <a:rPr lang="en-IN" altLang="en-US" b="1" dirty="0">
                <a:sym typeface="+mn-ea"/>
              </a:rPr>
              <a:t>Objectives:</a:t>
            </a:r>
            <a:r>
              <a:rPr lang="en-IN" altLang="en-US" dirty="0">
                <a:sym typeface="+mn-ea"/>
              </a:rPr>
              <a:t>We aim to bridge this gap and provide users with a personalized and intuitive cooking experience. Our system will enable users to input their preferences and requirements in natural language, and receive tailored recipe suggestions that take into account their unique needs and tastes. </a:t>
            </a:r>
            <a:endParaRPr lang="en-IN" altLang="en-US" kern="1200" dirty="0">
              <a:latin typeface="Source Sans Pro" pitchFamily="34" charset="0"/>
              <a:ea typeface="+mn-ea"/>
              <a:cs typeface="+mn-cs"/>
            </a:endParaRPr>
          </a:p>
          <a:p>
            <a:pPr marL="0" indent="0">
              <a:buNone/>
            </a:pPr>
            <a:endParaRPr lang="en-IN" altLang="en-US" kern="1200" dirty="0">
              <a:latin typeface="Source Sans Pro"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50900"/>
          </a:xfrm>
          <a:ln/>
        </p:spPr>
        <p:txBody>
          <a:bodyPr vert="horz" wrap="square" lIns="91440" tIns="45720" rIns="91440" bIns="45720" anchor="ctr" anchorCtr="0"/>
          <a:lstStyle/>
          <a:p>
            <a:r>
              <a:rPr lang="en-IN" altLang="en-US" kern="1200" dirty="0">
                <a:solidFill>
                  <a:srgbClr val="9F1C33"/>
                </a:solidFill>
                <a:latin typeface="Minion Pro" pitchFamily="18" charset="0"/>
                <a:ea typeface="+mj-ea"/>
                <a:cs typeface="+mj-cs"/>
              </a:rPr>
              <a:t>Literature Survey of the existing systems</a:t>
            </a:r>
            <a:endParaRPr lang="en-US" altLang="en-US" kern="1200" dirty="0">
              <a:solidFill>
                <a:srgbClr val="9F1C33"/>
              </a:solidFill>
              <a:latin typeface="Minion Pro" pitchFamily="18" charset="0"/>
              <a:ea typeface="+mj-ea"/>
              <a:cs typeface="+mj-cs"/>
            </a:endParaRPr>
          </a:p>
        </p:txBody>
      </p:sp>
      <p:sp>
        <p:nvSpPr>
          <p:cNvPr id="23555" name="Content Placeholder 2"/>
          <p:cNvSpPr>
            <a:spLocks noGrp="1"/>
          </p:cNvSpPr>
          <p:nvPr>
            <p:ph sz="quarter" idx="14"/>
          </p:nvPr>
        </p:nvSpPr>
        <p:spPr>
          <a:ln/>
        </p:spPr>
        <p:txBody>
          <a:bodyPr vert="horz" wrap="square" lIns="91440" tIns="45720" rIns="91440" bIns="45720" anchor="t" anchorCtr="0">
            <a:noAutofit/>
          </a:bodyPr>
          <a:lstStyle/>
          <a:p>
            <a:pPr marL="0" indent="0" algn="just">
              <a:lnSpc>
                <a:spcPct val="100000"/>
              </a:lnSpc>
              <a:buClrTx/>
              <a:buSzTx/>
              <a:buNone/>
            </a:pPr>
            <a:r>
              <a:rPr lang="en-US" altLang="en-US" kern="1200" dirty="0">
                <a:latin typeface="Source Sans Pro" pitchFamily="34" charset="0"/>
                <a:ea typeface="+mn-ea"/>
                <a:cs typeface="+mn-cs"/>
              </a:rPr>
              <a:t>This literature survey provides an overview of existing </a:t>
            </a:r>
            <a:r>
              <a:rPr lang="en-IN" altLang="en-US" kern="1200" dirty="0">
                <a:latin typeface="Source Sans Pro" pitchFamily="34" charset="0"/>
                <a:ea typeface="+mn-ea"/>
                <a:cs typeface="+mn-cs"/>
              </a:rPr>
              <a:t>r</a:t>
            </a:r>
            <a:r>
              <a:rPr lang="en-US" altLang="en-US" kern="1200" dirty="0">
                <a:latin typeface="Source Sans Pro" pitchFamily="34" charset="0"/>
                <a:ea typeface="+mn-ea"/>
                <a:cs typeface="+mn-cs"/>
              </a:rPr>
              <a:t>ecipe </a:t>
            </a:r>
            <a:r>
              <a:rPr lang="en-IN" altLang="en-US" kern="1200" dirty="0">
                <a:latin typeface="Source Sans Pro" pitchFamily="34" charset="0"/>
                <a:ea typeface="+mn-ea"/>
                <a:cs typeface="+mn-cs"/>
              </a:rPr>
              <a:t>r</a:t>
            </a:r>
            <a:r>
              <a:rPr lang="en-US" altLang="en-US" kern="1200" dirty="0">
                <a:latin typeface="Source Sans Pro" pitchFamily="34" charset="0"/>
                <a:ea typeface="+mn-ea"/>
                <a:cs typeface="+mn-cs"/>
              </a:rPr>
              <a:t>ecommendation </a:t>
            </a:r>
            <a:r>
              <a:rPr lang="en-IN" altLang="en-US" kern="1200" dirty="0">
                <a:latin typeface="Source Sans Pro" pitchFamily="34" charset="0"/>
                <a:ea typeface="+mn-ea"/>
                <a:cs typeface="+mn-cs"/>
              </a:rPr>
              <a:t>s</a:t>
            </a:r>
            <a:r>
              <a:rPr lang="en-US" altLang="en-US" kern="1200" dirty="0">
                <a:latin typeface="Source Sans Pro" pitchFamily="34" charset="0"/>
                <a:ea typeface="+mn-ea"/>
                <a:cs typeface="+mn-cs"/>
              </a:rPr>
              <a:t>ystems</a:t>
            </a:r>
            <a:r>
              <a:rPr lang="en-IN" altLang="en-US" kern="1200" dirty="0">
                <a:latin typeface="Source Sans Pro" pitchFamily="34" charset="0"/>
                <a:ea typeface="+mn-ea"/>
                <a:cs typeface="+mn-cs"/>
              </a:rPr>
              <a:t>:</a:t>
            </a:r>
          </a:p>
          <a:p>
            <a:pPr marL="0" indent="0" algn="just">
              <a:lnSpc>
                <a:spcPct val="100000"/>
              </a:lnSpc>
              <a:buClrTx/>
              <a:buSzTx/>
              <a:buNone/>
            </a:pPr>
            <a:endParaRPr lang="en-IN" altLang="en-US"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Content-Based Filtering</a:t>
            </a:r>
            <a:r>
              <a:rPr lang="en-IN" altLang="en-US" b="1" kern="1200" dirty="0">
                <a:latin typeface="Source Sans Pro" pitchFamily="34" charset="0"/>
                <a:ea typeface="+mn-ea"/>
                <a:cs typeface="+mn-cs"/>
              </a:rPr>
              <a:t>:</a:t>
            </a:r>
            <a:r>
              <a:rPr lang="en-US" altLang="en-US" kern="1200" dirty="0">
                <a:latin typeface="Source Sans Pro" pitchFamily="34" charset="0"/>
                <a:ea typeface="+mn-ea"/>
                <a:cs typeface="+mn-cs"/>
              </a:rPr>
              <a:t>One of the earliest approaches  </a:t>
            </a:r>
            <a:r>
              <a:rPr lang="en-IN" altLang="en-US" kern="1200" dirty="0">
                <a:latin typeface="Source Sans Pro" pitchFamily="34" charset="0"/>
                <a:ea typeface="+mn-ea"/>
                <a:cs typeface="+mn-cs"/>
              </a:rPr>
              <a:t>which involves</a:t>
            </a:r>
            <a:r>
              <a:rPr lang="en-US" altLang="en-US" kern="1200" dirty="0">
                <a:latin typeface="Source Sans Pro" pitchFamily="34" charset="0"/>
                <a:ea typeface="+mn-ea"/>
                <a:cs typeface="+mn-cs"/>
              </a:rPr>
              <a:t> content-based filtering, which involves analyzing the features of recipes and user preferences </a:t>
            </a:r>
            <a:r>
              <a:rPr lang="en-IN" altLang="en-US" kern="1200" dirty="0">
                <a:latin typeface="Source Sans Pro" pitchFamily="34" charset="0"/>
                <a:ea typeface="+mn-ea"/>
                <a:cs typeface="+mn-cs"/>
              </a:rPr>
              <a:t>.</a:t>
            </a:r>
            <a:r>
              <a:rPr lang="en-US" altLang="en-US" kern="1200" dirty="0">
                <a:latin typeface="Source Sans Pro" pitchFamily="34" charset="0"/>
                <a:ea typeface="+mn-ea"/>
                <a:cs typeface="+mn-cs"/>
              </a:rPr>
              <a:t> For example, [1] proposed a content-based filtering system that used a weighted sum of recipe features, such as ingredients, cooking time, and nutritional information</a:t>
            </a:r>
            <a:r>
              <a:rPr lang="en-IN" altLang="en-US" kern="1200" dirty="0">
                <a:latin typeface="Source Sans Pro" pitchFamily="34" charset="0"/>
                <a:ea typeface="+mn-ea"/>
                <a:cs typeface="+mn-cs"/>
              </a:rPr>
              <a:t>.</a:t>
            </a:r>
            <a:endParaRPr lang="en-US" altLang="en-US" kern="1200" dirty="0">
              <a:latin typeface="Source Sans Pro" pitchFamily="34" charset="0"/>
              <a:ea typeface="+mn-ea"/>
              <a:cs typeface="+mn-cs"/>
            </a:endParaRPr>
          </a:p>
          <a:p>
            <a:pPr algn="just">
              <a:lnSpc>
                <a:spcPct val="100000"/>
              </a:lnSpc>
              <a:buClrTx/>
              <a:buSzTx/>
            </a:pPr>
            <a:endParaRPr lang="en-US" altLang="en-US" b="1"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Collaborative Filtering</a:t>
            </a:r>
            <a:r>
              <a:rPr lang="en-IN" altLang="en-US" b="1" kern="1200" dirty="0">
                <a:latin typeface="Source Sans Pro" pitchFamily="34" charset="0"/>
                <a:ea typeface="+mn-ea"/>
                <a:cs typeface="+mn-cs"/>
              </a:rPr>
              <a:t>:</a:t>
            </a:r>
            <a:r>
              <a:rPr lang="en-US" altLang="en-US" kern="1200" dirty="0">
                <a:latin typeface="Source Sans Pro" pitchFamily="34" charset="0"/>
                <a:ea typeface="+mn-ea"/>
                <a:cs typeface="+mn-cs"/>
              </a:rPr>
              <a:t>Collaborative filtering is another popular approach  which involves analyzing the behavior and preferences of similar users to make recommendations. For example, [2] proposed a collaborative filtering system that used matrix factorization based on their past behavior and preferences.</a:t>
            </a:r>
          </a:p>
          <a:p>
            <a:pPr algn="just">
              <a:lnSpc>
                <a:spcPct val="100000"/>
              </a:lnSpc>
              <a:buClrTx/>
              <a:buSzTx/>
            </a:pPr>
            <a:endParaRPr lang="en-US" altLang="en-US" b="1"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Natural Language Processing</a:t>
            </a:r>
            <a:r>
              <a:rPr lang="en-IN" altLang="en-US" b="1" kern="1200" dirty="0">
                <a:latin typeface="Source Sans Pro" pitchFamily="34" charset="0"/>
                <a:ea typeface="+mn-ea"/>
                <a:cs typeface="+mn-cs"/>
              </a:rPr>
              <a:t>:</a:t>
            </a:r>
            <a:r>
              <a:rPr lang="en-US" altLang="en-US" kern="1200" dirty="0">
                <a:latin typeface="Source Sans Pro" pitchFamily="34" charset="0"/>
                <a:ea typeface="+mn-ea"/>
                <a:cs typeface="+mn-cs"/>
              </a:rPr>
              <a:t>Natural language processing (NLP) techniques have also been used to analyze user preferences and recipe features. For example, [</a:t>
            </a:r>
            <a:r>
              <a:rPr lang="en-IN" altLang="en-US" kern="1200" dirty="0">
                <a:latin typeface="Source Sans Pro" pitchFamily="34" charset="0"/>
                <a:ea typeface="+mn-ea"/>
                <a:cs typeface="+mn-cs"/>
              </a:rPr>
              <a:t>3</a:t>
            </a:r>
            <a:r>
              <a:rPr lang="en-US" altLang="en-US" kern="1200" dirty="0">
                <a:latin typeface="Source Sans Pro" pitchFamily="34" charset="0"/>
                <a:ea typeface="+mn-ea"/>
                <a:cs typeface="+mn-cs"/>
              </a:rPr>
              <a:t>] proposed an NLP-based system that used sentiment analysis to analyze user reviews and ratings</a:t>
            </a:r>
            <a:r>
              <a:rPr lang="en-IN" altLang="en-US" kern="1200" dirty="0">
                <a:latin typeface="Source Sans Pro" pitchFamily="34" charset="0"/>
                <a:ea typeface="+mn-ea"/>
                <a:cs typeface="+mn-cs"/>
              </a:rPr>
              <a:t>.</a:t>
            </a:r>
            <a:endParaRPr lang="en-US" altLang="en-US" kern="1200" dirty="0">
              <a:latin typeface="Source Sans Pro" pitchFamily="34" charset="0"/>
              <a:ea typeface="+mn-ea"/>
              <a:cs typeface="+mn-cs"/>
            </a:endParaRPr>
          </a:p>
          <a:p>
            <a:pPr algn="just">
              <a:buClrTx/>
              <a:buSzTx/>
            </a:pPr>
            <a:endParaRPr lang="en-US" altLang="en-US" kern="1200" dirty="0">
              <a:latin typeface="Source Sans Pro" pitchFamily="34" charset="0"/>
              <a:ea typeface="+mn-ea"/>
              <a:cs typeface="+mn-cs"/>
            </a:endParaRPr>
          </a:p>
          <a:p>
            <a:pPr algn="just">
              <a:buClrTx/>
              <a:buSzTx/>
            </a:pPr>
            <a:endParaRPr lang="en-US" altLang="en-US" kern="1200" dirty="0">
              <a:latin typeface="Source Sans Pro" pitchFamily="34" charset="0"/>
              <a:ea typeface="+mn-ea"/>
              <a:cs typeface="+mn-cs"/>
            </a:endParaRPr>
          </a:p>
          <a:p>
            <a:pPr algn="just">
              <a:buClrTx/>
              <a:buSzTx/>
            </a:pPr>
            <a:endParaRPr lang="en-US" altLang="en-US" kern="1200" dirty="0">
              <a:latin typeface="Source Sans Pro" pitchFamily="34" charset="0"/>
              <a:ea typeface="+mn-ea"/>
              <a:cs typeface="+mn-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endParaRPr>
          </a:p>
        </p:txBody>
      </p:sp>
      <p:pic>
        <p:nvPicPr>
          <p:cNvPr id="23557" name="Picture 5" descr="C:\Users\abc\Pictures\RAIT-DEEMED-LOGO.jpg"/>
          <p:cNvPicPr>
            <a:picLocks noChangeAspect="1"/>
          </p:cNvPicPr>
          <p:nvPr/>
        </p:nvPicPr>
        <p:blipFill>
          <a:blip r:embed="rId2"/>
          <a:stretch>
            <a:fillRect/>
          </a:stretch>
        </p:blipFill>
        <p:spPr>
          <a:xfrm>
            <a:off x="6480175" y="5797550"/>
            <a:ext cx="2663825" cy="9477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850900"/>
          </a:xfrm>
          <a:ln/>
        </p:spPr>
        <p:txBody>
          <a:bodyPr vert="horz" wrap="square" lIns="91440" tIns="45720" rIns="91440" bIns="45720" anchor="ctr" anchorCtr="0"/>
          <a:lstStyle/>
          <a:p>
            <a:r>
              <a:rPr lang="en-IN" altLang="en-US" kern="1200" dirty="0">
                <a:solidFill>
                  <a:srgbClr val="9F1C33"/>
                </a:solidFill>
                <a:latin typeface="Minion Pro" pitchFamily="18" charset="0"/>
                <a:ea typeface="+mj-ea"/>
                <a:cs typeface="+mj-cs"/>
              </a:rPr>
              <a:t>Limitations of existing systems</a:t>
            </a:r>
            <a:endParaRPr lang="en-US" altLang="en-US" kern="1200" dirty="0">
              <a:solidFill>
                <a:srgbClr val="9F1C33"/>
              </a:solidFill>
              <a:latin typeface="Minion Pro" pitchFamily="18" charset="0"/>
              <a:ea typeface="+mj-ea"/>
              <a:cs typeface="+mj-cs"/>
            </a:endParaRPr>
          </a:p>
        </p:txBody>
      </p:sp>
      <p:sp>
        <p:nvSpPr>
          <p:cNvPr id="24579" name="Content Placeholder 2"/>
          <p:cNvSpPr>
            <a:spLocks noGrp="1"/>
          </p:cNvSpPr>
          <p:nvPr>
            <p:ph sz="quarter" idx="14"/>
          </p:nvPr>
        </p:nvSpPr>
        <p:spPr>
          <a:ln/>
        </p:spPr>
        <p:txBody>
          <a:bodyPr vert="horz" wrap="square" lIns="91440" tIns="45720" rIns="91440" bIns="45720" anchor="t" anchorCtr="0">
            <a:noAutofit/>
          </a:bodyPr>
          <a:lstStyle/>
          <a:p>
            <a:pPr marL="0" indent="0" algn="just">
              <a:lnSpc>
                <a:spcPct val="100000"/>
              </a:lnSpc>
              <a:buClrTx/>
              <a:buSzTx/>
              <a:buNone/>
            </a:pPr>
            <a:r>
              <a:rPr lang="en-IN" altLang="en-US" kern="1200" dirty="0">
                <a:latin typeface="Source Sans Pro" pitchFamily="34" charset="0"/>
                <a:ea typeface="+mn-ea"/>
                <a:cs typeface="+mn-cs"/>
              </a:rPr>
              <a:t>Limitations of the existing recipe recommendation systems are:</a:t>
            </a:r>
          </a:p>
          <a:p>
            <a:pPr marL="0" indent="0" algn="just">
              <a:lnSpc>
                <a:spcPct val="100000"/>
              </a:lnSpc>
              <a:buClrTx/>
              <a:buSzTx/>
              <a:buNone/>
            </a:pPr>
            <a:endParaRPr lang="en-US" altLang="en-US"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Cold Start Problem</a:t>
            </a:r>
            <a:r>
              <a:rPr lang="en-IN" altLang="en-US" b="1" kern="1200" dirty="0">
                <a:latin typeface="Source Sans Pro" pitchFamily="34" charset="0"/>
                <a:ea typeface="+mn-ea"/>
                <a:cs typeface="+mn-cs"/>
              </a:rPr>
              <a:t>:</a:t>
            </a:r>
            <a:r>
              <a:rPr lang="en-US" altLang="en-US" kern="1200" dirty="0">
                <a:latin typeface="Source Sans Pro" pitchFamily="34" charset="0"/>
                <a:ea typeface="+mn-ea"/>
                <a:cs typeface="+mn-cs"/>
              </a:rPr>
              <a:t>One of the major limitations of existing Recipe Recommendation Systems is the cold start problem, where there is limited user data or recipe data available.</a:t>
            </a:r>
          </a:p>
          <a:p>
            <a:pPr algn="just">
              <a:lnSpc>
                <a:spcPct val="100000"/>
              </a:lnSpc>
              <a:buClrTx/>
              <a:buSzTx/>
            </a:pPr>
            <a:endParaRPr lang="en-US" altLang="en-US" b="1"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Lack of Personalization</a:t>
            </a:r>
            <a:r>
              <a:rPr lang="en-IN" altLang="en-US" kern="1200" dirty="0">
                <a:latin typeface="Source Sans Pro" pitchFamily="34" charset="0"/>
                <a:ea typeface="+mn-ea"/>
                <a:cs typeface="+mn-cs"/>
              </a:rPr>
              <a:t>:</a:t>
            </a:r>
            <a:r>
              <a:rPr lang="en-US" altLang="en-US" kern="1200" dirty="0">
                <a:latin typeface="Source Sans Pro" pitchFamily="34" charset="0"/>
                <a:ea typeface="+mn-ea"/>
                <a:cs typeface="+mn-cs"/>
              </a:rPr>
              <a:t>Many existing Recipe Recommendation Systems lack personalization, where the system fails to consider individual user preferences, dietary restrictions, and cooking skills.</a:t>
            </a:r>
          </a:p>
          <a:p>
            <a:pPr algn="just">
              <a:lnSpc>
                <a:spcPct val="100000"/>
              </a:lnSpc>
              <a:buClrTx/>
              <a:buSzTx/>
            </a:pPr>
            <a:endParaRPr lang="en-US" altLang="en-US" b="1"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Limited Context Awareness</a:t>
            </a:r>
            <a:r>
              <a:rPr lang="en-IN" altLang="en-US" kern="1200" dirty="0">
                <a:latin typeface="Source Sans Pro" pitchFamily="34" charset="0"/>
                <a:ea typeface="+mn-ea"/>
                <a:cs typeface="+mn-cs"/>
              </a:rPr>
              <a:t>:</a:t>
            </a:r>
            <a:r>
              <a:rPr lang="en-US" altLang="en-US" kern="1200" dirty="0">
                <a:latin typeface="Source Sans Pro" pitchFamily="34" charset="0"/>
                <a:ea typeface="+mn-ea"/>
                <a:cs typeface="+mn-cs"/>
              </a:rPr>
              <a:t>Existing systems often lack context awareness, where the system fails to consider the user's current situation, such as their location, time of day, and available ingredients.</a:t>
            </a:r>
          </a:p>
          <a:p>
            <a:pPr algn="just">
              <a:lnSpc>
                <a:spcPct val="100000"/>
              </a:lnSpc>
              <a:buClrTx/>
              <a:buSzTx/>
            </a:pPr>
            <a:endParaRPr lang="en-US" altLang="en-US" b="1" kern="1200" dirty="0">
              <a:latin typeface="Source Sans Pro" pitchFamily="34" charset="0"/>
              <a:ea typeface="+mn-ea"/>
              <a:cs typeface="+mn-cs"/>
            </a:endParaRPr>
          </a:p>
          <a:p>
            <a:pPr algn="just">
              <a:lnSpc>
                <a:spcPct val="100000"/>
              </a:lnSpc>
              <a:buClrTx/>
              <a:buSzTx/>
            </a:pPr>
            <a:r>
              <a:rPr lang="en-US" altLang="en-US" b="1" kern="1200" dirty="0">
                <a:latin typeface="Source Sans Pro" pitchFamily="34" charset="0"/>
                <a:ea typeface="+mn-ea"/>
                <a:cs typeface="+mn-cs"/>
              </a:rPr>
              <a:t>Dependence on User Feedback</a:t>
            </a:r>
            <a:r>
              <a:rPr lang="en-IN" altLang="en-US" b="1" kern="1200" dirty="0">
                <a:latin typeface="Source Sans Pro" pitchFamily="34" charset="0"/>
                <a:ea typeface="+mn-ea"/>
                <a:cs typeface="+mn-cs"/>
              </a:rPr>
              <a:t>:</a:t>
            </a:r>
            <a:r>
              <a:rPr lang="en-US" altLang="en-US" kern="1200" dirty="0">
                <a:latin typeface="Source Sans Pro" pitchFamily="34" charset="0"/>
                <a:ea typeface="+mn-ea"/>
                <a:cs typeface="+mn-cs"/>
              </a:rPr>
              <a:t>Many Recipe Recommendation Systems rely heavily on user feedback, such as ratings and reviews, which can be subjective and biased.</a:t>
            </a:r>
          </a:p>
          <a:p>
            <a:pPr marL="0" indent="0" algn="just">
              <a:lnSpc>
                <a:spcPct val="100000"/>
              </a:lnSpc>
              <a:buClrTx/>
              <a:buSzTx/>
              <a:buNone/>
            </a:pPr>
            <a:endParaRPr lang="en-US" altLang="en-US" kern="1200" dirty="0">
              <a:latin typeface="Source Sans Pro" pitchFamily="34" charset="0"/>
              <a:ea typeface="+mn-ea"/>
              <a:cs typeface="+mn-cs"/>
            </a:endParaRPr>
          </a:p>
          <a:p>
            <a:pPr marL="0" indent="0" algn="just">
              <a:lnSpc>
                <a:spcPct val="100000"/>
              </a:lnSpc>
              <a:buClrTx/>
              <a:buSzTx/>
              <a:buNone/>
            </a:pPr>
            <a:endParaRPr lang="en-US" altLang="en-US" kern="1200" dirty="0">
              <a:latin typeface="Source Sans Pro" pitchFamily="34" charset="0"/>
              <a:ea typeface="+mn-ea"/>
              <a:cs typeface="+mn-cs"/>
            </a:endParaRPr>
          </a:p>
        </p:txBody>
      </p:sp>
      <p:sp>
        <p:nvSpPr>
          <p:cNvPr id="6" name="Footer Placeholder 5"/>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pic>
        <p:nvPicPr>
          <p:cNvPr id="24581" name="Picture 5" descr="C:\Users\abc\Pictures\RAIT-DEEMED-LOGO.jpg"/>
          <p:cNvPicPr>
            <a:picLocks noChangeAspect="1"/>
          </p:cNvPicPr>
          <p:nvPr/>
        </p:nvPicPr>
        <p:blipFill>
          <a:blip r:embed="rId2"/>
          <a:stretch>
            <a:fillRect/>
          </a:stretch>
        </p:blipFill>
        <p:spPr>
          <a:xfrm>
            <a:off x="6480175" y="5819775"/>
            <a:ext cx="2663825" cy="94773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ln/>
        </p:spPr>
        <p:txBody>
          <a:bodyPr vert="horz" wrap="square" lIns="91440" tIns="45720" rIns="91440" bIns="45720" anchor="ctr" anchorCtr="0"/>
          <a:lstStyle/>
          <a:p>
            <a:r>
              <a:rPr lang="en-IN" altLang="en-US" kern="1200" dirty="0">
                <a:solidFill>
                  <a:srgbClr val="9F1C33"/>
                </a:solidFill>
                <a:latin typeface="Minion Pro" pitchFamily="18" charset="0"/>
                <a:ea typeface="+mj-ea"/>
                <a:cs typeface="+mj-cs"/>
              </a:rPr>
              <a:t>Problem statement </a:t>
            </a:r>
            <a:endParaRPr lang="en-GB" altLang="en-US" kern="1200" dirty="0">
              <a:solidFill>
                <a:srgbClr val="9F1C33"/>
              </a:solidFill>
              <a:latin typeface="Minion Pro" pitchFamily="18" charset="0"/>
              <a:ea typeface="+mj-ea"/>
              <a:cs typeface="+mj-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endParaRPr>
          </a:p>
        </p:txBody>
      </p:sp>
      <p:pic>
        <p:nvPicPr>
          <p:cNvPr id="25605" name="Picture 5" descr="C:\Users\abc\Pictures\RAIT-DEEMED-LOGO.jpg"/>
          <p:cNvPicPr>
            <a:picLocks noChangeAspect="1"/>
          </p:cNvPicPr>
          <p:nvPr/>
        </p:nvPicPr>
        <p:blipFill>
          <a:blip r:embed="rId2"/>
          <a:stretch>
            <a:fillRect/>
          </a:stretch>
        </p:blipFill>
        <p:spPr>
          <a:xfrm>
            <a:off x="6300192" y="5882481"/>
            <a:ext cx="2663825" cy="947737"/>
          </a:xfrm>
          <a:prstGeom prst="rect">
            <a:avLst/>
          </a:prstGeom>
          <a:noFill/>
          <a:ln w="9525">
            <a:noFill/>
          </a:ln>
        </p:spPr>
      </p:pic>
      <p:pic>
        <p:nvPicPr>
          <p:cNvPr id="10" name="Content Placeholder 6">
            <a:extLst>
              <a:ext uri="{FF2B5EF4-FFF2-40B4-BE49-F238E27FC236}">
                <a16:creationId xmlns:a16="http://schemas.microsoft.com/office/drawing/2014/main" id="{06F4713F-7398-FCC4-1600-0F3E905BF431}"/>
              </a:ext>
            </a:extLst>
          </p:cNvPr>
          <p:cNvPicPr>
            <a:picLocks noGrp="1" noChangeAspect="1"/>
          </p:cNvPicPr>
          <p:nvPr>
            <p:ph idx="1"/>
          </p:nvPr>
        </p:nvPicPr>
        <p:blipFill>
          <a:blip r:embed="rId3"/>
          <a:stretch>
            <a:fillRect/>
          </a:stretch>
        </p:blipFill>
        <p:spPr>
          <a:xfrm>
            <a:off x="248285" y="1412776"/>
            <a:ext cx="8893537" cy="428989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ln/>
        </p:spPr>
        <p:txBody>
          <a:bodyPr vert="horz" wrap="square" lIns="91440" tIns="45720" rIns="91440" bIns="45720" anchor="ctr" anchorCtr="0"/>
          <a:lstStyle/>
          <a:p>
            <a:r>
              <a:rPr lang="en-IN" altLang="en-US" kern="1200" dirty="0">
                <a:solidFill>
                  <a:srgbClr val="9F1C33"/>
                </a:solidFill>
                <a:latin typeface="Minion Pro" pitchFamily="18" charset="0"/>
                <a:ea typeface="+mj-ea"/>
                <a:cs typeface="+mj-cs"/>
              </a:rPr>
              <a:t>Problem statement </a:t>
            </a:r>
            <a:endParaRPr lang="en-GB" altLang="en-US" kern="1200" dirty="0">
              <a:solidFill>
                <a:srgbClr val="9F1C33"/>
              </a:solidFill>
              <a:latin typeface="Minion Pro" pitchFamily="18" charset="0"/>
              <a:ea typeface="+mj-ea"/>
              <a:cs typeface="+mj-cs"/>
            </a:endParaRPr>
          </a:p>
        </p:txBody>
      </p:sp>
      <p:sp>
        <p:nvSpPr>
          <p:cNvPr id="25603" name="Content Placeholder 2"/>
          <p:cNvSpPr>
            <a:spLocks noGrp="1"/>
          </p:cNvSpPr>
          <p:nvPr>
            <p:ph idx="1"/>
          </p:nvPr>
        </p:nvSpPr>
        <p:spPr>
          <a:xfrm>
            <a:off x="457200" y="1155238"/>
            <a:ext cx="8229600" cy="4971242"/>
          </a:xfrm>
          <a:ln/>
        </p:spPr>
        <p:txBody>
          <a:bodyPr vert="horz" wrap="square" lIns="91440" tIns="45720" rIns="91440" bIns="45720" anchor="t" anchorCtr="0">
            <a:normAutofit/>
          </a:bodyPr>
          <a:lstStyle/>
          <a:p>
            <a:pPr marL="0" indent="0" algn="just">
              <a:lnSpc>
                <a:spcPct val="100000"/>
              </a:lnSpc>
              <a:buClrTx/>
              <a:buSzTx/>
              <a:buNone/>
            </a:pPr>
            <a:r>
              <a:rPr lang="en-IN" altLang="en-GB" b="1" kern="1200" dirty="0">
                <a:latin typeface="Source Sans Pro" pitchFamily="34" charset="0"/>
                <a:ea typeface="+mn-ea"/>
                <a:cs typeface="+mn-cs"/>
              </a:rPr>
              <a:t>                                             </a:t>
            </a:r>
            <a:r>
              <a:rPr lang="en-IN" altLang="en-GB" b="1" u="sng" kern="1200" dirty="0">
                <a:latin typeface="Source Sans Pro" pitchFamily="34" charset="0"/>
                <a:ea typeface="+mn-ea"/>
                <a:cs typeface="+mn-cs"/>
              </a:rPr>
              <a:t>PROJECT WORKFLOW</a:t>
            </a:r>
            <a:endParaRPr lang="en-GB" altLang="en-US" b="1" kern="1200" dirty="0">
              <a:latin typeface="Source Sans Pro" pitchFamily="34" charset="0"/>
              <a:ea typeface="+mn-ea"/>
              <a:cs typeface="+mn-cs"/>
            </a:endParaRPr>
          </a:p>
          <a:p>
            <a:pPr algn="just">
              <a:lnSpc>
                <a:spcPct val="100000"/>
              </a:lnSpc>
              <a:buClrTx/>
              <a:buSzTx/>
            </a:pPr>
            <a:endParaRPr lang="en-GB" altLang="en-US" kern="1200" dirty="0">
              <a:latin typeface="Source Sans Pro" pitchFamily="34" charset="0"/>
              <a:ea typeface="+mn-ea"/>
              <a:cs typeface="+mn-cs"/>
            </a:endParaRPr>
          </a:p>
          <a:p>
            <a:pPr algn="just">
              <a:lnSpc>
                <a:spcPct val="100000"/>
              </a:lnSpc>
              <a:buClrTx/>
              <a:buSzTx/>
            </a:pPr>
            <a:endParaRPr lang="en-GB" altLang="en-US" sz="1600" kern="1200" dirty="0">
              <a:latin typeface="Source Sans Pro" pitchFamily="34" charset="0"/>
              <a:ea typeface="+mn-ea"/>
              <a:cs typeface="+mn-cs"/>
            </a:endParaRPr>
          </a:p>
          <a:p>
            <a:pPr algn="just">
              <a:lnSpc>
                <a:spcPct val="100000"/>
              </a:lnSpc>
              <a:buClrTx/>
              <a:buSzTx/>
            </a:pPr>
            <a:r>
              <a:rPr lang="en-GB" altLang="en-US" sz="1600" kern="1200" dirty="0">
                <a:latin typeface="Source Sans Pro" pitchFamily="34" charset="0"/>
                <a:ea typeface="+mn-ea"/>
                <a:cs typeface="+mn-cs"/>
              </a:rPr>
              <a:t>Given a dataset of recipes with their corresponding ingredients, develop a recommendation system that suggests a list of recipes to a user based on the ingredients they have or prefer. The </a:t>
            </a:r>
            <a:r>
              <a:rPr lang="en-IN" altLang="en-GB" sz="1600" kern="1200" dirty="0">
                <a:latin typeface="Source Sans Pro" pitchFamily="34" charset="0"/>
                <a:ea typeface="+mn-ea"/>
                <a:cs typeface="+mn-cs"/>
              </a:rPr>
              <a:t>system</a:t>
            </a:r>
            <a:r>
              <a:rPr lang="en-GB" altLang="en-US" sz="1600" kern="1200" dirty="0">
                <a:latin typeface="Source Sans Pro" pitchFamily="34" charset="0"/>
                <a:ea typeface="+mn-ea"/>
                <a:cs typeface="+mn-cs"/>
              </a:rPr>
              <a:t> should be able to handle a large dataset of recipes.</a:t>
            </a:r>
            <a:r>
              <a:rPr lang="en-IN" altLang="en-GB" sz="1600" kern="1200" dirty="0">
                <a:latin typeface="Source Sans Pro" pitchFamily="34" charset="0"/>
                <a:ea typeface="+mn-ea"/>
                <a:cs typeface="+mn-cs"/>
              </a:rPr>
              <a:t>This system has an </a:t>
            </a:r>
            <a:r>
              <a:rPr lang="en-GB" altLang="en-US" sz="1600" kern="1200" dirty="0">
                <a:latin typeface="Source Sans Pro" pitchFamily="34" charset="0"/>
                <a:ea typeface="+mn-ea"/>
                <a:cs typeface="+mn-cs"/>
              </a:rPr>
              <a:t>intuitive veg/non-veg toggle ensures that users can effortlessly switch between plant-based and meat-inclusive recipe options, catering to diverse dietary preferences and lifestyles.</a:t>
            </a:r>
          </a:p>
          <a:p>
            <a:pPr marL="0" indent="0" algn="just">
              <a:lnSpc>
                <a:spcPct val="100000"/>
              </a:lnSpc>
              <a:buClrTx/>
              <a:buSzTx/>
              <a:buNone/>
            </a:pPr>
            <a:endParaRPr lang="en-GB" altLang="en-US" kern="1200" dirty="0">
              <a:latin typeface="Source Sans Pro" pitchFamily="34" charset="0"/>
              <a:ea typeface="+mn-ea"/>
              <a:cs typeface="+mn-cs"/>
            </a:endParaRPr>
          </a:p>
          <a:p>
            <a:pPr marL="0" indent="0" algn="just">
              <a:lnSpc>
                <a:spcPct val="100000"/>
              </a:lnSpc>
              <a:buClrTx/>
              <a:buSzTx/>
              <a:buNone/>
            </a:pPr>
            <a:endParaRPr lang="en-GB" altLang="en-US" kern="1200" dirty="0">
              <a:latin typeface="Source Sans Pro" pitchFamily="34" charset="0"/>
              <a:ea typeface="+mn-ea"/>
              <a:cs typeface="+mn-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endParaRPr>
          </a:p>
        </p:txBody>
      </p:sp>
      <p:pic>
        <p:nvPicPr>
          <p:cNvPr id="25605" name="Picture 5" descr="C:\Users\abc\Pictures\RAIT-DEEMED-LOGO.jpg"/>
          <p:cNvPicPr>
            <a:picLocks noChangeAspect="1"/>
          </p:cNvPicPr>
          <p:nvPr/>
        </p:nvPicPr>
        <p:blipFill>
          <a:blip r:embed="rId2"/>
          <a:stretch>
            <a:fillRect/>
          </a:stretch>
        </p:blipFill>
        <p:spPr>
          <a:xfrm>
            <a:off x="6478588" y="5773738"/>
            <a:ext cx="2663825" cy="947737"/>
          </a:xfrm>
          <a:prstGeom prst="rect">
            <a:avLst/>
          </a:prstGeom>
          <a:noFill/>
          <a:ln w="9525">
            <a:noFill/>
          </a:ln>
        </p:spPr>
      </p:pic>
    </p:spTree>
    <p:extLst>
      <p:ext uri="{BB962C8B-B14F-4D97-AF65-F5344CB8AC3E}">
        <p14:creationId xmlns:p14="http://schemas.microsoft.com/office/powerpoint/2010/main" val="216535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50900"/>
          </a:xfrm>
          <a:ln/>
        </p:spPr>
        <p:txBody>
          <a:bodyPr vert="horz" wrap="square" lIns="91440" tIns="45720" rIns="91440" bIns="45720" anchor="ctr" anchorCtr="0"/>
          <a:lstStyle/>
          <a:p>
            <a:r>
              <a:rPr lang="en-US" altLang="en-US" kern="1200" dirty="0">
                <a:solidFill>
                  <a:srgbClr val="9F1C33"/>
                </a:solidFill>
                <a:latin typeface="Minion Pro" pitchFamily="18" charset="0"/>
                <a:ea typeface="+mj-ea"/>
                <a:cs typeface="+mj-cs"/>
              </a:rPr>
              <a:t>System Design</a:t>
            </a:r>
            <a:endParaRPr lang="en-GB" altLang="en-US" kern="1200" dirty="0">
              <a:solidFill>
                <a:srgbClr val="9F1C33"/>
              </a:solidFill>
              <a:latin typeface="Minion Pro" pitchFamily="18" charset="0"/>
              <a:ea typeface="+mj-ea"/>
              <a:cs typeface="+mj-cs"/>
            </a:endParaRPr>
          </a:p>
        </p:txBody>
      </p:sp>
      <p:sp>
        <p:nvSpPr>
          <p:cNvPr id="26627" name="Content Placeholder 2"/>
          <p:cNvSpPr>
            <a:spLocks noGrp="1"/>
          </p:cNvSpPr>
          <p:nvPr>
            <p:ph sz="quarter" idx="14"/>
          </p:nvPr>
        </p:nvSpPr>
        <p:spPr>
          <a:ln/>
        </p:spPr>
        <p:txBody>
          <a:bodyPr vert="horz" wrap="square" lIns="91440" tIns="45720" rIns="91440" bIns="45720" anchor="t" anchorCtr="0">
            <a:noAutofit/>
          </a:bodyPr>
          <a:lstStyle/>
          <a:p>
            <a:pPr marL="0" indent="0" algn="just">
              <a:buClrTx/>
              <a:buSzTx/>
              <a:buNone/>
            </a:pPr>
            <a:r>
              <a:rPr lang="en-GB" altLang="en-US" kern="1200" dirty="0">
                <a:latin typeface="Source Sans Pro" pitchFamily="34" charset="0"/>
                <a:ea typeface="+mn-ea"/>
                <a:cs typeface="+mn-cs"/>
              </a:rPr>
              <a:t>The system design for the recipe recommendation algorithm consists of six modules: </a:t>
            </a:r>
          </a:p>
          <a:p>
            <a:pPr marL="0" indent="0" algn="just">
              <a:buClrTx/>
              <a:buSzTx/>
              <a:buNone/>
            </a:pPr>
            <a:endParaRPr lang="en-GB" altLang="en-US" kern="1200" dirty="0">
              <a:latin typeface="Source Sans Pro" pitchFamily="34" charset="0"/>
              <a:ea typeface="+mn-ea"/>
              <a:cs typeface="+mn-cs"/>
            </a:endParaRPr>
          </a:p>
          <a:p>
            <a:pPr algn="just">
              <a:buClrTx/>
              <a:buSzTx/>
            </a:pPr>
            <a:r>
              <a:rPr lang="en-GB" altLang="en-US" b="1" kern="1200" dirty="0">
                <a:latin typeface="Source Sans Pro" pitchFamily="34" charset="0"/>
                <a:ea typeface="+mn-ea"/>
                <a:cs typeface="+mn-cs"/>
              </a:rPr>
              <a:t>Data Ingestion module </a:t>
            </a:r>
            <a:r>
              <a:rPr lang="en-GB" altLang="en-US" kern="1200" dirty="0">
                <a:latin typeface="Source Sans Pro" pitchFamily="34" charset="0"/>
                <a:ea typeface="+mn-ea"/>
                <a:cs typeface="+mn-cs"/>
              </a:rPr>
              <a:t>reads in the recipe data from a CSV file using the Pandas read_csv function. This module is responsible for ingesting the recipe data into the system. The CSV file contains a row for each recipe, with a column for ingredients.</a:t>
            </a:r>
          </a:p>
          <a:p>
            <a:pPr algn="just">
              <a:buClrTx/>
              <a:buSzTx/>
            </a:pPr>
            <a:endParaRPr lang="en-GB" altLang="en-US" kern="1200" dirty="0">
              <a:latin typeface="Source Sans Pro" pitchFamily="34" charset="0"/>
              <a:ea typeface="+mn-ea"/>
              <a:cs typeface="+mn-cs"/>
            </a:endParaRPr>
          </a:p>
          <a:p>
            <a:pPr algn="just">
              <a:buClrTx/>
              <a:buSzTx/>
            </a:pPr>
            <a:r>
              <a:rPr lang="en-GB" altLang="en-US" b="1" kern="1200" dirty="0">
                <a:latin typeface="Source Sans Pro" pitchFamily="34" charset="0"/>
                <a:ea typeface="+mn-ea"/>
                <a:cs typeface="+mn-cs"/>
              </a:rPr>
              <a:t>Data Preprocessing module</a:t>
            </a:r>
            <a:r>
              <a:rPr lang="en-GB" altLang="en-US" kern="1200" dirty="0">
                <a:latin typeface="Source Sans Pro" pitchFamily="34" charset="0"/>
                <a:ea typeface="+mn-ea"/>
                <a:cs typeface="+mn-cs"/>
              </a:rPr>
              <a:t> preprocesses reduces the dimensionality of the ingredient data and prepares it for feature extraction. </a:t>
            </a:r>
          </a:p>
          <a:p>
            <a:pPr algn="just">
              <a:buClrTx/>
              <a:buSzTx/>
            </a:pPr>
            <a:endParaRPr lang="en-GB" altLang="en-US" b="1" kern="1200" dirty="0">
              <a:latin typeface="Source Sans Pro" pitchFamily="34" charset="0"/>
              <a:ea typeface="+mn-ea"/>
              <a:cs typeface="+mn-cs"/>
            </a:endParaRPr>
          </a:p>
          <a:p>
            <a:pPr algn="just">
              <a:buClrTx/>
              <a:buSzTx/>
            </a:pPr>
            <a:r>
              <a:rPr lang="en-GB" altLang="en-US" b="1" kern="1200" dirty="0">
                <a:latin typeface="Source Sans Pro" pitchFamily="34" charset="0"/>
                <a:ea typeface="+mn-ea"/>
                <a:cs typeface="+mn-cs"/>
              </a:rPr>
              <a:t>Feature Extraction module</a:t>
            </a:r>
            <a:r>
              <a:rPr lang="en-GB" altLang="en-US" kern="1200" dirty="0">
                <a:latin typeface="Source Sans Pro" pitchFamily="34" charset="0"/>
                <a:ea typeface="+mn-ea"/>
                <a:cs typeface="+mn-cs"/>
              </a:rPr>
              <a:t> converts the preprocessed recipe ingredients into numerical vectors </a:t>
            </a:r>
            <a:r>
              <a:rPr lang="en-IN" altLang="en-GB" kern="1200" dirty="0">
                <a:latin typeface="Source Sans Pro" pitchFamily="34" charset="0"/>
                <a:ea typeface="+mn-ea"/>
                <a:cs typeface="+mn-cs"/>
              </a:rPr>
              <a:t>.</a:t>
            </a:r>
            <a:r>
              <a:rPr lang="en-GB" altLang="en-US" kern="1200" dirty="0">
                <a:latin typeface="Source Sans Pro" pitchFamily="34" charset="0"/>
                <a:ea typeface="+mn-ea"/>
                <a:cs typeface="+mn-cs"/>
              </a:rPr>
              <a:t> This module uses the Scikit-learn TfidfVectorizer algorithm to create a vector representation of each recipe's ingredients. </a:t>
            </a:r>
          </a:p>
          <a:p>
            <a:pPr algn="just">
              <a:buClrTx/>
              <a:buSzTx/>
            </a:pPr>
            <a:endParaRPr lang="en-GB" altLang="en-US" kern="1200" dirty="0">
              <a:latin typeface="Source Sans Pro" pitchFamily="34" charset="0"/>
              <a:ea typeface="+mn-ea"/>
              <a:cs typeface="+mn-cs"/>
            </a:endParaRPr>
          </a:p>
          <a:p>
            <a:pPr algn="just">
              <a:buClrTx/>
              <a:buSzTx/>
            </a:pPr>
            <a:r>
              <a:rPr lang="en-GB" altLang="en-US" b="1" kern="1200" dirty="0">
                <a:latin typeface="Source Sans Pro" pitchFamily="34" charset="0"/>
                <a:ea typeface="+mn-ea"/>
                <a:cs typeface="+mn-cs"/>
              </a:rPr>
              <a:t>Similarity Calculation module</a:t>
            </a:r>
            <a:r>
              <a:rPr lang="en-GB" altLang="en-US" kern="1200" dirty="0">
                <a:latin typeface="Source Sans Pro" pitchFamily="34" charset="0"/>
                <a:ea typeface="+mn-ea"/>
                <a:cs typeface="+mn-cs"/>
              </a:rPr>
              <a:t> calculates the cosine similarity between the recipe vectors and the user's ingredient vector. This module uses the Scikit-learn cosine_similarity function to measure the similarity between the two vectors. </a:t>
            </a:r>
          </a:p>
          <a:p>
            <a:pPr marL="0" indent="0" algn="just">
              <a:buClrTx/>
              <a:buSzTx/>
              <a:buNone/>
            </a:pPr>
            <a:endParaRPr lang="en-GB" altLang="en-US" kern="1200" dirty="0">
              <a:latin typeface="Source Sans Pro" pitchFamily="34" charset="0"/>
              <a:ea typeface="+mn-ea"/>
              <a:cs typeface="+mn-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endParaRPr>
          </a:p>
        </p:txBody>
      </p:sp>
      <p:pic>
        <p:nvPicPr>
          <p:cNvPr id="26629" name="Picture 5" descr="C:\Users\abc\Pictures\RAIT-DEEMED-LOGO.jpg"/>
          <p:cNvPicPr>
            <a:picLocks noChangeAspect="1"/>
          </p:cNvPicPr>
          <p:nvPr/>
        </p:nvPicPr>
        <p:blipFill>
          <a:blip r:embed="rId2"/>
          <a:stretch>
            <a:fillRect/>
          </a:stretch>
        </p:blipFill>
        <p:spPr>
          <a:xfrm>
            <a:off x="6480175" y="5773738"/>
            <a:ext cx="2663825" cy="9477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850900"/>
          </a:xfrm>
          <a:ln/>
        </p:spPr>
        <p:txBody>
          <a:bodyPr vert="horz" wrap="square" lIns="91440" tIns="45720" rIns="91440" bIns="45720" anchor="ctr" anchorCtr="0"/>
          <a:lstStyle/>
          <a:p>
            <a:r>
              <a:rPr lang="en-US" altLang="en-US" kern="1200" dirty="0">
                <a:solidFill>
                  <a:srgbClr val="9F1C33"/>
                </a:solidFill>
                <a:latin typeface="Minion Pro" pitchFamily="18" charset="0"/>
                <a:ea typeface="+mj-ea"/>
                <a:cs typeface="+mj-cs"/>
              </a:rPr>
              <a:t>Technologies and methodologies</a:t>
            </a:r>
            <a:endParaRPr lang="en-GB" altLang="en-US" kern="1200" dirty="0">
              <a:solidFill>
                <a:srgbClr val="9F1C33"/>
              </a:solidFill>
              <a:latin typeface="Minion Pro" pitchFamily="18" charset="0"/>
              <a:ea typeface="+mj-ea"/>
              <a:cs typeface="+mj-cs"/>
            </a:endParaRPr>
          </a:p>
        </p:txBody>
      </p:sp>
      <p:sp>
        <p:nvSpPr>
          <p:cNvPr id="27651" name="Content Placeholder 2"/>
          <p:cNvSpPr>
            <a:spLocks noGrp="1"/>
          </p:cNvSpPr>
          <p:nvPr>
            <p:ph sz="quarter" idx="14"/>
          </p:nvPr>
        </p:nvSpPr>
        <p:spPr>
          <a:ln/>
        </p:spPr>
        <p:txBody>
          <a:bodyPr vert="horz" wrap="square" lIns="91440" tIns="45720" rIns="91440" bIns="45720" anchor="t" anchorCtr="0">
            <a:normAutofit/>
          </a:bodyPr>
          <a:lstStyle/>
          <a:p>
            <a:pPr marL="0" indent="0" algn="just">
              <a:lnSpc>
                <a:spcPct val="100000"/>
              </a:lnSpc>
              <a:buClrTx/>
              <a:buSzTx/>
              <a:buNone/>
            </a:pPr>
            <a:r>
              <a:rPr lang="en-GB" altLang="en-US" kern="1200" dirty="0">
                <a:latin typeface="Source Sans Pro" pitchFamily="34" charset="0"/>
                <a:ea typeface="+mn-ea"/>
                <a:cs typeface="+mn-cs"/>
              </a:rPr>
              <a:t>Here are the technologies and methodologies that will be used in this recipe recommendation </a:t>
            </a:r>
            <a:r>
              <a:rPr lang="en-IN" altLang="en-GB" kern="1200" dirty="0">
                <a:latin typeface="Source Sans Pro" pitchFamily="34" charset="0"/>
                <a:ea typeface="+mn-ea"/>
                <a:cs typeface="+mn-cs"/>
              </a:rPr>
              <a:t>System</a:t>
            </a:r>
            <a:r>
              <a:rPr lang="en-GB" altLang="en-US" kern="1200" dirty="0">
                <a:latin typeface="Source Sans Pro" pitchFamily="34" charset="0"/>
                <a:ea typeface="+mn-ea"/>
                <a:cs typeface="+mn-cs"/>
              </a:rPr>
              <a:t>:</a:t>
            </a:r>
          </a:p>
          <a:p>
            <a:pPr algn="just">
              <a:lnSpc>
                <a:spcPct val="100000"/>
              </a:lnSpc>
              <a:buClrTx/>
              <a:buSzTx/>
            </a:pPr>
            <a:endParaRPr lang="en-GB" altLang="en-US" kern="1200" dirty="0">
              <a:latin typeface="Source Sans Pro" pitchFamily="34" charset="0"/>
              <a:ea typeface="+mn-ea"/>
              <a:cs typeface="+mn-cs"/>
            </a:endParaRPr>
          </a:p>
          <a:p>
            <a:pPr algn="just">
              <a:lnSpc>
                <a:spcPct val="100000"/>
              </a:lnSpc>
              <a:buClrTx/>
              <a:buSzTx/>
            </a:pPr>
            <a:r>
              <a:rPr lang="en-IN" altLang="en-GB" b="1" kern="1200" dirty="0">
                <a:latin typeface="Source Sans Pro" pitchFamily="34" charset="0"/>
                <a:ea typeface="+mn-ea"/>
                <a:cs typeface="+mn-cs"/>
              </a:rPr>
              <a:t>Technologies</a:t>
            </a:r>
            <a:r>
              <a:rPr lang="en-IN" altLang="en-GB" kern="1200" dirty="0">
                <a:latin typeface="Source Sans Pro" pitchFamily="34" charset="0"/>
                <a:ea typeface="+mn-ea"/>
                <a:cs typeface="+mn-cs"/>
              </a:rPr>
              <a:t> </a:t>
            </a:r>
            <a:r>
              <a:rPr lang="en-IN" altLang="en-GB" b="1" kern="1200" dirty="0">
                <a:latin typeface="Source Sans Pro" pitchFamily="34" charset="0"/>
                <a:ea typeface="+mn-ea"/>
                <a:cs typeface="+mn-cs"/>
              </a:rPr>
              <a:t>:</a:t>
            </a:r>
            <a:r>
              <a:rPr lang="en-GB" altLang="en-US" kern="1200" dirty="0">
                <a:latin typeface="Source Sans Pro" pitchFamily="34" charset="0"/>
                <a:ea typeface="+mn-ea"/>
                <a:cs typeface="+mn-cs"/>
              </a:rPr>
              <a:t>The primary programming language used for developing the algorithm is Python. The libraries and frameworks used include Pandas for data manipulation and CSV file reading, Scikit-learn for text preprocessing, TF-IDF vectorization, and cosine similarity calculation, and NumPy for numerical computations and vector operations.  </a:t>
            </a:r>
          </a:p>
          <a:p>
            <a:pPr algn="just">
              <a:lnSpc>
                <a:spcPct val="100000"/>
              </a:lnSpc>
              <a:buClrTx/>
              <a:buSzTx/>
            </a:pPr>
            <a:endParaRPr lang="en-GB" altLang="en-US" kern="1200" dirty="0">
              <a:latin typeface="Source Sans Pro" pitchFamily="34" charset="0"/>
              <a:ea typeface="+mn-ea"/>
              <a:cs typeface="+mn-cs"/>
            </a:endParaRPr>
          </a:p>
          <a:p>
            <a:pPr algn="just">
              <a:lnSpc>
                <a:spcPct val="100000"/>
              </a:lnSpc>
              <a:buClrTx/>
              <a:buSzTx/>
            </a:pPr>
            <a:endParaRPr lang="en-GB" altLang="en-US" kern="1200" dirty="0">
              <a:latin typeface="Source Sans Pro" pitchFamily="34" charset="0"/>
              <a:ea typeface="+mn-ea"/>
              <a:cs typeface="+mn-cs"/>
            </a:endParaRPr>
          </a:p>
          <a:p>
            <a:pPr algn="just">
              <a:lnSpc>
                <a:spcPct val="100000"/>
              </a:lnSpc>
              <a:buClrTx/>
              <a:buSzTx/>
            </a:pPr>
            <a:r>
              <a:rPr lang="en-IN" altLang="en-GB" b="1" kern="1200" dirty="0">
                <a:latin typeface="Source Sans Pro" pitchFamily="34" charset="0"/>
                <a:ea typeface="+mn-ea"/>
                <a:cs typeface="+mn-cs"/>
              </a:rPr>
              <a:t>Methodologies : </a:t>
            </a:r>
            <a:r>
              <a:rPr lang="en-GB" altLang="en-US" kern="1200" dirty="0">
                <a:latin typeface="Source Sans Pro" pitchFamily="34" charset="0"/>
                <a:ea typeface="+mn-ea"/>
                <a:cs typeface="+mn-cs"/>
              </a:rPr>
              <a:t>The development methodology used will be agile development, with iterative development and testing cycles. The algorithm will be tested using unit tests to ensure that each module is functioning correctly, and integration tests to ensure that the modules are working together correctly. The algorithm will be deployed on a cloud platform such as AWS . </a:t>
            </a:r>
          </a:p>
          <a:p>
            <a:pPr algn="just">
              <a:lnSpc>
                <a:spcPct val="100000"/>
              </a:lnSpc>
              <a:buClrTx/>
              <a:buSzTx/>
              <a:buFont typeface="Arial" panose="020B0604020202020204" pitchFamily="34" charset="0"/>
              <a:buNone/>
            </a:pPr>
            <a:endParaRPr lang="en-GB" altLang="en-US" kern="1200" dirty="0">
              <a:latin typeface="Source Sans Pro" pitchFamily="34" charset="0"/>
              <a:ea typeface="+mn-ea"/>
              <a:cs typeface="+mn-cs"/>
            </a:endParaRPr>
          </a:p>
          <a:p>
            <a:pPr algn="just">
              <a:lnSpc>
                <a:spcPct val="100000"/>
              </a:lnSpc>
              <a:buClrTx/>
              <a:buSzTx/>
            </a:pPr>
            <a:endParaRPr lang="en-GB" altLang="en-US" kern="1200" dirty="0">
              <a:latin typeface="Source Sans Pro" pitchFamily="34" charset="0"/>
              <a:ea typeface="+mn-ea"/>
              <a:cs typeface="+mn-cs"/>
            </a:endParaRPr>
          </a:p>
        </p:txBody>
      </p:sp>
      <p:sp>
        <p:nvSpPr>
          <p:cNvPr id="4" name="Footer Placeholder 3"/>
          <p:cNvSpPr txBox="1">
            <a:spLocks noGrp="1"/>
          </p:cNvSpPr>
          <p:nvPr>
            <p:ph type="ftr" sz="quarter" idx="3"/>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lumMod val="75000"/>
                    <a:lumOff val="25000"/>
                  </a:schemeClr>
                </a:solidFill>
                <a:effectLst/>
                <a:uLnTx/>
                <a:uFillTx/>
                <a:latin typeface="Minion Pro" pitchFamily="18" charset="0"/>
                <a:ea typeface="+mn-ea"/>
                <a:cs typeface="+mn-cs"/>
              </a:rPr>
              <a:t>SE Mini Project Mock Presentation </a:t>
            </a:r>
            <a:endParaRPr kumimoji="0" lang="en-IN" sz="1400" b="0" i="0" u="none" strike="noStrike" kern="1200" cap="none" spc="0" normalizeH="0" baseline="0" noProof="0" dirty="0">
              <a:ln>
                <a:noFill/>
              </a:ln>
              <a:solidFill>
                <a:schemeClr val="tx1">
                  <a:lumMod val="75000"/>
                  <a:lumOff val="25000"/>
                </a:schemeClr>
              </a:solidFill>
              <a:effectLst/>
              <a:uLnTx/>
              <a:uFillTx/>
              <a:latin typeface="Minion Pro" pitchFamily="18" charset="0"/>
              <a:ea typeface="+mn-ea"/>
              <a:cs typeface="+mn-cs"/>
            </a:endParaRPr>
          </a:p>
        </p:txBody>
      </p:sp>
      <p:pic>
        <p:nvPicPr>
          <p:cNvPr id="27653" name="Picture 5" descr="C:\Users\abc\Pictures\RAIT-DEEMED-LOGO.jpg"/>
          <p:cNvPicPr>
            <a:picLocks noChangeAspect="1"/>
          </p:cNvPicPr>
          <p:nvPr/>
        </p:nvPicPr>
        <p:blipFill>
          <a:blip r:embed="rId2"/>
          <a:stretch>
            <a:fillRect/>
          </a:stretch>
        </p:blipFill>
        <p:spPr>
          <a:xfrm>
            <a:off x="6480175" y="5773738"/>
            <a:ext cx="2663825" cy="947737"/>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1230</Words>
  <Application>Microsoft Office PowerPoint</Application>
  <PresentationFormat>On-screen Show (4:3)</PresentationFormat>
  <Paragraphs>122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Minion Pro</vt:lpstr>
      <vt:lpstr>Source Sans Pro</vt:lpstr>
      <vt:lpstr>Wingdings</vt:lpstr>
      <vt:lpstr>Office Theme</vt:lpstr>
      <vt:lpstr>PowerPoint Presentation</vt:lpstr>
      <vt:lpstr>Outline </vt:lpstr>
      <vt:lpstr>Introduction</vt:lpstr>
      <vt:lpstr>Literature Survey of the existing systems</vt:lpstr>
      <vt:lpstr>Limitations of existing systems</vt:lpstr>
      <vt:lpstr>Problem statement </vt:lpstr>
      <vt:lpstr>Problem statement </vt:lpstr>
      <vt:lpstr>System Design</vt:lpstr>
      <vt:lpstr>Technologies and methodologies</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Deeptanshu Lal</cp:lastModifiedBy>
  <cp:revision>130</cp:revision>
  <cp:lastPrinted>2015-10-12T06:11:58Z</cp:lastPrinted>
  <dcterms:created xsi:type="dcterms:W3CDTF">2014-09-01T09:33:59Z</dcterms:created>
  <dcterms:modified xsi:type="dcterms:W3CDTF">2024-08-28T16:44:36Z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2DE6929602EB48B280ECD0E0EE42F666_13</vt:lpwstr>
  </property>
  <property fmtid="{D5CDD505-2E9C-101B-9397-08002B2CF9AE}" pid="3" name="KSOProductBuildVer">
    <vt:lpwstr>1033-12.2.0.17562</vt:lpwstr>
  </property>
</Properties>
</file>