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geBH913+lb73agG04sCbPPvwXC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F45984-7470-4AE0-BAE6-BE01FD5BBC64}">
  <a:tblStyle styleId="{A8F45984-7470-4AE0-BAE6-BE01FD5BBC64}"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orient="horz" pos="2341"/>
        <p:guide pos="365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4"/>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4"/>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4"/>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4"/>
          <p:cNvGrpSpPr/>
          <p:nvPr/>
        </p:nvGrpSpPr>
        <p:grpSpPr>
          <a:xfrm>
            <a:off x="2349500" y="1057275"/>
            <a:ext cx="1566863" cy="1108075"/>
            <a:chOff x="2384425" y="1239838"/>
            <a:chExt cx="1143000" cy="898525"/>
          </a:xfrm>
        </p:grpSpPr>
        <p:sp>
          <p:nvSpPr>
            <p:cNvPr id="24" name="Google Shape;24;p4"/>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4"/>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4"/>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4"/>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4"/>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4"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4"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4"/>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4"/>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24"/>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24"/>
          <p:cNvGrpSpPr/>
          <p:nvPr/>
        </p:nvGrpSpPr>
        <p:grpSpPr>
          <a:xfrm>
            <a:off x="416888" y="4537346"/>
            <a:ext cx="5040000" cy="1123654"/>
            <a:chOff x="728663" y="4465638"/>
            <a:chExt cx="5354637" cy="1193801"/>
          </a:xfrm>
        </p:grpSpPr>
        <p:sp>
          <p:nvSpPr>
            <p:cNvPr id="98" name="Google Shape;98;p24"/>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24"/>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24"/>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24"/>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24"/>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24"/>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24"/>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16"/>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18"/>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18"/>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18"/>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9"/>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9"/>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20"/>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20"/>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20"/>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0"/>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22"/>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22"/>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2"/>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2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23"/>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23"/>
          <p:cNvGrpSpPr/>
          <p:nvPr/>
        </p:nvGrpSpPr>
        <p:grpSpPr>
          <a:xfrm>
            <a:off x="4979035" y="2404110"/>
            <a:ext cx="735013" cy="682321"/>
            <a:chOff x="5662614" y="3032124"/>
            <a:chExt cx="863600" cy="801689"/>
          </a:xfrm>
        </p:grpSpPr>
        <p:sp>
          <p:nvSpPr>
            <p:cNvPr id="82" name="Google Shape;82;p23"/>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23"/>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23"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23"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23"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23"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23"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23"/>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23"/>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23"/>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23"/>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23"/>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23">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3"/>
          <p:cNvGrpSpPr/>
          <p:nvPr/>
        </p:nvGrpSpPr>
        <p:grpSpPr>
          <a:xfrm>
            <a:off x="11501102" y="171573"/>
            <a:ext cx="419436" cy="388988"/>
            <a:chOff x="11501102" y="171573"/>
            <a:chExt cx="419436" cy="388988"/>
          </a:xfrm>
        </p:grpSpPr>
        <p:sp>
          <p:nvSpPr>
            <p:cNvPr id="11" name="Google Shape;11;p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3"/>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3"/>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3"/>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deeptaragh-roy-b42b7333/" TargetMode="External"/><Relationship Id="rId3" Type="http://schemas.openxmlformats.org/officeDocument/2006/relationships/hyperlink" Target="mailto:DEEPTARAGH.ROY@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rive.google.com/file/d/1iIFAD6gRT9LsraO1EmHP-Hxr8ojBHOKp/view?usp=sharing" TargetMode="External"/><Relationship Id="rId5" Type="http://schemas.openxmlformats.org/officeDocument/2006/relationships/image" Target="../media/image11.png"/><Relationship Id="rId10" Type="http://schemas.openxmlformats.org/officeDocument/2006/relationships/image" Target="../media/image14.jpg"/><Relationship Id="rId4" Type="http://schemas.openxmlformats.org/officeDocument/2006/relationships/hyperlink" Target="https://github.com/DeeptaraghRoy/E-Shopping-Cart-Application-_BU-NA-Task" TargetMode="External"/><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aphicFrame>
        <p:nvGraphicFramePr>
          <p:cNvPr id="109" name="Google Shape;109;p1"/>
          <p:cNvGraphicFramePr/>
          <p:nvPr>
            <p:extLst>
              <p:ext uri="{D42A27DB-BD31-4B8C-83A1-F6EECF244321}">
                <p14:modId xmlns:p14="http://schemas.microsoft.com/office/powerpoint/2010/main" val="3296307165"/>
              </p:ext>
            </p:extLst>
          </p:nvPr>
        </p:nvGraphicFramePr>
        <p:xfrm>
          <a:off x="9229515" y="1533420"/>
          <a:ext cx="2962486" cy="4695385"/>
        </p:xfrm>
        <a:graphic>
          <a:graphicData uri="http://schemas.openxmlformats.org/drawingml/2006/table">
            <a:tbl>
              <a:tblPr firstRow="1" bandRow="1">
                <a:noFill/>
                <a:tableStyleId>{A8F45984-7470-4AE0-BAE6-BE01FD5BBC64}</a:tableStyleId>
              </a:tblPr>
              <a:tblGrid>
                <a:gridCol w="733803">
                  <a:extLst>
                    <a:ext uri="{9D8B030D-6E8A-4147-A177-3AD203B41FA5}">
                      <a16:colId xmlns:a16="http://schemas.microsoft.com/office/drawing/2014/main" val="20000"/>
                    </a:ext>
                  </a:extLst>
                </a:gridCol>
                <a:gridCol w="2228683">
                  <a:extLst>
                    <a:ext uri="{9D8B030D-6E8A-4147-A177-3AD203B41FA5}">
                      <a16:colId xmlns:a16="http://schemas.microsoft.com/office/drawing/2014/main" val="20001"/>
                    </a:ext>
                  </a:extLst>
                </a:gridCol>
              </a:tblGrid>
              <a:tr h="444175">
                <a:tc>
                  <a:txBody>
                    <a:bodyPr/>
                    <a:lstStyle/>
                    <a:p>
                      <a:pPr marL="0" marR="0" lvl="0" indent="0" algn="l" rtl="0">
                        <a:spcBef>
                          <a:spcPts val="0"/>
                        </a:spcBef>
                        <a:spcAft>
                          <a:spcPts val="0"/>
                        </a:spcAft>
                        <a:buNone/>
                      </a:pPr>
                      <a:r>
                        <a:rPr lang="en-US" sz="800" b="0" u="none" strike="noStrike" cap="none"/>
                        <a:t>Java 8 /J2EE </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b="0" u="none" strike="noStrike" cap="none"/>
                        <a:t>Java Basics, OOPS, Generics, Collections, Arrays, Loops, Lambda Exp, Stream API</a:t>
                      </a:r>
                      <a:endParaRPr/>
                    </a:p>
                    <a:p>
                      <a:pPr marL="0" marR="0" lvl="0" indent="0" algn="l" rtl="0">
                        <a:spcBef>
                          <a:spcPts val="0"/>
                        </a:spcBef>
                        <a:spcAft>
                          <a:spcPts val="0"/>
                        </a:spcAft>
                        <a:buNone/>
                      </a:pPr>
                      <a:r>
                        <a:rPr lang="en-US" sz="700" b="0" u="none" strike="noStrike" cap="none"/>
                        <a:t>Junit, Mockito, Servlets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0"/>
                  </a:ext>
                </a:extLst>
              </a:tr>
              <a:tr h="3257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core</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IOC &amp; Dependency Injection, Autowire</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562625">
                <a:tc>
                  <a:txBody>
                    <a:bodyPr/>
                    <a:lstStyle/>
                    <a:p>
                      <a:pPr marL="0" marR="0" lvl="0" indent="0" algn="l" rtl="0">
                        <a:lnSpc>
                          <a:spcPct val="100000"/>
                        </a:lnSpc>
                        <a:spcBef>
                          <a:spcPts val="0"/>
                        </a:spcBef>
                        <a:spcAft>
                          <a:spcPts val="0"/>
                        </a:spcAft>
                        <a:buClr>
                          <a:schemeClr val="dk1"/>
                        </a:buClr>
                        <a:buSzPts val="800"/>
                        <a:buFont typeface="Verdana"/>
                        <a:buNone/>
                      </a:pPr>
                      <a:r>
                        <a:rPr lang="en-US" sz="800" u="none" strike="noStrike" cap="none"/>
                        <a:t>Spring REST</a:t>
                      </a:r>
                      <a:endParaRPr/>
                    </a:p>
                    <a:p>
                      <a:pPr marL="0" marR="0" lvl="0" indent="0" algn="l" rtl="0">
                        <a:spcBef>
                          <a:spcPts val="0"/>
                        </a:spcBef>
                        <a:spcAft>
                          <a:spcPts val="0"/>
                        </a:spcAft>
                        <a:buNone/>
                      </a:pP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dirty="0"/>
                        <a:t>REST controllers, Implementation of GET, POST, PUT &amp; DELETE, Bean Validation &amp; Exception Handling, Testing Services, Controller &amp; Repository layer</a:t>
                      </a:r>
                      <a:endParaRPr sz="700" dirty="0">
                        <a:solidFill>
                          <a:schemeClr val="dk1"/>
                        </a:solidFill>
                      </a:endParaRPr>
                    </a:p>
                  </a:txBody>
                  <a:tcPr marL="91450" marR="91450" marT="45725" marB="45725"/>
                </a:tc>
                <a:extLst>
                  <a:ext uri="{0D108BD9-81ED-4DB2-BD59-A6C34878D82A}">
                    <a16:rowId xmlns:a16="http://schemas.microsoft.com/office/drawing/2014/main" val="10002"/>
                  </a:ext>
                </a:extLst>
              </a:tr>
              <a:tr h="444175">
                <a:tc>
                  <a:txBody>
                    <a:bodyPr/>
                    <a:lstStyle/>
                    <a:p>
                      <a:pPr marL="0" marR="0" lvl="0" indent="0" algn="l" rtl="0">
                        <a:spcBef>
                          <a:spcPts val="0"/>
                        </a:spcBef>
                        <a:spcAft>
                          <a:spcPts val="0"/>
                        </a:spcAft>
                        <a:buNone/>
                      </a:pPr>
                      <a:r>
                        <a:rPr lang="en-US" sz="800" u="none" strike="noStrike" cap="none"/>
                        <a:t>Spring Data JPA</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700"/>
                        <a:t>Implement DAO layer using spring Data repositories, Transaction Management</a:t>
                      </a:r>
                      <a:endParaRPr sz="700">
                        <a:solidFill>
                          <a:schemeClr val="dk1"/>
                        </a:solidFill>
                      </a:endParaRPr>
                    </a:p>
                  </a:txBody>
                  <a:tcPr marL="91450" marR="91450" marT="45725" marB="45725"/>
                </a:tc>
                <a:extLst>
                  <a:ext uri="{0D108BD9-81ED-4DB2-BD59-A6C34878D82A}">
                    <a16:rowId xmlns:a16="http://schemas.microsoft.com/office/drawing/2014/main" val="10003"/>
                  </a:ext>
                </a:extLst>
              </a:tr>
              <a:tr h="562625">
                <a:tc>
                  <a:txBody>
                    <a:bodyPr/>
                    <a:lstStyle/>
                    <a:p>
                      <a:pPr marL="0" marR="0" lvl="0" indent="0" algn="l" rtl="0">
                        <a:spcBef>
                          <a:spcPts val="0"/>
                        </a:spcBef>
                        <a:spcAft>
                          <a:spcPts val="0"/>
                        </a:spcAft>
                        <a:buNone/>
                      </a:pPr>
                      <a:r>
                        <a:rPr lang="en-US" sz="800" u="none" strike="noStrike" cap="none"/>
                        <a:t>Spring Boot Microservices</a:t>
                      </a:r>
                      <a:endParaRPr sz="800" b="0" i="0" u="none" strike="noStrike" cap="none">
                        <a:solidFill>
                          <a:srgbClr val="000000"/>
                        </a:solidFill>
                        <a:latin typeface="Verdana"/>
                        <a:ea typeface="Verdana"/>
                        <a:cs typeface="Verdana"/>
                        <a:sym typeface="Verdana"/>
                      </a:endParaRPr>
                    </a:p>
                  </a:txBody>
                  <a:tcPr marL="91450" marR="91450" marT="45725" marB="45725"/>
                </a:tc>
                <a:tc>
                  <a:txBody>
                    <a:bodyPr/>
                    <a:lstStyle/>
                    <a:p>
                      <a:pPr marL="0" marR="0" lvl="0" indent="0" algn="l" rtl="0">
                        <a:spcBef>
                          <a:spcPts val="0"/>
                        </a:spcBef>
                        <a:spcAft>
                          <a:spcPts val="0"/>
                        </a:spcAft>
                        <a:buNone/>
                      </a:pPr>
                      <a:r>
                        <a:rPr lang="en-US" sz="700" u="none" strike="noStrike" cap="none"/>
                        <a:t>Spring Boot Starters, annotations, Swagger API documents</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4"/>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Spring Cloud</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Eureka, Netflix Hystrix, </a:t>
                      </a:r>
                      <a:r>
                        <a:rPr lang="en-US" sz="700"/>
                        <a:t>Spring Cloud</a:t>
                      </a:r>
                      <a:r>
                        <a:rPr lang="en-US" sz="700" u="none" strike="noStrike" cap="none">
                          <a:solidFill>
                            <a:schemeClr val="dk1"/>
                          </a:solidFill>
                          <a:latin typeface="Verdana"/>
                          <a:ea typeface="Verdana"/>
                          <a:cs typeface="Verdana"/>
                          <a:sym typeface="Verdana"/>
                        </a:rPr>
                        <a:t> Config Server</a:t>
                      </a:r>
                      <a:endParaRPr/>
                    </a:p>
                    <a:p>
                      <a:pPr marL="0" marR="0" lvl="0" indent="0" algn="l" rtl="0">
                        <a:spcBef>
                          <a:spcPts val="0"/>
                        </a:spcBef>
                        <a:spcAft>
                          <a:spcPts val="0"/>
                        </a:spcAft>
                        <a:buNone/>
                      </a:pP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5"/>
                  </a:ext>
                </a:extLst>
              </a:tr>
              <a:tr h="3274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React</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Components, Hooks, Event handling, Redux, Reducers, Testing using </a:t>
                      </a:r>
                      <a:r>
                        <a:rPr lang="en-US" sz="700"/>
                        <a:t>Jest, axios, react bootstrap.</a:t>
                      </a:r>
                      <a:endParaRPr sz="700" b="0" i="0" u="none" strike="noStrike" cap="none">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6"/>
                  </a:ext>
                </a:extLst>
              </a:tr>
              <a:tr h="32572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Database</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MongoDB </a:t>
                      </a:r>
                      <a:r>
                        <a:rPr lang="en-US" sz="700">
                          <a:solidFill>
                            <a:srgbClr val="000000"/>
                          </a:solidFill>
                        </a:rPr>
                        <a:t>Atlas</a:t>
                      </a:r>
                      <a:r>
                        <a:rPr lang="en-US" sz="700" b="0" i="0" u="none" strike="noStrike" cap="none">
                          <a:solidFill>
                            <a:srgbClr val="000000"/>
                          </a:solidFill>
                          <a:latin typeface="Verdana"/>
                          <a:ea typeface="Verdana"/>
                          <a:cs typeface="Verdana"/>
                          <a:sym typeface="Verdana"/>
                        </a:rPr>
                        <a:t> Basics</a:t>
                      </a:r>
                      <a:endParaRPr/>
                    </a:p>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My SQL RDBMS Basics</a:t>
                      </a:r>
                      <a:endParaRPr/>
                    </a:p>
                  </a:txBody>
                  <a:tcPr marL="91450" marR="91450" marT="45725" marB="45725"/>
                </a:tc>
                <a:extLst>
                  <a:ext uri="{0D108BD9-81ED-4DB2-BD59-A6C34878D82A}">
                    <a16:rowId xmlns:a16="http://schemas.microsoft.com/office/drawing/2014/main" val="10007"/>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UI Tech</a:t>
                      </a:r>
                      <a:endParaRPr/>
                    </a:p>
                  </a:txBody>
                  <a:tcPr marL="91450" marR="91450" marT="45725" marB="45725"/>
                </a:tc>
                <a:tc>
                  <a:txBody>
                    <a:bodyPr/>
                    <a:lstStyle/>
                    <a:p>
                      <a:pPr marL="0" marR="0" lvl="1" indent="0" algn="l" rtl="0">
                        <a:spcBef>
                          <a:spcPts val="0"/>
                        </a:spcBef>
                        <a:spcAft>
                          <a:spcPts val="0"/>
                        </a:spcAft>
                        <a:buClr>
                          <a:schemeClr val="dk1"/>
                        </a:buClr>
                        <a:buSzPts val="700"/>
                        <a:buFont typeface="Arial"/>
                        <a:buNone/>
                      </a:pPr>
                      <a:r>
                        <a:rPr lang="en-US" sz="700" u="none" strike="noStrike" cap="none">
                          <a:solidFill>
                            <a:schemeClr val="dk1"/>
                          </a:solidFill>
                          <a:latin typeface="Verdana"/>
                          <a:ea typeface="Verdana"/>
                          <a:cs typeface="Verdana"/>
                          <a:sym typeface="Verdana"/>
                        </a:rPr>
                        <a:t>HTML 5 &amp; CSS 3,JavaScript, ES6</a:t>
                      </a:r>
                      <a:endParaRPr/>
                    </a:p>
                  </a:txBody>
                  <a:tcPr marL="91450" marR="91450" marT="45725" marB="45725"/>
                </a:tc>
                <a:extLst>
                  <a:ext uri="{0D108BD9-81ED-4DB2-BD59-A6C34878D82A}">
                    <a16:rowId xmlns:a16="http://schemas.microsoft.com/office/drawing/2014/main" val="10008"/>
                  </a:ext>
                </a:extLst>
              </a:tr>
              <a:tr h="260250">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Tools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a:solidFill>
                            <a:srgbClr val="000000"/>
                          </a:solidFill>
                          <a:latin typeface="Verdana"/>
                          <a:ea typeface="Verdana"/>
                          <a:cs typeface="Verdana"/>
                          <a:sym typeface="Verdana"/>
                        </a:rPr>
                        <a:t>Git, Postman, Maven, Spring Tools Suite IDE</a:t>
                      </a:r>
                      <a:endParaRPr/>
                    </a:p>
                  </a:txBody>
                  <a:tcPr marL="91450" marR="91450" marT="45725" marB="45725"/>
                </a:tc>
                <a:extLst>
                  <a:ext uri="{0D108BD9-81ED-4DB2-BD59-A6C34878D82A}">
                    <a16:rowId xmlns:a16="http://schemas.microsoft.com/office/drawing/2014/main" val="10009"/>
                  </a:ext>
                </a:extLst>
              </a:tr>
              <a:tr h="444175">
                <a:tc>
                  <a:txBody>
                    <a:bodyPr/>
                    <a:lstStyle/>
                    <a:p>
                      <a:pPr marL="0" marR="0" lvl="0" indent="0" algn="l" rtl="0">
                        <a:spcBef>
                          <a:spcPts val="0"/>
                        </a:spcBef>
                        <a:spcAft>
                          <a:spcPts val="0"/>
                        </a:spcAft>
                        <a:buNone/>
                      </a:pPr>
                      <a:r>
                        <a:rPr lang="en-US" sz="800" b="0" i="0" u="none" strike="noStrike" cap="none">
                          <a:solidFill>
                            <a:srgbClr val="000000"/>
                          </a:solidFill>
                          <a:latin typeface="Verdana"/>
                          <a:ea typeface="Verdana"/>
                          <a:cs typeface="Verdana"/>
                          <a:sym typeface="Verdana"/>
                        </a:rPr>
                        <a:t>Add On skills</a:t>
                      </a:r>
                      <a:endParaRPr/>
                    </a:p>
                  </a:txBody>
                  <a:tcPr marL="91450" marR="91450" marT="45725" marB="45725"/>
                </a:tc>
                <a:tc>
                  <a:txBody>
                    <a:bodyPr/>
                    <a:lstStyle/>
                    <a:p>
                      <a:pPr marL="0" marR="0" lvl="0" indent="0" algn="l" rtl="0">
                        <a:spcBef>
                          <a:spcPts val="0"/>
                        </a:spcBef>
                        <a:spcAft>
                          <a:spcPts val="0"/>
                        </a:spcAft>
                        <a:buNone/>
                      </a:pPr>
                      <a:r>
                        <a:rPr lang="en-US" sz="700" b="0" i="0" u="none" strike="noStrike" cap="none" dirty="0">
                          <a:solidFill>
                            <a:srgbClr val="000000"/>
                          </a:solidFill>
                          <a:latin typeface="Verdana"/>
                          <a:ea typeface="Verdana"/>
                          <a:cs typeface="Verdana"/>
                          <a:sym typeface="Verdana"/>
                        </a:rPr>
                        <a:t>Communications, </a:t>
                      </a:r>
                      <a:r>
                        <a:rPr lang="en-US" sz="700" dirty="0">
                          <a:solidFill>
                            <a:srgbClr val="000000"/>
                          </a:solidFill>
                        </a:rPr>
                        <a:t>and </a:t>
                      </a:r>
                      <a:r>
                        <a:rPr lang="en-US" sz="700" b="0" i="0" u="none" strike="noStrike" cap="none" dirty="0">
                          <a:solidFill>
                            <a:srgbClr val="000000"/>
                          </a:solidFill>
                          <a:latin typeface="Verdana"/>
                          <a:ea typeface="Verdana"/>
                          <a:cs typeface="Verdana"/>
                          <a:sym typeface="Verdana"/>
                        </a:rPr>
                        <a:t>Peer learning</a:t>
                      </a:r>
                      <a:endParaRPr dirty="0"/>
                    </a:p>
                  </a:txBody>
                  <a:tcPr marL="91450" marR="91450" marT="45725" marB="45725"/>
                </a:tc>
                <a:extLst>
                  <a:ext uri="{0D108BD9-81ED-4DB2-BD59-A6C34878D82A}">
                    <a16:rowId xmlns:a16="http://schemas.microsoft.com/office/drawing/2014/main" val="10010"/>
                  </a:ext>
                </a:extLst>
              </a:tr>
            </a:tbl>
          </a:graphicData>
        </a:graphic>
      </p:graphicFrame>
      <p:sp>
        <p:nvSpPr>
          <p:cNvPr id="110" name="Google Shape;110;p1"/>
          <p:cNvSpPr txBox="1">
            <a:spLocks noGrp="1"/>
          </p:cNvSpPr>
          <p:nvPr>
            <p:ph type="body" idx="1"/>
          </p:nvPr>
        </p:nvSpPr>
        <p:spPr>
          <a:xfrm>
            <a:off x="4837125" y="2995625"/>
            <a:ext cx="4008300" cy="28428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US" b="1"/>
              <a:t>E-Shopping Cart Application</a:t>
            </a:r>
            <a:endParaRPr/>
          </a:p>
          <a:p>
            <a:pPr marL="0" lvl="0" indent="0" algn="l" rtl="0">
              <a:lnSpc>
                <a:spcPct val="114000"/>
              </a:lnSpc>
              <a:spcBef>
                <a:spcPts val="1000"/>
              </a:spcBef>
              <a:spcAft>
                <a:spcPts val="0"/>
              </a:spcAft>
              <a:buClr>
                <a:schemeClr val="dk1"/>
              </a:buClr>
              <a:buSzPts val="1000"/>
              <a:buNone/>
            </a:pPr>
            <a:r>
              <a:rPr lang="en-US"/>
              <a:t>Completed end to end case study of Shopping Cart Application along with JWT authentication, Swagger and payment using PayPal, responsive UI with react bootstrap and React used for user interface.</a:t>
            </a:r>
            <a:endParaRPr/>
          </a:p>
          <a:p>
            <a:pPr marL="0" lvl="0" indent="0" algn="l" rtl="0">
              <a:lnSpc>
                <a:spcPct val="114000"/>
              </a:lnSpc>
              <a:spcBef>
                <a:spcPts val="1000"/>
              </a:spcBef>
              <a:spcAft>
                <a:spcPts val="0"/>
              </a:spcAft>
              <a:buClr>
                <a:schemeClr val="dk1"/>
              </a:buClr>
              <a:buSzPts val="1000"/>
              <a:buNone/>
            </a:pPr>
            <a:r>
              <a:rPr lang="en-US" b="1"/>
              <a:t>Bus Booking Application</a:t>
            </a:r>
            <a:endParaRPr b="1"/>
          </a:p>
          <a:p>
            <a:pPr marL="0" lvl="0" indent="0" algn="l" rtl="0">
              <a:lnSpc>
                <a:spcPct val="114000"/>
              </a:lnSpc>
              <a:spcBef>
                <a:spcPts val="1000"/>
              </a:spcBef>
              <a:spcAft>
                <a:spcPts val="0"/>
              </a:spcAft>
              <a:buClr>
                <a:schemeClr val="dk1"/>
              </a:buClr>
              <a:buSzPts val="1000"/>
              <a:buNone/>
            </a:pPr>
            <a:r>
              <a:rPr lang="en-US"/>
              <a:t>Created Bus Booking Application and got certified in Capgemini Accelerated Mentorship Programme on Java Full Stack with React.</a:t>
            </a:r>
            <a:endParaRPr/>
          </a:p>
          <a:p>
            <a:pPr marL="0" lvl="0" indent="0" algn="l" rtl="0">
              <a:lnSpc>
                <a:spcPct val="114000"/>
              </a:lnSpc>
              <a:spcBef>
                <a:spcPts val="1000"/>
              </a:spcBef>
              <a:spcAft>
                <a:spcPts val="0"/>
              </a:spcAft>
              <a:buClr>
                <a:schemeClr val="dk1"/>
              </a:buClr>
              <a:buSzPts val="1000"/>
              <a:buNone/>
            </a:pPr>
            <a:r>
              <a:rPr lang="en-US" b="1"/>
              <a:t> </a:t>
            </a: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a:p>
          <a:p>
            <a:pPr marL="0" lvl="0" indent="0" algn="l" rtl="0">
              <a:lnSpc>
                <a:spcPct val="114000"/>
              </a:lnSpc>
              <a:spcBef>
                <a:spcPts val="1000"/>
              </a:spcBef>
              <a:spcAft>
                <a:spcPts val="0"/>
              </a:spcAft>
              <a:buClr>
                <a:schemeClr val="dk1"/>
              </a:buClr>
              <a:buSzPts val="1000"/>
              <a:buNone/>
            </a:pPr>
            <a:endParaRPr b="1"/>
          </a:p>
          <a:p>
            <a:pPr marL="0" lvl="0" indent="0" algn="l" rtl="0">
              <a:lnSpc>
                <a:spcPct val="114000"/>
              </a:lnSpc>
              <a:spcBef>
                <a:spcPts val="1000"/>
              </a:spcBef>
              <a:spcAft>
                <a:spcPts val="0"/>
              </a:spcAft>
              <a:buClr>
                <a:schemeClr val="dk1"/>
              </a:buClr>
              <a:buSzPts val="1000"/>
              <a:buNone/>
            </a:pPr>
            <a:br>
              <a:rPr lang="en-US"/>
            </a:br>
            <a:br>
              <a:rPr lang="en-US"/>
            </a:br>
            <a:endParaRPr/>
          </a:p>
        </p:txBody>
      </p:sp>
      <p:sp>
        <p:nvSpPr>
          <p:cNvPr id="111" name="Google Shape;111;p1"/>
          <p:cNvSpPr txBox="1">
            <a:spLocks noGrp="1"/>
          </p:cNvSpPr>
          <p:nvPr>
            <p:ph type="body" idx="3"/>
          </p:nvPr>
        </p:nvSpPr>
        <p:spPr>
          <a:xfrm>
            <a:off x="2468563" y="66516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112" name="Google Shape;112;p1"/>
          <p:cNvSpPr txBox="1">
            <a:spLocks noGrp="1"/>
          </p:cNvSpPr>
          <p:nvPr>
            <p:ph type="body" idx="4"/>
          </p:nvPr>
        </p:nvSpPr>
        <p:spPr>
          <a:xfrm>
            <a:off x="3649663" y="1353344"/>
            <a:ext cx="2374900" cy="295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a:t>Mumbai</a:t>
            </a:r>
            <a:endParaRPr/>
          </a:p>
          <a:p>
            <a:pPr marL="0" lvl="0" indent="0" algn="l" rtl="0">
              <a:lnSpc>
                <a:spcPct val="90000"/>
              </a:lnSpc>
              <a:spcBef>
                <a:spcPts val="1000"/>
              </a:spcBef>
              <a:spcAft>
                <a:spcPts val="0"/>
              </a:spcAft>
              <a:buClr>
                <a:schemeClr val="lt1"/>
              </a:buClr>
              <a:buSzPts val="1100"/>
              <a:buNone/>
            </a:pPr>
            <a:endParaRPr/>
          </a:p>
        </p:txBody>
      </p:sp>
      <p:sp>
        <p:nvSpPr>
          <p:cNvPr id="113" name="Google Shape;113;p1"/>
          <p:cNvSpPr txBox="1">
            <a:spLocks noGrp="1"/>
          </p:cNvSpPr>
          <p:nvPr>
            <p:ph type="body" idx="6"/>
          </p:nvPr>
        </p:nvSpPr>
        <p:spPr>
          <a:xfrm>
            <a:off x="3638456" y="1587175"/>
            <a:ext cx="2867700" cy="325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dirty="0">
                <a:solidFill>
                  <a:schemeClr val="hlink"/>
                </a:solidFill>
                <a:hlinkClick r:id="rId3"/>
              </a:rPr>
              <a:t>DEEPTARAGH.ROY@CAPGEMINI.COM</a:t>
            </a:r>
            <a:r>
              <a:rPr lang="en-US" dirty="0"/>
              <a:t> </a:t>
            </a:r>
            <a:endParaRPr dirty="0"/>
          </a:p>
        </p:txBody>
      </p:sp>
      <p:sp>
        <p:nvSpPr>
          <p:cNvPr id="114" name="Google Shape;114;p1"/>
          <p:cNvSpPr txBox="1">
            <a:spLocks noGrp="1"/>
          </p:cNvSpPr>
          <p:nvPr>
            <p:ph type="body" idx="7"/>
          </p:nvPr>
        </p:nvSpPr>
        <p:spPr>
          <a:xfrm>
            <a:off x="3649663" y="1836745"/>
            <a:ext cx="2382900" cy="181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+91 9051737601</a:t>
            </a:r>
            <a:endParaRPr dirty="0"/>
          </a:p>
        </p:txBody>
      </p:sp>
      <p:sp>
        <p:nvSpPr>
          <p:cNvPr id="115" name="Google Shape;115;p1"/>
          <p:cNvSpPr txBox="1">
            <a:spLocks noGrp="1"/>
          </p:cNvSpPr>
          <p:nvPr>
            <p:ph type="body" idx="8"/>
          </p:nvPr>
        </p:nvSpPr>
        <p:spPr>
          <a:xfrm>
            <a:off x="438150" y="2672550"/>
            <a:ext cx="4057800" cy="31659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1100" b="1"/>
              <a:t>Full Stack Developer</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creating </a:t>
            </a:r>
            <a:r>
              <a:rPr lang="en-US" b="1"/>
              <a:t>microservices</a:t>
            </a:r>
            <a:r>
              <a:rPr lang="en-US"/>
              <a:t> with </a:t>
            </a:r>
            <a:r>
              <a:rPr lang="en-US" b="1"/>
              <a:t>Springboot, Spring Security, Spring Cloud API Gateway,</a:t>
            </a:r>
            <a:r>
              <a:rPr lang="en-US"/>
              <a:t> </a:t>
            </a:r>
            <a:r>
              <a:rPr lang="en-US" b="1"/>
              <a:t>Eureka server, load balancing, Swagger, RabbitMQ.</a:t>
            </a:r>
            <a:endParaRPr b="1"/>
          </a:p>
          <a:p>
            <a:pPr marL="171450" lvl="0" indent="-171450" algn="l" rtl="0">
              <a:lnSpc>
                <a:spcPct val="114000"/>
              </a:lnSpc>
              <a:spcBef>
                <a:spcPts val="1000"/>
              </a:spcBef>
              <a:spcAft>
                <a:spcPts val="0"/>
              </a:spcAft>
              <a:buClr>
                <a:schemeClr val="dk1"/>
              </a:buClr>
              <a:buSzPts val="1000"/>
              <a:buFont typeface="Arial"/>
              <a:buChar char="•"/>
            </a:pPr>
            <a:r>
              <a:rPr lang="en-US"/>
              <a:t>Proficient in creating </a:t>
            </a:r>
            <a:r>
              <a:rPr lang="en-US" b="1"/>
              <a:t>Single page Web</a:t>
            </a:r>
            <a:r>
              <a:rPr lang="en-US"/>
              <a:t> Application in </a:t>
            </a:r>
            <a:r>
              <a:rPr lang="en-US" b="1"/>
              <a:t>React </a:t>
            </a:r>
            <a:r>
              <a:rPr lang="en-US"/>
              <a:t>with Authentication with routes, react bootstrap, redux, axios, tooltips.</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implementing </a:t>
            </a:r>
            <a:r>
              <a:rPr lang="en-US" b="1"/>
              <a:t>polyglot architecture </a:t>
            </a:r>
            <a:r>
              <a:rPr lang="en-US"/>
              <a:t>with </a:t>
            </a:r>
            <a:r>
              <a:rPr lang="en-US" b="1"/>
              <a:t>spring boot</a:t>
            </a:r>
            <a:r>
              <a:rPr lang="en-US"/>
              <a:t>.</a:t>
            </a:r>
            <a:endParaRPr/>
          </a:p>
          <a:p>
            <a:pPr marL="171450" lvl="0" indent="-171450" algn="l" rtl="0">
              <a:lnSpc>
                <a:spcPct val="114000"/>
              </a:lnSpc>
              <a:spcBef>
                <a:spcPts val="1000"/>
              </a:spcBef>
              <a:spcAft>
                <a:spcPts val="0"/>
              </a:spcAft>
              <a:buClr>
                <a:schemeClr val="dk1"/>
              </a:buClr>
              <a:buSzPts val="1000"/>
              <a:buFont typeface="Arial"/>
              <a:buChar char="•"/>
            </a:pPr>
            <a:r>
              <a:rPr lang="en-US"/>
              <a:t>Hands on experience in implementing </a:t>
            </a:r>
            <a:r>
              <a:rPr lang="en-US" b="1"/>
              <a:t>MongoDB Atlas &amp; PostgreSQL</a:t>
            </a:r>
            <a:endParaRPr/>
          </a:p>
          <a:p>
            <a:pPr marL="171450" lvl="0" indent="-171450" algn="l" rtl="0">
              <a:lnSpc>
                <a:spcPct val="114000"/>
              </a:lnSpc>
              <a:spcBef>
                <a:spcPts val="1000"/>
              </a:spcBef>
              <a:spcAft>
                <a:spcPts val="0"/>
              </a:spcAft>
              <a:buClr>
                <a:schemeClr val="dk1"/>
              </a:buClr>
              <a:buSzPts val="1000"/>
              <a:buFont typeface="Arial"/>
              <a:buChar char="•"/>
            </a:pPr>
            <a:r>
              <a:rPr lang="en-US"/>
              <a:t>Experience in creating documentation with Java docs and swagger and in </a:t>
            </a:r>
            <a:r>
              <a:rPr lang="en-US" b="1"/>
              <a:t>unit testing using Junit, Mockito</a:t>
            </a:r>
            <a:r>
              <a:rPr lang="en-US"/>
              <a:t>.</a:t>
            </a:r>
            <a:endParaRPr/>
          </a:p>
          <a:p>
            <a:pPr marL="0" lvl="0" indent="0" algn="l" rtl="0">
              <a:lnSpc>
                <a:spcPct val="114000"/>
              </a:lnSpc>
              <a:spcBef>
                <a:spcPts val="1000"/>
              </a:spcBef>
              <a:spcAft>
                <a:spcPts val="0"/>
              </a:spcAft>
              <a:buClr>
                <a:schemeClr val="dk1"/>
              </a:buClr>
              <a:buSzPts val="1000"/>
              <a:buNone/>
            </a:pPr>
            <a:br>
              <a:rPr lang="en-US"/>
            </a:br>
            <a:endParaRPr/>
          </a:p>
        </p:txBody>
      </p:sp>
      <p:sp>
        <p:nvSpPr>
          <p:cNvPr id="116" name="Google Shape;116;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a:t>Deeptaragh Roy</a:t>
            </a:r>
            <a:endParaRPr/>
          </a:p>
        </p:txBody>
      </p:sp>
      <p:pic>
        <p:nvPicPr>
          <p:cNvPr id="117" name="Google Shape;117;p1">
            <a:hlinkClick r:id="rId4"/>
          </p:cNvPr>
          <p:cNvPicPr preferRelativeResize="0"/>
          <p:nvPr/>
        </p:nvPicPr>
        <p:blipFill rotWithShape="1">
          <a:blip r:embed="rId5">
            <a:alphaModFix/>
          </a:blip>
          <a:srcRect l="23582" t="2057" r="24331" b="4875"/>
          <a:stretch/>
        </p:blipFill>
        <p:spPr>
          <a:xfrm>
            <a:off x="4460946" y="6221411"/>
            <a:ext cx="471487" cy="471488"/>
          </a:xfrm>
          <a:prstGeom prst="rect">
            <a:avLst/>
          </a:prstGeom>
          <a:noFill/>
          <a:ln>
            <a:noFill/>
          </a:ln>
        </p:spPr>
      </p:pic>
      <p:sp>
        <p:nvSpPr>
          <p:cNvPr id="118" name="Google Shape;118;p1"/>
          <p:cNvSpPr txBox="1"/>
          <p:nvPr/>
        </p:nvSpPr>
        <p:spPr>
          <a:xfrm>
            <a:off x="4976883" y="6397625"/>
            <a:ext cx="34099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100" b="0" i="0" u="none" strike="noStrike" cap="none">
                <a:solidFill>
                  <a:srgbClr val="000000"/>
                </a:solidFill>
                <a:latin typeface="Verdana"/>
                <a:ea typeface="Verdana"/>
                <a:cs typeface="Verdana"/>
                <a:sym typeface="Verdana"/>
              </a:rPr>
              <a:t>Check out my work on GitHub &amp; Video Profile</a:t>
            </a:r>
            <a:endParaRPr/>
          </a:p>
        </p:txBody>
      </p:sp>
      <p:pic>
        <p:nvPicPr>
          <p:cNvPr id="119" name="Google Shape;119;p1" descr="Movie, play, video icon">
            <a:hlinkClick r:id="rId6"/>
          </p:cNvPr>
          <p:cNvPicPr preferRelativeResize="0"/>
          <p:nvPr/>
        </p:nvPicPr>
        <p:blipFill rotWithShape="1">
          <a:blip r:embed="rId7">
            <a:alphaModFix/>
          </a:blip>
          <a:srcRect/>
          <a:stretch/>
        </p:blipFill>
        <p:spPr>
          <a:xfrm>
            <a:off x="8455025" y="6331743"/>
            <a:ext cx="473075" cy="471488"/>
          </a:xfrm>
          <a:prstGeom prst="rect">
            <a:avLst/>
          </a:prstGeom>
          <a:noFill/>
          <a:ln>
            <a:noFill/>
          </a:ln>
        </p:spPr>
      </p:pic>
      <p:pic>
        <p:nvPicPr>
          <p:cNvPr id="120" name="Google Shape;120;p1" descr="Free icon download | Linkedin">
            <a:hlinkClick r:id="rId8"/>
          </p:cNvPr>
          <p:cNvPicPr preferRelativeResize="0"/>
          <p:nvPr/>
        </p:nvPicPr>
        <p:blipFill rotWithShape="1">
          <a:blip r:embed="rId9">
            <a:alphaModFix/>
          </a:blip>
          <a:srcRect/>
          <a:stretch/>
        </p:blipFill>
        <p:spPr>
          <a:xfrm>
            <a:off x="7746881" y="1989138"/>
            <a:ext cx="325438" cy="325437"/>
          </a:xfrm>
          <a:prstGeom prst="rect">
            <a:avLst/>
          </a:prstGeom>
          <a:noFill/>
          <a:ln>
            <a:noFill/>
          </a:ln>
        </p:spPr>
      </p:pic>
      <p:sp>
        <p:nvSpPr>
          <p:cNvPr id="121" name="Google Shape;121;p1"/>
          <p:cNvSpPr txBox="1"/>
          <p:nvPr/>
        </p:nvSpPr>
        <p:spPr>
          <a:xfrm>
            <a:off x="3649663" y="1927495"/>
            <a:ext cx="2381400" cy="1815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dirty="0">
                <a:solidFill>
                  <a:srgbClr val="FFFFFF"/>
                </a:solidFill>
                <a:latin typeface="Verdana"/>
                <a:ea typeface="Verdana"/>
                <a:cs typeface="Verdana"/>
                <a:sym typeface="Verdana"/>
              </a:rPr>
              <a:t>A4</a:t>
            </a:r>
            <a:endParaRPr dirty="0"/>
          </a:p>
        </p:txBody>
      </p:sp>
      <p:sp>
        <p:nvSpPr>
          <p:cNvPr id="122" name="Google Shape;122;p1"/>
          <p:cNvSpPr/>
          <p:nvPr/>
        </p:nvSpPr>
        <p:spPr>
          <a:xfrm>
            <a:off x="9499417" y="547041"/>
            <a:ext cx="2424112" cy="794023"/>
          </a:xfrm>
          <a:prstGeom prst="rect">
            <a:avLst/>
          </a:prstGeom>
          <a:noFill/>
          <a:ln>
            <a:noFill/>
          </a:ln>
        </p:spPr>
        <p:txBody>
          <a:bodyPr spcFirstLastPara="1" wrap="square" lIns="91425" tIns="45700" rIns="91425" bIns="45700" anchor="t" anchorCtr="0">
            <a:spAutoFit/>
          </a:bodyPr>
          <a:lstStyle/>
          <a:p>
            <a:pPr marL="171450" marR="0" lvl="0" indent="-171450" algn="l" rtl="0">
              <a:lnSpc>
                <a:spcPct val="114000"/>
              </a:lnSpc>
              <a:spcBef>
                <a:spcPts val="0"/>
              </a:spcBef>
              <a:spcAft>
                <a:spcPts val="0"/>
              </a:spcAft>
              <a:buClr>
                <a:srgbClr val="000000"/>
              </a:buClr>
              <a:buSzPts val="1000"/>
              <a:buFont typeface="Arial" panose="020B0604020202020204" pitchFamily="34" charset="0"/>
              <a:buChar char="•"/>
            </a:pPr>
            <a:r>
              <a:rPr lang="en-US" sz="1000" b="0" i="0" u="none" strike="noStrike" cap="none" dirty="0">
                <a:solidFill>
                  <a:srgbClr val="000000"/>
                </a:solidFill>
                <a:latin typeface="Verdana"/>
                <a:ea typeface="Verdana"/>
                <a:cs typeface="Verdana"/>
                <a:sym typeface="Verdana"/>
              </a:rPr>
              <a:t>Bachelor of </a:t>
            </a:r>
            <a:r>
              <a:rPr lang="en-US" sz="1000" dirty="0">
                <a:latin typeface="Verdana"/>
                <a:ea typeface="Verdana"/>
                <a:cs typeface="Verdana"/>
                <a:sym typeface="Verdana"/>
              </a:rPr>
              <a:t>Computer Application</a:t>
            </a:r>
            <a:r>
              <a:rPr lang="en-US" sz="1000" b="0" i="0" u="none" strike="noStrike" cap="none" dirty="0">
                <a:solidFill>
                  <a:srgbClr val="000000"/>
                </a:solidFill>
                <a:latin typeface="Verdana"/>
                <a:ea typeface="Verdana"/>
                <a:cs typeface="Verdana"/>
                <a:sym typeface="Verdana"/>
              </a:rPr>
              <a:t> : 2017 – 2020</a:t>
            </a:r>
            <a:endParaRPr lang="en-IN" sz="1000" dirty="0">
              <a:latin typeface="Verdana"/>
              <a:ea typeface="Verdana"/>
              <a:cs typeface="Verdana"/>
              <a:sym typeface="Verdana"/>
            </a:endParaRPr>
          </a:p>
          <a:p>
            <a:pPr marL="171450" marR="0" lvl="0" indent="-171450" algn="l" rtl="0">
              <a:lnSpc>
                <a:spcPct val="114000"/>
              </a:lnSpc>
              <a:spcBef>
                <a:spcPts val="0"/>
              </a:spcBef>
              <a:spcAft>
                <a:spcPts val="0"/>
              </a:spcAft>
              <a:buClr>
                <a:srgbClr val="000000"/>
              </a:buClr>
              <a:buSzPts val="1000"/>
              <a:buFont typeface="Arial" panose="020B0604020202020204" pitchFamily="34" charset="0"/>
              <a:buChar char="•"/>
            </a:pPr>
            <a:r>
              <a:rPr lang="en-IN" sz="1000" b="0" i="0" u="none" strike="noStrike" cap="none" dirty="0">
                <a:solidFill>
                  <a:srgbClr val="000000"/>
                </a:solidFill>
                <a:latin typeface="Verdana"/>
                <a:ea typeface="Verdana"/>
                <a:cs typeface="Verdana"/>
                <a:sym typeface="Verdana"/>
              </a:rPr>
              <a:t>Master of Computer Application: 2020- 2022</a:t>
            </a:r>
            <a:endParaRPr lang="en-US" sz="1000" b="0" i="0" u="none" strike="noStrike" cap="none" dirty="0">
              <a:solidFill>
                <a:srgbClr val="000000"/>
              </a:solidFill>
              <a:latin typeface="Verdana"/>
              <a:ea typeface="Verdana"/>
              <a:cs typeface="Verdana"/>
              <a:sym typeface="Verdana"/>
            </a:endParaRPr>
          </a:p>
        </p:txBody>
      </p:sp>
      <p:sp>
        <p:nvSpPr>
          <p:cNvPr id="123" name="Google Shape;123;p1"/>
          <p:cNvSpPr/>
          <p:nvPr/>
        </p:nvSpPr>
        <p:spPr>
          <a:xfrm>
            <a:off x="9242029" y="1330142"/>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dirty="0">
                <a:solidFill>
                  <a:srgbClr val="0070AD"/>
                </a:solidFill>
                <a:latin typeface="Verdana"/>
                <a:ea typeface="Verdana"/>
                <a:cs typeface="Verdana"/>
                <a:sym typeface="Verdana"/>
              </a:rPr>
              <a:t>Skills</a:t>
            </a:r>
            <a:endParaRPr sz="1000" b="0" i="0" u="none" strike="noStrike" cap="none" dirty="0">
              <a:solidFill>
                <a:srgbClr val="000000"/>
              </a:solidFill>
              <a:latin typeface="Verdana"/>
              <a:ea typeface="Verdana"/>
              <a:cs typeface="Verdana"/>
              <a:sym typeface="Verdana"/>
            </a:endParaRPr>
          </a:p>
        </p:txBody>
      </p:sp>
      <p:sp>
        <p:nvSpPr>
          <p:cNvPr id="124" name="Google Shape;124;p1"/>
          <p:cNvSpPr>
            <a:spLocks noGrp="1"/>
          </p:cNvSpPr>
          <p:nvPr>
            <p:ph type="pic" idx="5"/>
          </p:nvPr>
        </p:nvSpPr>
        <p:spPr>
          <a:xfrm>
            <a:off x="383259" y="287492"/>
            <a:ext cx="1734208" cy="1735628"/>
          </a:xfrm>
          <a:prstGeom prst="ellipse">
            <a:avLst/>
          </a:prstGeom>
          <a:solidFill>
            <a:schemeClr val="lt1"/>
          </a:solidFill>
          <a:ln>
            <a:noFill/>
          </a:ln>
        </p:spPr>
      </p:sp>
      <p:pic>
        <p:nvPicPr>
          <p:cNvPr id="125" name="Google Shape;125;p1"/>
          <p:cNvPicPr preferRelativeResize="0"/>
          <p:nvPr/>
        </p:nvPicPr>
        <p:blipFill rotWithShape="1">
          <a:blip r:embed="rId10">
            <a:alphaModFix/>
          </a:blip>
          <a:srcRect b="25506"/>
          <a:stretch/>
        </p:blipFill>
        <p:spPr>
          <a:xfrm>
            <a:off x="354847" y="287492"/>
            <a:ext cx="1812300" cy="1735500"/>
          </a:xfrm>
          <a:prstGeom prst="ellipse">
            <a:avLst/>
          </a:prstGeom>
          <a:noFill/>
          <a:ln>
            <a:noFill/>
          </a:ln>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354</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Noto Sans Symbols</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ROY, DEEPTARAGH</cp:lastModifiedBy>
  <cp:revision>1</cp:revision>
  <dcterms:created xsi:type="dcterms:W3CDTF">2020-09-22T06:24:34Z</dcterms:created>
  <dcterms:modified xsi:type="dcterms:W3CDTF">2022-12-25T05:33:58Z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