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8" roundtripDataSignature="AMtx7mgeBH913+lb73agG04sCbPPvwXC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F45984-7470-4AE0-BAE6-BE01FD5BBC64}">
  <a:tblStyle styleId="{A8F45984-7470-4AE0-BAE6-BE01FD5BBC64}"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14.png"/><Relationship Id="rId4" Type="http://schemas.openxmlformats.org/officeDocument/2006/relationships/hyperlink" Target="http://www.slideshare.net/capgemini" TargetMode="External"/><Relationship Id="rId9"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hyperlink" Target="http://www.twitter.com/capgemini" TargetMode="External"/><Relationship Id="rId7" Type="http://schemas.openxmlformats.org/officeDocument/2006/relationships/image" Target="../media/image11.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4"/>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a:p>
        </p:txBody>
      </p:sp>
      <p:sp>
        <p:nvSpPr>
          <p:cNvPr id="21" name="Google Shape;21;p4"/>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Achievement </a:t>
            </a:r>
            <a:endParaRPr/>
          </a:p>
        </p:txBody>
      </p:sp>
      <p:sp>
        <p:nvSpPr>
          <p:cNvPr id="22" name="Google Shape;22;p4"/>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a:p>
        </p:txBody>
      </p:sp>
      <p:grpSp>
        <p:nvGrpSpPr>
          <p:cNvPr id="23" name="Google Shape;23;p4"/>
          <p:cNvGrpSpPr/>
          <p:nvPr/>
        </p:nvGrpSpPr>
        <p:grpSpPr>
          <a:xfrm>
            <a:off x="2349500" y="1057275"/>
            <a:ext cx="1566863" cy="1108075"/>
            <a:chOff x="2384425" y="1239838"/>
            <a:chExt cx="1143000" cy="898525"/>
          </a:xfrm>
        </p:grpSpPr>
        <p:sp>
          <p:nvSpPr>
            <p:cNvPr id="24" name="Google Shape;24;p4"/>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a:p>
          </p:txBody>
        </p:sp>
        <p:sp>
          <p:nvSpPr>
            <p:cNvPr id="25" name="Google Shape;25;p4"/>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a:p>
          </p:txBody>
        </p:sp>
        <p:sp>
          <p:nvSpPr>
            <p:cNvPr id="26" name="Google Shape;26;p4"/>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a:p>
          </p:txBody>
        </p:sp>
        <p:sp>
          <p:nvSpPr>
            <p:cNvPr id="27" name="Google Shape;27;p4"/>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4"/>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a:p>
        </p:txBody>
      </p:sp>
      <p:pic>
        <p:nvPicPr>
          <p:cNvPr descr="Strengths" id="29" name="Google Shape;29;p4"/>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4"/>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4"/>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p:nvPr>
            <p:ph idx="5" type="pic"/>
          </p:nvPr>
        </p:nvSpPr>
        <p:spPr>
          <a:xfrm>
            <a:off x="383259" y="287492"/>
            <a:ext cx="1734208" cy="1735628"/>
          </a:xfrm>
          <a:prstGeom prst="ellipse">
            <a:avLst/>
          </a:prstGeom>
          <a:solidFill>
            <a:schemeClr val="lt1"/>
          </a:solidFill>
          <a:ln>
            <a:noFill/>
          </a:ln>
        </p:spPr>
      </p:sp>
      <p:sp>
        <p:nvSpPr>
          <p:cNvPr id="36" name="Google Shape;36;p4"/>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24"/>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24"/>
          <p:cNvGrpSpPr/>
          <p:nvPr/>
        </p:nvGrpSpPr>
        <p:grpSpPr>
          <a:xfrm>
            <a:off x="416888" y="4537346"/>
            <a:ext cx="5040000" cy="1123654"/>
            <a:chOff x="728663" y="4465638"/>
            <a:chExt cx="5354637" cy="1193801"/>
          </a:xfrm>
        </p:grpSpPr>
        <p:sp>
          <p:nvSpPr>
            <p:cNvPr id="98" name="Google Shape;98;p24"/>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24"/>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24"/>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24"/>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24"/>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24"/>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24"/>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16"/>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1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7"/>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18"/>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8"/>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18"/>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18"/>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1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9"/>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9"/>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9"/>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9"/>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9"/>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20"/>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20"/>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20"/>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0"/>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0"/>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21"/>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22"/>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22"/>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2"/>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2"/>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2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23"/>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23"/>
          <p:cNvGrpSpPr/>
          <p:nvPr/>
        </p:nvGrpSpPr>
        <p:grpSpPr>
          <a:xfrm>
            <a:off x="4979035" y="2404110"/>
            <a:ext cx="735013" cy="682321"/>
            <a:chOff x="5662614" y="3032124"/>
            <a:chExt cx="863600" cy="801689"/>
          </a:xfrm>
        </p:grpSpPr>
        <p:sp>
          <p:nvSpPr>
            <p:cNvPr id="82" name="Google Shape;82;p23"/>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23"/>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23">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23">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23">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23">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23">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23"/>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23"/>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23"/>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23"/>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23"/>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23">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3"/>
          <p:cNvGrpSpPr/>
          <p:nvPr/>
        </p:nvGrpSpPr>
        <p:grpSpPr>
          <a:xfrm>
            <a:off x="11501102" y="171573"/>
            <a:ext cx="419436" cy="388988"/>
            <a:chOff x="11501102" y="171573"/>
            <a:chExt cx="419436" cy="388988"/>
          </a:xfrm>
        </p:grpSpPr>
        <p:sp>
          <p:nvSpPr>
            <p:cNvPr id="11" name="Google Shape;11;p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3"/>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a:p>
        </p:txBody>
      </p:sp>
      <p:sp>
        <p:nvSpPr>
          <p:cNvPr id="15" name="Google Shape;15;p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a:p>
        </p:txBody>
      </p:sp>
      <p:sp>
        <p:nvSpPr>
          <p:cNvPr id="16" name="Google Shape;16;p3"/>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3"/>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0"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EEPTARAGH.ROY@CAPGEMINI.COM" TargetMode="External"/><Relationship Id="rId4" Type="http://schemas.openxmlformats.org/officeDocument/2006/relationships/hyperlink" Target="https://github.com/DeeptaraghRoy/E-Shopping-Cart-Application-_BU-NA-Task" TargetMode="External"/><Relationship Id="rId9"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hyperlink" Target="https://drive.google.com/file/d/1iIFAD6gRT9LsraO1EmHP-Hxr8ojBHOKp/view?usp=sharing" TargetMode="External"/><Relationship Id="rId7" Type="http://schemas.openxmlformats.org/officeDocument/2006/relationships/image" Target="../media/image12.png"/><Relationship Id="rId8" Type="http://schemas.openxmlformats.org/officeDocument/2006/relationships/hyperlink" Target="https://www.linkedin.com/in/deeptaragh-roy-b42b733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1"/>
          <p:cNvGraphicFramePr/>
          <p:nvPr/>
        </p:nvGraphicFramePr>
        <p:xfrm>
          <a:off x="9229514" y="1143001"/>
          <a:ext cx="3000000" cy="3000000"/>
        </p:xfrm>
        <a:graphic>
          <a:graphicData uri="http://schemas.openxmlformats.org/drawingml/2006/table">
            <a:tbl>
              <a:tblPr bandRow="1" firstRow="1">
                <a:noFill/>
                <a:tableStyleId>{A8F45984-7470-4AE0-BAE6-BE01FD5BBC64}</a:tableStyleId>
              </a:tblPr>
              <a:tblGrid>
                <a:gridCol w="752675"/>
                <a:gridCol w="2286000"/>
              </a:tblGrid>
              <a:tr h="444175">
                <a:tc>
                  <a:txBody>
                    <a:bodyPr/>
                    <a:lstStyle/>
                    <a:p>
                      <a:pPr indent="0" lvl="0" marL="0" marR="0" rtl="0" algn="l">
                        <a:spcBef>
                          <a:spcPts val="0"/>
                        </a:spcBef>
                        <a:spcAft>
                          <a:spcPts val="0"/>
                        </a:spcAft>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Generics, Collections, Arrays, Loops, Lambda Exp, Stream API</a:t>
                      </a:r>
                      <a:endParaRPr/>
                    </a:p>
                    <a:p>
                      <a:pPr indent="0" lvl="0" marL="0" marR="0" rtl="0" algn="l">
                        <a:spcBef>
                          <a:spcPts val="0"/>
                        </a:spcBef>
                        <a:spcAft>
                          <a:spcPts val="0"/>
                        </a:spcAft>
                        <a:buNone/>
                      </a:pPr>
                      <a:r>
                        <a:rPr b="0" lang="en-US" sz="700" u="none" cap="none" strike="noStrike"/>
                        <a:t>Junit, Mockito, Servlets</a:t>
                      </a:r>
                      <a:endParaRPr b="0" i="0" sz="700" u="none" cap="none" strike="noStrike">
                        <a:solidFill>
                          <a:srgbClr val="000000"/>
                        </a:solidFill>
                        <a:latin typeface="Verdana"/>
                        <a:ea typeface="Verdana"/>
                        <a:cs typeface="Verdana"/>
                        <a:sym typeface="Verdana"/>
                      </a:endParaRPr>
                    </a:p>
                  </a:txBody>
                  <a:tcPr marT="45725" marB="45725" marR="91450" marL="91450"/>
                </a:tc>
              </a:tr>
              <a:tr h="3257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IOC &amp; Dependency Injection, Autowire</a:t>
                      </a:r>
                      <a:endParaRPr b="0" i="0" sz="700" u="none" cap="none" strike="noStrike">
                        <a:solidFill>
                          <a:srgbClr val="000000"/>
                        </a:solidFill>
                        <a:latin typeface="Verdana"/>
                        <a:ea typeface="Verdana"/>
                        <a:cs typeface="Verdana"/>
                        <a:sym typeface="Verdana"/>
                      </a:endParaRPr>
                    </a:p>
                  </a:txBody>
                  <a:tcPr marT="45725" marB="45725" marR="91450" marL="91450"/>
                </a:tc>
              </a:tr>
              <a:tr h="5626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T="45725" marB="45725" marR="91450" marL="91450"/>
                </a:tc>
              </a:tr>
              <a:tr h="444175">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T="45725" marB="45725" marR="91450" marL="91450"/>
                </a:tc>
              </a:tr>
              <a:tr h="562625">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Spring Boot Starters, annotations, Swagger API documents</a:t>
                      </a:r>
                      <a:endParaRPr b="0" i="0" sz="700" u="none" cap="none" strike="noStrike">
                        <a:solidFill>
                          <a:srgbClr val="000000"/>
                        </a:solidFill>
                        <a:latin typeface="Verdana"/>
                        <a:ea typeface="Verdana"/>
                        <a:cs typeface="Verdana"/>
                        <a:sym typeface="Verdana"/>
                      </a:endParaRPr>
                    </a:p>
                  </a:txBody>
                  <a:tcPr marT="45725" marB="45725" marR="91450" marL="91450"/>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Netflix Hystrix, </a:t>
                      </a:r>
                      <a:r>
                        <a:rPr lang="en-US" sz="700"/>
                        <a:t>Spring Cloud</a:t>
                      </a:r>
                      <a:r>
                        <a:rPr lang="en-US" sz="700" u="none" cap="none" strike="noStrike">
                          <a:solidFill>
                            <a:schemeClr val="dk1"/>
                          </a:solidFill>
                          <a:latin typeface="Verdana"/>
                          <a:ea typeface="Verdana"/>
                          <a:cs typeface="Verdana"/>
                          <a:sym typeface="Verdana"/>
                        </a:rPr>
                        <a:t> Config Server</a:t>
                      </a:r>
                      <a:endParaRPr/>
                    </a:p>
                    <a:p>
                      <a:pPr indent="0" lvl="0" marL="0" marR="0" rtl="0" algn="l">
                        <a:spcBef>
                          <a:spcPts val="0"/>
                        </a:spcBef>
                        <a:spcAft>
                          <a:spcPts val="0"/>
                        </a:spcAft>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r h="3274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Hooks, Event handling, Redux, Reducers, Testing using </a:t>
                      </a:r>
                      <a:r>
                        <a:rPr lang="en-US" sz="700"/>
                        <a:t>Jest, axios, react bootstrap.</a:t>
                      </a:r>
                      <a:endParaRPr b="0" i="0" sz="700" u="none" cap="none" strike="noStrike">
                        <a:solidFill>
                          <a:srgbClr val="000000"/>
                        </a:solidFill>
                        <a:latin typeface="Verdana"/>
                        <a:ea typeface="Verdana"/>
                        <a:cs typeface="Verdana"/>
                        <a:sym typeface="Verdana"/>
                      </a:endParaRPr>
                    </a:p>
                  </a:txBody>
                  <a:tcPr marT="45725" marB="45725" marR="91450" marL="91450"/>
                </a:tc>
              </a:tr>
              <a:tr h="3257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MongoDB </a:t>
                      </a:r>
                      <a:r>
                        <a:rPr lang="en-US" sz="700">
                          <a:solidFill>
                            <a:srgbClr val="000000"/>
                          </a:solidFill>
                        </a:rPr>
                        <a:t>Atlas</a:t>
                      </a:r>
                      <a:r>
                        <a:rPr b="0" i="0" lang="en-US" sz="700" u="none" cap="none" strike="noStrike">
                          <a:solidFill>
                            <a:srgbClr val="000000"/>
                          </a:solidFill>
                          <a:latin typeface="Verdana"/>
                          <a:ea typeface="Verdana"/>
                          <a:cs typeface="Verdana"/>
                          <a:sym typeface="Verdana"/>
                        </a:rPr>
                        <a:t> Basics</a:t>
                      </a:r>
                      <a:endParaRPr/>
                    </a:p>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My SQL RDBMS Basics</a:t>
                      </a:r>
                      <a:endParaRPr/>
                    </a:p>
                  </a:txBody>
                  <a:tcPr marT="45725" marB="45725" marR="91450" marL="91450"/>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3,JavaScript, ES6</a:t>
                      </a:r>
                      <a:endParaRPr/>
                    </a:p>
                  </a:txBody>
                  <a:tcPr marT="45725" marB="45725" marR="91450" marL="91450"/>
                </a:tc>
              </a:tr>
              <a:tr h="2602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Git, Postman, Maven, Spring Tools Suite IDE</a:t>
                      </a:r>
                      <a:endParaRPr/>
                    </a:p>
                  </a:txBody>
                  <a:tcPr marT="45725" marB="45725" marR="91450" marL="91450"/>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Communications, </a:t>
                      </a:r>
                      <a:r>
                        <a:rPr lang="en-US" sz="700">
                          <a:solidFill>
                            <a:srgbClr val="000000"/>
                          </a:solidFill>
                        </a:rPr>
                        <a:t>and </a:t>
                      </a:r>
                      <a:r>
                        <a:rPr b="0" i="0" lang="en-US" sz="700" u="none" cap="none" strike="noStrike">
                          <a:solidFill>
                            <a:srgbClr val="000000"/>
                          </a:solidFill>
                          <a:latin typeface="Verdana"/>
                          <a:ea typeface="Verdana"/>
                          <a:cs typeface="Verdana"/>
                          <a:sym typeface="Verdana"/>
                        </a:rPr>
                        <a:t>Peer learning</a:t>
                      </a:r>
                      <a:endParaRPr/>
                    </a:p>
                  </a:txBody>
                  <a:tcPr marT="45725" marB="45725" marR="91450" marL="91450"/>
                </a:tc>
              </a:tr>
            </a:tbl>
          </a:graphicData>
        </a:graphic>
      </p:graphicFrame>
      <p:sp>
        <p:nvSpPr>
          <p:cNvPr id="110" name="Google Shape;110;p1"/>
          <p:cNvSpPr txBox="1"/>
          <p:nvPr>
            <p:ph idx="1" type="body"/>
          </p:nvPr>
        </p:nvSpPr>
        <p:spPr>
          <a:xfrm>
            <a:off x="4837125" y="2995625"/>
            <a:ext cx="4008300" cy="28428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rPr b="1" lang="en-US"/>
              <a:t>E-Shopping Cart Application</a:t>
            </a:r>
            <a:endParaRPr/>
          </a:p>
          <a:p>
            <a:pPr indent="0" lvl="0" marL="0" rtl="0" algn="l">
              <a:lnSpc>
                <a:spcPct val="114000"/>
              </a:lnSpc>
              <a:spcBef>
                <a:spcPts val="1000"/>
              </a:spcBef>
              <a:spcAft>
                <a:spcPts val="0"/>
              </a:spcAft>
              <a:buClr>
                <a:schemeClr val="dk1"/>
              </a:buClr>
              <a:buSzPts val="1000"/>
              <a:buNone/>
            </a:pPr>
            <a:r>
              <a:rPr lang="en-US"/>
              <a:t>Completed end to end case study of Shopping Cart Application along with JWT authentication, Swagger and payment using PayPal, responsive UI with </a:t>
            </a:r>
            <a:r>
              <a:rPr lang="en-US"/>
              <a:t>react bootstrap </a:t>
            </a:r>
            <a:r>
              <a:rPr lang="en-US"/>
              <a:t>and React used for user interface.</a:t>
            </a:r>
            <a:endParaRPr/>
          </a:p>
          <a:p>
            <a:pPr indent="0" lvl="0" marL="0" rtl="0" algn="l">
              <a:lnSpc>
                <a:spcPct val="114000"/>
              </a:lnSpc>
              <a:spcBef>
                <a:spcPts val="1000"/>
              </a:spcBef>
              <a:spcAft>
                <a:spcPts val="0"/>
              </a:spcAft>
              <a:buClr>
                <a:schemeClr val="dk1"/>
              </a:buClr>
              <a:buSzPts val="1000"/>
              <a:buNone/>
            </a:pPr>
            <a:r>
              <a:rPr b="1" lang="en-US"/>
              <a:t>Bus Booking Application</a:t>
            </a:r>
            <a:endParaRPr b="1"/>
          </a:p>
          <a:p>
            <a:pPr indent="0" lvl="0" marL="0" rtl="0" algn="l">
              <a:lnSpc>
                <a:spcPct val="114000"/>
              </a:lnSpc>
              <a:spcBef>
                <a:spcPts val="1000"/>
              </a:spcBef>
              <a:spcAft>
                <a:spcPts val="0"/>
              </a:spcAft>
              <a:buClr>
                <a:schemeClr val="dk1"/>
              </a:buClr>
              <a:buSzPts val="1000"/>
              <a:buNone/>
            </a:pPr>
            <a:r>
              <a:rPr lang="en-US"/>
              <a:t>Created Bus Booking Application and got certified in Capgemini Accelerated Mentorship Programme on Java Full Stack with React.</a:t>
            </a:r>
            <a:endParaRPr/>
          </a:p>
          <a:p>
            <a:pPr indent="0" lvl="0" marL="0" rtl="0" algn="l">
              <a:lnSpc>
                <a:spcPct val="114000"/>
              </a:lnSpc>
              <a:spcBef>
                <a:spcPts val="1000"/>
              </a:spcBef>
              <a:spcAft>
                <a:spcPts val="0"/>
              </a:spcAft>
              <a:buClr>
                <a:schemeClr val="dk1"/>
              </a:buClr>
              <a:buSzPts val="1000"/>
              <a:buNone/>
            </a:pPr>
            <a:r>
              <a:rPr b="1" lang="en-US"/>
              <a:t>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111" name="Google Shape;111;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112" name="Google Shape;112;p1"/>
          <p:cNvSpPr txBox="1"/>
          <p:nvPr>
            <p:ph idx="4" type="body"/>
          </p:nvPr>
        </p:nvSpPr>
        <p:spPr>
          <a:xfrm>
            <a:off x="3649663" y="1353344"/>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Mumbai</a:t>
            </a:r>
            <a:endParaRPr/>
          </a:p>
          <a:p>
            <a:pPr indent="0" lvl="0" marL="0" rtl="0" algn="l">
              <a:lnSpc>
                <a:spcPct val="90000"/>
              </a:lnSpc>
              <a:spcBef>
                <a:spcPts val="1000"/>
              </a:spcBef>
              <a:spcAft>
                <a:spcPts val="0"/>
              </a:spcAft>
              <a:buClr>
                <a:schemeClr val="lt1"/>
              </a:buClr>
              <a:buSzPts val="1100"/>
              <a:buNone/>
            </a:pPr>
            <a:r>
              <a:t/>
            </a:r>
            <a:endParaRPr/>
          </a:p>
        </p:txBody>
      </p:sp>
      <p:sp>
        <p:nvSpPr>
          <p:cNvPr id="113" name="Google Shape;113;p1"/>
          <p:cNvSpPr txBox="1"/>
          <p:nvPr>
            <p:ph idx="6" type="body"/>
          </p:nvPr>
        </p:nvSpPr>
        <p:spPr>
          <a:xfrm>
            <a:off x="3273425" y="1587175"/>
            <a:ext cx="2867700" cy="325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u="sng">
                <a:solidFill>
                  <a:schemeClr val="hlink"/>
                </a:solidFill>
                <a:hlinkClick r:id="rId3"/>
              </a:rPr>
              <a:t>DEEPTARAGH.ROY@CAPGEMINI.COM</a:t>
            </a:r>
            <a:r>
              <a:rPr lang="en-US"/>
              <a:t> </a:t>
            </a:r>
            <a:endParaRPr/>
          </a:p>
        </p:txBody>
      </p:sp>
      <p:sp>
        <p:nvSpPr>
          <p:cNvPr id="114" name="Google Shape;114;p1"/>
          <p:cNvSpPr txBox="1"/>
          <p:nvPr>
            <p:ph idx="7" type="body"/>
          </p:nvPr>
        </p:nvSpPr>
        <p:spPr>
          <a:xfrm>
            <a:off x="3348050" y="1836745"/>
            <a:ext cx="2382900" cy="181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+91 9051737601</a:t>
            </a:r>
            <a:endParaRPr/>
          </a:p>
        </p:txBody>
      </p:sp>
      <p:sp>
        <p:nvSpPr>
          <p:cNvPr id="115" name="Google Shape;115;p1"/>
          <p:cNvSpPr txBox="1"/>
          <p:nvPr>
            <p:ph idx="8" type="body"/>
          </p:nvPr>
        </p:nvSpPr>
        <p:spPr>
          <a:xfrm>
            <a:off x="438150" y="2672550"/>
            <a:ext cx="4057800" cy="31659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creating </a:t>
            </a:r>
            <a:r>
              <a:rPr b="1" lang="en-US"/>
              <a:t>microservices</a:t>
            </a:r>
            <a:r>
              <a:rPr lang="en-US"/>
              <a:t> with </a:t>
            </a:r>
            <a:r>
              <a:rPr b="1" lang="en-US"/>
              <a:t>Springboot, Spring Security, Spring Cloud API Gateway,</a:t>
            </a:r>
            <a:r>
              <a:rPr lang="en-US"/>
              <a:t> </a:t>
            </a:r>
            <a:r>
              <a:rPr b="1" lang="en-US"/>
              <a:t>Eureka server, load balancing, Swagger, RabbitMQ.</a:t>
            </a:r>
            <a:endParaRPr b="1"/>
          </a:p>
          <a:p>
            <a:pPr indent="-171450" lvl="0" marL="171450" rtl="0" algn="l">
              <a:lnSpc>
                <a:spcPct val="114000"/>
              </a:lnSpc>
              <a:spcBef>
                <a:spcPts val="1000"/>
              </a:spcBef>
              <a:spcAft>
                <a:spcPts val="0"/>
              </a:spcAft>
              <a:buClr>
                <a:schemeClr val="dk1"/>
              </a:buClr>
              <a:buSzPts val="1000"/>
              <a:buFont typeface="Arial"/>
              <a:buChar char="•"/>
            </a:pPr>
            <a:r>
              <a:rPr lang="en-US"/>
              <a:t>Proficient in creating </a:t>
            </a:r>
            <a:r>
              <a:rPr b="1" lang="en-US"/>
              <a:t>Single page Web</a:t>
            </a:r>
            <a:r>
              <a:rPr lang="en-US"/>
              <a:t> Application in </a:t>
            </a:r>
            <a:r>
              <a:rPr b="1" lang="en-US"/>
              <a:t>React </a:t>
            </a:r>
            <a:r>
              <a:rPr lang="en-US"/>
              <a:t>with Authentication with routes, react bootstrap, redux, axios, tooltips.</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implementing </a:t>
            </a:r>
            <a:r>
              <a:rPr b="1" lang="en-US"/>
              <a:t>polyglot architecture </a:t>
            </a:r>
            <a:r>
              <a:rPr lang="en-US"/>
              <a:t>with </a:t>
            </a:r>
            <a:r>
              <a:rPr b="1" lang="en-US"/>
              <a:t>spring boot</a:t>
            </a:r>
            <a:r>
              <a:rPr lang="en-US"/>
              <a:t>.</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implementing </a:t>
            </a:r>
            <a:r>
              <a:rPr b="1" lang="en-US"/>
              <a:t>MongoDB Atlas &amp; PostgreSQL</a:t>
            </a:r>
            <a:endParaRPr/>
          </a:p>
          <a:p>
            <a:pPr indent="-171450" lvl="0" marL="171450" rtl="0" algn="l">
              <a:lnSpc>
                <a:spcPct val="114000"/>
              </a:lnSpc>
              <a:spcBef>
                <a:spcPts val="1000"/>
              </a:spcBef>
              <a:spcAft>
                <a:spcPts val="0"/>
              </a:spcAft>
              <a:buClr>
                <a:schemeClr val="dk1"/>
              </a:buClr>
              <a:buSzPts val="1000"/>
              <a:buFont typeface="Arial"/>
              <a:buChar char="•"/>
            </a:pPr>
            <a:r>
              <a:rPr lang="en-US"/>
              <a:t>Experience in creating documentation with Java docs and swagger and in </a:t>
            </a:r>
            <a:r>
              <a:rPr b="1" lang="en-US"/>
              <a:t>unit testing using Junit, Mockito</a:t>
            </a:r>
            <a:r>
              <a:rPr lang="en-US"/>
              <a:t>.</a:t>
            </a:r>
            <a:endParaRPr/>
          </a:p>
          <a:p>
            <a:pPr indent="0" lvl="0" marL="0" rtl="0" algn="l">
              <a:lnSpc>
                <a:spcPct val="114000"/>
              </a:lnSpc>
              <a:spcBef>
                <a:spcPts val="1000"/>
              </a:spcBef>
              <a:spcAft>
                <a:spcPts val="0"/>
              </a:spcAft>
              <a:buClr>
                <a:schemeClr val="dk1"/>
              </a:buClr>
              <a:buSzPts val="1000"/>
              <a:buNone/>
            </a:pPr>
            <a:br>
              <a:rPr lang="en-US"/>
            </a:br>
            <a:endParaRPr/>
          </a:p>
        </p:txBody>
      </p:sp>
      <p:sp>
        <p:nvSpPr>
          <p:cNvPr id="116" name="Google Shape;116;p1"/>
          <p:cNvSpPr txBox="1"/>
          <p:nvPr>
            <p:ph idx="2" type="body"/>
          </p:nvPr>
        </p:nvSpPr>
        <p:spPr>
          <a:xfrm>
            <a:off x="2468563" y="290513"/>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Deeptaragh Roy</a:t>
            </a:r>
            <a:endParaRPr/>
          </a:p>
        </p:txBody>
      </p:sp>
      <p:pic>
        <p:nvPicPr>
          <p:cNvPr id="117" name="Google Shape;117;p1">
            <a:hlinkClick r:id="rId4"/>
          </p:cNvPr>
          <p:cNvPicPr preferRelativeResize="0"/>
          <p:nvPr/>
        </p:nvPicPr>
        <p:blipFill rotWithShape="1">
          <a:blip r:embed="rId5">
            <a:alphaModFix/>
          </a:blip>
          <a:srcRect b="4875" l="23582" r="24331" t="2057"/>
          <a:stretch/>
        </p:blipFill>
        <p:spPr>
          <a:xfrm>
            <a:off x="4460946" y="6221411"/>
            <a:ext cx="471487" cy="471488"/>
          </a:xfrm>
          <a:prstGeom prst="rect">
            <a:avLst/>
          </a:prstGeom>
          <a:noFill/>
          <a:ln>
            <a:noFill/>
          </a:ln>
        </p:spPr>
      </p:pic>
      <p:sp>
        <p:nvSpPr>
          <p:cNvPr id="118" name="Google Shape;118;p1"/>
          <p:cNvSpPr txBox="1"/>
          <p:nvPr/>
        </p:nvSpPr>
        <p:spPr>
          <a:xfrm>
            <a:off x="4976883" y="6397625"/>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a:p>
        </p:txBody>
      </p:sp>
      <p:pic>
        <p:nvPicPr>
          <p:cNvPr descr="Movie, play, video icon" id="119" name="Google Shape;119;p1">
            <a:hlinkClick r:id="rId6"/>
          </p:cNvPr>
          <p:cNvPicPr preferRelativeResize="0"/>
          <p:nvPr/>
        </p:nvPicPr>
        <p:blipFill rotWithShape="1">
          <a:blip r:embed="rId7">
            <a:alphaModFix/>
          </a:blip>
          <a:srcRect b="0" l="0" r="0" t="0"/>
          <a:stretch/>
        </p:blipFill>
        <p:spPr>
          <a:xfrm>
            <a:off x="8455025" y="6331743"/>
            <a:ext cx="473075" cy="471488"/>
          </a:xfrm>
          <a:prstGeom prst="rect">
            <a:avLst/>
          </a:prstGeom>
          <a:noFill/>
          <a:ln>
            <a:noFill/>
          </a:ln>
        </p:spPr>
      </p:pic>
      <p:pic>
        <p:nvPicPr>
          <p:cNvPr descr="Free icon download | Linkedin" id="120" name="Google Shape;120;p1">
            <a:hlinkClick r:id="rId8"/>
          </p:cNvPr>
          <p:cNvPicPr preferRelativeResize="0"/>
          <p:nvPr/>
        </p:nvPicPr>
        <p:blipFill rotWithShape="1">
          <a:blip r:embed="rId9">
            <a:alphaModFix/>
          </a:blip>
          <a:srcRect b="0" l="0" r="0" t="0"/>
          <a:stretch/>
        </p:blipFill>
        <p:spPr>
          <a:xfrm>
            <a:off x="7746881" y="1989138"/>
            <a:ext cx="325438" cy="325437"/>
          </a:xfrm>
          <a:prstGeom prst="rect">
            <a:avLst/>
          </a:prstGeom>
          <a:noFill/>
          <a:ln>
            <a:noFill/>
          </a:ln>
        </p:spPr>
      </p:pic>
      <p:sp>
        <p:nvSpPr>
          <p:cNvPr id="121" name="Google Shape;121;p1"/>
          <p:cNvSpPr txBox="1"/>
          <p:nvPr/>
        </p:nvSpPr>
        <p:spPr>
          <a:xfrm>
            <a:off x="3019975" y="2069849"/>
            <a:ext cx="2381400" cy="1815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a:p>
        </p:txBody>
      </p:sp>
      <p:sp>
        <p:nvSpPr>
          <p:cNvPr id="122" name="Google Shape;122;p1"/>
          <p:cNvSpPr/>
          <p:nvPr/>
        </p:nvSpPr>
        <p:spPr>
          <a:xfrm>
            <a:off x="9499417" y="547041"/>
            <a:ext cx="2424112" cy="425950"/>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Engineering </a:t>
            </a:r>
            <a:endParaRPr/>
          </a:p>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Computer Science : 2017 - 2021</a:t>
            </a:r>
            <a:endParaRPr/>
          </a:p>
        </p:txBody>
      </p:sp>
      <p:sp>
        <p:nvSpPr>
          <p:cNvPr id="123" name="Google Shape;123;p1"/>
          <p:cNvSpPr/>
          <p:nvPr/>
        </p:nvSpPr>
        <p:spPr>
          <a:xfrm>
            <a:off x="9242029" y="939723"/>
            <a:ext cx="56778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sp>
        <p:nvSpPr>
          <p:cNvPr id="124" name="Google Shape;124;p1"/>
          <p:cNvSpPr/>
          <p:nvPr>
            <p:ph idx="5" type="pic"/>
          </p:nvPr>
        </p:nvSpPr>
        <p:spPr>
          <a:xfrm>
            <a:off x="383259" y="287492"/>
            <a:ext cx="1734208" cy="1735628"/>
          </a:xfrm>
          <a:prstGeom prst="ellipse">
            <a:avLst/>
          </a:prstGeom>
          <a:solidFill>
            <a:schemeClr val="lt1"/>
          </a:solidFill>
          <a:ln>
            <a:noFill/>
          </a:ln>
        </p:spPr>
      </p:sp>
      <p:pic>
        <p:nvPicPr>
          <p:cNvPr id="125" name="Google Shape;125;p1"/>
          <p:cNvPicPr preferRelativeResize="0"/>
          <p:nvPr/>
        </p:nvPicPr>
        <p:blipFill rotWithShape="1">
          <a:blip r:embed="rId10">
            <a:alphaModFix/>
          </a:blip>
          <a:srcRect b="25506" l="0" r="0" t="0"/>
          <a:stretch/>
        </p:blipFill>
        <p:spPr>
          <a:xfrm>
            <a:off x="354847" y="287492"/>
            <a:ext cx="1812300" cy="173550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