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0" d="100"/>
          <a:sy n="50" d="100"/>
        </p:scale>
        <p:origin x="898" y="2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81000" y="2835191"/>
            <a:ext cx="10363200" cy="508635"/>
          </a:xfrm>
          <a:prstGeom prst="rect">
            <a:avLst/>
          </a:prstGeom>
        </p:spPr>
        <p:txBody>
          <a:bodyPr vert="horz" wrap="square" lIns="0" tIns="16510" rIns="0" bIns="0" rtlCol="0">
            <a:spAutoFit/>
          </a:bodyPr>
          <a:lstStyle/>
          <a:p>
            <a:pPr marL="3213735">
              <a:lnSpc>
                <a:spcPct val="100000"/>
              </a:lnSpc>
              <a:spcBef>
                <a:spcPts val="130"/>
              </a:spcBef>
            </a:pPr>
            <a:r>
              <a:rPr lang="en-GB" altLang="en-IN" spc="15" dirty="0">
                <a:latin typeface="Times New Roman" panose="02020603050405020304" pitchFamily="18" charset="0"/>
                <a:cs typeface="Times New Roman" panose="02020603050405020304" pitchFamily="18" charset="0"/>
              </a:rPr>
              <a:t>                      </a:t>
            </a:r>
            <a:r>
              <a:rPr lang="en-GB" altLang="en-IN" spc="15" dirty="0">
                <a:latin typeface="Trebuchet MS" panose="020B0603020202020204" charset="0"/>
                <a:cs typeface="Trebuchet MS" panose="020B0603020202020204" charset="0"/>
              </a:rPr>
              <a:t> NAKKA </a:t>
            </a:r>
            <a:r>
              <a:rPr lang="en-IN" spc="15" dirty="0">
                <a:latin typeface="Trebuchet MS" panose="020B0603020202020204" charset="0"/>
                <a:cs typeface="Trebuchet MS" panose="020B0603020202020204" charset="0"/>
              </a:rPr>
              <a:t>DEEPTHI </a:t>
            </a:r>
            <a:endParaRPr spc="15" dirty="0">
              <a:latin typeface="Trebuchet MS" panose="020B0603020202020204" charset="0"/>
              <a:cs typeface="Trebuchet MS" panose="020B0603020202020204" charset="0"/>
            </a:endParaRPr>
          </a:p>
        </p:txBody>
      </p:sp>
      <p:sp>
        <p:nvSpPr>
          <p:cNvPr id="8" name="object 8"/>
          <p:cNvSpPr txBox="1"/>
          <p:nvPr/>
        </p:nvSpPr>
        <p:spPr>
          <a:xfrm>
            <a:off x="5486400" y="3513696"/>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386" y="1182249"/>
            <a:ext cx="5261848" cy="332260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84281"/>
            <a:ext cx="2377646" cy="2720576"/>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9041" y="1784281"/>
            <a:ext cx="2377646" cy="27967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798545"/>
            <a:ext cx="5800851" cy="492443"/>
          </a:xfrm>
        </p:spPr>
        <p:txBody>
          <a:bodyPr/>
          <a:lstStyle/>
          <a:p>
            <a:r>
              <a:rPr lang="en-IN" dirty="0"/>
              <a:t>Project Link</a:t>
            </a:r>
            <a:endParaRPr lang="en-IN" dirty="0"/>
          </a:p>
        </p:txBody>
      </p:sp>
      <p:sp>
        <p:nvSpPr>
          <p:cNvPr id="3" name="Subtitle 2"/>
          <p:cNvSpPr>
            <a:spLocks noGrp="1"/>
          </p:cNvSpPr>
          <p:nvPr>
            <p:ph type="subTitle" idx="4"/>
          </p:nvPr>
        </p:nvSpPr>
        <p:spPr>
          <a:xfrm>
            <a:off x="1909445" y="3048000"/>
            <a:ext cx="8534400" cy="276860"/>
          </a:xfrm>
        </p:spPr>
        <p:txBody>
          <a:bodyPr/>
          <a:lstStyle/>
          <a:p>
            <a:r>
              <a:rPr lang="en-IN" dirty="0">
                <a:solidFill>
                  <a:schemeClr val="tx2"/>
                </a:solidFill>
              </a:rPr>
              <a:t>https://github.com/Deepthi-79/Deepthi.git</a:t>
            </a:r>
            <a:endParaRPr lang="en-IN"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21"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447992" y="380999"/>
            <a:ext cx="10681335" cy="631825"/>
          </a:xfrm>
          <a:prstGeom prst="rect">
            <a:avLst/>
          </a:prstGeom>
        </p:spPr>
        <p:txBody>
          <a:bodyPr vert="horz" wrap="square" lIns="0" tIns="16510" rIns="0" bIns="0" rtlCol="0">
            <a:spAutoFit/>
          </a:bodyPr>
          <a:lstStyle/>
          <a:p>
            <a:pPr marL="12700">
              <a:lnSpc>
                <a:spcPct val="100000"/>
              </a:lnSpc>
              <a:spcBef>
                <a:spcPts val="130"/>
              </a:spcBef>
            </a:pPr>
            <a:r>
              <a:rPr lang="en-IN" sz="4000" spc="5" dirty="0">
                <a:latin typeface="Trebuchet MS" panose="020B0603020202020204" charset="0"/>
                <a:cs typeface="Trebuchet MS" panose="020B0603020202020204" charset="0"/>
              </a:rPr>
              <a:t>Keylogger &amp; Security</a:t>
            </a:r>
            <a:endParaRPr sz="4000" dirty="0">
              <a:latin typeface="Trebuchet MS" panose="020B0603020202020204" charset="0"/>
              <a:cs typeface="Trebuchet MS" panose="020B0603020202020204" charset="0"/>
            </a:endParaRPr>
          </a:p>
        </p:txBody>
      </p:sp>
      <p:sp>
        <p:nvSpPr>
          <p:cNvPr id="23" name="Text Placeholder 22"/>
          <p:cNvSpPr>
            <a:spLocks noGrp="1"/>
          </p:cNvSpPr>
          <p:nvPr>
            <p:ph type="body" idx="1"/>
          </p:nvPr>
        </p:nvSpPr>
        <p:spPr>
          <a:xfrm>
            <a:off x="609600" y="1577340"/>
            <a:ext cx="8985665" cy="3046730"/>
          </a:xfrm>
        </p:spPr>
        <p:txBody>
          <a:bodyPr/>
          <a:lstStyle/>
          <a:p>
            <a:r>
              <a:rPr lang="en-US" sz="1800" dirty="0">
                <a:latin typeface="Times New Roman" panose="02020603050405020304" pitchFamily="18" charset="0"/>
                <a:cs typeface="Times New Roman" panose="02020603050405020304" pitchFamily="18" charset="0"/>
              </a:rPr>
              <a:t>A keylogger, or keystroke logger, is a type of surveillance software or hardware designed to record and log every keystroke made on a computer or mobile device. This data can be retrieved later to see what was typed, potentially revealing sensitive information like passwords, personal messages, and credit card numbers.</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Security Risks</a:t>
            </a:r>
            <a:endParaRPr lang="en-US" sz="1800"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Data Theft</a:t>
            </a:r>
            <a:r>
              <a:rPr lang="en-US" sz="1800" dirty="0">
                <a:latin typeface="Times New Roman" panose="02020603050405020304" pitchFamily="18" charset="0"/>
                <a:cs typeface="Times New Roman" panose="02020603050405020304" pitchFamily="18" charset="0"/>
              </a:rPr>
              <a:t>: Keyloggers can capture sensitive information such as login credentials, financial data, and personal communications.</a:t>
            </a:r>
            <a:endParaRPr lang="en-US"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Privacy Invasion</a:t>
            </a:r>
            <a:r>
              <a:rPr lang="en-US" sz="1800" dirty="0">
                <a:latin typeface="Times New Roman" panose="02020603050405020304" pitchFamily="18" charset="0"/>
                <a:cs typeface="Times New Roman" panose="02020603050405020304" pitchFamily="18" charset="0"/>
              </a:rPr>
              <a:t>: They can be used for spying on individuals, monitoring employee activity, or unauthorized surveillance.</a:t>
            </a:r>
            <a:endParaRPr lang="en-US"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Identity Theft</a:t>
            </a:r>
            <a:r>
              <a:rPr lang="en-US" sz="1800" dirty="0">
                <a:latin typeface="Times New Roman" panose="02020603050405020304" pitchFamily="18" charset="0"/>
                <a:cs typeface="Times New Roman" panose="02020603050405020304" pitchFamily="18" charset="0"/>
              </a:rPr>
              <a:t>: The stolen information can be used</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5332" y="994409"/>
            <a:ext cx="1068133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3" name="Text Placeholder 22"/>
          <p:cNvSpPr>
            <a:spLocks noGrp="1"/>
          </p:cNvSpPr>
          <p:nvPr>
            <p:ph type="body" idx="1"/>
          </p:nvPr>
        </p:nvSpPr>
        <p:spPr>
          <a:xfrm>
            <a:off x="1935177" y="2009982"/>
            <a:ext cx="9805416" cy="3077766"/>
          </a:xfrm>
        </p:spPr>
        <p:txBody>
          <a:bodyPr/>
          <a:lstStyle/>
          <a:p>
            <a:pPr marL="342900" indent="-342900">
              <a:buFont typeface="+mj-lt"/>
              <a:buAutoNum type="arabicPeriod"/>
            </a:pPr>
            <a:r>
              <a:rPr lang="en-US" sz="2500" dirty="0"/>
              <a:t>Problem statement</a:t>
            </a:r>
            <a:endParaRPr lang="en-US" sz="2500" dirty="0"/>
          </a:p>
          <a:p>
            <a:pPr marL="342900" indent="-342900">
              <a:buFont typeface="+mj-lt"/>
              <a:buAutoNum type="arabicPeriod"/>
            </a:pPr>
            <a:r>
              <a:rPr lang="en-US" sz="2500" dirty="0"/>
              <a:t>Project overview</a:t>
            </a:r>
            <a:endParaRPr lang="en-US" sz="2500" dirty="0"/>
          </a:p>
          <a:p>
            <a:pPr marL="342900" indent="-342900">
              <a:buFont typeface="+mj-lt"/>
              <a:buAutoNum type="arabicPeriod"/>
            </a:pPr>
            <a:r>
              <a:rPr lang="en-US" sz="2500" dirty="0"/>
              <a:t>Who are the end users?</a:t>
            </a:r>
            <a:endParaRPr lang="en-US" sz="2500" dirty="0"/>
          </a:p>
          <a:p>
            <a:pPr marL="342900" indent="-342900">
              <a:buFont typeface="+mj-lt"/>
              <a:buAutoNum type="arabicPeriod"/>
            </a:pPr>
            <a:r>
              <a:rPr lang="en-US" sz="2500" dirty="0"/>
              <a:t>Solution and its value proposition</a:t>
            </a:r>
            <a:endParaRPr lang="en-US" sz="2500" dirty="0"/>
          </a:p>
          <a:p>
            <a:pPr marL="342900" indent="-342900">
              <a:buFont typeface="+mj-lt"/>
              <a:buAutoNum type="arabicPeriod"/>
            </a:pPr>
            <a:r>
              <a:rPr lang="en-US" sz="2500" dirty="0"/>
              <a:t>The wow in your solution</a:t>
            </a:r>
            <a:endParaRPr lang="en-US" sz="2500" dirty="0"/>
          </a:p>
          <a:p>
            <a:pPr marL="342900" indent="-342900">
              <a:buFont typeface="+mj-lt"/>
              <a:buAutoNum type="arabicPeriod"/>
            </a:pPr>
            <a:r>
              <a:rPr lang="en-US" sz="2500" dirty="0"/>
              <a:t>Modelling</a:t>
            </a:r>
            <a:endParaRPr lang="en-US" sz="2500" dirty="0"/>
          </a:p>
          <a:p>
            <a:pPr marL="342900" indent="-342900">
              <a:buFont typeface="+mj-lt"/>
              <a:buAutoNum type="arabicPeriod"/>
            </a:pPr>
            <a:r>
              <a:rPr lang="en-US" sz="2500" dirty="0"/>
              <a:t>Results</a:t>
            </a:r>
            <a:endParaRPr lang="en-US" sz="2500" dirty="0"/>
          </a:p>
          <a:p>
            <a:pPr marL="342900" indent="-342900">
              <a:buFont typeface="+mj-lt"/>
              <a:buAutoNum type="arabicPeriod"/>
            </a:pPr>
            <a:r>
              <a:rPr lang="en-US" sz="2500" dirty="0"/>
              <a:t>Project Link</a:t>
            </a:r>
            <a:endParaRPr lang="en-IN" sz="25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609600" y="1577340"/>
            <a:ext cx="9067800" cy="3323590"/>
          </a:xfrm>
        </p:spPr>
        <p:txBody>
          <a:bodyPr/>
          <a:lstStyle/>
          <a:p>
            <a:endParaRPr lang="en-US" b="1" dirty="0"/>
          </a:p>
          <a:p>
            <a:r>
              <a:rPr lang="en-US" sz="1800" dirty="0">
                <a:latin typeface="Times New Roman" panose="02020603050405020304" pitchFamily="18" charset="0"/>
                <a:cs typeface="Times New Roman" panose="02020603050405020304" pitchFamily="18" charset="0"/>
              </a:rPr>
              <a:t>Keyloggers pose a significant threat to information security by covertly capturing keystrokes, leading to data theft, privacy invasion, and identity fraud. Despite advancements in cybersecurity, keyloggers remain a potent tool for cybercriminals. This project aims to develop and implement effective security measures to detect, prevent, and mitigate keylogger attacks on various platforms</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Addressing the threat of keyloggers requires a multi-faceted approach combining advanced detection techniques, robust preventative measures, effective mitigation strategies, and comprehensive user education. This project seeks to develop an integrated security framework to protect against keylogger attacks, thereby safeguarding sensitive information and maintaining user privacy..</a:t>
            </a:r>
            <a:endParaRPr lang="en-US" sz="1800" dirty="0">
              <a:latin typeface="Times New Roman" panose="02020603050405020304" pitchFamily="18" charset="0"/>
              <a:cs typeface="Times New Roman" panose="02020603050405020304" pitchFamily="18" charset="0"/>
            </a:endParaRPr>
          </a:p>
          <a:p>
            <a:endParaRPr lang="en-IN" sz="1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75748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p:cNvSpPr>
            <a:spLocks noGrp="1"/>
          </p:cNvSpPr>
          <p:nvPr>
            <p:ph type="body" idx="1"/>
          </p:nvPr>
        </p:nvSpPr>
        <p:spPr>
          <a:xfrm>
            <a:off x="609600" y="1577340"/>
            <a:ext cx="8763000" cy="3046730"/>
          </a:xfrm>
        </p:spPr>
        <p:txBody>
          <a:bodyPr/>
          <a:lstStyle/>
          <a:p>
            <a:r>
              <a:rPr lang="en-US" sz="1800" dirty="0">
                <a:latin typeface="Times New Roman" panose="02020603050405020304" pitchFamily="18" charset="0"/>
                <a:cs typeface="Times New Roman" panose="02020603050405020304" pitchFamily="18" charset="0"/>
              </a:rPr>
              <a:t>Keyloggers are a significant threat to cybersecurity, capable of capturing keystrokes to steal sensitive information such as passwords, personal messages, and financial data. These malicious tools can be software-based, operating at various levels of the operating system, or hardware-based, physically attached to a device. As cyber threats evolve, so must the methods to detect, prevent, and mitigate these attacks.</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project aims to develop a comprehensive set of tools and strategies to combat keylogger threats effectively. By enhancing detection, prevention, and mitigation measures, and by educating users, we can significantly reduce the risks posed by keyloggers and protect sensitive information from unauthorized access.</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457200" y="1295400"/>
            <a:ext cx="10515600" cy="3046730"/>
          </a:xfrm>
        </p:spPr>
        <p:txBody>
          <a:bodyPr/>
          <a:lstStyle/>
          <a:p>
            <a:r>
              <a:rPr lang="en-US" sz="1800" dirty="0">
                <a:latin typeface="Times New Roman" panose="02020603050405020304" pitchFamily="18" charset="0"/>
                <a:cs typeface="Times New Roman" panose="02020603050405020304" pitchFamily="18" charset="0"/>
              </a:rPr>
              <a:t>The end users of the keylogger detection and prevention project encompass a wide range of individuals and organizations who would benefit from enhanced security measures against keylogger attacks. These include:</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1. Individual Users</a:t>
            </a:r>
            <a:endParaRPr lang="en-US" sz="1800"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General Public</a:t>
            </a:r>
            <a:r>
              <a:rPr lang="en-US" sz="1800" dirty="0">
                <a:latin typeface="Times New Roman" panose="02020603050405020304" pitchFamily="18" charset="0"/>
                <a:cs typeface="Times New Roman" panose="02020603050405020304" pitchFamily="18" charset="0"/>
              </a:rPr>
              <a:t>: Everyday computer and mobile device users who are vulnerable to keylogger attacks targeting personal information such as passwords, credit card numbers, and personal communications.</a:t>
            </a:r>
            <a:endParaRPr lang="en-US"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High-Risk Individuals</a:t>
            </a:r>
            <a:r>
              <a:rPr lang="en-US" sz="1800" dirty="0">
                <a:latin typeface="Times New Roman" panose="02020603050405020304" pitchFamily="18" charset="0"/>
                <a:cs typeface="Times New Roman" panose="02020603050405020304" pitchFamily="18" charset="0"/>
              </a:rPr>
              <a:t>: Those who are more likely to be targeted by cybercriminals, such as activists, journalists, and public figures who need robust protection for their sensitive communications and data.</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Healthcare Sector</a:t>
            </a:r>
            <a:endParaRPr lang="en-US" sz="1800"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Medical Professionals</a:t>
            </a:r>
            <a:r>
              <a:rPr lang="en-US" sz="1800" dirty="0">
                <a:latin typeface="Times New Roman" panose="02020603050405020304" pitchFamily="18" charset="0"/>
                <a:cs typeface="Times New Roman" panose="02020603050405020304" pitchFamily="18" charset="0"/>
              </a:rPr>
              <a:t>: Doctors, nurses, and administrative staff who manage patient records and sensitive health information, which must be protected from unauthorized access.</a:t>
            </a:r>
            <a:endParaRPr lang="en-US"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IN" sz="1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sp>
        <p:nvSpPr>
          <p:cNvPr id="10" name="Text Placeholder 9"/>
          <p:cNvSpPr>
            <a:spLocks noGrp="1"/>
          </p:cNvSpPr>
          <p:nvPr>
            <p:ph type="body" idx="1"/>
          </p:nvPr>
        </p:nvSpPr>
        <p:spPr>
          <a:xfrm>
            <a:off x="2759074" y="1295400"/>
            <a:ext cx="7756526" cy="3877945"/>
          </a:xfrm>
        </p:spPr>
        <p:txBody>
          <a:bodyPr/>
          <a:lstStyle/>
          <a:p>
            <a:r>
              <a:rPr lang="en-US" sz="1800" b="1" dirty="0">
                <a:latin typeface="Times New Roman" panose="02020603050405020304" pitchFamily="18" charset="0"/>
                <a:cs typeface="Times New Roman" panose="02020603050405020304" pitchFamily="18" charset="0"/>
              </a:rPr>
              <a:t>Solution Overview</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Our project aims to develop an integrated suite of tools and strategies to detect, prevent, and mitigate keylogger attacks. This includes advanced detection algorithms, robust preventative measures, effective mitigation strategies, and comprehensive user education programs.</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Solution Components</a:t>
            </a:r>
            <a:endParaRPr lang="en-US" sz="1800" b="1"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Advanced Detection Tools</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b="1" dirty="0">
                <a:latin typeface="Times New Roman" panose="02020603050405020304" pitchFamily="18" charset="0"/>
                <a:cs typeface="Times New Roman" panose="02020603050405020304" pitchFamily="18" charset="0"/>
              </a:rPr>
              <a:t>Machine Learning Algorithms</a:t>
            </a:r>
            <a:r>
              <a:rPr lang="en-US" sz="1800" dirty="0">
                <a:latin typeface="Times New Roman" panose="02020603050405020304" pitchFamily="18" charset="0"/>
                <a:cs typeface="Times New Roman" panose="02020603050405020304" pitchFamily="18" charset="0"/>
              </a:rPr>
              <a:t>: Employ machine learning to identify anomalous behaviors indicative of keyloggers.</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b="1" dirty="0">
                <a:latin typeface="Times New Roman" panose="02020603050405020304" pitchFamily="18" charset="0"/>
                <a:cs typeface="Times New Roman" panose="02020603050405020304" pitchFamily="18" charset="0"/>
              </a:rPr>
              <a:t>Heuristic Analysis</a:t>
            </a:r>
            <a:r>
              <a:rPr lang="en-US" sz="1800" dirty="0">
                <a:latin typeface="Times New Roman" panose="02020603050405020304" pitchFamily="18" charset="0"/>
                <a:cs typeface="Times New Roman" panose="02020603050405020304" pitchFamily="18" charset="0"/>
              </a:rPr>
              <a:t>: Use heuristic techniques to detect previously unknown keyloggers based on their behavior patterns.</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b="1" dirty="0">
                <a:latin typeface="Times New Roman" panose="02020603050405020304" pitchFamily="18" charset="0"/>
                <a:cs typeface="Times New Roman" panose="02020603050405020304" pitchFamily="18" charset="0"/>
              </a:rPr>
              <a:t>Hardware Detection</a:t>
            </a:r>
            <a:r>
              <a:rPr lang="en-US" sz="1800" dirty="0">
                <a:latin typeface="Times New Roman" panose="02020603050405020304" pitchFamily="18" charset="0"/>
                <a:cs typeface="Times New Roman" panose="02020603050405020304" pitchFamily="18" charset="0"/>
              </a:rPr>
              <a:t>: Develop tools to identify physical keyloggers attached to devices.</a:t>
            </a:r>
            <a:endParaRPr lang="en-US" sz="1800" dirty="0">
              <a:latin typeface="Times New Roman" panose="02020603050405020304" pitchFamily="18" charset="0"/>
              <a:cs typeface="Times New Roman" panose="02020603050405020304" pitchFamily="18" charset="0"/>
            </a:endParaRPr>
          </a:p>
          <a:p>
            <a:endParaRPr lang="en-IN" sz="18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10515600" y="546684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10334625" y="592404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9510712" y="3425952"/>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p:cNvSpPr>
            <a:spLocks noGrp="1"/>
          </p:cNvSpPr>
          <p:nvPr>
            <p:ph type="body" idx="1"/>
          </p:nvPr>
        </p:nvSpPr>
        <p:spPr>
          <a:xfrm>
            <a:off x="533400" y="1577340"/>
            <a:ext cx="7696200" cy="3446780"/>
          </a:xfrm>
        </p:spPr>
        <p:txBody>
          <a:bodyPr/>
          <a:lstStyle/>
          <a:p>
            <a:r>
              <a:rPr lang="en-US" sz="2200" b="1" dirty="0">
                <a:latin typeface="Times New Roman" panose="02020603050405020304" pitchFamily="18" charset="0"/>
                <a:cs typeface="Times New Roman" panose="02020603050405020304" pitchFamily="18" charset="0"/>
              </a:rPr>
              <a:t>Cutting-Edge Machine Learning Detection</a:t>
            </a:r>
            <a:endParaRPr lang="en-US" sz="2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WOW Factor</a:t>
            </a:r>
            <a:r>
              <a:rPr lang="en-US" sz="1800" dirty="0">
                <a:latin typeface="Times New Roman" panose="02020603050405020304" pitchFamily="18" charset="0"/>
                <a:cs typeface="Times New Roman" panose="02020603050405020304" pitchFamily="18" charset="0"/>
              </a:rPr>
              <a:t>: Our solution leverages advanced machine learning algorithms to detect even the most sophisticated keyloggers. These algorithms analyze patterns of behavior and usage, identifying anomalies that could indicate the presence of a keylogger. This proactive and intelligent detection surpasses traditional methods, offering a higher level of security.</a:t>
            </a:r>
            <a:endParaRPr lang="en-US" sz="18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2. </a:t>
            </a:r>
            <a:r>
              <a:rPr lang="en-US" sz="1800" b="1" dirty="0">
                <a:latin typeface="Times New Roman" panose="02020603050405020304" pitchFamily="18" charset="0"/>
                <a:cs typeface="Times New Roman" panose="02020603050405020304" pitchFamily="18" charset="0"/>
              </a:rPr>
              <a:t>Heuristic Analysis for Unknown Threats</a:t>
            </a:r>
            <a:endParaRPr lang="en-US" sz="1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WOW Factor</a:t>
            </a:r>
            <a:r>
              <a:rPr lang="en-US" sz="1800" dirty="0">
                <a:latin typeface="Times New Roman" panose="02020603050405020304" pitchFamily="18" charset="0"/>
                <a:cs typeface="Times New Roman" panose="02020603050405020304" pitchFamily="18" charset="0"/>
              </a:rPr>
              <a:t>: By incorporating heuristic analysis, our solution can detect previously unknown keyloggers based on their behavior rather than relying solely on signature databases. This means we can catch new, zero-day keyloggers that other solutions might miss, providing users with cutting-edge protection.</a:t>
            </a:r>
            <a:endParaRPr lang="en-US" sz="1800" dirty="0">
              <a:latin typeface="Times New Roman" panose="02020603050405020304" pitchFamily="18" charset="0"/>
              <a:cs typeface="Times New Roman" panose="02020603050405020304" pitchFamily="18" charset="0"/>
            </a:endParaRPr>
          </a:p>
          <a:p>
            <a:endParaRPr lang="en-IN" sz="1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3" name="Subtitle 12"/>
          <p:cNvSpPr>
            <a:spLocks noGrp="1"/>
          </p:cNvSpPr>
          <p:nvPr>
            <p:ph type="subTitle" idx="4"/>
          </p:nvPr>
        </p:nvSpPr>
        <p:spPr>
          <a:xfrm>
            <a:off x="762000" y="1314132"/>
            <a:ext cx="9623425" cy="3108325"/>
          </a:xfrm>
        </p:spPr>
        <p:txBody>
          <a:bodyPr/>
          <a:lstStyle/>
          <a:p>
            <a:r>
              <a:rPr lang="en-US" sz="2200" b="1" dirty="0"/>
              <a:t>Architecture Overview</a:t>
            </a:r>
            <a:endParaRPr lang="en-US" sz="2200" b="1" dirty="0"/>
          </a:p>
          <a:p>
            <a:r>
              <a:rPr lang="en-US" sz="1800" dirty="0"/>
              <a:t>The architecture of our keylogger detection and prevention solution is designed to be comprehensive, modular, and scalable, allowing it to effectively address the diverse needs of various end users. The architecture includes several key components</a:t>
            </a:r>
            <a:endParaRPr lang="en-US" sz="1800" dirty="0"/>
          </a:p>
          <a:p>
            <a:pPr>
              <a:buFont typeface="Arial" panose="020B0604020202020204" pitchFamily="34" charset="0"/>
              <a:buChar char="•"/>
            </a:pPr>
            <a:r>
              <a:rPr lang="en-US" sz="1800" b="1" dirty="0"/>
              <a:t>Data Collection Layer</a:t>
            </a:r>
            <a:r>
              <a:rPr lang="en-US" sz="1800" dirty="0"/>
              <a:t>: Gathers data from user devices and networks.</a:t>
            </a:r>
            <a:endParaRPr lang="en-US" sz="1800" dirty="0"/>
          </a:p>
          <a:p>
            <a:pPr>
              <a:buFont typeface="Arial" panose="020B0604020202020204" pitchFamily="34" charset="0"/>
              <a:buChar char="•"/>
            </a:pPr>
            <a:r>
              <a:rPr lang="en-US" sz="1800" b="1" dirty="0"/>
              <a:t>Detection Engine</a:t>
            </a:r>
            <a:r>
              <a:rPr lang="en-US" sz="1800" dirty="0"/>
              <a:t>: Utilizes machine learning and heuristic analysis to identify keyloggers.</a:t>
            </a:r>
            <a:endParaRPr lang="en-US" sz="1800" dirty="0"/>
          </a:p>
          <a:p>
            <a:pPr>
              <a:buFont typeface="Arial" panose="020B0604020202020204" pitchFamily="34" charset="0"/>
              <a:buChar char="•"/>
            </a:pPr>
            <a:r>
              <a:rPr lang="en-US" sz="1800" b="1" dirty="0"/>
              <a:t>Prevention Layer</a:t>
            </a:r>
            <a:r>
              <a:rPr lang="en-US" sz="1800" dirty="0"/>
              <a:t>: Implements security policies and tools to prevent keylogger installation.</a:t>
            </a:r>
            <a:endParaRPr lang="en-US" sz="1800" dirty="0"/>
          </a:p>
          <a:p>
            <a:pPr>
              <a:buFont typeface="Arial" panose="020B0604020202020204" pitchFamily="34" charset="0"/>
              <a:buChar char="•"/>
            </a:pPr>
            <a:r>
              <a:rPr lang="en-US" sz="1800" b="1" dirty="0"/>
              <a:t>Mitigation Layer</a:t>
            </a:r>
            <a:r>
              <a:rPr lang="en-US" sz="1800" dirty="0"/>
              <a:t>: Offers real-time monitoring and response mechanisms.</a:t>
            </a:r>
            <a:endParaRPr lang="en-US" sz="1800" dirty="0"/>
          </a:p>
          <a:p>
            <a:pPr>
              <a:buFont typeface="Arial" panose="020B0604020202020204" pitchFamily="34" charset="0"/>
              <a:buChar char="•"/>
            </a:pPr>
            <a:r>
              <a:rPr lang="en-US" sz="1800" b="1" dirty="0"/>
              <a:t>User Interface</a:t>
            </a:r>
            <a:r>
              <a:rPr lang="en-US" sz="1800" dirty="0"/>
              <a:t>: Provides an intuitive interface for users to interact with the system.</a:t>
            </a:r>
            <a:endParaRPr lang="en-US" sz="1800" dirty="0"/>
          </a:p>
          <a:p>
            <a:pPr>
              <a:buFont typeface="Arial" panose="020B0604020202020204" pitchFamily="34" charset="0"/>
              <a:buChar char="•"/>
            </a:pPr>
            <a:r>
              <a:rPr lang="en-US" sz="1800" b="1" dirty="0"/>
              <a:t>Educational Module</a:t>
            </a:r>
            <a:r>
              <a:rPr lang="en-US" sz="1800" dirty="0"/>
              <a:t>: Delivers training and awareness programs.</a:t>
            </a:r>
            <a:endParaRPr lang="en-US" sz="1800" dirty="0"/>
          </a:p>
          <a:p>
            <a:endParaRPr lang="en-IN"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5741</Words>
  <Application>WPS Presentation</Application>
  <PresentationFormat>Widescreen</PresentationFormat>
  <Paragraphs>125</Paragraphs>
  <Slides>11</Slides>
  <Notes>0</Notes>
  <HiddenSlides>0</HiddenSlides>
  <MMClips>0</MMClips>
  <ScaleCrop>false</ScaleCrop>
  <HeadingPairs>
    <vt:vector size="6" baseType="variant">
      <vt:variant>
        <vt:lpstr>已用的字体</vt:lpstr>
      </vt:variant>
      <vt:variant>
        <vt:i4>34</vt:i4>
      </vt:variant>
      <vt:variant>
        <vt:lpstr>主题</vt:lpstr>
      </vt:variant>
      <vt:variant>
        <vt:i4>1</vt:i4>
      </vt:variant>
      <vt:variant>
        <vt:lpstr>幻灯片标题</vt:lpstr>
      </vt:variant>
      <vt:variant>
        <vt:i4>11</vt:i4>
      </vt:variant>
    </vt:vector>
  </HeadingPairs>
  <TitlesOfParts>
    <vt:vector size="46" baseType="lpstr">
      <vt:lpstr>Arial</vt:lpstr>
      <vt:lpstr>SimSun</vt:lpstr>
      <vt:lpstr>Wingdings</vt:lpstr>
      <vt:lpstr>Trebuchet MS</vt:lpstr>
      <vt:lpstr>Times New Roman</vt:lpstr>
      <vt:lpstr>Calibri</vt:lpstr>
      <vt:lpstr>Microsoft YaHei</vt:lpstr>
      <vt:lpstr>Arial Unicode MS</vt:lpstr>
      <vt:lpstr>Segoe MDL2 Assets</vt:lpstr>
      <vt:lpstr>Segoe UI Emoji</vt:lpstr>
      <vt:lpstr>Segoe Script</vt:lpstr>
      <vt:lpstr>PMingLiU-ExtB</vt:lpstr>
      <vt:lpstr>Palatino Linotype</vt:lpstr>
      <vt:lpstr>NSimSun</vt:lpstr>
      <vt:lpstr>Nirmala UI Semilight</vt:lpstr>
      <vt:lpstr>Nirmala UI</vt:lpstr>
      <vt:lpstr>Myanmar Text</vt:lpstr>
      <vt:lpstr>MV Boli</vt:lpstr>
      <vt:lpstr>MS UI Gothic</vt:lpstr>
      <vt:lpstr>MS PGothic</vt:lpstr>
      <vt:lpstr>MS Gothic</vt:lpstr>
      <vt:lpstr>Mongolian Baiti</vt:lpstr>
      <vt:lpstr>MingLiU_HKSCS-ExtB</vt:lpstr>
      <vt:lpstr>Trebuchet MS</vt:lpstr>
      <vt:lpstr>Segoe UI</vt:lpstr>
      <vt:lpstr>Segoe UI Light</vt:lpstr>
      <vt:lpstr>Segoe UI Black</vt:lpstr>
      <vt:lpstr>Segoe UI Semibold</vt:lpstr>
      <vt:lpstr>Sitka Banner</vt:lpstr>
      <vt:lpstr>Segoe UI Symbol</vt:lpstr>
      <vt:lpstr>Yu Gothic Medium</vt:lpstr>
      <vt:lpstr>Yu Gothic UI</vt:lpstr>
      <vt:lpstr>Sitka Text</vt:lpstr>
      <vt:lpstr>Lucida Sans Unicode</vt:lpstr>
      <vt:lpstr>Office Theme</vt:lpstr>
      <vt:lpstr>LUKALAPU DEEPTHI SAI ARCHANA</vt:lpstr>
      <vt:lpstr>Keylogger &amp; Security</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lpstr>Project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Jerry</cp:lastModifiedBy>
  <cp:revision>5</cp:revision>
  <dcterms:created xsi:type="dcterms:W3CDTF">2024-06-03T05:48:00Z</dcterms:created>
  <dcterms:modified xsi:type="dcterms:W3CDTF">2024-06-18T11:31:51Z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C2D1732D875D432A9E4269ABDDE0F8A1_13</vt:lpwstr>
  </property>
  <property fmtid="{D5CDD505-2E9C-101B-9397-08002B2CF9AE}" pid="5" name="KSOProductBuildVer">
    <vt:lpwstr>1033-12.2.0.17119</vt:lpwstr>
  </property>
</Properties>
</file>