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60" r:id="rId4"/>
    <p:sldId id="261" r:id="rId5"/>
    <p:sldId id="272" r:id="rId6"/>
    <p:sldId id="291" r:id="rId7"/>
    <p:sldId id="292" r:id="rId8"/>
    <p:sldId id="293" r:id="rId9"/>
    <p:sldId id="29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9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1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14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5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61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8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9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1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2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5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4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4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7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E185CC-583A-4D9B-B89C-D3187A9660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05" b="1325"/>
          <a:stretch/>
        </p:blipFill>
        <p:spPr>
          <a:xfrm>
            <a:off x="-2" y="0"/>
            <a:ext cx="1219200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0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B9D31E-41CC-4D92-B11F-0D99888EB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8825" y="827811"/>
            <a:ext cx="5829379" cy="2807208"/>
          </a:xfrm>
        </p:spPr>
        <p:txBody>
          <a:bodyPr anchor="b">
            <a:normAutofit/>
          </a:bodyPr>
          <a:lstStyle/>
          <a:p>
            <a:r>
              <a:rPr lang="en-US" sz="3200" i="0" dirty="0">
                <a:latin typeface="Arial Black" panose="020B0A04020102020204" pitchFamily="34" charset="0"/>
              </a:rPr>
              <a:t>SERVLET API AND LIFECYCLE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589D2-E89B-4E28-B07B-603BA7DC9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6532" y="3635019"/>
            <a:ext cx="4848991" cy="1208141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rgbClr val="FF0066"/>
                </a:solidFill>
              </a:rPr>
              <a:t>CHAPTER 6</a:t>
            </a:r>
          </a:p>
          <a:p>
            <a:r>
              <a:rPr lang="en-US" sz="1600" b="1" dirty="0">
                <a:solidFill>
                  <a:srgbClr val="FF0066"/>
                </a:solidFill>
              </a:rPr>
              <a:t>SOURCE:- JAVA EE for beginners , </a:t>
            </a:r>
            <a:r>
              <a:rPr lang="en-US" sz="1600" b="1" dirty="0" err="1">
                <a:solidFill>
                  <a:srgbClr val="FF0066"/>
                </a:solidFill>
              </a:rPr>
              <a:t>Sharanam</a:t>
            </a:r>
            <a:r>
              <a:rPr lang="en-US" sz="1600" b="1" dirty="0">
                <a:solidFill>
                  <a:srgbClr val="FF0066"/>
                </a:solidFill>
              </a:rPr>
              <a:t> shah &amp; Vaishali shah </a:t>
            </a:r>
          </a:p>
        </p:txBody>
      </p:sp>
    </p:spTree>
    <p:extLst>
      <p:ext uri="{BB962C8B-B14F-4D97-AF65-F5344CB8AC3E}">
        <p14:creationId xmlns:p14="http://schemas.microsoft.com/office/powerpoint/2010/main" val="4223789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23FC-3138-4D9A-8BAE-73CD48882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22" y="561565"/>
            <a:ext cx="3894840" cy="936544"/>
          </a:xfrm>
        </p:spPr>
        <p:txBody>
          <a:bodyPr>
            <a:noAutofit/>
          </a:bodyPr>
          <a:lstStyle/>
          <a:p>
            <a:r>
              <a:rPr lang="en-US" sz="3200" i="0" dirty="0">
                <a:latin typeface="Abadi" panose="020B0604020104020204" pitchFamily="34" charset="0"/>
              </a:rPr>
              <a:t>Java Servlet API     – class library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BFDD1EF-A423-476D-BE1A-24C66B433439}"/>
              </a:ext>
            </a:extLst>
          </p:cNvPr>
          <p:cNvSpPr txBox="1">
            <a:spLocks/>
          </p:cNvSpPr>
          <p:nvPr/>
        </p:nvSpPr>
        <p:spPr>
          <a:xfrm>
            <a:off x="0" y="100587"/>
            <a:ext cx="12171578" cy="330722"/>
          </a:xfrm>
          <a:prstGeom prst="rect">
            <a:avLst/>
          </a:prstGeom>
          <a:solidFill>
            <a:srgbClr val="FF99CC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0" dirty="0">
                <a:latin typeface="Arial Black" panose="020B0A04020102020204" pitchFamily="34" charset="0"/>
              </a:rPr>
              <a:t>SERVLET API AND LIFECYCLE</a:t>
            </a:r>
            <a:endParaRPr lang="en-US" sz="1600" dirty="0">
              <a:solidFill>
                <a:schemeClr val="tx1"/>
              </a:solidFill>
              <a:latin typeface="Garamond" panose="02020404030301010803" pitchFamily="18" charset="0"/>
              <a:cs typeface="Cavolini" panose="020B0502040204020203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CC4A70-46B0-4CDF-84C1-5C5A25D55E23}"/>
              </a:ext>
            </a:extLst>
          </p:cNvPr>
          <p:cNvSpPr/>
          <p:nvPr/>
        </p:nvSpPr>
        <p:spPr>
          <a:xfrm>
            <a:off x="-18463" y="6396335"/>
            <a:ext cx="46670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Garamond" panose="02020404030301010803" pitchFamily="18" charset="0"/>
                <a:cs typeface="Cavolini" panose="020B0502040204020203" pitchFamily="66" charset="0"/>
              </a:rPr>
              <a:t>Sudha </a:t>
            </a:r>
            <a:r>
              <a:rPr lang="en-US" sz="1200" b="1" dirty="0" err="1">
                <a:latin typeface="Garamond" panose="02020404030301010803" pitchFamily="18" charset="0"/>
                <a:cs typeface="Cavolini" panose="020B0502040204020203" pitchFamily="66" charset="0"/>
              </a:rPr>
              <a:t>Bhagavatheeswaran</a:t>
            </a:r>
            <a:r>
              <a:rPr lang="en-US" sz="1200" b="1" dirty="0">
                <a:latin typeface="Garamond" panose="02020404030301010803" pitchFamily="18" charset="0"/>
                <a:cs typeface="Cavolini" panose="020B0502040204020203" pitchFamily="66" charset="0"/>
              </a:rPr>
              <a:t>, Department of Information Technology,</a:t>
            </a:r>
          </a:p>
          <a:p>
            <a:pPr algn="ctr"/>
            <a:r>
              <a:rPr lang="en-US" sz="1200" b="1" dirty="0">
                <a:latin typeface="Garamond" panose="02020404030301010803" pitchFamily="18" charset="0"/>
                <a:cs typeface="Cavolini" panose="020B0502040204020203" pitchFamily="66" charset="0"/>
              </a:rPr>
              <a:t>SIES College of Arts, Science &amp; Commerce (Autonomous)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A1D637-CD6F-4520-BF2D-BE1820F1D5E0}"/>
              </a:ext>
            </a:extLst>
          </p:cNvPr>
          <p:cNvGrpSpPr/>
          <p:nvPr/>
        </p:nvGrpSpPr>
        <p:grpSpPr>
          <a:xfrm>
            <a:off x="3169762" y="442626"/>
            <a:ext cx="8409495" cy="5791200"/>
            <a:chOff x="228600" y="838200"/>
            <a:chExt cx="8409495" cy="5791200"/>
          </a:xfrm>
        </p:grpSpPr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2E67C5DD-9D63-4EFE-A79F-9E654FB3B95B}"/>
                </a:ext>
              </a:extLst>
            </p:cNvPr>
            <p:cNvSpPr/>
            <p:nvPr/>
          </p:nvSpPr>
          <p:spPr>
            <a:xfrm>
              <a:off x="533400" y="1066800"/>
              <a:ext cx="2895600" cy="38100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err="1"/>
                <a:t>java.lang.Object</a:t>
              </a:r>
              <a:endParaRPr lang="en-US" dirty="0"/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E7F11EA8-69CC-462C-8204-26E9148EE842}"/>
                </a:ext>
              </a:extLst>
            </p:cNvPr>
            <p:cNvSpPr/>
            <p:nvPr/>
          </p:nvSpPr>
          <p:spPr>
            <a:xfrm>
              <a:off x="3733800" y="1447800"/>
              <a:ext cx="3352800" cy="38100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err="1"/>
                <a:t>javax.servlet.GenericServlet</a:t>
              </a:r>
              <a:endParaRPr lang="en-US" dirty="0"/>
            </a:p>
          </p:txBody>
        </p:sp>
        <p:sp>
          <p:nvSpPr>
            <p:cNvPr id="10" name="Flowchart: Alternate Process 9">
              <a:extLst>
                <a:ext uri="{FF2B5EF4-FFF2-40B4-BE49-F238E27FC236}">
                  <a16:creationId xmlns:a16="http://schemas.microsoft.com/office/drawing/2014/main" id="{E1B7A9D7-AFDC-4E8C-8116-00042EAAA0F8}"/>
                </a:ext>
              </a:extLst>
            </p:cNvPr>
            <p:cNvSpPr/>
            <p:nvPr/>
          </p:nvSpPr>
          <p:spPr>
            <a:xfrm>
              <a:off x="2667000" y="2362200"/>
              <a:ext cx="2057400" cy="38100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err="1"/>
                <a:t>javax.servlet</a:t>
              </a:r>
              <a:r>
                <a:rPr lang="en-US" dirty="0"/>
                <a:t>.*</a:t>
              </a:r>
            </a:p>
          </p:txBody>
        </p:sp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0879E802-FFBE-405C-A51D-31B38EACE8AF}"/>
                </a:ext>
              </a:extLst>
            </p:cNvPr>
            <p:cNvSpPr/>
            <p:nvPr/>
          </p:nvSpPr>
          <p:spPr>
            <a:xfrm>
              <a:off x="6224867" y="2324100"/>
              <a:ext cx="2413228" cy="38100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javax.servlet.http.*</a:t>
              </a:r>
            </a:p>
          </p:txBody>
        </p:sp>
        <p:sp>
          <p:nvSpPr>
            <p:cNvPr id="12" name="Flowchart: Alternate Process 11">
              <a:extLst>
                <a:ext uri="{FF2B5EF4-FFF2-40B4-BE49-F238E27FC236}">
                  <a16:creationId xmlns:a16="http://schemas.microsoft.com/office/drawing/2014/main" id="{D63F0623-39CD-48CD-BA38-5B95F1D21D7E}"/>
                </a:ext>
              </a:extLst>
            </p:cNvPr>
            <p:cNvSpPr/>
            <p:nvPr/>
          </p:nvSpPr>
          <p:spPr>
            <a:xfrm>
              <a:off x="2209800" y="3124200"/>
              <a:ext cx="2667000" cy="167640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err="1">
                  <a:solidFill>
                    <a:schemeClr val="bg1"/>
                  </a:solidFill>
                </a:rPr>
                <a:t>Servlet</a:t>
              </a:r>
              <a:endParaRPr lang="en-US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r>
                <a:rPr lang="en-US" b="1" dirty="0" err="1">
                  <a:solidFill>
                    <a:schemeClr val="bg1"/>
                  </a:solidFill>
                </a:rPr>
                <a:t>ServletRequest</a:t>
              </a:r>
              <a:endParaRPr lang="en-US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r>
                <a:rPr lang="en-US" b="1" dirty="0" err="1">
                  <a:solidFill>
                    <a:schemeClr val="bg1"/>
                  </a:solidFill>
                </a:rPr>
                <a:t>ServletResponse</a:t>
              </a:r>
              <a:endParaRPr lang="en-US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r>
                <a:rPr lang="en-US" b="1" dirty="0" err="1">
                  <a:solidFill>
                    <a:schemeClr val="bg1"/>
                  </a:solidFill>
                </a:rPr>
                <a:t>ServletConfig</a:t>
              </a:r>
              <a:endParaRPr lang="en-US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r>
                <a:rPr lang="en-US" b="1" dirty="0" err="1">
                  <a:solidFill>
                    <a:schemeClr val="bg1"/>
                  </a:solidFill>
                </a:rPr>
                <a:t>ServletContext</a:t>
              </a:r>
              <a:endParaRPr lang="en-US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r>
                <a:rPr lang="en-US" dirty="0" err="1"/>
                <a:t>SingleThreadModel</a:t>
              </a:r>
              <a:endParaRPr lang="en-US" dirty="0"/>
            </a:p>
          </p:txBody>
        </p:sp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D0B0A106-C704-48AE-8A5F-70CEC215EFEF}"/>
                </a:ext>
              </a:extLst>
            </p:cNvPr>
            <p:cNvSpPr/>
            <p:nvPr/>
          </p:nvSpPr>
          <p:spPr>
            <a:xfrm>
              <a:off x="5257800" y="3048000"/>
              <a:ext cx="3352800" cy="167640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err="1">
                  <a:solidFill>
                    <a:schemeClr val="bg1"/>
                  </a:solidFill>
                </a:rPr>
                <a:t>HttpServletRequest</a:t>
              </a:r>
              <a:endParaRPr lang="en-US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r>
                <a:rPr lang="en-US" b="1" dirty="0" err="1">
                  <a:solidFill>
                    <a:schemeClr val="bg1"/>
                  </a:solidFill>
                </a:rPr>
                <a:t>HttpServletResponse</a:t>
              </a:r>
              <a:endParaRPr lang="en-US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r>
                <a:rPr lang="en-US" b="1" dirty="0" err="1">
                  <a:solidFill>
                    <a:schemeClr val="bg1"/>
                  </a:solidFill>
                </a:rPr>
                <a:t>HttpSession</a:t>
              </a:r>
              <a:endParaRPr lang="en-US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r>
                <a:rPr lang="en-US" dirty="0" err="1"/>
                <a:t>HttpSessionBindingListener</a:t>
              </a:r>
              <a:endParaRPr lang="en-US" dirty="0"/>
            </a:p>
            <a:p>
              <a:pPr algn="ctr">
                <a:defRPr/>
              </a:pPr>
              <a:r>
                <a:rPr lang="en-US" dirty="0" err="1"/>
                <a:t>HttpSessionContext</a:t>
              </a:r>
              <a:endParaRPr lang="en-US" dirty="0"/>
            </a:p>
          </p:txBody>
        </p:sp>
        <p:sp>
          <p:nvSpPr>
            <p:cNvPr id="14" name="Flowchart: Alternate Process 13">
              <a:extLst>
                <a:ext uri="{FF2B5EF4-FFF2-40B4-BE49-F238E27FC236}">
                  <a16:creationId xmlns:a16="http://schemas.microsoft.com/office/drawing/2014/main" id="{2B7CF376-82AC-4CEB-A53C-8556B0C1E646}"/>
                </a:ext>
              </a:extLst>
            </p:cNvPr>
            <p:cNvSpPr/>
            <p:nvPr/>
          </p:nvSpPr>
          <p:spPr>
            <a:xfrm>
              <a:off x="2133600" y="5486400"/>
              <a:ext cx="2667000" cy="106680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 err="1">
                  <a:solidFill>
                    <a:schemeClr val="bg1"/>
                  </a:solidFill>
                </a:rPr>
                <a:t>GenericServlet</a:t>
              </a:r>
              <a:endParaRPr lang="en-US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r>
                <a:rPr lang="en-US" b="1" dirty="0" err="1">
                  <a:solidFill>
                    <a:schemeClr val="bg1"/>
                  </a:solidFill>
                </a:rPr>
                <a:t>ServletInputStream</a:t>
              </a:r>
              <a:endParaRPr lang="en-US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r>
                <a:rPr lang="en-US" b="1" dirty="0" err="1">
                  <a:solidFill>
                    <a:schemeClr val="bg1"/>
                  </a:solidFill>
                </a:rPr>
                <a:t>ServletOutputStream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32EEA78E-2A73-42CA-A568-127162F7FFB0}"/>
                </a:ext>
              </a:extLst>
            </p:cNvPr>
            <p:cNvSpPr/>
            <p:nvPr/>
          </p:nvSpPr>
          <p:spPr>
            <a:xfrm>
              <a:off x="5334000" y="5334000"/>
              <a:ext cx="3276600" cy="1295400"/>
            </a:xfrm>
            <a:prstGeom prst="flowChartAlternate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  <a:p>
              <a:pPr algn="ctr">
                <a:defRPr/>
              </a:pPr>
              <a:r>
                <a:rPr lang="en-US" b="1" dirty="0">
                  <a:solidFill>
                    <a:schemeClr val="bg1"/>
                  </a:solidFill>
                </a:rPr>
                <a:t>Cookie</a:t>
              </a:r>
            </a:p>
            <a:p>
              <a:pPr algn="ctr">
                <a:defRPr/>
              </a:pPr>
              <a:r>
                <a:rPr lang="en-US" b="1" dirty="0" err="1">
                  <a:solidFill>
                    <a:schemeClr val="bg1"/>
                  </a:solidFill>
                </a:rPr>
                <a:t>HttpServlet</a:t>
              </a:r>
              <a:endParaRPr lang="en-US" b="1" dirty="0">
                <a:solidFill>
                  <a:schemeClr val="bg1"/>
                </a:solidFill>
              </a:endParaRPr>
            </a:p>
            <a:p>
              <a:pPr algn="ctr">
                <a:defRPr/>
              </a:pPr>
              <a:r>
                <a:rPr lang="en-US" dirty="0" err="1"/>
                <a:t>HttpSessionBindingEvent</a:t>
              </a:r>
              <a:endParaRPr lang="en-US" dirty="0"/>
            </a:p>
            <a:p>
              <a:pPr algn="ctr">
                <a:defRPr/>
              </a:pPr>
              <a:r>
                <a:rPr lang="en-US" dirty="0" err="1"/>
                <a:t>HttpUtil</a:t>
              </a:r>
              <a:endParaRPr lang="en-US" dirty="0"/>
            </a:p>
            <a:p>
              <a:pPr algn="ctr">
                <a:defRPr/>
              </a:pPr>
              <a:endParaRPr lang="en-US" dirty="0"/>
            </a:p>
          </p:txBody>
        </p:sp>
        <p:sp>
          <p:nvSpPr>
            <p:cNvPr id="16" name="TextBox 11">
              <a:extLst>
                <a:ext uri="{FF2B5EF4-FFF2-40B4-BE49-F238E27FC236}">
                  <a16:creationId xmlns:a16="http://schemas.microsoft.com/office/drawing/2014/main" id="{E745EAAB-8A6F-471C-B0EC-D08E66A87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2362200"/>
              <a:ext cx="1524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PACKAGES</a:t>
              </a:r>
            </a:p>
          </p:txBody>
        </p:sp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7D247A1B-5A3C-4803-8DDF-11FD0D6CD1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3810000"/>
              <a:ext cx="17526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INTERFACES</a:t>
              </a:r>
            </a:p>
          </p:txBody>
        </p:sp>
        <p:sp>
          <p:nvSpPr>
            <p:cNvPr id="18" name="TextBox 13">
              <a:extLst>
                <a:ext uri="{FF2B5EF4-FFF2-40B4-BE49-F238E27FC236}">
                  <a16:creationId xmlns:a16="http://schemas.microsoft.com/office/drawing/2014/main" id="{2D2C670A-1B8A-46CD-BE1C-FB5AD18C8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5486400"/>
              <a:ext cx="15240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CLASSES</a:t>
              </a:r>
            </a:p>
          </p:txBody>
        </p:sp>
        <p:sp>
          <p:nvSpPr>
            <p:cNvPr id="19" name="Circular Arrow 23">
              <a:extLst>
                <a:ext uri="{FF2B5EF4-FFF2-40B4-BE49-F238E27FC236}">
                  <a16:creationId xmlns:a16="http://schemas.microsoft.com/office/drawing/2014/main" id="{E7920A3A-F96D-4BEE-9090-DA815F4A21C1}"/>
                </a:ext>
              </a:extLst>
            </p:cNvPr>
            <p:cNvSpPr/>
            <p:nvPr/>
          </p:nvSpPr>
          <p:spPr>
            <a:xfrm>
              <a:off x="3352800" y="838200"/>
              <a:ext cx="1295400" cy="1143000"/>
            </a:xfrm>
            <a:prstGeom prst="circular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8F5C669-4719-4C41-902B-0DB43BC50570}"/>
                </a:ext>
              </a:extLst>
            </p:cNvPr>
            <p:cNvCxnSpPr/>
            <p:nvPr/>
          </p:nvCxnSpPr>
          <p:spPr>
            <a:xfrm rot="10800000" flipV="1">
              <a:off x="4343400" y="1905000"/>
              <a:ext cx="6858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E1E6DEF-D8E9-48E6-844B-961D68841067}"/>
                </a:ext>
              </a:extLst>
            </p:cNvPr>
            <p:cNvCxnSpPr/>
            <p:nvPr/>
          </p:nvCxnSpPr>
          <p:spPr>
            <a:xfrm>
              <a:off x="5943600" y="1905000"/>
              <a:ext cx="7620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F1840ED-F002-4B7F-8105-F3D7A154CDF3}"/>
                </a:ext>
              </a:extLst>
            </p:cNvPr>
            <p:cNvCxnSpPr/>
            <p:nvPr/>
          </p:nvCxnSpPr>
          <p:spPr>
            <a:xfrm rot="5400000">
              <a:off x="3390106" y="2932906"/>
              <a:ext cx="228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6691425-06D1-4050-9F08-69D660FFDA4A}"/>
                </a:ext>
              </a:extLst>
            </p:cNvPr>
            <p:cNvCxnSpPr/>
            <p:nvPr/>
          </p:nvCxnSpPr>
          <p:spPr>
            <a:xfrm rot="5400000">
              <a:off x="6895306" y="2932906"/>
              <a:ext cx="228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31791C7-B4E8-452B-8A47-376D38CBE07E}"/>
                </a:ext>
              </a:extLst>
            </p:cNvPr>
            <p:cNvCxnSpPr/>
            <p:nvPr/>
          </p:nvCxnSpPr>
          <p:spPr>
            <a:xfrm rot="5400000">
              <a:off x="3201194" y="5104606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6FD211E-4E93-4D9C-B897-6139907EDB3E}"/>
                </a:ext>
              </a:extLst>
            </p:cNvPr>
            <p:cNvCxnSpPr/>
            <p:nvPr/>
          </p:nvCxnSpPr>
          <p:spPr>
            <a:xfrm rot="5400000">
              <a:off x="6630194" y="4952206"/>
              <a:ext cx="609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75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23FC-3138-4D9A-8BAE-73CD48882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33378" cy="1325563"/>
          </a:xfrm>
        </p:spPr>
        <p:txBody>
          <a:bodyPr/>
          <a:lstStyle/>
          <a:p>
            <a:r>
              <a:rPr lang="en-US" i="0" dirty="0" err="1">
                <a:latin typeface="Abadi" panose="020B0604020104020204" pitchFamily="34" charset="0"/>
              </a:rPr>
              <a:t>GenericServlet</a:t>
            </a:r>
            <a:r>
              <a:rPr lang="en-US" i="0" dirty="0">
                <a:latin typeface="Abadi" panose="020B0604020104020204" pitchFamily="34" charset="0"/>
              </a:rPr>
              <a:t> &amp; </a:t>
            </a:r>
            <a:r>
              <a:rPr lang="en-US" i="0" dirty="0" err="1">
                <a:latin typeface="Abadi" panose="020B0604020104020204" pitchFamily="34" charset="0"/>
              </a:rPr>
              <a:t>HttpServlet</a:t>
            </a:r>
            <a:endParaRPr lang="en-US" i="0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B5722-B4AC-49EA-9365-7B47B6E0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905"/>
            <a:ext cx="10851821" cy="2547497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Abadi" panose="020B0604020104020204" pitchFamily="34" charset="0"/>
              </a:rPr>
              <a:t>HttpServlet</a:t>
            </a:r>
            <a:r>
              <a:rPr lang="en-US" sz="2400" dirty="0">
                <a:latin typeface="Abadi" panose="020B0604020104020204" pitchFamily="34" charset="0"/>
              </a:rPr>
              <a:t> class is extended from </a:t>
            </a:r>
            <a:r>
              <a:rPr lang="en-US" sz="2400" dirty="0" err="1">
                <a:latin typeface="Abadi" panose="020B0604020104020204" pitchFamily="34" charset="0"/>
              </a:rPr>
              <a:t>GenericServlet</a:t>
            </a:r>
            <a:r>
              <a:rPr lang="en-US" sz="2400" dirty="0">
                <a:latin typeface="Abadi" panose="020B0604020104020204" pitchFamily="34" charset="0"/>
              </a:rPr>
              <a:t> class</a:t>
            </a:r>
          </a:p>
          <a:p>
            <a:r>
              <a:rPr lang="en-US" sz="2400" dirty="0" err="1">
                <a:latin typeface="Abadi" panose="020B0604020104020204" pitchFamily="34" charset="0"/>
              </a:rPr>
              <a:t>GenericServlet.service</a:t>
            </a:r>
            <a:r>
              <a:rPr lang="en-US" sz="2400" dirty="0">
                <a:latin typeface="Abadi" panose="020B0604020104020204" pitchFamily="34" charset="0"/>
              </a:rPr>
              <a:t>() method has been defined as an abstract method</a:t>
            </a:r>
          </a:p>
          <a:p>
            <a:r>
              <a:rPr lang="en-US" sz="2400" dirty="0">
                <a:latin typeface="Abadi" panose="020B0604020104020204" pitchFamily="34" charset="0"/>
              </a:rPr>
              <a:t>The two objects that the service() method receives are </a:t>
            </a:r>
            <a:r>
              <a:rPr lang="en-US" sz="2400" dirty="0" err="1">
                <a:latin typeface="Abadi" panose="020B0604020104020204" pitchFamily="34" charset="0"/>
              </a:rPr>
              <a:t>ServletRequest</a:t>
            </a:r>
            <a:r>
              <a:rPr lang="en-US" sz="2400" dirty="0">
                <a:latin typeface="Abadi" panose="020B0604020104020204" pitchFamily="34" charset="0"/>
              </a:rPr>
              <a:t> and </a:t>
            </a:r>
            <a:r>
              <a:rPr lang="en-US" sz="2400" dirty="0" err="1">
                <a:latin typeface="Abadi" panose="020B0604020104020204" pitchFamily="34" charset="0"/>
              </a:rPr>
              <a:t>ServletResponse</a:t>
            </a:r>
            <a:endParaRPr lang="en-US" sz="2400" dirty="0">
              <a:latin typeface="Abadi" panose="020B0604020104020204" pitchFamily="34" charset="0"/>
            </a:endParaRPr>
          </a:p>
          <a:p>
            <a:r>
              <a:rPr lang="en-US" sz="2400" dirty="0" err="1">
                <a:latin typeface="Abadi" panose="020B0604020104020204" pitchFamily="34" charset="0"/>
              </a:rPr>
              <a:t>ServletRequest</a:t>
            </a:r>
            <a:r>
              <a:rPr lang="en-US" sz="2400" dirty="0">
                <a:latin typeface="Abadi" panose="020B0604020104020204" pitchFamily="34" charset="0"/>
              </a:rPr>
              <a:t> Object - </a:t>
            </a:r>
            <a:r>
              <a:rPr lang="en-US" sz="2000" dirty="0">
                <a:latin typeface="Abadi" panose="020B0604020104020204" pitchFamily="34" charset="0"/>
              </a:rPr>
              <a:t>Holds information that is being sent to the servlet</a:t>
            </a:r>
          </a:p>
          <a:p>
            <a:r>
              <a:rPr lang="en-US" sz="2400" dirty="0" err="1">
                <a:latin typeface="Abadi" panose="020B0604020104020204" pitchFamily="34" charset="0"/>
              </a:rPr>
              <a:t>ServletResponse</a:t>
            </a:r>
            <a:r>
              <a:rPr lang="en-US" sz="2400" dirty="0">
                <a:latin typeface="Abadi" panose="020B0604020104020204" pitchFamily="34" charset="0"/>
              </a:rPr>
              <a:t> Object - </a:t>
            </a:r>
            <a:r>
              <a:rPr lang="en-US" sz="2000" dirty="0">
                <a:latin typeface="Abadi" panose="020B0604020104020204" pitchFamily="34" charset="0"/>
              </a:rPr>
              <a:t>Holds data that is being sent back to the client</a:t>
            </a:r>
          </a:p>
          <a:p>
            <a:r>
              <a:rPr lang="en-US" sz="2400" dirty="0">
                <a:latin typeface="Abadi" panose="020B0604020104020204" pitchFamily="34" charset="0"/>
              </a:rPr>
              <a:t>When </a:t>
            </a:r>
            <a:r>
              <a:rPr lang="en-US" sz="2400" dirty="0" err="1">
                <a:latin typeface="Abadi" panose="020B0604020104020204" pitchFamily="34" charset="0"/>
              </a:rPr>
              <a:t>HttpServlet.service</a:t>
            </a:r>
            <a:r>
              <a:rPr lang="en-US" sz="2400" dirty="0">
                <a:latin typeface="Abadi" panose="020B0604020104020204" pitchFamily="34" charset="0"/>
              </a:rPr>
              <a:t>( ) is invoked, it calls </a:t>
            </a:r>
            <a:r>
              <a:rPr lang="en-US" sz="2400" dirty="0" err="1">
                <a:latin typeface="Abadi" panose="020B0604020104020204" pitchFamily="34" charset="0"/>
              </a:rPr>
              <a:t>doGet</a:t>
            </a:r>
            <a:r>
              <a:rPr lang="en-US" sz="2400" dirty="0">
                <a:latin typeface="Abadi" panose="020B0604020104020204" pitchFamily="34" charset="0"/>
              </a:rPr>
              <a:t>( ) or </a:t>
            </a:r>
            <a:r>
              <a:rPr lang="en-US" sz="2400" dirty="0" err="1">
                <a:latin typeface="Abadi" panose="020B0604020104020204" pitchFamily="34" charset="0"/>
              </a:rPr>
              <a:t>doPost</a:t>
            </a:r>
            <a:r>
              <a:rPr lang="en-US" sz="2400" dirty="0">
                <a:latin typeface="Abadi" panose="020B0604020104020204" pitchFamily="34" charset="0"/>
              </a:rPr>
              <a:t>( ), depending upon how data is sent from the client</a:t>
            </a:r>
          </a:p>
          <a:p>
            <a:r>
              <a:rPr lang="en-US" sz="2400" dirty="0" err="1">
                <a:latin typeface="Abadi" panose="020B0604020104020204" pitchFamily="34" charset="0"/>
              </a:rPr>
              <a:t>HttpServletRequest</a:t>
            </a:r>
            <a:r>
              <a:rPr lang="en-US" sz="2400" dirty="0">
                <a:latin typeface="Abadi" panose="020B0604020104020204" pitchFamily="34" charset="0"/>
              </a:rPr>
              <a:t> and </a:t>
            </a:r>
            <a:r>
              <a:rPr lang="en-US" sz="2400" dirty="0" err="1">
                <a:latin typeface="Abadi" panose="020B0604020104020204" pitchFamily="34" charset="0"/>
              </a:rPr>
              <a:t>HttpServletResponse</a:t>
            </a:r>
            <a:r>
              <a:rPr lang="en-US" sz="2400" dirty="0">
                <a:latin typeface="Abadi" panose="020B0604020104020204" pitchFamily="34" charset="0"/>
              </a:rPr>
              <a:t> classes are just extensions of </a:t>
            </a:r>
            <a:r>
              <a:rPr lang="en-US" sz="2400" dirty="0" err="1">
                <a:latin typeface="Abadi" panose="020B0604020104020204" pitchFamily="34" charset="0"/>
              </a:rPr>
              <a:t>ServletRequest</a:t>
            </a:r>
            <a:r>
              <a:rPr lang="en-US" sz="2400" dirty="0">
                <a:latin typeface="Abadi" panose="020B0604020104020204" pitchFamily="34" charset="0"/>
              </a:rPr>
              <a:t> and </a:t>
            </a:r>
            <a:r>
              <a:rPr lang="en-US" sz="2400" dirty="0" err="1">
                <a:latin typeface="Abadi" panose="020B0604020104020204" pitchFamily="34" charset="0"/>
              </a:rPr>
              <a:t>ServletResponse</a:t>
            </a:r>
            <a:r>
              <a:rPr lang="en-US" sz="2400" dirty="0">
                <a:latin typeface="Abadi" panose="020B0604020104020204" pitchFamily="34" charset="0"/>
              </a:rPr>
              <a:t> with HTTP-specific information stored in them</a:t>
            </a:r>
          </a:p>
          <a:p>
            <a:endParaRPr lang="en-US" sz="2400" dirty="0">
              <a:latin typeface="Abadi" panose="020B06040201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C0237D-E9DF-4240-A923-F74520EA3199}"/>
              </a:ext>
            </a:extLst>
          </p:cNvPr>
          <p:cNvSpPr/>
          <p:nvPr/>
        </p:nvSpPr>
        <p:spPr>
          <a:xfrm>
            <a:off x="2331560" y="6405378"/>
            <a:ext cx="83772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Garamond" panose="02020404030301010803" pitchFamily="18" charset="0"/>
                <a:cs typeface="Cavolini" panose="020B0502040204020203" pitchFamily="66" charset="0"/>
              </a:rPr>
              <a:t>Sudha </a:t>
            </a:r>
            <a:r>
              <a:rPr lang="en-US" sz="1200" b="1" dirty="0" err="1">
                <a:latin typeface="Garamond" panose="02020404030301010803" pitchFamily="18" charset="0"/>
                <a:cs typeface="Cavolini" panose="020B0502040204020203" pitchFamily="66" charset="0"/>
              </a:rPr>
              <a:t>Bhagavatheeswaran</a:t>
            </a:r>
            <a:r>
              <a:rPr lang="en-US" sz="1200" b="1" dirty="0">
                <a:latin typeface="Garamond" panose="02020404030301010803" pitchFamily="18" charset="0"/>
                <a:cs typeface="Cavolini" panose="020B0502040204020203" pitchFamily="66" charset="0"/>
              </a:rPr>
              <a:t>, Department of Information Technology,</a:t>
            </a:r>
          </a:p>
          <a:p>
            <a:pPr algn="ctr"/>
            <a:r>
              <a:rPr lang="en-US" sz="1200" b="1" dirty="0">
                <a:latin typeface="Garamond" panose="02020404030301010803" pitchFamily="18" charset="0"/>
                <a:cs typeface="Cavolini" panose="020B0502040204020203" pitchFamily="66" charset="0"/>
              </a:rPr>
              <a:t>SIES College of Arts, Science &amp; Commerce (Autonomous)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0185CD7-B839-40A2-A084-358D878644DF}"/>
              </a:ext>
            </a:extLst>
          </p:cNvPr>
          <p:cNvSpPr txBox="1">
            <a:spLocks/>
          </p:cNvSpPr>
          <p:nvPr/>
        </p:nvSpPr>
        <p:spPr>
          <a:xfrm>
            <a:off x="0" y="100587"/>
            <a:ext cx="12171578" cy="330722"/>
          </a:xfrm>
          <a:prstGeom prst="rect">
            <a:avLst/>
          </a:prstGeom>
          <a:solidFill>
            <a:srgbClr val="FF99CC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0" dirty="0">
                <a:latin typeface="Arial Black" panose="020B0A04020102020204" pitchFamily="34" charset="0"/>
              </a:rPr>
              <a:t>SERVLET API AND LIFECYCLE</a:t>
            </a:r>
            <a:endParaRPr lang="en-US" sz="1600" dirty="0">
              <a:solidFill>
                <a:schemeClr val="tx1"/>
              </a:solidFill>
              <a:latin typeface="Garamond" panose="02020404030301010803" pitchFamily="18" charset="0"/>
              <a:cs typeface="Cavolini" panose="020B0502040204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47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23FC-3138-4D9A-8BAE-73CD48882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85682"/>
          </a:xfrm>
        </p:spPr>
        <p:txBody>
          <a:bodyPr>
            <a:normAutofit/>
          </a:bodyPr>
          <a:lstStyle/>
          <a:p>
            <a:r>
              <a:rPr lang="en-US" i="0" dirty="0">
                <a:solidFill>
                  <a:srgbClr val="000000"/>
                </a:solidFill>
                <a:latin typeface="Abadi" panose="020B0604020104020204" pitchFamily="34" charset="0"/>
                <a:ea typeface="+mn-ea"/>
                <a:cs typeface="+mn-cs"/>
              </a:rPr>
              <a:t>Servlet Interface</a:t>
            </a:r>
            <a:endParaRPr lang="en-US" sz="5400" i="0" dirty="0">
              <a:latin typeface="Abadi" panose="020B06040201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12B16E-03F7-40E5-8805-979E2FE4C3C6}"/>
              </a:ext>
            </a:extLst>
          </p:cNvPr>
          <p:cNvSpPr/>
          <p:nvPr/>
        </p:nvSpPr>
        <p:spPr>
          <a:xfrm>
            <a:off x="2331560" y="6405378"/>
            <a:ext cx="83772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Garamond" panose="02020404030301010803" pitchFamily="18" charset="0"/>
                <a:cs typeface="Cavolini" panose="020B0502040204020203" pitchFamily="66" charset="0"/>
              </a:rPr>
              <a:t>Sudha </a:t>
            </a:r>
            <a:r>
              <a:rPr lang="en-US" sz="1200" b="1" dirty="0" err="1">
                <a:latin typeface="Garamond" panose="02020404030301010803" pitchFamily="18" charset="0"/>
                <a:cs typeface="Cavolini" panose="020B0502040204020203" pitchFamily="66" charset="0"/>
              </a:rPr>
              <a:t>Bhagavatheeswaran</a:t>
            </a:r>
            <a:r>
              <a:rPr lang="en-US" sz="1200" b="1" dirty="0">
                <a:latin typeface="Garamond" panose="02020404030301010803" pitchFamily="18" charset="0"/>
                <a:cs typeface="Cavolini" panose="020B0502040204020203" pitchFamily="66" charset="0"/>
              </a:rPr>
              <a:t>, Department of Information Technology,</a:t>
            </a:r>
          </a:p>
          <a:p>
            <a:pPr algn="ctr"/>
            <a:r>
              <a:rPr lang="en-US" sz="1200" b="1" dirty="0">
                <a:latin typeface="Garamond" panose="02020404030301010803" pitchFamily="18" charset="0"/>
                <a:cs typeface="Cavolini" panose="020B0502040204020203" pitchFamily="66" charset="0"/>
              </a:rPr>
              <a:t>SIES College of Arts, Science &amp; Commerce (Autonomous)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149F786-AC71-4A35-9B8A-C15FA7B00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867" y="1412904"/>
            <a:ext cx="10515600" cy="963793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Contains methods used to </a:t>
            </a:r>
            <a:r>
              <a:rPr lang="en-US" dirty="0" err="1">
                <a:latin typeface="Abadi" panose="020B0604020104020204" pitchFamily="34" charset="0"/>
              </a:rPr>
              <a:t>initialise,handle</a:t>
            </a:r>
            <a:r>
              <a:rPr lang="en-US" dirty="0">
                <a:latin typeface="Abadi" panose="020B0604020104020204" pitchFamily="34" charset="0"/>
              </a:rPr>
              <a:t> requests and destroy servlet</a:t>
            </a:r>
          </a:p>
          <a:p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5A5DAB9-1445-4850-AC21-FEF52A556720}"/>
              </a:ext>
            </a:extLst>
          </p:cNvPr>
          <p:cNvSpPr txBox="1">
            <a:spLocks/>
          </p:cNvSpPr>
          <p:nvPr/>
        </p:nvSpPr>
        <p:spPr>
          <a:xfrm>
            <a:off x="0" y="100587"/>
            <a:ext cx="12171578" cy="330722"/>
          </a:xfrm>
          <a:prstGeom prst="rect">
            <a:avLst/>
          </a:prstGeom>
          <a:solidFill>
            <a:srgbClr val="FF99CC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0" dirty="0">
                <a:latin typeface="Arial Black" panose="020B0A04020102020204" pitchFamily="34" charset="0"/>
              </a:rPr>
              <a:t>SERVLET API AND LIFECYCLE</a:t>
            </a:r>
            <a:endParaRPr lang="en-US" sz="1600" dirty="0">
              <a:solidFill>
                <a:schemeClr val="tx1"/>
              </a:solidFill>
              <a:latin typeface="Garamond" panose="02020404030301010803" pitchFamily="18" charset="0"/>
              <a:cs typeface="Cavolini" panose="020B0502040204020203" pitchFamily="66" charset="0"/>
            </a:endParaRPr>
          </a:p>
        </p:txBody>
      </p:sp>
      <p:graphicFrame>
        <p:nvGraphicFramePr>
          <p:cNvPr id="8" name="Group 26">
            <a:extLst>
              <a:ext uri="{FF2B5EF4-FFF2-40B4-BE49-F238E27FC236}">
                <a16:creationId xmlns:a16="http://schemas.microsoft.com/office/drawing/2014/main" id="{9C6DC4D5-356C-4718-BFCB-E0A4970996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9059595"/>
              </p:ext>
            </p:extLst>
          </p:nvPr>
        </p:nvGraphicFramePr>
        <p:xfrm>
          <a:off x="1078977" y="2620750"/>
          <a:ext cx="9787379" cy="3188208"/>
        </p:xfrm>
        <a:graphic>
          <a:graphicData uri="http://schemas.openxmlformats.org/drawingml/2006/table">
            <a:tbl>
              <a:tblPr/>
              <a:tblGrid>
                <a:gridCol w="2878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8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init(ServletConfig)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Initializes the servlet when requests are received. Called only once. Other servlet methods can be called only if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init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 is called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destroy()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Cleans up whatever resources are being held (e.g., memory, file handles, threads). Called once before the servlet is unloaded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service(ServletRequest, ServletResponse)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Is the actual heart of the HTTP request-response model.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Carries out a single request from the client.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getServletInfo()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Returns a string containing information about the servlet, such as its author, version, and copyright. This needs to be overridden inside the servlet to return the required information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getServletConfig()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Returns a servlet config object, which contains any initialization parameters and startup configuration for this servlet.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65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23FC-3138-4D9A-8BAE-73CD48882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880" y="476886"/>
            <a:ext cx="10515600" cy="761444"/>
          </a:xfrm>
        </p:spPr>
        <p:txBody>
          <a:bodyPr>
            <a:normAutofit/>
          </a:bodyPr>
          <a:lstStyle/>
          <a:p>
            <a:r>
              <a:rPr lang="en-US" sz="4400" i="0" dirty="0" err="1">
                <a:latin typeface="Abadi" panose="020B0604020104020204" pitchFamily="34" charset="0"/>
              </a:rPr>
              <a:t>HttpServlet</a:t>
            </a:r>
            <a:r>
              <a:rPr lang="en-US" sz="4400" i="0" dirty="0">
                <a:latin typeface="Abadi" panose="020B0604020104020204" pitchFamily="34" charset="0"/>
              </a:rPr>
              <a:t> class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12B16E-03F7-40E5-8805-979E2FE4C3C6}"/>
              </a:ext>
            </a:extLst>
          </p:cNvPr>
          <p:cNvSpPr/>
          <p:nvPr/>
        </p:nvSpPr>
        <p:spPr>
          <a:xfrm>
            <a:off x="6753520" y="6396335"/>
            <a:ext cx="618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Garamond" panose="02020404030301010803" pitchFamily="18" charset="0"/>
                <a:cs typeface="Cavolini" panose="020B0502040204020203" pitchFamily="66" charset="0"/>
              </a:rPr>
              <a:t>Sudha </a:t>
            </a:r>
            <a:r>
              <a:rPr lang="en-US" sz="1200" b="1" dirty="0" err="1">
                <a:latin typeface="Garamond" panose="02020404030301010803" pitchFamily="18" charset="0"/>
                <a:cs typeface="Cavolini" panose="020B0502040204020203" pitchFamily="66" charset="0"/>
              </a:rPr>
              <a:t>Bhagavatheeswaran</a:t>
            </a:r>
            <a:r>
              <a:rPr lang="en-US" sz="1200" b="1" dirty="0">
                <a:latin typeface="Garamond" panose="02020404030301010803" pitchFamily="18" charset="0"/>
                <a:cs typeface="Cavolini" panose="020B0502040204020203" pitchFamily="66" charset="0"/>
              </a:rPr>
              <a:t>, Department of Information Technology,</a:t>
            </a:r>
          </a:p>
          <a:p>
            <a:pPr algn="ctr"/>
            <a:r>
              <a:rPr lang="en-US" sz="1200" b="1" dirty="0">
                <a:latin typeface="Garamond" panose="02020404030301010803" pitchFamily="18" charset="0"/>
                <a:cs typeface="Cavolini" panose="020B0502040204020203" pitchFamily="66" charset="0"/>
              </a:rPr>
              <a:t>SIES College of Arts, Science &amp; Commerce (Autonomous)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02701CE-484D-4162-B936-CCFD480E4878}"/>
              </a:ext>
            </a:extLst>
          </p:cNvPr>
          <p:cNvSpPr txBox="1">
            <a:spLocks/>
          </p:cNvSpPr>
          <p:nvPr/>
        </p:nvSpPr>
        <p:spPr>
          <a:xfrm>
            <a:off x="0" y="100587"/>
            <a:ext cx="12171578" cy="330722"/>
          </a:xfrm>
          <a:prstGeom prst="rect">
            <a:avLst/>
          </a:prstGeom>
          <a:solidFill>
            <a:srgbClr val="FF99CC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0" dirty="0">
                <a:latin typeface="Arial Black" panose="020B0A04020102020204" pitchFamily="34" charset="0"/>
              </a:rPr>
              <a:t>SERVLET API AND LIFECYCLE</a:t>
            </a:r>
            <a:endParaRPr lang="en-US" sz="1600" dirty="0">
              <a:solidFill>
                <a:schemeClr val="tx1"/>
              </a:solidFill>
              <a:latin typeface="Garamond" panose="02020404030301010803" pitchFamily="18" charset="0"/>
              <a:cs typeface="Cavolini" panose="020B0502040204020203" pitchFamily="66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66A544-87D2-4AB3-9B24-C564CC384372}"/>
              </a:ext>
            </a:extLst>
          </p:cNvPr>
          <p:cNvSpPr txBox="1"/>
          <p:nvPr/>
        </p:nvSpPr>
        <p:spPr>
          <a:xfrm>
            <a:off x="744719" y="1307969"/>
            <a:ext cx="112838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All methods take two arguments-</a:t>
            </a:r>
            <a:r>
              <a:rPr lang="en-US" sz="2000" dirty="0" err="1">
                <a:latin typeface="Abadi" panose="020B0604020104020204" pitchFamily="34" charset="0"/>
              </a:rPr>
              <a:t>HttpServletRequest</a:t>
            </a:r>
            <a:r>
              <a:rPr lang="en-US" sz="2000" dirty="0">
                <a:latin typeface="Abadi" panose="020B0604020104020204" pitchFamily="34" charset="0"/>
              </a:rPr>
              <a:t> and </a:t>
            </a:r>
            <a:r>
              <a:rPr lang="en-US" sz="2000" dirty="0" err="1">
                <a:latin typeface="Abadi" panose="020B0604020104020204" pitchFamily="34" charset="0"/>
              </a:rPr>
              <a:t>HttpServletResponse</a:t>
            </a:r>
            <a:r>
              <a:rPr lang="en-US" sz="2000" dirty="0">
                <a:latin typeface="Abadi" panose="020B0604020104020204" pitchFamily="34" charset="0"/>
              </a:rPr>
              <a:t> objects</a:t>
            </a:r>
          </a:p>
        </p:txBody>
      </p:sp>
      <p:graphicFrame>
        <p:nvGraphicFramePr>
          <p:cNvPr id="28" name="Group 32">
            <a:extLst>
              <a:ext uri="{FF2B5EF4-FFF2-40B4-BE49-F238E27FC236}">
                <a16:creationId xmlns:a16="http://schemas.microsoft.com/office/drawing/2014/main" id="{670D220F-91A3-4355-8350-B05F8461F3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650095"/>
              </p:ext>
            </p:extLst>
          </p:nvPr>
        </p:nvGraphicFramePr>
        <p:xfrm>
          <a:off x="1703895" y="2378854"/>
          <a:ext cx="7772400" cy="3525203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service()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 Receives standard HTTP requests from the public 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service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method and dispatches them to the 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do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XXX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methods defined in this class.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doGet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 Called by the server (via the 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service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method) to allow a servlet to handle a GET request.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doPost()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Called by the server (via the 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service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method) to allow a servlet to handle a POST request. Allows the client to send data of unlimited length to the server at a single time like credit card numbers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doPut()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 Called by the server (via the </a:t>
                      </a: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service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method) to allow a servlet to handle a PUT request. Allows the client to place a file on the server ; similar to FTP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doDelete()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Called by the server (via the </a:t>
                      </a: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Unicode MS" pitchFamily="34" charset="-128"/>
                        </a:rPr>
                        <a:t>service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method) to allow a servlet to handle a DELETE request. Allows the client to remove a document or web page from the server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0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7664" y="645229"/>
            <a:ext cx="7772400" cy="763496"/>
          </a:xfrm>
        </p:spPr>
        <p:txBody>
          <a:bodyPr/>
          <a:lstStyle/>
          <a:p>
            <a:pPr eaLnBrk="1" hangingPunct="1"/>
            <a:r>
              <a:rPr lang="en-US" i="0" dirty="0">
                <a:latin typeface="Abadi" panose="020B0604020104020204" pitchFamily="34" charset="0"/>
              </a:rPr>
              <a:t>Lifecycle of servlet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E62DE8-1EEE-4CC1-81F5-E040B0A65436}"/>
              </a:ext>
            </a:extLst>
          </p:cNvPr>
          <p:cNvSpPr/>
          <p:nvPr/>
        </p:nvSpPr>
        <p:spPr>
          <a:xfrm>
            <a:off x="6753520" y="6396335"/>
            <a:ext cx="618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Garamond" panose="02020404030301010803" pitchFamily="18" charset="0"/>
                <a:cs typeface="Cavolini" panose="020B0502040204020203" pitchFamily="66" charset="0"/>
              </a:rPr>
              <a:t>Sudha </a:t>
            </a:r>
            <a:r>
              <a:rPr lang="en-US" sz="1200" b="1" dirty="0" err="1">
                <a:latin typeface="Garamond" panose="02020404030301010803" pitchFamily="18" charset="0"/>
                <a:cs typeface="Cavolini" panose="020B0502040204020203" pitchFamily="66" charset="0"/>
              </a:rPr>
              <a:t>Bhagavatheeswaran</a:t>
            </a:r>
            <a:r>
              <a:rPr lang="en-US" sz="1200" b="1" dirty="0">
                <a:latin typeface="Garamond" panose="02020404030301010803" pitchFamily="18" charset="0"/>
                <a:cs typeface="Cavolini" panose="020B0502040204020203" pitchFamily="66" charset="0"/>
              </a:rPr>
              <a:t>, Department of Information Technology,</a:t>
            </a:r>
          </a:p>
          <a:p>
            <a:pPr algn="ctr"/>
            <a:r>
              <a:rPr lang="en-US" sz="1200" b="1" dirty="0">
                <a:latin typeface="Garamond" panose="02020404030301010803" pitchFamily="18" charset="0"/>
                <a:cs typeface="Cavolini" panose="020B0502040204020203" pitchFamily="66" charset="0"/>
              </a:rPr>
              <a:t>SIES College of Arts, Science &amp; Commerce (Autonomous)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659A425-A45B-4F5F-8505-E4A93A17D2B1}"/>
              </a:ext>
            </a:extLst>
          </p:cNvPr>
          <p:cNvSpPr txBox="1">
            <a:spLocks/>
          </p:cNvSpPr>
          <p:nvPr/>
        </p:nvSpPr>
        <p:spPr>
          <a:xfrm>
            <a:off x="0" y="100587"/>
            <a:ext cx="12171578" cy="330722"/>
          </a:xfrm>
          <a:prstGeom prst="rect">
            <a:avLst/>
          </a:prstGeom>
          <a:solidFill>
            <a:srgbClr val="FF99CC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0" dirty="0">
                <a:latin typeface="Arial Black" panose="020B0A04020102020204" pitchFamily="34" charset="0"/>
              </a:rPr>
              <a:t>SERVLET API AND LIFECYCLE</a:t>
            </a:r>
            <a:endParaRPr lang="en-US" sz="1600" dirty="0">
              <a:solidFill>
                <a:schemeClr val="tx1"/>
              </a:solidFill>
              <a:latin typeface="Garamond" panose="02020404030301010803" pitchFamily="18" charset="0"/>
              <a:cs typeface="Cavolini" panose="020B0502040204020203" pitchFamily="66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A349C97-BC11-4FD6-8808-F4371AACF3D5}"/>
              </a:ext>
            </a:extLst>
          </p:cNvPr>
          <p:cNvGrpSpPr/>
          <p:nvPr/>
        </p:nvGrpSpPr>
        <p:grpSpPr>
          <a:xfrm>
            <a:off x="655858" y="1870521"/>
            <a:ext cx="10891756" cy="1098875"/>
            <a:chOff x="655858" y="1870521"/>
            <a:chExt cx="10891756" cy="109887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D98D08A-34FB-41A4-8C96-3BFDA6BA47C3}"/>
                </a:ext>
              </a:extLst>
            </p:cNvPr>
            <p:cNvSpPr/>
            <p:nvPr/>
          </p:nvSpPr>
          <p:spPr>
            <a:xfrm>
              <a:off x="655858" y="1884097"/>
              <a:ext cx="2113855" cy="1071724"/>
            </a:xfrm>
            <a:custGeom>
              <a:avLst/>
              <a:gdLst>
                <a:gd name="connsiteX0" fmla="*/ 0 w 2113855"/>
                <a:gd name="connsiteY0" fmla="*/ 0 h 1071724"/>
                <a:gd name="connsiteX1" fmla="*/ 1577993 w 2113855"/>
                <a:gd name="connsiteY1" fmla="*/ 0 h 1071724"/>
                <a:gd name="connsiteX2" fmla="*/ 2113855 w 2113855"/>
                <a:gd name="connsiteY2" fmla="*/ 535862 h 1071724"/>
                <a:gd name="connsiteX3" fmla="*/ 1577993 w 2113855"/>
                <a:gd name="connsiteY3" fmla="*/ 1071724 h 1071724"/>
                <a:gd name="connsiteX4" fmla="*/ 0 w 2113855"/>
                <a:gd name="connsiteY4" fmla="*/ 1071724 h 1071724"/>
                <a:gd name="connsiteX5" fmla="*/ 0 w 2113855"/>
                <a:gd name="connsiteY5" fmla="*/ 0 h 1071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13855" h="1071724">
                  <a:moveTo>
                    <a:pt x="0" y="0"/>
                  </a:moveTo>
                  <a:lnTo>
                    <a:pt x="1577993" y="0"/>
                  </a:lnTo>
                  <a:lnTo>
                    <a:pt x="2113855" y="535862"/>
                  </a:lnTo>
                  <a:lnTo>
                    <a:pt x="1577993" y="1071724"/>
                  </a:lnTo>
                  <a:lnTo>
                    <a:pt x="0" y="107172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676" tIns="37338" rIns="286600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Server locates and loads the Servlet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23F837E-C6F7-4891-9F01-6BABBE609D1B}"/>
                </a:ext>
              </a:extLst>
            </p:cNvPr>
            <p:cNvSpPr/>
            <p:nvPr/>
          </p:nvSpPr>
          <p:spPr>
            <a:xfrm>
              <a:off x="2269609" y="1885361"/>
              <a:ext cx="2862583" cy="1052099"/>
            </a:xfrm>
            <a:custGeom>
              <a:avLst/>
              <a:gdLst>
                <a:gd name="connsiteX0" fmla="*/ 0 w 2862583"/>
                <a:gd name="connsiteY0" fmla="*/ 0 h 1052099"/>
                <a:gd name="connsiteX1" fmla="*/ 2336534 w 2862583"/>
                <a:gd name="connsiteY1" fmla="*/ 0 h 1052099"/>
                <a:gd name="connsiteX2" fmla="*/ 2862583 w 2862583"/>
                <a:gd name="connsiteY2" fmla="*/ 526050 h 1052099"/>
                <a:gd name="connsiteX3" fmla="*/ 2336534 w 2862583"/>
                <a:gd name="connsiteY3" fmla="*/ 1052099 h 1052099"/>
                <a:gd name="connsiteX4" fmla="*/ 0 w 2862583"/>
                <a:gd name="connsiteY4" fmla="*/ 1052099 h 1052099"/>
                <a:gd name="connsiteX5" fmla="*/ 526050 w 2862583"/>
                <a:gd name="connsiteY5" fmla="*/ 526050 h 1052099"/>
                <a:gd name="connsiteX6" fmla="*/ 0 w 2862583"/>
                <a:gd name="connsiteY6" fmla="*/ 0 h 105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2583" h="1052099">
                  <a:moveTo>
                    <a:pt x="0" y="0"/>
                  </a:moveTo>
                  <a:lnTo>
                    <a:pt x="2336534" y="0"/>
                  </a:lnTo>
                  <a:lnTo>
                    <a:pt x="2862583" y="526050"/>
                  </a:lnTo>
                  <a:lnTo>
                    <a:pt x="2336534" y="1052099"/>
                  </a:lnTo>
                  <a:lnTo>
                    <a:pt x="0" y="1052099"/>
                  </a:lnTo>
                  <a:lnTo>
                    <a:pt x="526050" y="52605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5023400"/>
                <a:satOff val="-80"/>
                <a:lumOff val="1716"/>
                <a:alphaOff val="0"/>
              </a:schemeClr>
            </a:fillRef>
            <a:effectRef idx="0">
              <a:schemeClr val="accent4">
                <a:hueOff val="-5023400"/>
                <a:satOff val="-80"/>
                <a:lumOff val="171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2057" tIns="37338" rIns="544718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Server initiates one or more object instances of the Servlet class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CBCD537-896C-4297-9D3D-D2562A5A0276}"/>
                </a:ext>
              </a:extLst>
            </p:cNvPr>
            <p:cNvSpPr/>
            <p:nvPr/>
          </p:nvSpPr>
          <p:spPr>
            <a:xfrm>
              <a:off x="4642040" y="1870521"/>
              <a:ext cx="2646505" cy="1098875"/>
            </a:xfrm>
            <a:custGeom>
              <a:avLst/>
              <a:gdLst>
                <a:gd name="connsiteX0" fmla="*/ 0 w 2646505"/>
                <a:gd name="connsiteY0" fmla="*/ 0 h 1098875"/>
                <a:gd name="connsiteX1" fmla="*/ 2097068 w 2646505"/>
                <a:gd name="connsiteY1" fmla="*/ 0 h 1098875"/>
                <a:gd name="connsiteX2" fmla="*/ 2646505 w 2646505"/>
                <a:gd name="connsiteY2" fmla="*/ 549438 h 1098875"/>
                <a:gd name="connsiteX3" fmla="*/ 2097068 w 2646505"/>
                <a:gd name="connsiteY3" fmla="*/ 1098875 h 1098875"/>
                <a:gd name="connsiteX4" fmla="*/ 0 w 2646505"/>
                <a:gd name="connsiteY4" fmla="*/ 1098875 h 1098875"/>
                <a:gd name="connsiteX5" fmla="*/ 549438 w 2646505"/>
                <a:gd name="connsiteY5" fmla="*/ 549438 h 1098875"/>
                <a:gd name="connsiteX6" fmla="*/ 0 w 2646505"/>
                <a:gd name="connsiteY6" fmla="*/ 0 h 109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6505" h="1098875">
                  <a:moveTo>
                    <a:pt x="0" y="0"/>
                  </a:moveTo>
                  <a:lnTo>
                    <a:pt x="2097068" y="0"/>
                  </a:lnTo>
                  <a:lnTo>
                    <a:pt x="2646505" y="549438"/>
                  </a:lnTo>
                  <a:lnTo>
                    <a:pt x="2097068" y="1098875"/>
                  </a:lnTo>
                  <a:lnTo>
                    <a:pt x="0" y="1098875"/>
                  </a:lnTo>
                  <a:lnTo>
                    <a:pt x="549438" y="5494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10046799"/>
                <a:satOff val="-160"/>
                <a:lumOff val="3431"/>
                <a:alphaOff val="0"/>
              </a:schemeClr>
            </a:fillRef>
            <a:effectRef idx="0">
              <a:schemeClr val="accent4">
                <a:hueOff val="-10046799"/>
                <a:satOff val="-160"/>
                <a:lumOff val="343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5445" tIns="37338" rIns="568106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Server initiates the Servlet by invoking </a:t>
              </a:r>
              <a:r>
                <a:rPr lang="en-US" sz="1400" b="1" kern="1200" dirty="0" err="1"/>
                <a:t>init</a:t>
              </a:r>
              <a:r>
                <a:rPr lang="en-US" sz="1400" b="1" kern="1200" dirty="0"/>
                <a:t>()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3D0C552-8F4B-420B-A929-2CAA4913604F}"/>
                </a:ext>
              </a:extLst>
            </p:cNvPr>
            <p:cNvSpPr/>
            <p:nvPr/>
          </p:nvSpPr>
          <p:spPr>
            <a:xfrm>
              <a:off x="6783080" y="1870521"/>
              <a:ext cx="2113855" cy="1098875"/>
            </a:xfrm>
            <a:custGeom>
              <a:avLst/>
              <a:gdLst>
                <a:gd name="connsiteX0" fmla="*/ 0 w 2113855"/>
                <a:gd name="connsiteY0" fmla="*/ 0 h 1098875"/>
                <a:gd name="connsiteX1" fmla="*/ 1564418 w 2113855"/>
                <a:gd name="connsiteY1" fmla="*/ 0 h 1098875"/>
                <a:gd name="connsiteX2" fmla="*/ 2113855 w 2113855"/>
                <a:gd name="connsiteY2" fmla="*/ 549438 h 1098875"/>
                <a:gd name="connsiteX3" fmla="*/ 1564418 w 2113855"/>
                <a:gd name="connsiteY3" fmla="*/ 1098875 h 1098875"/>
                <a:gd name="connsiteX4" fmla="*/ 0 w 2113855"/>
                <a:gd name="connsiteY4" fmla="*/ 1098875 h 1098875"/>
                <a:gd name="connsiteX5" fmla="*/ 549438 w 2113855"/>
                <a:gd name="connsiteY5" fmla="*/ 549438 h 1098875"/>
                <a:gd name="connsiteX6" fmla="*/ 0 w 2113855"/>
                <a:gd name="connsiteY6" fmla="*/ 0 h 109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3855" h="1098875">
                  <a:moveTo>
                    <a:pt x="0" y="0"/>
                  </a:moveTo>
                  <a:lnTo>
                    <a:pt x="1564418" y="0"/>
                  </a:lnTo>
                  <a:lnTo>
                    <a:pt x="2113855" y="549438"/>
                  </a:lnTo>
                  <a:lnTo>
                    <a:pt x="1564418" y="1098875"/>
                  </a:lnTo>
                  <a:lnTo>
                    <a:pt x="0" y="1098875"/>
                  </a:lnTo>
                  <a:lnTo>
                    <a:pt x="549438" y="54943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15070199"/>
                <a:satOff val="-240"/>
                <a:lumOff val="5147"/>
                <a:alphaOff val="0"/>
              </a:schemeClr>
            </a:fillRef>
            <a:effectRef idx="0">
              <a:schemeClr val="accent4">
                <a:hueOff val="-15070199"/>
                <a:satOff val="-240"/>
                <a:lumOff val="514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5445" tIns="37338" rIns="568106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Client request arrives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1A28FFE-A39C-424C-BB81-3AB29F09D0F1}"/>
                </a:ext>
              </a:extLst>
            </p:cNvPr>
            <p:cNvSpPr/>
            <p:nvPr/>
          </p:nvSpPr>
          <p:spPr>
            <a:xfrm>
              <a:off x="8315550" y="1879903"/>
              <a:ext cx="3232064" cy="1080112"/>
            </a:xfrm>
            <a:custGeom>
              <a:avLst/>
              <a:gdLst>
                <a:gd name="connsiteX0" fmla="*/ 0 w 3232064"/>
                <a:gd name="connsiteY0" fmla="*/ 0 h 1080112"/>
                <a:gd name="connsiteX1" fmla="*/ 2692008 w 3232064"/>
                <a:gd name="connsiteY1" fmla="*/ 0 h 1080112"/>
                <a:gd name="connsiteX2" fmla="*/ 3232064 w 3232064"/>
                <a:gd name="connsiteY2" fmla="*/ 540056 h 1080112"/>
                <a:gd name="connsiteX3" fmla="*/ 2692008 w 3232064"/>
                <a:gd name="connsiteY3" fmla="*/ 1080112 h 1080112"/>
                <a:gd name="connsiteX4" fmla="*/ 0 w 3232064"/>
                <a:gd name="connsiteY4" fmla="*/ 1080112 h 1080112"/>
                <a:gd name="connsiteX5" fmla="*/ 540056 w 3232064"/>
                <a:gd name="connsiteY5" fmla="*/ 540056 h 1080112"/>
                <a:gd name="connsiteX6" fmla="*/ 0 w 3232064"/>
                <a:gd name="connsiteY6" fmla="*/ 0 h 1080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2064" h="1080112">
                  <a:moveTo>
                    <a:pt x="0" y="0"/>
                  </a:moveTo>
                  <a:lnTo>
                    <a:pt x="2692008" y="0"/>
                  </a:lnTo>
                  <a:lnTo>
                    <a:pt x="3232064" y="540056"/>
                  </a:lnTo>
                  <a:lnTo>
                    <a:pt x="2692008" y="1080112"/>
                  </a:lnTo>
                  <a:lnTo>
                    <a:pt x="0" y="1080112"/>
                  </a:lnTo>
                  <a:lnTo>
                    <a:pt x="540056" y="5400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20093599"/>
                <a:satOff val="-320"/>
                <a:lumOff val="6863"/>
                <a:alphaOff val="0"/>
              </a:schemeClr>
            </a:fillRef>
            <a:effectRef idx="0">
              <a:schemeClr val="accent4">
                <a:hueOff val="-20093599"/>
                <a:satOff val="-320"/>
                <a:lumOff val="686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6063" tIns="37338" rIns="558725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Server delegates the client request to the Servlet through service()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DD9B9AC-4818-47F7-B6AA-03BB7A1BEB25}"/>
              </a:ext>
            </a:extLst>
          </p:cNvPr>
          <p:cNvGrpSpPr/>
          <p:nvPr/>
        </p:nvGrpSpPr>
        <p:grpSpPr>
          <a:xfrm>
            <a:off x="798761" y="3874535"/>
            <a:ext cx="10901961" cy="1084665"/>
            <a:chOff x="798761" y="3874535"/>
            <a:chExt cx="10901961" cy="108466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52A394-05CF-455D-8134-EA90E2953381}"/>
                </a:ext>
              </a:extLst>
            </p:cNvPr>
            <p:cNvSpPr/>
            <p:nvPr/>
          </p:nvSpPr>
          <p:spPr>
            <a:xfrm>
              <a:off x="798761" y="3920140"/>
              <a:ext cx="2414938" cy="993455"/>
            </a:xfrm>
            <a:custGeom>
              <a:avLst/>
              <a:gdLst>
                <a:gd name="connsiteX0" fmla="*/ 0 w 2414938"/>
                <a:gd name="connsiteY0" fmla="*/ 0 h 993455"/>
                <a:gd name="connsiteX1" fmla="*/ 1918211 w 2414938"/>
                <a:gd name="connsiteY1" fmla="*/ 0 h 993455"/>
                <a:gd name="connsiteX2" fmla="*/ 2414938 w 2414938"/>
                <a:gd name="connsiteY2" fmla="*/ 496728 h 993455"/>
                <a:gd name="connsiteX3" fmla="*/ 1918211 w 2414938"/>
                <a:gd name="connsiteY3" fmla="*/ 993455 h 993455"/>
                <a:gd name="connsiteX4" fmla="*/ 0 w 2414938"/>
                <a:gd name="connsiteY4" fmla="*/ 993455 h 993455"/>
                <a:gd name="connsiteX5" fmla="*/ 0 w 2414938"/>
                <a:gd name="connsiteY5" fmla="*/ 0 h 993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4938" h="993455">
                  <a:moveTo>
                    <a:pt x="0" y="0"/>
                  </a:moveTo>
                  <a:lnTo>
                    <a:pt x="1918211" y="0"/>
                  </a:lnTo>
                  <a:lnTo>
                    <a:pt x="2414938" y="496728"/>
                  </a:lnTo>
                  <a:lnTo>
                    <a:pt x="1918211" y="993455"/>
                  </a:lnTo>
                  <a:lnTo>
                    <a:pt x="0" y="99345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4676" tIns="37338" rIns="267033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service() processes the client request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D8657CB-B75C-4CCA-9118-20413D542D29}"/>
                </a:ext>
              </a:extLst>
            </p:cNvPr>
            <p:cNvSpPr/>
            <p:nvPr/>
          </p:nvSpPr>
          <p:spPr>
            <a:xfrm>
              <a:off x="2708268" y="3916105"/>
              <a:ext cx="2787940" cy="1003238"/>
            </a:xfrm>
            <a:custGeom>
              <a:avLst/>
              <a:gdLst>
                <a:gd name="connsiteX0" fmla="*/ 0 w 2787940"/>
                <a:gd name="connsiteY0" fmla="*/ 0 h 1003238"/>
                <a:gd name="connsiteX1" fmla="*/ 2286321 w 2787940"/>
                <a:gd name="connsiteY1" fmla="*/ 0 h 1003238"/>
                <a:gd name="connsiteX2" fmla="*/ 2787940 w 2787940"/>
                <a:gd name="connsiteY2" fmla="*/ 501619 h 1003238"/>
                <a:gd name="connsiteX3" fmla="*/ 2286321 w 2787940"/>
                <a:gd name="connsiteY3" fmla="*/ 1003238 h 1003238"/>
                <a:gd name="connsiteX4" fmla="*/ 0 w 2787940"/>
                <a:gd name="connsiteY4" fmla="*/ 1003238 h 1003238"/>
                <a:gd name="connsiteX5" fmla="*/ 501619 w 2787940"/>
                <a:gd name="connsiteY5" fmla="*/ 501619 h 1003238"/>
                <a:gd name="connsiteX6" fmla="*/ 0 w 2787940"/>
                <a:gd name="connsiteY6" fmla="*/ 0 h 100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7940" h="1003238">
                  <a:moveTo>
                    <a:pt x="0" y="0"/>
                  </a:moveTo>
                  <a:lnTo>
                    <a:pt x="2286321" y="0"/>
                  </a:lnTo>
                  <a:lnTo>
                    <a:pt x="2787940" y="501619"/>
                  </a:lnTo>
                  <a:lnTo>
                    <a:pt x="2286321" y="1003238"/>
                  </a:lnTo>
                  <a:lnTo>
                    <a:pt x="0" y="1003238"/>
                  </a:lnTo>
                  <a:lnTo>
                    <a:pt x="501619" y="50161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5023400"/>
                <a:satOff val="-80"/>
                <a:lumOff val="1716"/>
                <a:alphaOff val="0"/>
              </a:schemeClr>
            </a:fillRef>
            <a:effectRef idx="0">
              <a:schemeClr val="accent4">
                <a:hueOff val="-5023400"/>
                <a:satOff val="-80"/>
                <a:lumOff val="1716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7626" tIns="37338" rIns="520288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service() then returns the output to the client 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4AB7540-DFDB-49E6-BF43-7D77FFDB7363}"/>
                </a:ext>
              </a:extLst>
            </p:cNvPr>
            <p:cNvSpPr/>
            <p:nvPr/>
          </p:nvSpPr>
          <p:spPr>
            <a:xfrm>
              <a:off x="5037204" y="3938385"/>
              <a:ext cx="2577496" cy="956966"/>
            </a:xfrm>
            <a:custGeom>
              <a:avLst/>
              <a:gdLst>
                <a:gd name="connsiteX0" fmla="*/ 0 w 2577496"/>
                <a:gd name="connsiteY0" fmla="*/ 0 h 956966"/>
                <a:gd name="connsiteX1" fmla="*/ 2099013 w 2577496"/>
                <a:gd name="connsiteY1" fmla="*/ 0 h 956966"/>
                <a:gd name="connsiteX2" fmla="*/ 2577496 w 2577496"/>
                <a:gd name="connsiteY2" fmla="*/ 478483 h 956966"/>
                <a:gd name="connsiteX3" fmla="*/ 2099013 w 2577496"/>
                <a:gd name="connsiteY3" fmla="*/ 956966 h 956966"/>
                <a:gd name="connsiteX4" fmla="*/ 0 w 2577496"/>
                <a:gd name="connsiteY4" fmla="*/ 956966 h 956966"/>
                <a:gd name="connsiteX5" fmla="*/ 478483 w 2577496"/>
                <a:gd name="connsiteY5" fmla="*/ 478483 h 956966"/>
                <a:gd name="connsiteX6" fmla="*/ 0 w 2577496"/>
                <a:gd name="connsiteY6" fmla="*/ 0 h 956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77496" h="956966">
                  <a:moveTo>
                    <a:pt x="0" y="0"/>
                  </a:moveTo>
                  <a:lnTo>
                    <a:pt x="2099013" y="0"/>
                  </a:lnTo>
                  <a:lnTo>
                    <a:pt x="2577496" y="478483"/>
                  </a:lnTo>
                  <a:lnTo>
                    <a:pt x="2099013" y="956966"/>
                  </a:lnTo>
                  <a:lnTo>
                    <a:pt x="0" y="956966"/>
                  </a:lnTo>
                  <a:lnTo>
                    <a:pt x="478483" y="47848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10046799"/>
                <a:satOff val="-160"/>
                <a:lumOff val="3431"/>
                <a:alphaOff val="0"/>
              </a:schemeClr>
            </a:fillRef>
            <a:effectRef idx="0">
              <a:schemeClr val="accent4">
                <a:hueOff val="-10046799"/>
                <a:satOff val="-160"/>
                <a:lumOff val="343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34490" tIns="37338" rIns="497152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Servlet waits until the next client request arrives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9AF5549-215F-40B2-ACCD-C4ABEABE1672}"/>
                </a:ext>
              </a:extLst>
            </p:cNvPr>
            <p:cNvSpPr/>
            <p:nvPr/>
          </p:nvSpPr>
          <p:spPr>
            <a:xfrm>
              <a:off x="7122415" y="3920140"/>
              <a:ext cx="2730274" cy="993455"/>
            </a:xfrm>
            <a:custGeom>
              <a:avLst/>
              <a:gdLst>
                <a:gd name="connsiteX0" fmla="*/ 0 w 2730274"/>
                <a:gd name="connsiteY0" fmla="*/ 0 h 993455"/>
                <a:gd name="connsiteX1" fmla="*/ 2233547 w 2730274"/>
                <a:gd name="connsiteY1" fmla="*/ 0 h 993455"/>
                <a:gd name="connsiteX2" fmla="*/ 2730274 w 2730274"/>
                <a:gd name="connsiteY2" fmla="*/ 496728 h 993455"/>
                <a:gd name="connsiteX3" fmla="*/ 2233547 w 2730274"/>
                <a:gd name="connsiteY3" fmla="*/ 993455 h 993455"/>
                <a:gd name="connsiteX4" fmla="*/ 0 w 2730274"/>
                <a:gd name="connsiteY4" fmla="*/ 993455 h 993455"/>
                <a:gd name="connsiteX5" fmla="*/ 496728 w 2730274"/>
                <a:gd name="connsiteY5" fmla="*/ 496728 h 993455"/>
                <a:gd name="connsiteX6" fmla="*/ 0 w 2730274"/>
                <a:gd name="connsiteY6" fmla="*/ 0 h 993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0274" h="993455">
                  <a:moveTo>
                    <a:pt x="0" y="0"/>
                  </a:moveTo>
                  <a:lnTo>
                    <a:pt x="2233547" y="0"/>
                  </a:lnTo>
                  <a:lnTo>
                    <a:pt x="2730274" y="496728"/>
                  </a:lnTo>
                  <a:lnTo>
                    <a:pt x="2233547" y="993455"/>
                  </a:lnTo>
                  <a:lnTo>
                    <a:pt x="0" y="993455"/>
                  </a:lnTo>
                  <a:lnTo>
                    <a:pt x="496728" y="4967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15070199"/>
                <a:satOff val="-240"/>
                <a:lumOff val="5147"/>
                <a:alphaOff val="0"/>
              </a:schemeClr>
            </a:fillRef>
            <a:effectRef idx="0">
              <a:schemeClr val="accent4">
                <a:hueOff val="-15070199"/>
                <a:satOff val="-240"/>
                <a:lumOff val="514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52735" tIns="37338" rIns="515396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To free memory resources, the server calls destroy()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C2DDFD8-7C82-4E5F-B708-8DEE406C404D}"/>
                </a:ext>
              </a:extLst>
            </p:cNvPr>
            <p:cNvSpPr/>
            <p:nvPr/>
          </p:nvSpPr>
          <p:spPr>
            <a:xfrm>
              <a:off x="9286464" y="3874535"/>
              <a:ext cx="2414258" cy="1084665"/>
            </a:xfrm>
            <a:custGeom>
              <a:avLst/>
              <a:gdLst>
                <a:gd name="connsiteX0" fmla="*/ 0 w 2414258"/>
                <a:gd name="connsiteY0" fmla="*/ 0 h 1084665"/>
                <a:gd name="connsiteX1" fmla="*/ 1871926 w 2414258"/>
                <a:gd name="connsiteY1" fmla="*/ 0 h 1084665"/>
                <a:gd name="connsiteX2" fmla="*/ 2414258 w 2414258"/>
                <a:gd name="connsiteY2" fmla="*/ 542333 h 1084665"/>
                <a:gd name="connsiteX3" fmla="*/ 1871926 w 2414258"/>
                <a:gd name="connsiteY3" fmla="*/ 1084665 h 1084665"/>
                <a:gd name="connsiteX4" fmla="*/ 0 w 2414258"/>
                <a:gd name="connsiteY4" fmla="*/ 1084665 h 1084665"/>
                <a:gd name="connsiteX5" fmla="*/ 542333 w 2414258"/>
                <a:gd name="connsiteY5" fmla="*/ 542333 h 1084665"/>
                <a:gd name="connsiteX6" fmla="*/ 0 w 2414258"/>
                <a:gd name="connsiteY6" fmla="*/ 0 h 1084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4258" h="1084665">
                  <a:moveTo>
                    <a:pt x="0" y="0"/>
                  </a:moveTo>
                  <a:lnTo>
                    <a:pt x="1871926" y="0"/>
                  </a:lnTo>
                  <a:lnTo>
                    <a:pt x="2414258" y="542333"/>
                  </a:lnTo>
                  <a:lnTo>
                    <a:pt x="1871926" y="1084665"/>
                  </a:lnTo>
                  <a:lnTo>
                    <a:pt x="0" y="1084665"/>
                  </a:lnTo>
                  <a:lnTo>
                    <a:pt x="542333" y="54233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-20093599"/>
                <a:satOff val="-320"/>
                <a:lumOff val="6863"/>
                <a:alphaOff val="0"/>
              </a:schemeClr>
            </a:fillRef>
            <a:effectRef idx="0">
              <a:schemeClr val="accent4">
                <a:hueOff val="-20093599"/>
                <a:satOff val="-320"/>
                <a:lumOff val="686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8340" tIns="37338" rIns="561001" bIns="37338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Servlet is unloaded by the Server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13753" y="532590"/>
            <a:ext cx="7772400" cy="762000"/>
          </a:xfrm>
        </p:spPr>
        <p:txBody>
          <a:bodyPr/>
          <a:lstStyle/>
          <a:p>
            <a:r>
              <a:rPr lang="en-US" b="1" i="0" dirty="0">
                <a:latin typeface="Abadi" panose="020B0604020104020204" pitchFamily="34" charset="0"/>
              </a:rPr>
              <a:t>Life Cycle – </a:t>
            </a:r>
            <a:r>
              <a:rPr lang="en-US" b="1" i="0" dirty="0" err="1">
                <a:latin typeface="Abadi" panose="020B0604020104020204" pitchFamily="34" charset="0"/>
              </a:rPr>
              <a:t>init</a:t>
            </a:r>
            <a:r>
              <a:rPr lang="en-US" b="1" i="0" dirty="0">
                <a:latin typeface="Abadi" panose="020B0604020104020204" pitchFamily="34" charset="0"/>
              </a:rPr>
              <a:t>( ) method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8575" y="1711709"/>
            <a:ext cx="11496691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badi" panose="020B0604020104020204" pitchFamily="34" charset="0"/>
              </a:rPr>
              <a:t>Request for a servlet received by the servlet engine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badi" panose="020B0604020104020204" pitchFamily="34" charset="0"/>
              </a:rPr>
              <a:t>Checks to see if the servlet is already loaded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badi" panose="020B0604020104020204" pitchFamily="34" charset="0"/>
              </a:rPr>
              <a:t>If not, uses a class loader to get the required servlet class and instantiates it by calling the constructor method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badi" panose="020B0604020104020204" pitchFamily="34" charset="0"/>
              </a:rPr>
              <a:t>After the servlet is loaded, but before it services any requests, the </a:t>
            </a:r>
            <a:r>
              <a:rPr lang="en-US" sz="2400" i="1" dirty="0" err="1">
                <a:latin typeface="Abadi" panose="020B0604020104020204" pitchFamily="34" charset="0"/>
              </a:rPr>
              <a:t>init</a:t>
            </a:r>
            <a:r>
              <a:rPr lang="en-US" sz="2400" i="1" dirty="0">
                <a:latin typeface="Abadi" panose="020B0604020104020204" pitchFamily="34" charset="0"/>
              </a:rPr>
              <a:t> ( )</a:t>
            </a:r>
            <a:r>
              <a:rPr lang="en-US" sz="2400" dirty="0">
                <a:latin typeface="Abadi" panose="020B0604020104020204" pitchFamily="34" charset="0"/>
              </a:rPr>
              <a:t> method is called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badi" panose="020B0604020104020204" pitchFamily="34" charset="0"/>
              </a:rPr>
              <a:t>Inside </a:t>
            </a:r>
            <a:r>
              <a:rPr lang="en-US" sz="2400" i="1" dirty="0" err="1">
                <a:latin typeface="Abadi" panose="020B0604020104020204" pitchFamily="34" charset="0"/>
              </a:rPr>
              <a:t>init</a:t>
            </a:r>
            <a:r>
              <a:rPr lang="en-US" sz="2400" i="1" dirty="0">
                <a:latin typeface="Abadi" panose="020B0604020104020204" pitchFamily="34" charset="0"/>
              </a:rPr>
              <a:t>( ),</a:t>
            </a:r>
            <a:r>
              <a:rPr lang="en-US" sz="2400" dirty="0">
                <a:latin typeface="Abadi" panose="020B0604020104020204" pitchFamily="34" charset="0"/>
              </a:rPr>
              <a:t> the resources used by the servlet are initialized. </a:t>
            </a:r>
            <a:r>
              <a:rPr lang="en-US" sz="2400" dirty="0" err="1">
                <a:latin typeface="Abadi" panose="020B0604020104020204" pitchFamily="34" charset="0"/>
              </a:rPr>
              <a:t>E.g</a:t>
            </a:r>
            <a:r>
              <a:rPr lang="en-US" sz="2400" dirty="0">
                <a:latin typeface="Abadi" panose="020B0604020104020204" pitchFamily="34" charset="0"/>
              </a:rPr>
              <a:t>: establishing database connection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badi" panose="020B0604020104020204" pitchFamily="34" charset="0"/>
              </a:rPr>
              <a:t>This method is called only once just before the servlet is placed into service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badi" panose="020B0604020104020204" pitchFamily="34" charset="0"/>
              </a:rPr>
              <a:t>The </a:t>
            </a:r>
            <a:r>
              <a:rPr lang="en-US" sz="2400" dirty="0" err="1">
                <a:latin typeface="Abadi" panose="020B0604020104020204" pitchFamily="34" charset="0"/>
              </a:rPr>
              <a:t>init</a:t>
            </a:r>
            <a:r>
              <a:rPr lang="en-US" sz="2400" dirty="0">
                <a:latin typeface="Abadi" panose="020B0604020104020204" pitchFamily="34" charset="0"/>
              </a:rPr>
              <a:t>( ) method takes a </a:t>
            </a:r>
            <a:r>
              <a:rPr lang="en-US" sz="2400" i="1" dirty="0" err="1">
                <a:latin typeface="Abadi" panose="020B0604020104020204" pitchFamily="34" charset="0"/>
              </a:rPr>
              <a:t>ServletConfig</a:t>
            </a:r>
            <a:r>
              <a:rPr lang="en-US" sz="2400" dirty="0">
                <a:latin typeface="Abadi" panose="020B0604020104020204" pitchFamily="34" charset="0"/>
              </a:rPr>
              <a:t> object as a parameter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badi" panose="020B0604020104020204" pitchFamily="34" charset="0"/>
              </a:rPr>
              <a:t>Most common way of doing this is to have it call the </a:t>
            </a:r>
            <a:r>
              <a:rPr lang="en-US" sz="2400" i="1" dirty="0" err="1">
                <a:latin typeface="Abadi" panose="020B0604020104020204" pitchFamily="34" charset="0"/>
              </a:rPr>
              <a:t>super.init</a:t>
            </a:r>
            <a:r>
              <a:rPr lang="en-US" sz="2400" i="1" dirty="0">
                <a:latin typeface="Abadi" panose="020B0604020104020204" pitchFamily="34" charset="0"/>
              </a:rPr>
              <a:t>( )</a:t>
            </a:r>
            <a:r>
              <a:rPr lang="en-US" sz="2400" dirty="0">
                <a:latin typeface="Abadi" panose="020B0604020104020204" pitchFamily="34" charset="0"/>
              </a:rPr>
              <a:t> passing it the </a:t>
            </a:r>
            <a:r>
              <a:rPr lang="en-US" sz="2400" i="1" dirty="0" err="1">
                <a:latin typeface="Abadi" panose="020B0604020104020204" pitchFamily="34" charset="0"/>
              </a:rPr>
              <a:t>ServletConfig</a:t>
            </a:r>
            <a:r>
              <a:rPr lang="en-US" sz="2400" dirty="0">
                <a:latin typeface="Abadi" panose="020B0604020104020204" pitchFamily="34" charset="0"/>
              </a:rPr>
              <a:t> object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Abadi" panose="020B06040201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811B37-38B6-4F43-B5F4-47EB724710C1}"/>
              </a:ext>
            </a:extLst>
          </p:cNvPr>
          <p:cNvSpPr/>
          <p:nvPr/>
        </p:nvSpPr>
        <p:spPr>
          <a:xfrm>
            <a:off x="6753520" y="6396335"/>
            <a:ext cx="618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Garamond" panose="02020404030301010803" pitchFamily="18" charset="0"/>
                <a:cs typeface="Cavolini" panose="020B0502040204020203" pitchFamily="66" charset="0"/>
              </a:rPr>
              <a:t>Sudha </a:t>
            </a:r>
            <a:r>
              <a:rPr lang="en-US" sz="1200" b="1" dirty="0" err="1">
                <a:latin typeface="Garamond" panose="02020404030301010803" pitchFamily="18" charset="0"/>
                <a:cs typeface="Cavolini" panose="020B0502040204020203" pitchFamily="66" charset="0"/>
              </a:rPr>
              <a:t>Bhagavatheeswaran</a:t>
            </a:r>
            <a:r>
              <a:rPr lang="en-US" sz="1200" b="1" dirty="0">
                <a:latin typeface="Garamond" panose="02020404030301010803" pitchFamily="18" charset="0"/>
                <a:cs typeface="Cavolini" panose="020B0502040204020203" pitchFamily="66" charset="0"/>
              </a:rPr>
              <a:t>, Department of Information Technology,</a:t>
            </a:r>
          </a:p>
          <a:p>
            <a:pPr algn="ctr"/>
            <a:r>
              <a:rPr lang="en-US" sz="1200" b="1" dirty="0">
                <a:latin typeface="Garamond" panose="02020404030301010803" pitchFamily="18" charset="0"/>
                <a:cs typeface="Cavolini" panose="020B0502040204020203" pitchFamily="66" charset="0"/>
              </a:rPr>
              <a:t>SIES College of Arts, Science &amp; Commerce (Autonomous)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8E12260-C14F-4599-A685-7991CF9B4458}"/>
              </a:ext>
            </a:extLst>
          </p:cNvPr>
          <p:cNvSpPr txBox="1">
            <a:spLocks/>
          </p:cNvSpPr>
          <p:nvPr/>
        </p:nvSpPr>
        <p:spPr>
          <a:xfrm>
            <a:off x="0" y="100587"/>
            <a:ext cx="12171578" cy="330722"/>
          </a:xfrm>
          <a:prstGeom prst="rect">
            <a:avLst/>
          </a:prstGeom>
          <a:solidFill>
            <a:srgbClr val="FF99CC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0" dirty="0">
                <a:latin typeface="Arial Black" panose="020B0A04020102020204" pitchFamily="34" charset="0"/>
              </a:rPr>
              <a:t>SERVLET API AND LIFECYCLE</a:t>
            </a:r>
            <a:endParaRPr lang="en-US" sz="1600" dirty="0">
              <a:solidFill>
                <a:schemeClr val="tx1"/>
              </a:solidFill>
              <a:latin typeface="Garamond" panose="02020404030301010803" pitchFamily="18" charset="0"/>
              <a:cs typeface="Cavolini" panose="020B0502040204020203" pitchFamily="66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88459" y="688231"/>
            <a:ext cx="7772400" cy="838200"/>
          </a:xfrm>
        </p:spPr>
        <p:txBody>
          <a:bodyPr>
            <a:normAutofit/>
          </a:bodyPr>
          <a:lstStyle/>
          <a:p>
            <a:r>
              <a:rPr lang="en-US" sz="4400" i="0" dirty="0">
                <a:latin typeface="Abadi" panose="020B0604020104020204" pitchFamily="34" charset="0"/>
              </a:rPr>
              <a:t>Life Cycle – service( ) method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292" y="1712068"/>
            <a:ext cx="11400817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200" dirty="0">
                <a:latin typeface="Abadi" panose="020B0604020104020204" pitchFamily="34" charset="0"/>
              </a:rPr>
              <a:t>The </a:t>
            </a:r>
            <a:r>
              <a:rPr lang="en-US" sz="2200" i="1" dirty="0">
                <a:latin typeface="Abadi" panose="020B0604020104020204" pitchFamily="34" charset="0"/>
              </a:rPr>
              <a:t>service( )</a:t>
            </a:r>
            <a:r>
              <a:rPr lang="en-US" sz="2200" dirty="0">
                <a:latin typeface="Abadi" panose="020B0604020104020204" pitchFamily="34" charset="0"/>
              </a:rPr>
              <a:t> method handles all requests sent by a client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200" dirty="0">
                <a:latin typeface="Abadi" panose="020B0604020104020204" pitchFamily="34" charset="0"/>
              </a:rPr>
              <a:t>It cannot start servicing requests until the </a:t>
            </a:r>
            <a:r>
              <a:rPr lang="en-US" sz="2200" i="1" dirty="0" err="1">
                <a:latin typeface="Abadi" panose="020B0604020104020204" pitchFamily="34" charset="0"/>
              </a:rPr>
              <a:t>init</a:t>
            </a:r>
            <a:r>
              <a:rPr lang="en-US" sz="2200" i="1" dirty="0">
                <a:latin typeface="Abadi" panose="020B0604020104020204" pitchFamily="34" charset="0"/>
              </a:rPr>
              <a:t>( )</a:t>
            </a:r>
            <a:r>
              <a:rPr lang="en-US" sz="2200" dirty="0">
                <a:latin typeface="Abadi" panose="020B0604020104020204" pitchFamily="34" charset="0"/>
              </a:rPr>
              <a:t> method has been executed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200" dirty="0">
                <a:latin typeface="Abadi" panose="020B0604020104020204" pitchFamily="34" charset="0"/>
              </a:rPr>
              <a:t>Only a single instance of the servlet is created and the servlet engine dispatches each request in a single thread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200" dirty="0">
                <a:latin typeface="Abadi" panose="020B0604020104020204" pitchFamily="34" charset="0"/>
              </a:rPr>
              <a:t>The </a:t>
            </a:r>
            <a:r>
              <a:rPr lang="en-US" sz="2200" i="1" dirty="0">
                <a:latin typeface="Abadi" panose="020B0604020104020204" pitchFamily="34" charset="0"/>
              </a:rPr>
              <a:t>service( )</a:t>
            </a:r>
            <a:r>
              <a:rPr lang="en-US" sz="2200" dirty="0">
                <a:latin typeface="Abadi" panose="020B0604020104020204" pitchFamily="34" charset="0"/>
              </a:rPr>
              <a:t> method is used only when extending </a:t>
            </a:r>
            <a:r>
              <a:rPr lang="en-US" sz="2200" i="1" dirty="0" err="1">
                <a:latin typeface="Abadi" panose="020B0604020104020204" pitchFamily="34" charset="0"/>
              </a:rPr>
              <a:t>GenericServlet</a:t>
            </a:r>
            <a:r>
              <a:rPr lang="en-US" sz="2200" dirty="0">
                <a:latin typeface="Abadi" panose="020B0604020104020204" pitchFamily="34" charset="0"/>
              </a:rPr>
              <a:t> class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200" dirty="0">
                <a:latin typeface="Abadi" panose="020B0604020104020204" pitchFamily="34" charset="0"/>
              </a:rPr>
              <a:t>Since servlets are designed to operate in the HTTP environment, the </a:t>
            </a:r>
            <a:r>
              <a:rPr lang="en-US" sz="2200" i="1" dirty="0" err="1">
                <a:latin typeface="Abadi" panose="020B0604020104020204" pitchFamily="34" charset="0"/>
              </a:rPr>
              <a:t>HttpServlet</a:t>
            </a:r>
            <a:r>
              <a:rPr lang="en-US" sz="2200" dirty="0">
                <a:latin typeface="Abadi" panose="020B0604020104020204" pitchFamily="34" charset="0"/>
              </a:rPr>
              <a:t> class is extended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sz="2200" dirty="0">
                <a:latin typeface="Abadi" panose="020B0604020104020204" pitchFamily="34" charset="0"/>
              </a:rPr>
              <a:t>The </a:t>
            </a:r>
            <a:r>
              <a:rPr lang="en-US" sz="2200" i="1" dirty="0">
                <a:latin typeface="Abadi" panose="020B0604020104020204" pitchFamily="34" charset="0"/>
              </a:rPr>
              <a:t>service(</a:t>
            </a:r>
            <a:r>
              <a:rPr lang="en-US" sz="2200" i="1" dirty="0" err="1">
                <a:latin typeface="Abadi" panose="020B0604020104020204" pitchFamily="34" charset="0"/>
              </a:rPr>
              <a:t>HttpServletRequest</a:t>
            </a:r>
            <a:r>
              <a:rPr lang="en-US" sz="2200" i="1" dirty="0">
                <a:latin typeface="Abadi" panose="020B0604020104020204" pitchFamily="34" charset="0"/>
              </a:rPr>
              <a:t>, </a:t>
            </a:r>
            <a:r>
              <a:rPr lang="en-US" sz="2200" i="1" dirty="0" err="1">
                <a:latin typeface="Abadi" panose="020B0604020104020204" pitchFamily="34" charset="0"/>
              </a:rPr>
              <a:t>HttpServletResponse</a:t>
            </a:r>
            <a:r>
              <a:rPr lang="en-US" sz="2200" i="1" dirty="0">
                <a:latin typeface="Abadi" panose="020B0604020104020204" pitchFamily="34" charset="0"/>
              </a:rPr>
              <a:t>)</a:t>
            </a:r>
            <a:r>
              <a:rPr lang="en-US" sz="2200" dirty="0">
                <a:latin typeface="Abadi" panose="020B0604020104020204" pitchFamily="34" charset="0"/>
              </a:rPr>
              <a:t> method examines the request and calls the appropriate </a:t>
            </a:r>
            <a:r>
              <a:rPr lang="en-US" sz="2200" i="1" dirty="0" err="1">
                <a:latin typeface="Abadi" panose="020B0604020104020204" pitchFamily="34" charset="0"/>
              </a:rPr>
              <a:t>doGet</a:t>
            </a:r>
            <a:r>
              <a:rPr lang="en-US" sz="2200" i="1" dirty="0">
                <a:latin typeface="Abadi" panose="020B0604020104020204" pitchFamily="34" charset="0"/>
              </a:rPr>
              <a:t>()</a:t>
            </a:r>
            <a:r>
              <a:rPr lang="en-US" sz="2200" dirty="0">
                <a:latin typeface="Abadi" panose="020B0604020104020204" pitchFamily="34" charset="0"/>
              </a:rPr>
              <a:t> or </a:t>
            </a:r>
            <a:r>
              <a:rPr lang="en-US" sz="2200" i="1" dirty="0" err="1">
                <a:latin typeface="Abadi" panose="020B0604020104020204" pitchFamily="34" charset="0"/>
              </a:rPr>
              <a:t>doPost</a:t>
            </a:r>
            <a:r>
              <a:rPr lang="en-US" sz="2200" i="1" dirty="0">
                <a:latin typeface="Abadi" panose="020B0604020104020204" pitchFamily="34" charset="0"/>
              </a:rPr>
              <a:t>()</a:t>
            </a:r>
            <a:r>
              <a:rPr lang="en-US" sz="2200" dirty="0">
                <a:latin typeface="Abadi" panose="020B0604020104020204" pitchFamily="34" charset="0"/>
              </a:rPr>
              <a:t> method.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F4E0E1-5F1F-4522-82D3-8F14829B4C50}"/>
              </a:ext>
            </a:extLst>
          </p:cNvPr>
          <p:cNvSpPr/>
          <p:nvPr/>
        </p:nvSpPr>
        <p:spPr>
          <a:xfrm>
            <a:off x="6753520" y="6396335"/>
            <a:ext cx="618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Garamond" panose="02020404030301010803" pitchFamily="18" charset="0"/>
                <a:cs typeface="Cavolini" panose="020B0502040204020203" pitchFamily="66" charset="0"/>
              </a:rPr>
              <a:t>Sudha </a:t>
            </a:r>
            <a:r>
              <a:rPr lang="en-US" sz="1200" b="1" dirty="0" err="1">
                <a:latin typeface="Garamond" panose="02020404030301010803" pitchFamily="18" charset="0"/>
                <a:cs typeface="Cavolini" panose="020B0502040204020203" pitchFamily="66" charset="0"/>
              </a:rPr>
              <a:t>Bhagavatheeswaran</a:t>
            </a:r>
            <a:r>
              <a:rPr lang="en-US" sz="1200" b="1" dirty="0">
                <a:latin typeface="Garamond" panose="02020404030301010803" pitchFamily="18" charset="0"/>
                <a:cs typeface="Cavolini" panose="020B0502040204020203" pitchFamily="66" charset="0"/>
              </a:rPr>
              <a:t>, Department of Information Technology,</a:t>
            </a:r>
          </a:p>
          <a:p>
            <a:pPr algn="ctr"/>
            <a:r>
              <a:rPr lang="en-US" sz="1200" b="1" dirty="0">
                <a:latin typeface="Garamond" panose="02020404030301010803" pitchFamily="18" charset="0"/>
                <a:cs typeface="Cavolini" panose="020B0502040204020203" pitchFamily="66" charset="0"/>
              </a:rPr>
              <a:t>SIES College of Arts, Science &amp; Commerce (Autonomous)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B633E31-1EE1-42AC-B4AF-5ED0B183D1B2}"/>
              </a:ext>
            </a:extLst>
          </p:cNvPr>
          <p:cNvSpPr txBox="1">
            <a:spLocks/>
          </p:cNvSpPr>
          <p:nvPr/>
        </p:nvSpPr>
        <p:spPr>
          <a:xfrm>
            <a:off x="0" y="100587"/>
            <a:ext cx="12171578" cy="330722"/>
          </a:xfrm>
          <a:prstGeom prst="rect">
            <a:avLst/>
          </a:prstGeom>
          <a:solidFill>
            <a:srgbClr val="FF99CC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0" dirty="0">
                <a:latin typeface="Arial Black" panose="020B0A04020102020204" pitchFamily="34" charset="0"/>
              </a:rPr>
              <a:t>SERVLET API AND LIFECYCLE</a:t>
            </a:r>
            <a:endParaRPr lang="en-US" sz="1600" dirty="0">
              <a:solidFill>
                <a:schemeClr val="tx1"/>
              </a:solidFill>
              <a:latin typeface="Garamond" panose="02020404030301010803" pitchFamily="18" charset="0"/>
              <a:cs typeface="Cavolini" panose="020B0502040204020203" pitchFamily="66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984115" y="762000"/>
            <a:ext cx="7772400" cy="762000"/>
          </a:xfrm>
        </p:spPr>
        <p:txBody>
          <a:bodyPr>
            <a:normAutofit/>
          </a:bodyPr>
          <a:lstStyle/>
          <a:p>
            <a:r>
              <a:rPr lang="en-US" sz="4400" i="0" dirty="0">
                <a:latin typeface="Abadi" panose="020B0604020104020204" pitchFamily="34" charset="0"/>
              </a:rPr>
              <a:t>Life Cycle – destroy( ) method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797" y="1762761"/>
            <a:ext cx="10418323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badi" panose="020B0604020104020204" pitchFamily="34" charset="0"/>
              </a:rPr>
              <a:t>This method signifies the end of a servlet’s life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badi" panose="020B0604020104020204" pitchFamily="34" charset="0"/>
              </a:rPr>
              <a:t>The resources allocated during </a:t>
            </a:r>
            <a:r>
              <a:rPr lang="en-US" sz="2400" dirty="0" err="1">
                <a:latin typeface="Abadi" panose="020B0604020104020204" pitchFamily="34" charset="0"/>
              </a:rPr>
              <a:t>init</a:t>
            </a:r>
            <a:r>
              <a:rPr lang="en-US" sz="2400" dirty="0">
                <a:latin typeface="Abadi" panose="020B0604020104020204" pitchFamily="34" charset="0"/>
              </a:rPr>
              <a:t>( ) are released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badi" panose="020B0604020104020204" pitchFamily="34" charset="0"/>
              </a:rPr>
              <a:t>Save persistent information that will be used the next time the servlet is loaded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badi" panose="020B0604020104020204" pitchFamily="34" charset="0"/>
              </a:rPr>
              <a:t>The servlet engine unloads the servlet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Abadi" panose="020B0604020104020204" pitchFamily="34" charset="0"/>
              </a:rPr>
              <a:t>Calling destroy( ) yourself will not </a:t>
            </a:r>
            <a:r>
              <a:rPr lang="en-US" sz="2400" dirty="0" err="1">
                <a:latin typeface="Abadi" panose="020B0604020104020204" pitchFamily="34" charset="0"/>
              </a:rPr>
              <a:t>acutally</a:t>
            </a:r>
            <a:r>
              <a:rPr lang="en-US" sz="2400" dirty="0">
                <a:latin typeface="Abadi" panose="020B0604020104020204" pitchFamily="34" charset="0"/>
              </a:rPr>
              <a:t> unload the servlet.  Only the servlet engine can do this.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5D389D-D358-4C3C-8E28-8F82D9CEF605}"/>
              </a:ext>
            </a:extLst>
          </p:cNvPr>
          <p:cNvSpPr/>
          <p:nvPr/>
        </p:nvSpPr>
        <p:spPr>
          <a:xfrm>
            <a:off x="6753520" y="6396335"/>
            <a:ext cx="6183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Garamond" panose="02020404030301010803" pitchFamily="18" charset="0"/>
                <a:cs typeface="Cavolini" panose="020B0502040204020203" pitchFamily="66" charset="0"/>
              </a:rPr>
              <a:t>Sudha </a:t>
            </a:r>
            <a:r>
              <a:rPr lang="en-US" sz="1200" b="1" dirty="0" err="1">
                <a:latin typeface="Garamond" panose="02020404030301010803" pitchFamily="18" charset="0"/>
                <a:cs typeface="Cavolini" panose="020B0502040204020203" pitchFamily="66" charset="0"/>
              </a:rPr>
              <a:t>Bhagavatheeswaran</a:t>
            </a:r>
            <a:r>
              <a:rPr lang="en-US" sz="1200" b="1" dirty="0">
                <a:latin typeface="Garamond" panose="02020404030301010803" pitchFamily="18" charset="0"/>
                <a:cs typeface="Cavolini" panose="020B0502040204020203" pitchFamily="66" charset="0"/>
              </a:rPr>
              <a:t>, Department of Information Technology,</a:t>
            </a:r>
          </a:p>
          <a:p>
            <a:pPr algn="ctr"/>
            <a:r>
              <a:rPr lang="en-US" sz="1200" b="1" dirty="0">
                <a:latin typeface="Garamond" panose="02020404030301010803" pitchFamily="18" charset="0"/>
                <a:cs typeface="Cavolini" panose="020B0502040204020203" pitchFamily="66" charset="0"/>
              </a:rPr>
              <a:t>SIES College of Arts, Science &amp; Commerce (Autonomous)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AA331E8-3EF7-4939-9944-0DA38C7B1FBC}"/>
              </a:ext>
            </a:extLst>
          </p:cNvPr>
          <p:cNvSpPr txBox="1">
            <a:spLocks/>
          </p:cNvSpPr>
          <p:nvPr/>
        </p:nvSpPr>
        <p:spPr>
          <a:xfrm>
            <a:off x="0" y="100587"/>
            <a:ext cx="12171578" cy="330722"/>
          </a:xfrm>
          <a:prstGeom prst="rect">
            <a:avLst/>
          </a:prstGeom>
          <a:solidFill>
            <a:srgbClr val="FF99CC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0" dirty="0">
                <a:latin typeface="Arial Black" panose="020B0A04020102020204" pitchFamily="34" charset="0"/>
              </a:rPr>
              <a:t>SERVLET API AND LIFECYCLE</a:t>
            </a:r>
            <a:endParaRPr lang="en-US" sz="1600" dirty="0">
              <a:solidFill>
                <a:schemeClr val="tx1"/>
              </a:solidFill>
              <a:latin typeface="Garamond" panose="02020404030301010803" pitchFamily="18" charset="0"/>
              <a:cs typeface="Cavolini" panose="020B0502040204020203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6E8E2"/>
      </a:lt2>
      <a:accent1>
        <a:srgbClr val="A996C6"/>
      </a:accent1>
      <a:accent2>
        <a:srgbClr val="AF7FBA"/>
      </a:accent2>
      <a:accent3>
        <a:srgbClr val="C593B9"/>
      </a:accent3>
      <a:accent4>
        <a:srgbClr val="BA7F94"/>
      </a:accent4>
      <a:accent5>
        <a:srgbClr val="C69996"/>
      </a:accent5>
      <a:accent6>
        <a:srgbClr val="BA9B7F"/>
      </a:accent6>
      <a:hlink>
        <a:srgbClr val="758A53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DC806D2BE1EF4582F01E7E741F7029" ma:contentTypeVersion="11" ma:contentTypeDescription="Create a new document." ma:contentTypeScope="" ma:versionID="b12d5b5bb5e0f1a376443f7bf8add6c6">
  <xsd:schema xmlns:xsd="http://www.w3.org/2001/XMLSchema" xmlns:xs="http://www.w3.org/2001/XMLSchema" xmlns:p="http://schemas.microsoft.com/office/2006/metadata/properties" xmlns:ns2="a6639108-a6e1-4930-aa63-806ea706f8e0" xmlns:ns3="bedc310e-9d4c-47b7-8525-7df1fbd1f78f" targetNamespace="http://schemas.microsoft.com/office/2006/metadata/properties" ma:root="true" ma:fieldsID="329b2fb56ebc5f5444725b15596b31ae" ns2:_="" ns3:_="">
    <xsd:import namespace="a6639108-a6e1-4930-aa63-806ea706f8e0"/>
    <xsd:import namespace="bedc310e-9d4c-47b7-8525-7df1fbd1f7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639108-a6e1-4930-aa63-806ea706f8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3dd8ad4f-cc15-4810-85dc-b5f6d8699e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dc310e-9d4c-47b7-8525-7df1fbd1f78f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eefbcb1b-0520-4cd0-ae1c-b06fd8b87c2d}" ma:internalName="TaxCatchAll" ma:showField="CatchAllData" ma:web="bedc310e-9d4c-47b7-8525-7df1fbd1f7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edc310e-9d4c-47b7-8525-7df1fbd1f78f" xsi:nil="true"/>
    <lcf76f155ced4ddcb4097134ff3c332f xmlns="a6639108-a6e1-4930-aa63-806ea706f8e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7C2D4AD-A127-4719-866C-3D9B83793DF4}"/>
</file>

<file path=customXml/itemProps2.xml><?xml version="1.0" encoding="utf-8"?>
<ds:datastoreItem xmlns:ds="http://schemas.openxmlformats.org/officeDocument/2006/customXml" ds:itemID="{976A4628-4329-4D30-83F1-BFA3A8EC24A6}"/>
</file>

<file path=customXml/itemProps3.xml><?xml version="1.0" encoding="utf-8"?>
<ds:datastoreItem xmlns:ds="http://schemas.openxmlformats.org/officeDocument/2006/customXml" ds:itemID="{94CF4981-BF02-4B4A-9B76-BC685F842CAF}"/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1055</Words>
  <Application>Microsoft Office PowerPoint</Application>
  <PresentationFormat>Widescreen</PresentationFormat>
  <Paragraphs>120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Abadi</vt:lpstr>
      <vt:lpstr>Arial</vt:lpstr>
      <vt:lpstr>Arial Black</vt:lpstr>
      <vt:lpstr>Arial Unicode MS</vt:lpstr>
      <vt:lpstr>Century Gothic</vt:lpstr>
      <vt:lpstr>Elephant</vt:lpstr>
      <vt:lpstr>Garamond</vt:lpstr>
      <vt:lpstr>Times New Roman</vt:lpstr>
      <vt:lpstr>BrushVTI</vt:lpstr>
      <vt:lpstr>SERVLET API AND LIFECYCLE</vt:lpstr>
      <vt:lpstr>Java Servlet API     – class library</vt:lpstr>
      <vt:lpstr>GenericServlet &amp; HttpServlet</vt:lpstr>
      <vt:lpstr>Servlet Interface</vt:lpstr>
      <vt:lpstr>HttpServlet class</vt:lpstr>
      <vt:lpstr>Lifecycle of servlet</vt:lpstr>
      <vt:lpstr>Life Cycle – init( ) method</vt:lpstr>
      <vt:lpstr>Life Cycle – service( ) method</vt:lpstr>
      <vt:lpstr>Life Cycle – destroy( )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JAVA EE</dc:title>
  <dc:creator>sudhasies@gmail.com</dc:creator>
  <cp:lastModifiedBy>Sudha Bhagavatheeswaran</cp:lastModifiedBy>
  <cp:revision>65</cp:revision>
  <dcterms:created xsi:type="dcterms:W3CDTF">2020-08-02T19:16:52Z</dcterms:created>
  <dcterms:modified xsi:type="dcterms:W3CDTF">2025-09-15T17:13:05Z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0x01010029DC806D2BE1EF4582F01E7E741F7029</vt:lpwstr>
  </property>
</Properties>
</file>