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sldIdLst>
    <p:sldId id="256" r:id="rId2"/>
    <p:sldId id="257" r:id="rId3"/>
    <p:sldId id="268" r:id="rId4"/>
    <p:sldId id="269" r:id="rId5"/>
    <p:sldId id="270" r:id="rId6"/>
    <p:sldId id="271" r:id="rId7"/>
    <p:sldId id="272" r:id="rId8"/>
    <p:sldId id="26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CC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2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196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515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5141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951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721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661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789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592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011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122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954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942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849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67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E185CC-583A-4D9B-B89C-D3187A96608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405" b="1325"/>
          <a:stretch/>
        </p:blipFill>
        <p:spPr>
          <a:xfrm>
            <a:off x="-2" y="-7124"/>
            <a:ext cx="1219200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>
                  <a:alpha val="30000"/>
                </a:schemeClr>
              </a:gs>
              <a:gs pos="30000">
                <a:schemeClr val="bg1">
                  <a:alpha val="2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3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B9D31E-41CC-4D92-B11F-0D99888EBE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63472" y="827811"/>
            <a:ext cx="5829379" cy="2807208"/>
          </a:xfrm>
        </p:spPr>
        <p:txBody>
          <a:bodyPr anchor="b">
            <a:normAutofit/>
          </a:bodyPr>
          <a:lstStyle/>
          <a:p>
            <a:r>
              <a:rPr lang="en-US" sz="3200" i="0" dirty="0">
                <a:latin typeface="Arial Black" panose="020B0A04020102020204" pitchFamily="34" charset="0"/>
              </a:rPr>
              <a:t>INTRODUCTION TO JAVA SERVLETS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7589D2-E89B-4E28-B07B-603BA7DC96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63472" y="3635019"/>
            <a:ext cx="4848991" cy="1208141"/>
          </a:xfrm>
        </p:spPr>
        <p:txBody>
          <a:bodyPr>
            <a:normAutofit/>
          </a:bodyPr>
          <a:lstStyle/>
          <a:p>
            <a:r>
              <a:rPr lang="en-US" sz="1600" b="1" dirty="0">
                <a:solidFill>
                  <a:srgbClr val="FF0066"/>
                </a:solidFill>
              </a:rPr>
              <a:t>CHAPTER 5</a:t>
            </a:r>
          </a:p>
          <a:p>
            <a:r>
              <a:rPr lang="en-US" sz="1600" b="1" dirty="0">
                <a:solidFill>
                  <a:srgbClr val="FF0066"/>
                </a:solidFill>
              </a:rPr>
              <a:t>SOURCE:- JAVA EE for beginners , </a:t>
            </a:r>
            <a:r>
              <a:rPr lang="en-US" sz="1600" b="1" dirty="0" err="1">
                <a:solidFill>
                  <a:srgbClr val="FF0066"/>
                </a:solidFill>
              </a:rPr>
              <a:t>Sharanam</a:t>
            </a:r>
            <a:r>
              <a:rPr lang="en-US" sz="1600" b="1" dirty="0">
                <a:solidFill>
                  <a:srgbClr val="FF0066"/>
                </a:solidFill>
              </a:rPr>
              <a:t> shah &amp; Vaishali shah </a:t>
            </a:r>
          </a:p>
        </p:txBody>
      </p:sp>
    </p:spTree>
    <p:extLst>
      <p:ext uri="{BB962C8B-B14F-4D97-AF65-F5344CB8AC3E}">
        <p14:creationId xmlns:p14="http://schemas.microsoft.com/office/powerpoint/2010/main" val="42237898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F23FC-3138-4D9A-8BAE-73CD48882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989" y="383209"/>
            <a:ext cx="10515600" cy="936544"/>
          </a:xfrm>
        </p:spPr>
        <p:txBody>
          <a:bodyPr/>
          <a:lstStyle/>
          <a:p>
            <a:r>
              <a:rPr lang="en-US" i="0" dirty="0">
                <a:latin typeface="Abadi" panose="020B0604020104020204" pitchFamily="34" charset="0"/>
              </a:rPr>
              <a:t>Need for Dynamic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1B5722-B4AC-49EA-9365-7B47B6E042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9753"/>
            <a:ext cx="10515600" cy="4854804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dirty="0">
                <a:latin typeface="Abadi" panose="020B0604020104020204" pitchFamily="34" charset="0"/>
              </a:rPr>
              <a:t>The Web page is based on data submitted by the user</a:t>
            </a:r>
          </a:p>
          <a:p>
            <a:pPr lvl="1" algn="just"/>
            <a:r>
              <a:rPr lang="en-US" dirty="0">
                <a:latin typeface="Abadi" panose="020B0604020104020204" pitchFamily="34" charset="0"/>
              </a:rPr>
              <a:t>E.g., results page from search engines and order-confirmation pages at on-line stores</a:t>
            </a:r>
          </a:p>
          <a:p>
            <a:pPr algn="just"/>
            <a:r>
              <a:rPr lang="en-US" dirty="0">
                <a:latin typeface="Abadi" panose="020B0604020104020204" pitchFamily="34" charset="0"/>
              </a:rPr>
              <a:t>The Web page is derived from data that changes frequently</a:t>
            </a:r>
          </a:p>
          <a:p>
            <a:pPr lvl="1" algn="just"/>
            <a:r>
              <a:rPr lang="en-US" dirty="0">
                <a:latin typeface="Abadi" panose="020B0604020104020204" pitchFamily="34" charset="0"/>
              </a:rPr>
              <a:t>E.g., a weather report or news headlines page </a:t>
            </a:r>
          </a:p>
          <a:p>
            <a:pPr algn="just"/>
            <a:r>
              <a:rPr lang="en-US" dirty="0">
                <a:latin typeface="Abadi" panose="020B0604020104020204" pitchFamily="34" charset="0"/>
              </a:rPr>
              <a:t>The Web page uses information from databases or other server-side sources </a:t>
            </a:r>
          </a:p>
          <a:p>
            <a:pPr lvl="1" algn="just"/>
            <a:r>
              <a:rPr lang="en-US" dirty="0">
                <a:latin typeface="Abadi" panose="020B0604020104020204" pitchFamily="34" charset="0"/>
              </a:rPr>
              <a:t>E.g., an e-commerce site could use a servlet to build a Web page that lists the current price and availability of each item that is for sale</a:t>
            </a:r>
          </a:p>
          <a:p>
            <a:pPr algn="just"/>
            <a:r>
              <a:rPr lang="en-US" dirty="0">
                <a:latin typeface="Abadi" panose="020B0604020104020204" pitchFamily="34" charset="0"/>
              </a:rPr>
              <a:t>Common Gateway Interface (CGI) is an interface specification for web servers to execute programs like console applications running on a server that generates web pages dynamically. The most commonly used languages for CGI are C and Perl.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5BFDD1EF-A423-476D-BE1A-24C66B433439}"/>
              </a:ext>
            </a:extLst>
          </p:cNvPr>
          <p:cNvSpPr txBox="1">
            <a:spLocks/>
          </p:cNvSpPr>
          <p:nvPr/>
        </p:nvSpPr>
        <p:spPr>
          <a:xfrm>
            <a:off x="0" y="100587"/>
            <a:ext cx="12171578" cy="330722"/>
          </a:xfrm>
          <a:prstGeom prst="rect">
            <a:avLst/>
          </a:prstGeom>
          <a:solidFill>
            <a:srgbClr val="FF99CC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i="0" dirty="0">
                <a:latin typeface="Arial Black" panose="020B0A04020102020204" pitchFamily="34" charset="0"/>
              </a:rPr>
              <a:t>INTRODUCTION TO JAVA SERVLETS</a:t>
            </a:r>
            <a:endParaRPr lang="en-US" sz="1600" dirty="0">
              <a:solidFill>
                <a:schemeClr val="tx1"/>
              </a:solidFill>
              <a:latin typeface="Garamond" panose="02020404030301010803" pitchFamily="18" charset="0"/>
              <a:cs typeface="Cavolini" panose="020B0502040204020203" pitchFamily="66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4CC4A70-46B0-4CDF-84C1-5C5A25D55E23}"/>
              </a:ext>
            </a:extLst>
          </p:cNvPr>
          <p:cNvSpPr/>
          <p:nvPr/>
        </p:nvSpPr>
        <p:spPr>
          <a:xfrm>
            <a:off x="2331560" y="6405378"/>
            <a:ext cx="837728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dirty="0">
                <a:latin typeface="Garamond" panose="02020404030301010803" pitchFamily="18" charset="0"/>
                <a:cs typeface="Cavolini" panose="020B0502040204020203" pitchFamily="66" charset="0"/>
              </a:rPr>
              <a:t>Sudha </a:t>
            </a:r>
            <a:r>
              <a:rPr lang="en-US" sz="1200" b="1" dirty="0" err="1">
                <a:latin typeface="Garamond" panose="02020404030301010803" pitchFamily="18" charset="0"/>
                <a:cs typeface="Cavolini" panose="020B0502040204020203" pitchFamily="66" charset="0"/>
              </a:rPr>
              <a:t>Bhagavatheeswaran</a:t>
            </a:r>
            <a:r>
              <a:rPr lang="en-US" sz="1200" b="1" dirty="0">
                <a:latin typeface="Garamond" panose="02020404030301010803" pitchFamily="18" charset="0"/>
                <a:cs typeface="Cavolini" panose="020B0502040204020203" pitchFamily="66" charset="0"/>
              </a:rPr>
              <a:t>, Department of Information Technology,</a:t>
            </a:r>
          </a:p>
          <a:p>
            <a:pPr algn="ctr"/>
            <a:r>
              <a:rPr lang="en-US" sz="1200" b="1" dirty="0">
                <a:latin typeface="Garamond" panose="02020404030301010803" pitchFamily="18" charset="0"/>
                <a:cs typeface="Cavolini" panose="020B0502040204020203" pitchFamily="66" charset="0"/>
              </a:rPr>
              <a:t>SIES College of Arts, Science &amp; Commerce (Autonomous)</a:t>
            </a:r>
          </a:p>
        </p:txBody>
      </p:sp>
    </p:spTree>
    <p:extLst>
      <p:ext uri="{BB962C8B-B14F-4D97-AF65-F5344CB8AC3E}">
        <p14:creationId xmlns:p14="http://schemas.microsoft.com/office/powerpoint/2010/main" val="289755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F23FC-3138-4D9A-8BAE-73CD48882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85682"/>
          </a:xfrm>
        </p:spPr>
        <p:txBody>
          <a:bodyPr>
            <a:normAutofit/>
          </a:bodyPr>
          <a:lstStyle/>
          <a:p>
            <a:r>
              <a:rPr lang="en-US" i="0" dirty="0">
                <a:solidFill>
                  <a:srgbClr val="000000"/>
                </a:solidFill>
                <a:latin typeface="Abadi" panose="020B0604020104020204" pitchFamily="34" charset="0"/>
                <a:ea typeface="+mn-ea"/>
                <a:cs typeface="+mn-cs"/>
              </a:rPr>
              <a:t>Servlet Communication</a:t>
            </a:r>
            <a:endParaRPr lang="en-US" sz="5400" i="0" dirty="0">
              <a:latin typeface="Abadi" panose="020B0604020104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512B16E-03F7-40E5-8805-979E2FE4C3C6}"/>
              </a:ext>
            </a:extLst>
          </p:cNvPr>
          <p:cNvSpPr/>
          <p:nvPr/>
        </p:nvSpPr>
        <p:spPr>
          <a:xfrm>
            <a:off x="2331560" y="6405378"/>
            <a:ext cx="837728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dirty="0">
                <a:latin typeface="Garamond" panose="02020404030301010803" pitchFamily="18" charset="0"/>
                <a:cs typeface="Cavolini" panose="020B0502040204020203" pitchFamily="66" charset="0"/>
              </a:rPr>
              <a:t>Sudha </a:t>
            </a:r>
            <a:r>
              <a:rPr lang="en-US" sz="1200" b="1" dirty="0" err="1">
                <a:latin typeface="Garamond" panose="02020404030301010803" pitchFamily="18" charset="0"/>
                <a:cs typeface="Cavolini" panose="020B0502040204020203" pitchFamily="66" charset="0"/>
              </a:rPr>
              <a:t>Bhagavatheeswaran</a:t>
            </a:r>
            <a:r>
              <a:rPr lang="en-US" sz="1200" b="1" dirty="0">
                <a:latin typeface="Garamond" panose="02020404030301010803" pitchFamily="18" charset="0"/>
                <a:cs typeface="Cavolini" panose="020B0502040204020203" pitchFamily="66" charset="0"/>
              </a:rPr>
              <a:t>, Department of Information Technology,</a:t>
            </a:r>
          </a:p>
          <a:p>
            <a:pPr algn="ctr"/>
            <a:r>
              <a:rPr lang="en-US" sz="1200" b="1" dirty="0">
                <a:latin typeface="Garamond" panose="02020404030301010803" pitchFamily="18" charset="0"/>
                <a:cs typeface="Cavolini" panose="020B0502040204020203" pitchFamily="66" charset="0"/>
              </a:rPr>
              <a:t>SIES College of Arts, Science &amp; Commerce (Autonomous)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B7B046-4B0E-41AB-9D85-C7880DF74CBD}"/>
              </a:ext>
            </a:extLst>
          </p:cNvPr>
          <p:cNvSpPr txBox="1">
            <a:spLocks/>
          </p:cNvSpPr>
          <p:nvPr/>
        </p:nvSpPr>
        <p:spPr>
          <a:xfrm>
            <a:off x="29850" y="102155"/>
            <a:ext cx="12171578" cy="330722"/>
          </a:xfrm>
          <a:prstGeom prst="rect">
            <a:avLst/>
          </a:prstGeom>
          <a:solidFill>
            <a:srgbClr val="FF99CC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i="0" dirty="0">
                <a:latin typeface="Arial Black" panose="020B0A04020102020204" pitchFamily="34" charset="0"/>
              </a:rPr>
              <a:t>INTRODUCTION TO JAVA SERVLETS</a:t>
            </a:r>
            <a:endParaRPr lang="en-US" sz="1600" dirty="0">
              <a:solidFill>
                <a:schemeClr val="tx1"/>
              </a:solidFill>
              <a:latin typeface="Garamond" panose="02020404030301010803" pitchFamily="18" charset="0"/>
              <a:cs typeface="Cavolini" panose="020B0502040204020203" pitchFamily="66" charset="0"/>
            </a:endParaRPr>
          </a:p>
        </p:txBody>
      </p:sp>
      <p:graphicFrame>
        <p:nvGraphicFramePr>
          <p:cNvPr id="6" name="Object 2">
            <a:extLst>
              <a:ext uri="{FF2B5EF4-FFF2-40B4-BE49-F238E27FC236}">
                <a16:creationId xmlns:a16="http://schemas.microsoft.com/office/drawing/2014/main" id="{6316C339-AA62-4431-ABF0-9A4117A98441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56050932"/>
              </p:ext>
            </p:extLst>
          </p:nvPr>
        </p:nvGraphicFramePr>
        <p:xfrm>
          <a:off x="2786796" y="1364269"/>
          <a:ext cx="6819117" cy="45797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2783880" imgH="1869480" progId="">
                  <p:embed/>
                </p:oleObj>
              </mc:Choice>
              <mc:Fallback>
                <p:oleObj name="VISIO" r:id="rId2" imgW="2783880" imgH="1869480" progId="">
                  <p:embed/>
                  <p:pic>
                    <p:nvPicPr>
                      <p:cNvPr id="205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6796" y="1364269"/>
                        <a:ext cx="6819117" cy="457977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88088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F23FC-3138-4D9A-8BAE-73CD48882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85682"/>
          </a:xfrm>
        </p:spPr>
        <p:txBody>
          <a:bodyPr>
            <a:normAutofit/>
          </a:bodyPr>
          <a:lstStyle/>
          <a:p>
            <a:r>
              <a:rPr lang="en-US" i="0" dirty="0">
                <a:solidFill>
                  <a:srgbClr val="000000"/>
                </a:solidFill>
                <a:latin typeface="Abadi" panose="020B0604020104020204" pitchFamily="34" charset="0"/>
                <a:ea typeface="+mn-ea"/>
                <a:cs typeface="+mn-cs"/>
              </a:rPr>
              <a:t>What is a Servlet?</a:t>
            </a:r>
            <a:endParaRPr lang="en-US" sz="5400" i="0" dirty="0">
              <a:latin typeface="Abadi" panose="020B0604020104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512B16E-03F7-40E5-8805-979E2FE4C3C6}"/>
              </a:ext>
            </a:extLst>
          </p:cNvPr>
          <p:cNvSpPr/>
          <p:nvPr/>
        </p:nvSpPr>
        <p:spPr>
          <a:xfrm>
            <a:off x="2331560" y="6405378"/>
            <a:ext cx="837728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dirty="0">
                <a:latin typeface="Garamond" panose="02020404030301010803" pitchFamily="18" charset="0"/>
                <a:cs typeface="Cavolini" panose="020B0502040204020203" pitchFamily="66" charset="0"/>
              </a:rPr>
              <a:t>Sudha </a:t>
            </a:r>
            <a:r>
              <a:rPr lang="en-US" sz="1200" b="1" dirty="0" err="1">
                <a:latin typeface="Garamond" panose="02020404030301010803" pitchFamily="18" charset="0"/>
                <a:cs typeface="Cavolini" panose="020B0502040204020203" pitchFamily="66" charset="0"/>
              </a:rPr>
              <a:t>Bhagavatheeswaran</a:t>
            </a:r>
            <a:r>
              <a:rPr lang="en-US" sz="1200" b="1" dirty="0">
                <a:latin typeface="Garamond" panose="02020404030301010803" pitchFamily="18" charset="0"/>
                <a:cs typeface="Cavolini" panose="020B0502040204020203" pitchFamily="66" charset="0"/>
              </a:rPr>
              <a:t>, Department of Information Technology,</a:t>
            </a:r>
          </a:p>
          <a:p>
            <a:pPr algn="ctr"/>
            <a:r>
              <a:rPr lang="en-US" sz="1200" b="1" dirty="0">
                <a:latin typeface="Garamond" panose="02020404030301010803" pitchFamily="18" charset="0"/>
                <a:cs typeface="Cavolini" panose="020B0502040204020203" pitchFamily="66" charset="0"/>
              </a:rPr>
              <a:t>SIES College of Arts, Science &amp; Commerce (Autonomous)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149F786-AC71-4A35-9B8A-C15FA7B006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014" y="1675712"/>
            <a:ext cx="10515600" cy="4160520"/>
          </a:xfrm>
        </p:spPr>
        <p:txBody>
          <a:bodyPr>
            <a:normAutofit/>
          </a:bodyPr>
          <a:lstStyle/>
          <a:p>
            <a:r>
              <a:rPr lang="en-US" dirty="0" err="1">
                <a:latin typeface="Abadi" panose="020B0604020104020204" pitchFamily="34" charset="0"/>
              </a:rPr>
              <a:t>Serverside</a:t>
            </a:r>
            <a:r>
              <a:rPr lang="en-US" dirty="0">
                <a:latin typeface="Abadi" panose="020B0604020104020204" pitchFamily="34" charset="0"/>
              </a:rPr>
              <a:t> counterpart to Applets</a:t>
            </a:r>
          </a:p>
          <a:p>
            <a:r>
              <a:rPr lang="en-US" dirty="0">
                <a:latin typeface="Abadi" panose="020B0604020104020204" pitchFamily="34" charset="0"/>
              </a:rPr>
              <a:t>Server side program that services HTTP requests and returns the results as HTTP responses.</a:t>
            </a:r>
          </a:p>
          <a:p>
            <a:r>
              <a:rPr lang="en-US" dirty="0">
                <a:latin typeface="Abadi" panose="020B0604020104020204" pitchFamily="34" charset="0"/>
              </a:rPr>
              <a:t>Supported by all web servers and application servers</a:t>
            </a:r>
          </a:p>
          <a:p>
            <a:r>
              <a:rPr lang="en-US" dirty="0">
                <a:latin typeface="Abadi" panose="020B0604020104020204" pitchFamily="34" charset="0"/>
              </a:rPr>
              <a:t>All requests are executed as threads in one process</a:t>
            </a:r>
          </a:p>
          <a:p>
            <a:r>
              <a:rPr lang="en-US" dirty="0">
                <a:latin typeface="Abadi" panose="020B0604020104020204" pitchFamily="34" charset="0"/>
              </a:rPr>
              <a:t>Small, self contained code that is executed at web server</a:t>
            </a:r>
          </a:p>
          <a:p>
            <a:r>
              <a:rPr lang="en-US" dirty="0">
                <a:latin typeface="Abadi" panose="020B0604020104020204" pitchFamily="34" charset="0"/>
              </a:rPr>
              <a:t>Runs behind the scene in conjunction with the web server(no GUI)</a:t>
            </a:r>
          </a:p>
          <a:p>
            <a:endParaRPr lang="en-US" dirty="0">
              <a:latin typeface="Abadi" panose="020B0604020104020204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B7B046-4B0E-41AB-9D85-C7880DF74CBD}"/>
              </a:ext>
            </a:extLst>
          </p:cNvPr>
          <p:cNvSpPr txBox="1">
            <a:spLocks/>
          </p:cNvSpPr>
          <p:nvPr/>
        </p:nvSpPr>
        <p:spPr>
          <a:xfrm>
            <a:off x="29850" y="102155"/>
            <a:ext cx="12171578" cy="330722"/>
          </a:xfrm>
          <a:prstGeom prst="rect">
            <a:avLst/>
          </a:prstGeom>
          <a:solidFill>
            <a:srgbClr val="FF99CC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i="0" dirty="0">
                <a:latin typeface="Arial Black" panose="020B0A04020102020204" pitchFamily="34" charset="0"/>
              </a:rPr>
              <a:t>INTRODUCTION TO JAVA SERVLETS</a:t>
            </a:r>
            <a:endParaRPr lang="en-US" sz="1600" dirty="0">
              <a:solidFill>
                <a:schemeClr val="tx1"/>
              </a:solidFill>
              <a:latin typeface="Garamond" panose="02020404030301010803" pitchFamily="18" charset="0"/>
              <a:cs typeface="Cavolini" panose="020B05020402040202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98036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F23FC-3138-4D9A-8BAE-73CD48882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85682"/>
          </a:xfrm>
        </p:spPr>
        <p:txBody>
          <a:bodyPr>
            <a:normAutofit/>
          </a:bodyPr>
          <a:lstStyle/>
          <a:p>
            <a:r>
              <a:rPr lang="en-US" i="0" dirty="0">
                <a:solidFill>
                  <a:srgbClr val="000000"/>
                </a:solidFill>
                <a:latin typeface="Abadi" panose="020B0604020104020204" pitchFamily="34" charset="0"/>
                <a:ea typeface="+mn-ea"/>
                <a:cs typeface="+mn-cs"/>
              </a:rPr>
              <a:t>Why Servlets?</a:t>
            </a:r>
            <a:endParaRPr lang="en-US" sz="5400" i="0" dirty="0">
              <a:latin typeface="Abadi" panose="020B0604020104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512B16E-03F7-40E5-8805-979E2FE4C3C6}"/>
              </a:ext>
            </a:extLst>
          </p:cNvPr>
          <p:cNvSpPr/>
          <p:nvPr/>
        </p:nvSpPr>
        <p:spPr>
          <a:xfrm>
            <a:off x="2331560" y="6405378"/>
            <a:ext cx="837728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dirty="0">
                <a:latin typeface="Garamond" panose="02020404030301010803" pitchFamily="18" charset="0"/>
                <a:cs typeface="Cavolini" panose="020B0502040204020203" pitchFamily="66" charset="0"/>
              </a:rPr>
              <a:t>Sudha </a:t>
            </a:r>
            <a:r>
              <a:rPr lang="en-US" sz="1200" b="1" dirty="0" err="1">
                <a:latin typeface="Garamond" panose="02020404030301010803" pitchFamily="18" charset="0"/>
                <a:cs typeface="Cavolini" panose="020B0502040204020203" pitchFamily="66" charset="0"/>
              </a:rPr>
              <a:t>Bhagavatheeswaran</a:t>
            </a:r>
            <a:r>
              <a:rPr lang="en-US" sz="1200" b="1" dirty="0">
                <a:latin typeface="Garamond" panose="02020404030301010803" pitchFamily="18" charset="0"/>
                <a:cs typeface="Cavolini" panose="020B0502040204020203" pitchFamily="66" charset="0"/>
              </a:rPr>
              <a:t>, Department of Information Technology,</a:t>
            </a:r>
          </a:p>
          <a:p>
            <a:pPr algn="ctr"/>
            <a:r>
              <a:rPr lang="en-US" sz="1200" b="1" dirty="0">
                <a:latin typeface="Garamond" panose="02020404030301010803" pitchFamily="18" charset="0"/>
                <a:cs typeface="Cavolini" panose="020B0502040204020203" pitchFamily="66" charset="0"/>
              </a:rPr>
              <a:t>SIES College of Arts, Science &amp; Commerce (Autonomous)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149F786-AC71-4A35-9B8A-C15FA7B006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014" y="1675712"/>
            <a:ext cx="10515600" cy="4160520"/>
          </a:xfrm>
        </p:spPr>
        <p:txBody>
          <a:bodyPr>
            <a:normAutofit/>
          </a:bodyPr>
          <a:lstStyle/>
          <a:p>
            <a:r>
              <a:rPr lang="en-US" dirty="0">
                <a:latin typeface="Abadi" panose="020B0604020104020204" pitchFamily="34" charset="0"/>
              </a:rPr>
              <a:t>Spawned as threads ,not process.</a:t>
            </a:r>
          </a:p>
          <a:p>
            <a:r>
              <a:rPr lang="en-US" dirty="0">
                <a:latin typeface="Abadi" panose="020B0604020104020204" pitchFamily="34" charset="0"/>
              </a:rPr>
              <a:t>Powerful object oriented abstraction of HTTP.</a:t>
            </a:r>
          </a:p>
          <a:p>
            <a:r>
              <a:rPr lang="en-US" dirty="0">
                <a:latin typeface="Abadi" panose="020B0604020104020204" pitchFamily="34" charset="0"/>
              </a:rPr>
              <a:t>Portable across multiple servers.</a:t>
            </a:r>
          </a:p>
          <a:p>
            <a:r>
              <a:rPr lang="en-US" dirty="0">
                <a:latin typeface="Abadi" panose="020B0604020104020204" pitchFamily="34" charset="0"/>
              </a:rPr>
              <a:t>Provides direct DB access using ODBC drivers.</a:t>
            </a:r>
          </a:p>
          <a:p>
            <a:r>
              <a:rPr lang="en-US" dirty="0">
                <a:latin typeface="Abadi" panose="020B0604020104020204" pitchFamily="34" charset="0"/>
              </a:rPr>
              <a:t>Being on server side; code protection</a:t>
            </a:r>
          </a:p>
          <a:p>
            <a:r>
              <a:rPr lang="en-US" dirty="0">
                <a:latin typeface="Abadi" panose="020B0604020104020204" pitchFamily="34" charset="0"/>
              </a:rPr>
              <a:t>Simple to design and implement.</a:t>
            </a:r>
          </a:p>
          <a:p>
            <a:pPr marL="0" indent="0">
              <a:buNone/>
            </a:pPr>
            <a:endParaRPr lang="en-US" dirty="0">
              <a:latin typeface="Abadi" panose="020B0604020104020204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B7B046-4B0E-41AB-9D85-C7880DF74CBD}"/>
              </a:ext>
            </a:extLst>
          </p:cNvPr>
          <p:cNvSpPr txBox="1">
            <a:spLocks/>
          </p:cNvSpPr>
          <p:nvPr/>
        </p:nvSpPr>
        <p:spPr>
          <a:xfrm>
            <a:off x="29850" y="102155"/>
            <a:ext cx="12171578" cy="330722"/>
          </a:xfrm>
          <a:prstGeom prst="rect">
            <a:avLst/>
          </a:prstGeom>
          <a:solidFill>
            <a:srgbClr val="FF99CC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i="0" dirty="0">
                <a:latin typeface="Arial Black" panose="020B0A04020102020204" pitchFamily="34" charset="0"/>
              </a:rPr>
              <a:t>INTRODUCTION TO JAVA SERVLETS</a:t>
            </a:r>
            <a:endParaRPr lang="en-US" sz="1600" dirty="0">
              <a:solidFill>
                <a:schemeClr val="tx1"/>
              </a:solidFill>
              <a:latin typeface="Garamond" panose="02020404030301010803" pitchFamily="18" charset="0"/>
              <a:cs typeface="Cavolini" panose="020B05020402040202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83387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F23FC-3138-4D9A-8BAE-73CD48882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85682"/>
          </a:xfrm>
        </p:spPr>
        <p:txBody>
          <a:bodyPr>
            <a:normAutofit/>
          </a:bodyPr>
          <a:lstStyle/>
          <a:p>
            <a:r>
              <a:rPr lang="en-US" sz="4400" i="0" dirty="0">
                <a:latin typeface="Abadi" panose="020B0604020104020204" pitchFamily="34" charset="0"/>
              </a:rPr>
              <a:t>Servlets can do…..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512B16E-03F7-40E5-8805-979E2FE4C3C6}"/>
              </a:ext>
            </a:extLst>
          </p:cNvPr>
          <p:cNvSpPr/>
          <p:nvPr/>
        </p:nvSpPr>
        <p:spPr>
          <a:xfrm>
            <a:off x="2331560" y="6405378"/>
            <a:ext cx="837728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dirty="0">
                <a:latin typeface="Garamond" panose="02020404030301010803" pitchFamily="18" charset="0"/>
                <a:cs typeface="Cavolini" panose="020B0502040204020203" pitchFamily="66" charset="0"/>
              </a:rPr>
              <a:t>Sudha </a:t>
            </a:r>
            <a:r>
              <a:rPr lang="en-US" sz="1200" b="1" dirty="0" err="1">
                <a:latin typeface="Garamond" panose="02020404030301010803" pitchFamily="18" charset="0"/>
                <a:cs typeface="Cavolini" panose="020B0502040204020203" pitchFamily="66" charset="0"/>
              </a:rPr>
              <a:t>Bhagavatheeswaran</a:t>
            </a:r>
            <a:r>
              <a:rPr lang="en-US" sz="1200" b="1" dirty="0">
                <a:latin typeface="Garamond" panose="02020404030301010803" pitchFamily="18" charset="0"/>
                <a:cs typeface="Cavolini" panose="020B0502040204020203" pitchFamily="66" charset="0"/>
              </a:rPr>
              <a:t>, Department of Information Technology,</a:t>
            </a:r>
          </a:p>
          <a:p>
            <a:pPr algn="ctr"/>
            <a:r>
              <a:rPr lang="en-US" sz="1200" b="1" dirty="0">
                <a:latin typeface="Garamond" panose="02020404030301010803" pitchFamily="18" charset="0"/>
                <a:cs typeface="Cavolini" panose="020B0502040204020203" pitchFamily="66" charset="0"/>
              </a:rPr>
              <a:t>SIES College of Arts, Science &amp; Commerce (Autonomous)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149F786-AC71-4A35-9B8A-C15FA7B006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014" y="1675712"/>
            <a:ext cx="10515600" cy="4160520"/>
          </a:xfrm>
        </p:spPr>
        <p:txBody>
          <a:bodyPr>
            <a:normAutofit/>
          </a:bodyPr>
          <a:lstStyle/>
          <a:p>
            <a:r>
              <a:rPr lang="en-US" dirty="0">
                <a:latin typeface="Abadi" panose="020B0604020104020204" pitchFamily="34" charset="0"/>
              </a:rPr>
              <a:t>Process and store data submitted by HTML form</a:t>
            </a:r>
          </a:p>
          <a:p>
            <a:r>
              <a:rPr lang="en-US" dirty="0">
                <a:latin typeface="Abadi" panose="020B0604020104020204" pitchFamily="34" charset="0"/>
              </a:rPr>
              <a:t>Can provide dynamic content.</a:t>
            </a:r>
          </a:p>
          <a:p>
            <a:r>
              <a:rPr lang="en-US" dirty="0">
                <a:latin typeface="Abadi" panose="020B0604020104020204" pitchFamily="34" charset="0"/>
              </a:rPr>
              <a:t>Can manage state information.</a:t>
            </a:r>
          </a:p>
          <a:p>
            <a:r>
              <a:rPr lang="en-US" dirty="0">
                <a:latin typeface="Abadi" panose="020B0604020104020204" pitchFamily="34" charset="0"/>
              </a:rPr>
              <a:t>Can handle multiple requests concurrently which can be </a:t>
            </a:r>
            <a:r>
              <a:rPr lang="en-US" dirty="0" err="1">
                <a:latin typeface="Abadi" panose="020B0604020104020204" pitchFamily="34" charset="0"/>
              </a:rPr>
              <a:t>synchronised</a:t>
            </a:r>
            <a:r>
              <a:rPr lang="en-US" dirty="0">
                <a:latin typeface="Abadi" panose="020B0604020104020204" pitchFamily="34" charset="0"/>
              </a:rPr>
              <a:t>.</a:t>
            </a:r>
          </a:p>
          <a:p>
            <a:r>
              <a:rPr lang="en-US" dirty="0">
                <a:latin typeface="Abadi" panose="020B0604020104020204" pitchFamily="34" charset="0"/>
              </a:rPr>
              <a:t>Can forward requests to other servers.</a:t>
            </a:r>
          </a:p>
          <a:p>
            <a:r>
              <a:rPr lang="en-US" dirty="0">
                <a:latin typeface="Abadi" panose="020B0604020104020204" pitchFamily="34" charset="0"/>
              </a:rPr>
              <a:t>Can maintain, track and clean up sessions.</a:t>
            </a:r>
          </a:p>
          <a:p>
            <a:pPr marL="0" indent="0">
              <a:buNone/>
            </a:pPr>
            <a:endParaRPr lang="en-US" dirty="0">
              <a:latin typeface="Abadi" panose="020B0604020104020204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B7B046-4B0E-41AB-9D85-C7880DF74CBD}"/>
              </a:ext>
            </a:extLst>
          </p:cNvPr>
          <p:cNvSpPr txBox="1">
            <a:spLocks/>
          </p:cNvSpPr>
          <p:nvPr/>
        </p:nvSpPr>
        <p:spPr>
          <a:xfrm>
            <a:off x="29850" y="102155"/>
            <a:ext cx="12171578" cy="330722"/>
          </a:xfrm>
          <a:prstGeom prst="rect">
            <a:avLst/>
          </a:prstGeom>
          <a:solidFill>
            <a:srgbClr val="FF99CC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i="0" dirty="0">
                <a:latin typeface="Arial Black" panose="020B0A04020102020204" pitchFamily="34" charset="0"/>
              </a:rPr>
              <a:t>INTRODUCTION TO JAVA SERVLETS</a:t>
            </a:r>
            <a:endParaRPr lang="en-US" sz="1600" dirty="0">
              <a:solidFill>
                <a:schemeClr val="tx1"/>
              </a:solidFill>
              <a:latin typeface="Garamond" panose="02020404030301010803" pitchFamily="18" charset="0"/>
              <a:cs typeface="Cavolini" panose="020B05020402040202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28106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F23FC-3138-4D9A-8BAE-73CD48882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61444"/>
          </a:xfrm>
        </p:spPr>
        <p:txBody>
          <a:bodyPr>
            <a:normAutofit/>
          </a:bodyPr>
          <a:lstStyle/>
          <a:p>
            <a:r>
              <a:rPr lang="en-US" sz="4400" i="0" dirty="0">
                <a:latin typeface="Abadi" panose="020B0604020104020204" pitchFamily="34" charset="0"/>
              </a:rPr>
              <a:t>Servlet Request/Response Paradigm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512B16E-03F7-40E5-8805-979E2FE4C3C6}"/>
              </a:ext>
            </a:extLst>
          </p:cNvPr>
          <p:cNvSpPr/>
          <p:nvPr/>
        </p:nvSpPr>
        <p:spPr>
          <a:xfrm>
            <a:off x="6753520" y="6396335"/>
            <a:ext cx="61831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dirty="0">
                <a:latin typeface="Garamond" panose="02020404030301010803" pitchFamily="18" charset="0"/>
                <a:cs typeface="Cavolini" panose="020B0502040204020203" pitchFamily="66" charset="0"/>
              </a:rPr>
              <a:t>Sudha </a:t>
            </a:r>
            <a:r>
              <a:rPr lang="en-US" sz="1200" b="1" dirty="0" err="1">
                <a:latin typeface="Garamond" panose="02020404030301010803" pitchFamily="18" charset="0"/>
                <a:cs typeface="Cavolini" panose="020B0502040204020203" pitchFamily="66" charset="0"/>
              </a:rPr>
              <a:t>Bhagavatheeswaran</a:t>
            </a:r>
            <a:r>
              <a:rPr lang="en-US" sz="1200" b="1" dirty="0">
                <a:latin typeface="Garamond" panose="02020404030301010803" pitchFamily="18" charset="0"/>
                <a:cs typeface="Cavolini" panose="020B0502040204020203" pitchFamily="66" charset="0"/>
              </a:rPr>
              <a:t>, Department of Information Technology,</a:t>
            </a:r>
          </a:p>
          <a:p>
            <a:pPr algn="ctr"/>
            <a:r>
              <a:rPr lang="en-US" sz="1200" b="1" dirty="0">
                <a:latin typeface="Garamond" panose="02020404030301010803" pitchFamily="18" charset="0"/>
                <a:cs typeface="Cavolini" panose="020B0502040204020203" pitchFamily="66" charset="0"/>
              </a:rPr>
              <a:t>SIES College of Arts, Science &amp; Commerce (Autonomous)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B7B046-4B0E-41AB-9D85-C7880DF74CBD}"/>
              </a:ext>
            </a:extLst>
          </p:cNvPr>
          <p:cNvSpPr txBox="1">
            <a:spLocks/>
          </p:cNvSpPr>
          <p:nvPr/>
        </p:nvSpPr>
        <p:spPr>
          <a:xfrm>
            <a:off x="29850" y="102155"/>
            <a:ext cx="12171578" cy="330722"/>
          </a:xfrm>
          <a:prstGeom prst="rect">
            <a:avLst/>
          </a:prstGeom>
          <a:solidFill>
            <a:srgbClr val="FF99CC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i="0" dirty="0">
                <a:latin typeface="Arial Black" panose="020B0A04020102020204" pitchFamily="34" charset="0"/>
              </a:rPr>
              <a:t>INTRODUCTION TO JAVA SERVLETS</a:t>
            </a:r>
            <a:endParaRPr lang="en-US" sz="1600" dirty="0">
              <a:solidFill>
                <a:schemeClr val="tx1"/>
              </a:solidFill>
              <a:latin typeface="Garamond" panose="02020404030301010803" pitchFamily="18" charset="0"/>
              <a:cs typeface="Cavolini" panose="020B0502040204020203" pitchFamily="66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54DC0AE-CF58-45D7-8B2A-5856EC6EC107}"/>
              </a:ext>
            </a:extLst>
          </p:cNvPr>
          <p:cNvGrpSpPr/>
          <p:nvPr/>
        </p:nvGrpSpPr>
        <p:grpSpPr>
          <a:xfrm>
            <a:off x="208962" y="1099492"/>
            <a:ext cx="8915400" cy="5527675"/>
            <a:chOff x="152400" y="1330325"/>
            <a:chExt cx="8915400" cy="5527675"/>
          </a:xfrm>
        </p:grpSpPr>
        <p:sp>
          <p:nvSpPr>
            <p:cNvPr id="9" name="Rounded Rectangle 3">
              <a:extLst>
                <a:ext uri="{FF2B5EF4-FFF2-40B4-BE49-F238E27FC236}">
                  <a16:creationId xmlns:a16="http://schemas.microsoft.com/office/drawing/2014/main" id="{06CCBD4B-BD4F-4CEA-AC93-54D87A2E36E3}"/>
                </a:ext>
              </a:extLst>
            </p:cNvPr>
            <p:cNvSpPr/>
            <p:nvPr/>
          </p:nvSpPr>
          <p:spPr>
            <a:xfrm>
              <a:off x="1219200" y="1447800"/>
              <a:ext cx="2133600" cy="533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/>
                <a:t>WEB BROWSER</a:t>
              </a:r>
            </a:p>
          </p:txBody>
        </p:sp>
        <p:sp>
          <p:nvSpPr>
            <p:cNvPr id="10" name="Rounded Rectangle 4">
              <a:extLst>
                <a:ext uri="{FF2B5EF4-FFF2-40B4-BE49-F238E27FC236}">
                  <a16:creationId xmlns:a16="http://schemas.microsoft.com/office/drawing/2014/main" id="{0F65FE7F-A8DB-4D27-BE17-E94EAE42E369}"/>
                </a:ext>
              </a:extLst>
            </p:cNvPr>
            <p:cNvSpPr/>
            <p:nvPr/>
          </p:nvSpPr>
          <p:spPr>
            <a:xfrm>
              <a:off x="2819400" y="2895600"/>
              <a:ext cx="2133600" cy="533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/>
                <a:t>WEB SERVER</a:t>
              </a:r>
            </a:p>
          </p:txBody>
        </p:sp>
        <p:sp>
          <p:nvSpPr>
            <p:cNvPr id="12" name="Curved Right Arrow 9">
              <a:extLst>
                <a:ext uri="{FF2B5EF4-FFF2-40B4-BE49-F238E27FC236}">
                  <a16:creationId xmlns:a16="http://schemas.microsoft.com/office/drawing/2014/main" id="{761C5D59-DFC1-4938-B8D4-0C11853DA271}"/>
                </a:ext>
              </a:extLst>
            </p:cNvPr>
            <p:cNvSpPr/>
            <p:nvPr/>
          </p:nvSpPr>
          <p:spPr>
            <a:xfrm>
              <a:off x="1524000" y="2057400"/>
              <a:ext cx="1219200" cy="1295400"/>
            </a:xfrm>
            <a:prstGeom prst="curvedRightArrow">
              <a:avLst>
                <a:gd name="adj1" fmla="val 25000"/>
                <a:gd name="adj2" fmla="val 50000"/>
                <a:gd name="adj3" fmla="val 25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" name="Curved Right Arrow 10">
              <a:extLst>
                <a:ext uri="{FF2B5EF4-FFF2-40B4-BE49-F238E27FC236}">
                  <a16:creationId xmlns:a16="http://schemas.microsoft.com/office/drawing/2014/main" id="{5B751F3C-F596-4942-9909-9E89EA6A4F7A}"/>
                </a:ext>
              </a:extLst>
            </p:cNvPr>
            <p:cNvSpPr/>
            <p:nvPr/>
          </p:nvSpPr>
          <p:spPr>
            <a:xfrm>
              <a:off x="3124200" y="3505200"/>
              <a:ext cx="1143000" cy="1524000"/>
            </a:xfrm>
            <a:prstGeom prst="curvedRightArrow">
              <a:avLst>
                <a:gd name="adj1" fmla="val 25000"/>
                <a:gd name="adj2" fmla="val 50000"/>
                <a:gd name="adj3" fmla="val 25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Curved Right Arrow 11">
              <a:extLst>
                <a:ext uri="{FF2B5EF4-FFF2-40B4-BE49-F238E27FC236}">
                  <a16:creationId xmlns:a16="http://schemas.microsoft.com/office/drawing/2014/main" id="{6B84D1AE-50F1-46E5-A887-C2EA3D2262E5}"/>
                </a:ext>
              </a:extLst>
            </p:cNvPr>
            <p:cNvSpPr/>
            <p:nvPr/>
          </p:nvSpPr>
          <p:spPr>
            <a:xfrm>
              <a:off x="4419600" y="5410200"/>
              <a:ext cx="1219200" cy="914400"/>
            </a:xfrm>
            <a:prstGeom prst="curvedRightArrow">
              <a:avLst>
                <a:gd name="adj1" fmla="val 25000"/>
                <a:gd name="adj2" fmla="val 50000"/>
                <a:gd name="adj3" fmla="val 25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" name="Curved Up Arrow 12">
              <a:extLst>
                <a:ext uri="{FF2B5EF4-FFF2-40B4-BE49-F238E27FC236}">
                  <a16:creationId xmlns:a16="http://schemas.microsoft.com/office/drawing/2014/main" id="{8D70C7C0-5585-4D52-99BA-47F79646CD82}"/>
                </a:ext>
              </a:extLst>
            </p:cNvPr>
            <p:cNvSpPr/>
            <p:nvPr/>
          </p:nvSpPr>
          <p:spPr>
            <a:xfrm rot="15341457">
              <a:off x="6019800" y="4430713"/>
              <a:ext cx="1260475" cy="1450975"/>
            </a:xfrm>
            <a:prstGeom prst="curved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" name="Curved Up Arrow 13">
              <a:extLst>
                <a:ext uri="{FF2B5EF4-FFF2-40B4-BE49-F238E27FC236}">
                  <a16:creationId xmlns:a16="http://schemas.microsoft.com/office/drawing/2014/main" id="{E8D41D32-BCA2-4A25-B1FD-9EECBA6758FC}"/>
                </a:ext>
              </a:extLst>
            </p:cNvPr>
            <p:cNvSpPr/>
            <p:nvPr/>
          </p:nvSpPr>
          <p:spPr>
            <a:xfrm rot="15341457">
              <a:off x="5120482" y="2991644"/>
              <a:ext cx="1352550" cy="1081087"/>
            </a:xfrm>
            <a:prstGeom prst="curved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" name="Curved Up Arrow 14">
              <a:extLst>
                <a:ext uri="{FF2B5EF4-FFF2-40B4-BE49-F238E27FC236}">
                  <a16:creationId xmlns:a16="http://schemas.microsoft.com/office/drawing/2014/main" id="{98F9104E-E96B-46E9-AE40-4581507E8343}"/>
                </a:ext>
              </a:extLst>
            </p:cNvPr>
            <p:cNvSpPr/>
            <p:nvPr/>
          </p:nvSpPr>
          <p:spPr>
            <a:xfrm rot="15341457">
              <a:off x="3486944" y="1510506"/>
              <a:ext cx="1441450" cy="1081088"/>
            </a:xfrm>
            <a:prstGeom prst="curved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8" name="TextBox 15">
              <a:extLst>
                <a:ext uri="{FF2B5EF4-FFF2-40B4-BE49-F238E27FC236}">
                  <a16:creationId xmlns:a16="http://schemas.microsoft.com/office/drawing/2014/main" id="{1DA9F608-43FB-444C-B3C6-1DC016BA34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400" y="2133600"/>
              <a:ext cx="1447800" cy="923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dirty="0"/>
                <a:t>Request for</a:t>
              </a:r>
            </a:p>
            <a:p>
              <a:r>
                <a:rPr lang="en-US" dirty="0"/>
                <a:t>HTML page content</a:t>
              </a:r>
            </a:p>
          </p:txBody>
        </p:sp>
        <p:sp>
          <p:nvSpPr>
            <p:cNvPr id="19" name="TextBox 16">
              <a:extLst>
                <a:ext uri="{FF2B5EF4-FFF2-40B4-BE49-F238E27FC236}">
                  <a16:creationId xmlns:a16="http://schemas.microsoft.com/office/drawing/2014/main" id="{43C6CDF9-70FA-46F8-8578-5B4C9690E6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3800475"/>
              <a:ext cx="1447800" cy="647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/>
                <a:t>Forwards the Request </a:t>
              </a:r>
            </a:p>
          </p:txBody>
        </p:sp>
        <p:sp>
          <p:nvSpPr>
            <p:cNvPr id="20" name="TextBox 17">
              <a:extLst>
                <a:ext uri="{FF2B5EF4-FFF2-40B4-BE49-F238E27FC236}">
                  <a16:creationId xmlns:a16="http://schemas.microsoft.com/office/drawing/2014/main" id="{36DD1B86-8F5F-4884-B035-9DA682204C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38400" y="5400675"/>
              <a:ext cx="2133600" cy="923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/>
                <a:t>Processes the request,Contacts  the database</a:t>
              </a:r>
            </a:p>
          </p:txBody>
        </p:sp>
        <p:sp>
          <p:nvSpPr>
            <p:cNvPr id="21" name="TextBox 18">
              <a:extLst>
                <a:ext uri="{FF2B5EF4-FFF2-40B4-BE49-F238E27FC236}">
                  <a16:creationId xmlns:a16="http://schemas.microsoft.com/office/drawing/2014/main" id="{257FC6C7-BAFB-4CB3-BA36-16A18660EB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20000" y="4611688"/>
              <a:ext cx="1447800" cy="6461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/>
                <a:t>Returns the data</a:t>
              </a:r>
            </a:p>
          </p:txBody>
        </p:sp>
        <p:sp>
          <p:nvSpPr>
            <p:cNvPr id="22" name="TextBox 19">
              <a:extLst>
                <a:ext uri="{FF2B5EF4-FFF2-40B4-BE49-F238E27FC236}">
                  <a16:creationId xmlns:a16="http://schemas.microsoft.com/office/drawing/2014/main" id="{F2CBF2F8-A0AA-449F-AB5D-4B12B4F0C6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00800" y="3048000"/>
              <a:ext cx="2438400" cy="923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/>
                <a:t>Constructs and returns appropriate response [HTML]</a:t>
              </a:r>
            </a:p>
          </p:txBody>
        </p:sp>
        <p:sp>
          <p:nvSpPr>
            <p:cNvPr id="23" name="TextBox 20">
              <a:extLst>
                <a:ext uri="{FF2B5EF4-FFF2-40B4-BE49-F238E27FC236}">
                  <a16:creationId xmlns:a16="http://schemas.microsoft.com/office/drawing/2014/main" id="{1DDB096C-78E0-4EA4-9D47-8B4BD70DCE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0600" y="1524000"/>
              <a:ext cx="1447800" cy="641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/>
                <a:t>Returns the response</a:t>
              </a:r>
            </a:p>
          </p:txBody>
        </p:sp>
        <p:sp>
          <p:nvSpPr>
            <p:cNvPr id="24" name="Vertical Scroll 21">
              <a:extLst>
                <a:ext uri="{FF2B5EF4-FFF2-40B4-BE49-F238E27FC236}">
                  <a16:creationId xmlns:a16="http://schemas.microsoft.com/office/drawing/2014/main" id="{BE43E8DF-FAE0-47EE-A6F9-5509B5A6939C}"/>
                </a:ext>
              </a:extLst>
            </p:cNvPr>
            <p:cNvSpPr/>
            <p:nvPr/>
          </p:nvSpPr>
          <p:spPr>
            <a:xfrm>
              <a:off x="4343400" y="4267200"/>
              <a:ext cx="1524000" cy="1143000"/>
            </a:xfrm>
            <a:prstGeom prst="verticalScroll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/>
                <a:t>SERVLET</a:t>
              </a:r>
            </a:p>
          </p:txBody>
        </p:sp>
        <p:sp>
          <p:nvSpPr>
            <p:cNvPr id="25" name="Flowchart: Magnetic Disk 24">
              <a:extLst>
                <a:ext uri="{FF2B5EF4-FFF2-40B4-BE49-F238E27FC236}">
                  <a16:creationId xmlns:a16="http://schemas.microsoft.com/office/drawing/2014/main" id="{CF2445E9-0749-43F6-9945-B2E252AD92F3}"/>
                </a:ext>
              </a:extLst>
            </p:cNvPr>
            <p:cNvSpPr/>
            <p:nvPr/>
          </p:nvSpPr>
          <p:spPr>
            <a:xfrm>
              <a:off x="5715000" y="5867400"/>
              <a:ext cx="1447800" cy="990600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/>
                <a:t>DATABASE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88061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6835E-7DD0-4F52-8C42-2AECEEA17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292600" cy="1325563"/>
          </a:xfrm>
        </p:spPr>
        <p:txBody>
          <a:bodyPr/>
          <a:lstStyle/>
          <a:p>
            <a:r>
              <a:rPr lang="en-US" b="1" i="0" dirty="0">
                <a:latin typeface="Abadi" panose="020B0604020104020204" pitchFamily="34" charset="0"/>
              </a:rPr>
              <a:t>CHAPTER 5 ENDS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C8EC75D-BAC3-4CDF-9453-0B31955B7576}"/>
              </a:ext>
            </a:extLst>
          </p:cNvPr>
          <p:cNvSpPr/>
          <p:nvPr/>
        </p:nvSpPr>
        <p:spPr>
          <a:xfrm>
            <a:off x="6301034" y="6396335"/>
            <a:ext cx="61831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dirty="0">
                <a:latin typeface="Garamond" panose="02020404030301010803" pitchFamily="18" charset="0"/>
                <a:cs typeface="Cavolini" panose="020B0502040204020203" pitchFamily="66" charset="0"/>
              </a:rPr>
              <a:t>Sudha </a:t>
            </a:r>
            <a:r>
              <a:rPr lang="en-US" sz="1200" b="1" dirty="0" err="1">
                <a:latin typeface="Garamond" panose="02020404030301010803" pitchFamily="18" charset="0"/>
                <a:cs typeface="Cavolini" panose="020B0502040204020203" pitchFamily="66" charset="0"/>
              </a:rPr>
              <a:t>Bhagavatheeswaran</a:t>
            </a:r>
            <a:r>
              <a:rPr lang="en-US" sz="1200" b="1" dirty="0">
                <a:latin typeface="Garamond" panose="02020404030301010803" pitchFamily="18" charset="0"/>
                <a:cs typeface="Cavolini" panose="020B0502040204020203" pitchFamily="66" charset="0"/>
              </a:rPr>
              <a:t>, Department of Information Technology,</a:t>
            </a:r>
          </a:p>
          <a:p>
            <a:pPr algn="ctr"/>
            <a:r>
              <a:rPr lang="en-US" sz="1200" b="1" dirty="0">
                <a:latin typeface="Garamond" panose="02020404030301010803" pitchFamily="18" charset="0"/>
                <a:cs typeface="Cavolini" panose="020B0502040204020203" pitchFamily="66" charset="0"/>
              </a:rPr>
              <a:t>SIES College of Arts, Science &amp; Commerce (Autonomous)</a:t>
            </a:r>
          </a:p>
        </p:txBody>
      </p:sp>
    </p:spTree>
    <p:extLst>
      <p:ext uri="{BB962C8B-B14F-4D97-AF65-F5344CB8AC3E}">
        <p14:creationId xmlns:p14="http://schemas.microsoft.com/office/powerpoint/2010/main" val="2025038716"/>
      </p:ext>
    </p:extLst>
  </p:cSld>
  <p:clrMapOvr>
    <a:masterClrMapping/>
  </p:clrMapOvr>
</p:sld>
</file>

<file path=ppt/theme/theme1.xml><?xml version="1.0" encoding="utf-8"?>
<a:theme xmlns:a="http://schemas.openxmlformats.org/drawingml/2006/main" name="BrushVTI">
  <a:themeElements>
    <a:clrScheme name="AnalogousFromLightSeedRightStep">
      <a:dk1>
        <a:srgbClr val="000000"/>
      </a:dk1>
      <a:lt1>
        <a:srgbClr val="FFFFFF"/>
      </a:lt1>
      <a:dk2>
        <a:srgbClr val="412624"/>
      </a:dk2>
      <a:lt2>
        <a:srgbClr val="E6E8E2"/>
      </a:lt2>
      <a:accent1>
        <a:srgbClr val="A996C6"/>
      </a:accent1>
      <a:accent2>
        <a:srgbClr val="AF7FBA"/>
      </a:accent2>
      <a:accent3>
        <a:srgbClr val="C593B9"/>
      </a:accent3>
      <a:accent4>
        <a:srgbClr val="BA7F94"/>
      </a:accent4>
      <a:accent5>
        <a:srgbClr val="C69996"/>
      </a:accent5>
      <a:accent6>
        <a:srgbClr val="BA9B7F"/>
      </a:accent6>
      <a:hlink>
        <a:srgbClr val="758A53"/>
      </a:hlink>
      <a:folHlink>
        <a:srgbClr val="7F7F7F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9DC806D2BE1EF4582F01E7E741F7029" ma:contentTypeVersion="11" ma:contentTypeDescription="Create a new document." ma:contentTypeScope="" ma:versionID="b12d5b5bb5e0f1a376443f7bf8add6c6">
  <xsd:schema xmlns:xsd="http://www.w3.org/2001/XMLSchema" xmlns:xs="http://www.w3.org/2001/XMLSchema" xmlns:p="http://schemas.microsoft.com/office/2006/metadata/properties" xmlns:ns2="a6639108-a6e1-4930-aa63-806ea706f8e0" xmlns:ns3="bedc310e-9d4c-47b7-8525-7df1fbd1f78f" targetNamespace="http://schemas.microsoft.com/office/2006/metadata/properties" ma:root="true" ma:fieldsID="329b2fb56ebc5f5444725b15596b31ae" ns2:_="" ns3:_="">
    <xsd:import namespace="a6639108-a6e1-4930-aa63-806ea706f8e0"/>
    <xsd:import namespace="bedc310e-9d4c-47b7-8525-7df1fbd1f7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6639108-a6e1-4930-aa63-806ea706f8e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6" nillable="true" ma:taxonomy="true" ma:internalName="lcf76f155ced4ddcb4097134ff3c332f" ma:taxonomyFieldName="MediaServiceImageTags" ma:displayName="Image Tags" ma:readOnly="false" ma:fieldId="{5cf76f15-5ced-4ddc-b409-7134ff3c332f}" ma:taxonomyMulti="true" ma:sspId="3dd8ad4f-cc15-4810-85dc-b5f6d8699e7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edc310e-9d4c-47b7-8525-7df1fbd1f78f" elementFormDefault="qualified">
    <xsd:import namespace="http://schemas.microsoft.com/office/2006/documentManagement/types"/>
    <xsd:import namespace="http://schemas.microsoft.com/office/infopath/2007/PartnerControls"/>
    <xsd:element name="TaxCatchAll" ma:index="17" nillable="true" ma:displayName="Taxonomy Catch All Column" ma:hidden="true" ma:list="{eefbcb1b-0520-4cd0-ae1c-b06fd8b87c2d}" ma:internalName="TaxCatchAll" ma:showField="CatchAllData" ma:web="bedc310e-9d4c-47b7-8525-7df1fbd1f78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bedc310e-9d4c-47b7-8525-7df1fbd1f78f" xsi:nil="true"/>
    <lcf76f155ced4ddcb4097134ff3c332f xmlns="a6639108-a6e1-4930-aa63-806ea706f8e0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659083E0-71DC-4ABC-A627-4B8E3C474B9C}"/>
</file>

<file path=customXml/itemProps2.xml><?xml version="1.0" encoding="utf-8"?>
<ds:datastoreItem xmlns:ds="http://schemas.openxmlformats.org/officeDocument/2006/customXml" ds:itemID="{FE0F0F01-4475-499C-8478-FDC576EDB478}"/>
</file>

<file path=customXml/itemProps3.xml><?xml version="1.0" encoding="utf-8"?>
<ds:datastoreItem xmlns:ds="http://schemas.openxmlformats.org/officeDocument/2006/customXml" ds:itemID="{6B7C964E-ABDB-4DD1-84C0-8DAF9B3E8CA8}"/>
</file>

<file path=docProps/app.xml><?xml version="1.0" encoding="utf-8"?>
<Properties xmlns="http://schemas.openxmlformats.org/officeDocument/2006/extended-properties" xmlns:vt="http://schemas.openxmlformats.org/officeDocument/2006/docPropsVTypes">
  <TotalTime>1302</TotalTime>
  <Words>510</Words>
  <Application>Microsoft Office PowerPoint</Application>
  <PresentationFormat>Widescreen</PresentationFormat>
  <Paragraphs>66</Paragraphs>
  <Slides>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Abadi</vt:lpstr>
      <vt:lpstr>Arial</vt:lpstr>
      <vt:lpstr>Arial Black</vt:lpstr>
      <vt:lpstr>Century Gothic</vt:lpstr>
      <vt:lpstr>Elephant</vt:lpstr>
      <vt:lpstr>Garamond</vt:lpstr>
      <vt:lpstr>BrushVTI</vt:lpstr>
      <vt:lpstr>VISIO</vt:lpstr>
      <vt:lpstr>INTRODUCTION TO JAVA SERVLETS</vt:lpstr>
      <vt:lpstr>Need for Dynamic content</vt:lpstr>
      <vt:lpstr>Servlet Communication</vt:lpstr>
      <vt:lpstr>What is a Servlet?</vt:lpstr>
      <vt:lpstr>Why Servlets?</vt:lpstr>
      <vt:lpstr>Servlets can do…..</vt:lpstr>
      <vt:lpstr>Servlet Request/Response Paradigm</vt:lpstr>
      <vt:lpstr>CHAPTER 5 ENDS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UNDERSTANDING JAVA EE</dc:title>
  <dc:creator>sudhasies@gmail.com</dc:creator>
  <cp:lastModifiedBy>Sudha Bhagavatheeswaran</cp:lastModifiedBy>
  <cp:revision>47</cp:revision>
  <dcterms:created xsi:type="dcterms:W3CDTF">2020-08-02T19:16:52Z</dcterms:created>
  <dcterms:modified xsi:type="dcterms:W3CDTF">2025-09-08T15:29:38Z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0x01010029DC806D2BE1EF4582F01E7E741F7029</vt:lpwstr>
  </property>
</Properties>
</file>