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0BDACE-F467-C94C-A4CB-465F7073A7FB}" v="53" dt="2024-10-27T09:39:23.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73"/>
    <p:restoredTop sz="66811"/>
  </p:normalViewPr>
  <p:slideViewPr>
    <p:cSldViewPr snapToGrid="0">
      <p:cViewPr varScale="1">
        <p:scale>
          <a:sx n="78" d="100"/>
          <a:sy n="78" d="100"/>
        </p:scale>
        <p:origin x="25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thi Suresh" userId="43b5bd6a-f67a-471d-a664-12f2a83b0f1d" providerId="ADAL" clId="{920BDACE-F467-C94C-A4CB-465F7073A7FB}"/>
    <pc:docChg chg="undo custSel modSld">
      <pc:chgData name="Deepthi Suresh" userId="43b5bd6a-f67a-471d-a664-12f2a83b0f1d" providerId="ADAL" clId="{920BDACE-F467-C94C-A4CB-465F7073A7FB}" dt="2024-10-27T10:12:10.132" v="14" actId="2711"/>
      <pc:docMkLst>
        <pc:docMk/>
      </pc:docMkLst>
      <pc:sldChg chg="modSp mod">
        <pc:chgData name="Deepthi Suresh" userId="43b5bd6a-f67a-471d-a664-12f2a83b0f1d" providerId="ADAL" clId="{920BDACE-F467-C94C-A4CB-465F7073A7FB}" dt="2024-10-27T10:11:16.590" v="9" actId="20577"/>
        <pc:sldMkLst>
          <pc:docMk/>
          <pc:sldMk cId="1302772165" sldId="258"/>
        </pc:sldMkLst>
        <pc:spChg chg="mod">
          <ac:chgData name="Deepthi Suresh" userId="43b5bd6a-f67a-471d-a664-12f2a83b0f1d" providerId="ADAL" clId="{920BDACE-F467-C94C-A4CB-465F7073A7FB}" dt="2024-10-27T10:11:16.590" v="9" actId="20577"/>
          <ac:spMkLst>
            <pc:docMk/>
            <pc:sldMk cId="1302772165" sldId="258"/>
            <ac:spMk id="3" creationId="{2DDAAF23-25B0-B91C-3711-6C851A483CF8}"/>
          </ac:spMkLst>
        </pc:spChg>
      </pc:sldChg>
      <pc:sldChg chg="modSp mod">
        <pc:chgData name="Deepthi Suresh" userId="43b5bd6a-f67a-471d-a664-12f2a83b0f1d" providerId="ADAL" clId="{920BDACE-F467-C94C-A4CB-465F7073A7FB}" dt="2024-10-27T10:11:31.898" v="11" actId="255"/>
        <pc:sldMkLst>
          <pc:docMk/>
          <pc:sldMk cId="1566871164" sldId="259"/>
        </pc:sldMkLst>
        <pc:spChg chg="mod">
          <ac:chgData name="Deepthi Suresh" userId="43b5bd6a-f67a-471d-a664-12f2a83b0f1d" providerId="ADAL" clId="{920BDACE-F467-C94C-A4CB-465F7073A7FB}" dt="2024-10-27T10:11:31.898" v="11" actId="255"/>
          <ac:spMkLst>
            <pc:docMk/>
            <pc:sldMk cId="1566871164" sldId="259"/>
            <ac:spMk id="3" creationId="{900A9EC5-618B-A0C1-187B-079AD5439F70}"/>
          </ac:spMkLst>
        </pc:spChg>
      </pc:sldChg>
      <pc:sldChg chg="modSp mod">
        <pc:chgData name="Deepthi Suresh" userId="43b5bd6a-f67a-471d-a664-12f2a83b0f1d" providerId="ADAL" clId="{920BDACE-F467-C94C-A4CB-465F7073A7FB}" dt="2024-10-27T10:11:40.863" v="12" actId="2711"/>
        <pc:sldMkLst>
          <pc:docMk/>
          <pc:sldMk cId="437737605" sldId="260"/>
        </pc:sldMkLst>
        <pc:spChg chg="mod">
          <ac:chgData name="Deepthi Suresh" userId="43b5bd6a-f67a-471d-a664-12f2a83b0f1d" providerId="ADAL" clId="{920BDACE-F467-C94C-A4CB-465F7073A7FB}" dt="2024-10-27T10:11:40.863" v="12" actId="2711"/>
          <ac:spMkLst>
            <pc:docMk/>
            <pc:sldMk cId="437737605" sldId="260"/>
            <ac:spMk id="9" creationId="{6616ACF9-A292-EC8A-B7B3-20854FE38411}"/>
          </ac:spMkLst>
        </pc:spChg>
      </pc:sldChg>
      <pc:sldChg chg="modSp mod">
        <pc:chgData name="Deepthi Suresh" userId="43b5bd6a-f67a-471d-a664-12f2a83b0f1d" providerId="ADAL" clId="{920BDACE-F467-C94C-A4CB-465F7073A7FB}" dt="2024-10-27T10:12:01.186" v="13" actId="2711"/>
        <pc:sldMkLst>
          <pc:docMk/>
          <pc:sldMk cId="287563926" sldId="262"/>
        </pc:sldMkLst>
        <pc:spChg chg="mod">
          <ac:chgData name="Deepthi Suresh" userId="43b5bd6a-f67a-471d-a664-12f2a83b0f1d" providerId="ADAL" clId="{920BDACE-F467-C94C-A4CB-465F7073A7FB}" dt="2024-10-27T10:12:01.186" v="13" actId="2711"/>
          <ac:spMkLst>
            <pc:docMk/>
            <pc:sldMk cId="287563926" sldId="262"/>
            <ac:spMk id="3" creationId="{C1E480AD-DFE7-42B5-8439-E16B8831C248}"/>
          </ac:spMkLst>
        </pc:spChg>
      </pc:sldChg>
      <pc:sldChg chg="modSp mod">
        <pc:chgData name="Deepthi Suresh" userId="43b5bd6a-f67a-471d-a664-12f2a83b0f1d" providerId="ADAL" clId="{920BDACE-F467-C94C-A4CB-465F7073A7FB}" dt="2024-10-27T10:12:10.132" v="14" actId="2711"/>
        <pc:sldMkLst>
          <pc:docMk/>
          <pc:sldMk cId="3187964576" sldId="263"/>
        </pc:sldMkLst>
        <pc:spChg chg="mod">
          <ac:chgData name="Deepthi Suresh" userId="43b5bd6a-f67a-471d-a664-12f2a83b0f1d" providerId="ADAL" clId="{920BDACE-F467-C94C-A4CB-465F7073A7FB}" dt="2024-10-27T10:12:10.132" v="14" actId="2711"/>
          <ac:spMkLst>
            <pc:docMk/>
            <pc:sldMk cId="3187964576" sldId="263"/>
            <ac:spMk id="3" creationId="{C038BE9B-7302-CB15-BCD2-C3963DC8DC31}"/>
          </ac:spMkLst>
        </pc:spChg>
      </pc:sldChg>
      <pc:sldChg chg="modSp mod">
        <pc:chgData name="Deepthi Suresh" userId="43b5bd6a-f67a-471d-a664-12f2a83b0f1d" providerId="ADAL" clId="{920BDACE-F467-C94C-A4CB-465F7073A7FB}" dt="2024-10-27T10:06:50.073" v="3" actId="20577"/>
        <pc:sldMkLst>
          <pc:docMk/>
          <pc:sldMk cId="26595962" sldId="264"/>
        </pc:sldMkLst>
        <pc:spChg chg="mod">
          <ac:chgData name="Deepthi Suresh" userId="43b5bd6a-f67a-471d-a664-12f2a83b0f1d" providerId="ADAL" clId="{920BDACE-F467-C94C-A4CB-465F7073A7FB}" dt="2024-10-27T10:06:47.051" v="1" actId="20577"/>
          <ac:spMkLst>
            <pc:docMk/>
            <pc:sldMk cId="26595962" sldId="264"/>
            <ac:spMk id="2" creationId="{C03B5E0D-4FE4-FF86-66AF-C26D7AE41569}"/>
          </ac:spMkLst>
        </pc:spChg>
        <pc:spChg chg="mod">
          <ac:chgData name="Deepthi Suresh" userId="43b5bd6a-f67a-471d-a664-12f2a83b0f1d" providerId="ADAL" clId="{920BDACE-F467-C94C-A4CB-465F7073A7FB}" dt="2024-10-27T10:06:50.073" v="3" actId="20577"/>
          <ac:spMkLst>
            <pc:docMk/>
            <pc:sldMk cId="26595962" sldId="264"/>
            <ac:spMk id="8" creationId="{6C52782F-7C81-3749-31D1-7C1E1DB7F48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B8521-BE7C-2B41-A82A-E604CC0F679A}" type="datetimeFigureOut">
              <a:rPr lang="en-US" smtClean="0"/>
              <a:t>10/27/24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E0FA7-EED9-374D-8007-651E1477F7C1}" type="slidenum">
              <a:rPr lang="en-US" smtClean="0"/>
              <a:t>‹#›</a:t>
            </a:fld>
            <a:endParaRPr lang="en-US"/>
          </a:p>
        </p:txBody>
      </p:sp>
    </p:spTree>
    <p:extLst>
      <p:ext uri="{BB962C8B-B14F-4D97-AF65-F5344CB8AC3E}">
        <p14:creationId xmlns:p14="http://schemas.microsoft.com/office/powerpoint/2010/main" val="1781031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Deepthi Suresh and I will be presenting my finding from Assignment 3</a:t>
            </a:r>
          </a:p>
        </p:txBody>
      </p:sp>
      <p:sp>
        <p:nvSpPr>
          <p:cNvPr id="4" name="Slide Number Placeholder 3"/>
          <p:cNvSpPr>
            <a:spLocks noGrp="1"/>
          </p:cNvSpPr>
          <p:nvPr>
            <p:ph type="sldNum" sz="quarter" idx="5"/>
          </p:nvPr>
        </p:nvSpPr>
        <p:spPr/>
        <p:txBody>
          <a:bodyPr/>
          <a:lstStyle/>
          <a:p>
            <a:fld id="{5F9E0FA7-EED9-374D-8007-651E1477F7C1}" type="slidenum">
              <a:rPr lang="en-US" smtClean="0"/>
              <a:t>1</a:t>
            </a:fld>
            <a:endParaRPr lang="en-US"/>
          </a:p>
        </p:txBody>
      </p:sp>
    </p:spTree>
    <p:extLst>
      <p:ext uri="{BB962C8B-B14F-4D97-AF65-F5344CB8AC3E}">
        <p14:creationId xmlns:p14="http://schemas.microsoft.com/office/powerpoint/2010/main" val="2646768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i="0" u="none" strike="noStrike" dirty="0">
                <a:solidFill>
                  <a:srgbClr val="000000"/>
                </a:solidFill>
                <a:effectLst/>
                <a:latin typeface="-webkit-standard"/>
              </a:rPr>
              <a:t>For task 1, I have created a </a:t>
            </a:r>
            <a:r>
              <a:rPr lang="en-US" sz="1200" dirty="0"/>
              <a:t>KNN  model based on the Pearson’s Correlation Similarity Matrix with different k values. RMSE which </a:t>
            </a:r>
            <a:r>
              <a:rPr lang="en-IN" b="0" i="0" u="none" strike="noStrike" dirty="0">
                <a:solidFill>
                  <a:srgbClr val="000000"/>
                </a:solidFill>
                <a:effectLst/>
                <a:latin typeface="-webkit-standard"/>
              </a:rPr>
              <a:t>calculates the average prediction error in ratings</a:t>
            </a:r>
            <a:r>
              <a:rPr lang="en-US" sz="1200" dirty="0"/>
              <a:t> is used as </a:t>
            </a:r>
            <a:r>
              <a:rPr lang="en-US" sz="1200" dirty="0" err="1"/>
              <a:t>evualation</a:t>
            </a:r>
            <a:r>
              <a:rPr lang="en-US" sz="1200" dirty="0"/>
              <a:t> metric in this case. </a:t>
            </a:r>
            <a:r>
              <a:rPr lang="en-IN" b="0" i="0" u="none" strike="noStrike" dirty="0">
                <a:solidFill>
                  <a:srgbClr val="000000"/>
                </a:solidFill>
                <a:effectLst/>
                <a:latin typeface="-webkit-standard"/>
              </a:rPr>
              <a:t>Lower RMSE better is the performance of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u="none" strike="noStrike" dirty="0">
                <a:solidFill>
                  <a:srgbClr val="000000"/>
                </a:solidFill>
                <a:effectLst/>
                <a:latin typeface="-webkit-standard"/>
              </a:rPr>
              <a:t>after multiple trial and error The optimal k values is  found to be 60, with a RMSE of 1.007, the other k values and their RMSE is given in the table on the right.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0" i="0" u="none" strike="noStrike" dirty="0">
              <a:solidFill>
                <a:srgbClr val="000000"/>
              </a:solidFill>
              <a:effectLst/>
              <a:latin typeface="-webkit-standar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u="none" strike="noStrike" dirty="0">
                <a:solidFill>
                  <a:srgbClr val="000000"/>
                </a:solidFill>
                <a:effectLst/>
                <a:latin typeface="-webkit-standard"/>
              </a:rPr>
              <a:t>For comparisons sake the KNN has been developed based on </a:t>
            </a:r>
            <a:r>
              <a:rPr lang="en-IN" b="0" i="0" u="none" strike="noStrike" dirty="0">
                <a:solidFill>
                  <a:srgbClr val="242424"/>
                </a:solidFill>
                <a:effectLst/>
                <a:latin typeface="source-serif-pro"/>
              </a:rPr>
              <a:t>Cosine similarity measures and Euclidean distance measures as well . </a:t>
            </a:r>
          </a:p>
          <a:p>
            <a:endParaRPr lang="en-IN" b="0" i="0" u="none" strike="noStrike" dirty="0">
              <a:solidFill>
                <a:srgbClr val="242424"/>
              </a:solidFill>
              <a:effectLst/>
              <a:latin typeface="source-serif-pro"/>
            </a:endParaRPr>
          </a:p>
          <a:p>
            <a:r>
              <a:rPr lang="en-IN" b="0" i="0" u="none" strike="noStrike" dirty="0">
                <a:solidFill>
                  <a:srgbClr val="242424"/>
                </a:solidFill>
                <a:effectLst/>
                <a:latin typeface="source-serif-pro"/>
              </a:rPr>
              <a:t>It was interesting to note that </a:t>
            </a:r>
            <a:r>
              <a:rPr lang="en-IN" b="0" i="0" u="none" strike="noStrike" dirty="0" err="1">
                <a:solidFill>
                  <a:srgbClr val="242424"/>
                </a:solidFill>
                <a:effectLst/>
                <a:latin typeface="source-serif-pro"/>
              </a:rPr>
              <a:t>Knn</a:t>
            </a:r>
            <a:r>
              <a:rPr lang="en-IN" b="0" i="0" u="none" strike="noStrike" dirty="0">
                <a:solidFill>
                  <a:srgbClr val="242424"/>
                </a:solidFill>
                <a:effectLst/>
                <a:latin typeface="source-serif-pro"/>
              </a:rPr>
              <a:t> model with Cosine similarity matrix performed better than Euclidean distance measures , however both of these models underperformed while compared with the Pearson’s Correlation based KNN model</a:t>
            </a:r>
            <a:endParaRPr lang="en-IN" b="0" i="0" u="none" strike="noStrike" dirty="0">
              <a:solidFill>
                <a:srgbClr val="000000"/>
              </a:solidFill>
              <a:effectLst/>
              <a:latin typeface="-webkit-standard"/>
            </a:endParaRPr>
          </a:p>
          <a:p>
            <a:endParaRPr lang="en-IN" b="0" i="0" u="none" strike="noStrike" dirty="0">
              <a:solidFill>
                <a:srgbClr val="000000"/>
              </a:solidFill>
              <a:effectLst/>
              <a:latin typeface="-webkit-standard"/>
            </a:endParaRPr>
          </a:p>
          <a:p>
            <a:endParaRPr lang="en-IN" b="0" i="0" u="none" strike="noStrike" dirty="0">
              <a:solidFill>
                <a:srgbClr val="000000"/>
              </a:solidFill>
              <a:effectLst/>
              <a:latin typeface="-webkit-standard"/>
            </a:endParaRPr>
          </a:p>
        </p:txBody>
      </p:sp>
      <p:sp>
        <p:nvSpPr>
          <p:cNvPr id="4" name="Slide Number Placeholder 3"/>
          <p:cNvSpPr>
            <a:spLocks noGrp="1"/>
          </p:cNvSpPr>
          <p:nvPr>
            <p:ph type="sldNum" sz="quarter" idx="5"/>
          </p:nvPr>
        </p:nvSpPr>
        <p:spPr/>
        <p:txBody>
          <a:bodyPr/>
          <a:lstStyle/>
          <a:p>
            <a:fld id="{5F9E0FA7-EED9-374D-8007-651E1477F7C1}" type="slidenum">
              <a:rPr lang="en-US" smtClean="0"/>
              <a:t>2</a:t>
            </a:fld>
            <a:endParaRPr lang="en-US"/>
          </a:p>
        </p:txBody>
      </p:sp>
    </p:spTree>
    <p:extLst>
      <p:ext uri="{BB962C8B-B14F-4D97-AF65-F5344CB8AC3E}">
        <p14:creationId xmlns:p14="http://schemas.microsoft.com/office/powerpoint/2010/main" val="3228867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i="0" u="none" strike="noStrike" dirty="0">
                <a:solidFill>
                  <a:srgbClr val="242424"/>
                </a:solidFill>
                <a:effectLst/>
                <a:latin typeface="source-serif-pro"/>
              </a:rPr>
              <a:t>Task 2 required us to </a:t>
            </a:r>
            <a:r>
              <a:rPr lang="en-IN" dirty="0">
                <a:effectLst/>
                <a:latin typeface="Arial" panose="020B0604020202020204" pitchFamily="34" charset="0"/>
              </a:rPr>
              <a:t>implement, and evaluate a recommender system that uses a matrix factorization technique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effectLst/>
                <a:latin typeface="Arial" panose="020B0604020202020204" pitchFamily="34" charset="0"/>
              </a:rPr>
              <a:t>For this task I have decided to implement </a:t>
            </a:r>
            <a:r>
              <a:rPr lang="en-IN" b="1" i="0" u="none" strike="noStrike" dirty="0">
                <a:solidFill>
                  <a:srgbClr val="242424"/>
                </a:solidFill>
                <a:effectLst/>
                <a:latin typeface="sohne"/>
              </a:rPr>
              <a:t>Singular Value Decomposition model. </a:t>
            </a:r>
            <a:r>
              <a:rPr lang="en-US" sz="1200" dirty="0"/>
              <a:t>The goal of Singular value decomposition [</a:t>
            </a:r>
            <a:r>
              <a:rPr lang="en-IN" sz="1200" b="0" i="0" u="none" strike="noStrike" dirty="0">
                <a:effectLst/>
                <a:latin typeface="Times New Roman" panose="02020603050405020304" pitchFamily="18" charset="0"/>
              </a:rPr>
              <a:t>Gupta (2023)]</a:t>
            </a:r>
            <a:r>
              <a:rPr lang="en-US" sz="1200" dirty="0"/>
              <a:t> </a:t>
            </a:r>
            <a:r>
              <a:rPr lang="en-IN" sz="1200" b="0" i="0" u="none" strike="noStrike" dirty="0">
                <a:effectLst/>
                <a:latin typeface="source-serif-pro"/>
              </a:rPr>
              <a:t>is to find two new matrices, one representing users and the other representing items, that when multiplied together, approximate the original matrix as closely as possible.</a:t>
            </a:r>
            <a:endParaRPr lang="en-IN" b="1" i="0" u="none" strike="noStrike" dirty="0">
              <a:solidFill>
                <a:srgbClr val="242424"/>
              </a:solidFill>
              <a:effectLst/>
              <a:latin typeface="sohne"/>
            </a:endParaRPr>
          </a:p>
          <a:p>
            <a:endParaRPr lang="en-IN" b="0" i="0" u="none" strike="noStrike" dirty="0">
              <a:solidFill>
                <a:srgbClr val="242424"/>
              </a:solidFill>
              <a:effectLst/>
              <a:latin typeface="source-serif-pro"/>
            </a:endParaRPr>
          </a:p>
          <a:p>
            <a:r>
              <a:rPr lang="en-IN" b="0" i="0" u="none" strike="noStrike" dirty="0">
                <a:solidFill>
                  <a:srgbClr val="242424"/>
                </a:solidFill>
                <a:effectLst/>
                <a:latin typeface="source-serif-pro"/>
              </a:rPr>
              <a:t>SVD is a great technique for handling missing data, which is a common problem in recommender systems. By using SVD, we can fill in missing ratings by using the latent representations of users and items to make predictions</a:t>
            </a:r>
          </a:p>
          <a:p>
            <a:endParaRPr lang="en-IN" b="0" i="0" u="none" strike="noStrike" dirty="0">
              <a:solidFill>
                <a:srgbClr val="242424"/>
              </a:solidFill>
              <a:effectLst/>
              <a:latin typeface="source-serif-pro"/>
            </a:endParaRPr>
          </a:p>
          <a:p>
            <a:r>
              <a:rPr lang="en-US" sz="1200" dirty="0"/>
              <a:t>In order to improve the SVD, I have decided to hyper tune the parameters </a:t>
            </a:r>
            <a:endParaRPr lang="en-IN" sz="1200" b="0" i="0" u="none" strike="noStrike" dirty="0">
              <a:solidFill>
                <a:srgbClr val="242424"/>
              </a:solidFill>
              <a:effectLst/>
              <a:latin typeface="source-serif-pro"/>
            </a:endParaRPr>
          </a:p>
          <a:p>
            <a:endParaRPr lang="en-IN" b="0" i="0" u="none" strike="noStrike" dirty="0">
              <a:solidFill>
                <a:srgbClr val="242424"/>
              </a:solidFill>
              <a:effectLst/>
              <a:latin typeface="source-serif-pro"/>
            </a:endParaRPr>
          </a:p>
          <a:p>
            <a:endParaRPr lang="en-US" dirty="0"/>
          </a:p>
        </p:txBody>
      </p:sp>
      <p:sp>
        <p:nvSpPr>
          <p:cNvPr id="4" name="Slide Number Placeholder 3"/>
          <p:cNvSpPr>
            <a:spLocks noGrp="1"/>
          </p:cNvSpPr>
          <p:nvPr>
            <p:ph type="sldNum" sz="quarter" idx="5"/>
          </p:nvPr>
        </p:nvSpPr>
        <p:spPr/>
        <p:txBody>
          <a:bodyPr/>
          <a:lstStyle/>
          <a:p>
            <a:fld id="{5F9E0FA7-EED9-374D-8007-651E1477F7C1}" type="slidenum">
              <a:rPr lang="en-US" smtClean="0"/>
              <a:t>3</a:t>
            </a:fld>
            <a:endParaRPr lang="en-US"/>
          </a:p>
        </p:txBody>
      </p:sp>
    </p:spTree>
    <p:extLst>
      <p:ext uri="{BB962C8B-B14F-4D97-AF65-F5344CB8AC3E}">
        <p14:creationId xmlns:p14="http://schemas.microsoft.com/office/powerpoint/2010/main" val="3103857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initial SVD model without any parameters resulted in a RMSE of </a:t>
            </a:r>
            <a:r>
              <a:rPr lang="en-IN" sz="1200" dirty="0"/>
              <a:t>0.87</a:t>
            </a:r>
          </a:p>
          <a:p>
            <a:r>
              <a:rPr lang="en-IN" sz="1200" dirty="0"/>
              <a:t>performing a grid search to hyper tune the SVD model resulted in the identifying the optimal parameters as mentioned in point 2. This resulted in an updated RMSE of 0.85 which indicates a slight improvement in the model</a:t>
            </a:r>
          </a:p>
          <a:p>
            <a:endParaRPr lang="en-IN" sz="1200" dirty="0"/>
          </a:p>
          <a:p>
            <a:pPr algn="l">
              <a:buFont typeface="Arial" panose="020B0604020202020204" pitchFamily="34" charset="0"/>
              <a:buChar char="•"/>
            </a:pPr>
            <a:r>
              <a:rPr lang="en-IN" b="1" i="0" u="none" strike="noStrike" dirty="0">
                <a:solidFill>
                  <a:srgbClr val="000000"/>
                </a:solidFill>
                <a:effectLst/>
              </a:rPr>
              <a:t>The reason This Approach Works could be the</a:t>
            </a:r>
            <a:r>
              <a:rPr lang="en-IN" b="0" i="0" u="none" strike="noStrike" dirty="0">
                <a:solidFill>
                  <a:srgbClr val="000000"/>
                </a:solidFill>
                <a:effectLst/>
                <a:latin typeface="-webkit-standard"/>
              </a:rPr>
              <a:t>: </a:t>
            </a:r>
            <a:r>
              <a:rPr lang="en-IN" b="1" i="0" u="none" strike="noStrike" dirty="0">
                <a:solidFill>
                  <a:srgbClr val="000000"/>
                </a:solidFill>
                <a:effectLst/>
              </a:rPr>
              <a:t>Increased Capacity</a:t>
            </a:r>
            <a:r>
              <a:rPr lang="en-IN" b="0" i="0" u="none" strike="noStrike" dirty="0">
                <a:solidFill>
                  <a:srgbClr val="000000"/>
                </a:solidFill>
                <a:effectLst/>
              </a:rPr>
              <a:t>:  because of the additional factors that can model better user preferences thereby enhancing prediction accuracy.</a:t>
            </a:r>
          </a:p>
          <a:p>
            <a:pPr algn="l">
              <a:buFont typeface="Arial" panose="020B0604020202020204" pitchFamily="34" charset="0"/>
              <a:buChar char="•"/>
            </a:pPr>
            <a:r>
              <a:rPr lang="en-IN" b="1" i="0" u="none" strike="noStrike" dirty="0">
                <a:solidFill>
                  <a:srgbClr val="000000"/>
                </a:solidFill>
                <a:effectLst/>
              </a:rPr>
              <a:t> Another reason could be Regularization improvements </a:t>
            </a:r>
            <a:r>
              <a:rPr lang="en-IN" b="0" i="0" u="none" strike="noStrike" dirty="0">
                <a:solidFill>
                  <a:srgbClr val="000000"/>
                </a:solidFill>
                <a:effectLst/>
              </a:rPr>
              <a:t>which Balances the complexity of the model, preventing overfitting in  a sparse dataset </a:t>
            </a:r>
          </a:p>
          <a:p>
            <a:pPr algn="l">
              <a:buFont typeface="Arial" panose="020B0604020202020204" pitchFamily="34" charset="0"/>
              <a:buChar char="•"/>
            </a:pPr>
            <a:r>
              <a:rPr lang="en-IN" b="0" i="0" u="none" strike="noStrike" dirty="0">
                <a:solidFill>
                  <a:srgbClr val="000000"/>
                </a:solidFill>
                <a:effectLst/>
              </a:rPr>
              <a:t>More iterations ensure the model captures the underlying patterns in the data without losing relevant information.</a:t>
            </a:r>
          </a:p>
          <a:p>
            <a:endParaRPr lang="en-IN" sz="1200" dirty="0"/>
          </a:p>
          <a:p>
            <a:r>
              <a:rPr lang="en-IN" sz="1200" dirty="0"/>
              <a:t>Comparison with the KNN model shows, the the Matrix Factorisation methods gives significantly lower RMSE and therefore better predictions.</a:t>
            </a:r>
          </a:p>
          <a:p>
            <a:endParaRPr lang="en-US" sz="1200" dirty="0"/>
          </a:p>
          <a:p>
            <a:pPr algn="l">
              <a:buFont typeface="Arial" panose="020B0604020202020204" pitchFamily="34" charset="0"/>
              <a:buChar char="•"/>
            </a:pPr>
            <a:endParaRPr lang="en-IN" b="1" i="0" u="none" strike="noStrike" dirty="0">
              <a:solidFill>
                <a:srgbClr val="000000"/>
              </a:solidFill>
              <a:effectLst/>
            </a:endParaRPr>
          </a:p>
          <a:p>
            <a:pPr algn="l">
              <a:buFont typeface="Arial" panose="020B0604020202020204" pitchFamily="34" charset="0"/>
              <a:buChar char="•"/>
            </a:pPr>
            <a:endParaRPr lang="en-IN" b="1" i="0" u="none" strike="noStrike" dirty="0">
              <a:solidFill>
                <a:srgbClr val="000000"/>
              </a:solidFill>
              <a:effectLst/>
            </a:endParaRPr>
          </a:p>
        </p:txBody>
      </p:sp>
      <p:sp>
        <p:nvSpPr>
          <p:cNvPr id="4" name="Slide Number Placeholder 3"/>
          <p:cNvSpPr>
            <a:spLocks noGrp="1"/>
          </p:cNvSpPr>
          <p:nvPr>
            <p:ph type="sldNum" sz="quarter" idx="5"/>
          </p:nvPr>
        </p:nvSpPr>
        <p:spPr/>
        <p:txBody>
          <a:bodyPr/>
          <a:lstStyle/>
          <a:p>
            <a:fld id="{5F9E0FA7-EED9-374D-8007-651E1477F7C1}" type="slidenum">
              <a:rPr lang="en-US" smtClean="0"/>
              <a:t>4</a:t>
            </a:fld>
            <a:endParaRPr lang="en-US"/>
          </a:p>
        </p:txBody>
      </p:sp>
    </p:spTree>
    <p:extLst>
      <p:ext uri="{BB962C8B-B14F-4D97-AF65-F5344CB8AC3E}">
        <p14:creationId xmlns:p14="http://schemas.microsoft.com/office/powerpoint/2010/main" val="19003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Task 3 ranking based evaluation is conducted on the KNN and IMFR model that was tuned and </a:t>
            </a:r>
            <a:r>
              <a:rPr lang="en-US" dirty="0" err="1"/>
              <a:t>slected</a:t>
            </a:r>
            <a:r>
              <a:rPr lang="en-US" dirty="0"/>
              <a:t> in the previous tasks. </a:t>
            </a:r>
          </a:p>
          <a:p>
            <a:endParaRPr lang="en-US" dirty="0"/>
          </a:p>
        </p:txBody>
      </p:sp>
      <p:sp>
        <p:nvSpPr>
          <p:cNvPr id="4" name="Slide Number Placeholder 3"/>
          <p:cNvSpPr>
            <a:spLocks noGrp="1"/>
          </p:cNvSpPr>
          <p:nvPr>
            <p:ph type="sldNum" sz="quarter" idx="5"/>
          </p:nvPr>
        </p:nvSpPr>
        <p:spPr/>
        <p:txBody>
          <a:bodyPr/>
          <a:lstStyle/>
          <a:p>
            <a:fld id="{5F9E0FA7-EED9-374D-8007-651E1477F7C1}" type="slidenum">
              <a:rPr lang="en-US" smtClean="0"/>
              <a:t>5</a:t>
            </a:fld>
            <a:endParaRPr lang="en-US"/>
          </a:p>
        </p:txBody>
      </p:sp>
    </p:spTree>
    <p:extLst>
      <p:ext uri="{BB962C8B-B14F-4D97-AF65-F5344CB8AC3E}">
        <p14:creationId xmlns:p14="http://schemas.microsoft.com/office/powerpoint/2010/main" val="269517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Moving on to the visualisation of AP, we can see that The IMFR method achieved an AP of 0.05, which is slightly higher than the  average precision of 0.04 achieved by </a:t>
            </a:r>
            <a:r>
              <a:rPr lang="en-IN" sz="1200" dirty="0" err="1"/>
              <a:t>kNN</a:t>
            </a:r>
            <a:r>
              <a:rPr lang="en-IN" sz="1200" dirty="0"/>
              <a:t>. A higher AP indicates that more relevant items are present among the top recommendations,. This is because AP gives us an understanding of how many items are actually relevant in the recommendations we show to a user. A higher AP for IMFR indicates that IMFR is slightly better at retrieving relevant recommendations among the top predictions compared to </a:t>
            </a:r>
            <a:r>
              <a:rPr lang="en-IN" sz="1200" dirty="0" err="1"/>
              <a:t>kNN</a:t>
            </a:r>
            <a:endParaRPr lang="en-I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p>
            <a:endParaRPr lang="en-US" dirty="0"/>
          </a:p>
        </p:txBody>
      </p:sp>
      <p:sp>
        <p:nvSpPr>
          <p:cNvPr id="4" name="Slide Number Placeholder 3"/>
          <p:cNvSpPr>
            <a:spLocks noGrp="1"/>
          </p:cNvSpPr>
          <p:nvPr>
            <p:ph type="sldNum" sz="quarter" idx="5"/>
          </p:nvPr>
        </p:nvSpPr>
        <p:spPr/>
        <p:txBody>
          <a:bodyPr/>
          <a:lstStyle/>
          <a:p>
            <a:fld id="{5F9E0FA7-EED9-374D-8007-651E1477F7C1}" type="slidenum">
              <a:rPr lang="en-US" smtClean="0"/>
              <a:t>6</a:t>
            </a:fld>
            <a:endParaRPr lang="en-US"/>
          </a:p>
        </p:txBody>
      </p:sp>
    </p:spTree>
    <p:extLst>
      <p:ext uri="{BB962C8B-B14F-4D97-AF65-F5344CB8AC3E}">
        <p14:creationId xmlns:p14="http://schemas.microsoft.com/office/powerpoint/2010/main" val="3038591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t>Coming to The NDCG score, the score for IMFR is 0.3, which is slightly higher than 0.2 for </a:t>
            </a:r>
            <a:r>
              <a:rPr lang="en-IN" sz="1200" dirty="0" err="1"/>
              <a:t>kNN</a:t>
            </a:r>
            <a:r>
              <a:rPr lang="en-IN" sz="1200" dirty="0"/>
              <a:t>. The rationale behind NDGC is to prioritize the most relevant items at the top of the list. A higher score in IMFR indicates  that IMFR provides better-ranked recommendations, meaning that relevant items are positioned higher in the list for users.</a:t>
            </a:r>
            <a:endParaRPr lang="en-US" dirty="0"/>
          </a:p>
        </p:txBody>
      </p:sp>
      <p:sp>
        <p:nvSpPr>
          <p:cNvPr id="4" name="Slide Number Placeholder 3"/>
          <p:cNvSpPr>
            <a:spLocks noGrp="1"/>
          </p:cNvSpPr>
          <p:nvPr>
            <p:ph type="sldNum" sz="quarter" idx="5"/>
          </p:nvPr>
        </p:nvSpPr>
        <p:spPr/>
        <p:txBody>
          <a:bodyPr/>
          <a:lstStyle/>
          <a:p>
            <a:fld id="{5F9E0FA7-EED9-374D-8007-651E1477F7C1}" type="slidenum">
              <a:rPr lang="en-US" smtClean="0"/>
              <a:t>7</a:t>
            </a:fld>
            <a:endParaRPr lang="en-US"/>
          </a:p>
        </p:txBody>
      </p:sp>
    </p:spTree>
    <p:extLst>
      <p:ext uri="{BB962C8B-B14F-4D97-AF65-F5344CB8AC3E}">
        <p14:creationId xmlns:p14="http://schemas.microsoft.com/office/powerpoint/2010/main" val="2507978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u="none" strike="noStrike" dirty="0">
                <a:solidFill>
                  <a:srgbClr val="000000"/>
                </a:solidFill>
                <a:effectLst/>
              </a:rPr>
              <a:t>One of the major limitation of KNN is the scalability issue.</a:t>
            </a:r>
            <a:r>
              <a:rPr lang="en-IN" b="0" i="0" u="none" strike="noStrike" dirty="0">
                <a:solidFill>
                  <a:srgbClr val="000000"/>
                </a:solidFill>
                <a:effectLst/>
                <a:latin typeface="-webkit-standard"/>
              </a:rPr>
              <a:t>, especially while compute </a:t>
            </a:r>
            <a:r>
              <a:rPr lang="en-IN" b="0" i="0" u="none" strike="noStrike" dirty="0" err="1">
                <a:solidFill>
                  <a:srgbClr val="000000"/>
                </a:solidFill>
                <a:effectLst/>
                <a:latin typeface="-webkit-standard"/>
              </a:rPr>
              <a:t>pirwise</a:t>
            </a:r>
            <a:r>
              <a:rPr lang="en-IN" b="0" i="0" u="none" strike="noStrike" dirty="0">
                <a:solidFill>
                  <a:srgbClr val="000000"/>
                </a:solidFill>
                <a:effectLst/>
                <a:latin typeface="-webkit-standard"/>
              </a:rPr>
              <a:t>  similarities with every other users for a huge dataset, This involves extensive computational requirements.</a:t>
            </a:r>
          </a:p>
          <a:p>
            <a:endParaRPr lang="en-IN" b="0" i="0" u="none" strike="noStrike" dirty="0">
              <a:solidFill>
                <a:srgbClr val="000000"/>
              </a:solidFill>
              <a:effectLst/>
              <a:latin typeface="-webkit-standar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KNN is also highly </a:t>
            </a:r>
            <a:r>
              <a:rPr lang="en-IN" sz="1200" b="0" i="0" u="none" strike="noStrike" dirty="0">
                <a:effectLst/>
                <a:latin typeface="-apple-system"/>
              </a:rPr>
              <a:t>sensitivity to the choice of K. </a:t>
            </a:r>
            <a:r>
              <a:rPr lang="en-IN" sz="1200" dirty="0">
                <a:latin typeface="-apple-system"/>
              </a:rPr>
              <a:t>A</a:t>
            </a:r>
            <a:r>
              <a:rPr lang="en-IN" sz="1200" b="0" i="0" u="none" strike="noStrike" dirty="0">
                <a:effectLst/>
                <a:latin typeface="-apple-system"/>
              </a:rPr>
              <a:t> small k can cause overfitting, while a large k can lead to underfitting.</a:t>
            </a:r>
          </a:p>
          <a:p>
            <a:endParaRPr lang="en-US" dirty="0"/>
          </a:p>
          <a:p>
            <a:r>
              <a:rPr lang="en-IN" sz="1200" dirty="0">
                <a:latin typeface="-apple-system"/>
              </a:rPr>
              <a:t>KNN faces the issue of Cold start </a:t>
            </a:r>
            <a:r>
              <a:rPr lang="en-IN" sz="1200" dirty="0" err="1">
                <a:latin typeface="-apple-system"/>
              </a:rPr>
              <a:t>as</a:t>
            </a:r>
            <a:r>
              <a:rPr lang="en-IN" b="0" i="0" u="none" strike="noStrike" dirty="0" err="1">
                <a:solidFill>
                  <a:srgbClr val="000000"/>
                </a:solidFill>
                <a:effectLst/>
                <a:latin typeface="-webkit-standard"/>
              </a:rPr>
              <a:t>The</a:t>
            </a:r>
            <a:r>
              <a:rPr lang="en-IN" b="0" i="0" u="none" strike="noStrike" dirty="0">
                <a:solidFill>
                  <a:srgbClr val="000000"/>
                </a:solidFill>
                <a:effectLst/>
                <a:latin typeface="-webkit-standard"/>
              </a:rPr>
              <a:t> </a:t>
            </a:r>
            <a:r>
              <a:rPr lang="en-IN" b="0" i="0" u="none" strike="noStrike" dirty="0" err="1">
                <a:solidFill>
                  <a:srgbClr val="000000"/>
                </a:solidFill>
                <a:effectLst/>
                <a:latin typeface="-webkit-standard"/>
              </a:rPr>
              <a:t>MovieLens</a:t>
            </a:r>
            <a:r>
              <a:rPr lang="en-IN" b="0" i="0" u="none" strike="noStrike" dirty="0">
                <a:solidFill>
                  <a:srgbClr val="000000"/>
                </a:solidFill>
                <a:effectLst/>
                <a:latin typeface="-webkit-standard"/>
              </a:rPr>
              <a:t> dataset is continually growing and also is sparse. </a:t>
            </a:r>
            <a:r>
              <a:rPr lang="en-IN" sz="1200" dirty="0">
                <a:latin typeface="-apple-system"/>
              </a:rPr>
              <a:t>. Without any historical data, it cannot generate any recommendations </a:t>
            </a:r>
            <a:r>
              <a:rPr lang="en-IN" b="0" i="0" u="none" strike="noStrike" dirty="0">
                <a:solidFill>
                  <a:srgbClr val="000000"/>
                </a:solidFill>
                <a:effectLst/>
                <a:latin typeface="-webkit-standard"/>
              </a:rPr>
              <a:t>leading to irrelevant or no recommendations at all.</a:t>
            </a:r>
            <a:endParaRPr lang="en-IN" sz="1200" b="0" i="0" u="none" strike="noStrike" dirty="0">
              <a:effectLst/>
              <a:latin typeface="-webkit-standar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dirty="0">
                <a:effectLst/>
                <a:latin typeface="-webkit-standard"/>
              </a:rPr>
              <a:t>KNN can be improved by parameter tuning which is what I have done.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u="none" strike="noStrike" dirty="0">
              <a:effectLst/>
              <a:latin typeface="-webkit-standar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webkit-standard"/>
              </a:rPr>
              <a:t>. Another way KNNCF Can be improved is by creating Hybrid methods of either content based filtering or other methods under collaborative filtering which can </a:t>
            </a:r>
            <a:r>
              <a:rPr lang="en-IN" b="0" i="0" u="none" strike="noStrike" dirty="0">
                <a:solidFill>
                  <a:srgbClr val="000000"/>
                </a:solidFill>
                <a:effectLst/>
                <a:latin typeface="-webkit-standard"/>
              </a:rPr>
              <a:t>enhance recommendation quality</a:t>
            </a:r>
            <a:endParaRPr lang="en-IN" sz="1200" dirty="0">
              <a:latin typeface="-webkit-standard"/>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u="none" strike="noStrike" dirty="0">
              <a:effectLst/>
              <a:latin typeface="-webkit-standard"/>
            </a:endParaRPr>
          </a:p>
          <a:p>
            <a:endParaRPr lang="en-US" dirty="0"/>
          </a:p>
          <a:p>
            <a:endParaRPr lang="en-US" dirty="0"/>
          </a:p>
        </p:txBody>
      </p:sp>
      <p:sp>
        <p:nvSpPr>
          <p:cNvPr id="4" name="Slide Number Placeholder 3"/>
          <p:cNvSpPr>
            <a:spLocks noGrp="1"/>
          </p:cNvSpPr>
          <p:nvPr>
            <p:ph type="sldNum" sz="quarter" idx="5"/>
          </p:nvPr>
        </p:nvSpPr>
        <p:spPr/>
        <p:txBody>
          <a:bodyPr/>
          <a:lstStyle/>
          <a:p>
            <a:fld id="{5F9E0FA7-EED9-374D-8007-651E1477F7C1}" type="slidenum">
              <a:rPr lang="en-US" smtClean="0"/>
              <a:t>8</a:t>
            </a:fld>
            <a:endParaRPr lang="en-US"/>
          </a:p>
        </p:txBody>
      </p:sp>
    </p:spTree>
    <p:extLst>
      <p:ext uri="{BB962C8B-B14F-4D97-AF65-F5344CB8AC3E}">
        <p14:creationId xmlns:p14="http://schemas.microsoft.com/office/powerpoint/2010/main" val="2185942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dirty="0">
                <a:effectLst/>
                <a:latin typeface="-webkit-standard"/>
              </a:rPr>
              <a:t>Why can IMFR deliver better performance? IMFR methods decompose the user-item matrix into lower-dimensional representations, which helps with a huge dataset like </a:t>
            </a:r>
            <a:r>
              <a:rPr lang="en-IN" b="0" i="0" u="none" strike="noStrike" dirty="0" err="1">
                <a:solidFill>
                  <a:srgbClr val="000000"/>
                </a:solidFill>
                <a:effectLst/>
                <a:latin typeface="-webkit-standard"/>
              </a:rPr>
              <a:t>MovieLens</a:t>
            </a:r>
            <a:r>
              <a:rPr lang="en-IN" b="0" i="0" u="none" strike="noStrike" dirty="0">
                <a:solidFill>
                  <a:srgbClr val="000000"/>
                </a:solidFill>
                <a:effectLst/>
                <a:latin typeface="-webkit-standard"/>
              </a:rPr>
              <a:t>  by reducing the computational complexity. </a:t>
            </a:r>
          </a:p>
          <a:p>
            <a:r>
              <a:rPr lang="en-IN" b="0" i="0" u="none" strike="noStrike" dirty="0">
                <a:solidFill>
                  <a:srgbClr val="000000"/>
                </a:solidFill>
                <a:effectLst/>
                <a:latin typeface="-webkit-standard"/>
              </a:rPr>
              <a:t>IMFR addresses the challenge of sparse dataset by predicting unseen ratings based on patterns learned from the existing ratings. This capability enables the model to make informed recommendations even for users or movies with limited interaction data.</a:t>
            </a:r>
          </a:p>
          <a:p>
            <a:endParaRPr lang="en-IN" b="0" i="0" u="none" strike="noStrike" dirty="0">
              <a:solidFill>
                <a:srgbClr val="000000"/>
              </a:solidFill>
              <a:effectLst/>
              <a:latin typeface="-webkit-standar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dirty="0">
                <a:effectLst/>
                <a:latin typeface="source-serif-pro"/>
              </a:rPr>
              <a:t>This also helps in handling the cold start problem that </a:t>
            </a:r>
            <a:r>
              <a:rPr lang="en-IN" sz="1200" b="0" i="0" u="none" strike="noStrike" dirty="0" err="1">
                <a:effectLst/>
                <a:latin typeface="source-serif-pro"/>
              </a:rPr>
              <a:t>Knn</a:t>
            </a:r>
            <a:r>
              <a:rPr lang="en-IN" sz="1200" b="0" i="0" u="none" strike="noStrike" dirty="0">
                <a:effectLst/>
                <a:latin typeface="source-serif-pro"/>
              </a:rPr>
              <a:t> faces.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source-serif-pro"/>
              </a:rPr>
              <a:t>IMFR can easily incorporate new features compared to traditional KNN, </a:t>
            </a:r>
            <a:r>
              <a:rPr lang="en-IN" b="0" i="0" u="none" strike="noStrike" dirty="0">
                <a:solidFill>
                  <a:srgbClr val="000000"/>
                </a:solidFill>
                <a:effectLst/>
                <a:latin typeface="-webkit-standard"/>
              </a:rPr>
              <a:t>where adding new features can complicate the similarity calculations and require significant retraining</a:t>
            </a:r>
            <a:endParaRPr lang="en-IN" sz="1200" b="0" i="0" u="none" strike="noStrike" dirty="0">
              <a:effectLst/>
              <a:latin typeface="-webkit-standard"/>
            </a:endParaRPr>
          </a:p>
          <a:p>
            <a:endParaRPr lang="en-IN" b="0" i="0" u="none" strike="noStrike" dirty="0">
              <a:solidFill>
                <a:srgbClr val="000000"/>
              </a:solidFill>
              <a:effectLst/>
              <a:latin typeface="-webkit-standard"/>
            </a:endParaRPr>
          </a:p>
          <a:p>
            <a:endParaRPr lang="en-IN" b="0" i="0" u="none" strike="noStrike" dirty="0">
              <a:solidFill>
                <a:srgbClr val="000000"/>
              </a:solidFill>
              <a:effectLst/>
              <a:latin typeface="-webkit-standard"/>
            </a:endParaRPr>
          </a:p>
          <a:p>
            <a:endParaRPr lang="en-IN" b="0" i="0" u="none" strike="noStrike" dirty="0">
              <a:solidFill>
                <a:srgbClr val="000000"/>
              </a:solidFill>
              <a:effectLst/>
              <a:latin typeface="-webkit-standard"/>
            </a:endParaRPr>
          </a:p>
          <a:p>
            <a:endParaRPr lang="en-US" dirty="0"/>
          </a:p>
        </p:txBody>
      </p:sp>
      <p:sp>
        <p:nvSpPr>
          <p:cNvPr id="4" name="Slide Number Placeholder 3"/>
          <p:cNvSpPr>
            <a:spLocks noGrp="1"/>
          </p:cNvSpPr>
          <p:nvPr>
            <p:ph type="sldNum" sz="quarter" idx="5"/>
          </p:nvPr>
        </p:nvSpPr>
        <p:spPr/>
        <p:txBody>
          <a:bodyPr/>
          <a:lstStyle/>
          <a:p>
            <a:fld id="{5F9E0FA7-EED9-374D-8007-651E1477F7C1}" type="slidenum">
              <a:rPr lang="en-US" smtClean="0"/>
              <a:t>9</a:t>
            </a:fld>
            <a:endParaRPr lang="en-US"/>
          </a:p>
        </p:txBody>
      </p:sp>
    </p:spTree>
    <p:extLst>
      <p:ext uri="{BB962C8B-B14F-4D97-AF65-F5344CB8AC3E}">
        <p14:creationId xmlns:p14="http://schemas.microsoft.com/office/powerpoint/2010/main" val="1025981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FC2D9-4963-7F48-ED2E-81C98BFC198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EC5E522-5AC7-CA5D-3D99-51638455CE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B884BAF-B99D-E12F-65B1-F5CFA76D1BCD}"/>
              </a:ext>
            </a:extLst>
          </p:cNvPr>
          <p:cNvSpPr>
            <a:spLocks noGrp="1"/>
          </p:cNvSpPr>
          <p:nvPr>
            <p:ph type="dt" sz="half" idx="10"/>
          </p:nvPr>
        </p:nvSpPr>
        <p:spPr/>
        <p:txBody>
          <a:bodyPr/>
          <a:lstStyle/>
          <a:p>
            <a:fld id="{D345DADC-4CA6-0E49-A1EF-4F35E67AAA77}" type="datetimeFigureOut">
              <a:rPr lang="en-US" smtClean="0"/>
              <a:t>10/27/24</a:t>
            </a:fld>
            <a:endParaRPr lang="en-US"/>
          </a:p>
        </p:txBody>
      </p:sp>
      <p:sp>
        <p:nvSpPr>
          <p:cNvPr id="5" name="Footer Placeholder 4">
            <a:extLst>
              <a:ext uri="{FF2B5EF4-FFF2-40B4-BE49-F238E27FC236}">
                <a16:creationId xmlns:a16="http://schemas.microsoft.com/office/drawing/2014/main" id="{4781DB53-1539-8852-7DC2-12AFEA53A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C1852-ED21-9B95-235E-A3AFB40EF72C}"/>
              </a:ext>
            </a:extLst>
          </p:cNvPr>
          <p:cNvSpPr>
            <a:spLocks noGrp="1"/>
          </p:cNvSpPr>
          <p:nvPr>
            <p:ph type="sldNum" sz="quarter" idx="12"/>
          </p:nvPr>
        </p:nvSpPr>
        <p:spPr/>
        <p:txBody>
          <a:bodyPr/>
          <a:lstStyle/>
          <a:p>
            <a:fld id="{63879644-F3AA-9E46-96FC-A6174C35BD4C}" type="slidenum">
              <a:rPr lang="en-US" smtClean="0"/>
              <a:t>‹#›</a:t>
            </a:fld>
            <a:endParaRPr lang="en-US"/>
          </a:p>
        </p:txBody>
      </p:sp>
    </p:spTree>
    <p:extLst>
      <p:ext uri="{BB962C8B-B14F-4D97-AF65-F5344CB8AC3E}">
        <p14:creationId xmlns:p14="http://schemas.microsoft.com/office/powerpoint/2010/main" val="3983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4D9A-5DBD-2783-654D-F016F685FCD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D104031-50BA-9CFF-4D2A-2C40E35B69B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3BE823-00AF-FEC9-6D3F-BC45C28D4A17}"/>
              </a:ext>
            </a:extLst>
          </p:cNvPr>
          <p:cNvSpPr>
            <a:spLocks noGrp="1"/>
          </p:cNvSpPr>
          <p:nvPr>
            <p:ph type="dt" sz="half" idx="10"/>
          </p:nvPr>
        </p:nvSpPr>
        <p:spPr/>
        <p:txBody>
          <a:bodyPr/>
          <a:lstStyle/>
          <a:p>
            <a:fld id="{D345DADC-4CA6-0E49-A1EF-4F35E67AAA77}" type="datetimeFigureOut">
              <a:rPr lang="en-US" smtClean="0"/>
              <a:t>10/27/24</a:t>
            </a:fld>
            <a:endParaRPr lang="en-US"/>
          </a:p>
        </p:txBody>
      </p:sp>
      <p:sp>
        <p:nvSpPr>
          <p:cNvPr id="5" name="Footer Placeholder 4">
            <a:extLst>
              <a:ext uri="{FF2B5EF4-FFF2-40B4-BE49-F238E27FC236}">
                <a16:creationId xmlns:a16="http://schemas.microsoft.com/office/drawing/2014/main" id="{90B9E5BF-340D-7AB7-2943-DBE1DC65B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7D1D5-E564-EEC8-9985-50165C9AC483}"/>
              </a:ext>
            </a:extLst>
          </p:cNvPr>
          <p:cNvSpPr>
            <a:spLocks noGrp="1"/>
          </p:cNvSpPr>
          <p:nvPr>
            <p:ph type="sldNum" sz="quarter" idx="12"/>
          </p:nvPr>
        </p:nvSpPr>
        <p:spPr/>
        <p:txBody>
          <a:bodyPr/>
          <a:lstStyle/>
          <a:p>
            <a:fld id="{63879644-F3AA-9E46-96FC-A6174C35BD4C}" type="slidenum">
              <a:rPr lang="en-US" smtClean="0"/>
              <a:t>‹#›</a:t>
            </a:fld>
            <a:endParaRPr lang="en-US"/>
          </a:p>
        </p:txBody>
      </p:sp>
    </p:spTree>
    <p:extLst>
      <p:ext uri="{BB962C8B-B14F-4D97-AF65-F5344CB8AC3E}">
        <p14:creationId xmlns:p14="http://schemas.microsoft.com/office/powerpoint/2010/main" val="695067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7BF0F6-D7A5-F108-474A-97B964839B5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D3B7598-E83C-2292-0962-9506E7E40C1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7C4581E-59D7-4C4E-5F4B-C6A79A5B892C}"/>
              </a:ext>
            </a:extLst>
          </p:cNvPr>
          <p:cNvSpPr>
            <a:spLocks noGrp="1"/>
          </p:cNvSpPr>
          <p:nvPr>
            <p:ph type="dt" sz="half" idx="10"/>
          </p:nvPr>
        </p:nvSpPr>
        <p:spPr/>
        <p:txBody>
          <a:bodyPr/>
          <a:lstStyle/>
          <a:p>
            <a:fld id="{D345DADC-4CA6-0E49-A1EF-4F35E67AAA77}" type="datetimeFigureOut">
              <a:rPr lang="en-US" smtClean="0"/>
              <a:t>10/27/24</a:t>
            </a:fld>
            <a:endParaRPr lang="en-US"/>
          </a:p>
        </p:txBody>
      </p:sp>
      <p:sp>
        <p:nvSpPr>
          <p:cNvPr id="5" name="Footer Placeholder 4">
            <a:extLst>
              <a:ext uri="{FF2B5EF4-FFF2-40B4-BE49-F238E27FC236}">
                <a16:creationId xmlns:a16="http://schemas.microsoft.com/office/drawing/2014/main" id="{138FCE2E-D6E0-3770-DAE0-188EB9061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26CD0-A68B-242D-A1B5-F01387B16CD2}"/>
              </a:ext>
            </a:extLst>
          </p:cNvPr>
          <p:cNvSpPr>
            <a:spLocks noGrp="1"/>
          </p:cNvSpPr>
          <p:nvPr>
            <p:ph type="sldNum" sz="quarter" idx="12"/>
          </p:nvPr>
        </p:nvSpPr>
        <p:spPr/>
        <p:txBody>
          <a:bodyPr/>
          <a:lstStyle/>
          <a:p>
            <a:fld id="{63879644-F3AA-9E46-96FC-A6174C35BD4C}" type="slidenum">
              <a:rPr lang="en-US" smtClean="0"/>
              <a:t>‹#›</a:t>
            </a:fld>
            <a:endParaRPr lang="en-US"/>
          </a:p>
        </p:txBody>
      </p:sp>
    </p:spTree>
    <p:extLst>
      <p:ext uri="{BB962C8B-B14F-4D97-AF65-F5344CB8AC3E}">
        <p14:creationId xmlns:p14="http://schemas.microsoft.com/office/powerpoint/2010/main" val="3902117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E642-47B8-7755-EE48-2E46DD1829B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B53AE8E-2FB1-866D-9060-F28DC993B3E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E72AE2F-DA93-61FF-4C85-4903B80BFA53}"/>
              </a:ext>
            </a:extLst>
          </p:cNvPr>
          <p:cNvSpPr>
            <a:spLocks noGrp="1"/>
          </p:cNvSpPr>
          <p:nvPr>
            <p:ph type="dt" sz="half" idx="10"/>
          </p:nvPr>
        </p:nvSpPr>
        <p:spPr/>
        <p:txBody>
          <a:bodyPr/>
          <a:lstStyle/>
          <a:p>
            <a:fld id="{D345DADC-4CA6-0E49-A1EF-4F35E67AAA77}" type="datetimeFigureOut">
              <a:rPr lang="en-US" smtClean="0"/>
              <a:t>10/27/24</a:t>
            </a:fld>
            <a:endParaRPr lang="en-US"/>
          </a:p>
        </p:txBody>
      </p:sp>
      <p:sp>
        <p:nvSpPr>
          <p:cNvPr id="5" name="Footer Placeholder 4">
            <a:extLst>
              <a:ext uri="{FF2B5EF4-FFF2-40B4-BE49-F238E27FC236}">
                <a16:creationId xmlns:a16="http://schemas.microsoft.com/office/drawing/2014/main" id="{3CBBF66E-8E5D-38D0-135B-12DE002DE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F028BF-3F03-884E-9579-4C1DD1A90BA8}"/>
              </a:ext>
            </a:extLst>
          </p:cNvPr>
          <p:cNvSpPr>
            <a:spLocks noGrp="1"/>
          </p:cNvSpPr>
          <p:nvPr>
            <p:ph type="sldNum" sz="quarter" idx="12"/>
          </p:nvPr>
        </p:nvSpPr>
        <p:spPr/>
        <p:txBody>
          <a:bodyPr/>
          <a:lstStyle/>
          <a:p>
            <a:fld id="{63879644-F3AA-9E46-96FC-A6174C35BD4C}" type="slidenum">
              <a:rPr lang="en-US" smtClean="0"/>
              <a:t>‹#›</a:t>
            </a:fld>
            <a:endParaRPr lang="en-US"/>
          </a:p>
        </p:txBody>
      </p:sp>
    </p:spTree>
    <p:extLst>
      <p:ext uri="{BB962C8B-B14F-4D97-AF65-F5344CB8AC3E}">
        <p14:creationId xmlns:p14="http://schemas.microsoft.com/office/powerpoint/2010/main" val="4020255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62F4-761E-3142-9414-C54D50EB61B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D162386-601D-E8C3-7720-779FAC821A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118D018-AD5F-FBE4-6D03-8458DE9F5640}"/>
              </a:ext>
            </a:extLst>
          </p:cNvPr>
          <p:cNvSpPr>
            <a:spLocks noGrp="1"/>
          </p:cNvSpPr>
          <p:nvPr>
            <p:ph type="dt" sz="half" idx="10"/>
          </p:nvPr>
        </p:nvSpPr>
        <p:spPr/>
        <p:txBody>
          <a:bodyPr/>
          <a:lstStyle/>
          <a:p>
            <a:fld id="{D345DADC-4CA6-0E49-A1EF-4F35E67AAA77}" type="datetimeFigureOut">
              <a:rPr lang="en-US" smtClean="0"/>
              <a:t>10/27/24</a:t>
            </a:fld>
            <a:endParaRPr lang="en-US"/>
          </a:p>
        </p:txBody>
      </p:sp>
      <p:sp>
        <p:nvSpPr>
          <p:cNvPr id="5" name="Footer Placeholder 4">
            <a:extLst>
              <a:ext uri="{FF2B5EF4-FFF2-40B4-BE49-F238E27FC236}">
                <a16:creationId xmlns:a16="http://schemas.microsoft.com/office/drawing/2014/main" id="{389D2B93-1E30-2B98-34DA-7E7B3806D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8E316-9AF0-9C91-BB67-21B21A3940F5}"/>
              </a:ext>
            </a:extLst>
          </p:cNvPr>
          <p:cNvSpPr>
            <a:spLocks noGrp="1"/>
          </p:cNvSpPr>
          <p:nvPr>
            <p:ph type="sldNum" sz="quarter" idx="12"/>
          </p:nvPr>
        </p:nvSpPr>
        <p:spPr/>
        <p:txBody>
          <a:bodyPr/>
          <a:lstStyle/>
          <a:p>
            <a:fld id="{63879644-F3AA-9E46-96FC-A6174C35BD4C}" type="slidenum">
              <a:rPr lang="en-US" smtClean="0"/>
              <a:t>‹#›</a:t>
            </a:fld>
            <a:endParaRPr lang="en-US"/>
          </a:p>
        </p:txBody>
      </p:sp>
    </p:spTree>
    <p:extLst>
      <p:ext uri="{BB962C8B-B14F-4D97-AF65-F5344CB8AC3E}">
        <p14:creationId xmlns:p14="http://schemas.microsoft.com/office/powerpoint/2010/main" val="13107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4E1AA-1A9E-B53E-13CE-1834B0E1C5D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B99A5A3-A71B-1294-2604-1CD549883DD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1ED5DEB-01B9-268B-E725-083A4E940A2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3C2D0D4-AF68-2BDB-1B46-6ACFC1A73CBB}"/>
              </a:ext>
            </a:extLst>
          </p:cNvPr>
          <p:cNvSpPr>
            <a:spLocks noGrp="1"/>
          </p:cNvSpPr>
          <p:nvPr>
            <p:ph type="dt" sz="half" idx="10"/>
          </p:nvPr>
        </p:nvSpPr>
        <p:spPr/>
        <p:txBody>
          <a:bodyPr/>
          <a:lstStyle/>
          <a:p>
            <a:fld id="{D345DADC-4CA6-0E49-A1EF-4F35E67AAA77}" type="datetimeFigureOut">
              <a:rPr lang="en-US" smtClean="0"/>
              <a:t>10/27/24</a:t>
            </a:fld>
            <a:endParaRPr lang="en-US"/>
          </a:p>
        </p:txBody>
      </p:sp>
      <p:sp>
        <p:nvSpPr>
          <p:cNvPr id="6" name="Footer Placeholder 5">
            <a:extLst>
              <a:ext uri="{FF2B5EF4-FFF2-40B4-BE49-F238E27FC236}">
                <a16:creationId xmlns:a16="http://schemas.microsoft.com/office/drawing/2014/main" id="{8C723C2C-711A-4E69-0649-21FB554910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E5E644-10A1-9A65-14D3-732D4796CC29}"/>
              </a:ext>
            </a:extLst>
          </p:cNvPr>
          <p:cNvSpPr>
            <a:spLocks noGrp="1"/>
          </p:cNvSpPr>
          <p:nvPr>
            <p:ph type="sldNum" sz="quarter" idx="12"/>
          </p:nvPr>
        </p:nvSpPr>
        <p:spPr/>
        <p:txBody>
          <a:bodyPr/>
          <a:lstStyle/>
          <a:p>
            <a:fld id="{63879644-F3AA-9E46-96FC-A6174C35BD4C}" type="slidenum">
              <a:rPr lang="en-US" smtClean="0"/>
              <a:t>‹#›</a:t>
            </a:fld>
            <a:endParaRPr lang="en-US"/>
          </a:p>
        </p:txBody>
      </p:sp>
    </p:spTree>
    <p:extLst>
      <p:ext uri="{BB962C8B-B14F-4D97-AF65-F5344CB8AC3E}">
        <p14:creationId xmlns:p14="http://schemas.microsoft.com/office/powerpoint/2010/main" val="1849808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943C-B7D7-8371-4E11-372F3AEE6BB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4EED50D-5C25-E9B6-A5BD-C91091593D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254105F-6B16-F3F8-491B-93B2C157311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459A465-8B44-5364-BBF5-AA545B9628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8530C84-1EC9-6996-D098-9A7793D3E06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B3939AC-482A-536C-0A00-70D23A3A792A}"/>
              </a:ext>
            </a:extLst>
          </p:cNvPr>
          <p:cNvSpPr>
            <a:spLocks noGrp="1"/>
          </p:cNvSpPr>
          <p:nvPr>
            <p:ph type="dt" sz="half" idx="10"/>
          </p:nvPr>
        </p:nvSpPr>
        <p:spPr/>
        <p:txBody>
          <a:bodyPr/>
          <a:lstStyle/>
          <a:p>
            <a:fld id="{D345DADC-4CA6-0E49-A1EF-4F35E67AAA77}" type="datetimeFigureOut">
              <a:rPr lang="en-US" smtClean="0"/>
              <a:t>10/27/24</a:t>
            </a:fld>
            <a:endParaRPr lang="en-US"/>
          </a:p>
        </p:txBody>
      </p:sp>
      <p:sp>
        <p:nvSpPr>
          <p:cNvPr id="8" name="Footer Placeholder 7">
            <a:extLst>
              <a:ext uri="{FF2B5EF4-FFF2-40B4-BE49-F238E27FC236}">
                <a16:creationId xmlns:a16="http://schemas.microsoft.com/office/drawing/2014/main" id="{C77941B1-646B-9E26-6FB1-0FFA0B5D93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089923-487B-BEBF-1E90-108A3CA7B2D8}"/>
              </a:ext>
            </a:extLst>
          </p:cNvPr>
          <p:cNvSpPr>
            <a:spLocks noGrp="1"/>
          </p:cNvSpPr>
          <p:nvPr>
            <p:ph type="sldNum" sz="quarter" idx="12"/>
          </p:nvPr>
        </p:nvSpPr>
        <p:spPr/>
        <p:txBody>
          <a:bodyPr/>
          <a:lstStyle/>
          <a:p>
            <a:fld id="{63879644-F3AA-9E46-96FC-A6174C35BD4C}" type="slidenum">
              <a:rPr lang="en-US" smtClean="0"/>
              <a:t>‹#›</a:t>
            </a:fld>
            <a:endParaRPr lang="en-US"/>
          </a:p>
        </p:txBody>
      </p:sp>
    </p:spTree>
    <p:extLst>
      <p:ext uri="{BB962C8B-B14F-4D97-AF65-F5344CB8AC3E}">
        <p14:creationId xmlns:p14="http://schemas.microsoft.com/office/powerpoint/2010/main" val="1938915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1669-12C2-BD65-69F3-46C5FFABBAD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4AC2FE5-39EA-7F18-1999-0FED039845C3}"/>
              </a:ext>
            </a:extLst>
          </p:cNvPr>
          <p:cNvSpPr>
            <a:spLocks noGrp="1"/>
          </p:cNvSpPr>
          <p:nvPr>
            <p:ph type="dt" sz="half" idx="10"/>
          </p:nvPr>
        </p:nvSpPr>
        <p:spPr/>
        <p:txBody>
          <a:bodyPr/>
          <a:lstStyle/>
          <a:p>
            <a:fld id="{D345DADC-4CA6-0E49-A1EF-4F35E67AAA77}" type="datetimeFigureOut">
              <a:rPr lang="en-US" smtClean="0"/>
              <a:t>10/27/24</a:t>
            </a:fld>
            <a:endParaRPr lang="en-US"/>
          </a:p>
        </p:txBody>
      </p:sp>
      <p:sp>
        <p:nvSpPr>
          <p:cNvPr id="4" name="Footer Placeholder 3">
            <a:extLst>
              <a:ext uri="{FF2B5EF4-FFF2-40B4-BE49-F238E27FC236}">
                <a16:creationId xmlns:a16="http://schemas.microsoft.com/office/drawing/2014/main" id="{E9B6F024-3936-0AFC-EB7A-675C67B669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69581B-704C-2CE6-BC72-FD881BAFA420}"/>
              </a:ext>
            </a:extLst>
          </p:cNvPr>
          <p:cNvSpPr>
            <a:spLocks noGrp="1"/>
          </p:cNvSpPr>
          <p:nvPr>
            <p:ph type="sldNum" sz="quarter" idx="12"/>
          </p:nvPr>
        </p:nvSpPr>
        <p:spPr/>
        <p:txBody>
          <a:bodyPr/>
          <a:lstStyle/>
          <a:p>
            <a:fld id="{63879644-F3AA-9E46-96FC-A6174C35BD4C}" type="slidenum">
              <a:rPr lang="en-US" smtClean="0"/>
              <a:t>‹#›</a:t>
            </a:fld>
            <a:endParaRPr lang="en-US"/>
          </a:p>
        </p:txBody>
      </p:sp>
    </p:spTree>
    <p:extLst>
      <p:ext uri="{BB962C8B-B14F-4D97-AF65-F5344CB8AC3E}">
        <p14:creationId xmlns:p14="http://schemas.microsoft.com/office/powerpoint/2010/main" val="108166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5D1EE7-39E4-A180-B896-D37633FAA8F3}"/>
              </a:ext>
            </a:extLst>
          </p:cNvPr>
          <p:cNvSpPr>
            <a:spLocks noGrp="1"/>
          </p:cNvSpPr>
          <p:nvPr>
            <p:ph type="dt" sz="half" idx="10"/>
          </p:nvPr>
        </p:nvSpPr>
        <p:spPr/>
        <p:txBody>
          <a:bodyPr/>
          <a:lstStyle/>
          <a:p>
            <a:fld id="{D345DADC-4CA6-0E49-A1EF-4F35E67AAA77}" type="datetimeFigureOut">
              <a:rPr lang="en-US" smtClean="0"/>
              <a:t>10/27/24</a:t>
            </a:fld>
            <a:endParaRPr lang="en-US"/>
          </a:p>
        </p:txBody>
      </p:sp>
      <p:sp>
        <p:nvSpPr>
          <p:cNvPr id="3" name="Footer Placeholder 2">
            <a:extLst>
              <a:ext uri="{FF2B5EF4-FFF2-40B4-BE49-F238E27FC236}">
                <a16:creationId xmlns:a16="http://schemas.microsoft.com/office/drawing/2014/main" id="{9CF163A3-113D-F534-ED44-35E1C1C874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9DB7B3-25D2-E684-C847-50C97C294300}"/>
              </a:ext>
            </a:extLst>
          </p:cNvPr>
          <p:cNvSpPr>
            <a:spLocks noGrp="1"/>
          </p:cNvSpPr>
          <p:nvPr>
            <p:ph type="sldNum" sz="quarter" idx="12"/>
          </p:nvPr>
        </p:nvSpPr>
        <p:spPr/>
        <p:txBody>
          <a:bodyPr/>
          <a:lstStyle/>
          <a:p>
            <a:fld id="{63879644-F3AA-9E46-96FC-A6174C35BD4C}" type="slidenum">
              <a:rPr lang="en-US" smtClean="0"/>
              <a:t>‹#›</a:t>
            </a:fld>
            <a:endParaRPr lang="en-US"/>
          </a:p>
        </p:txBody>
      </p:sp>
    </p:spTree>
    <p:extLst>
      <p:ext uri="{BB962C8B-B14F-4D97-AF65-F5344CB8AC3E}">
        <p14:creationId xmlns:p14="http://schemas.microsoft.com/office/powerpoint/2010/main" val="84543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09A27-A64F-81B8-DBBF-68E6EFCFD23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ED196B5-5624-E246-412E-C0C6A64B55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1F87944-DD56-D215-4C22-3ECC1795E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662F176-BDB5-380F-E6C1-5BC623B7F2DD}"/>
              </a:ext>
            </a:extLst>
          </p:cNvPr>
          <p:cNvSpPr>
            <a:spLocks noGrp="1"/>
          </p:cNvSpPr>
          <p:nvPr>
            <p:ph type="dt" sz="half" idx="10"/>
          </p:nvPr>
        </p:nvSpPr>
        <p:spPr/>
        <p:txBody>
          <a:bodyPr/>
          <a:lstStyle/>
          <a:p>
            <a:fld id="{D345DADC-4CA6-0E49-A1EF-4F35E67AAA77}" type="datetimeFigureOut">
              <a:rPr lang="en-US" smtClean="0"/>
              <a:t>10/27/24</a:t>
            </a:fld>
            <a:endParaRPr lang="en-US"/>
          </a:p>
        </p:txBody>
      </p:sp>
      <p:sp>
        <p:nvSpPr>
          <p:cNvPr id="6" name="Footer Placeholder 5">
            <a:extLst>
              <a:ext uri="{FF2B5EF4-FFF2-40B4-BE49-F238E27FC236}">
                <a16:creationId xmlns:a16="http://schemas.microsoft.com/office/drawing/2014/main" id="{97A4F221-CFEE-B60E-DF32-DD962552A6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3BF39C-2E42-31DA-A513-38DB3FF485B0}"/>
              </a:ext>
            </a:extLst>
          </p:cNvPr>
          <p:cNvSpPr>
            <a:spLocks noGrp="1"/>
          </p:cNvSpPr>
          <p:nvPr>
            <p:ph type="sldNum" sz="quarter" idx="12"/>
          </p:nvPr>
        </p:nvSpPr>
        <p:spPr/>
        <p:txBody>
          <a:bodyPr/>
          <a:lstStyle/>
          <a:p>
            <a:fld id="{63879644-F3AA-9E46-96FC-A6174C35BD4C}" type="slidenum">
              <a:rPr lang="en-US" smtClean="0"/>
              <a:t>‹#›</a:t>
            </a:fld>
            <a:endParaRPr lang="en-US"/>
          </a:p>
        </p:txBody>
      </p:sp>
    </p:spTree>
    <p:extLst>
      <p:ext uri="{BB962C8B-B14F-4D97-AF65-F5344CB8AC3E}">
        <p14:creationId xmlns:p14="http://schemas.microsoft.com/office/powerpoint/2010/main" val="67095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FC37-2860-EAC9-B6AA-615E91B8B98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82E11A7-E14E-8EC3-F3EC-67CC4CEE7A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58F27C-0580-F87A-6C2F-0D04A3445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34DE28E-929C-1346-186E-B06057A04D60}"/>
              </a:ext>
            </a:extLst>
          </p:cNvPr>
          <p:cNvSpPr>
            <a:spLocks noGrp="1"/>
          </p:cNvSpPr>
          <p:nvPr>
            <p:ph type="dt" sz="half" idx="10"/>
          </p:nvPr>
        </p:nvSpPr>
        <p:spPr/>
        <p:txBody>
          <a:bodyPr/>
          <a:lstStyle/>
          <a:p>
            <a:fld id="{D345DADC-4CA6-0E49-A1EF-4F35E67AAA77}" type="datetimeFigureOut">
              <a:rPr lang="en-US" smtClean="0"/>
              <a:t>10/27/24</a:t>
            </a:fld>
            <a:endParaRPr lang="en-US"/>
          </a:p>
        </p:txBody>
      </p:sp>
      <p:sp>
        <p:nvSpPr>
          <p:cNvPr id="6" name="Footer Placeholder 5">
            <a:extLst>
              <a:ext uri="{FF2B5EF4-FFF2-40B4-BE49-F238E27FC236}">
                <a16:creationId xmlns:a16="http://schemas.microsoft.com/office/drawing/2014/main" id="{224AEE8A-F855-C0D5-12B7-C1A36EB42D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83E7C3-D0FC-DCF8-F11C-BC2F8F17CC69}"/>
              </a:ext>
            </a:extLst>
          </p:cNvPr>
          <p:cNvSpPr>
            <a:spLocks noGrp="1"/>
          </p:cNvSpPr>
          <p:nvPr>
            <p:ph type="sldNum" sz="quarter" idx="12"/>
          </p:nvPr>
        </p:nvSpPr>
        <p:spPr/>
        <p:txBody>
          <a:bodyPr/>
          <a:lstStyle/>
          <a:p>
            <a:fld id="{63879644-F3AA-9E46-96FC-A6174C35BD4C}" type="slidenum">
              <a:rPr lang="en-US" smtClean="0"/>
              <a:t>‹#›</a:t>
            </a:fld>
            <a:endParaRPr lang="en-US"/>
          </a:p>
        </p:txBody>
      </p:sp>
    </p:spTree>
    <p:extLst>
      <p:ext uri="{BB962C8B-B14F-4D97-AF65-F5344CB8AC3E}">
        <p14:creationId xmlns:p14="http://schemas.microsoft.com/office/powerpoint/2010/main" val="4052327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B889B5-CCA7-3DEA-6A00-E3C320F652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5717468-3AEB-CD35-8AD8-37708DA7B9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2CF4E7-9A27-B61C-06B8-8F426C8B4B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345DADC-4CA6-0E49-A1EF-4F35E67AAA77}" type="datetimeFigureOut">
              <a:rPr lang="en-US" smtClean="0"/>
              <a:t>10/27/24</a:t>
            </a:fld>
            <a:endParaRPr lang="en-US"/>
          </a:p>
        </p:txBody>
      </p:sp>
      <p:sp>
        <p:nvSpPr>
          <p:cNvPr id="5" name="Footer Placeholder 4">
            <a:extLst>
              <a:ext uri="{FF2B5EF4-FFF2-40B4-BE49-F238E27FC236}">
                <a16:creationId xmlns:a16="http://schemas.microsoft.com/office/drawing/2014/main" id="{91188153-D148-2F62-ACF4-89C625D70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25780ED-B3DD-4F61-3848-3E7D64D54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3879644-F3AA-9E46-96FC-A6174C35BD4C}" type="slidenum">
              <a:rPr lang="en-US" smtClean="0"/>
              <a:t>‹#›</a:t>
            </a:fld>
            <a:endParaRPr lang="en-US"/>
          </a:p>
        </p:txBody>
      </p:sp>
    </p:spTree>
    <p:extLst>
      <p:ext uri="{BB962C8B-B14F-4D97-AF65-F5344CB8AC3E}">
        <p14:creationId xmlns:p14="http://schemas.microsoft.com/office/powerpoint/2010/main" val="3039460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png"/><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png"/><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D4782C8-136F-B473-AD15-61F9A52A83D3}"/>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Assignment 3- Recommender Systems</a:t>
            </a:r>
          </a:p>
        </p:txBody>
      </p:sp>
      <p:sp>
        <p:nvSpPr>
          <p:cNvPr id="3" name="Subtitle 2">
            <a:extLst>
              <a:ext uri="{FF2B5EF4-FFF2-40B4-BE49-F238E27FC236}">
                <a16:creationId xmlns:a16="http://schemas.microsoft.com/office/drawing/2014/main" id="{035818CB-422B-7541-F7AE-D9203D8DBD8A}"/>
              </a:ext>
            </a:extLst>
          </p:cNvPr>
          <p:cNvSpPr>
            <a:spLocks noGrp="1"/>
          </p:cNvSpPr>
          <p:nvPr>
            <p:ph type="subTitle" idx="1"/>
          </p:nvPr>
        </p:nvSpPr>
        <p:spPr>
          <a:xfrm>
            <a:off x="1350682" y="4870824"/>
            <a:ext cx="10005951" cy="1458258"/>
          </a:xfrm>
        </p:spPr>
        <p:txBody>
          <a:bodyPr anchor="ctr">
            <a:normAutofit/>
          </a:bodyPr>
          <a:lstStyle/>
          <a:p>
            <a:pPr algn="l"/>
            <a:r>
              <a:rPr lang="en-US" dirty="0"/>
              <a:t>Deepthi Suresh</a:t>
            </a:r>
            <a:endParaRPr lang="en-US"/>
          </a:p>
          <a:p>
            <a:pPr algn="l"/>
            <a:r>
              <a:rPr lang="en-US" dirty="0"/>
              <a:t>S3991481</a:t>
            </a:r>
            <a:endParaRPr lang="en-US"/>
          </a:p>
        </p:txBody>
      </p:sp>
      <p:pic>
        <p:nvPicPr>
          <p:cNvPr id="15" name="Audio 14">
            <a:extLst>
              <a:ext uri="{FF2B5EF4-FFF2-40B4-BE49-F238E27FC236}">
                <a16:creationId xmlns:a16="http://schemas.microsoft.com/office/drawing/2014/main" id="{066040FC-CE9C-DC2C-3C73-D7BE00458D1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840087460"/>
      </p:ext>
    </p:extLst>
  </p:cSld>
  <p:clrMapOvr>
    <a:masterClrMapping/>
  </p:clrMapOvr>
  <mc:AlternateContent xmlns:mc="http://schemas.openxmlformats.org/markup-compatibility/2006" xmlns:p14="http://schemas.microsoft.com/office/powerpoint/2010/main">
    <mc:Choice Requires="p14">
      <p:transition spd="slow" p14:dur="2000" advTm="5841"/>
    </mc:Choice>
    <mc:Fallback xmlns="">
      <p:transition spd="slow" advTm="58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D8AE50-6F3C-4E10-6FF7-AC17AD37F92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References</a:t>
            </a:r>
          </a:p>
        </p:txBody>
      </p:sp>
      <p:sp>
        <p:nvSpPr>
          <p:cNvPr id="3" name="Content Placeholder 2">
            <a:extLst>
              <a:ext uri="{FF2B5EF4-FFF2-40B4-BE49-F238E27FC236}">
                <a16:creationId xmlns:a16="http://schemas.microsoft.com/office/drawing/2014/main" id="{A68AA7A8-F890-9F95-27E5-231402C9005B}"/>
              </a:ext>
            </a:extLst>
          </p:cNvPr>
          <p:cNvSpPr>
            <a:spLocks noGrp="1"/>
          </p:cNvSpPr>
          <p:nvPr>
            <p:ph idx="1"/>
          </p:nvPr>
        </p:nvSpPr>
        <p:spPr>
          <a:xfrm>
            <a:off x="241299" y="1746696"/>
            <a:ext cx="11836401" cy="5009703"/>
          </a:xfrm>
        </p:spPr>
        <p:txBody>
          <a:bodyPr anchor="ctr">
            <a:normAutofit lnSpcReduction="10000"/>
          </a:bodyPr>
          <a:lstStyle/>
          <a:p>
            <a:r>
              <a:rPr lang="en-US" sz="1000" dirty="0"/>
              <a:t>Cheng, Z. (2022, June 29). A comparison of cosine similarity vs Euclidean distance in ALS recommendation engine. Medium. https://</a:t>
            </a:r>
            <a:r>
              <a:rPr lang="en-US" sz="1000" dirty="0" err="1"/>
              <a:t>medium.com</a:t>
            </a:r>
            <a:r>
              <a:rPr lang="en-US" sz="1000" dirty="0"/>
              <a:t>/nerd-for-tech/a-comparison-of-cosine-similarity-vs-euclidean-distance-in-als-recommendation-engine-51898f9025e7</a:t>
            </a:r>
          </a:p>
          <a:p>
            <a:r>
              <a:rPr lang="en-US" sz="1000" dirty="0"/>
              <a:t>Collaborative filtering advantages &amp; disadvantages. (n.d.). Google for Developers. https://</a:t>
            </a:r>
            <a:r>
              <a:rPr lang="en-US" sz="1000" dirty="0" err="1"/>
              <a:t>developers.google.com</a:t>
            </a:r>
            <a:r>
              <a:rPr lang="en-US" sz="1000" dirty="0"/>
              <a:t>/machine-learning/recommendation/collaborative/summary</a:t>
            </a:r>
          </a:p>
          <a:p>
            <a:r>
              <a:rPr lang="en-US" sz="1000" dirty="0"/>
              <a:t>Difference between zip(list) and zip(*list). (n.d.). Stack Overflow. https://</a:t>
            </a:r>
            <a:r>
              <a:rPr lang="en-US" sz="1000" dirty="0" err="1"/>
              <a:t>stackoverflow.com</a:t>
            </a:r>
            <a:r>
              <a:rPr lang="en-US" sz="1000" dirty="0"/>
              <a:t>/questions/29139350/difference-between-</a:t>
            </a:r>
            <a:r>
              <a:rPr lang="en-US" sz="1000" dirty="0" err="1"/>
              <a:t>ziplist</a:t>
            </a:r>
            <a:r>
              <a:rPr lang="en-US" sz="1000" dirty="0"/>
              <a:t>-and-</a:t>
            </a:r>
            <a:r>
              <a:rPr lang="en-US" sz="1000" dirty="0" err="1"/>
              <a:t>ziplist</a:t>
            </a:r>
            <a:endParaRPr lang="en-US" sz="1000" dirty="0"/>
          </a:p>
          <a:p>
            <a:r>
              <a:rPr lang="en-US" sz="1000" dirty="0"/>
              <a:t>Evaluating Recommendation Systems - </a:t>
            </a:r>
            <a:r>
              <a:rPr lang="en-US" sz="1000" dirty="0" err="1"/>
              <a:t>Precision@k</a:t>
            </a:r>
            <a:r>
              <a:rPr lang="en-US" sz="1000" dirty="0"/>
              <a:t>, </a:t>
            </a:r>
            <a:r>
              <a:rPr lang="en-US" sz="1000" dirty="0" err="1"/>
              <a:t>Recall@k</a:t>
            </a:r>
            <a:r>
              <a:rPr lang="en-US" sz="1000" dirty="0"/>
              <a:t>, and R-Precision | Shaped Blog. (n.d.). https://</a:t>
            </a:r>
            <a:r>
              <a:rPr lang="en-US" sz="1000" dirty="0" err="1"/>
              <a:t>www.shaped.ai</a:t>
            </a:r>
            <a:r>
              <a:rPr lang="en-US" sz="1000" dirty="0"/>
              <a:t>/blog/evaluating-recommendation-systems-part-1</a:t>
            </a:r>
          </a:p>
          <a:p>
            <a:r>
              <a:rPr lang="en-US" sz="1000" dirty="0" err="1"/>
              <a:t>Flateman</a:t>
            </a:r>
            <a:r>
              <a:rPr lang="en-US" sz="1000" dirty="0"/>
              <a:t>, J. (2022, January 3). Using Surprise in Python with a recommender system - Jonah </a:t>
            </a:r>
            <a:r>
              <a:rPr lang="en-US" sz="1000" dirty="0" err="1"/>
              <a:t>Flateman</a:t>
            </a:r>
            <a:r>
              <a:rPr lang="en-US" sz="1000" dirty="0"/>
              <a:t> - Medium. Medium. https://</a:t>
            </a:r>
            <a:r>
              <a:rPr lang="en-US" sz="1000" dirty="0" err="1"/>
              <a:t>medium.com</a:t>
            </a:r>
            <a:r>
              <a:rPr lang="en-US" sz="1000" dirty="0"/>
              <a:t>/@</a:t>
            </a:r>
            <a:r>
              <a:rPr lang="en-US" sz="1000" dirty="0" err="1"/>
              <a:t>jonahflateman</a:t>
            </a:r>
            <a:r>
              <a:rPr lang="en-US" sz="1000" dirty="0"/>
              <a:t>/using-surprise-in-python-with-a-recommender-system-2d6030140926</a:t>
            </a:r>
          </a:p>
          <a:p>
            <a:r>
              <a:rPr lang="en-US" sz="1000" dirty="0" err="1"/>
              <a:t>GeeksforGeeks</a:t>
            </a:r>
            <a:r>
              <a:rPr lang="en-US" sz="1000" dirty="0"/>
              <a:t>. (2024, June 20). SVD in recommendation systems. </a:t>
            </a:r>
            <a:r>
              <a:rPr lang="en-US" sz="1000" dirty="0" err="1"/>
              <a:t>GeeksforGeeks</a:t>
            </a:r>
            <a:r>
              <a:rPr lang="en-US" sz="1000" dirty="0"/>
              <a:t>. https://</a:t>
            </a:r>
            <a:r>
              <a:rPr lang="en-US" sz="1000" dirty="0" err="1"/>
              <a:t>www.geeksforgeeks.org</a:t>
            </a:r>
            <a:r>
              <a:rPr lang="en-US" sz="1000" dirty="0"/>
              <a:t>/</a:t>
            </a:r>
            <a:r>
              <a:rPr lang="en-US" sz="1000" dirty="0" err="1"/>
              <a:t>svd</a:t>
            </a:r>
            <a:r>
              <a:rPr lang="en-US" sz="1000" dirty="0"/>
              <a:t>-in-recommendation-systems/</a:t>
            </a:r>
          </a:p>
          <a:p>
            <a:r>
              <a:rPr lang="en-US" sz="1000" dirty="0"/>
              <a:t>Getting Started — Surprise 1 documentation. (n.d.). https://</a:t>
            </a:r>
            <a:r>
              <a:rPr lang="en-US" sz="1000" dirty="0" err="1"/>
              <a:t>surprise.readthedocs.io</a:t>
            </a:r>
            <a:r>
              <a:rPr lang="en-US" sz="1000" dirty="0"/>
              <a:t>/</a:t>
            </a:r>
            <a:r>
              <a:rPr lang="en-US" sz="1000" dirty="0" err="1"/>
              <a:t>en</a:t>
            </a:r>
            <a:r>
              <a:rPr lang="en-US" sz="1000" dirty="0"/>
              <a:t>/stable/getting_started.html#tune-algorithm-parameters-with-gridsearchcv</a:t>
            </a:r>
          </a:p>
          <a:p>
            <a:r>
              <a:rPr lang="en-US" sz="1000" dirty="0"/>
              <a:t>Gupta, R. (2023, January 18). How Singular Value Decomposition (SVD) is used in Recommendation Systems, “Clearly Explained”. Medium. https://</a:t>
            </a:r>
            <a:r>
              <a:rPr lang="en-US" sz="1000" dirty="0" err="1"/>
              <a:t>medium.com</a:t>
            </a:r>
            <a:r>
              <a:rPr lang="en-US" sz="1000" dirty="0"/>
              <a:t>/@</a:t>
            </a:r>
            <a:r>
              <a:rPr lang="en-US" sz="1000" dirty="0" err="1"/>
              <a:t>ritik_gupta</a:t>
            </a:r>
            <a:r>
              <a:rPr lang="en-US" sz="1000" dirty="0"/>
              <a:t>/how-singular-value-decomposition-svd-is-used-in-recommendation-systems-clearly-explained-201b24e175db</a:t>
            </a:r>
          </a:p>
          <a:p>
            <a:r>
              <a:rPr lang="en-US" sz="1000" dirty="0"/>
              <a:t>Hug, N. (n.d.). Home. Surprise. https://</a:t>
            </a:r>
            <a:r>
              <a:rPr lang="en-US" sz="1000" dirty="0" err="1"/>
              <a:t>surpriselib.com</a:t>
            </a:r>
            <a:r>
              <a:rPr lang="en-US" sz="1000" dirty="0"/>
              <a:t>/</a:t>
            </a:r>
          </a:p>
          <a:p>
            <a:r>
              <a:rPr lang="en-US" sz="1000" dirty="0" err="1"/>
              <a:t>Kapre</a:t>
            </a:r>
            <a:r>
              <a:rPr lang="en-US" sz="1000" dirty="0"/>
              <a:t>, S. (2022, January 1). Common metrics to evaluate recommendation systems - Sangram </a:t>
            </a:r>
            <a:r>
              <a:rPr lang="en-US" sz="1000" dirty="0" err="1"/>
              <a:t>Kapre</a:t>
            </a:r>
            <a:r>
              <a:rPr lang="en-US" sz="1000" dirty="0"/>
              <a:t> - Medium. Medium. https://</a:t>
            </a:r>
            <a:r>
              <a:rPr lang="en-US" sz="1000" dirty="0" err="1"/>
              <a:t>flowthytensor.medium.com</a:t>
            </a:r>
            <a:r>
              <a:rPr lang="en-US" sz="1000" dirty="0"/>
              <a:t>/some-metrics-to-evaluate-recommendation-systems-9e0cf0c8b6cf</a:t>
            </a:r>
          </a:p>
          <a:p>
            <a:r>
              <a:rPr lang="en-US" sz="1000" dirty="0"/>
              <a:t>Matrix Factorization-based algorithms — Surprise 1 documentation. (n.d.-a). https://</a:t>
            </a:r>
            <a:r>
              <a:rPr lang="en-US" sz="1000" dirty="0" err="1"/>
              <a:t>surprise.readthedocs.io</a:t>
            </a:r>
            <a:r>
              <a:rPr lang="en-US" sz="1000" dirty="0"/>
              <a:t>/</a:t>
            </a:r>
            <a:r>
              <a:rPr lang="en-US" sz="1000" dirty="0" err="1"/>
              <a:t>en</a:t>
            </a:r>
            <a:r>
              <a:rPr lang="en-US" sz="1000" dirty="0"/>
              <a:t>/stable/</a:t>
            </a:r>
            <a:r>
              <a:rPr lang="en-US" sz="1000" dirty="0" err="1"/>
              <a:t>matrix_factorization.html</a:t>
            </a:r>
            <a:endParaRPr lang="en-US" sz="1000" dirty="0"/>
          </a:p>
          <a:p>
            <a:r>
              <a:rPr lang="en-US" sz="1000" dirty="0"/>
              <a:t>Matrix Factorization-based algorithms — Surprise 1 documentation. (n.d.-b). https://</a:t>
            </a:r>
            <a:r>
              <a:rPr lang="en-US" sz="1000" dirty="0" err="1"/>
              <a:t>surprise.readthedocs.io</a:t>
            </a:r>
            <a:r>
              <a:rPr lang="en-US" sz="1000" dirty="0"/>
              <a:t>/</a:t>
            </a:r>
            <a:r>
              <a:rPr lang="en-US" sz="1000" dirty="0" err="1"/>
              <a:t>en</a:t>
            </a:r>
            <a:r>
              <a:rPr lang="en-US" sz="1000" dirty="0"/>
              <a:t>/stable/matrix_factorization.html#surprise.prediction_algorithms.matrix_factorization.SVD</a:t>
            </a:r>
          </a:p>
          <a:p>
            <a:r>
              <a:rPr lang="en-US" sz="1000" dirty="0"/>
              <a:t>Python sorted(). (n.d.). https://</a:t>
            </a:r>
            <a:r>
              <a:rPr lang="en-US" sz="1000" dirty="0" err="1"/>
              <a:t>www.programiz.com</a:t>
            </a:r>
            <a:r>
              <a:rPr lang="en-US" sz="1000" dirty="0"/>
              <a:t>/python-programming/methods/built-in/sorted</a:t>
            </a:r>
          </a:p>
          <a:p>
            <a:r>
              <a:rPr lang="en-US" sz="1000" dirty="0"/>
              <a:t>Recommenders-Team. (n.d.-a). recommenders/examples/02_model_collaborative_filtering/</a:t>
            </a:r>
            <a:r>
              <a:rPr lang="en-US" sz="1000" dirty="0" err="1"/>
              <a:t>surprise_svd_deep_dive.ipynb</a:t>
            </a:r>
            <a:r>
              <a:rPr lang="en-US" sz="1000" dirty="0"/>
              <a:t> at main · recommenders-team/recommenders. GitHub. https://</a:t>
            </a:r>
            <a:r>
              <a:rPr lang="en-US" sz="1000" dirty="0" err="1"/>
              <a:t>github.com</a:t>
            </a:r>
            <a:r>
              <a:rPr lang="en-US" sz="1000" dirty="0"/>
              <a:t>/recommenders-team/recommenders/blob/main/examples/02_model_collaborative_filtering/</a:t>
            </a:r>
            <a:r>
              <a:rPr lang="en-US" sz="1000" dirty="0" err="1"/>
              <a:t>surprise_svd_deep_dive.ipynb</a:t>
            </a:r>
            <a:endParaRPr lang="en-US" sz="1000" dirty="0"/>
          </a:p>
          <a:p>
            <a:r>
              <a:rPr lang="en-US" sz="1000" dirty="0"/>
              <a:t>Recommenders-Team. (n.d.-b). recommenders/examples/02_model_collaborative_filtering/</a:t>
            </a:r>
            <a:r>
              <a:rPr lang="en-US" sz="1000" dirty="0" err="1"/>
              <a:t>surprise_svd_deep_dive.ipynb</a:t>
            </a:r>
            <a:r>
              <a:rPr lang="en-US" sz="1000" dirty="0"/>
              <a:t> at main · recommenders-team/recommenders. GitHub. https://</a:t>
            </a:r>
            <a:r>
              <a:rPr lang="en-US" sz="1000" dirty="0" err="1"/>
              <a:t>github.com</a:t>
            </a:r>
            <a:r>
              <a:rPr lang="en-US" sz="1000" dirty="0"/>
              <a:t>/recommenders-team/recommenders/blob/main/examples/02_model_collaborative_filtering/</a:t>
            </a:r>
            <a:r>
              <a:rPr lang="en-US" sz="1000" dirty="0" err="1"/>
              <a:t>surprise_svd_deep_dive.ipynb</a:t>
            </a:r>
            <a:endParaRPr lang="en-US" sz="1000" dirty="0"/>
          </a:p>
          <a:p>
            <a:r>
              <a:rPr lang="en-US" sz="1000" dirty="0"/>
              <a:t>What are some challenges and limitations of KNN-based predictive models? (2023, November 4). </a:t>
            </a:r>
            <a:r>
              <a:rPr lang="en-US" sz="1000" dirty="0" err="1"/>
              <a:t>www.linkedin.com</a:t>
            </a:r>
            <a:r>
              <a:rPr lang="en-US" sz="1000" dirty="0"/>
              <a:t>. https://</a:t>
            </a:r>
            <a:r>
              <a:rPr lang="en-US" sz="1000" dirty="0" err="1"/>
              <a:t>www.linkedin.com</a:t>
            </a:r>
            <a:r>
              <a:rPr lang="en-US" sz="1000" dirty="0"/>
              <a:t>/advice/0/what-some-challenges-limitations-</a:t>
            </a:r>
            <a:r>
              <a:rPr lang="en-US" sz="1000" dirty="0" err="1"/>
              <a:t>knn</a:t>
            </a:r>
            <a:r>
              <a:rPr lang="en-US" sz="1000" dirty="0"/>
              <a:t>-based</a:t>
            </a:r>
          </a:p>
          <a:p>
            <a:r>
              <a:rPr lang="en-US" sz="1000" dirty="0"/>
              <a:t>Wikipedia contributors. (2024, August 23). Matrix factorization (recommender systems). Wikipedia. https://</a:t>
            </a:r>
            <a:r>
              <a:rPr lang="en-US" sz="1000" dirty="0" err="1"/>
              <a:t>en.wikipedia.org</a:t>
            </a:r>
            <a:r>
              <a:rPr lang="en-US" sz="1000" dirty="0"/>
              <a:t>/wiki/</a:t>
            </a:r>
            <a:r>
              <a:rPr lang="en-US" sz="1000" dirty="0" err="1"/>
              <a:t>Matrix_factorization</a:t>
            </a:r>
            <a:r>
              <a:rPr lang="en-US" sz="1000" dirty="0"/>
              <a:t>_(</a:t>
            </a:r>
            <a:r>
              <a:rPr lang="en-US" sz="1000" dirty="0" err="1"/>
              <a:t>recommender_systems</a:t>
            </a:r>
            <a:r>
              <a:rPr lang="en-US" sz="1000" dirty="0"/>
              <a:t>)</a:t>
            </a:r>
          </a:p>
          <a:p>
            <a:endParaRPr lang="en-US" sz="1000" dirty="0"/>
          </a:p>
        </p:txBody>
      </p:sp>
      <p:pic>
        <p:nvPicPr>
          <p:cNvPr id="13" name="Audio 12">
            <a:extLst>
              <a:ext uri="{FF2B5EF4-FFF2-40B4-BE49-F238E27FC236}">
                <a16:creationId xmlns:a16="http://schemas.microsoft.com/office/drawing/2014/main" id="{BB0A0EDE-CFCF-D93C-346E-614EC392009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322791606"/>
      </p:ext>
    </p:extLst>
  </p:cSld>
  <p:clrMapOvr>
    <a:masterClrMapping/>
  </p:clrMapOvr>
  <mc:AlternateContent xmlns:mc="http://schemas.openxmlformats.org/markup-compatibility/2006" xmlns:p14="http://schemas.microsoft.com/office/powerpoint/2010/main">
    <mc:Choice Requires="p14">
      <p:transition spd="slow" p14:dur="2000" advTm="4642"/>
    </mc:Choice>
    <mc:Fallback xmlns="">
      <p:transition spd="slow" advTm="464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559373-5D80-E171-E511-4A9A5A6B4697}"/>
              </a:ext>
            </a:extLst>
          </p:cNvPr>
          <p:cNvSpPr>
            <a:spLocks noGrp="1"/>
          </p:cNvSpPr>
          <p:nvPr>
            <p:ph type="title"/>
          </p:nvPr>
        </p:nvSpPr>
        <p:spPr>
          <a:xfrm>
            <a:off x="1149716" y="499397"/>
            <a:ext cx="5929422" cy="1640180"/>
          </a:xfrm>
        </p:spPr>
        <p:txBody>
          <a:bodyPr vert="horz" lIns="91440" tIns="45720" rIns="91440" bIns="45720" rtlCol="0" anchor="b">
            <a:normAutofit/>
          </a:bodyPr>
          <a:lstStyle/>
          <a:p>
            <a:br>
              <a:rPr lang="en-US" sz="2800" b="1" kern="1200" dirty="0">
                <a:solidFill>
                  <a:schemeClr val="tx1"/>
                </a:solidFill>
                <a:effectLst/>
                <a:latin typeface="+mj-lt"/>
                <a:ea typeface="+mj-ea"/>
                <a:cs typeface="+mj-cs"/>
              </a:rPr>
            </a:br>
            <a:br>
              <a:rPr lang="en-US" sz="2800" b="1" kern="1200" dirty="0">
                <a:solidFill>
                  <a:schemeClr val="tx1"/>
                </a:solidFill>
                <a:effectLst/>
                <a:latin typeface="+mj-lt"/>
                <a:ea typeface="+mj-ea"/>
                <a:cs typeface="+mj-cs"/>
              </a:rPr>
            </a:br>
            <a:r>
              <a:rPr lang="en-US" sz="2800" b="1" kern="1200" dirty="0">
                <a:solidFill>
                  <a:schemeClr val="tx1"/>
                </a:solidFill>
                <a:effectLst/>
                <a:latin typeface="+mj-lt"/>
                <a:ea typeface="+mj-ea"/>
                <a:cs typeface="+mj-cs"/>
              </a:rPr>
              <a:t>Key results and findings of Task 1 </a:t>
            </a:r>
            <a:br>
              <a:rPr lang="en-US" sz="2800" b="1" kern="1200" dirty="0">
                <a:solidFill>
                  <a:schemeClr val="tx1"/>
                </a:solidFill>
                <a:effectLst/>
                <a:latin typeface="+mj-lt"/>
                <a:ea typeface="+mj-ea"/>
                <a:cs typeface="+mj-cs"/>
              </a:rPr>
            </a:br>
            <a:endParaRPr lang="en-US" sz="2800" b="1" kern="1200" dirty="0">
              <a:solidFill>
                <a:schemeClr val="tx1"/>
              </a:solidFill>
              <a:latin typeface="+mj-lt"/>
              <a:ea typeface="+mj-ea"/>
              <a:cs typeface="+mj-cs"/>
            </a:endParaRPr>
          </a:p>
        </p:txBody>
      </p:sp>
      <p:sp>
        <p:nvSpPr>
          <p:cNvPr id="5" name="Text Placeholder 4">
            <a:extLst>
              <a:ext uri="{FF2B5EF4-FFF2-40B4-BE49-F238E27FC236}">
                <a16:creationId xmlns:a16="http://schemas.microsoft.com/office/drawing/2014/main" id="{FE8C0EF3-6355-341D-4E31-769603FE0456}"/>
              </a:ext>
            </a:extLst>
          </p:cNvPr>
          <p:cNvSpPr>
            <a:spLocks noGrp="1"/>
          </p:cNvSpPr>
          <p:nvPr>
            <p:ph type="body" sz="half" idx="2"/>
          </p:nvPr>
        </p:nvSpPr>
        <p:spPr>
          <a:xfrm>
            <a:off x="1149717" y="2423821"/>
            <a:ext cx="5929422" cy="3519780"/>
          </a:xfrm>
        </p:spPr>
        <p:txBody>
          <a:bodyPr vert="horz" lIns="91440" tIns="45720" rIns="91440" bIns="45720" rtlCol="0">
            <a:normAutofit/>
          </a:bodyPr>
          <a:lstStyle/>
          <a:p>
            <a:pPr marL="285750" indent="-228600">
              <a:buFont typeface="Arial" panose="020B0604020202020204" pitchFamily="34" charset="0"/>
              <a:buChar char="•"/>
            </a:pPr>
            <a:r>
              <a:rPr lang="en-US" sz="1400" dirty="0"/>
              <a:t>KNN Based Collaborative filtering is conducted based on the Pearson’s Correlation Similarity Matrix with different k values.</a:t>
            </a:r>
          </a:p>
          <a:p>
            <a:pPr marL="285750" indent="-228600">
              <a:buFont typeface="Arial" panose="020B0604020202020204" pitchFamily="34" charset="0"/>
              <a:buChar char="•"/>
            </a:pPr>
            <a:r>
              <a:rPr lang="en-US" sz="1400" dirty="0"/>
              <a:t>Based on the RMSE, the optimal value of k is found to be 60, as it has the lowest RMSE value. It can be noted that t</a:t>
            </a:r>
            <a:r>
              <a:rPr lang="en-US" sz="1400" b="0" i="0" u="none" strike="noStrike" dirty="0">
                <a:effectLst/>
              </a:rPr>
              <a:t>uning k can significantly improve model accuracy.</a:t>
            </a:r>
            <a:endParaRPr lang="en-US" sz="1400" dirty="0"/>
          </a:p>
          <a:p>
            <a:pPr marL="285750" indent="-228600">
              <a:buFont typeface="Arial" panose="020B0604020202020204" pitchFamily="34" charset="0"/>
              <a:buChar char="•"/>
            </a:pPr>
            <a:r>
              <a:rPr lang="en-US" sz="1400" dirty="0"/>
              <a:t>KNN Based Collaborative filtering is also conducted based on Cosine Similarity and. Euclidian Distances</a:t>
            </a:r>
          </a:p>
          <a:p>
            <a:pPr marL="285750" indent="-228600">
              <a:buFont typeface="Arial" panose="020B0604020202020204" pitchFamily="34" charset="0"/>
              <a:buChar char="•"/>
            </a:pPr>
            <a:r>
              <a:rPr lang="en-US" sz="1400" dirty="0"/>
              <a:t>RMSE on Cosine Similarity (User-based): 1.13</a:t>
            </a:r>
          </a:p>
          <a:p>
            <a:pPr marL="285750" indent="-228600">
              <a:buFont typeface="Arial" panose="020B0604020202020204" pitchFamily="34" charset="0"/>
              <a:buChar char="•"/>
            </a:pPr>
            <a:r>
              <a:rPr lang="en-US" sz="1400" dirty="0"/>
              <a:t>RMSE on Euclidian Similarity (User-based): 1.41</a:t>
            </a:r>
          </a:p>
          <a:p>
            <a:pPr marL="285750" indent="-228600">
              <a:buFont typeface="Arial" panose="020B0604020202020204" pitchFamily="34" charset="0"/>
              <a:buChar char="•"/>
            </a:pPr>
            <a:r>
              <a:rPr lang="en-US" sz="1400" b="0" i="0" u="none" strike="noStrike" dirty="0">
                <a:effectLst/>
              </a:rPr>
              <a:t>Cosine similarity yields a significantly lower RMSE compared to </a:t>
            </a:r>
            <a:r>
              <a:rPr lang="en-US" sz="1400" dirty="0"/>
              <a:t>Euclidian Similarity </a:t>
            </a:r>
            <a:r>
              <a:rPr lang="en-US" sz="1400" b="0" i="0" u="none" strike="noStrike" dirty="0">
                <a:effectLst/>
              </a:rPr>
              <a:t>, making it the more better choice. However the Pearson’s Correlation Matrix with k = 60 provides the lowest RMSE of 1.007 and therefore is the best choice for this dataset and will be used for further analysis</a:t>
            </a:r>
          </a:p>
          <a:p>
            <a:pPr marL="285750" indent="-228600">
              <a:buFont typeface="Arial" panose="020B0604020202020204" pitchFamily="34" charset="0"/>
              <a:buChar char="•"/>
            </a:pPr>
            <a:endParaRPr lang="en-US" sz="1400" b="0" i="0" u="none" strike="noStrike" dirty="0">
              <a:effectLst/>
            </a:endParaRPr>
          </a:p>
          <a:p>
            <a:pPr marL="57150" indent="-228600">
              <a:buFont typeface="Arial" panose="020B0604020202020204" pitchFamily="34" charset="0"/>
              <a:buChar char="•"/>
            </a:pPr>
            <a:endParaRPr lang="en-US" sz="1400" dirty="0"/>
          </a:p>
          <a:p>
            <a:pPr marL="285750" indent="-228600">
              <a:buFont typeface="Arial" panose="020B0604020202020204" pitchFamily="34" charset="0"/>
              <a:buChar char="•"/>
            </a:pPr>
            <a:endParaRPr lang="en-US" sz="1400" dirty="0"/>
          </a:p>
        </p:txBody>
      </p:sp>
      <p:pic>
        <p:nvPicPr>
          <p:cNvPr id="9" name="Picture 8">
            <a:extLst>
              <a:ext uri="{FF2B5EF4-FFF2-40B4-BE49-F238E27FC236}">
                <a16:creationId xmlns:a16="http://schemas.microsoft.com/office/drawing/2014/main" id="{804958B3-E13B-5BCC-5D88-331CD4FA2DE3}"/>
              </a:ext>
            </a:extLst>
          </p:cNvPr>
          <p:cNvPicPr>
            <a:picLocks noChangeAspect="1"/>
          </p:cNvPicPr>
          <p:nvPr/>
        </p:nvPicPr>
        <p:blipFill>
          <a:blip r:embed="rId5"/>
          <a:stretch>
            <a:fillRect/>
          </a:stretch>
        </p:blipFill>
        <p:spPr>
          <a:xfrm>
            <a:off x="7874675" y="806824"/>
            <a:ext cx="3506837" cy="5136776"/>
          </a:xfrm>
          <a:prstGeom prst="rect">
            <a:avLst/>
          </a:prstGeom>
        </p:spPr>
      </p:pic>
      <p:sp>
        <p:nvSpPr>
          <p:cNvPr id="34" name="Rectangle 33">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Audio 21">
            <a:extLst>
              <a:ext uri="{FF2B5EF4-FFF2-40B4-BE49-F238E27FC236}">
                <a16:creationId xmlns:a16="http://schemas.microsoft.com/office/drawing/2014/main" id="{C7E70394-B50A-97AE-41FD-027D2861EBA8}"/>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506898290"/>
      </p:ext>
    </p:extLst>
  </p:cSld>
  <p:clrMapOvr>
    <a:masterClrMapping/>
  </p:clrMapOvr>
  <mc:AlternateContent xmlns:mc="http://schemas.openxmlformats.org/markup-compatibility/2006" xmlns:p14="http://schemas.microsoft.com/office/powerpoint/2010/main">
    <mc:Choice Requires="p14">
      <p:transition spd="slow" p14:dur="2000" advTm="51225"/>
    </mc:Choice>
    <mc:Fallback xmlns="">
      <p:transition spd="slow" advTm="512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BD91B-523B-6BA7-02B2-C20BDB3B183D}"/>
              </a:ext>
            </a:extLst>
          </p:cNvPr>
          <p:cNvSpPr>
            <a:spLocks noGrp="1"/>
          </p:cNvSpPr>
          <p:nvPr>
            <p:ph type="title"/>
          </p:nvPr>
        </p:nvSpPr>
        <p:spPr>
          <a:xfrm>
            <a:off x="466722" y="586855"/>
            <a:ext cx="3201366" cy="3387497"/>
          </a:xfrm>
        </p:spPr>
        <p:txBody>
          <a:bodyPr anchor="b">
            <a:normAutofit/>
          </a:bodyPr>
          <a:lstStyle/>
          <a:p>
            <a:pPr algn="r"/>
            <a:br>
              <a:rPr lang="en-IN" sz="3400">
                <a:solidFill>
                  <a:srgbClr val="FFFFFF"/>
                </a:solidFill>
                <a:effectLst/>
                <a:latin typeface="Arial" panose="020B0604020202020204" pitchFamily="34" charset="0"/>
              </a:rPr>
            </a:br>
            <a:br>
              <a:rPr lang="en-IN" sz="3400">
                <a:solidFill>
                  <a:srgbClr val="FFFFFF"/>
                </a:solidFill>
                <a:effectLst/>
                <a:latin typeface="Arial" panose="020B0604020202020204" pitchFamily="34" charset="0"/>
              </a:rPr>
            </a:br>
            <a:r>
              <a:rPr lang="en-IN" sz="3400">
                <a:solidFill>
                  <a:srgbClr val="FFFFFF"/>
                </a:solidFill>
                <a:effectLst/>
                <a:latin typeface="Arial" panose="020B0604020202020204" pitchFamily="34" charset="0"/>
              </a:rPr>
              <a:t>Description and explanation of approaches used in Task 2 </a:t>
            </a:r>
            <a:br>
              <a:rPr lang="en-IN" sz="3400">
                <a:solidFill>
                  <a:srgbClr val="FFFFFF"/>
                </a:solidFill>
                <a:effectLst/>
                <a:latin typeface="Arial" panose="020B0604020202020204" pitchFamily="34" charset="0"/>
              </a:rPr>
            </a:br>
            <a:endParaRPr lang="en-US" sz="3400">
              <a:solidFill>
                <a:srgbClr val="FFFFFF"/>
              </a:solidFill>
            </a:endParaRPr>
          </a:p>
        </p:txBody>
      </p:sp>
      <p:sp>
        <p:nvSpPr>
          <p:cNvPr id="3" name="Content Placeholder 2">
            <a:extLst>
              <a:ext uri="{FF2B5EF4-FFF2-40B4-BE49-F238E27FC236}">
                <a16:creationId xmlns:a16="http://schemas.microsoft.com/office/drawing/2014/main" id="{2DDAAF23-25B0-B91C-3711-6C851A483CF8}"/>
              </a:ext>
            </a:extLst>
          </p:cNvPr>
          <p:cNvSpPr>
            <a:spLocks noGrp="1"/>
          </p:cNvSpPr>
          <p:nvPr>
            <p:ph idx="1"/>
          </p:nvPr>
        </p:nvSpPr>
        <p:spPr>
          <a:xfrm>
            <a:off x="4810259" y="649480"/>
            <a:ext cx="6555347" cy="5546047"/>
          </a:xfrm>
        </p:spPr>
        <p:txBody>
          <a:bodyPr anchor="ctr">
            <a:normAutofit/>
          </a:bodyPr>
          <a:lstStyle/>
          <a:p>
            <a:r>
              <a:rPr lang="en-US" sz="1400" dirty="0"/>
              <a:t>According to Wikipedia, Matrix factorization is a class of collaborative filtering algorithms used in recommender systems that works by decomposing the user-item interaction matrix into the product of two lower dimensionality rectangular matrices.</a:t>
            </a:r>
          </a:p>
          <a:p>
            <a:r>
              <a:rPr lang="en-US" sz="1400" dirty="0"/>
              <a:t>The method of Matrix factorization used in this case is the SVD. The goal of Singular value decomposition [</a:t>
            </a:r>
            <a:r>
              <a:rPr lang="en-IN" sz="1400" b="0" i="0" u="none" strike="noStrike" dirty="0">
                <a:effectLst/>
              </a:rPr>
              <a:t>Gupta (2023)]</a:t>
            </a:r>
            <a:r>
              <a:rPr lang="en-US" sz="1400" dirty="0"/>
              <a:t> </a:t>
            </a:r>
            <a:r>
              <a:rPr lang="en-IN" sz="1400" b="0" i="0" u="none" strike="noStrike" dirty="0">
                <a:effectLst/>
              </a:rPr>
              <a:t>is to find two new matrices, one representing users and the other representing items, that when multiplied together, approximate the original matrix as closely as possible.</a:t>
            </a:r>
          </a:p>
          <a:p>
            <a:r>
              <a:rPr lang="en-US" sz="1400" dirty="0"/>
              <a:t>SVD is a great technique for handling missing data, which is a common problem in recommender systems especially in datasets with 1M observations. SVD, can fill in missing ratings by using the latent representations of users and items to make predictions. With its ability to reduce dimensionality, it’s a great technique for large-scale recommendation systems[(</a:t>
            </a:r>
            <a:r>
              <a:rPr lang="en-US" sz="1400" dirty="0" err="1"/>
              <a:t>GeeksforGeeks</a:t>
            </a:r>
            <a:r>
              <a:rPr lang="en-US" sz="1400" dirty="0"/>
              <a:t>, 2024)].</a:t>
            </a:r>
          </a:p>
          <a:p>
            <a:r>
              <a:rPr lang="en-US" sz="1400" dirty="0"/>
              <a:t>In order to improve the SVD, I have decided to hyper tune the parameters [(Matrix Factorization-based Algorithms — Surprise 1 Documentation, n.d.-b)]. The following parameters are updated:</a:t>
            </a:r>
          </a:p>
          <a:p>
            <a:pPr lvl="1"/>
            <a:r>
              <a:rPr lang="en-US" sz="1400" dirty="0" err="1"/>
              <a:t>n_factors</a:t>
            </a:r>
            <a:r>
              <a:rPr lang="en-US" sz="1400" dirty="0"/>
              <a:t>:  The number of factors. Increases the number of latent factors to capture more complex relationships.</a:t>
            </a:r>
          </a:p>
          <a:p>
            <a:pPr lvl="1"/>
            <a:r>
              <a:rPr lang="en-US" sz="1400" dirty="0" err="1"/>
              <a:t>lr_all</a:t>
            </a:r>
            <a:r>
              <a:rPr lang="en-US" sz="1400" dirty="0"/>
              <a:t>: -  The learning rate for all parameters. A lower learning rate helps in gradual convergence.</a:t>
            </a:r>
          </a:p>
          <a:p>
            <a:pPr lvl="1"/>
            <a:r>
              <a:rPr lang="en-US" sz="1400" dirty="0" err="1"/>
              <a:t>reg_all</a:t>
            </a:r>
            <a:r>
              <a:rPr lang="en-US" sz="1400" dirty="0"/>
              <a:t> - The regularization term for all parameters. Regularization to prevent overfitting, improving generalization on unseen data.</a:t>
            </a:r>
          </a:p>
          <a:p>
            <a:pPr lvl="1"/>
            <a:r>
              <a:rPr lang="en-US" sz="1400" dirty="0" err="1"/>
              <a:t>n_epochs</a:t>
            </a:r>
            <a:r>
              <a:rPr lang="en-US" sz="1400" dirty="0"/>
              <a:t>: - The number of iteration. More training epochs allow the model to learn better from the data.</a:t>
            </a:r>
          </a:p>
        </p:txBody>
      </p:sp>
      <p:pic>
        <p:nvPicPr>
          <p:cNvPr id="15" name="Audio 14">
            <a:extLst>
              <a:ext uri="{FF2B5EF4-FFF2-40B4-BE49-F238E27FC236}">
                <a16:creationId xmlns:a16="http://schemas.microsoft.com/office/drawing/2014/main" id="{18C931FC-E1FD-4AD9-1BBA-E792BA7422E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302772165"/>
      </p:ext>
    </p:extLst>
  </p:cSld>
  <p:clrMapOvr>
    <a:masterClrMapping/>
  </p:clrMapOvr>
  <mc:AlternateContent xmlns:mc="http://schemas.openxmlformats.org/markup-compatibility/2006" xmlns:p14="http://schemas.microsoft.com/office/powerpoint/2010/main">
    <mc:Choice Requires="p14">
      <p:transition spd="slow" p14:dur="2000" advTm="44197"/>
    </mc:Choice>
    <mc:Fallback xmlns="">
      <p:transition spd="slow" advTm="441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66C93-0486-42C1-A65B-F20901CC7CE8}"/>
              </a:ext>
            </a:extLst>
          </p:cNvPr>
          <p:cNvSpPr>
            <a:spLocks noGrp="1"/>
          </p:cNvSpPr>
          <p:nvPr>
            <p:ph type="title"/>
          </p:nvPr>
        </p:nvSpPr>
        <p:spPr>
          <a:xfrm>
            <a:off x="1136397" y="502020"/>
            <a:ext cx="5323715" cy="1642970"/>
          </a:xfrm>
        </p:spPr>
        <p:txBody>
          <a:bodyPr anchor="b">
            <a:noAutofit/>
          </a:bodyPr>
          <a:lstStyle/>
          <a:p>
            <a:br>
              <a:rPr lang="en-IN" sz="2800" b="1" dirty="0">
                <a:effectLst/>
                <a:latin typeface="Arial" panose="020B0604020202020204" pitchFamily="34" charset="0"/>
              </a:rPr>
            </a:br>
            <a:br>
              <a:rPr lang="en-IN" sz="2800" b="1" dirty="0">
                <a:effectLst/>
                <a:latin typeface="Arial" panose="020B0604020202020204" pitchFamily="34" charset="0"/>
              </a:rPr>
            </a:br>
            <a:r>
              <a:rPr lang="en-IN" sz="2800" b="1" dirty="0">
                <a:effectLst/>
                <a:latin typeface="Arial" panose="020B0604020202020204" pitchFamily="34" charset="0"/>
              </a:rPr>
              <a:t>Key results and findings of Task 2 </a:t>
            </a:r>
            <a:br>
              <a:rPr lang="en-IN" sz="2800" b="1" dirty="0">
                <a:effectLst/>
                <a:latin typeface="Arial" panose="020B0604020202020204" pitchFamily="34" charset="0"/>
              </a:rPr>
            </a:br>
            <a:endParaRPr lang="en-US" sz="2800" b="1" dirty="0"/>
          </a:p>
        </p:txBody>
      </p:sp>
      <p:sp>
        <p:nvSpPr>
          <p:cNvPr id="3" name="Content Placeholder 2">
            <a:extLst>
              <a:ext uri="{FF2B5EF4-FFF2-40B4-BE49-F238E27FC236}">
                <a16:creationId xmlns:a16="http://schemas.microsoft.com/office/drawing/2014/main" id="{900A9EC5-618B-A0C1-187B-079AD5439F70}"/>
              </a:ext>
            </a:extLst>
          </p:cNvPr>
          <p:cNvSpPr>
            <a:spLocks noGrp="1"/>
          </p:cNvSpPr>
          <p:nvPr>
            <p:ph idx="1"/>
          </p:nvPr>
        </p:nvSpPr>
        <p:spPr>
          <a:xfrm>
            <a:off x="1144923" y="2405894"/>
            <a:ext cx="5315189" cy="3535083"/>
          </a:xfrm>
        </p:spPr>
        <p:txBody>
          <a:bodyPr anchor="t">
            <a:normAutofit/>
          </a:bodyPr>
          <a:lstStyle/>
          <a:p>
            <a:r>
              <a:rPr lang="en-US" sz="1700" dirty="0"/>
              <a:t>Fitting the SVD model after splitting the data into train and test dataset, without adding any parameters resulted in a RMSE of </a:t>
            </a:r>
            <a:r>
              <a:rPr lang="en-IN" sz="1700" dirty="0"/>
              <a:t>0.87</a:t>
            </a:r>
          </a:p>
          <a:p>
            <a:r>
              <a:rPr lang="en-IN" sz="1700" dirty="0"/>
              <a:t>Upon performing a grid search to hyper tune the SVD model resulted in the following parameters : {'</a:t>
            </a:r>
            <a:r>
              <a:rPr lang="en-IN" sz="1700" dirty="0" err="1"/>
              <a:t>n_factors</a:t>
            </a:r>
            <a:r>
              <a:rPr lang="en-IN" sz="1700" dirty="0"/>
              <a:t>': 150, '</a:t>
            </a:r>
            <a:r>
              <a:rPr lang="en-IN" sz="1700" dirty="0" err="1"/>
              <a:t>lr_all</a:t>
            </a:r>
            <a:r>
              <a:rPr lang="en-IN" sz="1700" dirty="0"/>
              <a:t>': 0.005, '</a:t>
            </a:r>
            <a:r>
              <a:rPr lang="en-IN" sz="1700" dirty="0" err="1"/>
              <a:t>reg_all</a:t>
            </a:r>
            <a:r>
              <a:rPr lang="en-IN" sz="1700" dirty="0"/>
              <a:t>': 0.08, '</a:t>
            </a:r>
            <a:r>
              <a:rPr lang="en-IN" sz="1700" dirty="0" err="1"/>
              <a:t>n_epochs</a:t>
            </a:r>
            <a:r>
              <a:rPr lang="en-IN" sz="1700" dirty="0"/>
              <a:t>': 120} and an updated RMSE of 0.85. There is a slight improvement in the model</a:t>
            </a:r>
          </a:p>
          <a:p>
            <a:r>
              <a:rPr lang="en-IN" sz="1700" dirty="0"/>
              <a:t>Comparison with the KNN model shows, the the Matrix Factorisation methods gives significantly lower RMSE and therefore better predictions.</a:t>
            </a:r>
          </a:p>
          <a:p>
            <a:endParaRPr lang="en-US" sz="1700" dirty="0"/>
          </a:p>
        </p:txBody>
      </p:sp>
      <p:sp>
        <p:nvSpPr>
          <p:cNvPr id="19" name="Rectangle 1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840CD74F-0563-8D90-DF8D-F0CF6F4A7FCE}"/>
              </a:ext>
            </a:extLst>
          </p:cNvPr>
          <p:cNvPicPr>
            <a:picLocks noChangeAspect="1"/>
          </p:cNvPicPr>
          <p:nvPr/>
        </p:nvPicPr>
        <p:blipFill>
          <a:blip r:embed="rId5"/>
          <a:stretch>
            <a:fillRect/>
          </a:stretch>
        </p:blipFill>
        <p:spPr>
          <a:xfrm>
            <a:off x="7075967" y="1917490"/>
            <a:ext cx="4170530" cy="3054913"/>
          </a:xfrm>
          <a:prstGeom prst="rect">
            <a:avLst/>
          </a:prstGeom>
        </p:spPr>
      </p:pic>
      <p:pic>
        <p:nvPicPr>
          <p:cNvPr id="29" name="Audio 28">
            <a:extLst>
              <a:ext uri="{FF2B5EF4-FFF2-40B4-BE49-F238E27FC236}">
                <a16:creationId xmlns:a16="http://schemas.microsoft.com/office/drawing/2014/main" id="{2B499E6F-E414-02A8-26D8-5EB0C3DD69EB}"/>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566871164"/>
      </p:ext>
    </p:extLst>
  </p:cSld>
  <p:clrMapOvr>
    <a:masterClrMapping/>
  </p:clrMapOvr>
  <mc:AlternateContent xmlns:mc="http://schemas.openxmlformats.org/markup-compatibility/2006" xmlns:p14="http://schemas.microsoft.com/office/powerpoint/2010/main">
    <mc:Choice Requires="p14">
      <p:transition spd="slow" p14:dur="2000" advTm="27893"/>
    </mc:Choice>
    <mc:Fallback xmlns="">
      <p:transition spd="slow" advTm="2789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9"/>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FAEE6-32E3-413D-3AA3-6B37CFD08FC4}"/>
              </a:ext>
            </a:extLst>
          </p:cNvPr>
          <p:cNvSpPr>
            <a:spLocks noGrp="1"/>
          </p:cNvSpPr>
          <p:nvPr>
            <p:ph type="title"/>
          </p:nvPr>
        </p:nvSpPr>
        <p:spPr>
          <a:xfrm>
            <a:off x="1371599" y="294538"/>
            <a:ext cx="9895951" cy="1033669"/>
          </a:xfrm>
        </p:spPr>
        <p:txBody>
          <a:bodyPr>
            <a:noAutofit/>
          </a:bodyPr>
          <a:lstStyle/>
          <a:p>
            <a:br>
              <a:rPr lang="en-IN" sz="2400" b="1" dirty="0">
                <a:solidFill>
                  <a:schemeClr val="bg1"/>
                </a:solidFill>
                <a:effectLst/>
                <a:latin typeface="Arial" panose="020B0604020202020204" pitchFamily="34" charset="0"/>
              </a:rPr>
            </a:br>
            <a:br>
              <a:rPr lang="en-IN" sz="2400" b="1" dirty="0">
                <a:solidFill>
                  <a:schemeClr val="bg1"/>
                </a:solidFill>
                <a:effectLst/>
                <a:latin typeface="Arial" panose="020B0604020202020204" pitchFamily="34" charset="0"/>
              </a:rPr>
            </a:br>
            <a:r>
              <a:rPr lang="en-IN" sz="2800" b="1" dirty="0">
                <a:solidFill>
                  <a:schemeClr val="bg1"/>
                </a:solidFill>
                <a:latin typeface="Arial" panose="020B0604020202020204" pitchFamily="34" charset="0"/>
              </a:rPr>
              <a:t>Discussions and explanation of Task 3 </a:t>
            </a:r>
            <a:br>
              <a:rPr lang="en-IN" sz="2400" b="1" dirty="0">
                <a:solidFill>
                  <a:schemeClr val="bg1"/>
                </a:solidFill>
                <a:effectLst/>
                <a:latin typeface="Arial" panose="020B0604020202020204" pitchFamily="34" charset="0"/>
              </a:rPr>
            </a:br>
            <a:endParaRPr lang="en-US" sz="2400" b="1" dirty="0">
              <a:solidFill>
                <a:schemeClr val="bg1"/>
              </a:solidFill>
            </a:endParaRPr>
          </a:p>
        </p:txBody>
      </p:sp>
      <p:sp>
        <p:nvSpPr>
          <p:cNvPr id="9" name="Content Placeholder 2">
            <a:extLst>
              <a:ext uri="{FF2B5EF4-FFF2-40B4-BE49-F238E27FC236}">
                <a16:creationId xmlns:a16="http://schemas.microsoft.com/office/drawing/2014/main" id="{6616ACF9-A292-EC8A-B7B3-20854FE38411}"/>
              </a:ext>
            </a:extLst>
          </p:cNvPr>
          <p:cNvSpPr>
            <a:spLocks noGrp="1"/>
          </p:cNvSpPr>
          <p:nvPr>
            <p:ph idx="1"/>
          </p:nvPr>
        </p:nvSpPr>
        <p:spPr>
          <a:xfrm>
            <a:off x="1371599" y="2318197"/>
            <a:ext cx="9724031" cy="3683358"/>
          </a:xfrm>
        </p:spPr>
        <p:txBody>
          <a:bodyPr anchor="ctr">
            <a:normAutofit/>
          </a:bodyPr>
          <a:lstStyle/>
          <a:p>
            <a:r>
              <a:rPr lang="en-US" sz="2000" dirty="0"/>
              <a:t> In Task 3, IMFR and KNN (k=60) has been used to recommend the top 20 movies for 10 random users.</a:t>
            </a:r>
          </a:p>
          <a:p>
            <a:r>
              <a:rPr lang="en-US" sz="2000" dirty="0"/>
              <a:t>The recommendations are done based on the prediction made by each of the models</a:t>
            </a:r>
          </a:p>
          <a:p>
            <a:r>
              <a:rPr lang="en-US" sz="2000" dirty="0"/>
              <a:t>The models are then evaluated based on AP and NDGC</a:t>
            </a:r>
          </a:p>
          <a:p>
            <a:r>
              <a:rPr lang="en-IN" sz="2000" dirty="0"/>
              <a:t>A</a:t>
            </a:r>
            <a:r>
              <a:rPr lang="en-IN" sz="2000" b="0" i="0" u="none" strike="noStrike" dirty="0">
                <a:effectLst/>
              </a:rPr>
              <a:t>verage precision metric tries to calculates the precision at every location 1 through k where there is a relevant item.</a:t>
            </a:r>
          </a:p>
          <a:p>
            <a:r>
              <a:rPr lang="en-IN" sz="2000" b="0" i="0" u="none" strike="noStrike" dirty="0">
                <a:effectLst/>
              </a:rPr>
              <a:t>NDCG measures the overall reward at all positions that hold a relevant item. The reward is an inverse log of the position (i.e. higher ranks for relevant items would lead to better reward, as desired).</a:t>
            </a:r>
          </a:p>
          <a:p>
            <a:r>
              <a:rPr lang="en-IN" sz="2000" dirty="0"/>
              <a:t>In this task, the focus is on the “what order is best”.</a:t>
            </a:r>
            <a:endParaRPr lang="en-US" sz="2000" dirty="0"/>
          </a:p>
          <a:p>
            <a:endParaRPr lang="en-US" sz="2000" dirty="0"/>
          </a:p>
        </p:txBody>
      </p:sp>
      <p:pic>
        <p:nvPicPr>
          <p:cNvPr id="25" name="Audio 24">
            <a:extLst>
              <a:ext uri="{FF2B5EF4-FFF2-40B4-BE49-F238E27FC236}">
                <a16:creationId xmlns:a16="http://schemas.microsoft.com/office/drawing/2014/main" id="{7D9FBA6E-260A-D7BE-F794-7E1C66A0BA9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437737605"/>
      </p:ext>
    </p:extLst>
  </p:cSld>
  <p:clrMapOvr>
    <a:masterClrMapping/>
  </p:clrMapOvr>
  <mc:AlternateContent xmlns:mc="http://schemas.openxmlformats.org/markup-compatibility/2006" xmlns:p14="http://schemas.microsoft.com/office/powerpoint/2010/main">
    <mc:Choice Requires="p14">
      <p:transition spd="slow" p14:dur="2000" advTm="15970"/>
    </mc:Choice>
    <mc:Fallback xmlns="">
      <p:transition spd="slow" advTm="159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5">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4D427E08-7ACD-45D8-4F4B-5CFB088F0A29}"/>
              </a:ext>
            </a:extLst>
          </p:cNvPr>
          <p:cNvSpPr>
            <a:spLocks noGrp="1"/>
          </p:cNvSpPr>
          <p:nvPr>
            <p:ph type="title"/>
          </p:nvPr>
        </p:nvSpPr>
        <p:spPr>
          <a:xfrm>
            <a:off x="1246824" y="643467"/>
            <a:ext cx="4772975" cy="1800526"/>
          </a:xfrm>
        </p:spPr>
        <p:txBody>
          <a:bodyPr>
            <a:normAutofit/>
          </a:bodyPr>
          <a:lstStyle/>
          <a:p>
            <a:r>
              <a:rPr lang="en-IN">
                <a:effectLst/>
                <a:latin typeface="Arial" panose="020B0604020202020204" pitchFamily="34" charset="0"/>
              </a:rPr>
              <a:t>Visualisation of AP</a:t>
            </a:r>
            <a:endParaRPr lang="en-US"/>
          </a:p>
        </p:txBody>
      </p:sp>
      <p:sp>
        <p:nvSpPr>
          <p:cNvPr id="8" name="Content Placeholder 7">
            <a:extLst>
              <a:ext uri="{FF2B5EF4-FFF2-40B4-BE49-F238E27FC236}">
                <a16:creationId xmlns:a16="http://schemas.microsoft.com/office/drawing/2014/main" id="{5795FA82-C5EA-D60D-3BC2-6C01BCF3853B}"/>
              </a:ext>
            </a:extLst>
          </p:cNvPr>
          <p:cNvSpPr>
            <a:spLocks noGrp="1"/>
          </p:cNvSpPr>
          <p:nvPr>
            <p:ph idx="1"/>
          </p:nvPr>
        </p:nvSpPr>
        <p:spPr>
          <a:xfrm>
            <a:off x="1246824" y="2623381"/>
            <a:ext cx="4772974" cy="3553581"/>
          </a:xfrm>
        </p:spPr>
        <p:txBody>
          <a:bodyPr>
            <a:normAutofit fontScale="92500" lnSpcReduction="10000"/>
          </a:bodyPr>
          <a:lstStyle/>
          <a:p>
            <a:r>
              <a:rPr lang="en-IN" sz="1900" dirty="0"/>
              <a:t>Average Precision gives us an interpretable understanding of how many items are actually relevant in the final k recommendations we show to a user. </a:t>
            </a:r>
          </a:p>
          <a:p>
            <a:r>
              <a:rPr lang="en-IN" sz="1900" dirty="0"/>
              <a:t>A higher AP indicates that more relevant items are present among the top recommendations, thus enhancing user satisfaction.</a:t>
            </a:r>
          </a:p>
          <a:p>
            <a:r>
              <a:rPr lang="en-IN" sz="1900" dirty="0"/>
              <a:t>The IMFR method achieved an AP of 0.05, which is slightly higher than the  average precision of 0.04 achieved by </a:t>
            </a:r>
            <a:r>
              <a:rPr lang="en-IN" sz="1900" dirty="0" err="1"/>
              <a:t>kNN</a:t>
            </a:r>
            <a:r>
              <a:rPr lang="en-IN" sz="1900" dirty="0"/>
              <a:t>.</a:t>
            </a:r>
          </a:p>
          <a:p>
            <a:r>
              <a:rPr lang="en-IN" sz="1900" dirty="0"/>
              <a:t>This indicates that IMFR is slightly better at retrieving relevant recommendations among the top predictions compared to </a:t>
            </a:r>
            <a:r>
              <a:rPr lang="en-IN" sz="1900" dirty="0" err="1"/>
              <a:t>kNN</a:t>
            </a:r>
            <a:endParaRPr lang="en-US" sz="1900" dirty="0"/>
          </a:p>
        </p:txBody>
      </p:sp>
      <p:pic>
        <p:nvPicPr>
          <p:cNvPr id="5" name="Picture 4">
            <a:extLst>
              <a:ext uri="{FF2B5EF4-FFF2-40B4-BE49-F238E27FC236}">
                <a16:creationId xmlns:a16="http://schemas.microsoft.com/office/drawing/2014/main" id="{1DF6E427-83B4-35E4-D162-711E02FD5DB9}"/>
              </a:ext>
            </a:extLst>
          </p:cNvPr>
          <p:cNvPicPr>
            <a:picLocks noChangeAspect="1"/>
          </p:cNvPicPr>
          <p:nvPr/>
        </p:nvPicPr>
        <p:blipFill>
          <a:blip r:embed="rId5"/>
          <a:stretch>
            <a:fillRect/>
          </a:stretch>
        </p:blipFill>
        <p:spPr>
          <a:xfrm>
            <a:off x="7700211" y="1218463"/>
            <a:ext cx="3848322" cy="1395015"/>
          </a:xfrm>
          <a:prstGeom prst="rect">
            <a:avLst/>
          </a:prstGeom>
        </p:spPr>
      </p:pic>
      <p:pic>
        <p:nvPicPr>
          <p:cNvPr id="4" name="Content Placeholder 3">
            <a:extLst>
              <a:ext uri="{FF2B5EF4-FFF2-40B4-BE49-F238E27FC236}">
                <a16:creationId xmlns:a16="http://schemas.microsoft.com/office/drawing/2014/main" id="{7D435FEA-48A7-593F-534C-55EA914239AB}"/>
              </a:ext>
            </a:extLst>
          </p:cNvPr>
          <p:cNvPicPr>
            <a:picLocks noChangeAspect="1"/>
          </p:cNvPicPr>
          <p:nvPr/>
        </p:nvPicPr>
        <p:blipFill>
          <a:blip r:embed="rId6"/>
          <a:stretch>
            <a:fillRect/>
          </a:stretch>
        </p:blipFill>
        <p:spPr>
          <a:xfrm>
            <a:off x="7123721" y="2816530"/>
            <a:ext cx="4937095" cy="3789220"/>
          </a:xfrm>
          <a:prstGeom prst="rect">
            <a:avLst/>
          </a:prstGeom>
        </p:spPr>
      </p:pic>
      <p:pic>
        <p:nvPicPr>
          <p:cNvPr id="41" name="Audio 40">
            <a:extLst>
              <a:ext uri="{FF2B5EF4-FFF2-40B4-BE49-F238E27FC236}">
                <a16:creationId xmlns:a16="http://schemas.microsoft.com/office/drawing/2014/main" id="{1E327951-3B83-D6A4-6217-B2BC520689B7}"/>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960927044"/>
      </p:ext>
    </p:extLst>
  </p:cSld>
  <p:clrMapOvr>
    <a:masterClrMapping/>
  </p:clrMapOvr>
  <mc:AlternateContent xmlns:mc="http://schemas.openxmlformats.org/markup-compatibility/2006" xmlns:p14="http://schemas.microsoft.com/office/powerpoint/2010/main">
    <mc:Choice Requires="p14">
      <p:transition spd="slow" p14:dur="2000" advTm="34921"/>
    </mc:Choice>
    <mc:Fallback xmlns="">
      <p:transition spd="slow" advTm="349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1"/>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C03B5E0D-4FE4-FF86-66AF-C26D7AE41569}"/>
              </a:ext>
            </a:extLst>
          </p:cNvPr>
          <p:cNvSpPr>
            <a:spLocks noGrp="1"/>
          </p:cNvSpPr>
          <p:nvPr>
            <p:ph type="title"/>
          </p:nvPr>
        </p:nvSpPr>
        <p:spPr>
          <a:xfrm>
            <a:off x="1246824" y="643467"/>
            <a:ext cx="4772975" cy="1800526"/>
          </a:xfrm>
        </p:spPr>
        <p:txBody>
          <a:bodyPr>
            <a:normAutofit/>
          </a:bodyPr>
          <a:lstStyle/>
          <a:p>
            <a:r>
              <a:rPr lang="en-US" dirty="0" err="1"/>
              <a:t>Visualisationof</a:t>
            </a:r>
            <a:r>
              <a:rPr lang="en-US" dirty="0"/>
              <a:t> NDCG</a:t>
            </a:r>
          </a:p>
        </p:txBody>
      </p:sp>
      <p:sp>
        <p:nvSpPr>
          <p:cNvPr id="8" name="Content Placeholder 7">
            <a:extLst>
              <a:ext uri="{FF2B5EF4-FFF2-40B4-BE49-F238E27FC236}">
                <a16:creationId xmlns:a16="http://schemas.microsoft.com/office/drawing/2014/main" id="{6C52782F-7C81-3749-31D1-7C1E1DB7F487}"/>
              </a:ext>
            </a:extLst>
          </p:cNvPr>
          <p:cNvSpPr>
            <a:spLocks noGrp="1"/>
          </p:cNvSpPr>
          <p:nvPr>
            <p:ph idx="1"/>
          </p:nvPr>
        </p:nvSpPr>
        <p:spPr>
          <a:xfrm>
            <a:off x="1246824" y="2623381"/>
            <a:ext cx="4772974" cy="3553581"/>
          </a:xfrm>
        </p:spPr>
        <p:txBody>
          <a:bodyPr>
            <a:normAutofit/>
          </a:bodyPr>
          <a:lstStyle/>
          <a:p>
            <a:r>
              <a:rPr lang="en-IN" sz="2000" dirty="0"/>
              <a:t>The rationale behind NDCG is to prioritize the most relevant items at the top of the list.</a:t>
            </a:r>
          </a:p>
          <a:p>
            <a:r>
              <a:rPr lang="en-IN" sz="2000" dirty="0"/>
              <a:t>The NDCG score for IMFR is 0.3, slightly higher than 0.2 for </a:t>
            </a:r>
            <a:r>
              <a:rPr lang="en-IN" sz="2000" dirty="0" err="1"/>
              <a:t>kNN</a:t>
            </a:r>
            <a:r>
              <a:rPr lang="en-IN" sz="2000" dirty="0"/>
              <a:t>.</a:t>
            </a:r>
          </a:p>
          <a:p>
            <a:r>
              <a:rPr lang="en-IN" sz="2000" dirty="0"/>
              <a:t>This suggests that IMFR provides better-ranked recommendations, meaning that relevant items are positioned higher in the list for users.</a:t>
            </a:r>
            <a:endParaRPr lang="en-US" sz="2000" dirty="0"/>
          </a:p>
        </p:txBody>
      </p:sp>
      <p:pic>
        <p:nvPicPr>
          <p:cNvPr id="5" name="Picture 4">
            <a:extLst>
              <a:ext uri="{FF2B5EF4-FFF2-40B4-BE49-F238E27FC236}">
                <a16:creationId xmlns:a16="http://schemas.microsoft.com/office/drawing/2014/main" id="{B07524FA-40D9-725D-61FD-8A71BCDCE9F3}"/>
              </a:ext>
            </a:extLst>
          </p:cNvPr>
          <p:cNvPicPr>
            <a:picLocks noChangeAspect="1"/>
          </p:cNvPicPr>
          <p:nvPr/>
        </p:nvPicPr>
        <p:blipFill>
          <a:blip r:embed="rId5"/>
          <a:stretch>
            <a:fillRect/>
          </a:stretch>
        </p:blipFill>
        <p:spPr>
          <a:xfrm>
            <a:off x="7700211" y="1218463"/>
            <a:ext cx="3848322" cy="1395015"/>
          </a:xfrm>
          <a:prstGeom prst="rect">
            <a:avLst/>
          </a:prstGeom>
        </p:spPr>
      </p:pic>
      <p:pic>
        <p:nvPicPr>
          <p:cNvPr id="4" name="Content Placeholder 3">
            <a:extLst>
              <a:ext uri="{FF2B5EF4-FFF2-40B4-BE49-F238E27FC236}">
                <a16:creationId xmlns:a16="http://schemas.microsoft.com/office/drawing/2014/main" id="{F9F31B51-3E74-D07C-F87F-FB6459CF713F}"/>
              </a:ext>
            </a:extLst>
          </p:cNvPr>
          <p:cNvPicPr>
            <a:picLocks noChangeAspect="1"/>
          </p:cNvPicPr>
          <p:nvPr/>
        </p:nvPicPr>
        <p:blipFill>
          <a:blip r:embed="rId6"/>
          <a:stretch>
            <a:fillRect/>
          </a:stretch>
        </p:blipFill>
        <p:spPr>
          <a:xfrm>
            <a:off x="6417402" y="3239956"/>
            <a:ext cx="5611219" cy="3254506"/>
          </a:xfrm>
          <a:prstGeom prst="rect">
            <a:avLst/>
          </a:prstGeom>
        </p:spPr>
      </p:pic>
      <p:pic>
        <p:nvPicPr>
          <p:cNvPr id="23" name="Audio 22">
            <a:extLst>
              <a:ext uri="{FF2B5EF4-FFF2-40B4-BE49-F238E27FC236}">
                <a16:creationId xmlns:a16="http://schemas.microsoft.com/office/drawing/2014/main" id="{0E4159F1-586E-FFE9-D343-71092B6FC287}"/>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6595962"/>
      </p:ext>
    </p:extLst>
  </p:cSld>
  <p:clrMapOvr>
    <a:masterClrMapping/>
  </p:clrMapOvr>
  <mc:AlternateContent xmlns:mc="http://schemas.openxmlformats.org/markup-compatibility/2006" xmlns:p14="http://schemas.microsoft.com/office/powerpoint/2010/main">
    <mc:Choice Requires="p14">
      <p:transition spd="slow" p14:dur="2000" advTm="24349"/>
    </mc:Choice>
    <mc:Fallback xmlns="">
      <p:transition spd="slow" advTm="243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3"/>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A5F536-EA48-E055-8C80-E0F6456C302F}"/>
              </a:ext>
            </a:extLst>
          </p:cNvPr>
          <p:cNvSpPr>
            <a:spLocks noGrp="1"/>
          </p:cNvSpPr>
          <p:nvPr>
            <p:ph type="title"/>
          </p:nvPr>
        </p:nvSpPr>
        <p:spPr>
          <a:xfrm>
            <a:off x="466722" y="586855"/>
            <a:ext cx="3201366" cy="3387497"/>
          </a:xfrm>
        </p:spPr>
        <p:txBody>
          <a:bodyPr anchor="b">
            <a:normAutofit/>
          </a:bodyPr>
          <a:lstStyle/>
          <a:p>
            <a:pPr algn="r"/>
            <a:br>
              <a:rPr lang="en-IN" sz="4000">
                <a:solidFill>
                  <a:srgbClr val="FFFFFF"/>
                </a:solidFill>
                <a:effectLst/>
                <a:latin typeface="Arial" panose="020B0604020202020204" pitchFamily="34" charset="0"/>
              </a:rPr>
            </a:br>
            <a:br>
              <a:rPr lang="en-IN" sz="4000">
                <a:solidFill>
                  <a:srgbClr val="FFFFFF"/>
                </a:solidFill>
                <a:effectLst/>
                <a:latin typeface="Arial" panose="020B0604020202020204" pitchFamily="34" charset="0"/>
              </a:rPr>
            </a:br>
            <a:r>
              <a:rPr lang="en-IN" sz="4000">
                <a:solidFill>
                  <a:srgbClr val="FFFFFF"/>
                </a:solidFill>
                <a:effectLst/>
                <a:latin typeface="Arial" panose="020B0604020202020204" pitchFamily="34" charset="0"/>
              </a:rPr>
              <a:t>Limitations of KNNCF</a:t>
            </a:r>
            <a:br>
              <a:rPr lang="en-IN" sz="4000">
                <a:solidFill>
                  <a:srgbClr val="FFFFFF"/>
                </a:solidFill>
                <a:effectLst/>
                <a:latin typeface="Arial" panose="020B0604020202020204" pitchFamily="34" charset="0"/>
              </a:rPr>
            </a:br>
            <a:endParaRPr lang="en-US" sz="4000">
              <a:solidFill>
                <a:srgbClr val="FFFFFF"/>
              </a:solidFill>
            </a:endParaRPr>
          </a:p>
        </p:txBody>
      </p:sp>
      <p:sp>
        <p:nvSpPr>
          <p:cNvPr id="3" name="Content Placeholder 2">
            <a:extLst>
              <a:ext uri="{FF2B5EF4-FFF2-40B4-BE49-F238E27FC236}">
                <a16:creationId xmlns:a16="http://schemas.microsoft.com/office/drawing/2014/main" id="{C1E480AD-DFE7-42B5-8439-E16B8831C248}"/>
              </a:ext>
            </a:extLst>
          </p:cNvPr>
          <p:cNvSpPr>
            <a:spLocks noGrp="1"/>
          </p:cNvSpPr>
          <p:nvPr>
            <p:ph idx="1"/>
          </p:nvPr>
        </p:nvSpPr>
        <p:spPr>
          <a:xfrm>
            <a:off x="4810259" y="649480"/>
            <a:ext cx="6555347" cy="5546047"/>
          </a:xfrm>
        </p:spPr>
        <p:txBody>
          <a:bodyPr anchor="ctr">
            <a:normAutofit lnSpcReduction="10000"/>
          </a:bodyPr>
          <a:lstStyle/>
          <a:p>
            <a:r>
              <a:rPr lang="en-US" sz="1900" dirty="0"/>
              <a:t>KNN has a high computational expense, especially when the dataset is huge. The </a:t>
            </a:r>
            <a:r>
              <a:rPr lang="en-US" sz="1900" dirty="0" err="1"/>
              <a:t>MovieLens</a:t>
            </a:r>
            <a:r>
              <a:rPr lang="en-US" sz="1900" dirty="0"/>
              <a:t> 1M dataset contains over 1 million ratings, As the user base grows, the computational cost of calculating similarities between users or items also escalates significantly. </a:t>
            </a:r>
          </a:p>
          <a:p>
            <a:r>
              <a:rPr lang="en-US" sz="1900" dirty="0"/>
              <a:t>KNN is highly </a:t>
            </a:r>
            <a:r>
              <a:rPr lang="en-IN" sz="1900" b="0" i="0" u="none" strike="noStrike" dirty="0">
                <a:effectLst/>
              </a:rPr>
              <a:t>sensitivity to the choice of. </a:t>
            </a:r>
            <a:r>
              <a:rPr lang="en-IN" sz="1900" dirty="0"/>
              <a:t>A</a:t>
            </a:r>
            <a:r>
              <a:rPr lang="en-IN" sz="1900" b="0" i="0" u="none" strike="noStrike" dirty="0">
                <a:effectLst/>
              </a:rPr>
              <a:t> small k can cause overfitting and high variance, while a large k can lead to underfitting and high bias.</a:t>
            </a:r>
          </a:p>
          <a:p>
            <a:r>
              <a:rPr lang="en-IN" sz="1900" dirty="0"/>
              <a:t>As new users are added, KNN faces the issue of Cold start. Without any historical data, it cannot generate any recommendations</a:t>
            </a:r>
          </a:p>
          <a:p>
            <a:r>
              <a:rPr lang="en-IN" sz="1900" dirty="0"/>
              <a:t>The 1M </a:t>
            </a:r>
            <a:r>
              <a:rPr lang="en-IN" sz="1900" dirty="0" err="1"/>
              <a:t>Movielens</a:t>
            </a:r>
            <a:r>
              <a:rPr lang="en-IN" sz="1900" dirty="0"/>
              <a:t> data is extremely sparse. </a:t>
            </a:r>
            <a:r>
              <a:rPr lang="en-IN" sz="1900" b="0" i="0" u="none" strike="noStrike" dirty="0">
                <a:effectLst/>
              </a:rPr>
              <a:t>The </a:t>
            </a:r>
            <a:r>
              <a:rPr lang="en-IN" sz="1900" b="0" i="0" u="none" strike="noStrike" dirty="0" err="1">
                <a:effectLst/>
              </a:rPr>
              <a:t>kNN</a:t>
            </a:r>
            <a:r>
              <a:rPr lang="en-IN" sz="1900" b="0" i="0" u="none" strike="noStrike" dirty="0">
                <a:effectLst/>
              </a:rPr>
              <a:t> method struggles with sparse datasets, where several users have rated only a few items or not rated any movies.</a:t>
            </a:r>
          </a:p>
          <a:p>
            <a:r>
              <a:rPr lang="en-IN" sz="1900" dirty="0"/>
              <a:t>Parameter Tuning is an excellent way of improving the performance of KNNCF, especially by identifying the optimal k value.</a:t>
            </a:r>
          </a:p>
          <a:p>
            <a:r>
              <a:rPr lang="en-IN" sz="1900" dirty="0"/>
              <a:t>Another way KNNCF Can be improved is by creating Hybrid methods of either content based filtering or other methods under collaborative filtering.</a:t>
            </a:r>
            <a:endParaRPr lang="en-US" sz="1900" dirty="0"/>
          </a:p>
        </p:txBody>
      </p:sp>
      <p:pic>
        <p:nvPicPr>
          <p:cNvPr id="29" name="Audio 28">
            <a:extLst>
              <a:ext uri="{FF2B5EF4-FFF2-40B4-BE49-F238E27FC236}">
                <a16:creationId xmlns:a16="http://schemas.microsoft.com/office/drawing/2014/main" id="{4408CC72-85E4-CEDB-D594-5B3603F2C80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87563926"/>
      </p:ext>
    </p:extLst>
  </p:cSld>
  <p:clrMapOvr>
    <a:masterClrMapping/>
  </p:clrMapOvr>
  <mc:AlternateContent xmlns:mc="http://schemas.openxmlformats.org/markup-compatibility/2006" xmlns:p14="http://schemas.microsoft.com/office/powerpoint/2010/main">
    <mc:Choice Requires="p14">
      <p:transition spd="slow" p14:dur="2000" advTm="52287"/>
    </mc:Choice>
    <mc:Fallback xmlns="">
      <p:transition spd="slow" advTm="5228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9"/>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64B26-D873-FBDA-9597-D614D3692899}"/>
              </a:ext>
            </a:extLst>
          </p:cNvPr>
          <p:cNvSpPr>
            <a:spLocks noGrp="1"/>
          </p:cNvSpPr>
          <p:nvPr>
            <p:ph type="title"/>
          </p:nvPr>
        </p:nvSpPr>
        <p:spPr>
          <a:xfrm>
            <a:off x="466722" y="586855"/>
            <a:ext cx="3201366" cy="3387497"/>
          </a:xfrm>
        </p:spPr>
        <p:txBody>
          <a:bodyPr anchor="b">
            <a:normAutofit/>
          </a:bodyPr>
          <a:lstStyle/>
          <a:p>
            <a:pPr algn="r"/>
            <a:br>
              <a:rPr lang="en-IN" sz="3400">
                <a:solidFill>
                  <a:srgbClr val="FFFFFF"/>
                </a:solidFill>
                <a:effectLst/>
                <a:latin typeface="Arial" panose="020B0604020202020204" pitchFamily="34" charset="0"/>
              </a:rPr>
            </a:br>
            <a:br>
              <a:rPr lang="en-IN" sz="3400">
                <a:solidFill>
                  <a:srgbClr val="FFFFFF"/>
                </a:solidFill>
                <a:effectLst/>
                <a:latin typeface="Arial" panose="020B0604020202020204" pitchFamily="34" charset="0"/>
              </a:rPr>
            </a:br>
            <a:r>
              <a:rPr lang="en-IN" sz="3400">
                <a:solidFill>
                  <a:srgbClr val="FFFFFF"/>
                </a:solidFill>
                <a:effectLst/>
                <a:latin typeface="Arial" panose="020B0604020202020204" pitchFamily="34" charset="0"/>
              </a:rPr>
              <a:t>Why can IMFR deliver a better performance?</a:t>
            </a:r>
            <a:br>
              <a:rPr lang="en-IN" sz="3400">
                <a:solidFill>
                  <a:srgbClr val="FFFFFF"/>
                </a:solidFill>
                <a:effectLst/>
                <a:latin typeface="Arial" panose="020B0604020202020204" pitchFamily="34" charset="0"/>
              </a:rPr>
            </a:br>
            <a:endParaRPr lang="en-US" sz="3400">
              <a:solidFill>
                <a:srgbClr val="FFFFFF"/>
              </a:solidFill>
            </a:endParaRPr>
          </a:p>
        </p:txBody>
      </p:sp>
      <p:sp>
        <p:nvSpPr>
          <p:cNvPr id="3" name="Content Placeholder 2">
            <a:extLst>
              <a:ext uri="{FF2B5EF4-FFF2-40B4-BE49-F238E27FC236}">
                <a16:creationId xmlns:a16="http://schemas.microsoft.com/office/drawing/2014/main" id="{C038BE9B-7302-CB15-BCD2-C3963DC8DC31}"/>
              </a:ext>
            </a:extLst>
          </p:cNvPr>
          <p:cNvSpPr>
            <a:spLocks noGrp="1"/>
          </p:cNvSpPr>
          <p:nvPr>
            <p:ph idx="1"/>
          </p:nvPr>
        </p:nvSpPr>
        <p:spPr>
          <a:xfrm>
            <a:off x="4810259" y="649480"/>
            <a:ext cx="6555347" cy="5546047"/>
          </a:xfrm>
        </p:spPr>
        <p:txBody>
          <a:bodyPr anchor="ctr">
            <a:normAutofit/>
          </a:bodyPr>
          <a:lstStyle/>
          <a:p>
            <a:r>
              <a:rPr lang="en-IN" sz="2000" b="0" i="0" u="none" strike="noStrike" dirty="0">
                <a:effectLst/>
              </a:rPr>
              <a:t>Matrix factorization methods scale better with large datasets, as they decompose the user-item matrix into lower-dimensional representations, therefore improving the efficiency and scalability of the model</a:t>
            </a:r>
          </a:p>
          <a:p>
            <a:r>
              <a:rPr lang="en-IN" sz="2000" b="0" i="0" u="none" strike="noStrike" dirty="0">
                <a:effectLst/>
              </a:rPr>
              <a:t>IMFR performs better in sparse environments by filling in missing values and predicting unseen ratings without relying solely on explicit ratings.</a:t>
            </a:r>
          </a:p>
          <a:p>
            <a:r>
              <a:rPr lang="en-IN" sz="2000" dirty="0"/>
              <a:t>IMFR can identify </a:t>
            </a:r>
            <a:r>
              <a:rPr lang="en-IN" sz="2000" i="0" u="none" strike="noStrike" dirty="0">
                <a:effectLst/>
              </a:rPr>
              <a:t>hidden characteristics </a:t>
            </a:r>
            <a:r>
              <a:rPr lang="en-IN" sz="2000" b="0" i="0" u="none" strike="noStrike" dirty="0">
                <a:effectLst/>
              </a:rPr>
              <a:t>that influence user preferences and item attributes as it converts matrices into latent features, therefore handling the cold start problem</a:t>
            </a:r>
          </a:p>
          <a:p>
            <a:r>
              <a:rPr lang="en-IN" sz="2000" dirty="0"/>
              <a:t>IMFR can easily incorporate new features compared to traditional KNN</a:t>
            </a:r>
            <a:endParaRPr lang="en-IN" sz="2000" b="0" i="0" u="none" strike="noStrike" dirty="0">
              <a:effectLst/>
            </a:endParaRPr>
          </a:p>
        </p:txBody>
      </p:sp>
      <p:pic>
        <p:nvPicPr>
          <p:cNvPr id="29" name="Audio 28">
            <a:extLst>
              <a:ext uri="{FF2B5EF4-FFF2-40B4-BE49-F238E27FC236}">
                <a16:creationId xmlns:a16="http://schemas.microsoft.com/office/drawing/2014/main" id="{871A0A0D-1AF9-9A20-D147-C7C46A4CB34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187964576"/>
      </p:ext>
    </p:extLst>
  </p:cSld>
  <p:clrMapOvr>
    <a:masterClrMapping/>
  </p:clrMapOvr>
  <mc:AlternateContent xmlns:mc="http://schemas.openxmlformats.org/markup-compatibility/2006" xmlns:p14="http://schemas.microsoft.com/office/powerpoint/2010/main">
    <mc:Choice Requires="p14">
      <p:transition spd="slow" p14:dur="2000" advTm="47707"/>
    </mc:Choice>
    <mc:Fallback xmlns="">
      <p:transition spd="slow" advTm="477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9"/>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665</TotalTime>
  <Words>2606</Words>
  <Application>Microsoft Macintosh PowerPoint</Application>
  <PresentationFormat>Widescreen</PresentationFormat>
  <Paragraphs>122</Paragraphs>
  <Slides>10</Slides>
  <Notes>9</Notes>
  <HiddenSlides>0</HiddenSlides>
  <MMClips>10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-webkit-standard</vt:lpstr>
      <vt:lpstr>Aptos</vt:lpstr>
      <vt:lpstr>Aptos Display</vt:lpstr>
      <vt:lpstr>Arial</vt:lpstr>
      <vt:lpstr>sohne</vt:lpstr>
      <vt:lpstr>source-serif-pro</vt:lpstr>
      <vt:lpstr>Times New Roman</vt:lpstr>
      <vt:lpstr>Office Theme</vt:lpstr>
      <vt:lpstr>Assignment 3- Recommender Systems</vt:lpstr>
      <vt:lpstr>  Key results and findings of Task 1  </vt:lpstr>
      <vt:lpstr>  Description and explanation of approaches used in Task 2  </vt:lpstr>
      <vt:lpstr>  Key results and findings of Task 2  </vt:lpstr>
      <vt:lpstr>  Discussions and explanation of Task 3  </vt:lpstr>
      <vt:lpstr>Visualisation of AP</vt:lpstr>
      <vt:lpstr>Visualisationof NDCG</vt:lpstr>
      <vt:lpstr>  Limitations of KNNCF </vt:lpstr>
      <vt:lpstr>  Why can IMFR deliver a better performance?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Deepthi Suresh</dc:creator>
  <cp:lastModifiedBy>Deepthi Suresh</cp:lastModifiedBy>
  <cp:revision>1</cp:revision>
  <dcterms:created xsi:type="dcterms:W3CDTF">2024-10-26T22:35:10Z</dcterms:created>
  <dcterms:modified xsi:type="dcterms:W3CDTF">2024-10-27T10:12:11Z</dcterms:modified>
</cp:coreProperties>
</file>