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9" r:id="rId10"/>
    <p:sldId id="263" r:id="rId11"/>
    <p:sldId id="264" r:id="rId12"/>
    <p:sldId id="272" r:id="rId13"/>
    <p:sldId id="273" r:id="rId14"/>
    <p:sldId id="265" r:id="rId15"/>
    <p:sldId id="274" r:id="rId16"/>
    <p:sldId id="268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21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ableStyles" Target="tableStyles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87acedc361ae85a/Desktop/images/employee_data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87acedc361ae85a/Desktop/images/employee_data.xlsx" TargetMode="External" /><Relationship Id="rId2" Type="http://schemas.microsoft.com/office/2011/relationships/chartColorStyle" Target="colors2.xml" /><Relationship Id="rId1" Type="http://schemas.microsoft.com/office/2011/relationships/chartStyle" Target="style2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[employee_data.xlsx]Sheet1!PivotTable1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29-475F-ACCA-7956B890D063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A29-475F-ACCA-7956B890D063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A29-475F-ACCA-7956B890D063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A29-475F-ACCA-7956B890D0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5060616"/>
        <c:axId val="1107285511"/>
      </c:barChart>
      <c:catAx>
        <c:axId val="1650606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BusinessUnit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7285511"/>
        <c:crosses val="autoZero"/>
        <c:auto val="1"/>
        <c:lblAlgn val="ctr"/>
        <c:lblOffset val="100"/>
        <c:noMultiLvlLbl val="0"/>
      </c:catAx>
      <c:valAx>
        <c:axId val="11072855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Count of FirstName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060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[employee_data.xlsx]Sheet1!PivotTable1</c:name>
    <c:fmtId val="-1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circle"/>
          <c:size val="5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circle"/>
          <c:size val="5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circle"/>
          <c:size val="5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circle"/>
          <c:size val="5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51A-4ED3-91D7-794C11D480F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51A-4ED3-91D7-794C11D480F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51A-4ED3-91D7-794C11D480F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51A-4ED3-91D7-794C11D480F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51A-4ED3-91D7-794C11D480F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451A-4ED3-91D7-794C11D480F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451A-4ED3-91D7-794C11D480F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451A-4ED3-91D7-794C11D480F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451A-4ED3-91D7-794C11D480F6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451A-4ED3-91D7-794C11D480F6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451A-4ED3-91D7-794C11D480F6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6-451A-4ED3-91D7-794C11D480F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8-451A-4ED3-91D7-794C11D480F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A-451A-4ED3-91D7-794C11D480F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C-451A-4ED3-91D7-794C11D480F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E-451A-4ED3-91D7-794C11D480F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0-451A-4ED3-91D7-794C11D480F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2-451A-4ED3-91D7-794C11D480F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4-451A-4ED3-91D7-794C11D480F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6-451A-4ED3-91D7-794C11D480F6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8-451A-4ED3-91D7-794C11D480F6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451A-4ED3-91D7-794C11D480F6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B-451A-4ED3-91D7-794C11D480F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D-451A-4ED3-91D7-794C11D480F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F-451A-4ED3-91D7-794C11D480F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1-451A-4ED3-91D7-794C11D480F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3-451A-4ED3-91D7-794C11D480F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5-451A-4ED3-91D7-794C11D480F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7-451A-4ED3-91D7-794C11D480F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9-451A-4ED3-91D7-794C11D480F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B-451A-4ED3-91D7-794C11D480F6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D-451A-4ED3-91D7-794C11D480F6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451A-4ED3-91D7-794C11D480F6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0-451A-4ED3-91D7-794C11D480F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2-451A-4ED3-91D7-794C11D480F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4-451A-4ED3-91D7-794C11D480F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6-451A-4ED3-91D7-794C11D480F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8-451A-4ED3-91D7-794C11D480F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A-451A-4ED3-91D7-794C11D480F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C-451A-4ED3-91D7-794C11D480F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E-451A-4ED3-91D7-794C11D480F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0-451A-4ED3-91D7-794C11D480F6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2-451A-4ED3-91D7-794C11D480F6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3-451A-4ED3-91D7-794C11D480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 /><Relationship Id="rId1" Type="http://schemas.openxmlformats.org/officeDocument/2006/relationships/slideLayout" Target="../slideLayouts/slideLayout4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191685" y="3314150"/>
            <a:ext cx="8973457" cy="19268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DEEPTHI.D</a:t>
            </a:r>
          </a:p>
          <a:p>
            <a:r>
              <a:rPr lang="en-US" sz="2400" dirty="0"/>
              <a:t>REGISTER NO: 122202122/</a:t>
            </a:r>
            <a:r>
              <a:rPr lang="en-US" sz="2400" dirty="0">
                <a:solidFill>
                  <a:srgbClr val="222222"/>
                </a:solidFill>
                <a:latin typeface="Arial"/>
                <a:cs typeface="Arial"/>
              </a:rPr>
              <a:t>asunm1353122202122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dirty="0"/>
              <a:t>DEPARTMENT: B.COM CORPORATE SECRETARYSHIP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dirty="0"/>
              <a:t>COLLEGE: ANNA ADARSH COLLEGE FOR WOMEN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420486" y="171632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45" y="3642332"/>
            <a:ext cx="1986811" cy="3210708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8DB79E-DCAC-4EEF-3860-D4F867AB1410}"/>
              </a:ext>
            </a:extLst>
          </p:cNvPr>
          <p:cNvSpPr txBox="1"/>
          <p:nvPr/>
        </p:nvSpPr>
        <p:spPr>
          <a:xfrm>
            <a:off x="1638070" y="1875808"/>
            <a:ext cx="714576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242424"/>
                </a:solidFill>
                <a:latin typeface="Times New Roman"/>
                <a:cs typeface="Times New Roman"/>
              </a:rPr>
              <a:t>Performance level=IFS(</a:t>
            </a:r>
            <a:r>
              <a:rPr lang="en-US" sz="2400" dirty="0">
                <a:solidFill>
                  <a:srgbClr val="006CBE"/>
                </a:solidFill>
                <a:latin typeface="Times New Roman"/>
                <a:cs typeface="Times New Roman"/>
              </a:rPr>
              <a:t>Z8</a:t>
            </a:r>
            <a:r>
              <a:rPr lang="en-US" sz="2400" dirty="0">
                <a:solidFill>
                  <a:srgbClr val="242424"/>
                </a:solidFill>
                <a:latin typeface="Times New Roman"/>
                <a:cs typeface="Times New Roman"/>
              </a:rPr>
              <a:t>&gt;=5,"VERY HIGH",</a:t>
            </a:r>
            <a:r>
              <a:rPr lang="en-US" sz="2400" dirty="0">
                <a:solidFill>
                  <a:srgbClr val="006CBE"/>
                </a:solidFill>
                <a:latin typeface="Times New Roman"/>
                <a:cs typeface="Times New Roman"/>
              </a:rPr>
              <a:t>Z8</a:t>
            </a:r>
            <a:r>
              <a:rPr lang="en-US" sz="2400" dirty="0">
                <a:solidFill>
                  <a:srgbClr val="242424"/>
                </a:solidFill>
                <a:latin typeface="Times New Roman"/>
                <a:cs typeface="Times New Roman"/>
              </a:rPr>
              <a:t>&gt;=4,"HIGH",</a:t>
            </a:r>
            <a:r>
              <a:rPr lang="en-US" sz="2400" dirty="0">
                <a:solidFill>
                  <a:srgbClr val="006CBE"/>
                </a:solidFill>
                <a:latin typeface="Times New Roman"/>
                <a:cs typeface="Times New Roman"/>
              </a:rPr>
              <a:t>Z8</a:t>
            </a:r>
            <a:r>
              <a:rPr lang="en-US" sz="2400" dirty="0">
                <a:solidFill>
                  <a:srgbClr val="242424"/>
                </a:solidFill>
                <a:latin typeface="Times New Roman"/>
                <a:cs typeface="Times New Roman"/>
              </a:rPr>
              <a:t>&gt;=3,"MED",TRUE,"LOW")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42075E-835C-890F-284F-1C21E24A7C57}"/>
              </a:ext>
            </a:extLst>
          </p:cNvPr>
          <p:cNvSpPr txBox="1"/>
          <p:nvPr/>
        </p:nvSpPr>
        <p:spPr>
          <a:xfrm>
            <a:off x="1615528" y="2807380"/>
            <a:ext cx="719835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Times New Roman"/>
                <a:cs typeface="Times New Roman"/>
              </a:rPr>
              <a:t>Using pivot table for the level of performance with the new page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0B47B6-544D-78CA-867E-E8CB2FC0F020}"/>
              </a:ext>
            </a:extLst>
          </p:cNvPr>
          <p:cNvSpPr txBox="1"/>
          <p:nvPr/>
        </p:nvSpPr>
        <p:spPr>
          <a:xfrm>
            <a:off x="2249486" y="4030331"/>
            <a:ext cx="648602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Times New Roman"/>
                <a:cs typeface="Times New Roman"/>
              </a:rPr>
              <a:t>Slice option we can insert the different slicer in the given option</a:t>
            </a:r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A785D9-2FE4-F388-ADA8-1A0B531C18EA}"/>
              </a:ext>
            </a:extLst>
          </p:cNvPr>
          <p:cNvSpPr txBox="1"/>
          <p:nvPr/>
        </p:nvSpPr>
        <p:spPr>
          <a:xfrm>
            <a:off x="2399453" y="5230057"/>
            <a:ext cx="611110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Times New Roman"/>
                <a:ea typeface="Calibri"/>
                <a:cs typeface="Calibri"/>
              </a:rPr>
              <a:t>Conditional formatting is helps to highlights the </a:t>
            </a:r>
            <a:r>
              <a:rPr lang="en-US" sz="2400">
                <a:latin typeface="Times New Roman"/>
                <a:ea typeface="Calibri"/>
                <a:cs typeface="Calibri"/>
              </a:rPr>
              <a:t>missing values in the given table</a:t>
            </a:r>
            <a:endParaRPr lang="en-US" sz="2400" dirty="0">
              <a:latin typeface="Times New Roman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EF312F-C98D-F0CA-9EE3-C31498D24AD5}"/>
              </a:ext>
            </a:extLst>
          </p:cNvPr>
          <p:cNvSpPr txBox="1"/>
          <p:nvPr/>
        </p:nvSpPr>
        <p:spPr>
          <a:xfrm>
            <a:off x="737131" y="1333993"/>
            <a:ext cx="8597294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Times New Roman"/>
                <a:ea typeface="Calibri"/>
                <a:cs typeface="Calibri"/>
              </a:rPr>
              <a:t>Data collection:</a:t>
            </a:r>
          </a:p>
          <a:p>
            <a:pPr marL="457200" indent="-457200">
              <a:buAutoNum type="arabicParenR"/>
            </a:pPr>
            <a:r>
              <a:rPr lang="en-US" sz="2400" dirty="0">
                <a:latin typeface="Times New Roman"/>
                <a:ea typeface="Calibri"/>
                <a:cs typeface="Calibri"/>
              </a:rPr>
              <a:t>The employee performance analysis data can be download in </a:t>
            </a:r>
            <a:r>
              <a:rPr lang="en-US" sz="2400" dirty="0" err="1">
                <a:latin typeface="Times New Roman"/>
                <a:ea typeface="Calibri"/>
                <a:cs typeface="Calibri"/>
              </a:rPr>
              <a:t>kaagle</a:t>
            </a:r>
            <a:r>
              <a:rPr lang="en-US" sz="2400" dirty="0">
                <a:latin typeface="Times New Roman"/>
                <a:ea typeface="Calibri"/>
                <a:cs typeface="Calibri"/>
              </a:rPr>
              <a:t>.</a:t>
            </a:r>
          </a:p>
          <a:p>
            <a:pPr marL="457200" indent="-457200">
              <a:buAutoNum type="arabicParenR"/>
            </a:pPr>
            <a:r>
              <a:rPr lang="en-US" sz="2400" dirty="0">
                <a:latin typeface="Times New Roman"/>
                <a:ea typeface="Calibri"/>
                <a:cs typeface="Calibri"/>
              </a:rPr>
              <a:t>Or we can download from the </a:t>
            </a:r>
            <a:r>
              <a:rPr lang="en-US" sz="2400" dirty="0" err="1">
                <a:latin typeface="Times New Roman"/>
                <a:ea typeface="Calibri"/>
                <a:cs typeface="Calibri"/>
              </a:rPr>
              <a:t>Edunet</a:t>
            </a:r>
            <a:r>
              <a:rPr lang="en-US" sz="2400" dirty="0">
                <a:latin typeface="Times New Roman"/>
                <a:ea typeface="Calibri"/>
                <a:cs typeface="Calibri"/>
              </a:rPr>
              <a:t> dashboard which means open naan </a:t>
            </a:r>
            <a:r>
              <a:rPr lang="en-US" sz="2400" dirty="0" err="1">
                <a:latin typeface="Times New Roman"/>
                <a:ea typeface="Calibri"/>
                <a:cs typeface="Calibri"/>
              </a:rPr>
              <a:t>mudalvan</a:t>
            </a:r>
            <a:r>
              <a:rPr lang="en-US" sz="2400" dirty="0">
                <a:latin typeface="Times New Roman"/>
                <a:ea typeface="Calibri"/>
                <a:cs typeface="Calibri"/>
              </a:rPr>
              <a:t> link give the details to login then click mandatory course choose data analysis and click watch then finally go to </a:t>
            </a:r>
            <a:r>
              <a:rPr lang="en-US" sz="2400" dirty="0" err="1">
                <a:latin typeface="Times New Roman"/>
                <a:ea typeface="Calibri"/>
                <a:cs typeface="Calibri"/>
              </a:rPr>
              <a:t>edunet</a:t>
            </a:r>
            <a:r>
              <a:rPr lang="en-US" sz="2400" dirty="0">
                <a:latin typeface="Times New Roman"/>
                <a:ea typeface="Calibri"/>
                <a:cs typeface="Calibri"/>
              </a:rPr>
              <a:t> dashboard choose employee database.</a:t>
            </a:r>
          </a:p>
          <a:p>
            <a:pPr marL="457200" indent="-457200">
              <a:buAutoNum type="arabicParenR"/>
            </a:pPr>
            <a:r>
              <a:rPr lang="en-US" sz="2400" dirty="0">
                <a:latin typeface="Times New Roman"/>
                <a:ea typeface="Calibri"/>
                <a:cs typeface="Calibri"/>
              </a:rPr>
              <a:t>It will be like a zip file but it has to be converted into excel file</a:t>
            </a:r>
          </a:p>
          <a:p>
            <a:r>
              <a:rPr lang="en-US" sz="2400" b="1" dirty="0">
                <a:latin typeface="Times New Roman"/>
                <a:ea typeface="Calibri"/>
                <a:cs typeface="Calibri"/>
              </a:rPr>
              <a:t>Feature collection:</a:t>
            </a:r>
          </a:p>
          <a:p>
            <a:r>
              <a:rPr lang="en-US" sz="2400" dirty="0">
                <a:latin typeface="Times New Roman"/>
                <a:ea typeface="Calibri"/>
                <a:cs typeface="Calibri"/>
              </a:rPr>
              <a:t>Identify the each and every features in the excel sheet</a:t>
            </a:r>
          </a:p>
          <a:p>
            <a:pPr marL="457200" indent="-457200">
              <a:buAutoNum type="arabicParenR"/>
            </a:pPr>
            <a:r>
              <a:rPr lang="en-US" sz="2400" dirty="0">
                <a:latin typeface="Times New Roman"/>
                <a:ea typeface="Calibri"/>
                <a:cs typeface="Calibri"/>
              </a:rPr>
              <a:t>Highlighting the missing values using conditional formatting</a:t>
            </a:r>
          </a:p>
          <a:p>
            <a:pPr marL="457200" indent="-457200">
              <a:buAutoNum type="arabicParenR"/>
            </a:pPr>
            <a:r>
              <a:rPr lang="en-US" sz="2400" dirty="0">
                <a:latin typeface="Times New Roman"/>
                <a:ea typeface="Calibri"/>
                <a:cs typeface="Calibri"/>
              </a:rPr>
              <a:t>Using the formulas for performance level of employees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B9383-B815-9C14-E126-F2A9B900C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5599" y="1057244"/>
            <a:ext cx="10234991" cy="5909310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sz="2400" b="1" dirty="0">
                <a:latin typeface="Times New Roman"/>
                <a:cs typeface="Times New Roman"/>
              </a:rPr>
              <a:t>Data cleaning:</a:t>
            </a:r>
          </a:p>
          <a:p>
            <a:pPr marL="457200" indent="-457200">
              <a:buAutoNum type="arabicParenR"/>
            </a:pPr>
            <a:r>
              <a:rPr lang="en-US" sz="2400" dirty="0">
                <a:latin typeface="Times New Roman"/>
                <a:cs typeface="Times New Roman"/>
              </a:rPr>
              <a:t>There are two steps to be followed ;</a:t>
            </a:r>
          </a:p>
          <a:p>
            <a:pPr marL="457200" indent="-457200">
              <a:buAutoNum type="arabicParenR"/>
            </a:pPr>
            <a:r>
              <a:rPr lang="en-US" sz="2400" dirty="0">
                <a:latin typeface="Times New Roman"/>
                <a:cs typeface="Times New Roman"/>
              </a:rPr>
              <a:t>First step was, to identify the missing values which is in the excel table (blank).</a:t>
            </a:r>
          </a:p>
          <a:p>
            <a:pPr marL="457200" indent="-457200">
              <a:buAutoNum type="arabicParenR"/>
            </a:pPr>
            <a:r>
              <a:rPr lang="en-US" sz="2400" dirty="0">
                <a:latin typeface="Times New Roman"/>
                <a:cs typeface="Times New Roman"/>
              </a:rPr>
              <a:t>Next step in the data cleaning is filtering out the missing values using conditional formatting</a:t>
            </a:r>
          </a:p>
          <a:p>
            <a:r>
              <a:rPr lang="en-US" sz="2400" b="1" dirty="0">
                <a:latin typeface="Times New Roman"/>
                <a:cs typeface="Times New Roman"/>
              </a:rPr>
              <a:t>Performance level:</a:t>
            </a:r>
          </a:p>
          <a:p>
            <a:pPr marL="457200" indent="-457200">
              <a:buAutoNum type="arabicParenR"/>
            </a:pPr>
            <a:r>
              <a:rPr lang="en-US" sz="2400" dirty="0">
                <a:latin typeface="Times New Roman"/>
                <a:cs typeface="Times New Roman"/>
              </a:rPr>
              <a:t>Create the table for the performance level of the employees which is shown in the table next to the current employee rating</a:t>
            </a:r>
            <a:endParaRPr lang="en-US" sz="2400" b="1" dirty="0">
              <a:latin typeface="Times New Roman"/>
              <a:cs typeface="Times New Roman"/>
            </a:endParaRPr>
          </a:p>
          <a:p>
            <a:pPr marL="457200" indent="-457200">
              <a:buAutoNum type="arabicParenR"/>
            </a:pPr>
            <a:r>
              <a:rPr lang="en-US" sz="2400" dirty="0">
                <a:latin typeface="Times New Roman"/>
                <a:cs typeface="Times New Roman"/>
              </a:rPr>
              <a:t>Using the formula </a:t>
            </a:r>
            <a:r>
              <a:rPr lang="en-US" sz="2400" dirty="0">
                <a:solidFill>
                  <a:srgbClr val="242424"/>
                </a:solidFill>
                <a:latin typeface="Consolas"/>
                <a:cs typeface="Times New Roman"/>
              </a:rPr>
              <a:t>=IFS(</a:t>
            </a:r>
            <a:r>
              <a:rPr lang="en-US" sz="2400" dirty="0">
                <a:solidFill>
                  <a:srgbClr val="006CBE"/>
                </a:solidFill>
                <a:latin typeface="Consolas"/>
                <a:cs typeface="Times New Roman"/>
              </a:rPr>
              <a:t>Z8</a:t>
            </a:r>
            <a:r>
              <a:rPr lang="en-US" sz="2400" dirty="0">
                <a:solidFill>
                  <a:srgbClr val="242424"/>
                </a:solidFill>
                <a:latin typeface="Consolas"/>
                <a:cs typeface="Times New Roman"/>
              </a:rPr>
              <a:t>&gt;=5,"VERY HIGH",</a:t>
            </a:r>
            <a:r>
              <a:rPr lang="en-US" sz="2400" dirty="0">
                <a:solidFill>
                  <a:srgbClr val="006CBE"/>
                </a:solidFill>
                <a:latin typeface="Consolas"/>
                <a:cs typeface="Times New Roman"/>
              </a:rPr>
              <a:t>Z8</a:t>
            </a:r>
            <a:r>
              <a:rPr lang="en-US" sz="2400" dirty="0">
                <a:solidFill>
                  <a:srgbClr val="242424"/>
                </a:solidFill>
                <a:latin typeface="Consolas"/>
                <a:cs typeface="Times New Roman"/>
              </a:rPr>
              <a:t>&gt;=4,"HIGH",</a:t>
            </a:r>
            <a:r>
              <a:rPr lang="en-US" sz="2400" dirty="0">
                <a:solidFill>
                  <a:srgbClr val="006CBE"/>
                </a:solidFill>
                <a:latin typeface="Consolas"/>
                <a:cs typeface="Times New Roman"/>
              </a:rPr>
              <a:t>Z8</a:t>
            </a:r>
            <a:r>
              <a:rPr lang="en-US" sz="2400" dirty="0">
                <a:solidFill>
                  <a:srgbClr val="242424"/>
                </a:solidFill>
                <a:latin typeface="Consolas"/>
                <a:cs typeface="Times New Roman"/>
              </a:rPr>
              <a:t>&gt;=3,"MED",TRUE,"LOW")and enter you will get the value for the particular values.</a:t>
            </a:r>
            <a:endParaRPr lang="en-US" sz="2400" dirty="0">
              <a:latin typeface="Times New Roman"/>
              <a:cs typeface="Times New Roman"/>
            </a:endParaRPr>
          </a:p>
          <a:p>
            <a:pPr marL="457200" indent="-457200">
              <a:buAutoNum type="arabicParenR"/>
            </a:pPr>
            <a:r>
              <a:rPr lang="en-US" sz="2400" dirty="0">
                <a:solidFill>
                  <a:srgbClr val="242424"/>
                </a:solidFill>
                <a:latin typeface="Consolas"/>
                <a:cs typeface="Times New Roman"/>
              </a:rPr>
              <a:t>Drag from the 1st value till the end of the value will get the values.</a:t>
            </a:r>
          </a:p>
          <a:p>
            <a:pPr marL="457200" indent="-457200">
              <a:buAutoNum type="arabicParenR"/>
            </a:pPr>
            <a:endParaRPr lang="en-US" sz="2400" dirty="0">
              <a:latin typeface="Times New Roman"/>
              <a:cs typeface="Times New Roman"/>
            </a:endParaRPr>
          </a:p>
          <a:p>
            <a:pPr marL="457200" indent="-457200">
              <a:buAutoNum type="arabicParenR"/>
            </a:pPr>
            <a:endParaRPr lang="en-US" sz="2400" b="1" dirty="0">
              <a:latin typeface="Times New Roman"/>
              <a:cs typeface="Times New Roman"/>
            </a:endParaRPr>
          </a:p>
          <a:p>
            <a:pPr marL="457200" indent="-457200">
              <a:buAutoNum type="arabicParenR"/>
            </a:pP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5" name="object 8">
            <a:extLst>
              <a:ext uri="{FF2B5EF4-FFF2-40B4-BE49-F238E27FC236}">
                <a16:creationId xmlns:a16="http://schemas.microsoft.com/office/drawing/2014/main" id="{798833C9-B554-F033-F664-D502C174A05B}"/>
              </a:ext>
            </a:extLst>
          </p:cNvPr>
          <p:cNvSpPr txBox="1"/>
          <p:nvPr/>
        </p:nvSpPr>
        <p:spPr>
          <a:xfrm>
            <a:off x="352728" y="291147"/>
            <a:ext cx="4888379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983375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DC3EB-804D-2DEE-E1CB-00279D342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410" y="283149"/>
            <a:ext cx="10452705" cy="6647974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sz="2400" b="1" dirty="0">
                <a:latin typeface="Times New Roman"/>
                <a:cs typeface="Times New Roman"/>
              </a:rPr>
              <a:t>Summary:</a:t>
            </a:r>
          </a:p>
          <a:p>
            <a:pPr marL="457200" indent="-457200">
              <a:buAutoNum type="arabicParenR"/>
            </a:pPr>
            <a:r>
              <a:rPr lang="en-US" sz="2400" dirty="0">
                <a:latin typeface="Times New Roman"/>
                <a:cs typeface="Times New Roman"/>
              </a:rPr>
              <a:t>After completion of the previous step click/ search "pivot table" and choose new sheet.</a:t>
            </a:r>
          </a:p>
          <a:p>
            <a:pPr marL="457200" indent="-457200">
              <a:buAutoNum type="arabicParenR"/>
            </a:pPr>
            <a:r>
              <a:rPr lang="en-US" sz="2400" dirty="0">
                <a:latin typeface="Times New Roman"/>
                <a:cs typeface="Times New Roman"/>
              </a:rPr>
              <a:t>You will see the table with the values then we can check how many males, females in the given list using slice option.</a:t>
            </a:r>
          </a:p>
          <a:p>
            <a:pPr marL="457200" indent="-457200">
              <a:buAutoNum type="arabicParenR"/>
            </a:pPr>
            <a:r>
              <a:rPr lang="en-US" sz="2400" dirty="0">
                <a:latin typeface="Times New Roman"/>
                <a:cs typeface="Times New Roman"/>
              </a:rPr>
              <a:t>Arrange the each heading should be placed( business units, gender, low, high, med etc..) in the particular boxes.</a:t>
            </a:r>
          </a:p>
          <a:p>
            <a:r>
              <a:rPr lang="en-US" sz="2400" b="1" dirty="0">
                <a:latin typeface="Times New Roman"/>
                <a:cs typeface="Times New Roman"/>
              </a:rPr>
              <a:t>visualization:</a:t>
            </a:r>
            <a:endParaRPr lang="en-US" sz="2400" dirty="0">
              <a:latin typeface="Times New Roman"/>
              <a:cs typeface="Times New Roman"/>
            </a:endParaRPr>
          </a:p>
          <a:p>
            <a:pPr marL="457200" indent="-457200">
              <a:buAutoNum type="arabicParenR"/>
            </a:pPr>
            <a:r>
              <a:rPr lang="en-US" sz="2400" dirty="0">
                <a:latin typeface="Times New Roman"/>
                <a:cs typeface="Times New Roman"/>
              </a:rPr>
              <a:t>This is the final stage in the modelling, this visualization wax represented in the graph.</a:t>
            </a:r>
          </a:p>
          <a:p>
            <a:pPr marL="457200" indent="-457200">
              <a:buAutoNum type="arabicParenR"/>
            </a:pPr>
            <a:r>
              <a:rPr lang="en-US" sz="2400" dirty="0">
                <a:latin typeface="Times New Roman"/>
                <a:cs typeface="Times New Roman"/>
              </a:rPr>
              <a:t>Click insert &gt; graph we can see different types of graph choose bar graph which is easy to understand the graph. So we can see the values in the level mode.</a:t>
            </a:r>
          </a:p>
          <a:p>
            <a:pPr marL="457200" indent="-457200">
              <a:buAutoNum type="arabicParenR"/>
            </a:pPr>
            <a:r>
              <a:rPr lang="en-US" sz="2400" dirty="0">
                <a:latin typeface="Times New Roman"/>
                <a:cs typeface="Times New Roman"/>
              </a:rPr>
              <a:t>Then click axis title and type business unit in the x-axis &amp;count of 1st name in the y-axis finally change the title for the chart. </a:t>
            </a:r>
          </a:p>
          <a:p>
            <a:pPr marL="457200" indent="-457200">
              <a:buAutoNum type="arabicParenR"/>
            </a:pPr>
            <a:r>
              <a:rPr lang="en-US" sz="2400" dirty="0">
                <a:latin typeface="Times New Roman"/>
                <a:cs typeface="Times New Roman"/>
              </a:rPr>
              <a:t>If you want to check the level choose "med" and click </a:t>
            </a:r>
            <a:r>
              <a:rPr lang="en-US" sz="2400" dirty="0" err="1">
                <a:latin typeface="Times New Roman"/>
                <a:cs typeface="Times New Roman"/>
              </a:rPr>
              <a:t>treadline</a:t>
            </a:r>
            <a:r>
              <a:rPr lang="en-US" sz="2400" dirty="0">
                <a:latin typeface="Times New Roman"/>
                <a:cs typeface="Times New Roman"/>
              </a:rPr>
              <a:t> (liner) you can see the level &amp; you can do the same to the "low" choose the </a:t>
            </a:r>
            <a:r>
              <a:rPr lang="en-US" sz="2400" dirty="0" err="1">
                <a:latin typeface="Times New Roman"/>
                <a:cs typeface="Times New Roman"/>
              </a:rPr>
              <a:t>treadline</a:t>
            </a:r>
            <a:r>
              <a:rPr lang="en-US" sz="2400" dirty="0">
                <a:latin typeface="Times New Roman"/>
                <a:cs typeface="Times New Roman"/>
              </a:rPr>
              <a:t> as expo.</a:t>
            </a:r>
          </a:p>
          <a:p>
            <a:pPr marL="457200" indent="-457200">
              <a:buAutoNum type="arabicParenR"/>
            </a:pPr>
            <a:r>
              <a:rPr lang="en-US" sz="2400">
                <a:latin typeface="Times New Roman"/>
                <a:cs typeface="Times New Roman"/>
              </a:rPr>
              <a:t>Finally we can get the result as we expected output.</a:t>
            </a:r>
            <a:endParaRPr lang="en-US" sz="2400" dirty="0">
              <a:latin typeface="Times New Roman"/>
              <a:cs typeface="Times New Roman"/>
            </a:endParaRPr>
          </a:p>
          <a:p>
            <a:pPr marL="457200" indent="-457200">
              <a:buAutoNum type="arabicParenR"/>
            </a:pPr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03597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370376" y="223642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14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A7E6649-1E57-446E-6A2B-E0D4FE4491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0428266"/>
              </p:ext>
            </p:extLst>
          </p:nvPr>
        </p:nvGraphicFramePr>
        <p:xfrm>
          <a:off x="392548" y="1151808"/>
          <a:ext cx="8757390" cy="5119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BD19A-414E-D414-D156-0AFDAF6DF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1477328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/>
              <a:t>RESULT FOR HIGH PERFORMANCE LEVEL</a:t>
            </a:r>
            <a:endParaRPr lang="en-US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AD2BEF7-5904-EB0E-434E-2E013BDDBBF7}"/>
              </a:ext>
              <a:ext uri="{147F2762-F138-4A5C-976F-8EAC2B608ADB}">
                <a16:predDERef xmlns:a16="http://schemas.microsoft.com/office/drawing/2014/main" pred="{3A7E6649-1E57-446E-6A2B-E0D4FE4491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6596619"/>
              </p:ext>
            </p:extLst>
          </p:nvPr>
        </p:nvGraphicFramePr>
        <p:xfrm>
          <a:off x="2143428" y="1987399"/>
          <a:ext cx="6434666" cy="40978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object 4">
            <a:extLst>
              <a:ext uri="{FF2B5EF4-FFF2-40B4-BE49-F238E27FC236}">
                <a16:creationId xmlns:a16="http://schemas.microsoft.com/office/drawing/2014/main" id="{1A74CB81-FE4B-6F28-7637-C638B0D2F069}"/>
              </a:ext>
            </a:extLst>
          </p:cNvPr>
          <p:cNvSpPr/>
          <p:nvPr/>
        </p:nvSpPr>
        <p:spPr>
          <a:xfrm>
            <a:off x="8967329" y="1481547"/>
            <a:ext cx="592515" cy="456897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5865D445-BC9D-0340-898A-553D6981F159}"/>
              </a:ext>
            </a:extLst>
          </p:cNvPr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AF1B2FA7-1AF9-1C8E-908B-D5BE5227C14E}"/>
              </a:ext>
            </a:extLst>
          </p:cNvPr>
          <p:cNvSpPr/>
          <p:nvPr/>
        </p:nvSpPr>
        <p:spPr>
          <a:xfrm>
            <a:off x="1015093" y="5127927"/>
            <a:ext cx="275772" cy="21529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2159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75B4FB-3248-4DB9-7DAA-41E6F093DBC2}"/>
              </a:ext>
            </a:extLst>
          </p:cNvPr>
          <p:cNvSpPr txBox="1"/>
          <p:nvPr/>
        </p:nvSpPr>
        <p:spPr>
          <a:xfrm>
            <a:off x="281559" y="1256058"/>
            <a:ext cx="9605809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From this conculsion we need to know about the performance level </a:t>
            </a:r>
            <a:r>
              <a:rPr lang="en-US" sz="2400">
                <a:latin typeface="Times New Roman"/>
                <a:cs typeface="Times New Roman"/>
              </a:rPr>
              <a:t>of employee in the organization. Medium level of is the highest than the other levels </a:t>
            </a:r>
          </a:p>
          <a:p>
            <a:r>
              <a:rPr lang="en-US" sz="2400">
                <a:latin typeface="Times New Roman"/>
                <a:cs typeface="Times New Roman"/>
              </a:rPr>
              <a:t>In this cases the top level management should motivate the employees to promoting to the next level in the organization.</a:t>
            </a:r>
          </a:p>
          <a:p>
            <a:r>
              <a:rPr lang="en-US" sz="2400">
                <a:latin typeface="Times New Roman"/>
                <a:cs typeface="Times New Roman"/>
              </a:rPr>
              <a:t>Lower level employees shouldd be trained by the expertised staff.</a:t>
            </a:r>
          </a:p>
          <a:p>
            <a:r>
              <a:rPr lang="en-US" sz="2400" dirty="0">
                <a:latin typeface="Times New Roman"/>
                <a:cs typeface="Times New Roman"/>
              </a:rPr>
              <a:t>Employee should be treated in well manner.the employee believe that effort </a:t>
            </a:r>
            <a:r>
              <a:rPr lang="en-US" sz="2400">
                <a:latin typeface="Times New Roman"/>
                <a:cs typeface="Times New Roman"/>
              </a:rPr>
              <a:t>will result in acceptable performance.</a:t>
            </a:r>
            <a:endParaRPr lang="en-US" sz="2400" dirty="0">
              <a:latin typeface="Times New Roman"/>
              <a:cs typeface="Times New Roman"/>
            </a:endParaRPr>
          </a:p>
          <a:p>
            <a:r>
              <a:rPr lang="en-US" sz="2400">
                <a:latin typeface="Times New Roman"/>
                <a:cs typeface="Times New Roman"/>
              </a:rPr>
              <a:t>The employee should believes that acceptable performance will produce the desired reward.</a:t>
            </a:r>
            <a:endParaRPr lang="en-US" sz="2400" dirty="0">
              <a:latin typeface="Times New Roman"/>
              <a:cs typeface="Times New Roman"/>
            </a:endParaRPr>
          </a:p>
          <a:p>
            <a:r>
              <a:rPr lang="en-US" sz="2400">
                <a:latin typeface="Times New Roman"/>
                <a:cs typeface="Times New Roman"/>
              </a:rPr>
              <a:t>Finally, the employee value the reward.</a:t>
            </a:r>
            <a:endParaRPr lang="en-US" sz="2400" dirty="0">
              <a:latin typeface="Times New Roman"/>
              <a:cs typeface="Times New Roman"/>
            </a:endParaRPr>
          </a:p>
          <a:p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E915DE-EB45-44D8-A775-B1CFE52D6B49}"/>
              </a:ext>
            </a:extLst>
          </p:cNvPr>
          <p:cNvSpPr txBox="1"/>
          <p:nvPr/>
        </p:nvSpPr>
        <p:spPr>
          <a:xfrm>
            <a:off x="678788" y="1540134"/>
            <a:ext cx="5415350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Ø"/>
            </a:pPr>
            <a:r>
              <a:rPr lang="en-US" sz="2400" dirty="0">
                <a:solidFill>
                  <a:srgbClr val="1F1F1F"/>
                </a:solidFill>
                <a:latin typeface="Times New Roman"/>
                <a:ea typeface="Google Sans"/>
                <a:cs typeface="Google Sans"/>
              </a:rPr>
              <a:t>Employee Performance Evaluations can </a:t>
            </a:r>
            <a:r>
              <a:rPr lang="en-US" sz="2400" dirty="0">
                <a:solidFill>
                  <a:srgbClr val="040C28"/>
                </a:solidFill>
                <a:latin typeface="Times New Roman"/>
                <a:ea typeface="Google Sans"/>
                <a:cs typeface="Google Sans"/>
              </a:rPr>
              <a:t>help you easily know about the good work and efforts of the top performers</a:t>
            </a:r>
            <a:r>
              <a:rPr lang="en-US" sz="2400" dirty="0">
                <a:solidFill>
                  <a:srgbClr val="1F1F1F"/>
                </a:solidFill>
                <a:latin typeface="Times New Roman"/>
                <a:ea typeface="Google Sans"/>
                <a:cs typeface="Google Sans"/>
              </a:rPr>
              <a:t>. You will be able to provide positive reinforcements for carrying out tasks properly.</a:t>
            </a:r>
            <a:endParaRPr lang="en-US" sz="2400">
              <a:solidFill>
                <a:srgbClr val="000000"/>
              </a:solidFill>
              <a:latin typeface="Times New Roman"/>
              <a:ea typeface="Calibri"/>
              <a:cs typeface="Calibri"/>
            </a:endParaRPr>
          </a:p>
          <a:p>
            <a:pPr marL="342900" indent="-342900">
              <a:buFont typeface="Wingdings"/>
              <a:buChar char="Ø"/>
            </a:pPr>
            <a:endParaRPr lang="en-US" sz="2400" dirty="0">
              <a:solidFill>
                <a:srgbClr val="1F1F1F"/>
              </a:solidFill>
              <a:latin typeface="Times New Roman"/>
              <a:ea typeface="Google Sans"/>
              <a:cs typeface="Google Sans"/>
            </a:endParaRPr>
          </a:p>
          <a:p>
            <a:pPr marL="342900" indent="-342900">
              <a:buFont typeface="Wingdings"/>
              <a:buChar char="Ø"/>
            </a:pPr>
            <a:r>
              <a:rPr lang="en-US" sz="2400" dirty="0">
                <a:solidFill>
                  <a:srgbClr val="1F1F1F"/>
                </a:solidFill>
                <a:latin typeface="Times New Roman"/>
                <a:ea typeface="Google Sans"/>
                <a:cs typeface="Google Sans"/>
              </a:rPr>
              <a:t> Positive reinforcements are crucial for boosting workplace morale and the good performance of the employees</a:t>
            </a:r>
            <a:r>
              <a:rPr lang="en-US" sz="2400" dirty="0">
                <a:solidFill>
                  <a:srgbClr val="1F1F1F"/>
                </a:solidFill>
                <a:latin typeface="Google Sans"/>
                <a:ea typeface="Google Sans"/>
                <a:cs typeface="Google Sans"/>
              </a:rPr>
              <a:t>.</a:t>
            </a:r>
            <a:endParaRPr lang="en-US" sz="240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59284" y="1716066"/>
            <a:ext cx="4814171" cy="41549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F1F1F"/>
                </a:solidFill>
                <a:latin typeface="Times New Roman"/>
                <a:ea typeface="Google Sans"/>
                <a:cs typeface="Google Sans"/>
              </a:rPr>
              <a:t>An employee performance evaluation, also known as a “performance review,” is </a:t>
            </a:r>
            <a:r>
              <a:rPr lang="en-US" sz="2400" dirty="0">
                <a:solidFill>
                  <a:srgbClr val="040C28"/>
                </a:solidFill>
                <a:latin typeface="Times New Roman"/>
                <a:ea typeface="Google Sans"/>
                <a:cs typeface="Google Sans"/>
              </a:rPr>
              <a:t>a process used by organizations to give employees feedback on their job performance and formally document that performance</a:t>
            </a:r>
            <a:r>
              <a:rPr lang="en-US" sz="2400" dirty="0">
                <a:solidFill>
                  <a:srgbClr val="1F1F1F"/>
                </a:solidFill>
                <a:latin typeface="Times New Roman"/>
                <a:ea typeface="Google Sans"/>
                <a:cs typeface="Google Sans"/>
              </a:rPr>
              <a:t>. Although companies determine their own evaluation cycles, most conduct employee performance evaluations once per year</a:t>
            </a:r>
            <a:endParaRPr lang="en-US" dirty="0">
              <a:solidFill>
                <a:srgbClr val="1F1F1F"/>
              </a:solidFill>
              <a:latin typeface="Times New Roman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087027" y="13930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719D08-6D69-1420-390B-6125DAA7090F}"/>
              </a:ext>
            </a:extLst>
          </p:cNvPr>
          <p:cNvSpPr txBox="1"/>
          <p:nvPr/>
        </p:nvSpPr>
        <p:spPr>
          <a:xfrm>
            <a:off x="551817" y="1718901"/>
            <a:ext cx="7362191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Ø"/>
            </a:pPr>
            <a:r>
              <a:rPr lang="en-US" sz="2400" b="1" dirty="0">
                <a:solidFill>
                  <a:srgbClr val="001D35"/>
                </a:solidFill>
                <a:latin typeface="Times New Roman"/>
                <a:ea typeface="+mn-lt"/>
                <a:cs typeface="+mn-lt"/>
              </a:rPr>
              <a:t>Employees:</a:t>
            </a:r>
            <a:endParaRPr lang="en-US" sz="2400" b="1">
              <a:latin typeface="Times New Roman"/>
              <a:ea typeface="Calibri"/>
              <a:cs typeface="Calibri"/>
            </a:endParaRPr>
          </a:p>
          <a:p>
            <a:r>
              <a:rPr lang="en-US" sz="2400" dirty="0">
                <a:latin typeface="Times New Roman"/>
                <a:ea typeface="+mn-lt"/>
                <a:cs typeface="+mn-lt"/>
              </a:rPr>
              <a:t>Performance evaluations can help employees understand their performance, set goals, and identify areas for improvement. </a:t>
            </a:r>
            <a:endParaRPr lang="en-US" sz="2400" dirty="0">
              <a:latin typeface="Times New Roman"/>
              <a:ea typeface="Calibri"/>
              <a:cs typeface="Calibri"/>
            </a:endParaRPr>
          </a:p>
          <a:p>
            <a:pPr marL="342900" indent="-342900">
              <a:buFont typeface="Wingdings"/>
              <a:buChar char="Ø"/>
            </a:pPr>
            <a:r>
              <a:rPr lang="en-US" sz="2400" b="1" dirty="0">
                <a:solidFill>
                  <a:srgbClr val="001D35"/>
                </a:solidFill>
                <a:latin typeface="Times New Roman"/>
                <a:ea typeface="+mn-lt"/>
                <a:cs typeface="+mn-lt"/>
              </a:rPr>
              <a:t>Managers:</a:t>
            </a:r>
            <a:endParaRPr lang="en-US" sz="2400" b="1" dirty="0">
              <a:latin typeface="Times New Roman"/>
              <a:ea typeface="Calibri"/>
              <a:cs typeface="Calibri"/>
            </a:endParaRPr>
          </a:p>
          <a:p>
            <a:r>
              <a:rPr lang="en-US" sz="2400" dirty="0">
                <a:latin typeface="Times New Roman"/>
                <a:ea typeface="+mn-lt"/>
                <a:cs typeface="+mn-lt"/>
              </a:rPr>
              <a:t>Managers are often the primary users of performance management systems, as they have the most direct knowledge of their employees' roles and work. </a:t>
            </a:r>
            <a:endParaRPr lang="en-US" sz="2400">
              <a:latin typeface="Times New Roman"/>
              <a:ea typeface="Calibri"/>
              <a:cs typeface="Calibri"/>
            </a:endParaRPr>
          </a:p>
          <a:p>
            <a:pPr marL="342900" indent="-342900">
              <a:buFont typeface="Wingdings"/>
              <a:buChar char="Ø"/>
            </a:pPr>
            <a:r>
              <a:rPr lang="en-US" sz="2400" b="1" dirty="0">
                <a:solidFill>
                  <a:srgbClr val="001D35"/>
                </a:solidFill>
                <a:latin typeface="Times New Roman"/>
                <a:ea typeface="+mn-lt"/>
                <a:cs typeface="+mn-lt"/>
              </a:rPr>
              <a:t>Leadership:</a:t>
            </a:r>
            <a:endParaRPr lang="en-US" sz="2400" b="1" dirty="0">
              <a:latin typeface="Times New Roman"/>
              <a:ea typeface="Calibri"/>
              <a:cs typeface="Calibri"/>
            </a:endParaRPr>
          </a:p>
          <a:p>
            <a:r>
              <a:rPr lang="en-US" sz="2400" dirty="0">
                <a:latin typeface="Times New Roman"/>
                <a:ea typeface="+mn-lt"/>
                <a:cs typeface="+mn-lt"/>
              </a:rPr>
              <a:t>Leadership groups, team leaders, and senior leaders may also lead performance reviews</a:t>
            </a:r>
            <a:r>
              <a:rPr lang="en-US" sz="2400" dirty="0">
                <a:ea typeface="+mn-lt"/>
                <a:cs typeface="+mn-lt"/>
              </a:rPr>
              <a:t>. </a:t>
            </a:r>
            <a:endParaRPr lang="en-US" sz="2400" dirty="0"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2346E8-6400-DD9E-5420-6765F81C99F0}"/>
              </a:ext>
            </a:extLst>
          </p:cNvPr>
          <p:cNvSpPr txBox="1"/>
          <p:nvPr/>
        </p:nvSpPr>
        <p:spPr>
          <a:xfrm>
            <a:off x="766160" y="1549099"/>
            <a:ext cx="6268072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Ø"/>
            </a:pPr>
            <a:r>
              <a:rPr lang="en-US" sz="2400" b="1" dirty="0">
                <a:solidFill>
                  <a:srgbClr val="001D35"/>
                </a:solidFill>
                <a:latin typeface="Times New Roman"/>
                <a:ea typeface="+mn-lt"/>
                <a:cs typeface="+mn-lt"/>
              </a:rPr>
              <a:t>Human resources:</a:t>
            </a:r>
            <a:endParaRPr lang="en-US" sz="2400" b="1" dirty="0">
              <a:latin typeface="Times New Roman"/>
              <a:ea typeface="Calibri"/>
              <a:cs typeface="Calibri"/>
            </a:endParaRPr>
          </a:p>
          <a:p>
            <a:r>
              <a:rPr lang="en-US" sz="2400" dirty="0">
                <a:latin typeface="Times New Roman"/>
                <a:ea typeface="+mn-lt"/>
                <a:cs typeface="+mn-lt"/>
              </a:rPr>
              <a:t>Human resources may also be involved in performance reviews. </a:t>
            </a:r>
            <a:endParaRPr lang="en-US" sz="2400">
              <a:latin typeface="Times New Roman"/>
              <a:ea typeface="Calibri"/>
              <a:cs typeface="Calibri"/>
            </a:endParaRPr>
          </a:p>
          <a:p>
            <a:pPr marL="342900" indent="-342900">
              <a:buFont typeface="Wingdings"/>
              <a:buChar char="Ø"/>
            </a:pPr>
            <a:r>
              <a:rPr lang="en-US" sz="2400" b="1" dirty="0">
                <a:solidFill>
                  <a:srgbClr val="001D35"/>
                </a:solidFill>
                <a:latin typeface="Times New Roman"/>
                <a:ea typeface="+mn-lt"/>
                <a:cs typeface="+mn-lt"/>
              </a:rPr>
              <a:t>Other stakeholders:</a:t>
            </a:r>
            <a:endParaRPr lang="en-US" sz="2400" b="1" dirty="0">
              <a:latin typeface="Times New Roman"/>
              <a:ea typeface="Calibri"/>
              <a:cs typeface="Calibri"/>
            </a:endParaRPr>
          </a:p>
          <a:p>
            <a:r>
              <a:rPr lang="en-US" sz="2400" dirty="0">
                <a:latin typeface="Times New Roman"/>
                <a:ea typeface="+mn-lt"/>
                <a:cs typeface="+mn-lt"/>
              </a:rPr>
              <a:t>Customers and subordinates may be asked to provide feedback as part of a 360-degree feedback process. </a:t>
            </a:r>
            <a:endParaRPr lang="en-US" sz="2400">
              <a:latin typeface="Times New Roman"/>
              <a:cs typeface="Times New Roman"/>
            </a:endParaRPr>
          </a:p>
          <a:p>
            <a:r>
              <a:rPr lang="en-US" sz="2400" dirty="0">
                <a:solidFill>
                  <a:srgbClr val="001D35"/>
                </a:solidFill>
                <a:latin typeface="Times New Roman"/>
                <a:ea typeface="+mn-lt"/>
                <a:cs typeface="+mn-lt"/>
              </a:rPr>
              <a:t>Performance evaluations can help with setting goals, identifying training needs, and making decisions about bonuses, pay raises, and promotions.</a:t>
            </a:r>
            <a:endParaRPr lang="en-US" sz="2400">
              <a:latin typeface="Times New Roman"/>
              <a:ea typeface="Calibri"/>
              <a:cs typeface="Calibri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9DDEB2A9-2293-0B3C-4FA6-E732B5B304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2023" y="637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</p:spTree>
    <p:extLst>
      <p:ext uri="{BB962C8B-B14F-4D97-AF65-F5344CB8AC3E}">
        <p14:creationId xmlns:p14="http://schemas.microsoft.com/office/powerpoint/2010/main" val="29432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26278" y="504050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381F8F-16BE-068C-8D48-2F985ED7CDF2}"/>
              </a:ext>
            </a:extLst>
          </p:cNvPr>
          <p:cNvSpPr txBox="1"/>
          <p:nvPr/>
        </p:nvSpPr>
        <p:spPr>
          <a:xfrm>
            <a:off x="3043440" y="1587538"/>
            <a:ext cx="6554100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/>
                <a:ea typeface="Calibri"/>
                <a:cs typeface="Calibri"/>
              </a:rPr>
              <a:t>Conditional formatting: </a:t>
            </a:r>
            <a:r>
              <a:rPr lang="en-US" sz="2400" dirty="0">
                <a:latin typeface="Times New Roman"/>
                <a:ea typeface="Calibri"/>
                <a:cs typeface="Calibri"/>
              </a:rPr>
              <a:t>Identify the missing values to highlight them.</a:t>
            </a:r>
            <a:endParaRPr lang="en-US" dirty="0">
              <a:latin typeface="Calibri"/>
              <a:ea typeface="Calibri"/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Filter: </a:t>
            </a:r>
            <a:r>
              <a:rPr lang="en-US" sz="2400" dirty="0">
                <a:latin typeface="Times New Roman"/>
                <a:cs typeface="Times New Roman"/>
              </a:rPr>
              <a:t>Removing the missing values or filtering the missing values.</a:t>
            </a:r>
            <a:br>
              <a:rPr lang="en-US" dirty="0"/>
            </a:br>
            <a:r>
              <a:rPr lang="en-US" sz="2400" b="1" dirty="0">
                <a:latin typeface="Times New Roman"/>
                <a:ea typeface="Calibri"/>
                <a:cs typeface="Times New Roman"/>
              </a:rPr>
              <a:t>Formula: </a:t>
            </a:r>
            <a:r>
              <a:rPr lang="en-US" sz="2400" dirty="0">
                <a:latin typeface="Times New Roman"/>
                <a:ea typeface="Calibri"/>
                <a:cs typeface="Times New Roman"/>
              </a:rPr>
              <a:t>To calculate the performance level of the employees in the organization.</a:t>
            </a:r>
            <a:endParaRPr lang="en-US" dirty="0">
              <a:ea typeface="Calibri"/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/>
                <a:ea typeface="Calibri"/>
                <a:cs typeface="Times New Roman"/>
              </a:rPr>
              <a:t>Pivot table: </a:t>
            </a:r>
            <a:r>
              <a:rPr lang="en-US" sz="2400" dirty="0">
                <a:latin typeface="Times New Roman"/>
                <a:ea typeface="Calibri"/>
                <a:cs typeface="Times New Roman"/>
              </a:rPr>
              <a:t>Pivot table has been used for the summary.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/>
                <a:ea typeface="Calibri"/>
                <a:cs typeface="Times New Roman"/>
              </a:rPr>
              <a:t>Graph: </a:t>
            </a:r>
            <a:r>
              <a:rPr lang="en-US" sz="2400" dirty="0">
                <a:latin typeface="Times New Roman"/>
                <a:ea typeface="Calibri"/>
                <a:cs typeface="Times New Roman"/>
              </a:rPr>
              <a:t>Graph is used to data visualization and it is also easy way to understand the calculation of employee performance level.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6112A4-FDCB-6748-6D5C-5C2D6F806D95}"/>
              </a:ext>
            </a:extLst>
          </p:cNvPr>
          <p:cNvSpPr txBox="1"/>
          <p:nvPr/>
        </p:nvSpPr>
        <p:spPr>
          <a:xfrm>
            <a:off x="577840" y="1304741"/>
            <a:ext cx="8215530" cy="48936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Times New Roman"/>
                <a:ea typeface="Calibri"/>
                <a:cs typeface="Calibri"/>
              </a:rPr>
              <a:t>Employee performance analysis has been download in kaggle which we have to login with your email and password</a:t>
            </a:r>
          </a:p>
          <a:p>
            <a:r>
              <a:rPr lang="en-US" sz="2400">
                <a:latin typeface="Times New Roman"/>
                <a:ea typeface="Calibri"/>
                <a:cs typeface="Calibri"/>
              </a:rPr>
              <a:t>26 feature but we consider only 9 features:</a:t>
            </a:r>
          </a:p>
          <a:p>
            <a:r>
              <a:rPr lang="en-US" sz="2400">
                <a:latin typeface="Times New Roman"/>
                <a:ea typeface="Calibri"/>
                <a:cs typeface="Calibri"/>
              </a:rPr>
              <a:t>Employee id: This has been represent in the numerical values 'A' column. </a:t>
            </a:r>
          </a:p>
          <a:p>
            <a:r>
              <a:rPr lang="en-US" sz="2400">
                <a:latin typeface="Times New Roman"/>
                <a:ea typeface="Calibri"/>
                <a:cs typeface="Calibri"/>
              </a:rPr>
              <a:t>Name of the employee: In this table there are 2 types of name first name and last name.</a:t>
            </a:r>
          </a:p>
          <a:p>
            <a:r>
              <a:rPr lang="en-US" sz="2400" dirty="0">
                <a:latin typeface="Times New Roman"/>
                <a:ea typeface="Calibri"/>
                <a:cs typeface="Calibri"/>
              </a:rPr>
              <a:t>Employee type: This type has been catergories into 3 full time, </a:t>
            </a:r>
            <a:r>
              <a:rPr lang="en-US" sz="2400">
                <a:latin typeface="Times New Roman"/>
                <a:ea typeface="Calibri"/>
                <a:cs typeface="Calibri"/>
              </a:rPr>
              <a:t>part time and contract</a:t>
            </a:r>
          </a:p>
          <a:p>
            <a:r>
              <a:rPr lang="en-US" sz="2400">
                <a:latin typeface="Times New Roman"/>
                <a:ea typeface="Calibri"/>
                <a:cs typeface="Calibri"/>
              </a:rPr>
              <a:t>Performance level: it has been consider as very high, high, medium and low</a:t>
            </a:r>
          </a:p>
          <a:p>
            <a:r>
              <a:rPr lang="en-US" sz="2400">
                <a:latin typeface="Times New Roman"/>
                <a:ea typeface="Calibri"/>
                <a:cs typeface="Calibri"/>
              </a:rPr>
              <a:t>Gender: male = 668; Female= 865; total = 1533.</a:t>
            </a:r>
          </a:p>
          <a:p>
            <a:r>
              <a:rPr lang="en-US" sz="2400">
                <a:latin typeface="Times New Roman"/>
                <a:ea typeface="Calibri"/>
                <a:cs typeface="Calibri"/>
              </a:rPr>
              <a:t>Employee rating: it is given in the numerical values(1 – 5)</a:t>
            </a:r>
            <a:endParaRPr lang="en-US" sz="2400" dirty="0">
              <a:latin typeface="Times New Roman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PowerPoint Presentation</vt:lpstr>
      <vt:lpstr>RESULTS</vt:lpstr>
      <vt:lpstr>RESULT FOR HIGH PERFORMANCE LEVEL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deepthixiic@gmail.com</cp:lastModifiedBy>
  <cp:revision>1082</cp:revision>
  <dcterms:created xsi:type="dcterms:W3CDTF">2024-03-29T15:07:22Z</dcterms:created>
  <dcterms:modified xsi:type="dcterms:W3CDTF">2024-08-31T13:03:22Z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