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7" r:id="rId2"/>
    <p:sldId id="274" r:id="rId3"/>
    <p:sldId id="276" r:id="rId4"/>
    <p:sldId id="344" r:id="rId5"/>
    <p:sldId id="339" r:id="rId6"/>
    <p:sldId id="346" r:id="rId7"/>
    <p:sldId id="347" r:id="rId8"/>
    <p:sldId id="348" r:id="rId9"/>
    <p:sldId id="349" r:id="rId10"/>
    <p:sldId id="350" r:id="rId11"/>
    <p:sldId id="351" r:id="rId12"/>
    <p:sldId id="352" r:id="rId13"/>
    <p:sldId id="35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00083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C551BA-8E13-4331-987D-324FF52D81FB}"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338894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2112793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1370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37067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354006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4051030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640544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01837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376195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5347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C551BA-8E13-4331-987D-324FF52D81FB}"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73023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C551BA-8E13-4331-987D-324FF52D81FB}" type="datetimeFigureOut">
              <a:rPr lang="en-IN" smtClean="0"/>
              <a:t>30-11-2024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218462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292038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92637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3C551BA-8E13-4331-987D-324FF52D81FB}" type="datetimeFigureOut">
              <a:rPr lang="en-IN" smtClean="0"/>
              <a:t>30-11-2024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295274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C551BA-8E13-4331-987D-324FF52D81FB}" type="datetimeFigureOut">
              <a:rPr lang="en-IN" smtClean="0"/>
              <a:t>30-11-2024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94290-8ED5-42E7-BF1F-19BB15DCE4D5}" type="slidenum">
              <a:rPr lang="en-IN" smtClean="0"/>
              <a:t>‹#›</a:t>
            </a:fld>
            <a:endParaRPr lang="en-IN"/>
          </a:p>
        </p:txBody>
      </p:sp>
    </p:spTree>
    <p:extLst>
      <p:ext uri="{BB962C8B-B14F-4D97-AF65-F5344CB8AC3E}">
        <p14:creationId xmlns:p14="http://schemas.microsoft.com/office/powerpoint/2010/main" val="169929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C551BA-8E13-4331-987D-324FF52D81FB}" type="datetimeFigureOut">
              <a:rPr lang="en-IN" smtClean="0"/>
              <a:t>30-11-2024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294290-8ED5-42E7-BF1F-19BB15DCE4D5}" type="slidenum">
              <a:rPr lang="en-IN" smtClean="0"/>
              <a:t>‹#›</a:t>
            </a:fld>
            <a:endParaRPr lang="en-IN"/>
          </a:p>
        </p:txBody>
      </p:sp>
    </p:spTree>
    <p:extLst>
      <p:ext uri="{BB962C8B-B14F-4D97-AF65-F5344CB8AC3E}">
        <p14:creationId xmlns:p14="http://schemas.microsoft.com/office/powerpoint/2010/main" val="38219317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86973-ABC4-E445-75D8-4E2821EA50FC}"/>
              </a:ext>
            </a:extLst>
          </p:cNvPr>
          <p:cNvSpPr txBox="1"/>
          <p:nvPr/>
        </p:nvSpPr>
        <p:spPr>
          <a:xfrm>
            <a:off x="2004061" y="2872899"/>
            <a:ext cx="3502573" cy="3588285"/>
          </a:xfrm>
          <a:prstGeom prst="rect">
            <a:avLst/>
          </a:prstGeom>
        </p:spPr>
        <p:txBody>
          <a:bodyPr vert="horz" lIns="91440" tIns="45720" rIns="91440" bIns="45720" rtlCol="0">
            <a:normAutofit/>
          </a:bodyPr>
          <a:lstStyle/>
          <a:p>
            <a:pPr>
              <a:lnSpc>
                <a:spcPct val="90000"/>
              </a:lnSpc>
              <a:spcBef>
                <a:spcPct val="0"/>
              </a:spcBef>
              <a:spcAft>
                <a:spcPts val="600"/>
              </a:spcAft>
            </a:pPr>
            <a:r>
              <a:rPr lang="en-US" sz="2800" dirty="0"/>
              <a:t>GAN-Based Phishing Email Detection and Generation</a:t>
            </a:r>
          </a:p>
          <a:p>
            <a:pPr>
              <a:lnSpc>
                <a:spcPct val="90000"/>
              </a:lnSpc>
              <a:spcBef>
                <a:spcPct val="0"/>
              </a:spcBef>
              <a:spcAft>
                <a:spcPts val="600"/>
              </a:spcAft>
            </a:pPr>
            <a:endParaRPr lang="en-US" sz="2800" dirty="0">
              <a:sym typeface="+mn-ea"/>
            </a:endParaRPr>
          </a:p>
          <a:p>
            <a:pPr>
              <a:lnSpc>
                <a:spcPct val="90000"/>
              </a:lnSpc>
              <a:spcBef>
                <a:spcPct val="0"/>
              </a:spcBef>
              <a:spcAft>
                <a:spcPts val="600"/>
              </a:spcAft>
            </a:pPr>
            <a:r>
              <a:rPr lang="en-US" sz="1600" dirty="0">
                <a:sym typeface="+mn-ea"/>
              </a:rPr>
              <a:t>Project Members:</a:t>
            </a:r>
          </a:p>
          <a:p>
            <a:pPr>
              <a:lnSpc>
                <a:spcPct val="90000"/>
              </a:lnSpc>
              <a:spcBef>
                <a:spcPct val="0"/>
              </a:spcBef>
              <a:spcAft>
                <a:spcPts val="600"/>
              </a:spcAft>
            </a:pPr>
            <a:r>
              <a:rPr lang="en-US" sz="1600" dirty="0">
                <a:sym typeface="+mn-ea"/>
              </a:rPr>
              <a:t>Naga Deepthi Neela</a:t>
            </a:r>
          </a:p>
          <a:p>
            <a:pPr>
              <a:lnSpc>
                <a:spcPct val="90000"/>
              </a:lnSpc>
              <a:spcBef>
                <a:spcPct val="0"/>
              </a:spcBef>
              <a:spcAft>
                <a:spcPts val="600"/>
              </a:spcAft>
            </a:pPr>
            <a:r>
              <a:rPr lang="en-US" sz="1600" dirty="0">
                <a:sym typeface="+mn-ea"/>
              </a:rPr>
              <a:t>Pravallika </a:t>
            </a:r>
            <a:r>
              <a:rPr lang="en-US" sz="1600" dirty="0" err="1">
                <a:sym typeface="+mn-ea"/>
              </a:rPr>
              <a:t>Vallapu</a:t>
            </a:r>
            <a:endParaRPr lang="en-US" sz="1600" dirty="0">
              <a:sym typeface="+mn-ea"/>
            </a:endParaRPr>
          </a:p>
          <a:p>
            <a:pPr>
              <a:lnSpc>
                <a:spcPct val="90000"/>
              </a:lnSpc>
              <a:spcBef>
                <a:spcPct val="0"/>
              </a:spcBef>
              <a:spcAft>
                <a:spcPts val="600"/>
              </a:spcAft>
            </a:pPr>
            <a:r>
              <a:rPr lang="en-US" sz="1600" dirty="0">
                <a:sym typeface="+mn-ea"/>
              </a:rPr>
              <a:t>Prudhvi Neela</a:t>
            </a:r>
          </a:p>
          <a:p>
            <a:pPr>
              <a:lnSpc>
                <a:spcPct val="90000"/>
              </a:lnSpc>
              <a:spcBef>
                <a:spcPct val="0"/>
              </a:spcBef>
              <a:spcAft>
                <a:spcPts val="600"/>
              </a:spcAft>
            </a:pPr>
            <a:endParaRPr lang="en-US" sz="1600" dirty="0">
              <a:sym typeface="+mn-ea"/>
            </a:endParaRPr>
          </a:p>
        </p:txBody>
      </p:sp>
      <p:pic>
        <p:nvPicPr>
          <p:cNvPr id="9" name="Picture 8">
            <a:extLst>
              <a:ext uri="{FF2B5EF4-FFF2-40B4-BE49-F238E27FC236}">
                <a16:creationId xmlns:a16="http://schemas.microsoft.com/office/drawing/2014/main" id="{5EA1BFA4-B32B-0D67-70A0-348CF55A6B20}"/>
              </a:ext>
            </a:extLst>
          </p:cNvPr>
          <p:cNvPicPr>
            <a:picLocks noChangeAspect="1"/>
          </p:cNvPicPr>
          <p:nvPr/>
        </p:nvPicPr>
        <p:blipFill>
          <a:blip r:embed="rId2"/>
          <a:srcRect l="28756" r="28929"/>
          <a:stretch/>
        </p:blipFill>
        <p:spPr>
          <a:xfrm>
            <a:off x="5507777"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Slide Number Placeholder 4"/>
          <p:cNvSpPr>
            <a:spLocks noGrp="1"/>
          </p:cNvSpPr>
          <p:nvPr>
            <p:ph type="sldNum" sz="quarter" idx="12"/>
          </p:nvPr>
        </p:nvSpPr>
        <p:spPr>
          <a:xfrm>
            <a:off x="9353550" y="6356351"/>
            <a:ext cx="685800" cy="365125"/>
          </a:xfrm>
        </p:spPr>
        <p:txBody>
          <a:bodyPr vert="horz" lIns="91440" tIns="45720" rIns="91440" bIns="45720" rtlCol="0" anchor="ctr">
            <a:normAutofit fontScale="70000" lnSpcReduction="20000"/>
          </a:bodyPr>
          <a:lstStyle/>
          <a:p>
            <a:pPr>
              <a:spcAft>
                <a:spcPts val="600"/>
              </a:spcAft>
              <a:defRPr/>
            </a:pPr>
            <a:fld id="{4DA212D3-E6D6-46CD-B1C9-FEE05250F4E8}" type="slidenum">
              <a:rPr lang="en-US">
                <a:solidFill>
                  <a:srgbClr val="FFFFFF"/>
                </a:solidFill>
                <a:latin typeface="Calibri" panose="020F0502020204030204"/>
              </a:rPr>
              <a:pPr>
                <a:spcAft>
                  <a:spcPts val="600"/>
                </a:spcAft>
                <a:defRPr/>
              </a:pPr>
              <a:t>1</a:t>
            </a:fld>
            <a:endParaRPr lang="en-US">
              <a:solidFill>
                <a:srgbClr val="FFFFFF"/>
              </a:solidFill>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C23A2-4B3C-A4EB-F2FE-50BA8C0692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B7D8F-6105-5B88-0A48-59A6C1FE970D}"/>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Experiments</a:t>
            </a:r>
          </a:p>
        </p:txBody>
      </p:sp>
      <p:sp>
        <p:nvSpPr>
          <p:cNvPr id="6" name="Rectangle 1">
            <a:extLst>
              <a:ext uri="{FF2B5EF4-FFF2-40B4-BE49-F238E27FC236}">
                <a16:creationId xmlns:a16="http://schemas.microsoft.com/office/drawing/2014/main" id="{23C6EED5-55DD-89DD-744B-42A58516552B}"/>
              </a:ext>
            </a:extLst>
          </p:cNvPr>
          <p:cNvSpPr>
            <a:spLocks noGrp="1" noChangeArrowheads="1"/>
          </p:cNvSpPr>
          <p:nvPr>
            <p:ph idx="1"/>
          </p:nvPr>
        </p:nvSpPr>
        <p:spPr bwMode="auto">
          <a:xfrm>
            <a:off x="1868513" y="1622746"/>
            <a:ext cx="7977211" cy="51978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a:lnSpc>
                <a:spcPct val="170000"/>
              </a:lnSpc>
            </a:pPr>
            <a:r>
              <a:rPr lang="en-US" sz="1800" b="1" dirty="0">
                <a:latin typeface="Arial" panose="020B0604020202020204" pitchFamily="34" charset="0"/>
                <a:cs typeface="Arial" panose="020B0604020202020204" pitchFamily="34" charset="0"/>
              </a:rPr>
              <a:t>Training and Testing Splits:</a:t>
            </a:r>
          </a:p>
          <a:p>
            <a:pPr marL="0" indent="0">
              <a:lnSpc>
                <a:spcPct val="170000"/>
              </a:lnSpc>
              <a:buNone/>
            </a:pPr>
            <a:r>
              <a:rPr lang="en-US" sz="1800" b="1" dirty="0">
                <a:latin typeface="Arial" panose="020B0604020202020204" pitchFamily="34" charset="0"/>
                <a:cs typeface="Arial" panose="020B0604020202020204" pitchFamily="34" charset="0"/>
              </a:rPr>
              <a:t>Training Split:</a:t>
            </a:r>
            <a:r>
              <a:rPr lang="en-US" sz="1800" dirty="0">
                <a:latin typeface="Arial" panose="020B0604020202020204" pitchFamily="34" charset="0"/>
                <a:cs typeface="Arial" panose="020B0604020202020204" pitchFamily="34" charset="0"/>
              </a:rPr>
              <a:t> 80% of the dataset.</a:t>
            </a:r>
          </a:p>
          <a:p>
            <a:pPr marL="0" indent="0">
              <a:lnSpc>
                <a:spcPct val="170000"/>
              </a:lnSpc>
              <a:buNone/>
            </a:pPr>
            <a:r>
              <a:rPr lang="en-US" sz="1800" b="1" dirty="0">
                <a:latin typeface="Arial" panose="020B0604020202020204" pitchFamily="34" charset="0"/>
                <a:cs typeface="Arial" panose="020B0604020202020204" pitchFamily="34" charset="0"/>
              </a:rPr>
              <a:t>Testing Split:</a:t>
            </a:r>
            <a:r>
              <a:rPr lang="en-US" sz="1800" dirty="0">
                <a:latin typeface="Arial" panose="020B0604020202020204" pitchFamily="34" charset="0"/>
                <a:cs typeface="Arial" panose="020B0604020202020204" pitchFamily="34" charset="0"/>
              </a:rPr>
              <a:t> 20% for evaluating model performance.</a:t>
            </a:r>
          </a:p>
          <a:p>
            <a:pPr>
              <a:lnSpc>
                <a:spcPct val="170000"/>
              </a:lnSpc>
            </a:pPr>
            <a:r>
              <a:rPr lang="en-US" sz="1800" b="1" dirty="0">
                <a:latin typeface="Arial" panose="020B0604020202020204" pitchFamily="34" charset="0"/>
                <a:cs typeface="Arial" panose="020B0604020202020204" pitchFamily="34" charset="0"/>
              </a:rPr>
              <a:t>Accuracy Metrics:</a:t>
            </a:r>
          </a:p>
          <a:p>
            <a:pPr>
              <a:lnSpc>
                <a:spcPct val="170000"/>
              </a:lnSpc>
            </a:pPr>
            <a:r>
              <a:rPr lang="en-US" sz="1800" dirty="0">
                <a:latin typeface="Arial" panose="020B0604020202020204" pitchFamily="34" charset="0"/>
                <a:cs typeface="Arial" panose="020B0604020202020204" pitchFamily="34" charset="0"/>
              </a:rPr>
              <a:t>Discriminator accuracy to assess how well it distinguishes real vs. fake emails.</a:t>
            </a: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99F3B77-CEAD-F4D5-57CC-36370418E791}"/>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10</a:t>
            </a:fld>
            <a:endParaRPr lang="en-US" sz="1000">
              <a:solidFill>
                <a:schemeClr val="tx1">
                  <a:lumMod val="50000"/>
                  <a:lumOff val="50000"/>
                </a:schemeClr>
              </a:solidFill>
            </a:endParaRPr>
          </a:p>
        </p:txBody>
      </p:sp>
    </p:spTree>
    <p:extLst>
      <p:ext uri="{BB962C8B-B14F-4D97-AF65-F5344CB8AC3E}">
        <p14:creationId xmlns:p14="http://schemas.microsoft.com/office/powerpoint/2010/main" val="393842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C2896-9310-9EB2-9532-91CA4D529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80345-DB10-AA43-20C3-6F6AF55E1894}"/>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Conclusion</a:t>
            </a:r>
          </a:p>
        </p:txBody>
      </p:sp>
      <p:sp>
        <p:nvSpPr>
          <p:cNvPr id="5" name="Rectangle 2">
            <a:extLst>
              <a:ext uri="{FF2B5EF4-FFF2-40B4-BE49-F238E27FC236}">
                <a16:creationId xmlns:a16="http://schemas.microsoft.com/office/drawing/2014/main" id="{290D7807-6FAD-5B33-550E-3E4BB89FD62C}"/>
              </a:ext>
            </a:extLst>
          </p:cNvPr>
          <p:cNvSpPr>
            <a:spLocks noGrp="1" noChangeArrowheads="1"/>
          </p:cNvSpPr>
          <p:nvPr>
            <p:ph idx="1"/>
          </p:nvPr>
        </p:nvSpPr>
        <p:spPr bwMode="auto">
          <a:xfrm>
            <a:off x="1868489" y="1262942"/>
            <a:ext cx="7961312"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algn="just" eaLnBrk="0" fontAlgn="base" hangingPunct="0">
              <a:lnSpc>
                <a:spcPct val="150000"/>
              </a:lnSpc>
              <a:spcBef>
                <a:spcPct val="0"/>
              </a:spcBef>
              <a:spcAft>
                <a:spcPct val="0"/>
              </a:spcAft>
              <a:buNone/>
            </a:pPr>
            <a:endParaRPr lang="en-US" altLang="en-US" sz="1800" dirty="0">
              <a:latin typeface="Arial" panose="020B0604020202020204" pitchFamily="34" charset="0"/>
            </a:endParaRPr>
          </a:p>
          <a:p>
            <a:pPr marL="0" indent="0" algn="just" eaLnBrk="0" fontAlgn="base" hangingPunct="0">
              <a:lnSpc>
                <a:spcPct val="150000"/>
              </a:lnSpc>
              <a:spcBef>
                <a:spcPct val="0"/>
              </a:spcBef>
              <a:spcAft>
                <a:spcPct val="0"/>
              </a:spcAft>
              <a:buNone/>
            </a:pPr>
            <a:r>
              <a:rPr lang="en-US" altLang="en-US" sz="1800" dirty="0">
                <a:latin typeface="Arial" panose="020B0604020202020204" pitchFamily="34" charset="0"/>
              </a:rPr>
              <a:t>In conclusion, the GAN-based phishing email detection and generation system shows promise in tackling the increasingly difficult task of identifying complex phishing attempts. The model was able to create realistic phishing emails and teach the discriminator to more successfully differentiate between harmful and valid content by utilizing the capabilities of GANs. The project does an excellent job of identifying phishing emails, but it could do a better job of making the model more generic to new and changing phishing tactics. To increase the model's accuracy and resilience, future research can concentrate on improving the generator's text generating features and adding more varied datasets.</a:t>
            </a:r>
          </a:p>
        </p:txBody>
      </p:sp>
      <p:sp>
        <p:nvSpPr>
          <p:cNvPr id="4" name="Slide Number Placeholder 3">
            <a:extLst>
              <a:ext uri="{FF2B5EF4-FFF2-40B4-BE49-F238E27FC236}">
                <a16:creationId xmlns:a16="http://schemas.microsoft.com/office/drawing/2014/main" id="{5F9AD2E2-7786-1C18-357C-0E62C01CCDB4}"/>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11</a:t>
            </a:fld>
            <a:endParaRPr lang="en-US" sz="1000">
              <a:solidFill>
                <a:schemeClr val="tx1">
                  <a:lumMod val="50000"/>
                  <a:lumOff val="50000"/>
                </a:schemeClr>
              </a:solidFill>
            </a:endParaRPr>
          </a:p>
        </p:txBody>
      </p:sp>
    </p:spTree>
    <p:extLst>
      <p:ext uri="{BB962C8B-B14F-4D97-AF65-F5344CB8AC3E}">
        <p14:creationId xmlns:p14="http://schemas.microsoft.com/office/powerpoint/2010/main" val="191529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674FC-6444-28A0-B9DB-DAC4F6B2F8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D0A57E-87DB-CC3D-7DCD-0A352B053794}"/>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Contribution</a:t>
            </a:r>
          </a:p>
        </p:txBody>
      </p:sp>
      <p:sp>
        <p:nvSpPr>
          <p:cNvPr id="5" name="Rectangle 2">
            <a:extLst>
              <a:ext uri="{FF2B5EF4-FFF2-40B4-BE49-F238E27FC236}">
                <a16:creationId xmlns:a16="http://schemas.microsoft.com/office/drawing/2014/main" id="{DA09114D-8817-34F9-B995-B69F2ECD53C5}"/>
              </a:ext>
            </a:extLst>
          </p:cNvPr>
          <p:cNvSpPr>
            <a:spLocks noGrp="1" noChangeArrowheads="1"/>
          </p:cNvSpPr>
          <p:nvPr>
            <p:ph idx="1"/>
          </p:nvPr>
        </p:nvSpPr>
        <p:spPr bwMode="auto">
          <a:xfrm>
            <a:off x="1868489" y="478112"/>
            <a:ext cx="7961312" cy="618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Member 1:</a:t>
            </a:r>
            <a:endParaRPr lang="en-US" sz="18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Lead development of the </a:t>
            </a:r>
            <a:r>
              <a:rPr lang="en-US" sz="1800" b="1" dirty="0">
                <a:latin typeface="Arial" panose="020B0604020202020204" pitchFamily="34" charset="0"/>
                <a:cs typeface="Arial" panose="020B0604020202020204" pitchFamily="34" charset="0"/>
              </a:rPr>
              <a:t>GAN model</a:t>
            </a:r>
            <a:r>
              <a:rPr lang="en-US" sz="1800" dirty="0">
                <a:latin typeface="Arial" panose="020B0604020202020204" pitchFamily="34" charset="0"/>
                <a:cs typeface="Arial" panose="020B0604020202020204" pitchFamily="34" charset="0"/>
              </a:rPr>
              <a:t> architecture, including designing the </a:t>
            </a:r>
            <a:r>
              <a:rPr lang="en-US" sz="1800" b="1" dirty="0">
                <a:latin typeface="Arial" panose="020B0604020202020204" pitchFamily="34" charset="0"/>
                <a:cs typeface="Arial" panose="020B0604020202020204" pitchFamily="34" charset="0"/>
              </a:rPr>
              <a:t>generator</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discriminator</a:t>
            </a:r>
            <a:r>
              <a:rPr lang="en-US" sz="1800" dirty="0">
                <a:latin typeface="Arial" panose="020B0604020202020204" pitchFamily="34" charset="0"/>
                <a:cs typeface="Arial" panose="020B0604020202020204" pitchFamily="34" charset="0"/>
              </a:rPr>
              <a:t>.</a:t>
            </a:r>
          </a:p>
          <a:p>
            <a:pPr>
              <a:lnSpc>
                <a:spcPct val="150000"/>
              </a:lnSpc>
            </a:pPr>
            <a:r>
              <a:rPr lang="en-US" sz="1800" b="1" dirty="0">
                <a:latin typeface="Arial" panose="020B0604020202020204" pitchFamily="34" charset="0"/>
                <a:cs typeface="Arial" panose="020B0604020202020204" pitchFamily="34" charset="0"/>
              </a:rPr>
              <a:t>Member 2:</a:t>
            </a:r>
            <a:endParaRPr lang="en-US" sz="18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Worked on </a:t>
            </a:r>
            <a:r>
              <a:rPr lang="en-US" sz="1800" b="1" dirty="0">
                <a:latin typeface="Arial" panose="020B0604020202020204" pitchFamily="34" charset="0"/>
                <a:cs typeface="Arial" panose="020B0604020202020204" pitchFamily="34" charset="0"/>
              </a:rPr>
              <a:t>dataset </a:t>
            </a:r>
            <a:r>
              <a:rPr lang="en-US" sz="1800" dirty="0">
                <a:latin typeface="Arial" panose="020B0604020202020204" pitchFamily="34" charset="0"/>
                <a:cs typeface="Arial" panose="020B0604020202020204" pitchFamily="34" charset="0"/>
              </a:rPr>
              <a:t>exploration.</a:t>
            </a:r>
          </a:p>
          <a:p>
            <a:pPr>
              <a:lnSpc>
                <a:spcPct val="150000"/>
              </a:lnSpc>
            </a:pPr>
            <a:r>
              <a:rPr lang="en-US" sz="1800" b="1" dirty="0">
                <a:latin typeface="Arial" panose="020B0604020202020204" pitchFamily="34" charset="0"/>
                <a:cs typeface="Arial" panose="020B0604020202020204" pitchFamily="34" charset="0"/>
              </a:rPr>
              <a:t>Member 3:</a:t>
            </a:r>
          </a:p>
          <a:p>
            <a:pPr>
              <a:lnSpc>
                <a:spcPct val="150000"/>
              </a:lnSpc>
            </a:pPr>
            <a:r>
              <a:rPr lang="en-US" sz="1800" dirty="0">
                <a:latin typeface="Arial" panose="020B0604020202020204" pitchFamily="34" charset="0"/>
                <a:cs typeface="Arial" panose="020B0604020202020204" pitchFamily="34" charset="0"/>
              </a:rPr>
              <a:t>Focused on </a:t>
            </a:r>
            <a:r>
              <a:rPr lang="en-US" sz="1800" b="1" dirty="0">
                <a:latin typeface="Arial" panose="020B0604020202020204" pitchFamily="34" charset="0"/>
                <a:cs typeface="Arial" panose="020B0604020202020204" pitchFamily="34" charset="0"/>
              </a:rPr>
              <a:t>generator training</a:t>
            </a:r>
            <a:r>
              <a:rPr lang="en-US" sz="1800" dirty="0">
                <a:latin typeface="Arial" panose="020B0604020202020204" pitchFamily="34" charset="0"/>
                <a:cs typeface="Arial" panose="020B0604020202020204" pitchFamily="34" charset="0"/>
              </a:rPr>
              <a:t>, including the creation of </a:t>
            </a:r>
            <a:r>
              <a:rPr lang="en-US" sz="1800" b="1" dirty="0">
                <a:latin typeface="Arial" panose="020B0604020202020204" pitchFamily="34" charset="0"/>
                <a:cs typeface="Arial" panose="020B0604020202020204" pitchFamily="34" charset="0"/>
              </a:rPr>
              <a:t>realistic phishing emails</a:t>
            </a:r>
            <a:r>
              <a:rPr lang="en-US" sz="1800" dirty="0">
                <a:latin typeface="Arial" panose="020B0604020202020204" pitchFamily="34" charset="0"/>
                <a:cs typeface="Arial" panose="020B0604020202020204" pitchFamily="34" charset="0"/>
              </a:rPr>
              <a:t>.</a:t>
            </a:r>
          </a:p>
          <a:p>
            <a:pPr>
              <a:lnSpc>
                <a:spcPct val="150000"/>
              </a:lnSpc>
              <a:buFont typeface="Arial" panose="020B0604020202020204" pitchFamily="34" charset="0"/>
              <a:buChar char="•"/>
            </a:pPr>
            <a:r>
              <a:rPr lang="en-US" sz="1800" dirty="0">
                <a:latin typeface="Arial" panose="020B0604020202020204" pitchFamily="34" charset="0"/>
                <a:cs typeface="Arial" panose="020B0604020202020204" pitchFamily="34" charset="0"/>
              </a:rPr>
              <a:t>Developed and analyzed </a:t>
            </a:r>
            <a:r>
              <a:rPr lang="en-US" sz="1800" b="1" dirty="0">
                <a:latin typeface="Arial" panose="020B0604020202020204" pitchFamily="34" charset="0"/>
                <a:cs typeface="Arial" panose="020B0604020202020204" pitchFamily="34" charset="0"/>
              </a:rPr>
              <a:t>performance metrics</a:t>
            </a:r>
            <a:r>
              <a:rPr lang="en-US" sz="1800" dirty="0">
                <a:latin typeface="Arial" panose="020B0604020202020204" pitchFamily="34" charset="0"/>
                <a:cs typeface="Arial" panose="020B0604020202020204" pitchFamily="34" charset="0"/>
              </a:rPr>
              <a:t> during training.</a:t>
            </a:r>
          </a:p>
          <a:p>
            <a:pPr>
              <a:lnSpc>
                <a:spcPct val="150000"/>
              </a:lnSpc>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8F447E4-BF54-1C05-757C-2E3DE2F1206D}"/>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12</a:t>
            </a:fld>
            <a:endParaRPr lang="en-US" sz="1000">
              <a:solidFill>
                <a:schemeClr val="tx1">
                  <a:lumMod val="50000"/>
                  <a:lumOff val="50000"/>
                </a:schemeClr>
              </a:solidFill>
            </a:endParaRPr>
          </a:p>
        </p:txBody>
      </p:sp>
    </p:spTree>
    <p:extLst>
      <p:ext uri="{BB962C8B-B14F-4D97-AF65-F5344CB8AC3E}">
        <p14:creationId xmlns:p14="http://schemas.microsoft.com/office/powerpoint/2010/main" val="180495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2B29-CFE5-2FEF-C844-50C27A0E933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8AB07117-BAFE-5854-1B1D-DDA09FF4F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103" y="2073897"/>
            <a:ext cx="5986021" cy="3751868"/>
          </a:xfrm>
        </p:spPr>
      </p:pic>
    </p:spTree>
    <p:extLst>
      <p:ext uri="{BB962C8B-B14F-4D97-AF65-F5344CB8AC3E}">
        <p14:creationId xmlns:p14="http://schemas.microsoft.com/office/powerpoint/2010/main" val="315854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322" y="329184"/>
            <a:ext cx="4688333" cy="1783080"/>
          </a:xfrm>
        </p:spPr>
        <p:txBody>
          <a:bodyPr anchor="b">
            <a:normAutofit/>
          </a:bodyPr>
          <a:lstStyle/>
          <a:p>
            <a:r>
              <a:rPr lang="en-US" sz="4700" b="1">
                <a:latin typeface="Times New Roman" panose="02020603050405020304" pitchFamily="18" charset="0"/>
                <a:cs typeface="Times New Roman" panose="02020603050405020304" pitchFamily="18" charset="0"/>
              </a:rPr>
              <a:t>CONTENTS</a:t>
            </a:r>
            <a:endParaRPr lang="en-US" sz="4700"/>
          </a:p>
        </p:txBody>
      </p:sp>
      <p:sp>
        <p:nvSpPr>
          <p:cNvPr id="5" name="Content Placeholder 4"/>
          <p:cNvSpPr>
            <a:spLocks noGrp="1"/>
          </p:cNvSpPr>
          <p:nvPr>
            <p:ph idx="1"/>
          </p:nvPr>
        </p:nvSpPr>
        <p:spPr>
          <a:xfrm>
            <a:off x="5497322" y="2706624"/>
            <a:ext cx="4688333" cy="3483864"/>
          </a:xfrm>
        </p:spPr>
        <p:txBody>
          <a:bodyPr>
            <a:normAutofit/>
          </a:bodyPr>
          <a:lstStyle/>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Backgound</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Problem Statment</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Experiments</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rPr>
              <a:t>Discussion</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sym typeface="+mn-ea"/>
              </a:rPr>
              <a:t>Conclusion</a:t>
            </a:r>
          </a:p>
          <a:p>
            <a:pPr marL="514350" indent="-514350">
              <a:buFont typeface="+mj-lt"/>
              <a:buAutoNum type="arabicPeriod"/>
            </a:pPr>
            <a:r>
              <a:rPr lang="en-US" sz="1900" b="1">
                <a:latin typeface="Times New Roman" panose="02020603050405020304" pitchFamily="18" charset="0"/>
                <a:cs typeface="Times New Roman" panose="02020603050405020304" pitchFamily="18" charset="0"/>
                <a:sym typeface="+mn-ea"/>
              </a:rPr>
              <a:t>Contribution of team members</a:t>
            </a:r>
          </a:p>
          <a:p>
            <a:pPr marL="514350" indent="-514350">
              <a:buFont typeface="+mj-lt"/>
              <a:buAutoNum type="arabicPeriod"/>
            </a:pPr>
            <a:endParaRPr lang="en-US" sz="1900" b="1">
              <a:latin typeface="Times New Roman" panose="02020603050405020304" pitchFamily="18" charset="0"/>
              <a:cs typeface="Times New Roman" panose="02020603050405020304" pitchFamily="18" charset="0"/>
            </a:endParaRPr>
          </a:p>
          <a:p>
            <a:endParaRPr lang="en-US" sz="1900" b="1"/>
          </a:p>
        </p:txBody>
      </p:sp>
      <p:sp>
        <p:nvSpPr>
          <p:cNvPr id="4" name="Slide Number Placeholder 3"/>
          <p:cNvSpPr>
            <a:spLocks noGrp="1"/>
          </p:cNvSpPr>
          <p:nvPr>
            <p:ph type="sldNum" sz="quarter" idx="12"/>
          </p:nvPr>
        </p:nvSpPr>
        <p:spPr>
          <a:xfrm>
            <a:off x="9063733" y="6356351"/>
            <a:ext cx="975616" cy="365125"/>
          </a:xfrm>
        </p:spPr>
        <p:txBody>
          <a:bodyPr>
            <a:normAutofit fontScale="77500" lnSpcReduction="20000"/>
          </a:bodyPr>
          <a:lstStyle/>
          <a:p>
            <a:pPr>
              <a:spcAft>
                <a:spcPts val="600"/>
              </a:spcAft>
            </a:pPr>
            <a:fld id="{4DA212D3-E6D6-46CD-B1C9-FEE05250F4E8}" type="slidenum">
              <a:rPr lang="en-US"/>
              <a:pPr>
                <a:spcAft>
                  <a:spcPts val="600"/>
                </a:spcAft>
              </a:pPr>
              <a:t>2</a:t>
            </a:fld>
            <a:endParaRPr lang="en-US"/>
          </a:p>
        </p:txBody>
      </p:sp>
      <p:pic>
        <p:nvPicPr>
          <p:cNvPr id="7" name="Picture 6" descr="An abstract design with lines and financial symbols">
            <a:extLst>
              <a:ext uri="{FF2B5EF4-FFF2-40B4-BE49-F238E27FC236}">
                <a16:creationId xmlns:a16="http://schemas.microsoft.com/office/drawing/2014/main" id="{37B1E2CE-77B6-3126-CCDE-3760DAFC34D1}"/>
              </a:ext>
            </a:extLst>
          </p:cNvPr>
          <p:cNvPicPr>
            <a:picLocks noChangeAspect="1"/>
          </p:cNvPicPr>
          <p:nvPr/>
        </p:nvPicPr>
        <p:blipFill>
          <a:blip r:embed="rId2"/>
          <a:srcRect l="33704" r="32425"/>
          <a:stretch/>
        </p:blipFill>
        <p:spPr>
          <a:xfrm>
            <a:off x="15240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700" y="294539"/>
            <a:ext cx="7421963" cy="1033669"/>
          </a:xfrm>
        </p:spPr>
        <p:txBody>
          <a:bodyPr>
            <a:normAutofit/>
          </a:bodyPr>
          <a:lstStyle/>
          <a:p>
            <a:r>
              <a:rPr lang="en-US" sz="3500" b="1">
                <a:solidFill>
                  <a:srgbClr val="FFFFFF"/>
                </a:solidFill>
              </a:rPr>
              <a:t>Introduction</a:t>
            </a:r>
          </a:p>
        </p:txBody>
      </p:sp>
      <p:sp>
        <p:nvSpPr>
          <p:cNvPr id="6" name="Rectangle 1">
            <a:extLst>
              <a:ext uri="{FF2B5EF4-FFF2-40B4-BE49-F238E27FC236}">
                <a16:creationId xmlns:a16="http://schemas.microsoft.com/office/drawing/2014/main" id="{0318308F-0C20-5BD0-7B09-41506D831CF2}"/>
              </a:ext>
            </a:extLst>
          </p:cNvPr>
          <p:cNvSpPr>
            <a:spLocks noGrp="1" noChangeArrowheads="1"/>
          </p:cNvSpPr>
          <p:nvPr>
            <p:ph idx="1"/>
          </p:nvPr>
        </p:nvSpPr>
        <p:spPr bwMode="auto">
          <a:xfrm>
            <a:off x="1981201" y="1885279"/>
            <a:ext cx="7864522" cy="41162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a:bodyPr>
          <a:lstStyle/>
          <a:p>
            <a:pPr marL="0" indent="0" eaLnBrk="0" fontAlgn="base" hangingPunct="0">
              <a:lnSpc>
                <a:spcPct val="150000"/>
              </a:lnSpc>
              <a:spcBef>
                <a:spcPct val="0"/>
              </a:spcBef>
              <a:spcAft>
                <a:spcPts val="600"/>
              </a:spcAft>
              <a:buNone/>
            </a:pPr>
            <a:r>
              <a:rPr lang="en-US" altLang="en-US" sz="1700" dirty="0">
                <a:latin typeface="Arial" panose="020B0604020202020204" pitchFamily="34" charset="0"/>
              </a:rPr>
              <a:t>Phishing emails pose a serious risk to cybersecurity since they target people and businesses in an attempt to obtain private data. Generative Adversarial Networks (Ghttps://meet1404.webex.com/meet1404/j.php?MTID=m909925af4bbbf6e5df90c3557b8d76e2ANs) are used in this study to tackle two important issues:</a:t>
            </a:r>
            <a:br>
              <a:rPr lang="en-US" altLang="en-US" sz="1700" dirty="0">
                <a:latin typeface="Arial" panose="020B0604020202020204" pitchFamily="34" charset="0"/>
              </a:rPr>
            </a:br>
            <a:br>
              <a:rPr lang="en-US" altLang="en-US" sz="1700" dirty="0">
                <a:latin typeface="Arial" panose="020B0604020202020204" pitchFamily="34" charset="0"/>
              </a:rPr>
            </a:br>
            <a:r>
              <a:rPr lang="en-US" altLang="en-US" sz="1700" b="1" dirty="0">
                <a:latin typeface="Arial" panose="020B0604020202020204" pitchFamily="34" charset="0"/>
              </a:rPr>
              <a:t>Detection:</a:t>
            </a:r>
            <a:r>
              <a:rPr lang="en-US" altLang="en-US" sz="1700" dirty="0">
                <a:latin typeface="Arial" panose="020B0604020202020204" pitchFamily="34" charset="0"/>
              </a:rPr>
              <a:t> Accurately recognizing phishing emails.</a:t>
            </a:r>
          </a:p>
          <a:p>
            <a:pPr marL="0" indent="0" eaLnBrk="0" fontAlgn="base" hangingPunct="0">
              <a:lnSpc>
                <a:spcPct val="150000"/>
              </a:lnSpc>
              <a:spcBef>
                <a:spcPct val="0"/>
              </a:spcBef>
              <a:spcAft>
                <a:spcPts val="600"/>
              </a:spcAft>
              <a:buNone/>
            </a:pPr>
            <a:r>
              <a:rPr lang="en-US" altLang="en-US" sz="1700" b="1" dirty="0">
                <a:latin typeface="Arial" panose="020B0604020202020204" pitchFamily="34" charset="0"/>
              </a:rPr>
              <a:t>Generation:</a:t>
            </a:r>
            <a:r>
              <a:rPr lang="en-US" altLang="en-US" sz="1700" dirty="0">
                <a:latin typeface="Arial" panose="020B0604020202020204" pitchFamily="34" charset="0"/>
              </a:rPr>
              <a:t> Using adversarial learning to improve detection models by crafting phishing-like emails.</a:t>
            </a:r>
          </a:p>
          <a:p>
            <a:pPr marL="0" indent="0" eaLnBrk="0" fontAlgn="base" hangingPunct="0">
              <a:lnSpc>
                <a:spcPct val="150000"/>
              </a:lnSpc>
              <a:spcBef>
                <a:spcPct val="0"/>
              </a:spcBef>
              <a:spcAft>
                <a:spcPts val="600"/>
              </a:spcAft>
              <a:buNone/>
            </a:pPr>
            <a:r>
              <a:rPr lang="en-US" altLang="en-US" sz="1600" b="1" dirty="0">
                <a:latin typeface="Arial" panose="020B0604020202020204" pitchFamily="34" charset="0"/>
              </a:rPr>
              <a:t>The Value of Identifying Phishing Emails</a:t>
            </a:r>
            <a:br>
              <a:rPr lang="en-US" altLang="en-US" sz="1600" b="1" dirty="0">
                <a:latin typeface="Arial" panose="020B0604020202020204" pitchFamily="34" charset="0"/>
              </a:rPr>
            </a:br>
            <a:r>
              <a:rPr lang="en-US" altLang="en-US" sz="1600" dirty="0">
                <a:latin typeface="Arial" panose="020B0604020202020204" pitchFamily="34" charset="0"/>
              </a:rPr>
              <a:t>Prevalence: Phishing emails are the starting point for more than 90% of cyberattacks.</a:t>
            </a:r>
          </a:p>
          <a:p>
            <a:pPr marL="0" indent="0" eaLnBrk="0" fontAlgn="base" hangingPunct="0">
              <a:lnSpc>
                <a:spcPct val="150000"/>
              </a:lnSpc>
              <a:spcBef>
                <a:spcPct val="0"/>
              </a:spcBef>
              <a:spcAft>
                <a:spcPts val="600"/>
              </a:spcAft>
              <a:buNone/>
            </a:pPr>
            <a:endParaRPr lang="en-US" altLang="en-US" sz="1700" dirty="0">
              <a:latin typeface="Arial" panose="020B0604020202020204" pitchFamily="34" charset="0"/>
            </a:endParaRPr>
          </a:p>
          <a:p>
            <a:pPr marL="0" indent="0" eaLnBrk="0" fontAlgn="base" hangingPunct="0">
              <a:lnSpc>
                <a:spcPct val="150000"/>
              </a:lnSpc>
              <a:spcBef>
                <a:spcPct val="0"/>
              </a:spcBef>
              <a:spcAft>
                <a:spcPts val="600"/>
              </a:spcAft>
              <a:buNone/>
            </a:pPr>
            <a:endParaRPr lang="en-US" altLang="en-US" sz="1700" dirty="0">
              <a:latin typeface="Arial" panose="020B0604020202020204" pitchFamily="34" charset="0"/>
            </a:endParaRPr>
          </a:p>
        </p:txBody>
      </p:sp>
      <p:sp>
        <p:nvSpPr>
          <p:cNvPr id="4" name="Slide Number Placeholder 3"/>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3</a:t>
            </a:fld>
            <a:endParaRPr lang="en-US" sz="1000">
              <a:solidFill>
                <a:schemeClr val="tx1">
                  <a:lumMod val="50000"/>
                  <a:lumOff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2655B-9BBE-5116-F819-102331197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E85A7C-18E5-A4F0-6A5D-C0B8DE9E82C0}"/>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Background</a:t>
            </a:r>
          </a:p>
        </p:txBody>
      </p:sp>
      <p:sp>
        <p:nvSpPr>
          <p:cNvPr id="6" name="Rectangle 1">
            <a:extLst>
              <a:ext uri="{FF2B5EF4-FFF2-40B4-BE49-F238E27FC236}">
                <a16:creationId xmlns:a16="http://schemas.microsoft.com/office/drawing/2014/main" id="{D0796933-2E9F-2A38-A09E-88C253B72CD1}"/>
              </a:ext>
            </a:extLst>
          </p:cNvPr>
          <p:cNvSpPr>
            <a:spLocks noGrp="1" noChangeArrowheads="1"/>
          </p:cNvSpPr>
          <p:nvPr>
            <p:ph sz="quarter" idx="1"/>
          </p:nvPr>
        </p:nvSpPr>
        <p:spPr bwMode="auto">
          <a:xfrm>
            <a:off x="1981201" y="1885279"/>
            <a:ext cx="7864522" cy="493527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indent="0" defTabSz="914400" eaLnBrk="0" fontAlgn="base" hangingPunct="0">
              <a:lnSpc>
                <a:spcPct val="150000"/>
              </a:lnSpc>
              <a:spcBef>
                <a:spcPct val="0"/>
              </a:spcBef>
              <a:spcAft>
                <a:spcPts val="600"/>
              </a:spcAft>
              <a:buClrTx/>
              <a:buSzTx/>
              <a:buNone/>
            </a:pPr>
            <a:r>
              <a:rPr lang="en-US" altLang="en-US" sz="1700" b="1" dirty="0" err="1">
                <a:latin typeface="Arial" panose="020B0604020202020204" pitchFamily="34" charset="0"/>
              </a:rPr>
              <a:t>Definition:</a:t>
            </a:r>
            <a:r>
              <a:rPr lang="en-US" altLang="en-US" sz="1700" dirty="0" err="1">
                <a:latin typeface="Arial" panose="020B0604020202020204" pitchFamily="34" charset="0"/>
              </a:rPr>
              <a:t>Phishing</a:t>
            </a:r>
            <a:r>
              <a:rPr lang="en-US" altLang="en-US" sz="1700" dirty="0">
                <a:latin typeface="Arial" panose="020B0604020202020204" pitchFamily="34" charset="0"/>
              </a:rPr>
              <a:t> emails are deceptive communications intended to fool recipients into disclosing private information, such as credit card numbers or passwords.</a:t>
            </a:r>
          </a:p>
          <a:p>
            <a:pPr eaLnBrk="0" fontAlgn="base" hangingPunct="0">
              <a:lnSpc>
                <a:spcPct val="150000"/>
              </a:lnSpc>
              <a:spcBef>
                <a:spcPct val="0"/>
              </a:spcBef>
              <a:spcAft>
                <a:spcPts val="600"/>
              </a:spcAft>
              <a:buClrTx/>
              <a:buSzTx/>
            </a:pPr>
            <a:r>
              <a:rPr lang="en-US" altLang="en-US" sz="1600" dirty="0">
                <a:latin typeface="Arial" panose="020B0604020202020204" pitchFamily="34" charset="0"/>
              </a:rPr>
              <a:t>Statistics show that phishing emails are the starting point for 90% of intrusions.</a:t>
            </a:r>
          </a:p>
          <a:p>
            <a:pPr eaLnBrk="0" fontAlgn="base" hangingPunct="0">
              <a:lnSpc>
                <a:spcPct val="150000"/>
              </a:lnSpc>
              <a:spcBef>
                <a:spcPct val="0"/>
              </a:spcBef>
              <a:spcAft>
                <a:spcPts val="600"/>
              </a:spcAft>
              <a:buClrTx/>
              <a:buSzTx/>
            </a:pPr>
            <a:r>
              <a:rPr lang="en-US" altLang="en-US" sz="1600" dirty="0">
                <a:latin typeface="Arial" panose="020B0604020202020204" pitchFamily="34" charset="0"/>
              </a:rPr>
              <a:t>With billions of dollars lost every year, the average financial damage per phishing occurrence is substantial.</a:t>
            </a:r>
          </a:p>
          <a:p>
            <a:pPr eaLnBrk="0" fontAlgn="base" hangingPunct="0">
              <a:lnSpc>
                <a:spcPct val="150000"/>
              </a:lnSpc>
              <a:spcBef>
                <a:spcPct val="0"/>
              </a:spcBef>
              <a:spcAft>
                <a:spcPts val="600"/>
              </a:spcAft>
              <a:buClrTx/>
              <a:buSzTx/>
            </a:pPr>
            <a:r>
              <a:rPr lang="en-US" altLang="en-US" sz="1600" dirty="0">
                <a:latin typeface="Arial" panose="020B0604020202020204" pitchFamily="34" charset="0"/>
              </a:rPr>
              <a:t>In order to get past conventional filters, attackers constantly modify and improve their phishing techniques.</a:t>
            </a:r>
          </a:p>
          <a:p>
            <a:pPr eaLnBrk="0" fontAlgn="base" hangingPunct="0">
              <a:lnSpc>
                <a:spcPct val="150000"/>
              </a:lnSpc>
              <a:spcBef>
                <a:spcPct val="0"/>
              </a:spcBef>
              <a:spcAft>
                <a:spcPts val="600"/>
              </a:spcAft>
              <a:buClrTx/>
              <a:buSzTx/>
            </a:pPr>
            <a:r>
              <a:rPr lang="en-US" altLang="en-US" sz="1600" dirty="0">
                <a:latin typeface="Arial" panose="020B0604020202020204" pitchFamily="34" charset="0"/>
              </a:rPr>
              <a:t>It is becoming difficult to spot phishing emails since they are becoming more contextually aware and tailored.</a:t>
            </a:r>
          </a:p>
          <a:p>
            <a:pPr eaLnBrk="0" fontAlgn="base" hangingPunct="0">
              <a:lnSpc>
                <a:spcPct val="150000"/>
              </a:lnSpc>
              <a:spcBef>
                <a:spcPct val="0"/>
              </a:spcBef>
              <a:spcAft>
                <a:spcPts val="600"/>
              </a:spcAft>
              <a:buClrTx/>
              <a:buSzTx/>
            </a:pPr>
            <a:endParaRPr lang="en-US" altLang="en-US" sz="1600" dirty="0">
              <a:latin typeface="Arial" panose="020B0604020202020204" pitchFamily="34" charset="0"/>
            </a:endParaRPr>
          </a:p>
          <a:p>
            <a:pPr marL="0" indent="0" defTabSz="914400" eaLnBrk="0" fontAlgn="base" hangingPunct="0">
              <a:lnSpc>
                <a:spcPct val="150000"/>
              </a:lnSpc>
              <a:spcBef>
                <a:spcPct val="0"/>
              </a:spcBef>
              <a:spcAft>
                <a:spcPts val="600"/>
              </a:spcAft>
              <a:buClrTx/>
              <a:buSzTx/>
              <a:buNone/>
            </a:pPr>
            <a:endParaRPr lang="en-US" altLang="en-US" sz="1700" dirty="0">
              <a:latin typeface="Arial" panose="020B0604020202020204" pitchFamily="34" charset="0"/>
            </a:endParaRPr>
          </a:p>
          <a:p>
            <a:pPr marL="0" indent="0" defTabSz="914400" eaLnBrk="0" fontAlgn="base" hangingPunct="0">
              <a:lnSpc>
                <a:spcPct val="150000"/>
              </a:lnSpc>
              <a:spcBef>
                <a:spcPct val="0"/>
              </a:spcBef>
              <a:spcAft>
                <a:spcPts val="600"/>
              </a:spcAft>
              <a:buClrTx/>
              <a:buSzTx/>
              <a:buNone/>
            </a:pPr>
            <a:endParaRPr lang="en-US" altLang="en-US" sz="1700" dirty="0">
              <a:latin typeface="Arial" panose="020B0604020202020204" pitchFamily="34" charset="0"/>
            </a:endParaRPr>
          </a:p>
        </p:txBody>
      </p:sp>
      <p:sp>
        <p:nvSpPr>
          <p:cNvPr id="4" name="Slide Number Placeholder 3">
            <a:extLst>
              <a:ext uri="{FF2B5EF4-FFF2-40B4-BE49-F238E27FC236}">
                <a16:creationId xmlns:a16="http://schemas.microsoft.com/office/drawing/2014/main" id="{0D0727E3-2D0E-3681-3DF9-28143BA5E39A}"/>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4</a:t>
            </a:fld>
            <a:endParaRPr lang="en-US" sz="1000">
              <a:solidFill>
                <a:schemeClr val="tx1">
                  <a:lumMod val="50000"/>
                  <a:lumOff val="50000"/>
                </a:schemeClr>
              </a:solidFill>
            </a:endParaRPr>
          </a:p>
        </p:txBody>
      </p:sp>
    </p:spTree>
    <p:extLst>
      <p:ext uri="{BB962C8B-B14F-4D97-AF65-F5344CB8AC3E}">
        <p14:creationId xmlns:p14="http://schemas.microsoft.com/office/powerpoint/2010/main" val="142886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70D0-55E5-C7D7-C2A3-1C4F624C52B7}"/>
              </a:ext>
            </a:extLst>
          </p:cNvPr>
          <p:cNvSpPr>
            <a:spLocks noGrp="1"/>
          </p:cNvSpPr>
          <p:nvPr>
            <p:ph type="title"/>
          </p:nvPr>
        </p:nvSpPr>
        <p:spPr>
          <a:xfrm>
            <a:off x="2019031" y="2767106"/>
            <a:ext cx="2160621" cy="3071906"/>
          </a:xfrm>
        </p:spPr>
        <p:txBody>
          <a:bodyPr vert="horz" lIns="91440" tIns="45720" rIns="91440" bIns="45720" rtlCol="0" anchor="t">
            <a:normAutofit/>
          </a:bodyPr>
          <a:lstStyle/>
          <a:p>
            <a:pPr algn="l">
              <a:lnSpc>
                <a:spcPct val="90000"/>
              </a:lnSpc>
            </a:pPr>
            <a:r>
              <a:rPr lang="en-US" sz="2500" dirty="0">
                <a:solidFill>
                  <a:srgbClr val="FFFFFF"/>
                </a:solidFill>
              </a:rPr>
              <a:t>PROBLEM STATMENT</a:t>
            </a:r>
          </a:p>
        </p:txBody>
      </p:sp>
      <p:sp>
        <p:nvSpPr>
          <p:cNvPr id="3" name="Slide Number Placeholder 2">
            <a:extLst>
              <a:ext uri="{FF2B5EF4-FFF2-40B4-BE49-F238E27FC236}">
                <a16:creationId xmlns:a16="http://schemas.microsoft.com/office/drawing/2014/main" id="{0AA4233F-E3C8-0178-3EAA-EB2F8EB1B476}"/>
              </a:ext>
            </a:extLst>
          </p:cNvPr>
          <p:cNvSpPr>
            <a:spLocks noGrp="1"/>
          </p:cNvSpPr>
          <p:nvPr>
            <p:ph type="sldNum" sz="quarter" idx="12"/>
          </p:nvPr>
        </p:nvSpPr>
        <p:spPr>
          <a:xfrm>
            <a:off x="10302239" y="6455665"/>
            <a:ext cx="336042" cy="365125"/>
          </a:xfrm>
        </p:spPr>
        <p:txBody>
          <a:bodyPr vert="horz" lIns="91440" tIns="45720" rIns="91440" bIns="45720" rtlCol="0" anchor="ct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5</a:t>
            </a:fld>
            <a:endParaRPr lang="en-US" sz="1000">
              <a:solidFill>
                <a:schemeClr val="tx1">
                  <a:lumMod val="50000"/>
                  <a:lumOff val="50000"/>
                </a:schemeClr>
              </a:solidFill>
            </a:endParaRPr>
          </a:p>
        </p:txBody>
      </p:sp>
      <p:sp>
        <p:nvSpPr>
          <p:cNvPr id="4" name="TextBox 3">
            <a:extLst>
              <a:ext uri="{FF2B5EF4-FFF2-40B4-BE49-F238E27FC236}">
                <a16:creationId xmlns:a16="http://schemas.microsoft.com/office/drawing/2014/main" id="{7EA0763C-ABC7-A4C3-C8C8-1DC79516B2C9}"/>
              </a:ext>
            </a:extLst>
          </p:cNvPr>
          <p:cNvSpPr txBox="1"/>
          <p:nvPr/>
        </p:nvSpPr>
        <p:spPr>
          <a:xfrm>
            <a:off x="4753052" y="304800"/>
            <a:ext cx="5419918" cy="5858014"/>
          </a:xfrm>
          <a:prstGeom prst="rect">
            <a:avLst/>
          </a:prstGeom>
          <a:noFill/>
        </p:spPr>
        <p:txBody>
          <a:bodyPr wrap="square" rtlCol="0">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Arial" panose="020B0604020202020204" pitchFamily="34" charset="0"/>
              </a:rPr>
              <a:t>Phishing assaults are getting more complex, employing context-aware and tailored tactics to avoid detection by conventional means.</a:t>
            </a:r>
          </a:p>
          <a:p>
            <a:pPr marL="285750" indent="-285750" eaLnBrk="0" fontAlgn="base" hangingPunct="0">
              <a:lnSpc>
                <a:spcPct val="150000"/>
              </a:lnSpc>
              <a:spcBef>
                <a:spcPct val="0"/>
              </a:spcBef>
              <a:spcAft>
                <a:spcPct val="0"/>
              </a:spcAft>
              <a:buFont typeface="Arial" panose="020B0604020202020204" pitchFamily="34" charset="0"/>
              <a:buChar char="•"/>
            </a:pPr>
            <a:endParaRPr lang="en-US" altLang="en-US" dirty="0">
              <a:latin typeface="Arial" panose="020B0604020202020204" pitchFamily="34" charset="0"/>
            </a:endParaRP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Arial" panose="020B0604020202020204" pitchFamily="34" charset="0"/>
              </a:rPr>
              <a:t>Because of the large number of emails, unequal distribution of classes, and dynamic nature of phishing efforts, sophisticated, adaptable systems are necessary for efficient detection.</a:t>
            </a:r>
          </a:p>
          <a:p>
            <a:pPr marL="285750" indent="-285750" eaLnBrk="0" fontAlgn="base" hangingPunct="0">
              <a:lnSpc>
                <a:spcPct val="150000"/>
              </a:lnSpc>
              <a:spcBef>
                <a:spcPct val="0"/>
              </a:spcBef>
              <a:spcAft>
                <a:spcPct val="0"/>
              </a:spcAft>
              <a:buFont typeface="Arial" panose="020B0604020202020204" pitchFamily="34" charset="0"/>
              <a:buChar char="•"/>
            </a:pPr>
            <a:endParaRPr lang="en-US" altLang="en-US" dirty="0">
              <a:latin typeface="Arial" panose="020B0604020202020204" pitchFamily="34" charset="0"/>
            </a:endParaRP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Arial" panose="020B0604020202020204" pitchFamily="34" charset="0"/>
              </a:rPr>
              <a:t>Conventional machine learning models, rule-based systems, and signature-based filters have trouble identifying new phishing techniques, which results in a high rate of false positives and undiscovered attacks.</a:t>
            </a:r>
          </a:p>
        </p:txBody>
      </p:sp>
    </p:spTree>
    <p:extLst>
      <p:ext uri="{BB962C8B-B14F-4D97-AF65-F5344CB8AC3E}">
        <p14:creationId xmlns:p14="http://schemas.microsoft.com/office/powerpoint/2010/main" val="149862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D1B97-CEE7-8ED1-D3D3-17C42BC99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74BCD0-3BDC-8920-77FC-56AB419E7668}"/>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Methodology </a:t>
            </a:r>
          </a:p>
        </p:txBody>
      </p:sp>
      <p:sp>
        <p:nvSpPr>
          <p:cNvPr id="6" name="Rectangle 1">
            <a:extLst>
              <a:ext uri="{FF2B5EF4-FFF2-40B4-BE49-F238E27FC236}">
                <a16:creationId xmlns:a16="http://schemas.microsoft.com/office/drawing/2014/main" id="{7E3CEEDC-A131-0C97-1FEE-AC9C45D1B11C}"/>
              </a:ext>
            </a:extLst>
          </p:cNvPr>
          <p:cNvSpPr>
            <a:spLocks noGrp="1" noChangeArrowheads="1"/>
          </p:cNvSpPr>
          <p:nvPr>
            <p:ph idx="1"/>
          </p:nvPr>
        </p:nvSpPr>
        <p:spPr bwMode="auto">
          <a:xfrm>
            <a:off x="1868513" y="1622746"/>
            <a:ext cx="7977211" cy="51978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lnSpcReduction="10000"/>
          </a:bodyPr>
          <a:lstStyle/>
          <a:p>
            <a:r>
              <a:rPr lang="en-US" sz="1800" b="1" dirty="0">
                <a:latin typeface="Arial" panose="020B0604020202020204" pitchFamily="34" charset="0"/>
                <a:cs typeface="Arial" panose="020B0604020202020204" pitchFamily="34" charset="0"/>
              </a:rPr>
              <a:t>Dataset</a:t>
            </a:r>
          </a:p>
          <a:p>
            <a:pPr marL="0" indent="0">
              <a:buNone/>
            </a:pPr>
            <a:r>
              <a:rPr lang="en-US" sz="1800" b="1" dirty="0">
                <a:latin typeface="Arial" panose="020B0604020202020204" pitchFamily="34" charset="0"/>
                <a:cs typeface="Arial" panose="020B0604020202020204" pitchFamily="34" charset="0"/>
              </a:rPr>
              <a:t>Enron Spam </a:t>
            </a:r>
            <a:r>
              <a:rPr lang="en-US" sz="1800" b="1" dirty="0" err="1">
                <a:latin typeface="Arial" panose="020B0604020202020204" pitchFamily="34" charset="0"/>
                <a:cs typeface="Arial" panose="020B0604020202020204" pitchFamily="34" charset="0"/>
              </a:rPr>
              <a:t>Dataset</a:t>
            </a:r>
            <a:r>
              <a:rPr lang="en-US" sz="1800" dirty="0" err="1">
                <a:latin typeface="Arial" panose="020B0604020202020204" pitchFamily="34" charset="0"/>
                <a:cs typeface="Arial" panose="020B0604020202020204" pitchFamily="34" charset="0"/>
              </a:rPr>
              <a:t>:Contains</a:t>
            </a:r>
            <a:r>
              <a:rPr lang="en-US" sz="1800" dirty="0">
                <a:latin typeface="Arial" panose="020B0604020202020204" pitchFamily="34" charset="0"/>
                <a:cs typeface="Arial" panose="020B0604020202020204" pitchFamily="34" charset="0"/>
              </a:rPr>
              <a:t> a collection of labeled emails (spam/ham) used for training and evaluating the model.</a:t>
            </a:r>
          </a:p>
          <a:p>
            <a:pPr marL="0" indent="0">
              <a:buNone/>
            </a:pPr>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Flow of GAN:</a:t>
            </a:r>
          </a:p>
          <a:p>
            <a:pPr marL="0" indent="0">
              <a:buNone/>
            </a:pPr>
            <a:r>
              <a:rPr lang="en-US" altLang="en-US" sz="1800" dirty="0">
                <a:latin typeface="Arial" panose="020B0604020202020204" pitchFamily="34" charset="0"/>
              </a:rPr>
              <a:t>The </a:t>
            </a:r>
            <a:r>
              <a:rPr lang="en-US" altLang="en-US" sz="1800" dirty="0" err="1">
                <a:latin typeface="Arial" panose="020B0604020202020204" pitchFamily="34" charset="0"/>
              </a:rPr>
              <a:t>generator:attempts</a:t>
            </a:r>
            <a:r>
              <a:rPr lang="en-US" altLang="en-US" sz="1800" dirty="0">
                <a:latin typeface="Arial" panose="020B0604020202020204" pitchFamily="34" charset="0"/>
              </a:rPr>
              <a:t> to imitate authentic phishing emails by creating phony emails from random noise using a dense network.</a:t>
            </a:r>
            <a:br>
              <a:rPr lang="en-US" altLang="en-US" sz="1800" dirty="0">
                <a:latin typeface="Arial" panose="020B0604020202020204" pitchFamily="34" charset="0"/>
              </a:rPr>
            </a:br>
            <a:br>
              <a:rPr lang="en-US" altLang="en-US" sz="1800" dirty="0">
                <a:latin typeface="Arial" panose="020B0604020202020204" pitchFamily="34" charset="0"/>
              </a:rPr>
            </a:br>
            <a:r>
              <a:rPr lang="en-US" altLang="en-US" sz="1800" dirty="0" err="1">
                <a:latin typeface="Arial" panose="020B0604020202020204" pitchFamily="34" charset="0"/>
              </a:rPr>
              <a:t>Discriminator:A</a:t>
            </a:r>
            <a:r>
              <a:rPr lang="en-US" altLang="en-US" sz="1800" dirty="0">
                <a:latin typeface="Arial" panose="020B0604020202020204" pitchFamily="34" charset="0"/>
              </a:rPr>
              <a:t> binary classifier that separates created (fake) emails from real (spam/ham) emails using LSTM layers.</a:t>
            </a:r>
          </a:p>
          <a:p>
            <a:pPr eaLnBrk="0" fontAlgn="base" hangingPunct="0">
              <a:spcBef>
                <a:spcPct val="0"/>
              </a:spcBef>
              <a:spcAft>
                <a:spcPct val="0"/>
              </a:spcAft>
              <a:buClrTx/>
              <a:buSzTx/>
              <a:buFont typeface="Arial" panose="020B0604020202020204" pitchFamily="34" charset="0"/>
              <a:buChar char="•"/>
            </a:pPr>
            <a:endParaRPr lang="en-US" altLang="en-US" sz="1800" b="1" dirty="0">
              <a:latin typeface="Arial" panose="020B0604020202020204" pitchFamily="34" charset="0"/>
            </a:endParaRPr>
          </a:p>
          <a:p>
            <a:pPr eaLnBrk="0" fontAlgn="base" hangingPunct="0">
              <a:spcBef>
                <a:spcPct val="0"/>
              </a:spcBef>
              <a:spcAft>
                <a:spcPct val="0"/>
              </a:spcAft>
              <a:buClrTx/>
              <a:buSzTx/>
            </a:pPr>
            <a:r>
              <a:rPr lang="en-US" altLang="en-US" sz="1800" b="1" dirty="0">
                <a:latin typeface="Arial" panose="020B0604020202020204" pitchFamily="34" charset="0"/>
              </a:rPr>
              <a:t>Training Process:</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1)</a:t>
            </a:r>
            <a:r>
              <a:rPr lang="en-US" altLang="en-US" sz="1800" dirty="0">
                <a:latin typeface="Arial" panose="020B0604020202020204" pitchFamily="34" charset="0"/>
              </a:rPr>
              <a:t>The </a:t>
            </a:r>
            <a:r>
              <a:rPr lang="en-US" altLang="en-US" sz="1800" b="1" dirty="0">
                <a:latin typeface="Arial" panose="020B0604020202020204" pitchFamily="34" charset="0"/>
              </a:rPr>
              <a:t>generator</a:t>
            </a:r>
            <a:r>
              <a:rPr lang="en-US" altLang="en-US" sz="1800" dirty="0">
                <a:latin typeface="Arial" panose="020B0604020202020204" pitchFamily="34" charset="0"/>
              </a:rPr>
              <a:t> creates fake emails from noise.</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2)</a:t>
            </a:r>
            <a:r>
              <a:rPr lang="en-US" altLang="en-US" sz="1800" dirty="0">
                <a:latin typeface="Arial" panose="020B0604020202020204" pitchFamily="34" charset="0"/>
              </a:rPr>
              <a:t>The </a:t>
            </a:r>
            <a:r>
              <a:rPr lang="en-US" altLang="en-US" sz="1800" b="1" dirty="0">
                <a:latin typeface="Arial" panose="020B0604020202020204" pitchFamily="34" charset="0"/>
              </a:rPr>
              <a:t>discriminator</a:t>
            </a:r>
            <a:r>
              <a:rPr lang="en-US" altLang="en-US" sz="1800" dirty="0">
                <a:latin typeface="Arial" panose="020B0604020202020204" pitchFamily="34" charset="0"/>
              </a:rPr>
              <a:t> evaluates both real and fake emails, providing feedback on its accuracy.</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3)</a:t>
            </a:r>
            <a:r>
              <a:rPr lang="en-US" altLang="en-US" sz="1800" dirty="0">
                <a:latin typeface="Arial" panose="020B0604020202020204" pitchFamily="34" charset="0"/>
              </a:rPr>
              <a:t>The generator and discriminator are trained alternately:</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4)</a:t>
            </a:r>
            <a:r>
              <a:rPr lang="en-US" altLang="en-US" sz="1800" dirty="0">
                <a:latin typeface="Arial" panose="020B0604020202020204" pitchFamily="34" charset="0"/>
              </a:rPr>
              <a:t>The discriminator improves its ability to classify real vs. fake.</a:t>
            </a:r>
          </a:p>
          <a:p>
            <a:pPr marL="0" indent="0" eaLnBrk="0" fontAlgn="base" hangingPunct="0">
              <a:lnSpc>
                <a:spcPct val="100000"/>
              </a:lnSpc>
              <a:spcBef>
                <a:spcPct val="0"/>
              </a:spcBef>
              <a:spcAft>
                <a:spcPct val="0"/>
              </a:spcAft>
              <a:buNone/>
            </a:pPr>
            <a:r>
              <a:rPr lang="en-US" altLang="en-US" sz="1800" b="1" dirty="0">
                <a:latin typeface="Arial" panose="020B0604020202020204" pitchFamily="34" charset="0"/>
              </a:rPr>
              <a:t>5)</a:t>
            </a:r>
            <a:r>
              <a:rPr lang="en-US" altLang="en-US" sz="1800" dirty="0">
                <a:latin typeface="Arial" panose="020B0604020202020204" pitchFamily="34" charset="0"/>
              </a:rPr>
              <a:t>The generator adjusts to create more realistic fake emails</a:t>
            </a:r>
          </a:p>
          <a:p>
            <a:pPr marL="0" indent="0">
              <a:buNone/>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8B8F4DE-764F-94B3-E43C-ED641F5583CF}"/>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6</a:t>
            </a:fld>
            <a:endParaRPr lang="en-US" sz="1000">
              <a:solidFill>
                <a:schemeClr val="tx1">
                  <a:lumMod val="50000"/>
                  <a:lumOff val="50000"/>
                </a:schemeClr>
              </a:solidFill>
            </a:endParaRPr>
          </a:p>
        </p:txBody>
      </p:sp>
    </p:spTree>
    <p:extLst>
      <p:ext uri="{BB962C8B-B14F-4D97-AF65-F5344CB8AC3E}">
        <p14:creationId xmlns:p14="http://schemas.microsoft.com/office/powerpoint/2010/main" val="34243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C10D8-59E5-E7CB-607B-D2E6C3C22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86A87-FDAF-DE15-0171-C4E5C8D91A6B}"/>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Methodology </a:t>
            </a:r>
          </a:p>
        </p:txBody>
      </p:sp>
      <p:sp>
        <p:nvSpPr>
          <p:cNvPr id="6" name="Rectangle 1">
            <a:extLst>
              <a:ext uri="{FF2B5EF4-FFF2-40B4-BE49-F238E27FC236}">
                <a16:creationId xmlns:a16="http://schemas.microsoft.com/office/drawing/2014/main" id="{84467446-AE38-FEE2-CB90-D1FBF61DDA38}"/>
              </a:ext>
            </a:extLst>
          </p:cNvPr>
          <p:cNvSpPr>
            <a:spLocks noGrp="1" noChangeArrowheads="1"/>
          </p:cNvSpPr>
          <p:nvPr>
            <p:ph idx="1"/>
          </p:nvPr>
        </p:nvSpPr>
        <p:spPr bwMode="auto">
          <a:xfrm>
            <a:off x="1868513" y="1891970"/>
            <a:ext cx="7977211" cy="4928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endParaRPr lang="en-US" sz="1800" b="1"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Data Preprocessing </a:t>
            </a:r>
          </a:p>
          <a:p>
            <a:pPr marL="0" indent="0">
              <a:lnSpc>
                <a:spcPct val="150000"/>
              </a:lnSpc>
              <a:buNone/>
            </a:pPr>
            <a:r>
              <a:rPr lang="en-US" sz="1800" b="1" dirty="0">
                <a:latin typeface="Arial" panose="020B0604020202020204" pitchFamily="34" charset="0"/>
                <a:cs typeface="Arial" panose="020B0604020202020204" pitchFamily="34" charset="0"/>
              </a:rPr>
              <a:t>Text Cleaning: </a:t>
            </a:r>
          </a:p>
          <a:p>
            <a:pPr>
              <a:lnSpc>
                <a:spcPct val="150000"/>
              </a:lnSpc>
            </a:pPr>
            <a:r>
              <a:rPr lang="en-US" sz="1800" dirty="0">
                <a:latin typeface="Arial" panose="020B0604020202020204" pitchFamily="34" charset="0"/>
                <a:cs typeface="Arial" panose="020B0604020202020204" pitchFamily="34" charset="0"/>
              </a:rPr>
              <a:t>Removing non-alphanumeric characters, converting text to lowercase, and removing </a:t>
            </a:r>
            <a:r>
              <a:rPr lang="en-US" sz="1800" dirty="0" err="1">
                <a:latin typeface="Arial" panose="020B0604020202020204" pitchFamily="34" charset="0"/>
                <a:cs typeface="Arial" panose="020B0604020202020204" pitchFamily="34" charset="0"/>
              </a:rPr>
              <a:t>stopwords</a:t>
            </a:r>
            <a:r>
              <a:rPr lang="en-US" sz="1800" dirty="0">
                <a:latin typeface="Arial" panose="020B0604020202020204" pitchFamily="34" charset="0"/>
                <a:cs typeface="Arial" panose="020B0604020202020204" pitchFamily="34" charset="0"/>
              </a:rPr>
              <a:t>. </a:t>
            </a:r>
          </a:p>
          <a:p>
            <a:pPr marL="0" indent="0">
              <a:lnSpc>
                <a:spcPct val="150000"/>
              </a:lnSpc>
              <a:buNone/>
            </a:pPr>
            <a:r>
              <a:rPr lang="en-US" sz="1800" b="1" dirty="0">
                <a:latin typeface="Arial" panose="020B0604020202020204" pitchFamily="34" charset="0"/>
                <a:cs typeface="Arial" panose="020B0604020202020204" pitchFamily="34" charset="0"/>
              </a:rPr>
              <a:t>Tokenization and Padding: </a:t>
            </a:r>
          </a:p>
          <a:p>
            <a:pPr>
              <a:lnSpc>
                <a:spcPct val="150000"/>
              </a:lnSpc>
            </a:pPr>
            <a:r>
              <a:rPr lang="en-US" sz="1800" dirty="0">
                <a:latin typeface="Arial" panose="020B0604020202020204" pitchFamily="34" charset="0"/>
                <a:cs typeface="Arial" panose="020B0604020202020204" pitchFamily="34" charset="0"/>
              </a:rPr>
              <a:t>Tokenization of text into sequences. </a:t>
            </a:r>
          </a:p>
          <a:p>
            <a:pPr>
              <a:lnSpc>
                <a:spcPct val="150000"/>
              </a:lnSpc>
            </a:pPr>
            <a:r>
              <a:rPr lang="en-US" sz="1800" dirty="0">
                <a:latin typeface="Arial" panose="020B0604020202020204" pitchFamily="34" charset="0"/>
                <a:cs typeface="Arial" panose="020B0604020202020204" pitchFamily="34" charset="0"/>
              </a:rPr>
              <a:t>Padding of sequences to ensure uniform input size for the GAN model. </a:t>
            </a: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a:lnSpc>
                <a:spcPct val="150000"/>
              </a:lnSpc>
            </a:pPr>
            <a:endParaRPr lang="en-US" sz="1800" dirty="0">
              <a:latin typeface="Arial" panose="020B0604020202020204" pitchFamily="34" charset="0"/>
              <a:cs typeface="Arial" panose="020B0604020202020204" pitchFamily="34" charset="0"/>
            </a:endParaRPr>
          </a:p>
          <a:p>
            <a:pPr marL="0" indent="0">
              <a:lnSpc>
                <a:spcPct val="150000"/>
              </a:lnSpc>
              <a:buNone/>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DFB8E49-4A8E-ACB7-A7BF-ADF49E42A99C}"/>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7</a:t>
            </a:fld>
            <a:endParaRPr lang="en-US" sz="1000">
              <a:solidFill>
                <a:schemeClr val="tx1">
                  <a:lumMod val="50000"/>
                  <a:lumOff val="50000"/>
                </a:schemeClr>
              </a:solidFill>
            </a:endParaRPr>
          </a:p>
        </p:txBody>
      </p:sp>
    </p:spTree>
    <p:extLst>
      <p:ext uri="{BB962C8B-B14F-4D97-AF65-F5344CB8AC3E}">
        <p14:creationId xmlns:p14="http://schemas.microsoft.com/office/powerpoint/2010/main" val="74007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979CD-7B42-690B-664E-785C0DFE3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8F10A-C87B-5B50-0D0C-BFBE96699DCE}"/>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Experiments</a:t>
            </a:r>
          </a:p>
        </p:txBody>
      </p:sp>
      <p:sp>
        <p:nvSpPr>
          <p:cNvPr id="6" name="Rectangle 1">
            <a:extLst>
              <a:ext uri="{FF2B5EF4-FFF2-40B4-BE49-F238E27FC236}">
                <a16:creationId xmlns:a16="http://schemas.microsoft.com/office/drawing/2014/main" id="{587D198B-BAD7-2CE1-5EFF-D8356C61D052}"/>
              </a:ext>
            </a:extLst>
          </p:cNvPr>
          <p:cNvSpPr>
            <a:spLocks noGrp="1" noChangeArrowheads="1"/>
          </p:cNvSpPr>
          <p:nvPr>
            <p:ph idx="1"/>
          </p:nvPr>
        </p:nvSpPr>
        <p:spPr bwMode="auto">
          <a:xfrm>
            <a:off x="1868513" y="1622746"/>
            <a:ext cx="7977211" cy="51978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a:lnSpc>
                <a:spcPct val="170000"/>
              </a:lnSpc>
            </a:pPr>
            <a:endParaRPr lang="en-US" sz="1800" b="1" dirty="0">
              <a:latin typeface="Arial" panose="020B0604020202020204" pitchFamily="34" charset="0"/>
              <a:cs typeface="Arial" panose="020B0604020202020204" pitchFamily="34" charset="0"/>
            </a:endParaRPr>
          </a:p>
          <a:p>
            <a:pPr>
              <a:lnSpc>
                <a:spcPct val="170000"/>
              </a:lnSpc>
            </a:pPr>
            <a:endParaRPr lang="en-US" sz="1800" b="1" dirty="0">
              <a:latin typeface="Arial" panose="020B0604020202020204" pitchFamily="34" charset="0"/>
              <a:cs typeface="Arial" panose="020B0604020202020204" pitchFamily="34" charset="0"/>
            </a:endParaRPr>
          </a:p>
          <a:p>
            <a:pPr>
              <a:lnSpc>
                <a:spcPct val="170000"/>
              </a:lnSpc>
            </a:pPr>
            <a:endParaRPr lang="en-US" sz="1800" b="1" dirty="0">
              <a:latin typeface="Arial" panose="020B0604020202020204" pitchFamily="34" charset="0"/>
              <a:cs typeface="Arial" panose="020B0604020202020204" pitchFamily="34" charset="0"/>
            </a:endParaRPr>
          </a:p>
          <a:p>
            <a:pPr>
              <a:lnSpc>
                <a:spcPct val="170000"/>
              </a:lnSpc>
            </a:pPr>
            <a:r>
              <a:rPr lang="en-US" sz="1800" b="1" dirty="0">
                <a:latin typeface="Arial" panose="020B0604020202020204" pitchFamily="34" charset="0"/>
                <a:cs typeface="Arial" panose="020B0604020202020204" pitchFamily="34" charset="0"/>
              </a:rPr>
              <a:t>Tools and Technologies Used</a:t>
            </a:r>
          </a:p>
          <a:p>
            <a:pPr>
              <a:lnSpc>
                <a:spcPct val="170000"/>
              </a:lnSpc>
            </a:pPr>
            <a:r>
              <a:rPr lang="en-US" sz="1800" dirty="0">
                <a:latin typeface="Arial" panose="020B0604020202020204" pitchFamily="34" charset="0"/>
                <a:cs typeface="Arial" panose="020B0604020202020204" pitchFamily="34" charset="0"/>
              </a:rPr>
              <a:t>TensorFlow/</a:t>
            </a:r>
            <a:r>
              <a:rPr lang="en-US" sz="1800" dirty="0" err="1">
                <a:latin typeface="Arial" panose="020B0604020202020204" pitchFamily="34" charset="0"/>
                <a:cs typeface="Arial" panose="020B0604020202020204" pitchFamily="34" charset="0"/>
              </a:rPr>
              <a:t>Keras:Used</a:t>
            </a:r>
            <a:r>
              <a:rPr lang="en-US" sz="1800" dirty="0">
                <a:latin typeface="Arial" panose="020B0604020202020204" pitchFamily="34" charset="0"/>
                <a:cs typeface="Arial" panose="020B0604020202020204" pitchFamily="34" charset="0"/>
              </a:rPr>
              <a:t> for building and training the GAN (Generator and Discriminator models).</a:t>
            </a:r>
          </a:p>
          <a:p>
            <a:pPr>
              <a:lnSpc>
                <a:spcPct val="170000"/>
              </a:lnSpc>
            </a:pPr>
            <a:r>
              <a:rPr lang="en-US" sz="1800" dirty="0" err="1">
                <a:latin typeface="Arial" panose="020B0604020202020204" pitchFamily="34" charset="0"/>
                <a:cs typeface="Arial" panose="020B0604020202020204" pitchFamily="34" charset="0"/>
              </a:rPr>
              <a:t>NumPy:For</a:t>
            </a:r>
            <a:r>
              <a:rPr lang="en-US" sz="1800" dirty="0">
                <a:latin typeface="Arial" panose="020B0604020202020204" pitchFamily="34" charset="0"/>
                <a:cs typeface="Arial" panose="020B0604020202020204" pitchFamily="34" charset="0"/>
              </a:rPr>
              <a:t> numerical operations and array manipulations.</a:t>
            </a:r>
          </a:p>
          <a:p>
            <a:pPr>
              <a:lnSpc>
                <a:spcPct val="170000"/>
              </a:lnSpc>
            </a:pPr>
            <a:r>
              <a:rPr lang="en-US" sz="1800" dirty="0" err="1">
                <a:latin typeface="Arial" panose="020B0604020202020204" pitchFamily="34" charset="0"/>
                <a:cs typeface="Arial" panose="020B0604020202020204" pitchFamily="34" charset="0"/>
              </a:rPr>
              <a:t>pandas:For</a:t>
            </a:r>
            <a:r>
              <a:rPr lang="en-US" sz="1800" dirty="0">
                <a:latin typeface="Arial" panose="020B0604020202020204" pitchFamily="34" charset="0"/>
                <a:cs typeface="Arial" panose="020B0604020202020204" pitchFamily="34" charset="0"/>
              </a:rPr>
              <a:t> data preprocessing, reading and managing the dataset.</a:t>
            </a:r>
          </a:p>
          <a:p>
            <a:pPr>
              <a:lnSpc>
                <a:spcPct val="170000"/>
              </a:lnSpc>
            </a:pPr>
            <a:r>
              <a:rPr lang="en-US" sz="1800" dirty="0" err="1">
                <a:latin typeface="Arial" panose="020B0604020202020204" pitchFamily="34" charset="0"/>
                <a:cs typeface="Arial" panose="020B0604020202020204" pitchFamily="34" charset="0"/>
              </a:rPr>
              <a:t>scikit-learn:For</a:t>
            </a:r>
            <a:r>
              <a:rPr lang="en-US" sz="1800" dirty="0">
                <a:latin typeface="Arial" panose="020B0604020202020204" pitchFamily="34" charset="0"/>
                <a:cs typeface="Arial" panose="020B0604020202020204" pitchFamily="34" charset="0"/>
              </a:rPr>
              <a:t> splitting the dataset and evaluating the model performance.</a:t>
            </a: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61B26C3-0031-E0C8-D5D0-F5EEB709B1DA}"/>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8</a:t>
            </a:fld>
            <a:endParaRPr lang="en-US" sz="1000">
              <a:solidFill>
                <a:schemeClr val="tx1">
                  <a:lumMod val="50000"/>
                  <a:lumOff val="50000"/>
                </a:schemeClr>
              </a:solidFill>
            </a:endParaRPr>
          </a:p>
        </p:txBody>
      </p:sp>
    </p:spTree>
    <p:extLst>
      <p:ext uri="{BB962C8B-B14F-4D97-AF65-F5344CB8AC3E}">
        <p14:creationId xmlns:p14="http://schemas.microsoft.com/office/powerpoint/2010/main" val="352470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C23A2-4B3C-A4EB-F2FE-50BA8C0692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B7D8F-6105-5B88-0A48-59A6C1FE970D}"/>
              </a:ext>
            </a:extLst>
          </p:cNvPr>
          <p:cNvSpPr>
            <a:spLocks noGrp="1"/>
          </p:cNvSpPr>
          <p:nvPr>
            <p:ph type="title"/>
          </p:nvPr>
        </p:nvSpPr>
        <p:spPr>
          <a:xfrm>
            <a:off x="2552700" y="294539"/>
            <a:ext cx="7421963" cy="1033669"/>
          </a:xfrm>
        </p:spPr>
        <p:txBody>
          <a:bodyPr>
            <a:normAutofit/>
          </a:bodyPr>
          <a:lstStyle/>
          <a:p>
            <a:r>
              <a:rPr lang="en-US" sz="3500" b="1" dirty="0">
                <a:solidFill>
                  <a:srgbClr val="FFFFFF"/>
                </a:solidFill>
              </a:rPr>
              <a:t>Experiments</a:t>
            </a:r>
          </a:p>
        </p:txBody>
      </p:sp>
      <p:sp>
        <p:nvSpPr>
          <p:cNvPr id="6" name="Rectangle 1">
            <a:extLst>
              <a:ext uri="{FF2B5EF4-FFF2-40B4-BE49-F238E27FC236}">
                <a16:creationId xmlns:a16="http://schemas.microsoft.com/office/drawing/2014/main" id="{23C6EED5-55DD-89DD-744B-42A58516552B}"/>
              </a:ext>
            </a:extLst>
          </p:cNvPr>
          <p:cNvSpPr>
            <a:spLocks noGrp="1" noChangeArrowheads="1"/>
          </p:cNvSpPr>
          <p:nvPr>
            <p:ph idx="1"/>
          </p:nvPr>
        </p:nvSpPr>
        <p:spPr bwMode="auto">
          <a:xfrm>
            <a:off x="1868513" y="1622746"/>
            <a:ext cx="7977211" cy="51978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Autofit/>
          </a:bodyPr>
          <a:lstStyle/>
          <a:p>
            <a:pPr>
              <a:lnSpc>
                <a:spcPct val="170000"/>
              </a:lnSpc>
            </a:pPr>
            <a:r>
              <a:rPr lang="en-US" sz="1800" b="1" dirty="0">
                <a:latin typeface="Arial" panose="020B0604020202020204" pitchFamily="34" charset="0"/>
                <a:cs typeface="Arial" panose="020B0604020202020204" pitchFamily="34" charset="0"/>
              </a:rPr>
              <a:t>Training and Testing Splits:</a:t>
            </a:r>
          </a:p>
          <a:p>
            <a:pPr marL="0" indent="0">
              <a:lnSpc>
                <a:spcPct val="170000"/>
              </a:lnSpc>
              <a:buNone/>
            </a:pPr>
            <a:r>
              <a:rPr lang="en-US" sz="1800" b="1" dirty="0">
                <a:latin typeface="Arial" panose="020B0604020202020204" pitchFamily="34" charset="0"/>
                <a:cs typeface="Arial" panose="020B0604020202020204" pitchFamily="34" charset="0"/>
              </a:rPr>
              <a:t>Training Split:</a:t>
            </a:r>
            <a:r>
              <a:rPr lang="en-US" sz="1800" dirty="0">
                <a:latin typeface="Arial" panose="020B0604020202020204" pitchFamily="34" charset="0"/>
                <a:cs typeface="Arial" panose="020B0604020202020204" pitchFamily="34" charset="0"/>
              </a:rPr>
              <a:t> 80% of the dataset.</a:t>
            </a:r>
          </a:p>
          <a:p>
            <a:pPr marL="0" indent="0">
              <a:lnSpc>
                <a:spcPct val="170000"/>
              </a:lnSpc>
              <a:buNone/>
            </a:pPr>
            <a:r>
              <a:rPr lang="en-US" sz="1800" b="1" dirty="0">
                <a:latin typeface="Arial" panose="020B0604020202020204" pitchFamily="34" charset="0"/>
                <a:cs typeface="Arial" panose="020B0604020202020204" pitchFamily="34" charset="0"/>
              </a:rPr>
              <a:t>Testing Split:</a:t>
            </a:r>
            <a:r>
              <a:rPr lang="en-US" sz="1800" dirty="0">
                <a:latin typeface="Arial" panose="020B0604020202020204" pitchFamily="34" charset="0"/>
                <a:cs typeface="Arial" panose="020B0604020202020204" pitchFamily="34" charset="0"/>
              </a:rPr>
              <a:t> 20% for evaluating model performance.</a:t>
            </a:r>
          </a:p>
          <a:p>
            <a:pPr>
              <a:lnSpc>
                <a:spcPct val="170000"/>
              </a:lnSpc>
            </a:pPr>
            <a:r>
              <a:rPr lang="en-US" sz="1800" b="1" dirty="0">
                <a:latin typeface="Arial" panose="020B0604020202020204" pitchFamily="34" charset="0"/>
                <a:cs typeface="Arial" panose="020B0604020202020204" pitchFamily="34" charset="0"/>
              </a:rPr>
              <a:t>Accuracy Metrics:</a:t>
            </a:r>
          </a:p>
          <a:p>
            <a:pPr>
              <a:lnSpc>
                <a:spcPct val="170000"/>
              </a:lnSpc>
            </a:pPr>
            <a:r>
              <a:rPr lang="en-US" sz="1800" dirty="0">
                <a:latin typeface="Arial" panose="020B0604020202020204" pitchFamily="34" charset="0"/>
                <a:cs typeface="Arial" panose="020B0604020202020204" pitchFamily="34" charset="0"/>
              </a:rPr>
              <a:t>Discriminator accuracy to assess how well it distinguishes real vs. fake emails.</a:t>
            </a: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a:p>
            <a:pPr>
              <a:lnSpc>
                <a:spcPct val="170000"/>
              </a:lnSpc>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99F3B77-CEAD-F4D5-57CC-36370418E791}"/>
              </a:ext>
            </a:extLst>
          </p:cNvPr>
          <p:cNvSpPr>
            <a:spLocks noGrp="1"/>
          </p:cNvSpPr>
          <p:nvPr>
            <p:ph type="sldNum" sz="quarter" idx="12"/>
          </p:nvPr>
        </p:nvSpPr>
        <p:spPr>
          <a:xfrm>
            <a:off x="10302240" y="6455432"/>
            <a:ext cx="334434" cy="365125"/>
          </a:xfrm>
        </p:spPr>
        <p:txBody>
          <a:bodyPr>
            <a:normAutofit/>
          </a:bodyPr>
          <a:lstStyle/>
          <a:p>
            <a:pPr>
              <a:spcAft>
                <a:spcPts val="600"/>
              </a:spcAft>
            </a:pPr>
            <a:fld id="{4DA212D3-E6D6-46CD-B1C9-FEE05250F4E8}" type="slidenum">
              <a:rPr lang="en-US" sz="1000">
                <a:solidFill>
                  <a:schemeClr val="tx1">
                    <a:lumMod val="50000"/>
                    <a:lumOff val="50000"/>
                  </a:schemeClr>
                </a:solidFill>
              </a:rPr>
              <a:pPr>
                <a:spcAft>
                  <a:spcPts val="600"/>
                </a:spcAft>
              </a:pPr>
              <a:t>9</a:t>
            </a:fld>
            <a:endParaRPr lang="en-US" sz="1000">
              <a:solidFill>
                <a:schemeClr val="tx1">
                  <a:lumMod val="50000"/>
                  <a:lumOff val="50000"/>
                </a:schemeClr>
              </a:solidFill>
            </a:endParaRPr>
          </a:p>
        </p:txBody>
      </p:sp>
    </p:spTree>
    <p:extLst>
      <p:ext uri="{BB962C8B-B14F-4D97-AF65-F5344CB8AC3E}">
        <p14:creationId xmlns:p14="http://schemas.microsoft.com/office/powerpoint/2010/main" val="473720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TotalTime>
  <Words>802</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Ion</vt:lpstr>
      <vt:lpstr>PowerPoint Presentation</vt:lpstr>
      <vt:lpstr>CONTENTS</vt:lpstr>
      <vt:lpstr>Introduction</vt:lpstr>
      <vt:lpstr>Background</vt:lpstr>
      <vt:lpstr>PROBLEM STATMENT</vt:lpstr>
      <vt:lpstr>Methodology </vt:lpstr>
      <vt:lpstr>Methodology </vt:lpstr>
      <vt:lpstr>Experiments</vt:lpstr>
      <vt:lpstr>Experiments</vt:lpstr>
      <vt:lpstr>Experiments</vt:lpstr>
      <vt:lpstr>Conclusion</vt:lpstr>
      <vt:lpstr>Contribution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Deepthi N.</dc:creator>
  <cp:lastModifiedBy>Naga Deepthi N.</cp:lastModifiedBy>
  <cp:revision>2</cp:revision>
  <dcterms:created xsi:type="dcterms:W3CDTF">2024-12-01T01:48:21Z</dcterms:created>
  <dcterms:modified xsi:type="dcterms:W3CDTF">2024-12-01T03:31:00Z</dcterms:modified>
</cp:coreProperties>
</file>