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73" r:id="rId3"/>
    <p:sldId id="269" r:id="rId4"/>
    <p:sldId id="257" r:id="rId5"/>
    <p:sldId id="258" r:id="rId6"/>
    <p:sldId id="259" r:id="rId7"/>
    <p:sldId id="275" r:id="rId8"/>
    <p:sldId id="260" r:id="rId9"/>
    <p:sldId id="261" r:id="rId10"/>
    <p:sldId id="262" r:id="rId11"/>
    <p:sldId id="263" r:id="rId12"/>
    <p:sldId id="264" r:id="rId13"/>
    <p:sldId id="265" r:id="rId14"/>
    <p:sldId id="266" r:id="rId15"/>
    <p:sldId id="271" r:id="rId16"/>
    <p:sldId id="268" r:id="rId17"/>
    <p:sldId id="274" r:id="rId18"/>
  </p:sldIdLst>
  <p:sldSz cx="7569200" cy="10699750"/>
  <p:notesSz cx="7569200" cy="10699750"/>
  <p:defaultTextStyle>
    <a:defPPr>
      <a:defRPr kern="0"/>
    </a:defPPr>
  </p:defaultTextStyle>
  <p:extLst>
    <p:ext uri="{521415D9-36F7-43E2-AB2F-B90AF26B5E84}">
      <p14:sectionLst xmlns:p14="http://schemas.microsoft.com/office/powerpoint/2010/main">
        <p14:section name="Default Section" id="{4347977D-B687-4BE2-88FA-B897A7B1BE23}">
          <p14:sldIdLst>
            <p14:sldId id="272"/>
            <p14:sldId id="273"/>
            <p14:sldId id="269"/>
            <p14:sldId id="257"/>
            <p14:sldId id="258"/>
            <p14:sldId id="259"/>
            <p14:sldId id="275"/>
            <p14:sldId id="260"/>
            <p14:sldId id="261"/>
            <p14:sldId id="262"/>
            <p14:sldId id="263"/>
            <p14:sldId id="264"/>
            <p14:sldId id="265"/>
            <p14:sldId id="266"/>
            <p14:sldId id="271"/>
            <p14:sldId id="268"/>
            <p14:sldId id="27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4660"/>
  </p:normalViewPr>
  <p:slideViewPr>
    <p:cSldViewPr>
      <p:cViewPr>
        <p:scale>
          <a:sx n="37" d="100"/>
          <a:sy n="37" d="100"/>
        </p:scale>
        <p:origin x="2856" y="5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6922"/>
            <a:ext cx="6433820"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1860"/>
            <a:ext cx="5298440"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0942"/>
            <a:ext cx="3292602"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0942"/>
            <a:ext cx="3292602"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460" y="427990"/>
            <a:ext cx="6812280"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0942"/>
            <a:ext cx="6812280"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0768"/>
            <a:ext cx="2422144"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0768"/>
            <a:ext cx="1740916"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a:xfrm>
            <a:off x="5449824" y="9950768"/>
            <a:ext cx="1740916"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8966" y="706875"/>
            <a:ext cx="4048726" cy="570037"/>
          </a:xfrm>
          <a:prstGeom prst="rect">
            <a:avLst/>
          </a:prstGeom>
        </p:spPr>
        <p:txBody>
          <a:bodyPr vert="horz" wrap="square" lIns="0" tIns="15884" rIns="0" bIns="0" rtlCol="0">
            <a:spAutoFit/>
          </a:bodyPr>
          <a:lstStyle/>
          <a:p>
            <a:pPr marL="12708">
              <a:spcBef>
                <a:spcPts val="125"/>
              </a:spcBef>
            </a:pPr>
            <a:r>
              <a:rPr lang="en-IN" spc="-10" dirty="0"/>
              <a:t>HANDWRITTEN DIGIT RECOGNITION WITH CONVOLUTIONAL NEURAL NETWORKS </a:t>
            </a:r>
            <a:endParaRPr spc="-10" dirty="0"/>
          </a:p>
        </p:txBody>
      </p:sp>
      <p:sp>
        <p:nvSpPr>
          <p:cNvPr id="3" name="object 3"/>
          <p:cNvSpPr txBox="1"/>
          <p:nvPr/>
        </p:nvSpPr>
        <p:spPr>
          <a:xfrm>
            <a:off x="2680556" y="1332370"/>
            <a:ext cx="2212383" cy="233022"/>
          </a:xfrm>
          <a:prstGeom prst="rect">
            <a:avLst/>
          </a:prstGeom>
        </p:spPr>
        <p:txBody>
          <a:bodyPr vert="horz" wrap="square" lIns="0" tIns="17155" rIns="0" bIns="0" rtlCol="0">
            <a:spAutoFit/>
          </a:bodyPr>
          <a:lstStyle/>
          <a:p>
            <a:pPr marL="12708">
              <a:spcBef>
                <a:spcPts val="135"/>
              </a:spcBef>
            </a:pPr>
            <a:r>
              <a:rPr sz="1401" b="1" dirty="0">
                <a:latin typeface="LM Roman 12"/>
                <a:cs typeface="LM Roman 12"/>
              </a:rPr>
              <a:t>A</a:t>
            </a:r>
            <a:r>
              <a:rPr sz="1401" b="1" spc="105" dirty="0">
                <a:latin typeface="LM Roman 12"/>
                <a:cs typeface="LM Roman 12"/>
              </a:rPr>
              <a:t> </a:t>
            </a:r>
            <a:r>
              <a:rPr sz="1401" b="1" dirty="0">
                <a:latin typeface="LM Roman 12"/>
                <a:cs typeface="LM Roman 12"/>
              </a:rPr>
              <a:t>Micro</a:t>
            </a:r>
            <a:r>
              <a:rPr sz="1401" b="1" spc="110" dirty="0">
                <a:latin typeface="LM Roman 12"/>
                <a:cs typeface="LM Roman 12"/>
              </a:rPr>
              <a:t> </a:t>
            </a:r>
            <a:r>
              <a:rPr sz="1401" b="1" dirty="0">
                <a:latin typeface="LM Roman 12"/>
                <a:cs typeface="LM Roman 12"/>
              </a:rPr>
              <a:t>Project</a:t>
            </a:r>
            <a:r>
              <a:rPr sz="1401" b="1" spc="110" dirty="0">
                <a:latin typeface="LM Roman 12"/>
                <a:cs typeface="LM Roman 12"/>
              </a:rPr>
              <a:t> </a:t>
            </a:r>
            <a:r>
              <a:rPr sz="1401" b="1" spc="-10" dirty="0">
                <a:latin typeface="LM Roman 12"/>
                <a:cs typeface="LM Roman 12"/>
              </a:rPr>
              <a:t>Report</a:t>
            </a:r>
            <a:endParaRPr sz="1401">
              <a:latin typeface="LM Roman 12"/>
              <a:cs typeface="LM Roman 12"/>
            </a:endParaRPr>
          </a:p>
        </p:txBody>
      </p:sp>
      <p:sp>
        <p:nvSpPr>
          <p:cNvPr id="4" name="object 4"/>
          <p:cNvSpPr txBox="1"/>
          <p:nvPr/>
        </p:nvSpPr>
        <p:spPr>
          <a:xfrm>
            <a:off x="3263463" y="2447851"/>
            <a:ext cx="1043288" cy="197094"/>
          </a:xfrm>
          <a:prstGeom prst="rect">
            <a:avLst/>
          </a:prstGeom>
        </p:spPr>
        <p:txBody>
          <a:bodyPr vert="horz" wrap="square" lIns="0" tIns="12072" rIns="0" bIns="0" rtlCol="0">
            <a:spAutoFit/>
          </a:bodyPr>
          <a:lstStyle/>
          <a:p>
            <a:pPr marL="12708">
              <a:spcBef>
                <a:spcPts val="95"/>
              </a:spcBef>
            </a:pPr>
            <a:r>
              <a:rPr sz="1201" b="1" dirty="0">
                <a:latin typeface="LM Roman 12"/>
                <a:cs typeface="LM Roman 12"/>
              </a:rPr>
              <a:t>Submitted</a:t>
            </a:r>
            <a:r>
              <a:rPr sz="1201" b="1" spc="-70" dirty="0">
                <a:latin typeface="LM Roman 12"/>
                <a:cs typeface="LM Roman 12"/>
              </a:rPr>
              <a:t> </a:t>
            </a:r>
            <a:r>
              <a:rPr sz="1201" b="1" spc="-25" dirty="0">
                <a:latin typeface="LM Roman 12"/>
                <a:cs typeface="LM Roman 12"/>
              </a:rPr>
              <a:t>by</a:t>
            </a:r>
            <a:endParaRPr sz="1201">
              <a:latin typeface="LM Roman 12"/>
              <a:cs typeface="LM Roman 12"/>
            </a:endParaRPr>
          </a:p>
        </p:txBody>
      </p:sp>
      <p:sp>
        <p:nvSpPr>
          <p:cNvPr id="5" name="object 5"/>
          <p:cNvSpPr txBox="1"/>
          <p:nvPr/>
        </p:nvSpPr>
        <p:spPr>
          <a:xfrm>
            <a:off x="2672220" y="3261901"/>
            <a:ext cx="2228903" cy="1316521"/>
          </a:xfrm>
          <a:prstGeom prst="rect">
            <a:avLst/>
          </a:prstGeom>
        </p:spPr>
        <p:txBody>
          <a:bodyPr vert="horz" wrap="square" lIns="0" tIns="12072" rIns="0" bIns="0" rtlCol="0">
            <a:spAutoFit/>
          </a:bodyPr>
          <a:lstStyle/>
          <a:p>
            <a:pPr marL="12708" marR="5083" algn="ctr">
              <a:lnSpc>
                <a:spcPct val="107500"/>
              </a:lnSpc>
              <a:spcBef>
                <a:spcPts val="95"/>
              </a:spcBef>
            </a:pPr>
            <a:r>
              <a:rPr lang="en-IN" sz="1701" b="1" spc="-10" dirty="0">
                <a:latin typeface="LM Roman 12"/>
                <a:cs typeface="LM Roman 12"/>
              </a:rPr>
              <a:t>GOSANGI DEEPTHI</a:t>
            </a:r>
            <a:r>
              <a:rPr sz="1701" b="1" spc="-10" dirty="0">
                <a:latin typeface="LM Roman 12"/>
                <a:cs typeface="LM Roman 12"/>
              </a:rPr>
              <a:t> </a:t>
            </a:r>
            <a:r>
              <a:rPr sz="1701" b="1" dirty="0">
                <a:latin typeface="LM Roman 12"/>
                <a:cs typeface="LM Roman 12"/>
              </a:rPr>
              <a:t>Reg.no:</a:t>
            </a:r>
            <a:r>
              <a:rPr lang="en-IN" sz="1701" b="1" spc="210" dirty="0">
                <a:latin typeface="LM Roman 12"/>
                <a:cs typeface="LM Roman 12"/>
              </a:rPr>
              <a:t>99220041699</a:t>
            </a:r>
            <a:endParaRPr sz="1701" dirty="0">
              <a:latin typeface="LM Roman 12"/>
              <a:cs typeface="LM Roman 12"/>
            </a:endParaRPr>
          </a:p>
          <a:p>
            <a:pPr>
              <a:spcBef>
                <a:spcPts val="1736"/>
              </a:spcBef>
            </a:pPr>
            <a:endParaRPr sz="1701" dirty="0">
              <a:latin typeface="LM Roman 12"/>
              <a:cs typeface="LM Roman 12"/>
            </a:endParaRPr>
          </a:p>
          <a:p>
            <a:pPr marL="96578" marR="88953" algn="ctr">
              <a:lnSpc>
                <a:spcPct val="130500"/>
              </a:lnSpc>
            </a:pPr>
            <a:r>
              <a:rPr sz="1401" b="1" dirty="0">
                <a:latin typeface="LM Roman 12"/>
                <a:cs typeface="LM Roman 12"/>
              </a:rPr>
              <a:t>B.Tech</a:t>
            </a:r>
            <a:r>
              <a:rPr sz="1401" b="1" spc="5" dirty="0">
                <a:latin typeface="LM Roman 12"/>
                <a:cs typeface="LM Roman 12"/>
              </a:rPr>
              <a:t> </a:t>
            </a:r>
            <a:r>
              <a:rPr sz="1401" b="1" dirty="0">
                <a:latin typeface="LM Roman 12"/>
                <a:cs typeface="LM Roman 12"/>
              </a:rPr>
              <a:t>-</a:t>
            </a:r>
            <a:r>
              <a:rPr sz="1401" b="1" spc="10" dirty="0">
                <a:latin typeface="LM Roman 12"/>
                <a:cs typeface="LM Roman 12"/>
              </a:rPr>
              <a:t> </a:t>
            </a:r>
            <a:r>
              <a:rPr lang="en-IN" sz="1401" b="1" spc="10" dirty="0">
                <a:latin typeface="LM Roman 12"/>
                <a:cs typeface="LM Roman 12"/>
              </a:rPr>
              <a:t>CSE</a:t>
            </a:r>
            <a:r>
              <a:rPr sz="1401" b="1" spc="-10" dirty="0">
                <a:latin typeface="LM Roman 12"/>
                <a:cs typeface="LM Roman 12"/>
              </a:rPr>
              <a:t>, </a:t>
            </a:r>
            <a:r>
              <a:rPr lang="en-IN" sz="1401" b="1" spc="-10" dirty="0">
                <a:latin typeface="LM Roman 12"/>
                <a:cs typeface="LM Roman 12"/>
              </a:rPr>
              <a:t>AIML</a:t>
            </a:r>
            <a:endParaRPr sz="1401" dirty="0">
              <a:latin typeface="LM Roman 12"/>
              <a:cs typeface="LM Roman 12"/>
            </a:endParaRPr>
          </a:p>
        </p:txBody>
      </p:sp>
      <p:pic>
        <p:nvPicPr>
          <p:cNvPr id="6" name="object 6"/>
          <p:cNvPicPr/>
          <p:nvPr/>
        </p:nvPicPr>
        <p:blipFill>
          <a:blip r:embed="rId2" cstate="print"/>
          <a:stretch>
            <a:fillRect/>
          </a:stretch>
        </p:blipFill>
        <p:spPr>
          <a:xfrm>
            <a:off x="3065925" y="5736223"/>
            <a:ext cx="1440863" cy="1317581"/>
          </a:xfrm>
          <a:prstGeom prst="rect">
            <a:avLst/>
          </a:prstGeom>
        </p:spPr>
      </p:pic>
      <p:sp>
        <p:nvSpPr>
          <p:cNvPr id="7" name="object 7"/>
          <p:cNvSpPr txBox="1"/>
          <p:nvPr/>
        </p:nvSpPr>
        <p:spPr>
          <a:xfrm>
            <a:off x="1488474" y="8378511"/>
            <a:ext cx="4594412" cy="1080141"/>
          </a:xfrm>
          <a:prstGeom prst="rect">
            <a:avLst/>
          </a:prstGeom>
        </p:spPr>
        <p:txBody>
          <a:bodyPr vert="horz" wrap="square" lIns="0" tIns="17155" rIns="0" bIns="0" rtlCol="0">
            <a:spAutoFit/>
          </a:bodyPr>
          <a:lstStyle/>
          <a:p>
            <a:pPr algn="ctr">
              <a:spcBef>
                <a:spcPts val="135"/>
              </a:spcBef>
            </a:pPr>
            <a:r>
              <a:rPr sz="1401" b="1" dirty="0">
                <a:latin typeface="LM Roman 12"/>
                <a:cs typeface="LM Roman 12"/>
              </a:rPr>
              <a:t>Kalasalingam</a:t>
            </a:r>
            <a:r>
              <a:rPr sz="1401" b="1" spc="85" dirty="0">
                <a:latin typeface="LM Roman 12"/>
                <a:cs typeface="LM Roman 12"/>
              </a:rPr>
              <a:t> </a:t>
            </a:r>
            <a:r>
              <a:rPr sz="1401" b="1" dirty="0">
                <a:latin typeface="LM Roman 12"/>
                <a:cs typeface="LM Roman 12"/>
              </a:rPr>
              <a:t>Academy</a:t>
            </a:r>
            <a:r>
              <a:rPr sz="1401" b="1" spc="90" dirty="0">
                <a:latin typeface="LM Roman 12"/>
                <a:cs typeface="LM Roman 12"/>
              </a:rPr>
              <a:t> </a:t>
            </a:r>
            <a:r>
              <a:rPr sz="1401" b="1" dirty="0">
                <a:latin typeface="LM Roman 12"/>
                <a:cs typeface="LM Roman 12"/>
              </a:rPr>
              <a:t>of</a:t>
            </a:r>
            <a:r>
              <a:rPr sz="1401" b="1" spc="90" dirty="0">
                <a:latin typeface="LM Roman 12"/>
                <a:cs typeface="LM Roman 12"/>
              </a:rPr>
              <a:t> </a:t>
            </a:r>
            <a:r>
              <a:rPr sz="1401" b="1" dirty="0">
                <a:latin typeface="LM Roman 12"/>
                <a:cs typeface="LM Roman 12"/>
              </a:rPr>
              <a:t>Research</a:t>
            </a:r>
            <a:r>
              <a:rPr sz="1401" b="1" spc="90" dirty="0">
                <a:latin typeface="LM Roman 12"/>
                <a:cs typeface="LM Roman 12"/>
              </a:rPr>
              <a:t> </a:t>
            </a:r>
            <a:r>
              <a:rPr sz="1401" b="1" dirty="0">
                <a:latin typeface="LM Roman 12"/>
                <a:cs typeface="LM Roman 12"/>
              </a:rPr>
              <a:t>and</a:t>
            </a:r>
            <a:r>
              <a:rPr sz="1401" b="1" spc="90" dirty="0">
                <a:latin typeface="LM Roman 12"/>
                <a:cs typeface="LM Roman 12"/>
              </a:rPr>
              <a:t> </a:t>
            </a:r>
            <a:r>
              <a:rPr sz="1401" b="1" spc="-10" dirty="0">
                <a:latin typeface="LM Roman 12"/>
                <a:cs typeface="LM Roman 12"/>
              </a:rPr>
              <a:t>Education</a:t>
            </a:r>
            <a:endParaRPr sz="1401" dirty="0">
              <a:latin typeface="LM Roman 12"/>
              <a:cs typeface="LM Roman 12"/>
            </a:endParaRPr>
          </a:p>
          <a:p>
            <a:pPr marL="1359080">
              <a:spcBef>
                <a:spcPts val="810"/>
              </a:spcBef>
            </a:pPr>
            <a:r>
              <a:rPr sz="1101" b="1" dirty="0">
                <a:latin typeface="LM Roman 10"/>
                <a:cs typeface="LM Roman 10"/>
              </a:rPr>
              <a:t>(Deemed</a:t>
            </a:r>
            <a:r>
              <a:rPr sz="1101" b="1" spc="-20" dirty="0">
                <a:latin typeface="LM Roman 10"/>
                <a:cs typeface="LM Roman 10"/>
              </a:rPr>
              <a:t> </a:t>
            </a:r>
            <a:r>
              <a:rPr sz="1101" b="1" dirty="0">
                <a:latin typeface="LM Roman 10"/>
                <a:cs typeface="LM Roman 10"/>
              </a:rPr>
              <a:t>to</a:t>
            </a:r>
            <a:r>
              <a:rPr sz="1101" b="1" spc="-20" dirty="0">
                <a:latin typeface="LM Roman 10"/>
                <a:cs typeface="LM Roman 10"/>
              </a:rPr>
              <a:t> </a:t>
            </a:r>
            <a:r>
              <a:rPr sz="1101" b="1" dirty="0">
                <a:latin typeface="LM Roman 10"/>
                <a:cs typeface="LM Roman 10"/>
              </a:rPr>
              <a:t>be</a:t>
            </a:r>
            <a:r>
              <a:rPr sz="1101" b="1" spc="-15" dirty="0">
                <a:latin typeface="LM Roman 10"/>
                <a:cs typeface="LM Roman 10"/>
              </a:rPr>
              <a:t> </a:t>
            </a:r>
            <a:r>
              <a:rPr sz="1101" b="1" spc="-10" dirty="0">
                <a:latin typeface="LM Roman 10"/>
                <a:cs typeface="LM Roman 10"/>
              </a:rPr>
              <a:t>University)</a:t>
            </a:r>
            <a:endParaRPr sz="1101" dirty="0">
              <a:latin typeface="LM Roman 10"/>
              <a:cs typeface="LM Roman 10"/>
            </a:endParaRPr>
          </a:p>
          <a:p>
            <a:pPr marL="1906" algn="ctr">
              <a:spcBef>
                <a:spcPts val="876"/>
              </a:spcBef>
            </a:pPr>
            <a:r>
              <a:rPr sz="1101" b="1" dirty="0">
                <a:latin typeface="LM Roman 10"/>
                <a:cs typeface="LM Roman 10"/>
              </a:rPr>
              <a:t>Anand</a:t>
            </a:r>
            <a:r>
              <a:rPr sz="1101" b="1" spc="-30" dirty="0">
                <a:latin typeface="LM Roman 10"/>
                <a:cs typeface="LM Roman 10"/>
              </a:rPr>
              <a:t> </a:t>
            </a:r>
            <a:r>
              <a:rPr sz="1101" b="1" dirty="0">
                <a:latin typeface="LM Roman 10"/>
                <a:cs typeface="LM Roman 10"/>
              </a:rPr>
              <a:t>Nagar,</a:t>
            </a:r>
            <a:r>
              <a:rPr sz="1101" b="1" spc="-30" dirty="0">
                <a:latin typeface="LM Roman 10"/>
                <a:cs typeface="LM Roman 10"/>
              </a:rPr>
              <a:t> </a:t>
            </a:r>
            <a:r>
              <a:rPr sz="1101" b="1" spc="-10" dirty="0">
                <a:latin typeface="LM Roman 10"/>
                <a:cs typeface="LM Roman 10"/>
              </a:rPr>
              <a:t>Krishnankoil</a:t>
            </a:r>
            <a:r>
              <a:rPr sz="1101" b="1" spc="-30" dirty="0">
                <a:latin typeface="LM Roman 10"/>
                <a:cs typeface="LM Roman 10"/>
              </a:rPr>
              <a:t> </a:t>
            </a:r>
            <a:r>
              <a:rPr sz="1101" b="1" dirty="0">
                <a:latin typeface="LM Roman 10"/>
                <a:cs typeface="LM Roman 10"/>
              </a:rPr>
              <a:t>-</a:t>
            </a:r>
            <a:r>
              <a:rPr sz="1101" b="1" spc="-30" dirty="0">
                <a:latin typeface="LM Roman 10"/>
                <a:cs typeface="LM Roman 10"/>
              </a:rPr>
              <a:t> </a:t>
            </a:r>
            <a:r>
              <a:rPr sz="1101" b="1" dirty="0">
                <a:latin typeface="LM Roman 10"/>
                <a:cs typeface="LM Roman 10"/>
              </a:rPr>
              <a:t>626</a:t>
            </a:r>
            <a:r>
              <a:rPr sz="1101" b="1" spc="-25" dirty="0">
                <a:latin typeface="LM Roman 10"/>
                <a:cs typeface="LM Roman 10"/>
              </a:rPr>
              <a:t> 126</a:t>
            </a:r>
            <a:endParaRPr sz="1101" dirty="0">
              <a:latin typeface="LM Roman 10"/>
              <a:cs typeface="LM Roman 10"/>
            </a:endParaRPr>
          </a:p>
          <a:p>
            <a:pPr marL="635" algn="ctr">
              <a:spcBef>
                <a:spcPts val="570"/>
              </a:spcBef>
            </a:pPr>
            <a:r>
              <a:rPr lang="en-IN" sz="1401" b="1" dirty="0">
                <a:latin typeface="LM Roman 12"/>
                <a:cs typeface="LM Roman 12"/>
              </a:rPr>
              <a:t>FEBRUARY - 2024</a:t>
            </a:r>
            <a:endParaRPr sz="1401" dirty="0">
              <a:latin typeface="LM Roman 12"/>
              <a:cs typeface="LM Roman 12"/>
            </a:endParaRPr>
          </a:p>
        </p:txBody>
      </p:sp>
      <p:sp>
        <p:nvSpPr>
          <p:cNvPr id="8" name="object 17">
            <a:extLst>
              <a:ext uri="{FF2B5EF4-FFF2-40B4-BE49-F238E27FC236}">
                <a16:creationId xmlns:a16="http://schemas.microsoft.com/office/drawing/2014/main" id="{E923BFB1-A71D-BC50-18BD-B8C12476F273}"/>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8000" y="549275"/>
            <a:ext cx="6553200" cy="7666201"/>
          </a:xfrm>
          <a:prstGeom prst="rect">
            <a:avLst/>
          </a:prstGeom>
        </p:spPr>
        <p:txBody>
          <a:bodyPr vert="horz" wrap="square" lIns="0" tIns="172720" rIns="0" bIns="0" rtlCol="0">
            <a:spAutoFit/>
          </a:bodyPr>
          <a:lstStyle/>
          <a:p>
            <a:pPr marL="12700">
              <a:lnSpc>
                <a:spcPct val="100000"/>
              </a:lnSpc>
              <a:spcBef>
                <a:spcPts val="1360"/>
              </a:spcBef>
            </a:pPr>
            <a:r>
              <a:rPr lang="en-IN" sz="2200" dirty="0">
                <a:latin typeface="Times New Roman"/>
                <a:cs typeface="Times New Roman"/>
              </a:rPr>
              <a:t>CHAPTER-V</a:t>
            </a:r>
          </a:p>
          <a:p>
            <a:pPr marL="12700">
              <a:lnSpc>
                <a:spcPct val="100000"/>
              </a:lnSpc>
              <a:spcBef>
                <a:spcPts val="1360"/>
              </a:spcBef>
            </a:pPr>
            <a:r>
              <a:rPr lang="en-IN" sz="2200" dirty="0">
                <a:latin typeface="Times New Roman"/>
                <a:cs typeface="Times New Roman"/>
              </a:rPr>
              <a:t> 5. </a:t>
            </a:r>
            <a:r>
              <a:rPr sz="2200" dirty="0">
                <a:latin typeface="Times New Roman"/>
                <a:cs typeface="Times New Roman"/>
              </a:rPr>
              <a:t>TIMELINE</a:t>
            </a:r>
            <a:r>
              <a:rPr sz="2200" spc="-55" dirty="0">
                <a:latin typeface="Times New Roman"/>
                <a:cs typeface="Times New Roman"/>
              </a:rPr>
              <a:t> </a:t>
            </a:r>
            <a:r>
              <a:rPr sz="2200" dirty="0">
                <a:latin typeface="Times New Roman"/>
                <a:cs typeface="Times New Roman"/>
              </a:rPr>
              <a:t>OF</a:t>
            </a:r>
            <a:r>
              <a:rPr sz="2200" spc="-85" dirty="0">
                <a:latin typeface="Times New Roman"/>
                <a:cs typeface="Times New Roman"/>
              </a:rPr>
              <a:t> </a:t>
            </a:r>
            <a:r>
              <a:rPr sz="2200" dirty="0">
                <a:latin typeface="Times New Roman"/>
                <a:cs typeface="Times New Roman"/>
              </a:rPr>
              <a:t>WORK</a:t>
            </a:r>
            <a:r>
              <a:rPr sz="2200" spc="-55" dirty="0">
                <a:latin typeface="Times New Roman"/>
                <a:cs typeface="Times New Roman"/>
              </a:rPr>
              <a:t> </a:t>
            </a:r>
            <a:r>
              <a:rPr sz="2200" spc="-10" dirty="0">
                <a:latin typeface="Times New Roman"/>
                <a:cs typeface="Times New Roman"/>
              </a:rPr>
              <a:t>PROPOSAL</a:t>
            </a:r>
            <a:r>
              <a:rPr lang="en-IN" sz="2200" spc="-10" dirty="0">
                <a:latin typeface="Times New Roman"/>
                <a:cs typeface="Times New Roman"/>
              </a:rPr>
              <a:t>:</a:t>
            </a:r>
            <a:endParaRPr sz="2200" dirty="0">
              <a:latin typeface="Times New Roman"/>
              <a:cs typeface="Times New Roman"/>
            </a:endParaRPr>
          </a:p>
          <a:p>
            <a:pPr marL="12700">
              <a:lnSpc>
                <a:spcPct val="100000"/>
              </a:lnSpc>
              <a:spcBef>
                <a:spcPts val="1260"/>
              </a:spcBef>
            </a:pPr>
            <a:r>
              <a:rPr sz="2000" b="1" dirty="0">
                <a:latin typeface="Times New Roman"/>
                <a:cs typeface="Times New Roman"/>
              </a:rPr>
              <a:t>Week</a:t>
            </a:r>
            <a:r>
              <a:rPr sz="2000" b="1" spc="-20" dirty="0">
                <a:latin typeface="Times New Roman"/>
                <a:cs typeface="Times New Roman"/>
              </a:rPr>
              <a:t> </a:t>
            </a:r>
            <a:r>
              <a:rPr sz="2000" b="1" dirty="0">
                <a:latin typeface="Times New Roman"/>
                <a:cs typeface="Times New Roman"/>
              </a:rPr>
              <a:t>1 </a:t>
            </a:r>
            <a:r>
              <a:rPr lang="en-IN" sz="2000" b="1" dirty="0">
                <a:latin typeface="Times New Roman"/>
                <a:cs typeface="Times New Roman"/>
              </a:rPr>
              <a:t>:</a:t>
            </a:r>
            <a:endParaRPr lang="en-IN" sz="2000" b="1" spc="-10" dirty="0">
              <a:latin typeface="Times New Roman"/>
              <a:cs typeface="Times New Roman"/>
            </a:endParaRPr>
          </a:p>
          <a:p>
            <a:pPr>
              <a:lnSpc>
                <a:spcPct val="100000"/>
              </a:lnSpc>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1</a:t>
            </a:r>
            <a:r>
              <a:rPr lang="en-US" sz="1600" dirty="0">
                <a:solidFill>
                  <a:schemeClr val="tx1"/>
                </a:solidFill>
                <a:effectLst/>
                <a:latin typeface="Times New Roman" panose="02020603050405020304" pitchFamily="18" charset="0"/>
                <a:cs typeface="Times New Roman" panose="02020603050405020304" pitchFamily="18" charset="0"/>
              </a:rPr>
              <a:t>.Researching different methods for Handwritten Digit Recognition, identifying potential technologies and equipment to use, and determining the specific goals and objectives of the project.</a:t>
            </a:r>
          </a:p>
          <a:p>
            <a:pPr>
              <a:lnSpc>
                <a:spcPct val="100000"/>
              </a:lnSpc>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2. Conduct a literature review to gather information on existing Handwritten Digit Recognition systems, identify potential technologies and equipment, and determine the specific goals and objectives of the project.</a:t>
            </a:r>
            <a:endParaRPr lang="en-IN" sz="1600" dirty="0">
              <a:solidFill>
                <a:schemeClr val="tx1"/>
              </a:solidFill>
              <a:latin typeface="Times New Roman" panose="02020603050405020304" pitchFamily="18" charset="0"/>
              <a:cs typeface="Times New Roman" panose="02020603050405020304" pitchFamily="18" charset="0"/>
            </a:endParaRPr>
          </a:p>
          <a:p>
            <a:pPr>
              <a:lnSpc>
                <a:spcPct val="100000"/>
              </a:lnSpc>
              <a:spcAft>
                <a:spcPts val="800"/>
              </a:spcAft>
            </a:pPr>
            <a:r>
              <a:rPr sz="2000" b="1" dirty="0">
                <a:latin typeface="Times New Roman"/>
                <a:cs typeface="Times New Roman"/>
              </a:rPr>
              <a:t>Week</a:t>
            </a:r>
            <a:r>
              <a:rPr sz="2000" b="1" spc="-20" dirty="0">
                <a:latin typeface="Times New Roman"/>
                <a:cs typeface="Times New Roman"/>
              </a:rPr>
              <a:t> </a:t>
            </a:r>
            <a:r>
              <a:rPr sz="2000" b="1" dirty="0">
                <a:latin typeface="Times New Roman"/>
                <a:cs typeface="Times New Roman"/>
              </a:rPr>
              <a:t>2 </a:t>
            </a:r>
            <a:r>
              <a:rPr lang="en-IN" sz="2000" b="1" dirty="0">
                <a:latin typeface="Times New Roman"/>
                <a:cs typeface="Times New Roman"/>
              </a:rPr>
              <a:t>:</a:t>
            </a:r>
          </a:p>
          <a:p>
            <a:pPr>
              <a:lnSpc>
                <a:spcPct val="100000"/>
              </a:lnSpc>
              <a:spcAft>
                <a:spcPts val="800"/>
              </a:spcAft>
            </a:pPr>
            <a:r>
              <a:rPr lang="en-IN" sz="2000" dirty="0">
                <a:effectLst/>
                <a:latin typeface="Times New Roman" panose="02020603050405020304" pitchFamily="18" charset="0"/>
                <a:cs typeface="Times New Roman" panose="02020603050405020304" pitchFamily="18" charset="0"/>
              </a:rPr>
              <a:t>1</a:t>
            </a:r>
            <a:r>
              <a:rPr lang="en-IN" sz="1600" dirty="0">
                <a:effectLst/>
                <a:latin typeface="Times New Roman" panose="02020603050405020304" pitchFamily="18" charset="0"/>
                <a:cs typeface="Times New Roman" panose="02020603050405020304" pitchFamily="18" charset="0"/>
              </a:rPr>
              <a:t>.Clearly define the problem and aims to solve the problem using various techniques.</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2.Outline specific goals and aims to achieve solution for them.</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3.Creating block diagram for the given problem statement.</a:t>
            </a:r>
            <a:endParaRPr sz="1600" dirty="0">
              <a:latin typeface="Times New Roman"/>
              <a:cs typeface="Times New Roman"/>
            </a:endParaRPr>
          </a:p>
          <a:p>
            <a:pPr marL="12700">
              <a:lnSpc>
                <a:spcPct val="100000"/>
              </a:lnSpc>
              <a:spcBef>
                <a:spcPts val="1260"/>
              </a:spcBef>
            </a:pPr>
            <a:r>
              <a:rPr sz="2000" b="1" dirty="0">
                <a:latin typeface="Times New Roman"/>
                <a:cs typeface="Times New Roman"/>
              </a:rPr>
              <a:t>Week</a:t>
            </a:r>
            <a:r>
              <a:rPr sz="2000" b="1" spc="-20" dirty="0">
                <a:latin typeface="Times New Roman"/>
                <a:cs typeface="Times New Roman"/>
              </a:rPr>
              <a:t> </a:t>
            </a:r>
            <a:r>
              <a:rPr sz="2000" b="1" dirty="0">
                <a:latin typeface="Times New Roman"/>
                <a:cs typeface="Times New Roman"/>
              </a:rPr>
              <a:t>3</a:t>
            </a:r>
            <a:r>
              <a:rPr sz="2000" b="1" spc="-10" dirty="0">
                <a:latin typeface="Times New Roman"/>
                <a:cs typeface="Times New Roman"/>
              </a:rPr>
              <a:t> </a:t>
            </a:r>
            <a:r>
              <a:rPr lang="en-IN" sz="2000" b="1" spc="-10" dirty="0">
                <a:latin typeface="Times New Roman"/>
                <a:cs typeface="Times New Roman"/>
              </a:rPr>
              <a:t>:</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1.Finding the methods and techniques to achieve the problem statement.</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2.Making ppt and knowing required components related to problem statement.</a:t>
            </a:r>
          </a:p>
          <a:p>
            <a:pPr>
              <a:lnSpc>
                <a:spcPct val="100000"/>
              </a:lnSpc>
              <a:spcAft>
                <a:spcPts val="800"/>
              </a:spcAft>
            </a:pPr>
            <a:r>
              <a:rPr lang="en-IN" sz="1600" dirty="0">
                <a:effectLst/>
                <a:latin typeface="Times New Roman" panose="02020603050405020304" pitchFamily="18" charset="0"/>
                <a:cs typeface="Times New Roman" panose="02020603050405020304" pitchFamily="18" charset="0"/>
              </a:rPr>
              <a:t>3.Knowing uses of component which are used in making the prototypes.</a:t>
            </a:r>
            <a:endParaRPr sz="1600" dirty="0">
              <a:latin typeface="Times New Roman"/>
              <a:cs typeface="Times New Roman"/>
            </a:endParaRPr>
          </a:p>
          <a:p>
            <a:pPr marL="12700">
              <a:lnSpc>
                <a:spcPct val="100000"/>
              </a:lnSpc>
              <a:spcBef>
                <a:spcPts val="1260"/>
              </a:spcBef>
            </a:pPr>
            <a:r>
              <a:rPr sz="2000" b="1" dirty="0">
                <a:latin typeface="Times New Roman"/>
                <a:cs typeface="Times New Roman"/>
              </a:rPr>
              <a:t>Week</a:t>
            </a:r>
            <a:r>
              <a:rPr sz="2000" b="1" spc="-20" dirty="0">
                <a:latin typeface="Times New Roman"/>
                <a:cs typeface="Times New Roman"/>
              </a:rPr>
              <a:t> </a:t>
            </a:r>
            <a:r>
              <a:rPr sz="2000" b="1" dirty="0">
                <a:latin typeface="Times New Roman"/>
                <a:cs typeface="Times New Roman"/>
              </a:rPr>
              <a:t>4</a:t>
            </a:r>
            <a:r>
              <a:rPr sz="2000" b="1" spc="-5" dirty="0">
                <a:latin typeface="Times New Roman"/>
                <a:cs typeface="Times New Roman"/>
              </a:rPr>
              <a:t> </a:t>
            </a:r>
            <a:r>
              <a:rPr lang="en-IN" sz="2000" b="1" spc="-5" dirty="0">
                <a:latin typeface="Times New Roman"/>
                <a:cs typeface="Times New Roman"/>
              </a:rPr>
              <a:t>:</a:t>
            </a:r>
          </a:p>
          <a:p>
            <a:pPr>
              <a:lnSpc>
                <a:spcPct val="10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 the software part and making ppt and report.</a:t>
            </a:r>
          </a:p>
          <a:p>
            <a:pPr>
              <a:lnSpc>
                <a:spcPct val="1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2.Submission of ppt and report to mentor</a:t>
            </a:r>
            <a:endParaRPr sz="1600" dirty="0">
              <a:latin typeface="Times New Roman"/>
              <a:cs typeface="Times New Roman"/>
            </a:endParaRPr>
          </a:p>
        </p:txBody>
      </p:sp>
      <p:sp>
        <p:nvSpPr>
          <p:cNvPr id="3" name="object 17">
            <a:extLst>
              <a:ext uri="{FF2B5EF4-FFF2-40B4-BE49-F238E27FC236}">
                <a16:creationId xmlns:a16="http://schemas.microsoft.com/office/drawing/2014/main" id="{54AE8DF8-9BDD-F49B-B882-AA849C3EF384}"/>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4" name="TextBox 3">
            <a:extLst>
              <a:ext uri="{FF2B5EF4-FFF2-40B4-BE49-F238E27FC236}">
                <a16:creationId xmlns:a16="http://schemas.microsoft.com/office/drawing/2014/main" id="{E89B6F4C-1BE4-24BF-51C9-E8CAC6489DD1}"/>
              </a:ext>
            </a:extLst>
          </p:cNvPr>
          <p:cNvSpPr txBox="1"/>
          <p:nvPr/>
        </p:nvSpPr>
        <p:spPr>
          <a:xfrm>
            <a:off x="7124064" y="10377071"/>
            <a:ext cx="431800" cy="338554"/>
          </a:xfrm>
          <a:prstGeom prst="rect">
            <a:avLst/>
          </a:prstGeom>
          <a:noFill/>
        </p:spPr>
        <p:txBody>
          <a:bodyPr wrap="square" rtlCol="0">
            <a:spAutoFit/>
          </a:bodyPr>
          <a:lstStyle/>
          <a:p>
            <a:r>
              <a:rPr lang="en-IN" sz="1600"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7">
            <a:extLst>
              <a:ext uri="{FF2B5EF4-FFF2-40B4-BE49-F238E27FC236}">
                <a16:creationId xmlns:a16="http://schemas.microsoft.com/office/drawing/2014/main" id="{A5204FA8-CB44-098A-A546-D7D1C569731B}"/>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5" name="TextBox 4">
            <a:extLst>
              <a:ext uri="{FF2B5EF4-FFF2-40B4-BE49-F238E27FC236}">
                <a16:creationId xmlns:a16="http://schemas.microsoft.com/office/drawing/2014/main" id="{C75F5805-A05C-F3F4-E4DE-15692436ECA7}"/>
              </a:ext>
            </a:extLst>
          </p:cNvPr>
          <p:cNvSpPr txBox="1"/>
          <p:nvPr/>
        </p:nvSpPr>
        <p:spPr>
          <a:xfrm flipH="1">
            <a:off x="584200" y="625475"/>
            <a:ext cx="3581400" cy="769441"/>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CHAPTER-VI</a:t>
            </a:r>
          </a:p>
          <a:p>
            <a:r>
              <a:rPr lang="en-IN" sz="2200" dirty="0">
                <a:latin typeface="Times New Roman" panose="02020603050405020304" pitchFamily="18" charset="0"/>
                <a:cs typeface="Times New Roman" panose="02020603050405020304" pitchFamily="18" charset="0"/>
              </a:rPr>
              <a:t>6.1 ALGORITHMS USED:</a:t>
            </a:r>
          </a:p>
        </p:txBody>
      </p:sp>
      <p:sp>
        <p:nvSpPr>
          <p:cNvPr id="11" name="TextBox 10">
            <a:extLst>
              <a:ext uri="{FF2B5EF4-FFF2-40B4-BE49-F238E27FC236}">
                <a16:creationId xmlns:a16="http://schemas.microsoft.com/office/drawing/2014/main" id="{5121D5C5-7135-61D3-ACCF-DF538ED5ED7F}"/>
              </a:ext>
            </a:extLst>
          </p:cNvPr>
          <p:cNvSpPr txBox="1"/>
          <p:nvPr/>
        </p:nvSpPr>
        <p:spPr>
          <a:xfrm flipH="1">
            <a:off x="304800" y="1056363"/>
            <a:ext cx="7746998" cy="9947595"/>
          </a:xfrm>
          <a:prstGeom prst="rect">
            <a:avLst/>
          </a:prstGeom>
          <a:noFill/>
        </p:spPr>
        <p:txBody>
          <a:bodyPr wrap="square" rtlCol="0">
            <a:spAutoFit/>
          </a:bodyPr>
          <a:lstStyle/>
          <a:p>
            <a:pPr marL="342900" marR="894080" lvl="0" indent="-342900" algn="just">
              <a:lnSpc>
                <a:spcPct val="105000"/>
              </a:lnSpc>
              <a:spcAft>
                <a:spcPts val="1515"/>
              </a:spcAft>
              <a:buFont typeface="Symbol" panose="05050102010706020507" pitchFamily="18" charset="2"/>
              <a:buChar char=""/>
            </a:pPr>
            <a:endParaRPr lang="en-IN" sz="1600" dirty="0">
              <a:effectLst/>
              <a:latin typeface="Times New Roman" panose="02020603050405020304" pitchFamily="18" charset="0"/>
              <a:ea typeface="Times New Roman" panose="02020603050405020304" pitchFamily="18" charset="0"/>
            </a:endParaRPr>
          </a:p>
          <a:p>
            <a:pPr marL="342900" marR="894080" lvl="0" indent="-342900" algn="just">
              <a:lnSpc>
                <a:spcPct val="105000"/>
              </a:lnSpc>
              <a:spcAft>
                <a:spcPts val="1515"/>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Convolutional Neural Networks (CNNs) are deep learning models designed for processing structured grid-like data, such as images. They consist of multiple layers, including convolutional layers, pooling layers, and fully connected layers, which extract hierarchical features from input data. </a:t>
            </a:r>
          </a:p>
          <a:p>
            <a:pPr marL="342900" marR="894080" lvl="0" indent="-342900" algn="just">
              <a:lnSpc>
                <a:spcPct val="105000"/>
              </a:lnSpc>
              <a:spcAft>
                <a:spcPts val="1515"/>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CNNs leverage convolutional operations to learn spatial hierarchies of features by applying filters across input images. These filters, also known as kernels, slide over input images, detecting patterns such as edges, textures, and shapes, which are then progressively aggregated and processed in subsequent layers. </a:t>
            </a:r>
          </a:p>
          <a:p>
            <a:pPr marL="342900" marR="894080" lvl="0" indent="-342900" algn="just">
              <a:lnSpc>
                <a:spcPct val="105000"/>
              </a:lnSpc>
              <a:spcAft>
                <a:spcPts val="1515"/>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Pooling layers in CNNs </a:t>
            </a:r>
            <a:r>
              <a:rPr lang="en-IN" sz="1600" dirty="0" err="1">
                <a:effectLst/>
                <a:latin typeface="Times New Roman" panose="02020603050405020304" pitchFamily="18" charset="0"/>
                <a:ea typeface="Times New Roman" panose="02020603050405020304" pitchFamily="18" charset="0"/>
              </a:rPr>
              <a:t>downsample</a:t>
            </a:r>
            <a:r>
              <a:rPr lang="en-IN" sz="1600" dirty="0">
                <a:effectLst/>
                <a:latin typeface="Times New Roman" panose="02020603050405020304" pitchFamily="18" charset="0"/>
                <a:ea typeface="Times New Roman" panose="02020603050405020304" pitchFamily="18" charset="0"/>
              </a:rPr>
              <a:t> feature maps, reducing spatial dimensions while retaining essential information. Common pooling operations include max pooling and average pooling, which help to increase the model's translation and rotation invariance while reducing computational complexity.</a:t>
            </a:r>
            <a:r>
              <a:rPr lang="en-IN" sz="1600" kern="100" dirty="0">
                <a:solidFill>
                  <a:srgbClr val="000000"/>
                </a:solidFill>
                <a:effectLst/>
                <a:latin typeface="Times New Roman" panose="02020603050405020304" pitchFamily="18" charset="0"/>
                <a:ea typeface="Times New Roman" panose="02020603050405020304" pitchFamily="18" charset="0"/>
              </a:rPr>
              <a:t> </a:t>
            </a:r>
            <a:endParaRPr lang="en-IN" sz="1600" kern="100" dirty="0">
              <a:solidFill>
                <a:srgbClr val="000000"/>
              </a:solidFill>
              <a:effectLst/>
              <a:latin typeface="Calibri" panose="020F0502020204030204" pitchFamily="34" charset="0"/>
              <a:ea typeface="Calibri" panose="020F0502020204030204" pitchFamily="34" charset="0"/>
            </a:endParaRPr>
          </a:p>
          <a:p>
            <a:pPr marL="342900" marR="894080" lvl="0" indent="-342900" algn="just">
              <a:lnSpc>
                <a:spcPct val="105000"/>
              </a:lnSpc>
              <a:spcAft>
                <a:spcPts val="1515"/>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Fully connected layers, often found at the end of CNN architectures, perform classification tasks by combining high-level features learned from previous layers. These layers connect every neuron in one layer to every neuron in the next layer, enabling the network to make predictions based on learned representations. </a:t>
            </a:r>
          </a:p>
          <a:p>
            <a:pPr marL="342900" marR="894080" lvl="0" indent="-342900" algn="just">
              <a:lnSpc>
                <a:spcPct val="105000"/>
              </a:lnSpc>
              <a:spcAft>
                <a:spcPts val="1515"/>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CNNs are widely used in various computer vision tasks, including image classification, object detection, and image segmentation, due to their ability to automatically learn hierarchical representations from raw data. Their hierarchical structure enables them to capture both low-level features (e.g., edges) and high-level semantic information (e.g., object classes) from input images. </a:t>
            </a:r>
          </a:p>
          <a:p>
            <a:pPr marL="342900" marR="894080" lvl="0" indent="-342900" algn="just">
              <a:lnSpc>
                <a:spcPct val="105000"/>
              </a:lnSpc>
              <a:spcAft>
                <a:spcPts val="1515"/>
              </a:spcAf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Training CNNs typically involves forward and backward passes through the network, where input images are fed into the network, and gradients are computed using backpropagation to adjust model parameters (e.g., weights and biases) iteratively. This process aims to minimize a predefined loss function, optimizing the network's performance on a given task.</a:t>
            </a:r>
          </a:p>
          <a:p>
            <a:pPr marL="457200"/>
            <a:r>
              <a:rPr lang="en-IN" sz="1600" dirty="0">
                <a:effectLst/>
                <a:latin typeface="Times New Roman" panose="02020603050405020304" pitchFamily="18" charset="0"/>
                <a:ea typeface="Times New Roman" panose="02020603050405020304" pitchFamily="18" charset="0"/>
              </a:rPr>
              <a:t> </a:t>
            </a:r>
          </a:p>
          <a:p>
            <a:pPr marR="894080" algn="just">
              <a:lnSpc>
                <a:spcPct val="105000"/>
              </a:lnSpc>
              <a:spcAft>
                <a:spcPts val="1515"/>
              </a:spcAft>
            </a:pPr>
            <a:r>
              <a:rPr lang="en-IN" sz="1600" kern="100" dirty="0">
                <a:solidFill>
                  <a:srgbClr val="000000"/>
                </a:solidFill>
                <a:effectLst/>
                <a:latin typeface="Calibri" panose="020F0502020204030204" pitchFamily="34" charset="0"/>
                <a:ea typeface="Calibri" panose="020F0502020204030204" pitchFamily="34" charset="0"/>
              </a:rPr>
              <a:t> </a:t>
            </a:r>
          </a:p>
        </p:txBody>
      </p:sp>
      <p:sp>
        <p:nvSpPr>
          <p:cNvPr id="12" name="TextBox 11">
            <a:extLst>
              <a:ext uri="{FF2B5EF4-FFF2-40B4-BE49-F238E27FC236}">
                <a16:creationId xmlns:a16="http://schemas.microsoft.com/office/drawing/2014/main" id="{53370538-05F1-BFD1-F1C9-6FA6DA7CFD1A}"/>
              </a:ext>
            </a:extLst>
          </p:cNvPr>
          <p:cNvSpPr txBox="1"/>
          <p:nvPr/>
        </p:nvSpPr>
        <p:spPr>
          <a:xfrm>
            <a:off x="7124064" y="10377071"/>
            <a:ext cx="431800" cy="338554"/>
          </a:xfrm>
          <a:prstGeom prst="rect">
            <a:avLst/>
          </a:prstGeom>
          <a:noFill/>
        </p:spPr>
        <p:txBody>
          <a:bodyPr wrap="square" rtlCol="0">
            <a:spAutoFit/>
          </a:bodyPr>
          <a:lstStyle/>
          <a:p>
            <a:r>
              <a:rPr lang="en-IN" sz="1600"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4506" y="473075"/>
            <a:ext cx="6957059" cy="7413440"/>
          </a:xfrm>
          <a:prstGeom prst="rect">
            <a:avLst/>
          </a:prstGeom>
        </p:spPr>
        <p:txBody>
          <a:bodyPr vert="horz" wrap="square" lIns="0" tIns="12700" rIns="0" bIns="0" rtlCol="0">
            <a:spAutoFit/>
          </a:bodyPr>
          <a:lstStyle/>
          <a:p>
            <a:pPr>
              <a:lnSpc>
                <a:spcPct val="100000"/>
              </a:lnSpc>
              <a:spcBef>
                <a:spcPts val="80"/>
              </a:spcBef>
              <a:buFont typeface="Wingdings"/>
              <a:buChar char=""/>
            </a:pPr>
            <a:endParaRPr sz="2000" dirty="0">
              <a:latin typeface="Times New Roman"/>
              <a:cs typeface="Times New Roman"/>
            </a:endParaRPr>
          </a:p>
          <a:p>
            <a:pPr marL="40005" marR="507365" indent="-1905">
              <a:lnSpc>
                <a:spcPts val="2290"/>
              </a:lnSpc>
            </a:pPr>
            <a:r>
              <a:rPr lang="en-IN" sz="2200" dirty="0">
                <a:latin typeface="Times New Roman"/>
                <a:cs typeface="Times New Roman"/>
              </a:rPr>
              <a:t>6.2 STEP BY STEP PROCESS:</a:t>
            </a:r>
          </a:p>
          <a:p>
            <a:pPr marL="40005" marR="507365" indent="-1905">
              <a:lnSpc>
                <a:spcPts val="2290"/>
              </a:lnSpc>
            </a:pPr>
            <a:endParaRPr lang="en-IN" sz="2200" dirty="0">
              <a:latin typeface="Times New Roman"/>
              <a:cs typeface="Times New Roman"/>
            </a:endParaRPr>
          </a:p>
          <a:p>
            <a:pPr marL="40005" marR="507365" indent="-1905">
              <a:lnSpc>
                <a:spcPts val="2290"/>
              </a:lnSpc>
            </a:pPr>
            <a:r>
              <a:rPr lang="en-IN" sz="1600" b="1" kern="100" dirty="0">
                <a:solidFill>
                  <a:srgbClr val="000000"/>
                </a:solidFill>
                <a:effectLst/>
                <a:latin typeface="Times New Roman" panose="02020603050405020304" pitchFamily="18" charset="0"/>
                <a:ea typeface="Calibri" panose="020F0502020204030204" pitchFamily="34" charset="0"/>
              </a:rPr>
              <a:t>Data Preparation:</a:t>
            </a:r>
            <a:endParaRPr lang="en-IN" sz="1600" kern="100" dirty="0">
              <a:solidFill>
                <a:srgbClr val="000000"/>
              </a:solidFill>
              <a:effectLst/>
              <a:latin typeface="Calibri" panose="020F0502020204030204" pitchFamily="34" charset="0"/>
              <a:ea typeface="Calibri" panose="020F0502020204030204" pitchFamily="34" charset="0"/>
            </a:endParaRPr>
          </a:p>
          <a:p>
            <a:pPr marL="173355" marR="462280" indent="457200" algn="just">
              <a:lnSpc>
                <a:spcPct val="107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rPr>
              <a:t>Load MNIST dataset, normalize pixel values, reshape images, and convert labels to tensors.</a:t>
            </a:r>
            <a:endParaRPr lang="en-IN" sz="1600" kern="100" dirty="0">
              <a:solidFill>
                <a:srgbClr val="000000"/>
              </a:solidFill>
              <a:latin typeface="Calibri" panose="020F0502020204030204" pitchFamily="34" charset="0"/>
              <a:ea typeface="Calibri" panose="020F0502020204030204" pitchFamily="34" charset="0"/>
            </a:endParaRPr>
          </a:p>
          <a:p>
            <a:pPr marL="40005" marR="507365" indent="-1905">
              <a:lnSpc>
                <a:spcPts val="2290"/>
              </a:lnSpc>
            </a:pPr>
            <a:r>
              <a:rPr lang="en-IN" sz="1600" b="1" dirty="0">
                <a:latin typeface="Times New Roman"/>
                <a:cs typeface="Times New Roman"/>
              </a:rPr>
              <a:t>Model Architecture</a:t>
            </a:r>
            <a:r>
              <a:rPr lang="en-IN" sz="1600" dirty="0">
                <a:latin typeface="Times New Roman"/>
                <a:cs typeface="Times New Roman"/>
              </a:rPr>
              <a:t>:</a:t>
            </a:r>
          </a:p>
          <a:p>
            <a:pPr marL="40005" marR="507365" indent="-1905">
              <a:lnSpc>
                <a:spcPts val="2290"/>
              </a:lnSpc>
            </a:pPr>
            <a:r>
              <a:rPr lang="en-IN" sz="1600" dirty="0">
                <a:latin typeface="Times New Roman"/>
                <a:cs typeface="Times New Roman"/>
              </a:rPr>
              <a:t>           Define a CNN with convolutional, pooling, and fully connected layers. Specify activation functions and regularization techniques.</a:t>
            </a:r>
          </a:p>
          <a:p>
            <a:pPr marL="40005" marR="507365" indent="-1905">
              <a:lnSpc>
                <a:spcPts val="2290"/>
              </a:lnSpc>
            </a:pPr>
            <a:r>
              <a:rPr lang="en-IN" sz="1600" b="1" dirty="0">
                <a:latin typeface="Times New Roman"/>
                <a:cs typeface="Times New Roman"/>
              </a:rPr>
              <a:t>Training Setup</a:t>
            </a:r>
            <a:r>
              <a:rPr lang="en-IN" sz="1600" dirty="0">
                <a:latin typeface="Times New Roman"/>
                <a:cs typeface="Times New Roman"/>
              </a:rPr>
              <a:t>:</a:t>
            </a:r>
          </a:p>
          <a:p>
            <a:pPr marL="40005" marR="507365" indent="-1905">
              <a:lnSpc>
                <a:spcPts val="2290"/>
              </a:lnSpc>
            </a:pPr>
            <a:r>
              <a:rPr lang="en-IN" sz="1600" dirty="0">
                <a:latin typeface="Times New Roman"/>
                <a:cs typeface="Times New Roman"/>
              </a:rPr>
              <a:t>           Choose hyperparameters (learning rate, batch size, epochs), optimizer (e.g., Adam), and loss function (e.g., cross-entropy).Split dataset into training and validation sets.</a:t>
            </a:r>
          </a:p>
          <a:p>
            <a:pPr marL="40005" marR="507365" indent="-1905">
              <a:lnSpc>
                <a:spcPts val="2290"/>
              </a:lnSpc>
            </a:pPr>
            <a:r>
              <a:rPr lang="en-IN" sz="1600" b="1" dirty="0">
                <a:latin typeface="Times New Roman"/>
                <a:cs typeface="Times New Roman"/>
              </a:rPr>
              <a:t>Model Training:</a:t>
            </a:r>
          </a:p>
          <a:p>
            <a:pPr marL="40005" marR="507365" indent="-1905">
              <a:lnSpc>
                <a:spcPts val="2290"/>
              </a:lnSpc>
            </a:pPr>
            <a:r>
              <a:rPr lang="en-IN" sz="1600" dirty="0">
                <a:latin typeface="Times New Roman"/>
                <a:cs typeface="Times New Roman"/>
              </a:rPr>
              <a:t>           Iterate over training dataset for each </a:t>
            </a:r>
            <a:r>
              <a:rPr lang="en-IN" sz="1600" dirty="0" err="1">
                <a:latin typeface="Times New Roman"/>
                <a:cs typeface="Times New Roman"/>
              </a:rPr>
              <a:t>epoch.Perform</a:t>
            </a:r>
            <a:r>
              <a:rPr lang="en-IN" sz="1600" dirty="0">
                <a:latin typeface="Times New Roman"/>
                <a:cs typeface="Times New Roman"/>
              </a:rPr>
              <a:t> forward pass, compute loss, backpropagate, and update model parameters.</a:t>
            </a:r>
          </a:p>
          <a:p>
            <a:pPr marL="40005" marR="507365" indent="-1905">
              <a:lnSpc>
                <a:spcPts val="2290"/>
              </a:lnSpc>
            </a:pPr>
            <a:r>
              <a:rPr lang="en-IN" sz="1600" b="1" dirty="0">
                <a:latin typeface="Times New Roman"/>
                <a:cs typeface="Times New Roman"/>
              </a:rPr>
              <a:t>Evaluation:</a:t>
            </a:r>
          </a:p>
          <a:p>
            <a:pPr marL="40005" marR="507365" indent="-1905">
              <a:lnSpc>
                <a:spcPts val="2290"/>
              </a:lnSpc>
            </a:pPr>
            <a:r>
              <a:rPr lang="en-IN" sz="1600" dirty="0">
                <a:latin typeface="Times New Roman"/>
                <a:cs typeface="Times New Roman"/>
              </a:rPr>
              <a:t>          Validate model on validation </a:t>
            </a:r>
            <a:r>
              <a:rPr lang="en-IN" sz="1600" dirty="0" err="1">
                <a:latin typeface="Times New Roman"/>
                <a:cs typeface="Times New Roman"/>
              </a:rPr>
              <a:t>dataset.Compute</a:t>
            </a:r>
            <a:r>
              <a:rPr lang="en-IN" sz="1600" dirty="0">
                <a:latin typeface="Times New Roman"/>
                <a:cs typeface="Times New Roman"/>
              </a:rPr>
              <a:t> evaluation metrics (accuracy, precision, recall) and visualize training progress.</a:t>
            </a:r>
          </a:p>
          <a:p>
            <a:pPr marL="40005" marR="507365" indent="-1905">
              <a:lnSpc>
                <a:spcPts val="2290"/>
              </a:lnSpc>
            </a:pPr>
            <a:r>
              <a:rPr lang="en-IN" sz="1600" b="1" dirty="0">
                <a:latin typeface="Times New Roman"/>
                <a:cs typeface="Times New Roman"/>
              </a:rPr>
              <a:t>Inference:</a:t>
            </a:r>
          </a:p>
          <a:p>
            <a:pPr marL="40005" marR="507365" indent="-1905">
              <a:lnSpc>
                <a:spcPts val="2290"/>
              </a:lnSpc>
            </a:pPr>
            <a:r>
              <a:rPr lang="en-IN" sz="1600" b="1" dirty="0">
                <a:latin typeface="Times New Roman"/>
                <a:cs typeface="Times New Roman"/>
              </a:rPr>
              <a:t>        </a:t>
            </a:r>
            <a:r>
              <a:rPr lang="en-IN" sz="1600" dirty="0">
                <a:latin typeface="Times New Roman"/>
                <a:cs typeface="Times New Roman"/>
              </a:rPr>
              <a:t>Use trained model to predict labels for new </a:t>
            </a:r>
            <a:r>
              <a:rPr lang="en-IN" sz="1600" dirty="0" err="1">
                <a:latin typeface="Times New Roman"/>
                <a:cs typeface="Times New Roman"/>
              </a:rPr>
              <a:t>images.Preprocess</a:t>
            </a:r>
            <a:r>
              <a:rPr lang="en-IN" sz="1600" dirty="0">
                <a:latin typeface="Times New Roman"/>
                <a:cs typeface="Times New Roman"/>
              </a:rPr>
              <a:t> input images, pass through model, and obtain predicted labels.</a:t>
            </a:r>
          </a:p>
          <a:p>
            <a:pPr marL="40005" marR="507365" indent="-1905">
              <a:lnSpc>
                <a:spcPts val="2290"/>
              </a:lnSpc>
            </a:pPr>
            <a:r>
              <a:rPr lang="en-IN" sz="1600" b="1" dirty="0">
                <a:latin typeface="Times New Roman"/>
                <a:cs typeface="Times New Roman"/>
              </a:rPr>
              <a:t>Output Visualization:</a:t>
            </a:r>
          </a:p>
          <a:p>
            <a:pPr marL="40005" marR="507365" indent="-1905">
              <a:lnSpc>
                <a:spcPts val="2290"/>
              </a:lnSpc>
            </a:pPr>
            <a:r>
              <a:rPr lang="en-IN" sz="1600" b="1" dirty="0">
                <a:latin typeface="Times New Roman"/>
                <a:cs typeface="Times New Roman"/>
              </a:rPr>
              <a:t>        </a:t>
            </a:r>
            <a:r>
              <a:rPr lang="en-IN" sz="1600" dirty="0">
                <a:latin typeface="Times New Roman"/>
                <a:cs typeface="Times New Roman"/>
              </a:rPr>
              <a:t>Visualize predictions alongside original </a:t>
            </a:r>
            <a:r>
              <a:rPr lang="en-IN" sz="1600" dirty="0" err="1">
                <a:latin typeface="Times New Roman"/>
                <a:cs typeface="Times New Roman"/>
              </a:rPr>
              <a:t>images.Display</a:t>
            </a:r>
            <a:r>
              <a:rPr lang="en-IN" sz="1600" dirty="0">
                <a:latin typeface="Times New Roman"/>
                <a:cs typeface="Times New Roman"/>
              </a:rPr>
              <a:t> actual vs. predicted labels and optionally plot confusion matrix.</a:t>
            </a:r>
          </a:p>
        </p:txBody>
      </p:sp>
      <p:sp>
        <p:nvSpPr>
          <p:cNvPr id="3" name="object 17">
            <a:extLst>
              <a:ext uri="{FF2B5EF4-FFF2-40B4-BE49-F238E27FC236}">
                <a16:creationId xmlns:a16="http://schemas.microsoft.com/office/drawing/2014/main" id="{A5360579-0985-035C-0C53-25E83B722587}"/>
              </a:ext>
            </a:extLst>
          </p:cNvPr>
          <p:cNvSpPr/>
          <p:nvPr/>
        </p:nvSpPr>
        <p:spPr>
          <a:xfrm>
            <a:off x="304798" y="306387"/>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4" name="TextBox 3">
            <a:extLst>
              <a:ext uri="{FF2B5EF4-FFF2-40B4-BE49-F238E27FC236}">
                <a16:creationId xmlns:a16="http://schemas.microsoft.com/office/drawing/2014/main" id="{C5789C23-9EA9-DBC8-2DE1-3590574A469F}"/>
              </a:ext>
            </a:extLst>
          </p:cNvPr>
          <p:cNvSpPr txBox="1"/>
          <p:nvPr/>
        </p:nvSpPr>
        <p:spPr>
          <a:xfrm>
            <a:off x="7124064" y="10377071"/>
            <a:ext cx="431800" cy="338554"/>
          </a:xfrm>
          <a:prstGeom prst="rect">
            <a:avLst/>
          </a:prstGeom>
          <a:noFill/>
        </p:spPr>
        <p:txBody>
          <a:bodyPr wrap="square" rtlCol="0">
            <a:spAutoFit/>
          </a:bodyPr>
          <a:lstStyle/>
          <a:p>
            <a:r>
              <a:rPr lang="en-IN" sz="1600"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4200" y="685100"/>
            <a:ext cx="5181600" cy="702756"/>
          </a:xfrm>
          <a:prstGeom prst="rect">
            <a:avLst/>
          </a:prstGeom>
        </p:spPr>
        <p:txBody>
          <a:bodyPr vert="horz" wrap="square" lIns="0" tIns="12700" rIns="0" bIns="0" rtlCol="0">
            <a:spAutoFit/>
          </a:bodyPr>
          <a:lstStyle/>
          <a:p>
            <a:pPr marL="12700">
              <a:lnSpc>
                <a:spcPct val="100000"/>
              </a:lnSpc>
              <a:spcBef>
                <a:spcPts val="100"/>
              </a:spcBef>
            </a:pPr>
            <a:r>
              <a:rPr lang="en-IN" sz="2200" spc="-25" dirty="0">
                <a:latin typeface="Times New Roman"/>
                <a:cs typeface="Times New Roman"/>
              </a:rPr>
              <a:t>CHAPTER-VII</a:t>
            </a:r>
          </a:p>
          <a:p>
            <a:pPr marL="12700">
              <a:lnSpc>
                <a:spcPct val="100000"/>
              </a:lnSpc>
              <a:spcBef>
                <a:spcPts val="100"/>
              </a:spcBef>
            </a:pPr>
            <a:r>
              <a:rPr lang="en-IN" sz="2200" spc="-25" dirty="0">
                <a:latin typeface="Times New Roman"/>
                <a:cs typeface="Times New Roman"/>
              </a:rPr>
              <a:t>7.1 </a:t>
            </a:r>
            <a:r>
              <a:rPr sz="2200" spc="-25" dirty="0">
                <a:latin typeface="Times New Roman"/>
                <a:cs typeface="Times New Roman"/>
              </a:rPr>
              <a:t>IMPLEMENTATION</a:t>
            </a:r>
            <a:r>
              <a:rPr sz="2200" spc="-50" dirty="0">
                <a:latin typeface="Times New Roman"/>
                <a:cs typeface="Times New Roman"/>
              </a:rPr>
              <a:t> </a:t>
            </a:r>
            <a:r>
              <a:rPr sz="2200" spc="-10" dirty="0">
                <a:latin typeface="Times New Roman"/>
                <a:cs typeface="Times New Roman"/>
              </a:rPr>
              <a:t>SCREENSHOTS</a:t>
            </a:r>
            <a:r>
              <a:rPr lang="en-IN" sz="2000" spc="-10" dirty="0">
                <a:latin typeface="Times New Roman"/>
                <a:cs typeface="Times New Roman"/>
              </a:rPr>
              <a:t>:</a:t>
            </a:r>
            <a:endParaRPr sz="2000" dirty="0">
              <a:latin typeface="Times New Roman"/>
              <a:cs typeface="Times New Roman"/>
            </a:endParaRPr>
          </a:p>
        </p:txBody>
      </p:sp>
      <p:sp>
        <p:nvSpPr>
          <p:cNvPr id="4" name="object 17">
            <a:extLst>
              <a:ext uri="{FF2B5EF4-FFF2-40B4-BE49-F238E27FC236}">
                <a16:creationId xmlns:a16="http://schemas.microsoft.com/office/drawing/2014/main" id="{44582049-A876-7D5D-75B5-FB9CB12F9794}"/>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pic>
        <p:nvPicPr>
          <p:cNvPr id="6" name="Picture 5">
            <a:extLst>
              <a:ext uri="{FF2B5EF4-FFF2-40B4-BE49-F238E27FC236}">
                <a16:creationId xmlns:a16="http://schemas.microsoft.com/office/drawing/2014/main" id="{D18CB68E-2980-5A07-6A6B-25FCBADA3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45" y="2073275"/>
            <a:ext cx="5181600" cy="3809615"/>
          </a:xfrm>
          <a:prstGeom prst="rect">
            <a:avLst/>
          </a:prstGeom>
        </p:spPr>
      </p:pic>
      <p:pic>
        <p:nvPicPr>
          <p:cNvPr id="8" name="Picture 7">
            <a:extLst>
              <a:ext uri="{FF2B5EF4-FFF2-40B4-BE49-F238E27FC236}">
                <a16:creationId xmlns:a16="http://schemas.microsoft.com/office/drawing/2014/main" id="{5B6C761E-EA9E-042E-3150-AA40D19D9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36" y="6340475"/>
            <a:ext cx="5181600" cy="2819015"/>
          </a:xfrm>
          <a:prstGeom prst="rect">
            <a:avLst/>
          </a:prstGeom>
        </p:spPr>
      </p:pic>
      <p:sp>
        <p:nvSpPr>
          <p:cNvPr id="9" name="TextBox 8">
            <a:extLst>
              <a:ext uri="{FF2B5EF4-FFF2-40B4-BE49-F238E27FC236}">
                <a16:creationId xmlns:a16="http://schemas.microsoft.com/office/drawing/2014/main" id="{ECE7044B-1FCE-F738-3532-98254A38E6ED}"/>
              </a:ext>
            </a:extLst>
          </p:cNvPr>
          <p:cNvSpPr txBox="1"/>
          <p:nvPr/>
        </p:nvSpPr>
        <p:spPr>
          <a:xfrm>
            <a:off x="7124064" y="10377071"/>
            <a:ext cx="431800" cy="338554"/>
          </a:xfrm>
          <a:prstGeom prst="rect">
            <a:avLst/>
          </a:prstGeom>
          <a:noFill/>
        </p:spPr>
        <p:txBody>
          <a:bodyPr wrap="square" rtlCol="0">
            <a:spAutoFit/>
          </a:bodyPr>
          <a:lstStyle/>
          <a:p>
            <a:r>
              <a:rPr lang="en-IN" sz="1600"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7">
            <a:extLst>
              <a:ext uri="{FF2B5EF4-FFF2-40B4-BE49-F238E27FC236}">
                <a16:creationId xmlns:a16="http://schemas.microsoft.com/office/drawing/2014/main" id="{65EA5876-813A-12AA-3230-3A996E46AD63}"/>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pic>
        <p:nvPicPr>
          <p:cNvPr id="5" name="Picture 4">
            <a:extLst>
              <a:ext uri="{FF2B5EF4-FFF2-40B4-BE49-F238E27FC236}">
                <a16:creationId xmlns:a16="http://schemas.microsoft.com/office/drawing/2014/main" id="{F056631F-36E2-C97C-ED19-812BB94B3E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140" y="625475"/>
            <a:ext cx="5229860" cy="2819401"/>
          </a:xfrm>
          <a:prstGeom prst="rect">
            <a:avLst/>
          </a:prstGeom>
        </p:spPr>
      </p:pic>
      <p:pic>
        <p:nvPicPr>
          <p:cNvPr id="7" name="Picture 6">
            <a:extLst>
              <a:ext uri="{FF2B5EF4-FFF2-40B4-BE49-F238E27FC236}">
                <a16:creationId xmlns:a16="http://schemas.microsoft.com/office/drawing/2014/main" id="{6E367A7C-3FAE-DCFE-07EC-EB2FA2434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3597275"/>
            <a:ext cx="5334000" cy="3321050"/>
          </a:xfrm>
          <a:prstGeom prst="rect">
            <a:avLst/>
          </a:prstGeom>
        </p:spPr>
      </p:pic>
      <p:pic>
        <p:nvPicPr>
          <p:cNvPr id="9" name="Picture 8">
            <a:extLst>
              <a:ext uri="{FF2B5EF4-FFF2-40B4-BE49-F238E27FC236}">
                <a16:creationId xmlns:a16="http://schemas.microsoft.com/office/drawing/2014/main" id="{263C78F9-218C-27D7-3D5A-4018AB1C04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140" y="7091854"/>
            <a:ext cx="5334000" cy="2601421"/>
          </a:xfrm>
          <a:prstGeom prst="rect">
            <a:avLst/>
          </a:prstGeom>
        </p:spPr>
      </p:pic>
      <p:sp>
        <p:nvSpPr>
          <p:cNvPr id="10" name="TextBox 9">
            <a:extLst>
              <a:ext uri="{FF2B5EF4-FFF2-40B4-BE49-F238E27FC236}">
                <a16:creationId xmlns:a16="http://schemas.microsoft.com/office/drawing/2014/main" id="{EAE29441-2753-CC83-A30D-BBBB9E77A4B1}"/>
              </a:ext>
            </a:extLst>
          </p:cNvPr>
          <p:cNvSpPr txBox="1"/>
          <p:nvPr/>
        </p:nvSpPr>
        <p:spPr>
          <a:xfrm>
            <a:off x="7124064" y="10377071"/>
            <a:ext cx="431800" cy="338554"/>
          </a:xfrm>
          <a:prstGeom prst="rect">
            <a:avLst/>
          </a:prstGeom>
          <a:noFill/>
        </p:spPr>
        <p:txBody>
          <a:bodyPr wrap="square" rtlCol="0">
            <a:spAutoFit/>
          </a:bodyPr>
          <a:lstStyle/>
          <a:p>
            <a:r>
              <a:rPr lang="en-IN" sz="1600" dirty="0"/>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7">
            <a:extLst>
              <a:ext uri="{FF2B5EF4-FFF2-40B4-BE49-F238E27FC236}">
                <a16:creationId xmlns:a16="http://schemas.microsoft.com/office/drawing/2014/main" id="{39A80C31-3493-CA81-FF08-E713812F8E53}"/>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3" name="TextBox 2">
            <a:extLst>
              <a:ext uri="{FF2B5EF4-FFF2-40B4-BE49-F238E27FC236}">
                <a16:creationId xmlns:a16="http://schemas.microsoft.com/office/drawing/2014/main" id="{937E0FC5-4901-B492-4C67-54C94D6FC23B}"/>
              </a:ext>
            </a:extLst>
          </p:cNvPr>
          <p:cNvSpPr txBox="1"/>
          <p:nvPr/>
        </p:nvSpPr>
        <p:spPr>
          <a:xfrm>
            <a:off x="1041400" y="930275"/>
            <a:ext cx="1800493" cy="430887"/>
          </a:xfrm>
          <a:prstGeom prst="rect">
            <a:avLst/>
          </a:prstGeom>
          <a:noFill/>
        </p:spPr>
        <p:txBody>
          <a:bodyPr wrap="none" rtlCol="0">
            <a:spAutoFit/>
          </a:bodyPr>
          <a:lstStyle/>
          <a:p>
            <a:r>
              <a:rPr lang="en-IN" sz="2200" dirty="0">
                <a:latin typeface="Times New Roman" panose="02020603050405020304" pitchFamily="18" charset="0"/>
                <a:cs typeface="Times New Roman" panose="02020603050405020304" pitchFamily="18" charset="0"/>
              </a:rPr>
              <a:t>7.2 OUTPUT:</a:t>
            </a:r>
          </a:p>
        </p:txBody>
      </p:sp>
      <p:pic>
        <p:nvPicPr>
          <p:cNvPr id="5" name="Picture 4">
            <a:extLst>
              <a:ext uri="{FF2B5EF4-FFF2-40B4-BE49-F238E27FC236}">
                <a16:creationId xmlns:a16="http://schemas.microsoft.com/office/drawing/2014/main" id="{3C425643-E15F-199B-7760-5FC03E6857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801" y="1539875"/>
            <a:ext cx="5029200" cy="3118444"/>
          </a:xfrm>
          <a:prstGeom prst="rect">
            <a:avLst/>
          </a:prstGeom>
        </p:spPr>
      </p:pic>
      <p:pic>
        <p:nvPicPr>
          <p:cNvPr id="7" name="Picture 6">
            <a:extLst>
              <a:ext uri="{FF2B5EF4-FFF2-40B4-BE49-F238E27FC236}">
                <a16:creationId xmlns:a16="http://schemas.microsoft.com/office/drawing/2014/main" id="{7EA0C0DB-5866-5447-8553-0C006909B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4889693"/>
            <a:ext cx="5410200" cy="3653637"/>
          </a:xfrm>
          <a:prstGeom prst="rect">
            <a:avLst/>
          </a:prstGeom>
        </p:spPr>
      </p:pic>
      <p:sp>
        <p:nvSpPr>
          <p:cNvPr id="8" name="TextBox 7">
            <a:extLst>
              <a:ext uri="{FF2B5EF4-FFF2-40B4-BE49-F238E27FC236}">
                <a16:creationId xmlns:a16="http://schemas.microsoft.com/office/drawing/2014/main" id="{59C2AAEE-ECA0-A88B-5845-CF520C4185A1}"/>
              </a:ext>
            </a:extLst>
          </p:cNvPr>
          <p:cNvSpPr txBox="1"/>
          <p:nvPr/>
        </p:nvSpPr>
        <p:spPr>
          <a:xfrm>
            <a:off x="7045959" y="10367009"/>
            <a:ext cx="431800" cy="338554"/>
          </a:xfrm>
          <a:prstGeom prst="rect">
            <a:avLst/>
          </a:prstGeom>
          <a:noFill/>
        </p:spPr>
        <p:txBody>
          <a:bodyPr wrap="square" rtlCol="0">
            <a:spAutoFit/>
          </a:bodyPr>
          <a:lstStyle/>
          <a:p>
            <a:r>
              <a:rPr lang="en-IN" sz="1600" dirty="0"/>
              <a:t>15</a:t>
            </a:r>
          </a:p>
        </p:txBody>
      </p:sp>
    </p:spTree>
    <p:extLst>
      <p:ext uri="{BB962C8B-B14F-4D97-AF65-F5344CB8AC3E}">
        <p14:creationId xmlns:p14="http://schemas.microsoft.com/office/powerpoint/2010/main" val="232003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4200" y="701675"/>
            <a:ext cx="6858000" cy="9920793"/>
          </a:xfrm>
          <a:prstGeom prst="rect">
            <a:avLst/>
          </a:prstGeom>
        </p:spPr>
        <p:txBody>
          <a:bodyPr vert="horz" wrap="square" lIns="0" tIns="12700" rIns="0" bIns="0" rtlCol="0">
            <a:spAutoFit/>
          </a:bodyPr>
          <a:lstStyle/>
          <a:p>
            <a:pPr marL="12700">
              <a:lnSpc>
                <a:spcPct val="100000"/>
              </a:lnSpc>
              <a:spcBef>
                <a:spcPts val="100"/>
              </a:spcBef>
            </a:pPr>
            <a:r>
              <a:rPr lang="en-IN" sz="2200" spc="-10" dirty="0">
                <a:latin typeface="Times New Roman"/>
                <a:cs typeface="Times New Roman"/>
              </a:rPr>
              <a:t>CHAPTER-VIII</a:t>
            </a:r>
          </a:p>
          <a:p>
            <a:pPr marL="12700">
              <a:lnSpc>
                <a:spcPct val="100000"/>
              </a:lnSpc>
              <a:spcBef>
                <a:spcPts val="100"/>
              </a:spcBef>
            </a:pPr>
            <a:r>
              <a:rPr lang="en-IN" sz="2200" spc="-10" dirty="0">
                <a:latin typeface="Times New Roman"/>
                <a:cs typeface="Times New Roman"/>
              </a:rPr>
              <a:t>8.1 </a:t>
            </a:r>
            <a:r>
              <a:rPr sz="2200" spc="-10" dirty="0">
                <a:latin typeface="Times New Roman"/>
                <a:cs typeface="Times New Roman"/>
              </a:rPr>
              <a:t>RESULTS</a:t>
            </a:r>
            <a:r>
              <a:rPr lang="en-IN" sz="2200" spc="-10" dirty="0">
                <a:latin typeface="Times New Roman"/>
                <a:cs typeface="Times New Roman"/>
              </a:rPr>
              <a:t>:</a:t>
            </a:r>
          </a:p>
          <a:p>
            <a:pPr marL="12700">
              <a:lnSpc>
                <a:spcPct val="100000"/>
              </a:lnSpc>
              <a:spcBef>
                <a:spcPts val="100"/>
              </a:spcBef>
            </a:pPr>
            <a:endParaRPr lang="en-IN" sz="2200" spc="-10" dirty="0">
              <a:latin typeface="Times New Roman"/>
              <a:cs typeface="Times New Roman"/>
            </a:endParaRPr>
          </a:p>
          <a:p>
            <a:pPr marL="12700">
              <a:spcBef>
                <a:spcPts val="100"/>
              </a:spcBef>
            </a:pPr>
            <a:r>
              <a:rPr lang="en-US" sz="2000" b="1" dirty="0"/>
              <a:t>Model Performance</a:t>
            </a:r>
            <a:r>
              <a:rPr lang="en-US" sz="2000" dirty="0"/>
              <a:t>:</a:t>
            </a:r>
            <a:endParaRPr lang="en-IN" sz="2000" spc="-10" dirty="0">
              <a:latin typeface="Times New Roman"/>
              <a:cs typeface="Times New Roman"/>
            </a:endParaRPr>
          </a:p>
          <a:p>
            <a:pPr lvl="0"/>
            <a:r>
              <a:rPr lang="en-US" sz="1600" dirty="0">
                <a:latin typeface="Times New Roman" panose="02020603050405020304" pitchFamily="18" charset="0"/>
                <a:cs typeface="Times New Roman" panose="02020603050405020304" pitchFamily="18" charset="0"/>
              </a:rPr>
              <a:t>The basic CNN model achieved an average training accuracy of approximately 99.1% over 10 epochs, with a corresponding loss of 0.0224.</a:t>
            </a:r>
          </a:p>
          <a:p>
            <a:pPr lvl="0"/>
            <a:r>
              <a:rPr lang="en-US" sz="1600" dirty="0">
                <a:latin typeface="Times New Roman" panose="02020603050405020304" pitchFamily="18" charset="0"/>
                <a:cs typeface="Times New Roman" panose="02020603050405020304" pitchFamily="18" charset="0"/>
              </a:rPr>
              <a:t>The accuracy and loss were visualized over epochs, indicating a consistent increase in accuracy and decrease in loss over training iterations.</a:t>
            </a:r>
          </a:p>
          <a:p>
            <a:pPr marL="12700">
              <a:spcBef>
                <a:spcPts val="100"/>
              </a:spcBef>
            </a:pPr>
            <a:r>
              <a:rPr lang="en-US" sz="2000" b="1" dirty="0"/>
              <a:t>Sample Prediction:</a:t>
            </a:r>
          </a:p>
          <a:p>
            <a:pPr lvl="0"/>
            <a:r>
              <a:rPr lang="en-US" sz="1600" dirty="0">
                <a:latin typeface="Times New Roman" panose="02020603050405020304" pitchFamily="18" charset="0"/>
                <a:cs typeface="Times New Roman" panose="02020603050405020304" pitchFamily="18" charset="0"/>
              </a:rPr>
              <a:t>For a randomly selected test image (index 267), the model correctly predicted the digit label.</a:t>
            </a:r>
          </a:p>
          <a:p>
            <a:pPr lvl="0"/>
            <a:r>
              <a:rPr lang="en-US" sz="1600" dirty="0">
                <a:latin typeface="Times New Roman" panose="02020603050405020304" pitchFamily="18" charset="0"/>
                <a:cs typeface="Times New Roman" panose="02020603050405020304" pitchFamily="18" charset="0"/>
              </a:rPr>
              <a:t>Actual Label: 4, Predicted Label: 4</a:t>
            </a:r>
          </a:p>
          <a:p>
            <a:pPr lvl="0"/>
            <a:endParaRPr lang="en-US" sz="1600" dirty="0">
              <a:latin typeface="Times New Roman" panose="02020603050405020304" pitchFamily="18" charset="0"/>
              <a:cs typeface="Times New Roman" panose="02020603050405020304" pitchFamily="18" charset="0"/>
            </a:endParaRPr>
          </a:p>
          <a:p>
            <a:pPr marL="12700">
              <a:lnSpc>
                <a:spcPct val="100000"/>
              </a:lnSpc>
              <a:spcBef>
                <a:spcPts val="5"/>
              </a:spcBef>
            </a:pPr>
            <a:r>
              <a:rPr lang="en-IN" sz="2000" spc="-10" dirty="0">
                <a:latin typeface="Times New Roman"/>
                <a:cs typeface="Times New Roman"/>
              </a:rPr>
              <a:t>8.2 </a:t>
            </a:r>
            <a:r>
              <a:rPr sz="2000" spc="-10" dirty="0">
                <a:latin typeface="Times New Roman"/>
                <a:cs typeface="Times New Roman"/>
              </a:rPr>
              <a:t>REFERENCES</a:t>
            </a:r>
            <a:r>
              <a:rPr lang="en-IN" sz="2000" spc="-10" dirty="0">
                <a:latin typeface="Times New Roman"/>
                <a:cs typeface="Times New Roman"/>
              </a:rPr>
              <a:t>:</a:t>
            </a:r>
          </a:p>
          <a:p>
            <a:pPr marL="12700">
              <a:lnSpc>
                <a:spcPct val="100000"/>
              </a:lnSpc>
              <a:spcBef>
                <a:spcPts val="5"/>
              </a:spcBef>
            </a:pPr>
            <a:endParaRPr sz="2000" dirty="0">
              <a:latin typeface="Times New Roman"/>
              <a:cs typeface="Times New Roman"/>
            </a:endParaRPr>
          </a:p>
          <a:p>
            <a:pPr marL="342900" marR="462280" lvl="0" indent="-342900" algn="just">
              <a:lnSpc>
                <a:spcPct val="107000"/>
              </a:lnSpc>
              <a:spcAft>
                <a:spcPts val="800"/>
              </a:spcAft>
              <a:buFont typeface="Arial" panose="020B0604020202020204" pitchFamily="34" charset="0"/>
              <a:buChar char="•"/>
              <a:tabLst>
                <a:tab pos="630555" algn="l"/>
              </a:tabLst>
            </a:pP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Machine Learning for Handwriting Recognition Preetha Sa *,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Afrid</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Mb , Karthik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Hebbar</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Pc ,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Nishchay</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Kd</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a,b,c,d</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Department of ISE,B.M.S. College of Engineering/ VTU, India, {preetha.ise,1bm16is006, 1bm16is044, 1bm16is060}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aEmail</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preetha.ise@bmsce.ac.in</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462280" lvl="0" indent="-342900" algn="just">
              <a:lnSpc>
                <a:spcPct val="107000"/>
              </a:lnSpc>
              <a:spcAft>
                <a:spcPts val="800"/>
              </a:spcAft>
              <a:buFont typeface="Arial" panose="020B0604020202020204" pitchFamily="34" charset="0"/>
              <a:buChar char="•"/>
              <a:tabLst>
                <a:tab pos="630555" algn="l"/>
              </a:tabLst>
            </a:pP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Handwritten Digit Recognition using Machine Learning Algorithms By S M Shamim, Mohammad Badrul Alam Miah,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Angona</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Sarker,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Masud</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Rana &amp; Abdullah Al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Jobair</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462280" lvl="0" indent="-342900" algn="just">
              <a:lnSpc>
                <a:spcPct val="107000"/>
              </a:lnSpc>
              <a:spcAft>
                <a:spcPts val="800"/>
              </a:spcAft>
              <a:buFont typeface="Arial" panose="020B0604020202020204" pitchFamily="34" charset="0"/>
              <a:buChar char="•"/>
              <a:tabLst>
                <a:tab pos="630555" algn="l"/>
              </a:tabLst>
            </a:pP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Handwritten digits recognition with decision tree classification: a machine learning approach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Tsehay</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Admassu</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Assegie</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Pramod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Sekharan</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Nair Department of Computing Technology, College of Engineering and Technology, Aksum University, Ethiopia </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462280" lvl="0" indent="-342900" algn="just">
              <a:lnSpc>
                <a:spcPct val="107000"/>
              </a:lnSpc>
              <a:spcAft>
                <a:spcPts val="800"/>
              </a:spcAft>
              <a:buFont typeface="Arial" panose="020B0604020202020204" pitchFamily="34" charset="0"/>
              <a:buChar char="•"/>
              <a:tabLst>
                <a:tab pos="630555" algn="l"/>
              </a:tabLst>
            </a:pP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Handwritten Digits Identification Using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Mnist</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Database Via Machine Learning Models To cite this article: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Birjit</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Gope</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al 2021 IOP Conf. Ser.: Mater. Sci. Eng. 1022 012108</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462280" lvl="0" indent="-342900" algn="just">
              <a:lnSpc>
                <a:spcPct val="107000"/>
              </a:lnSpc>
              <a:spcAft>
                <a:spcPts val="800"/>
              </a:spcAft>
              <a:buFont typeface="Arial" panose="020B0604020202020204" pitchFamily="34" charset="0"/>
              <a:buChar char="•"/>
              <a:tabLst>
                <a:tab pos="630555" algn="l"/>
              </a:tabLst>
            </a:pP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Handwritten Digit Recognition Using Machine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Learning,Mayank</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Sharma,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Pradhyuman</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Singh </a:t>
            </a:r>
            <a:r>
              <a:rPr lang="en-US" sz="16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Sindal</a:t>
            </a:r>
            <a:r>
              <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M. Baskar ,Conference paper,25 March 2023.</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645"/>
              </a:spcBef>
            </a:pPr>
            <a:endParaRPr sz="2000" dirty="0">
              <a:latin typeface="Times New Roman"/>
              <a:cs typeface="Times New Roman"/>
            </a:endParaRPr>
          </a:p>
        </p:txBody>
      </p:sp>
      <p:sp>
        <p:nvSpPr>
          <p:cNvPr id="3" name="object 17">
            <a:extLst>
              <a:ext uri="{FF2B5EF4-FFF2-40B4-BE49-F238E27FC236}">
                <a16:creationId xmlns:a16="http://schemas.microsoft.com/office/drawing/2014/main" id="{09DA7F6A-A4BF-4133-7E93-F037E0CE8A47}"/>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4" name="TextBox 3">
            <a:extLst>
              <a:ext uri="{FF2B5EF4-FFF2-40B4-BE49-F238E27FC236}">
                <a16:creationId xmlns:a16="http://schemas.microsoft.com/office/drawing/2014/main" id="{A36FA862-0CF0-FAD1-C411-FBFFC4F0D0B9}"/>
              </a:ext>
            </a:extLst>
          </p:cNvPr>
          <p:cNvSpPr txBox="1"/>
          <p:nvPr/>
        </p:nvSpPr>
        <p:spPr>
          <a:xfrm>
            <a:off x="7124064" y="10377071"/>
            <a:ext cx="431800" cy="338554"/>
          </a:xfrm>
          <a:prstGeom prst="rect">
            <a:avLst/>
          </a:prstGeom>
          <a:noFill/>
        </p:spPr>
        <p:txBody>
          <a:bodyPr wrap="square" rtlCol="0">
            <a:spAutoFit/>
          </a:bodyPr>
          <a:lstStyle/>
          <a:p>
            <a:r>
              <a:rPr lang="en-IN" sz="1600" dirty="0"/>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7">
            <a:extLst>
              <a:ext uri="{FF2B5EF4-FFF2-40B4-BE49-F238E27FC236}">
                <a16:creationId xmlns:a16="http://schemas.microsoft.com/office/drawing/2014/main" id="{993F0763-6143-60E8-5B70-0729C13238A5}"/>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pic>
        <p:nvPicPr>
          <p:cNvPr id="4" name="Picture 3">
            <a:extLst>
              <a:ext uri="{FF2B5EF4-FFF2-40B4-BE49-F238E27FC236}">
                <a16:creationId xmlns:a16="http://schemas.microsoft.com/office/drawing/2014/main" id="{E3A0758C-90AC-6ACC-2063-DEF2EAB05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99" y="3368675"/>
            <a:ext cx="6830059" cy="5360952"/>
          </a:xfrm>
          <a:prstGeom prst="rect">
            <a:avLst/>
          </a:prstGeom>
        </p:spPr>
      </p:pic>
      <p:sp>
        <p:nvSpPr>
          <p:cNvPr id="5" name="TextBox 4">
            <a:extLst>
              <a:ext uri="{FF2B5EF4-FFF2-40B4-BE49-F238E27FC236}">
                <a16:creationId xmlns:a16="http://schemas.microsoft.com/office/drawing/2014/main" id="{B85F20FB-68C4-A39C-9C8E-616CC6611C8D}"/>
              </a:ext>
            </a:extLst>
          </p:cNvPr>
          <p:cNvSpPr txBox="1"/>
          <p:nvPr/>
        </p:nvSpPr>
        <p:spPr>
          <a:xfrm>
            <a:off x="7124064" y="10377071"/>
            <a:ext cx="431800" cy="338554"/>
          </a:xfrm>
          <a:prstGeom prst="rect">
            <a:avLst/>
          </a:prstGeom>
          <a:noFill/>
        </p:spPr>
        <p:txBody>
          <a:bodyPr wrap="square" rtlCol="0">
            <a:spAutoFit/>
          </a:bodyPr>
          <a:lstStyle/>
          <a:p>
            <a:r>
              <a:rPr lang="en-IN" sz="1600" dirty="0"/>
              <a:t>17</a:t>
            </a:r>
          </a:p>
        </p:txBody>
      </p:sp>
      <p:sp>
        <p:nvSpPr>
          <p:cNvPr id="3" name="TextBox 2">
            <a:extLst>
              <a:ext uri="{FF2B5EF4-FFF2-40B4-BE49-F238E27FC236}">
                <a16:creationId xmlns:a16="http://schemas.microsoft.com/office/drawing/2014/main" id="{83C29277-A739-57E9-EF3F-A70E412FBC18}"/>
              </a:ext>
            </a:extLst>
          </p:cNvPr>
          <p:cNvSpPr txBox="1"/>
          <p:nvPr/>
        </p:nvSpPr>
        <p:spPr>
          <a:xfrm rot="10800000" flipH="1" flipV="1">
            <a:off x="736601" y="880222"/>
            <a:ext cx="4267200" cy="1107996"/>
          </a:xfrm>
          <a:prstGeom prst="rect">
            <a:avLst/>
          </a:prstGeom>
          <a:noFill/>
        </p:spPr>
        <p:txBody>
          <a:bodyPr wrap="square" rtlCol="0">
            <a:spAutoFit/>
          </a:bodyPr>
          <a:lstStyle/>
          <a:p>
            <a:r>
              <a:rPr lang="en-IN" sz="2200" dirty="0">
                <a:latin typeface="Times New Roman" panose="02020603050405020304" pitchFamily="18" charset="0"/>
                <a:ea typeface="Tahoma" panose="020B0604030504040204" pitchFamily="34" charset="0"/>
                <a:cs typeface="Times New Roman" panose="02020603050405020304" pitchFamily="18" charset="0"/>
              </a:rPr>
              <a:t>CHAPTER-IX</a:t>
            </a:r>
          </a:p>
          <a:p>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r>
              <a:rPr lang="en-IN" sz="2200" dirty="0">
                <a:latin typeface="Times New Roman" panose="02020603050405020304" pitchFamily="18" charset="0"/>
                <a:ea typeface="Tahoma" panose="020B0604030504040204" pitchFamily="34" charset="0"/>
                <a:cs typeface="Times New Roman" panose="02020603050405020304" pitchFamily="18" charset="0"/>
              </a:rPr>
              <a:t>9. COURSE CERTIFICATE</a:t>
            </a:r>
          </a:p>
        </p:txBody>
      </p:sp>
    </p:spTree>
    <p:extLst>
      <p:ext uri="{BB962C8B-B14F-4D97-AF65-F5344CB8AC3E}">
        <p14:creationId xmlns:p14="http://schemas.microsoft.com/office/powerpoint/2010/main" val="163717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19050" y="946596"/>
            <a:ext cx="5734724" cy="1001978"/>
          </a:xfrm>
          <a:prstGeom prst="rect">
            <a:avLst/>
          </a:prstGeom>
        </p:spPr>
      </p:pic>
      <p:sp>
        <p:nvSpPr>
          <p:cNvPr id="4" name="object 4"/>
          <p:cNvSpPr txBox="1"/>
          <p:nvPr/>
        </p:nvSpPr>
        <p:spPr>
          <a:xfrm>
            <a:off x="2846911" y="2245974"/>
            <a:ext cx="1879445" cy="166298"/>
          </a:xfrm>
          <a:prstGeom prst="rect">
            <a:avLst/>
          </a:prstGeom>
        </p:spPr>
        <p:txBody>
          <a:bodyPr vert="horz" wrap="square" lIns="0" tIns="12072" rIns="0" bIns="0" rtlCol="0">
            <a:spAutoFit/>
          </a:bodyPr>
          <a:lstStyle/>
          <a:p>
            <a:pPr marL="12708">
              <a:spcBef>
                <a:spcPts val="95"/>
              </a:spcBef>
            </a:pPr>
            <a:r>
              <a:rPr sz="1001" b="1" dirty="0">
                <a:latin typeface="LM Roman 10"/>
                <a:cs typeface="LM Roman 10"/>
              </a:rPr>
              <a:t>SCHOOL</a:t>
            </a:r>
            <a:r>
              <a:rPr sz="1001" b="1" spc="-40" dirty="0">
                <a:latin typeface="LM Roman 10"/>
                <a:cs typeface="LM Roman 10"/>
              </a:rPr>
              <a:t> </a:t>
            </a:r>
            <a:r>
              <a:rPr sz="1001" b="1" dirty="0">
                <a:latin typeface="LM Roman 10"/>
                <a:cs typeface="LM Roman 10"/>
              </a:rPr>
              <a:t>OF</a:t>
            </a:r>
            <a:r>
              <a:rPr sz="1001" b="1" spc="-30" dirty="0">
                <a:latin typeface="LM Roman 10"/>
                <a:cs typeface="LM Roman 10"/>
              </a:rPr>
              <a:t> </a:t>
            </a:r>
            <a:r>
              <a:rPr sz="1001" b="1" spc="-10" dirty="0">
                <a:latin typeface="LM Roman 10"/>
                <a:cs typeface="LM Roman 10"/>
              </a:rPr>
              <a:t>COMPUTING</a:t>
            </a:r>
            <a:endParaRPr sz="1001">
              <a:latin typeface="LM Roman 10"/>
              <a:cs typeface="LM Roman 10"/>
            </a:endParaRPr>
          </a:p>
        </p:txBody>
      </p:sp>
      <p:sp>
        <p:nvSpPr>
          <p:cNvPr id="23" name="object 23"/>
          <p:cNvSpPr txBox="1">
            <a:spLocks noGrp="1"/>
          </p:cNvSpPr>
          <p:nvPr>
            <p:ph type="sldNum" sz="quarter" idx="7"/>
          </p:nvPr>
        </p:nvSpPr>
        <p:spPr>
          <a:xfrm>
            <a:off x="5457167" y="9956678"/>
            <a:ext cx="1741950" cy="158471"/>
          </a:xfrm>
          <a:prstGeom prst="rect">
            <a:avLst/>
          </a:prstGeom>
        </p:spPr>
        <p:txBody>
          <a:bodyPr vert="horz" wrap="square" lIns="0" tIns="0" rIns="0" bIns="0" rtlCol="0">
            <a:spAutoFit/>
          </a:bodyPr>
          <a:lstStyle/>
          <a:p>
            <a:pPr marL="49560">
              <a:lnSpc>
                <a:spcPts val="1141"/>
              </a:lnSpc>
            </a:pPr>
            <a:r>
              <a:rPr spc="-25" dirty="0"/>
              <a:t>i</a:t>
            </a:r>
          </a:p>
        </p:txBody>
      </p:sp>
      <p:sp>
        <p:nvSpPr>
          <p:cNvPr id="5" name="object 5"/>
          <p:cNvSpPr txBox="1"/>
          <p:nvPr/>
        </p:nvSpPr>
        <p:spPr>
          <a:xfrm>
            <a:off x="2161297" y="2491873"/>
            <a:ext cx="4456535" cy="166298"/>
          </a:xfrm>
          <a:prstGeom prst="rect">
            <a:avLst/>
          </a:prstGeom>
        </p:spPr>
        <p:txBody>
          <a:bodyPr vert="horz" wrap="square" lIns="0" tIns="12072" rIns="0" bIns="0" rtlCol="0">
            <a:spAutoFit/>
          </a:bodyPr>
          <a:lstStyle/>
          <a:p>
            <a:pPr marL="12708">
              <a:spcBef>
                <a:spcPts val="95"/>
              </a:spcBef>
            </a:pPr>
            <a:r>
              <a:rPr sz="1001" b="1" spc="-25" dirty="0">
                <a:latin typeface="LM Roman 10"/>
                <a:cs typeface="LM Roman 10"/>
              </a:rPr>
              <a:t>DEPARTMENT</a:t>
            </a:r>
            <a:r>
              <a:rPr sz="1001" b="1" spc="-35" dirty="0">
                <a:latin typeface="LM Roman 10"/>
                <a:cs typeface="LM Roman 10"/>
              </a:rPr>
              <a:t> </a:t>
            </a:r>
            <a:r>
              <a:rPr sz="1001" b="1" dirty="0">
                <a:latin typeface="LM Roman 10"/>
                <a:cs typeface="LM Roman 10"/>
              </a:rPr>
              <a:t>OF</a:t>
            </a:r>
            <a:r>
              <a:rPr sz="1001" b="1" spc="-35" dirty="0">
                <a:latin typeface="LM Roman 10"/>
                <a:cs typeface="LM Roman 10"/>
              </a:rPr>
              <a:t> </a:t>
            </a:r>
            <a:r>
              <a:rPr sz="1001" b="1" dirty="0">
                <a:latin typeface="LM Roman 10"/>
                <a:cs typeface="LM Roman 10"/>
              </a:rPr>
              <a:t>COMPUTER</a:t>
            </a:r>
            <a:r>
              <a:rPr sz="1001" b="1" spc="-35" dirty="0">
                <a:latin typeface="LM Roman 10"/>
                <a:cs typeface="LM Roman 10"/>
              </a:rPr>
              <a:t> </a:t>
            </a:r>
            <a:r>
              <a:rPr sz="1001" b="1" dirty="0">
                <a:latin typeface="LM Roman 10"/>
                <a:cs typeface="LM Roman 10"/>
              </a:rPr>
              <a:t>SCIENCE</a:t>
            </a:r>
            <a:r>
              <a:rPr sz="1001" b="1" spc="-35" dirty="0">
                <a:latin typeface="LM Roman 10"/>
                <a:cs typeface="LM Roman 10"/>
              </a:rPr>
              <a:t> </a:t>
            </a:r>
            <a:r>
              <a:rPr sz="1001" b="1" dirty="0">
                <a:latin typeface="LM Roman 10"/>
                <a:cs typeface="LM Roman 10"/>
              </a:rPr>
              <a:t>AND</a:t>
            </a:r>
            <a:r>
              <a:rPr sz="1001" b="1" spc="-30" dirty="0">
                <a:latin typeface="LM Roman 10"/>
                <a:cs typeface="LM Roman 10"/>
              </a:rPr>
              <a:t> </a:t>
            </a:r>
            <a:r>
              <a:rPr sz="1001" b="1" spc="-10" dirty="0">
                <a:latin typeface="LM Roman 10"/>
                <a:cs typeface="LM Roman 10"/>
              </a:rPr>
              <a:t>ENGINEERING</a:t>
            </a:r>
            <a:endParaRPr sz="1001">
              <a:latin typeface="LM Roman 10"/>
              <a:cs typeface="LM Roman 10"/>
            </a:endParaRPr>
          </a:p>
        </p:txBody>
      </p:sp>
      <p:sp>
        <p:nvSpPr>
          <p:cNvPr id="6" name="object 6"/>
          <p:cNvSpPr txBox="1">
            <a:spLocks noGrp="1"/>
          </p:cNvSpPr>
          <p:nvPr>
            <p:ph type="title"/>
          </p:nvPr>
        </p:nvSpPr>
        <p:spPr>
          <a:xfrm>
            <a:off x="1677054" y="349610"/>
            <a:ext cx="6816325" cy="412241"/>
          </a:xfrm>
          <a:prstGeom prst="rect">
            <a:avLst/>
          </a:prstGeom>
        </p:spPr>
        <p:txBody>
          <a:bodyPr vert="horz" wrap="square" lIns="0" tIns="133771" rIns="0" bIns="0" rtlCol="0">
            <a:spAutoFit/>
          </a:bodyPr>
          <a:lstStyle/>
          <a:p>
            <a:pPr marL="644912">
              <a:spcBef>
                <a:spcPts val="125"/>
              </a:spcBef>
            </a:pPr>
            <a:r>
              <a:rPr dirty="0"/>
              <a:t>BONAFIDE</a:t>
            </a:r>
            <a:r>
              <a:rPr spc="10" dirty="0"/>
              <a:t> </a:t>
            </a:r>
            <a:r>
              <a:rPr spc="-10" dirty="0"/>
              <a:t>CERTIFICATE</a:t>
            </a:r>
          </a:p>
        </p:txBody>
      </p:sp>
      <p:sp>
        <p:nvSpPr>
          <p:cNvPr id="7" name="object 7"/>
          <p:cNvSpPr txBox="1"/>
          <p:nvPr/>
        </p:nvSpPr>
        <p:spPr>
          <a:xfrm>
            <a:off x="906342" y="3962299"/>
            <a:ext cx="5760964" cy="519765"/>
          </a:xfrm>
          <a:prstGeom prst="rect">
            <a:avLst/>
          </a:prstGeom>
        </p:spPr>
        <p:txBody>
          <a:bodyPr vert="horz" wrap="square" lIns="0" tIns="11437" rIns="0" bIns="0" rtlCol="0">
            <a:spAutoFit/>
          </a:bodyPr>
          <a:lstStyle/>
          <a:p>
            <a:pPr marL="12708" algn="just">
              <a:spcBef>
                <a:spcPts val="90"/>
              </a:spcBef>
            </a:pPr>
            <a:r>
              <a:rPr sz="1101" dirty="0">
                <a:latin typeface="LM Roman 10"/>
                <a:cs typeface="LM Roman 10"/>
              </a:rPr>
              <a:t>Bonafide</a:t>
            </a:r>
            <a:r>
              <a:rPr sz="1101" spc="-35" dirty="0">
                <a:latin typeface="LM Roman 10"/>
                <a:cs typeface="LM Roman 10"/>
              </a:rPr>
              <a:t> </a:t>
            </a:r>
            <a:r>
              <a:rPr sz="1101" dirty="0">
                <a:latin typeface="LM Roman 10"/>
                <a:cs typeface="LM Roman 10"/>
              </a:rPr>
              <a:t>record</a:t>
            </a:r>
            <a:r>
              <a:rPr sz="1101" spc="-35" dirty="0">
                <a:latin typeface="LM Roman 10"/>
                <a:cs typeface="LM Roman 10"/>
              </a:rPr>
              <a:t> </a:t>
            </a:r>
            <a:r>
              <a:rPr sz="1101" dirty="0">
                <a:latin typeface="LM Roman 10"/>
                <a:cs typeface="LM Roman 10"/>
              </a:rPr>
              <a:t>of</a:t>
            </a:r>
            <a:r>
              <a:rPr sz="1101" spc="-35" dirty="0">
                <a:latin typeface="LM Roman 10"/>
                <a:cs typeface="LM Roman 10"/>
              </a:rPr>
              <a:t> </a:t>
            </a:r>
            <a:r>
              <a:rPr sz="1101" dirty="0">
                <a:latin typeface="LM Roman 10"/>
                <a:cs typeface="LM Roman 10"/>
              </a:rPr>
              <a:t>the</a:t>
            </a:r>
            <a:r>
              <a:rPr sz="1101" spc="-30" dirty="0">
                <a:latin typeface="LM Roman 10"/>
                <a:cs typeface="LM Roman 10"/>
              </a:rPr>
              <a:t> </a:t>
            </a:r>
            <a:r>
              <a:rPr sz="1101" dirty="0">
                <a:latin typeface="LM Roman 10"/>
                <a:cs typeface="LM Roman 10"/>
              </a:rPr>
              <a:t>work</a:t>
            </a:r>
            <a:r>
              <a:rPr sz="1101" spc="-35" dirty="0">
                <a:latin typeface="LM Roman 10"/>
                <a:cs typeface="LM Roman 10"/>
              </a:rPr>
              <a:t> </a:t>
            </a:r>
            <a:r>
              <a:rPr sz="1101" dirty="0">
                <a:latin typeface="LM Roman 10"/>
                <a:cs typeface="LM Roman 10"/>
              </a:rPr>
              <a:t>done</a:t>
            </a:r>
            <a:r>
              <a:rPr sz="1101" spc="-35" dirty="0">
                <a:latin typeface="LM Roman 10"/>
                <a:cs typeface="LM Roman 10"/>
              </a:rPr>
              <a:t> </a:t>
            </a:r>
            <a:r>
              <a:rPr sz="1101" dirty="0">
                <a:latin typeface="LM Roman 10"/>
                <a:cs typeface="LM Roman 10"/>
              </a:rPr>
              <a:t>by</a:t>
            </a:r>
            <a:r>
              <a:rPr sz="1101" spc="-30" dirty="0">
                <a:latin typeface="LM Roman 10"/>
                <a:cs typeface="LM Roman 10"/>
              </a:rPr>
              <a:t> </a:t>
            </a:r>
            <a:r>
              <a:rPr lang="en-IN" sz="1101" spc="-30" dirty="0">
                <a:latin typeface="LM Roman 10"/>
                <a:cs typeface="LM Roman 10"/>
              </a:rPr>
              <a:t>GOSANGI DEEPTHI</a:t>
            </a:r>
            <a:r>
              <a:rPr sz="1101" spc="-35" dirty="0">
                <a:latin typeface="LM Roman 10"/>
                <a:cs typeface="LM Roman 10"/>
              </a:rPr>
              <a:t> </a:t>
            </a:r>
            <a:r>
              <a:rPr sz="1101" dirty="0">
                <a:latin typeface="LM Roman 10"/>
                <a:cs typeface="LM Roman 10"/>
              </a:rPr>
              <a:t>-</a:t>
            </a:r>
            <a:r>
              <a:rPr sz="1101" spc="-35" dirty="0">
                <a:latin typeface="LM Roman 10"/>
                <a:cs typeface="LM Roman 10"/>
              </a:rPr>
              <a:t> </a:t>
            </a:r>
            <a:r>
              <a:rPr lang="en-IN" sz="1101" spc="-35" dirty="0">
                <a:latin typeface="LM Roman 10"/>
                <a:cs typeface="LM Roman 10"/>
              </a:rPr>
              <a:t>99220041699</a:t>
            </a:r>
            <a:r>
              <a:rPr sz="1101" spc="-35" dirty="0">
                <a:latin typeface="LM Roman 10"/>
                <a:cs typeface="LM Roman 10"/>
              </a:rPr>
              <a:t> </a:t>
            </a:r>
            <a:r>
              <a:rPr sz="1101" dirty="0">
                <a:latin typeface="LM Roman 10"/>
                <a:cs typeface="LM Roman 10"/>
              </a:rPr>
              <a:t>in</a:t>
            </a:r>
            <a:r>
              <a:rPr sz="1101" spc="-35" dirty="0">
                <a:latin typeface="LM Roman 10"/>
                <a:cs typeface="LM Roman 10"/>
              </a:rPr>
              <a:t> </a:t>
            </a:r>
            <a:r>
              <a:rPr sz="1101" dirty="0">
                <a:latin typeface="LM Roman 10"/>
                <a:cs typeface="LM Roman 10"/>
              </a:rPr>
              <a:t>partial</a:t>
            </a:r>
            <a:r>
              <a:rPr sz="1101" spc="-35" dirty="0">
                <a:latin typeface="LM Roman 10"/>
                <a:cs typeface="LM Roman 10"/>
              </a:rPr>
              <a:t> </a:t>
            </a:r>
            <a:r>
              <a:rPr sz="1101" spc="-10" dirty="0">
                <a:latin typeface="LM Roman 10"/>
                <a:cs typeface="LM Roman 10"/>
              </a:rPr>
              <a:t>fulfill</a:t>
            </a:r>
            <a:r>
              <a:rPr sz="1101" dirty="0">
                <a:latin typeface="LM Roman 10"/>
                <a:cs typeface="LM Roman 10"/>
              </a:rPr>
              <a:t>ment</a:t>
            </a:r>
            <a:r>
              <a:rPr sz="1101" spc="-20" dirty="0">
                <a:latin typeface="LM Roman 10"/>
                <a:cs typeface="LM Roman 10"/>
              </a:rPr>
              <a:t> </a:t>
            </a:r>
            <a:r>
              <a:rPr sz="1101" dirty="0">
                <a:latin typeface="LM Roman 10"/>
                <a:cs typeface="LM Roman 10"/>
              </a:rPr>
              <a:t>of</a:t>
            </a:r>
            <a:r>
              <a:rPr sz="1101" spc="-15" dirty="0">
                <a:latin typeface="LM Roman 10"/>
                <a:cs typeface="LM Roman 10"/>
              </a:rPr>
              <a:t> </a:t>
            </a:r>
            <a:r>
              <a:rPr sz="1101" dirty="0">
                <a:latin typeface="LM Roman 10"/>
                <a:cs typeface="LM Roman 10"/>
              </a:rPr>
              <a:t>the</a:t>
            </a:r>
            <a:r>
              <a:rPr sz="1101" spc="-15" dirty="0">
                <a:latin typeface="LM Roman 10"/>
                <a:cs typeface="LM Roman 10"/>
              </a:rPr>
              <a:t> </a:t>
            </a:r>
            <a:r>
              <a:rPr sz="1101" dirty="0">
                <a:latin typeface="LM Roman 10"/>
                <a:cs typeface="LM Roman 10"/>
              </a:rPr>
              <a:t>requirements</a:t>
            </a:r>
            <a:r>
              <a:rPr sz="1101" spc="-15" dirty="0">
                <a:latin typeface="LM Roman 10"/>
                <a:cs typeface="LM Roman 10"/>
              </a:rPr>
              <a:t> </a:t>
            </a:r>
            <a:r>
              <a:rPr sz="1101" dirty="0">
                <a:latin typeface="LM Roman 10"/>
                <a:cs typeface="LM Roman 10"/>
              </a:rPr>
              <a:t>for</a:t>
            </a:r>
            <a:r>
              <a:rPr sz="1101" spc="-15" dirty="0">
                <a:latin typeface="LM Roman 10"/>
                <a:cs typeface="LM Roman 10"/>
              </a:rPr>
              <a:t> </a:t>
            </a:r>
            <a:r>
              <a:rPr sz="1101" dirty="0">
                <a:latin typeface="LM Roman 10"/>
                <a:cs typeface="LM Roman 10"/>
              </a:rPr>
              <a:t>the</a:t>
            </a:r>
            <a:r>
              <a:rPr sz="1101" spc="-15" dirty="0">
                <a:latin typeface="LM Roman 10"/>
                <a:cs typeface="LM Roman 10"/>
              </a:rPr>
              <a:t> </a:t>
            </a:r>
            <a:r>
              <a:rPr sz="1101" dirty="0">
                <a:latin typeface="LM Roman 10"/>
                <a:cs typeface="LM Roman 10"/>
              </a:rPr>
              <a:t>award</a:t>
            </a:r>
            <a:r>
              <a:rPr sz="1101" spc="-15" dirty="0">
                <a:latin typeface="LM Roman 10"/>
                <a:cs typeface="LM Roman 10"/>
              </a:rPr>
              <a:t> </a:t>
            </a:r>
            <a:r>
              <a:rPr sz="1101" dirty="0">
                <a:latin typeface="LM Roman 10"/>
                <a:cs typeface="LM Roman 10"/>
              </a:rPr>
              <a:t>of</a:t>
            </a:r>
            <a:r>
              <a:rPr sz="1101" spc="-15" dirty="0">
                <a:latin typeface="LM Roman 10"/>
                <a:cs typeface="LM Roman 10"/>
              </a:rPr>
              <a:t> </a:t>
            </a:r>
            <a:r>
              <a:rPr sz="1101" dirty="0">
                <a:latin typeface="LM Roman 10"/>
                <a:cs typeface="LM Roman 10"/>
              </a:rPr>
              <a:t>the</a:t>
            </a:r>
            <a:r>
              <a:rPr sz="1101" spc="-15" dirty="0">
                <a:latin typeface="LM Roman 10"/>
                <a:cs typeface="LM Roman 10"/>
              </a:rPr>
              <a:t> </a:t>
            </a:r>
            <a:r>
              <a:rPr sz="1101" dirty="0">
                <a:latin typeface="LM Roman 10"/>
                <a:cs typeface="LM Roman 10"/>
              </a:rPr>
              <a:t>degree</a:t>
            </a:r>
            <a:r>
              <a:rPr sz="1101" spc="-15" dirty="0">
                <a:latin typeface="LM Roman 10"/>
                <a:cs typeface="LM Roman 10"/>
              </a:rPr>
              <a:t> </a:t>
            </a:r>
            <a:r>
              <a:rPr sz="1101" dirty="0">
                <a:latin typeface="LM Roman 10"/>
                <a:cs typeface="LM Roman 10"/>
              </a:rPr>
              <a:t>of</a:t>
            </a:r>
            <a:r>
              <a:rPr sz="1101" spc="-15" dirty="0">
                <a:latin typeface="LM Roman 10"/>
                <a:cs typeface="LM Roman 10"/>
              </a:rPr>
              <a:t> </a:t>
            </a:r>
            <a:r>
              <a:rPr sz="1101" dirty="0">
                <a:latin typeface="LM Roman 10"/>
                <a:cs typeface="LM Roman 10"/>
              </a:rPr>
              <a:t>Bachelor</a:t>
            </a:r>
            <a:r>
              <a:rPr sz="1101" spc="-15" dirty="0">
                <a:latin typeface="LM Roman 10"/>
                <a:cs typeface="LM Roman 10"/>
              </a:rPr>
              <a:t> </a:t>
            </a:r>
            <a:r>
              <a:rPr sz="1101" dirty="0">
                <a:latin typeface="LM Roman 10"/>
                <a:cs typeface="LM Roman 10"/>
              </a:rPr>
              <a:t>of</a:t>
            </a:r>
            <a:r>
              <a:rPr sz="1101" spc="-15" dirty="0">
                <a:latin typeface="LM Roman 10"/>
                <a:cs typeface="LM Roman 10"/>
              </a:rPr>
              <a:t> </a:t>
            </a:r>
            <a:r>
              <a:rPr sz="1101" spc="-10" dirty="0">
                <a:latin typeface="LM Roman 10"/>
                <a:cs typeface="LM Roman 10"/>
              </a:rPr>
              <a:t>Technology</a:t>
            </a:r>
            <a:r>
              <a:rPr sz="1101" spc="-15" dirty="0">
                <a:latin typeface="LM Roman 10"/>
                <a:cs typeface="LM Roman 10"/>
              </a:rPr>
              <a:t> </a:t>
            </a:r>
            <a:r>
              <a:rPr sz="1101" dirty="0">
                <a:latin typeface="LM Roman 10"/>
                <a:cs typeface="LM Roman 10"/>
              </a:rPr>
              <a:t>in</a:t>
            </a:r>
            <a:r>
              <a:rPr sz="1101" spc="-15" dirty="0">
                <a:latin typeface="LM Roman 10"/>
                <a:cs typeface="LM Roman 10"/>
              </a:rPr>
              <a:t> </a:t>
            </a:r>
            <a:r>
              <a:rPr lang="en-IN" sz="1101" spc="-10" dirty="0">
                <a:latin typeface="LM Roman 10"/>
                <a:cs typeface="LM Roman 10"/>
              </a:rPr>
              <a:t>AIML </a:t>
            </a:r>
            <a:r>
              <a:rPr sz="1101" dirty="0">
                <a:latin typeface="LM Roman 10"/>
                <a:cs typeface="LM Roman 10"/>
              </a:rPr>
              <a:t>of</a:t>
            </a:r>
            <a:r>
              <a:rPr sz="1101" spc="-55" dirty="0">
                <a:latin typeface="LM Roman 10"/>
                <a:cs typeface="LM Roman 10"/>
              </a:rPr>
              <a:t> </a:t>
            </a:r>
            <a:r>
              <a:rPr sz="1101" dirty="0">
                <a:latin typeface="LM Roman 10"/>
                <a:cs typeface="LM Roman 10"/>
              </a:rPr>
              <a:t>the</a:t>
            </a:r>
            <a:r>
              <a:rPr sz="1101" spc="-50" dirty="0">
                <a:latin typeface="LM Roman 10"/>
                <a:cs typeface="LM Roman 10"/>
              </a:rPr>
              <a:t> </a:t>
            </a:r>
            <a:r>
              <a:rPr sz="1101" spc="-10" dirty="0">
                <a:latin typeface="LM Roman 10"/>
                <a:cs typeface="LM Roman 10"/>
              </a:rPr>
              <a:t>Computer</a:t>
            </a:r>
            <a:r>
              <a:rPr sz="1101" spc="-50" dirty="0">
                <a:latin typeface="LM Roman 10"/>
                <a:cs typeface="LM Roman 10"/>
              </a:rPr>
              <a:t> </a:t>
            </a:r>
            <a:r>
              <a:rPr sz="1101" spc="-10" dirty="0">
                <a:latin typeface="LM Roman 10"/>
                <a:cs typeface="LM Roman 10"/>
              </a:rPr>
              <a:t>Science</a:t>
            </a:r>
            <a:r>
              <a:rPr sz="1101" spc="-55" dirty="0">
                <a:latin typeface="LM Roman 10"/>
                <a:cs typeface="LM Roman 10"/>
              </a:rPr>
              <a:t> </a:t>
            </a:r>
            <a:r>
              <a:rPr sz="1101" spc="-10" dirty="0">
                <a:latin typeface="LM Roman 10"/>
                <a:cs typeface="LM Roman 10"/>
              </a:rPr>
              <a:t>and</a:t>
            </a:r>
            <a:r>
              <a:rPr sz="1101" spc="-50" dirty="0">
                <a:latin typeface="LM Roman 10"/>
                <a:cs typeface="LM Roman 10"/>
              </a:rPr>
              <a:t> </a:t>
            </a:r>
            <a:r>
              <a:rPr sz="1101" spc="-10" dirty="0">
                <a:latin typeface="LM Roman 10"/>
                <a:cs typeface="LM Roman 10"/>
              </a:rPr>
              <a:t>Engineering,</a:t>
            </a:r>
            <a:r>
              <a:rPr sz="1101" spc="-40" dirty="0">
                <a:latin typeface="LM Roman 10"/>
                <a:cs typeface="LM Roman 10"/>
              </a:rPr>
              <a:t> </a:t>
            </a:r>
            <a:r>
              <a:rPr sz="1101" spc="-10" dirty="0">
                <a:latin typeface="LM Roman 10"/>
                <a:cs typeface="LM Roman 10"/>
              </a:rPr>
              <a:t>during</a:t>
            </a:r>
            <a:r>
              <a:rPr sz="1101" spc="-60" dirty="0">
                <a:latin typeface="LM Roman 10"/>
                <a:cs typeface="LM Roman 10"/>
              </a:rPr>
              <a:t> </a:t>
            </a:r>
            <a:r>
              <a:rPr sz="1101" dirty="0">
                <a:latin typeface="LM Roman 10"/>
                <a:cs typeface="LM Roman 10"/>
              </a:rPr>
              <a:t>the</a:t>
            </a:r>
            <a:r>
              <a:rPr sz="1101" spc="-50" dirty="0">
                <a:latin typeface="LM Roman 10"/>
                <a:cs typeface="LM Roman 10"/>
              </a:rPr>
              <a:t> </a:t>
            </a:r>
            <a:r>
              <a:rPr sz="1101" spc="-10" dirty="0">
                <a:latin typeface="LM Roman 10"/>
                <a:cs typeface="LM Roman 10"/>
              </a:rPr>
              <a:t>Academic</a:t>
            </a:r>
            <a:r>
              <a:rPr sz="1101" spc="-50" dirty="0">
                <a:latin typeface="LM Roman 10"/>
                <a:cs typeface="LM Roman 10"/>
              </a:rPr>
              <a:t> </a:t>
            </a:r>
            <a:r>
              <a:rPr sz="1101" spc="-40" dirty="0">
                <a:latin typeface="LM Roman 10"/>
                <a:cs typeface="LM Roman 10"/>
              </a:rPr>
              <a:t>Year</a:t>
            </a:r>
            <a:r>
              <a:rPr sz="1101" spc="-50" dirty="0">
                <a:latin typeface="LM Roman 10"/>
                <a:cs typeface="LM Roman 10"/>
              </a:rPr>
              <a:t> </a:t>
            </a:r>
            <a:r>
              <a:rPr lang="en-IN" sz="1101" spc="-10" dirty="0">
                <a:latin typeface="LM Roman 10"/>
                <a:cs typeface="LM Roman 10"/>
              </a:rPr>
              <a:t> </a:t>
            </a:r>
            <a:r>
              <a:rPr sz="1101" spc="-10" dirty="0">
                <a:latin typeface="LM Roman 10"/>
                <a:cs typeface="LM Roman 10"/>
              </a:rPr>
              <a:t>Even</a:t>
            </a:r>
            <a:r>
              <a:rPr sz="1101" spc="-50" dirty="0">
                <a:latin typeface="LM Roman 10"/>
                <a:cs typeface="LM Roman 10"/>
              </a:rPr>
              <a:t> </a:t>
            </a:r>
            <a:r>
              <a:rPr sz="1101" spc="-10" dirty="0">
                <a:latin typeface="LM Roman 10"/>
                <a:cs typeface="LM Roman 10"/>
              </a:rPr>
              <a:t>Semester (2023-</a:t>
            </a:r>
            <a:r>
              <a:rPr sz="1101" spc="-25" dirty="0">
                <a:latin typeface="LM Roman 10"/>
                <a:cs typeface="LM Roman 10"/>
              </a:rPr>
              <a:t>24)</a:t>
            </a:r>
            <a:endParaRPr sz="1101" dirty="0">
              <a:latin typeface="LM Roman 10"/>
              <a:cs typeface="LM Roman 10"/>
            </a:endParaRPr>
          </a:p>
        </p:txBody>
      </p:sp>
      <p:sp>
        <p:nvSpPr>
          <p:cNvPr id="8" name="object 8"/>
          <p:cNvSpPr txBox="1"/>
          <p:nvPr/>
        </p:nvSpPr>
        <p:spPr>
          <a:xfrm>
            <a:off x="906342" y="5606992"/>
            <a:ext cx="1432775" cy="166298"/>
          </a:xfrm>
          <a:prstGeom prst="rect">
            <a:avLst/>
          </a:prstGeom>
        </p:spPr>
        <p:txBody>
          <a:bodyPr vert="horz" wrap="square" lIns="0" tIns="12072" rIns="0" bIns="0" rtlCol="0">
            <a:spAutoFit/>
          </a:bodyPr>
          <a:lstStyle/>
          <a:p>
            <a:pPr marL="12708">
              <a:spcBef>
                <a:spcPts val="95"/>
              </a:spcBef>
            </a:pPr>
            <a:r>
              <a:rPr lang="en-IN" sz="1001" b="1" dirty="0" err="1">
                <a:latin typeface="LM Roman 10"/>
                <a:cs typeface="LM Roman 10"/>
              </a:rPr>
              <a:t>Mr.M.Jafar</a:t>
            </a:r>
            <a:r>
              <a:rPr lang="en-IN" sz="1001" b="1" dirty="0">
                <a:latin typeface="LM Roman 10"/>
                <a:cs typeface="LM Roman 10"/>
              </a:rPr>
              <a:t> </a:t>
            </a:r>
            <a:r>
              <a:rPr lang="en-IN" sz="1001" b="1" dirty="0" err="1">
                <a:latin typeface="LM Roman 10"/>
                <a:cs typeface="LM Roman 10"/>
              </a:rPr>
              <a:t>Sathick</a:t>
            </a:r>
            <a:r>
              <a:rPr lang="en-IN" sz="1001" b="1" dirty="0">
                <a:latin typeface="LM Roman 10"/>
                <a:cs typeface="LM Roman 10"/>
              </a:rPr>
              <a:t> Ali</a:t>
            </a:r>
            <a:endParaRPr sz="1001" dirty="0">
              <a:latin typeface="LM Roman 10"/>
              <a:cs typeface="LM Roman 10"/>
            </a:endParaRPr>
          </a:p>
        </p:txBody>
      </p:sp>
      <p:sp>
        <p:nvSpPr>
          <p:cNvPr id="9" name="object 9"/>
          <p:cNvSpPr txBox="1"/>
          <p:nvPr/>
        </p:nvSpPr>
        <p:spPr>
          <a:xfrm>
            <a:off x="4999109" y="5606992"/>
            <a:ext cx="1590349" cy="166298"/>
          </a:xfrm>
          <a:prstGeom prst="rect">
            <a:avLst/>
          </a:prstGeom>
        </p:spPr>
        <p:txBody>
          <a:bodyPr vert="horz" wrap="square" lIns="0" tIns="12072" rIns="0" bIns="0" rtlCol="0">
            <a:spAutoFit/>
          </a:bodyPr>
          <a:lstStyle/>
          <a:p>
            <a:pPr marL="12708">
              <a:spcBef>
                <a:spcPts val="95"/>
              </a:spcBef>
            </a:pPr>
            <a:r>
              <a:rPr lang="en-IN" sz="1001" b="1" spc="-20" dirty="0" err="1">
                <a:latin typeface="LM Roman 10"/>
                <a:cs typeface="LM Roman 10"/>
              </a:rPr>
              <a:t>Mr.N.R.Sathish</a:t>
            </a:r>
            <a:r>
              <a:rPr lang="en-IN" sz="1001" b="1" spc="-20" dirty="0">
                <a:latin typeface="LM Roman 10"/>
                <a:cs typeface="LM Roman 10"/>
              </a:rPr>
              <a:t> Kumar</a:t>
            </a:r>
            <a:endParaRPr lang="en-IN" sz="1001" dirty="0">
              <a:latin typeface="LM Roman 10"/>
              <a:cs typeface="LM Roman 10"/>
            </a:endParaRPr>
          </a:p>
        </p:txBody>
      </p:sp>
      <p:sp>
        <p:nvSpPr>
          <p:cNvPr id="10" name="object 10"/>
          <p:cNvSpPr txBox="1"/>
          <p:nvPr/>
        </p:nvSpPr>
        <p:spPr>
          <a:xfrm>
            <a:off x="906342" y="5885579"/>
            <a:ext cx="930192" cy="166298"/>
          </a:xfrm>
          <a:prstGeom prst="rect">
            <a:avLst/>
          </a:prstGeom>
        </p:spPr>
        <p:txBody>
          <a:bodyPr vert="horz" wrap="square" lIns="0" tIns="12072" rIns="0" bIns="0" rtlCol="0">
            <a:spAutoFit/>
          </a:bodyPr>
          <a:lstStyle/>
          <a:p>
            <a:pPr marL="12708">
              <a:spcBef>
                <a:spcPts val="95"/>
              </a:spcBef>
            </a:pPr>
            <a:r>
              <a:rPr sz="1001" b="1" dirty="0">
                <a:latin typeface="LM Roman 10"/>
                <a:cs typeface="LM Roman 10"/>
              </a:rPr>
              <a:t>Project</a:t>
            </a:r>
            <a:r>
              <a:rPr sz="1001" b="1" spc="15" dirty="0">
                <a:latin typeface="LM Roman 10"/>
                <a:cs typeface="LM Roman 10"/>
              </a:rPr>
              <a:t> </a:t>
            </a:r>
            <a:r>
              <a:rPr sz="1001" b="1" spc="-10" dirty="0">
                <a:latin typeface="LM Roman 10"/>
                <a:cs typeface="LM Roman 10"/>
              </a:rPr>
              <a:t>Guide</a:t>
            </a:r>
            <a:endParaRPr sz="1001">
              <a:latin typeface="LM Roman 10"/>
              <a:cs typeface="LM Roman 10"/>
            </a:endParaRPr>
          </a:p>
        </p:txBody>
      </p:sp>
      <p:sp>
        <p:nvSpPr>
          <p:cNvPr id="11" name="object 11"/>
          <p:cNvSpPr txBox="1"/>
          <p:nvPr/>
        </p:nvSpPr>
        <p:spPr>
          <a:xfrm>
            <a:off x="5001136" y="5885579"/>
            <a:ext cx="1087130" cy="166298"/>
          </a:xfrm>
          <a:prstGeom prst="rect">
            <a:avLst/>
          </a:prstGeom>
        </p:spPr>
        <p:txBody>
          <a:bodyPr vert="horz" wrap="square" lIns="0" tIns="12072" rIns="0" bIns="0" rtlCol="0">
            <a:spAutoFit/>
          </a:bodyPr>
          <a:lstStyle/>
          <a:p>
            <a:pPr marL="12708">
              <a:spcBef>
                <a:spcPts val="95"/>
              </a:spcBef>
            </a:pPr>
            <a:r>
              <a:rPr sz="1001" b="1" spc="-20" dirty="0">
                <a:latin typeface="LM Roman 10"/>
                <a:cs typeface="LM Roman 10"/>
              </a:rPr>
              <a:t>Faculty</a:t>
            </a:r>
            <a:r>
              <a:rPr sz="1001" b="1" spc="-40" dirty="0">
                <a:latin typeface="LM Roman 10"/>
                <a:cs typeface="LM Roman 10"/>
              </a:rPr>
              <a:t> </a:t>
            </a:r>
            <a:r>
              <a:rPr sz="1001" b="1" spc="-10" dirty="0">
                <a:latin typeface="LM Roman 10"/>
                <a:cs typeface="LM Roman 10"/>
              </a:rPr>
              <a:t>Incharge</a:t>
            </a:r>
            <a:endParaRPr sz="1001">
              <a:latin typeface="LM Roman 10"/>
              <a:cs typeface="LM Roman 10"/>
            </a:endParaRPr>
          </a:p>
        </p:txBody>
      </p:sp>
      <p:sp>
        <p:nvSpPr>
          <p:cNvPr id="12" name="object 12"/>
          <p:cNvSpPr txBox="1"/>
          <p:nvPr/>
        </p:nvSpPr>
        <p:spPr>
          <a:xfrm>
            <a:off x="906342" y="6164155"/>
            <a:ext cx="857759" cy="166298"/>
          </a:xfrm>
          <a:prstGeom prst="rect">
            <a:avLst/>
          </a:prstGeom>
        </p:spPr>
        <p:txBody>
          <a:bodyPr vert="horz" wrap="square" lIns="0" tIns="12072" rIns="0" bIns="0" rtlCol="0">
            <a:spAutoFit/>
          </a:bodyPr>
          <a:lstStyle/>
          <a:p>
            <a:pPr marL="12708">
              <a:spcBef>
                <a:spcPts val="95"/>
              </a:spcBef>
            </a:pPr>
            <a:r>
              <a:rPr sz="1001" b="1" spc="-10" dirty="0">
                <a:latin typeface="LM Roman 10"/>
                <a:cs typeface="LM Roman 10"/>
              </a:rPr>
              <a:t>[Designation]</a:t>
            </a:r>
            <a:endParaRPr sz="1001">
              <a:latin typeface="LM Roman 10"/>
              <a:cs typeface="LM Roman 10"/>
            </a:endParaRPr>
          </a:p>
        </p:txBody>
      </p:sp>
      <p:sp>
        <p:nvSpPr>
          <p:cNvPr id="13" name="object 13"/>
          <p:cNvSpPr txBox="1"/>
          <p:nvPr/>
        </p:nvSpPr>
        <p:spPr>
          <a:xfrm>
            <a:off x="5000996" y="6164155"/>
            <a:ext cx="857759" cy="320223"/>
          </a:xfrm>
          <a:prstGeom prst="rect">
            <a:avLst/>
          </a:prstGeom>
        </p:spPr>
        <p:txBody>
          <a:bodyPr vert="horz" wrap="square" lIns="0" tIns="12072" rIns="0" bIns="0" rtlCol="0">
            <a:spAutoFit/>
          </a:bodyPr>
          <a:lstStyle/>
          <a:p>
            <a:pPr marL="12708">
              <a:spcBef>
                <a:spcPts val="95"/>
              </a:spcBef>
            </a:pPr>
            <a:r>
              <a:rPr lang="en-IN" sz="1001" b="1" spc="-10" dirty="0">
                <a:latin typeface="LM Roman 10"/>
                <a:cs typeface="LM Roman 10"/>
              </a:rPr>
              <a:t>Associate Professor</a:t>
            </a:r>
            <a:endParaRPr sz="1001" dirty="0">
              <a:latin typeface="LM Roman 10"/>
              <a:cs typeface="LM Roman 10"/>
            </a:endParaRPr>
          </a:p>
        </p:txBody>
      </p:sp>
      <p:sp>
        <p:nvSpPr>
          <p:cNvPr id="14" name="object 14"/>
          <p:cNvSpPr txBox="1"/>
          <p:nvPr/>
        </p:nvSpPr>
        <p:spPr>
          <a:xfrm>
            <a:off x="906342" y="6442742"/>
            <a:ext cx="1296805" cy="166298"/>
          </a:xfrm>
          <a:prstGeom prst="rect">
            <a:avLst/>
          </a:prstGeom>
        </p:spPr>
        <p:txBody>
          <a:bodyPr vert="horz" wrap="square" lIns="0" tIns="12072" rIns="0" bIns="0" rtlCol="0">
            <a:spAutoFit/>
          </a:bodyPr>
          <a:lstStyle/>
          <a:p>
            <a:pPr marL="12708">
              <a:spcBef>
                <a:spcPts val="95"/>
              </a:spcBef>
            </a:pPr>
            <a:r>
              <a:rPr sz="1001" b="1" spc="-10" dirty="0">
                <a:latin typeface="LM Roman 10"/>
                <a:cs typeface="LM Roman 10"/>
              </a:rPr>
              <a:t>[Department</a:t>
            </a:r>
            <a:r>
              <a:rPr sz="1001" b="1" dirty="0">
                <a:latin typeface="LM Roman 10"/>
                <a:cs typeface="LM Roman 10"/>
              </a:rPr>
              <a:t> </a:t>
            </a:r>
            <a:r>
              <a:rPr sz="1001" b="1" spc="-10" dirty="0">
                <a:latin typeface="LM Roman 10"/>
                <a:cs typeface="LM Roman 10"/>
              </a:rPr>
              <a:t>Name]</a:t>
            </a:r>
            <a:endParaRPr sz="1001" dirty="0">
              <a:latin typeface="LM Roman 10"/>
              <a:cs typeface="LM Roman 10"/>
            </a:endParaRPr>
          </a:p>
        </p:txBody>
      </p:sp>
      <p:sp>
        <p:nvSpPr>
          <p:cNvPr id="15" name="object 15"/>
          <p:cNvSpPr txBox="1"/>
          <p:nvPr/>
        </p:nvSpPr>
        <p:spPr>
          <a:xfrm>
            <a:off x="5003800" y="6442742"/>
            <a:ext cx="1296805" cy="166298"/>
          </a:xfrm>
          <a:prstGeom prst="rect">
            <a:avLst/>
          </a:prstGeom>
        </p:spPr>
        <p:txBody>
          <a:bodyPr vert="horz" wrap="square" lIns="0" tIns="12072" rIns="0" bIns="0" rtlCol="0">
            <a:spAutoFit/>
          </a:bodyPr>
          <a:lstStyle/>
          <a:p>
            <a:pPr marL="12708">
              <a:spcBef>
                <a:spcPts val="95"/>
              </a:spcBef>
            </a:pPr>
            <a:r>
              <a:rPr lang="en-IN" sz="1001" b="1" spc="-10" dirty="0">
                <a:latin typeface="LM Roman 10"/>
                <a:cs typeface="LM Roman 10"/>
              </a:rPr>
              <a:t>CSE</a:t>
            </a:r>
            <a:endParaRPr sz="1001" dirty="0">
              <a:latin typeface="LM Roman 10"/>
              <a:cs typeface="LM Roman 10"/>
            </a:endParaRPr>
          </a:p>
        </p:txBody>
      </p:sp>
      <p:sp>
        <p:nvSpPr>
          <p:cNvPr id="16" name="object 16"/>
          <p:cNvSpPr txBox="1"/>
          <p:nvPr/>
        </p:nvSpPr>
        <p:spPr>
          <a:xfrm>
            <a:off x="906342" y="6721316"/>
            <a:ext cx="1655157" cy="166298"/>
          </a:xfrm>
          <a:prstGeom prst="rect">
            <a:avLst/>
          </a:prstGeom>
        </p:spPr>
        <p:txBody>
          <a:bodyPr vert="horz" wrap="square" lIns="0" tIns="12072" rIns="0" bIns="0" rtlCol="0">
            <a:spAutoFit/>
          </a:bodyPr>
          <a:lstStyle/>
          <a:p>
            <a:pPr marL="12708">
              <a:spcBef>
                <a:spcPts val="95"/>
              </a:spcBef>
            </a:pPr>
            <a:r>
              <a:rPr sz="1001" b="1" spc="-10" dirty="0">
                <a:latin typeface="LM Roman 10"/>
                <a:cs typeface="LM Roman 10"/>
              </a:rPr>
              <a:t>Kalasalingam</a:t>
            </a:r>
            <a:r>
              <a:rPr sz="1001" b="1" spc="-45" dirty="0">
                <a:latin typeface="LM Roman 10"/>
                <a:cs typeface="LM Roman 10"/>
              </a:rPr>
              <a:t> </a:t>
            </a:r>
            <a:r>
              <a:rPr sz="1001" b="1" spc="-20" dirty="0">
                <a:latin typeface="LM Roman 10"/>
                <a:cs typeface="LM Roman 10"/>
              </a:rPr>
              <a:t>Academy</a:t>
            </a:r>
            <a:r>
              <a:rPr sz="1001" b="1" spc="-45" dirty="0">
                <a:latin typeface="LM Roman 10"/>
                <a:cs typeface="LM Roman 10"/>
              </a:rPr>
              <a:t> </a:t>
            </a:r>
            <a:r>
              <a:rPr sz="1001" b="1" spc="-25" dirty="0">
                <a:latin typeface="LM Roman 10"/>
                <a:cs typeface="LM Roman 10"/>
              </a:rPr>
              <a:t>of</a:t>
            </a:r>
            <a:endParaRPr sz="1001">
              <a:latin typeface="LM Roman 10"/>
              <a:cs typeface="LM Roman 10"/>
            </a:endParaRPr>
          </a:p>
        </p:txBody>
      </p:sp>
      <p:sp>
        <p:nvSpPr>
          <p:cNvPr id="17" name="object 17"/>
          <p:cNvSpPr txBox="1"/>
          <p:nvPr/>
        </p:nvSpPr>
        <p:spPr>
          <a:xfrm>
            <a:off x="4997692" y="6721316"/>
            <a:ext cx="1655157" cy="166298"/>
          </a:xfrm>
          <a:prstGeom prst="rect">
            <a:avLst/>
          </a:prstGeom>
        </p:spPr>
        <p:txBody>
          <a:bodyPr vert="horz" wrap="square" lIns="0" tIns="12072" rIns="0" bIns="0" rtlCol="0">
            <a:spAutoFit/>
          </a:bodyPr>
          <a:lstStyle/>
          <a:p>
            <a:pPr marL="12708">
              <a:spcBef>
                <a:spcPts val="95"/>
              </a:spcBef>
            </a:pPr>
            <a:r>
              <a:rPr sz="1001" b="1" spc="-10" dirty="0">
                <a:latin typeface="LM Roman 10"/>
                <a:cs typeface="LM Roman 10"/>
              </a:rPr>
              <a:t>Kalasalingam</a:t>
            </a:r>
            <a:r>
              <a:rPr sz="1001" b="1" spc="-45" dirty="0">
                <a:latin typeface="LM Roman 10"/>
                <a:cs typeface="LM Roman 10"/>
              </a:rPr>
              <a:t> </a:t>
            </a:r>
            <a:r>
              <a:rPr sz="1001" b="1" spc="-20" dirty="0">
                <a:latin typeface="LM Roman 10"/>
                <a:cs typeface="LM Roman 10"/>
              </a:rPr>
              <a:t>Academy</a:t>
            </a:r>
            <a:r>
              <a:rPr sz="1001" b="1" spc="-45" dirty="0">
                <a:latin typeface="LM Roman 10"/>
                <a:cs typeface="LM Roman 10"/>
              </a:rPr>
              <a:t> </a:t>
            </a:r>
            <a:r>
              <a:rPr sz="1001" b="1" spc="-25" dirty="0">
                <a:latin typeface="LM Roman 10"/>
                <a:cs typeface="LM Roman 10"/>
              </a:rPr>
              <a:t>of</a:t>
            </a:r>
            <a:endParaRPr sz="1001">
              <a:latin typeface="LM Roman 10"/>
              <a:cs typeface="LM Roman 10"/>
            </a:endParaRPr>
          </a:p>
        </p:txBody>
      </p:sp>
      <p:sp>
        <p:nvSpPr>
          <p:cNvPr id="18" name="object 18"/>
          <p:cNvSpPr txBox="1"/>
          <p:nvPr/>
        </p:nvSpPr>
        <p:spPr>
          <a:xfrm>
            <a:off x="906342" y="6999904"/>
            <a:ext cx="1571923" cy="166298"/>
          </a:xfrm>
          <a:prstGeom prst="rect">
            <a:avLst/>
          </a:prstGeom>
        </p:spPr>
        <p:txBody>
          <a:bodyPr vert="horz" wrap="square" lIns="0" tIns="12072" rIns="0" bIns="0" rtlCol="0">
            <a:spAutoFit/>
          </a:bodyPr>
          <a:lstStyle/>
          <a:p>
            <a:pPr marL="12708">
              <a:spcBef>
                <a:spcPts val="95"/>
              </a:spcBef>
            </a:pPr>
            <a:r>
              <a:rPr sz="1001" b="1" dirty="0">
                <a:latin typeface="LM Roman 10"/>
                <a:cs typeface="LM Roman 10"/>
              </a:rPr>
              <a:t>Research</a:t>
            </a:r>
            <a:r>
              <a:rPr sz="1001" b="1" spc="-55" dirty="0">
                <a:latin typeface="LM Roman 10"/>
                <a:cs typeface="LM Roman 10"/>
              </a:rPr>
              <a:t> </a:t>
            </a:r>
            <a:r>
              <a:rPr sz="1001" b="1" dirty="0">
                <a:latin typeface="LM Roman 10"/>
                <a:cs typeface="LM Roman 10"/>
              </a:rPr>
              <a:t>and</a:t>
            </a:r>
            <a:r>
              <a:rPr sz="1001" b="1" spc="-50" dirty="0">
                <a:latin typeface="LM Roman 10"/>
                <a:cs typeface="LM Roman 10"/>
              </a:rPr>
              <a:t> </a:t>
            </a:r>
            <a:r>
              <a:rPr sz="1001" b="1" spc="-10" dirty="0">
                <a:latin typeface="LM Roman 10"/>
                <a:cs typeface="LM Roman 10"/>
              </a:rPr>
              <a:t>Education</a:t>
            </a:r>
            <a:endParaRPr sz="1001">
              <a:latin typeface="LM Roman 10"/>
              <a:cs typeface="LM Roman 10"/>
            </a:endParaRPr>
          </a:p>
        </p:txBody>
      </p:sp>
      <p:sp>
        <p:nvSpPr>
          <p:cNvPr id="19" name="object 19"/>
          <p:cNvSpPr txBox="1"/>
          <p:nvPr/>
        </p:nvSpPr>
        <p:spPr>
          <a:xfrm>
            <a:off x="4994311" y="6999904"/>
            <a:ext cx="1571923" cy="166298"/>
          </a:xfrm>
          <a:prstGeom prst="rect">
            <a:avLst/>
          </a:prstGeom>
        </p:spPr>
        <p:txBody>
          <a:bodyPr vert="horz" wrap="square" lIns="0" tIns="12072" rIns="0" bIns="0" rtlCol="0">
            <a:spAutoFit/>
          </a:bodyPr>
          <a:lstStyle/>
          <a:p>
            <a:pPr marL="12708">
              <a:spcBef>
                <a:spcPts val="95"/>
              </a:spcBef>
            </a:pPr>
            <a:r>
              <a:rPr sz="1001" b="1" dirty="0">
                <a:latin typeface="LM Roman 10"/>
                <a:cs typeface="LM Roman 10"/>
              </a:rPr>
              <a:t>Research</a:t>
            </a:r>
            <a:r>
              <a:rPr sz="1001" b="1" spc="-55" dirty="0">
                <a:latin typeface="LM Roman 10"/>
                <a:cs typeface="LM Roman 10"/>
              </a:rPr>
              <a:t> </a:t>
            </a:r>
            <a:r>
              <a:rPr sz="1001" b="1" dirty="0">
                <a:latin typeface="LM Roman 10"/>
                <a:cs typeface="LM Roman 10"/>
              </a:rPr>
              <a:t>and</a:t>
            </a:r>
            <a:r>
              <a:rPr sz="1001" b="1" spc="-55" dirty="0">
                <a:latin typeface="LM Roman 10"/>
                <a:cs typeface="LM Roman 10"/>
              </a:rPr>
              <a:t> </a:t>
            </a:r>
            <a:r>
              <a:rPr sz="1001" b="1" spc="-10" dirty="0">
                <a:latin typeface="LM Roman 10"/>
                <a:cs typeface="LM Roman 10"/>
              </a:rPr>
              <a:t>Education</a:t>
            </a:r>
            <a:endParaRPr sz="1001">
              <a:latin typeface="LM Roman 10"/>
              <a:cs typeface="LM Roman 10"/>
            </a:endParaRPr>
          </a:p>
        </p:txBody>
      </p:sp>
      <p:sp>
        <p:nvSpPr>
          <p:cNvPr id="20" name="object 20"/>
          <p:cNvSpPr txBox="1"/>
          <p:nvPr/>
        </p:nvSpPr>
        <p:spPr>
          <a:xfrm>
            <a:off x="906342" y="7278491"/>
            <a:ext cx="1541425" cy="166298"/>
          </a:xfrm>
          <a:prstGeom prst="rect">
            <a:avLst/>
          </a:prstGeom>
        </p:spPr>
        <p:txBody>
          <a:bodyPr vert="horz" wrap="square" lIns="0" tIns="12072" rIns="0" bIns="0" rtlCol="0">
            <a:spAutoFit/>
          </a:bodyPr>
          <a:lstStyle/>
          <a:p>
            <a:pPr marL="12708">
              <a:spcBef>
                <a:spcPts val="95"/>
              </a:spcBef>
            </a:pPr>
            <a:r>
              <a:rPr sz="1001" b="1" dirty="0">
                <a:latin typeface="LM Roman 10"/>
                <a:cs typeface="LM Roman 10"/>
              </a:rPr>
              <a:t>Krishnan</a:t>
            </a:r>
            <a:r>
              <a:rPr sz="1001" b="1" spc="-45" dirty="0">
                <a:latin typeface="LM Roman 10"/>
                <a:cs typeface="LM Roman 10"/>
              </a:rPr>
              <a:t> </a:t>
            </a:r>
            <a:r>
              <a:rPr sz="1001" b="1" spc="-10" dirty="0">
                <a:latin typeface="LM Roman 10"/>
                <a:cs typeface="LM Roman 10"/>
              </a:rPr>
              <a:t>kovil</a:t>
            </a:r>
            <a:r>
              <a:rPr sz="1001" b="1" spc="-45" dirty="0">
                <a:latin typeface="LM Roman 10"/>
                <a:cs typeface="LM Roman 10"/>
              </a:rPr>
              <a:t> </a:t>
            </a:r>
            <a:r>
              <a:rPr sz="1001" b="1" dirty="0">
                <a:latin typeface="LM Roman 10"/>
                <a:cs typeface="LM Roman 10"/>
              </a:rPr>
              <a:t>-</a:t>
            </a:r>
            <a:r>
              <a:rPr sz="1001" b="1" spc="-45" dirty="0">
                <a:latin typeface="LM Roman 10"/>
                <a:cs typeface="LM Roman 10"/>
              </a:rPr>
              <a:t> </a:t>
            </a:r>
            <a:r>
              <a:rPr sz="1001" b="1" spc="-10" dirty="0">
                <a:latin typeface="LM Roman 10"/>
                <a:cs typeface="LM Roman 10"/>
              </a:rPr>
              <a:t>626126</a:t>
            </a:r>
            <a:endParaRPr sz="1001">
              <a:latin typeface="LM Roman 10"/>
              <a:cs typeface="LM Roman 10"/>
            </a:endParaRPr>
          </a:p>
        </p:txBody>
      </p:sp>
      <p:sp>
        <p:nvSpPr>
          <p:cNvPr id="21" name="object 21"/>
          <p:cNvSpPr txBox="1"/>
          <p:nvPr/>
        </p:nvSpPr>
        <p:spPr>
          <a:xfrm>
            <a:off x="5000033" y="7278491"/>
            <a:ext cx="1541425" cy="166298"/>
          </a:xfrm>
          <a:prstGeom prst="rect">
            <a:avLst/>
          </a:prstGeom>
        </p:spPr>
        <p:txBody>
          <a:bodyPr vert="horz" wrap="square" lIns="0" tIns="12072" rIns="0" bIns="0" rtlCol="0">
            <a:spAutoFit/>
          </a:bodyPr>
          <a:lstStyle/>
          <a:p>
            <a:pPr marL="12708">
              <a:spcBef>
                <a:spcPts val="95"/>
              </a:spcBef>
            </a:pPr>
            <a:r>
              <a:rPr sz="1001" b="1" dirty="0">
                <a:latin typeface="LM Roman 10"/>
                <a:cs typeface="LM Roman 10"/>
              </a:rPr>
              <a:t>Krishnan</a:t>
            </a:r>
            <a:r>
              <a:rPr sz="1001" b="1" spc="-45" dirty="0">
                <a:latin typeface="LM Roman 10"/>
                <a:cs typeface="LM Roman 10"/>
              </a:rPr>
              <a:t> </a:t>
            </a:r>
            <a:r>
              <a:rPr sz="1001" b="1" spc="-10" dirty="0">
                <a:latin typeface="LM Roman 10"/>
                <a:cs typeface="LM Roman 10"/>
              </a:rPr>
              <a:t>kovil</a:t>
            </a:r>
            <a:r>
              <a:rPr sz="1001" b="1" spc="-40" dirty="0">
                <a:latin typeface="LM Roman 10"/>
                <a:cs typeface="LM Roman 10"/>
              </a:rPr>
              <a:t> </a:t>
            </a:r>
            <a:r>
              <a:rPr sz="1001" b="1" dirty="0">
                <a:latin typeface="LM Roman 10"/>
                <a:cs typeface="LM Roman 10"/>
              </a:rPr>
              <a:t>-</a:t>
            </a:r>
            <a:r>
              <a:rPr sz="1001" b="1" spc="-45" dirty="0">
                <a:latin typeface="LM Roman 10"/>
                <a:cs typeface="LM Roman 10"/>
              </a:rPr>
              <a:t> </a:t>
            </a:r>
            <a:r>
              <a:rPr sz="1001" b="1" spc="-10" dirty="0">
                <a:latin typeface="LM Roman 10"/>
                <a:cs typeface="LM Roman 10"/>
              </a:rPr>
              <a:t>626126</a:t>
            </a:r>
            <a:endParaRPr sz="1001">
              <a:latin typeface="LM Roman 10"/>
              <a:cs typeface="LM Roman 10"/>
            </a:endParaRPr>
          </a:p>
        </p:txBody>
      </p:sp>
      <p:sp>
        <p:nvSpPr>
          <p:cNvPr id="22" name="object 22"/>
          <p:cNvSpPr txBox="1"/>
          <p:nvPr/>
        </p:nvSpPr>
        <p:spPr>
          <a:xfrm>
            <a:off x="906342" y="8003367"/>
            <a:ext cx="1678666" cy="1820890"/>
          </a:xfrm>
          <a:prstGeom prst="rect">
            <a:avLst/>
          </a:prstGeom>
        </p:spPr>
        <p:txBody>
          <a:bodyPr vert="horz" wrap="square" lIns="0" tIns="12072" rIns="0" bIns="0" rtlCol="0">
            <a:spAutoFit/>
          </a:bodyPr>
          <a:lstStyle/>
          <a:p>
            <a:pPr marL="12708">
              <a:spcBef>
                <a:spcPts val="95"/>
              </a:spcBef>
            </a:pPr>
            <a:r>
              <a:rPr lang="en-IN" sz="1001" b="1" spc="-20" dirty="0" err="1">
                <a:latin typeface="LM Roman 10"/>
                <a:cs typeface="LM Roman 10"/>
              </a:rPr>
              <a:t>Mr.N.R.Sathish</a:t>
            </a:r>
            <a:r>
              <a:rPr lang="en-IN" sz="1001" b="1" spc="-20" dirty="0">
                <a:latin typeface="LM Roman 10"/>
                <a:cs typeface="LM Roman 10"/>
              </a:rPr>
              <a:t> Kumar</a:t>
            </a:r>
            <a:endParaRPr sz="1001" dirty="0">
              <a:latin typeface="LM Roman 10"/>
              <a:cs typeface="LM Roman 10"/>
            </a:endParaRPr>
          </a:p>
          <a:p>
            <a:pPr marL="12708" marR="467639">
              <a:lnSpc>
                <a:spcPct val="182700"/>
              </a:lnSpc>
            </a:pPr>
            <a:r>
              <a:rPr sz="1001" b="1" spc="-10" dirty="0">
                <a:latin typeface="LM Roman 10"/>
                <a:cs typeface="LM Roman 10"/>
              </a:rPr>
              <a:t>Evaluator </a:t>
            </a:r>
            <a:endParaRPr lang="en-IN" sz="1001" b="1" spc="-10" dirty="0">
              <a:latin typeface="LM Roman 10"/>
              <a:cs typeface="LM Roman 10"/>
            </a:endParaRPr>
          </a:p>
          <a:p>
            <a:pPr marL="12708" marR="467639">
              <a:lnSpc>
                <a:spcPct val="182700"/>
              </a:lnSpc>
            </a:pPr>
            <a:r>
              <a:rPr lang="en-IN" sz="1001" b="1" spc="-10" dirty="0">
                <a:latin typeface="LM Roman 10"/>
                <a:cs typeface="LM Roman 10"/>
              </a:rPr>
              <a:t>Associate Professor</a:t>
            </a:r>
            <a:r>
              <a:rPr sz="1001" b="1" spc="-10" dirty="0">
                <a:latin typeface="LM Roman 10"/>
                <a:cs typeface="LM Roman 10"/>
              </a:rPr>
              <a:t> </a:t>
            </a:r>
            <a:endParaRPr lang="en-IN" sz="1001" b="1" spc="-10" dirty="0">
              <a:latin typeface="LM Roman 10"/>
              <a:cs typeface="LM Roman 10"/>
            </a:endParaRPr>
          </a:p>
          <a:p>
            <a:pPr marL="12708" marR="467639">
              <a:lnSpc>
                <a:spcPct val="182700"/>
              </a:lnSpc>
            </a:pPr>
            <a:r>
              <a:rPr lang="en-IN" sz="1001" b="1" spc="-10" dirty="0">
                <a:latin typeface="LM Roman 10"/>
                <a:cs typeface="LM Roman 10"/>
              </a:rPr>
              <a:t>CSE</a:t>
            </a:r>
            <a:endParaRPr sz="1001" dirty="0">
              <a:latin typeface="LM Roman 10"/>
              <a:cs typeface="LM Roman 10"/>
            </a:endParaRPr>
          </a:p>
          <a:p>
            <a:pPr marL="12708" marR="5083">
              <a:lnSpc>
                <a:spcPct val="182700"/>
              </a:lnSpc>
            </a:pPr>
            <a:r>
              <a:rPr sz="1001" b="1" dirty="0">
                <a:latin typeface="LM Roman 10"/>
                <a:cs typeface="LM Roman 10"/>
              </a:rPr>
              <a:t>Kalasalingam</a:t>
            </a:r>
            <a:r>
              <a:rPr sz="1001" b="1" spc="-85" dirty="0">
                <a:latin typeface="LM Roman 10"/>
                <a:cs typeface="LM Roman 10"/>
              </a:rPr>
              <a:t> </a:t>
            </a:r>
            <a:r>
              <a:rPr sz="1001" b="1" dirty="0">
                <a:latin typeface="LM Roman 10"/>
                <a:cs typeface="LM Roman 10"/>
              </a:rPr>
              <a:t>Academy</a:t>
            </a:r>
            <a:r>
              <a:rPr sz="1001" b="1" spc="-85" dirty="0">
                <a:latin typeface="LM Roman 10"/>
                <a:cs typeface="LM Roman 10"/>
              </a:rPr>
              <a:t> </a:t>
            </a:r>
            <a:r>
              <a:rPr sz="1001" b="1" spc="-35" dirty="0">
                <a:latin typeface="LM Roman 10"/>
                <a:cs typeface="LM Roman 10"/>
              </a:rPr>
              <a:t>of </a:t>
            </a:r>
            <a:r>
              <a:rPr sz="1001" b="1" dirty="0">
                <a:latin typeface="LM Roman 10"/>
                <a:cs typeface="LM Roman 10"/>
              </a:rPr>
              <a:t>Research</a:t>
            </a:r>
            <a:r>
              <a:rPr sz="1001" b="1" spc="-55" dirty="0">
                <a:latin typeface="LM Roman 10"/>
                <a:cs typeface="LM Roman 10"/>
              </a:rPr>
              <a:t> </a:t>
            </a:r>
            <a:r>
              <a:rPr sz="1001" b="1" dirty="0">
                <a:latin typeface="LM Roman 10"/>
                <a:cs typeface="LM Roman 10"/>
              </a:rPr>
              <a:t>and</a:t>
            </a:r>
            <a:r>
              <a:rPr sz="1001" b="1" spc="-50" dirty="0">
                <a:latin typeface="LM Roman 10"/>
                <a:cs typeface="LM Roman 10"/>
              </a:rPr>
              <a:t> </a:t>
            </a:r>
            <a:r>
              <a:rPr sz="1001" b="1" spc="-10" dirty="0">
                <a:latin typeface="LM Roman 10"/>
                <a:cs typeface="LM Roman 10"/>
              </a:rPr>
              <a:t>Education </a:t>
            </a:r>
            <a:r>
              <a:rPr sz="1001" b="1" dirty="0">
                <a:latin typeface="LM Roman 10"/>
                <a:cs typeface="LM Roman 10"/>
              </a:rPr>
              <a:t>Krishnan</a:t>
            </a:r>
            <a:r>
              <a:rPr sz="1001" b="1" spc="-45" dirty="0">
                <a:latin typeface="LM Roman 10"/>
                <a:cs typeface="LM Roman 10"/>
              </a:rPr>
              <a:t> </a:t>
            </a:r>
            <a:r>
              <a:rPr sz="1001" b="1" spc="-10" dirty="0">
                <a:latin typeface="LM Roman 10"/>
                <a:cs typeface="LM Roman 10"/>
              </a:rPr>
              <a:t>kovil</a:t>
            </a:r>
            <a:r>
              <a:rPr sz="1001" b="1" spc="-45" dirty="0">
                <a:latin typeface="LM Roman 10"/>
                <a:cs typeface="LM Roman 10"/>
              </a:rPr>
              <a:t> </a:t>
            </a:r>
            <a:r>
              <a:rPr sz="1001" b="1" dirty="0">
                <a:latin typeface="LM Roman 10"/>
                <a:cs typeface="LM Roman 10"/>
              </a:rPr>
              <a:t>-</a:t>
            </a:r>
            <a:r>
              <a:rPr sz="1001" b="1" spc="-45" dirty="0">
                <a:latin typeface="LM Roman 10"/>
                <a:cs typeface="LM Roman 10"/>
              </a:rPr>
              <a:t> </a:t>
            </a:r>
            <a:r>
              <a:rPr sz="1001" b="1" spc="-10" dirty="0">
                <a:latin typeface="LM Roman 10"/>
                <a:cs typeface="LM Roman 10"/>
              </a:rPr>
              <a:t>626126</a:t>
            </a:r>
            <a:endParaRPr sz="1001" dirty="0">
              <a:latin typeface="LM Roman 10"/>
              <a:cs typeface="LM Roman 10"/>
            </a:endParaRPr>
          </a:p>
        </p:txBody>
      </p:sp>
      <p:sp>
        <p:nvSpPr>
          <p:cNvPr id="24" name="object 17">
            <a:extLst>
              <a:ext uri="{FF2B5EF4-FFF2-40B4-BE49-F238E27FC236}">
                <a16:creationId xmlns:a16="http://schemas.microsoft.com/office/drawing/2014/main" id="{AFB1B976-1C55-95F4-578E-2470D413CB44}"/>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3ED91-30C9-72EA-1424-9BC74534D5BD}"/>
              </a:ext>
            </a:extLst>
          </p:cNvPr>
          <p:cNvSpPr txBox="1"/>
          <p:nvPr/>
        </p:nvSpPr>
        <p:spPr>
          <a:xfrm>
            <a:off x="431800" y="539105"/>
            <a:ext cx="41148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FF2D1478-52BB-8494-2FCA-2374600A790C}"/>
              </a:ext>
            </a:extLst>
          </p:cNvPr>
          <p:cNvSpPr txBox="1"/>
          <p:nvPr/>
        </p:nvSpPr>
        <p:spPr>
          <a:xfrm>
            <a:off x="-330200" y="1235075"/>
            <a:ext cx="8610600" cy="3767891"/>
          </a:xfrm>
          <a:prstGeom prst="rect">
            <a:avLst/>
          </a:prstGeom>
          <a:noFill/>
        </p:spPr>
        <p:txBody>
          <a:bodyPr wrap="square">
            <a:spAutoFit/>
          </a:bodyPr>
          <a:lstStyle/>
          <a:p>
            <a:pPr marL="810260" marR="1182370" algn="just">
              <a:lnSpc>
                <a:spcPct val="107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rPr>
              <a:t>This project focuses on developing a convolutional neural network (CNN) for handwritten digit recognition using the MNIST dataset. Utilizing </a:t>
            </a:r>
            <a:r>
              <a:rPr lang="en-IN" sz="1600" kern="100" dirty="0" err="1">
                <a:solidFill>
                  <a:srgbClr val="000000"/>
                </a:solidFill>
                <a:effectLst/>
                <a:latin typeface="Times New Roman" panose="02020603050405020304" pitchFamily="18" charset="0"/>
                <a:ea typeface="Calibri" panose="020F0502020204030204" pitchFamily="34" charset="0"/>
              </a:rPr>
              <a:t>PyTorch</a:t>
            </a:r>
            <a:r>
              <a:rPr lang="en-IN" sz="1600" kern="100" dirty="0">
                <a:solidFill>
                  <a:srgbClr val="000000"/>
                </a:solidFill>
                <a:effectLst/>
                <a:latin typeface="Times New Roman" panose="02020603050405020304" pitchFamily="18" charset="0"/>
                <a:ea typeface="Calibri" panose="020F0502020204030204" pitchFamily="34" charset="0"/>
              </a:rPr>
              <a:t>, a deep learning framework, the goal is to create an accurate model capable of classifying hand-written digits effectively. The CNN architecture incorporates convolutional layers, batch normalization, and fully connected layers for feature extraction and classification. Training is conducted using the Adam optimizer and Cross </a:t>
            </a:r>
            <a:r>
              <a:rPr lang="en-IN" sz="1600" kern="100" dirty="0" err="1">
                <a:solidFill>
                  <a:srgbClr val="000000"/>
                </a:solidFill>
                <a:effectLst/>
                <a:latin typeface="Times New Roman" panose="02020603050405020304" pitchFamily="18" charset="0"/>
                <a:ea typeface="Calibri" panose="020F0502020204030204" pitchFamily="34" charset="0"/>
              </a:rPr>
              <a:t>EntropyLoss</a:t>
            </a:r>
            <a:r>
              <a:rPr lang="en-IN" sz="1600" kern="100" dirty="0">
                <a:solidFill>
                  <a:srgbClr val="000000"/>
                </a:solidFill>
                <a:effectLst/>
                <a:latin typeface="Times New Roman" panose="02020603050405020304" pitchFamily="18" charset="0"/>
                <a:ea typeface="Calibri" panose="020F0502020204030204" pitchFamily="34" charset="0"/>
              </a:rPr>
              <a:t> function, optimizing for accuracy over multiple epochs. Training progress is monitored, and performance metrics are visualized using Matplotlib. The model's effectiveness is evaluated on a separate test dataset, and predictions are made on sample images to assess real-world performance. This project showcases the practical application of deep learning in solving handwritten digit recognition tasks with potential applications in various domains such as document processing and educational assessment.</a:t>
            </a:r>
            <a:endParaRPr lang="en-IN" sz="1600" kern="100" dirty="0">
              <a:solidFill>
                <a:srgbClr val="000000"/>
              </a:solidFill>
              <a:effectLst/>
              <a:latin typeface="Calibri" panose="020F0502020204030204" pitchFamily="34" charset="0"/>
              <a:ea typeface="Calibri" panose="020F0502020204030204" pitchFamily="34" charset="0"/>
            </a:endParaRPr>
          </a:p>
        </p:txBody>
      </p:sp>
      <p:sp>
        <p:nvSpPr>
          <p:cNvPr id="5" name="object 17">
            <a:extLst>
              <a:ext uri="{FF2B5EF4-FFF2-40B4-BE49-F238E27FC236}">
                <a16:creationId xmlns:a16="http://schemas.microsoft.com/office/drawing/2014/main" id="{6ED8288E-1E66-2673-6A4A-6E490B6D4BE8}"/>
              </a:ext>
            </a:extLst>
          </p:cNvPr>
          <p:cNvSpPr/>
          <p:nvPr/>
        </p:nvSpPr>
        <p:spPr>
          <a:xfrm>
            <a:off x="306070" y="306387"/>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6" name="TextBox 5">
            <a:extLst>
              <a:ext uri="{FF2B5EF4-FFF2-40B4-BE49-F238E27FC236}">
                <a16:creationId xmlns:a16="http://schemas.microsoft.com/office/drawing/2014/main" id="{C12901D4-02C7-84B4-BC1E-CCEBF99B2833}"/>
              </a:ext>
            </a:extLst>
          </p:cNvPr>
          <p:cNvSpPr txBox="1"/>
          <p:nvPr/>
        </p:nvSpPr>
        <p:spPr>
          <a:xfrm>
            <a:off x="7124064" y="10377071"/>
            <a:ext cx="431800" cy="338554"/>
          </a:xfrm>
          <a:prstGeom prst="rect">
            <a:avLst/>
          </a:prstGeom>
          <a:noFill/>
        </p:spPr>
        <p:txBody>
          <a:bodyPr wrap="square" rtlCol="0">
            <a:spAutoFit/>
          </a:bodyPr>
          <a:lstStyle/>
          <a:p>
            <a:r>
              <a:rPr lang="en-IN" sz="1600" dirty="0"/>
              <a:t>3</a:t>
            </a:r>
          </a:p>
        </p:txBody>
      </p:sp>
    </p:spTree>
    <p:extLst>
      <p:ext uri="{BB962C8B-B14F-4D97-AF65-F5344CB8AC3E}">
        <p14:creationId xmlns:p14="http://schemas.microsoft.com/office/powerpoint/2010/main" val="167137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5200" y="473075"/>
            <a:ext cx="2487930" cy="289823"/>
          </a:xfrm>
          <a:prstGeom prst="rect">
            <a:avLst/>
          </a:prstGeom>
        </p:spPr>
        <p:txBody>
          <a:bodyPr vert="horz" wrap="square" lIns="0" tIns="12700" rIns="0" bIns="0" rtlCol="0">
            <a:spAutoFit/>
          </a:bodyPr>
          <a:lstStyle/>
          <a:p>
            <a:pPr marL="12700">
              <a:lnSpc>
                <a:spcPct val="100000"/>
              </a:lnSpc>
              <a:spcBef>
                <a:spcPts val="100"/>
              </a:spcBef>
            </a:pPr>
            <a:r>
              <a:rPr lang="en-IN" b="1" spc="-5" dirty="0">
                <a:latin typeface="Times New Roman"/>
                <a:cs typeface="Times New Roman"/>
              </a:rPr>
              <a:t>                    </a:t>
            </a:r>
            <a:r>
              <a:rPr sz="1800" b="1" spc="-5" dirty="0">
                <a:latin typeface="Times New Roman"/>
                <a:cs typeface="Times New Roman"/>
              </a:rPr>
              <a:t> </a:t>
            </a:r>
            <a:r>
              <a:rPr sz="1800" b="1" spc="-10" dirty="0">
                <a:latin typeface="Times New Roman"/>
                <a:cs typeface="Times New Roman"/>
              </a:rPr>
              <a:t>CONTENTS</a:t>
            </a:r>
            <a:endParaRPr sz="18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3000683391"/>
              </p:ext>
            </p:extLst>
          </p:nvPr>
        </p:nvGraphicFramePr>
        <p:xfrm>
          <a:off x="920114" y="972186"/>
          <a:ext cx="5726430" cy="906851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2611120">
                  <a:extLst>
                    <a:ext uri="{9D8B030D-6E8A-4147-A177-3AD203B41FA5}">
                      <a16:colId xmlns:a16="http://schemas.microsoft.com/office/drawing/2014/main" val="20001"/>
                    </a:ext>
                  </a:extLst>
                </a:gridCol>
                <a:gridCol w="1318260">
                  <a:extLst>
                    <a:ext uri="{9D8B030D-6E8A-4147-A177-3AD203B41FA5}">
                      <a16:colId xmlns:a16="http://schemas.microsoft.com/office/drawing/2014/main" val="20002"/>
                    </a:ext>
                  </a:extLst>
                </a:gridCol>
              </a:tblGrid>
              <a:tr h="333899">
                <a:tc>
                  <a:txBody>
                    <a:bodyPr/>
                    <a:lstStyle/>
                    <a:p>
                      <a:pPr marR="60325" algn="ctr">
                        <a:lnSpc>
                          <a:spcPts val="2175"/>
                        </a:lnSpc>
                      </a:pPr>
                      <a:r>
                        <a:rPr sz="2000" dirty="0">
                          <a:latin typeface="Times New Roman"/>
                          <a:cs typeface="Times New Roman"/>
                        </a:rPr>
                        <a:t>CHAPTER</a:t>
                      </a:r>
                      <a:r>
                        <a:rPr sz="2000" spc="-125" dirty="0">
                          <a:latin typeface="Times New Roman"/>
                          <a:cs typeface="Times New Roman"/>
                        </a:rPr>
                        <a:t> </a:t>
                      </a:r>
                      <a:r>
                        <a:rPr sz="2000" spc="-25" dirty="0">
                          <a:latin typeface="Times New Roman"/>
                          <a:cs typeface="Times New Roman"/>
                        </a:rPr>
                        <a:t>NO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0" algn="ctr">
                        <a:lnSpc>
                          <a:spcPts val="2175"/>
                        </a:lnSpc>
                      </a:pPr>
                      <a:r>
                        <a:rPr sz="2000" spc="-10" dirty="0">
                          <a:latin typeface="Times New Roman"/>
                          <a:cs typeface="Times New Roman"/>
                        </a:rPr>
                        <a:t>TITLE</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ts val="2175"/>
                        </a:lnSpc>
                      </a:pPr>
                      <a:r>
                        <a:rPr sz="2000" spc="-10" dirty="0">
                          <a:latin typeface="Times New Roman"/>
                          <a:cs typeface="Times New Roman"/>
                        </a:rPr>
                        <a:t>PAGE</a:t>
                      </a:r>
                      <a:r>
                        <a:rPr sz="2000" spc="-110" dirty="0">
                          <a:latin typeface="Times New Roman"/>
                          <a:cs typeface="Times New Roman"/>
                        </a:rPr>
                        <a:t> </a:t>
                      </a:r>
                      <a:r>
                        <a:rPr sz="2000" spc="-35" dirty="0">
                          <a:latin typeface="Times New Roman"/>
                          <a:cs typeface="Times New Roman"/>
                        </a:rPr>
                        <a:t>NO</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613179">
                <a:tc>
                  <a:txBody>
                    <a:bodyPr/>
                    <a:lstStyle/>
                    <a:p>
                      <a:pPr marL="3175" algn="ctr">
                        <a:lnSpc>
                          <a:spcPct val="100000"/>
                        </a:lnSpc>
                        <a:spcBef>
                          <a:spcPts val="2200"/>
                        </a:spcBef>
                      </a:pP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ct val="100000"/>
                        </a:lnSpc>
                        <a:spcBef>
                          <a:spcPts val="1989"/>
                        </a:spcBef>
                      </a:pPr>
                      <a:r>
                        <a:rPr lang="en-IN" sz="1800" spc="-10" dirty="0">
                          <a:latin typeface="Times New Roman"/>
                          <a:cs typeface="Times New Roman"/>
                        </a:rPr>
                        <a:t>Abstract</a:t>
                      </a:r>
                      <a:endParaRPr sz="1800" dirty="0">
                        <a:latin typeface="Times New Roman"/>
                        <a:cs typeface="Times New Roman"/>
                      </a:endParaRPr>
                    </a:p>
                  </a:txBody>
                  <a:tcPr marL="0" marR="0" marT="25272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200"/>
                        </a:spcBef>
                      </a:pPr>
                      <a:r>
                        <a:rPr lang="en-IN" sz="2000" dirty="0">
                          <a:latin typeface="Times New Roman"/>
                          <a:cs typeface="Times New Roman"/>
                        </a:rPr>
                        <a:t>3</a:t>
                      </a: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13179">
                <a:tc>
                  <a:txBody>
                    <a:bodyPr/>
                    <a:lstStyle/>
                    <a:p>
                      <a:pPr marL="3175" algn="ctr">
                        <a:lnSpc>
                          <a:spcPct val="100000"/>
                        </a:lnSpc>
                        <a:spcBef>
                          <a:spcPts val="2200"/>
                        </a:spcBef>
                      </a:pPr>
                      <a:r>
                        <a:rPr lang="en-IN" sz="2000" dirty="0">
                          <a:latin typeface="Times New Roman"/>
                          <a:cs typeface="Times New Roman"/>
                        </a:rPr>
                        <a:t>I</a:t>
                      </a:r>
                      <a:endParaRPr sz="2000" dirty="0">
                        <a:latin typeface="Times New Roman"/>
                        <a:cs typeface="Times New Roman"/>
                      </a:endParaRPr>
                    </a:p>
                  </a:txBody>
                  <a:tcPr marL="0" marR="0" marT="279400" marB="0">
                    <a:lnL w="6350">
                      <a:solidFill>
                        <a:srgbClr val="000000"/>
                      </a:solidFill>
                      <a:prstDash val="soli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71120">
                        <a:lnSpc>
                          <a:spcPct val="100000"/>
                        </a:lnSpc>
                        <a:spcBef>
                          <a:spcPts val="1989"/>
                        </a:spcBef>
                      </a:pPr>
                      <a:r>
                        <a:rPr lang="en-IN" sz="1800" dirty="0">
                          <a:latin typeface="Times New Roman"/>
                          <a:cs typeface="Times New Roman"/>
                        </a:rPr>
                        <a:t>1. Introduction</a:t>
                      </a:r>
                      <a:endParaRPr sz="1800" dirty="0">
                        <a:latin typeface="Times New Roman"/>
                        <a:cs typeface="Times New Roman"/>
                      </a:endParaRPr>
                    </a:p>
                  </a:txBody>
                  <a:tcPr marL="0" marR="0" marT="25272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3175" algn="ctr">
                        <a:lnSpc>
                          <a:spcPct val="100000"/>
                        </a:lnSpc>
                        <a:spcBef>
                          <a:spcPts val="2200"/>
                        </a:spcBef>
                      </a:pPr>
                      <a:r>
                        <a:rPr lang="en-IN" sz="2000" dirty="0">
                          <a:latin typeface="Times New Roman"/>
                          <a:cs typeface="Times New Roman"/>
                        </a:rPr>
                        <a:t>5</a:t>
                      </a:r>
                      <a:endParaRPr sz="2000" dirty="0">
                        <a:latin typeface="Times New Roman"/>
                        <a:cs typeface="Times New Roman"/>
                      </a:endParaRPr>
                    </a:p>
                  </a:txBody>
                  <a:tcPr marL="0" marR="0" marT="27940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2857530727"/>
                  </a:ext>
                </a:extLst>
              </a:tr>
              <a:tr h="684919">
                <a:tc>
                  <a:txBody>
                    <a:bodyPr/>
                    <a:lstStyle/>
                    <a:p>
                      <a:pPr marL="3175" algn="ctr">
                        <a:lnSpc>
                          <a:spcPct val="100000"/>
                        </a:lnSpc>
                        <a:spcBef>
                          <a:spcPts val="2200"/>
                        </a:spcBef>
                      </a:pPr>
                      <a:r>
                        <a:rPr lang="en-IN" sz="2000" spc="-50" dirty="0">
                          <a:latin typeface="Times New Roman"/>
                          <a:cs typeface="Times New Roman"/>
                        </a:rPr>
                        <a:t>II</a:t>
                      </a: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ct val="100000"/>
                        </a:lnSpc>
                        <a:spcBef>
                          <a:spcPts val="1980"/>
                        </a:spcBef>
                      </a:pPr>
                      <a:r>
                        <a:rPr lang="en-IN" sz="1800" spc="-10" dirty="0">
                          <a:latin typeface="Times New Roman"/>
                          <a:cs typeface="Times New Roman"/>
                        </a:rPr>
                        <a:t>2. </a:t>
                      </a:r>
                      <a:r>
                        <a:rPr sz="1800" spc="-10" dirty="0">
                          <a:latin typeface="Times New Roman"/>
                          <a:cs typeface="Times New Roman"/>
                        </a:rPr>
                        <a:t>Objective</a:t>
                      </a:r>
                      <a:endParaRPr sz="1800" dirty="0">
                        <a:latin typeface="Times New Roman"/>
                        <a:cs typeface="Times New Roman"/>
                      </a:endParaRPr>
                    </a:p>
                  </a:txBody>
                  <a:tcPr marL="0" marR="0" marT="2514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200"/>
                        </a:spcBef>
                      </a:pPr>
                      <a:r>
                        <a:rPr lang="en-IN" sz="2000" dirty="0">
                          <a:latin typeface="Times New Roman"/>
                          <a:cs typeface="Times New Roman"/>
                        </a:rPr>
                        <a:t>6</a:t>
                      </a: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656382">
                <a:tc>
                  <a:txBody>
                    <a:bodyPr/>
                    <a:lstStyle/>
                    <a:p>
                      <a:pPr marL="3175" algn="ctr">
                        <a:lnSpc>
                          <a:spcPct val="100000"/>
                        </a:lnSpc>
                        <a:spcBef>
                          <a:spcPts val="2200"/>
                        </a:spcBef>
                      </a:pPr>
                      <a:r>
                        <a:rPr lang="en-IN" sz="2000" spc="-50" dirty="0">
                          <a:latin typeface="Times New Roman"/>
                          <a:cs typeface="Times New Roman"/>
                        </a:rPr>
                        <a:t>III</a:t>
                      </a: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ct val="100000"/>
                        </a:lnSpc>
                        <a:spcBef>
                          <a:spcPts val="1964"/>
                        </a:spcBef>
                      </a:pPr>
                      <a:r>
                        <a:rPr lang="en-IN" sz="1800" dirty="0">
                          <a:latin typeface="Times New Roman"/>
                          <a:cs typeface="Times New Roman"/>
                        </a:rPr>
                        <a:t>3.1 </a:t>
                      </a:r>
                      <a:r>
                        <a:rPr sz="1800" dirty="0">
                          <a:latin typeface="Times New Roman"/>
                          <a:cs typeface="Times New Roman"/>
                        </a:rPr>
                        <a:t>Software</a:t>
                      </a:r>
                      <a:r>
                        <a:rPr sz="1800" spc="-75" dirty="0">
                          <a:latin typeface="Times New Roman"/>
                          <a:cs typeface="Times New Roman"/>
                        </a:rPr>
                        <a:t> </a:t>
                      </a:r>
                      <a:r>
                        <a:rPr sz="1800" spc="-20" dirty="0">
                          <a:latin typeface="Times New Roman"/>
                          <a:cs typeface="Times New Roman"/>
                        </a:rPr>
                        <a:t>tools</a:t>
                      </a:r>
                      <a:endParaRPr sz="1800" dirty="0">
                        <a:latin typeface="Times New Roman"/>
                        <a:cs typeface="Times New Roman"/>
                      </a:endParaRPr>
                    </a:p>
                  </a:txBody>
                  <a:tcPr marL="0" marR="0" marT="24955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200"/>
                        </a:spcBef>
                      </a:pPr>
                      <a:r>
                        <a:rPr lang="en-IN" sz="2000" spc="-50" dirty="0">
                          <a:latin typeface="Times New Roman"/>
                          <a:cs typeface="Times New Roman"/>
                        </a:rPr>
                        <a:t>7</a:t>
                      </a: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656382">
                <a:tc>
                  <a:txBody>
                    <a:bodyPr/>
                    <a:lstStyle/>
                    <a:p>
                      <a:pPr marL="3175" algn="ctr">
                        <a:lnSpc>
                          <a:spcPct val="100000"/>
                        </a:lnSpc>
                        <a:spcBef>
                          <a:spcPts val="2200"/>
                        </a:spcBef>
                      </a:pP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ct val="100000"/>
                        </a:lnSpc>
                        <a:spcBef>
                          <a:spcPts val="1980"/>
                        </a:spcBef>
                      </a:pPr>
                      <a:r>
                        <a:rPr lang="en-IN" sz="1800" dirty="0">
                          <a:latin typeface="Times New Roman"/>
                          <a:cs typeface="Times New Roman"/>
                        </a:rPr>
                        <a:t>3.2 </a:t>
                      </a:r>
                      <a:r>
                        <a:rPr sz="1800" dirty="0">
                          <a:latin typeface="Times New Roman"/>
                          <a:cs typeface="Times New Roman"/>
                        </a:rPr>
                        <a:t>Usage</a:t>
                      </a:r>
                      <a:r>
                        <a:rPr sz="1800" spc="-20" dirty="0">
                          <a:latin typeface="Times New Roman"/>
                          <a:cs typeface="Times New Roman"/>
                        </a:rPr>
                        <a:t> </a:t>
                      </a:r>
                      <a:r>
                        <a:rPr sz="1800" dirty="0">
                          <a:latin typeface="Times New Roman"/>
                          <a:cs typeface="Times New Roman"/>
                        </a:rPr>
                        <a:t>of</a:t>
                      </a:r>
                      <a:r>
                        <a:rPr sz="1800" spc="-20" dirty="0">
                          <a:latin typeface="Times New Roman"/>
                          <a:cs typeface="Times New Roman"/>
                        </a:rPr>
                        <a:t> tools</a:t>
                      </a:r>
                      <a:endParaRPr sz="1800" dirty="0">
                        <a:latin typeface="Times New Roman"/>
                        <a:cs typeface="Times New Roman"/>
                      </a:endParaRPr>
                    </a:p>
                  </a:txBody>
                  <a:tcPr marL="0" marR="0" marT="2514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200"/>
                        </a:spcBef>
                      </a:pPr>
                      <a:r>
                        <a:rPr lang="en-IN" sz="2000" dirty="0">
                          <a:latin typeface="Times New Roman"/>
                          <a:cs typeface="Times New Roman"/>
                        </a:rPr>
                        <a:t>8</a:t>
                      </a: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741996">
                <a:tc>
                  <a:txBody>
                    <a:bodyPr/>
                    <a:lstStyle/>
                    <a:p>
                      <a:pPr marL="3175" algn="ctr">
                        <a:lnSpc>
                          <a:spcPct val="100000"/>
                        </a:lnSpc>
                        <a:spcBef>
                          <a:spcPts val="2190"/>
                        </a:spcBef>
                      </a:pPr>
                      <a:r>
                        <a:rPr lang="en-IN" sz="2000" spc="-50" dirty="0">
                          <a:latin typeface="Times New Roman"/>
                          <a:cs typeface="Times New Roman"/>
                        </a:rPr>
                        <a:t>IV</a:t>
                      </a:r>
                      <a:endParaRPr sz="2000" dirty="0">
                        <a:latin typeface="Times New Roman"/>
                        <a:cs typeface="Times New Roman"/>
                      </a:endParaRPr>
                    </a:p>
                  </a:txBody>
                  <a:tcPr marL="0" marR="0" marT="2781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ct val="100000"/>
                        </a:lnSpc>
                        <a:spcBef>
                          <a:spcPts val="1995"/>
                        </a:spcBef>
                      </a:pPr>
                      <a:r>
                        <a:rPr lang="en-IN" sz="1800" dirty="0">
                          <a:latin typeface="Times New Roman"/>
                          <a:cs typeface="Times New Roman"/>
                        </a:rPr>
                        <a:t>4. </a:t>
                      </a:r>
                      <a:r>
                        <a:rPr sz="1800" dirty="0">
                          <a:latin typeface="Times New Roman"/>
                          <a:cs typeface="Times New Roman"/>
                        </a:rPr>
                        <a:t>Literature</a:t>
                      </a:r>
                      <a:r>
                        <a:rPr sz="1800" spc="-100" dirty="0">
                          <a:latin typeface="Times New Roman"/>
                          <a:cs typeface="Times New Roman"/>
                        </a:rPr>
                        <a:t> </a:t>
                      </a:r>
                      <a:r>
                        <a:rPr sz="1800" spc="-10" dirty="0">
                          <a:latin typeface="Times New Roman"/>
                          <a:cs typeface="Times New Roman"/>
                        </a:rPr>
                        <a:t>survey</a:t>
                      </a:r>
                      <a:endParaRPr sz="1800" dirty="0">
                        <a:latin typeface="Times New Roman"/>
                        <a:cs typeface="Times New Roman"/>
                      </a:endParaRPr>
                    </a:p>
                  </a:txBody>
                  <a:tcPr marL="0" marR="0" marT="2533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190"/>
                        </a:spcBef>
                      </a:pPr>
                      <a:r>
                        <a:rPr lang="en-IN" sz="2000" dirty="0">
                          <a:latin typeface="Times New Roman"/>
                          <a:cs typeface="Times New Roman"/>
                        </a:rPr>
                        <a:t>9</a:t>
                      </a:r>
                      <a:endParaRPr sz="2000" dirty="0">
                        <a:latin typeface="Times New Roman"/>
                        <a:cs typeface="Times New Roman"/>
                      </a:endParaRPr>
                    </a:p>
                  </a:txBody>
                  <a:tcPr marL="0" marR="0" marT="2781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684919">
                <a:tc>
                  <a:txBody>
                    <a:bodyPr/>
                    <a:lstStyle/>
                    <a:p>
                      <a:pPr marL="3175" algn="ctr">
                        <a:lnSpc>
                          <a:spcPct val="100000"/>
                        </a:lnSpc>
                        <a:spcBef>
                          <a:spcPts val="2185"/>
                        </a:spcBef>
                      </a:pPr>
                      <a:r>
                        <a:rPr lang="en-IN" sz="2000" spc="-50" dirty="0">
                          <a:latin typeface="Times New Roman"/>
                          <a:cs typeface="Times New Roman"/>
                        </a:rPr>
                        <a:t>V</a:t>
                      </a:r>
                      <a:endParaRPr sz="2000" dirty="0">
                        <a:latin typeface="Times New Roman"/>
                        <a:cs typeface="Times New Roman"/>
                      </a:endParaRPr>
                    </a:p>
                  </a:txBody>
                  <a:tcPr marL="0" marR="0" marT="277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ct val="100000"/>
                        </a:lnSpc>
                        <a:spcBef>
                          <a:spcPts val="1964"/>
                        </a:spcBef>
                      </a:pPr>
                      <a:r>
                        <a:rPr lang="en-IN" sz="1800" dirty="0">
                          <a:latin typeface="Times New Roman"/>
                          <a:cs typeface="Times New Roman"/>
                        </a:rPr>
                        <a:t>5.</a:t>
                      </a:r>
                      <a:r>
                        <a:rPr sz="1800" dirty="0">
                          <a:latin typeface="Times New Roman"/>
                          <a:cs typeface="Times New Roman"/>
                        </a:rPr>
                        <a:t>Timeline</a:t>
                      </a:r>
                      <a:r>
                        <a:rPr sz="1800" spc="-50" dirty="0">
                          <a:latin typeface="Times New Roman"/>
                          <a:cs typeface="Times New Roman"/>
                        </a:rPr>
                        <a:t> </a:t>
                      </a:r>
                      <a:r>
                        <a:rPr sz="1800" dirty="0">
                          <a:latin typeface="Times New Roman"/>
                          <a:cs typeface="Times New Roman"/>
                        </a:rPr>
                        <a:t>of</a:t>
                      </a:r>
                      <a:r>
                        <a:rPr sz="1800" spc="-65" dirty="0">
                          <a:latin typeface="Times New Roman"/>
                          <a:cs typeface="Times New Roman"/>
                        </a:rPr>
                        <a:t> </a:t>
                      </a:r>
                      <a:r>
                        <a:rPr sz="1800" dirty="0">
                          <a:latin typeface="Times New Roman"/>
                          <a:cs typeface="Times New Roman"/>
                        </a:rPr>
                        <a:t>work</a:t>
                      </a:r>
                      <a:r>
                        <a:rPr sz="1800" spc="-60" dirty="0">
                          <a:latin typeface="Times New Roman"/>
                          <a:cs typeface="Times New Roman"/>
                        </a:rPr>
                        <a:t> </a:t>
                      </a:r>
                      <a:r>
                        <a:rPr sz="1800" spc="-10" dirty="0">
                          <a:latin typeface="Times New Roman"/>
                          <a:cs typeface="Times New Roman"/>
                        </a:rPr>
                        <a:t>proposal</a:t>
                      </a:r>
                      <a:endParaRPr sz="1800" dirty="0">
                        <a:latin typeface="Times New Roman"/>
                        <a:cs typeface="Times New Roman"/>
                      </a:endParaRPr>
                    </a:p>
                  </a:txBody>
                  <a:tcPr marL="0" marR="0" marT="24955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185"/>
                        </a:spcBef>
                      </a:pPr>
                      <a:r>
                        <a:rPr lang="en-IN" sz="2000" spc="-50" dirty="0">
                          <a:latin typeface="Times New Roman"/>
                          <a:cs typeface="Times New Roman"/>
                        </a:rPr>
                        <a:t>10</a:t>
                      </a:r>
                      <a:endParaRPr sz="2000" dirty="0">
                        <a:latin typeface="Times New Roman"/>
                        <a:cs typeface="Times New Roman"/>
                      </a:endParaRPr>
                    </a:p>
                  </a:txBody>
                  <a:tcPr marL="0" marR="0" marT="277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684919">
                <a:tc>
                  <a:txBody>
                    <a:bodyPr/>
                    <a:lstStyle/>
                    <a:p>
                      <a:pPr marL="3175" algn="ctr">
                        <a:lnSpc>
                          <a:spcPct val="100000"/>
                        </a:lnSpc>
                        <a:spcBef>
                          <a:spcPts val="2200"/>
                        </a:spcBef>
                      </a:pPr>
                      <a:r>
                        <a:rPr lang="en-IN" sz="2000" spc="-50" dirty="0">
                          <a:latin typeface="Times New Roman"/>
                          <a:cs typeface="Times New Roman"/>
                        </a:rPr>
                        <a:t>VI</a:t>
                      </a: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ct val="100000"/>
                        </a:lnSpc>
                        <a:spcBef>
                          <a:spcPts val="1989"/>
                        </a:spcBef>
                      </a:pPr>
                      <a:r>
                        <a:rPr lang="en-IN" sz="1800" dirty="0">
                          <a:latin typeface="Times New Roman"/>
                          <a:cs typeface="Times New Roman"/>
                        </a:rPr>
                        <a:t>6.1 </a:t>
                      </a:r>
                      <a:r>
                        <a:rPr sz="1800" dirty="0">
                          <a:latin typeface="Times New Roman"/>
                          <a:cs typeface="Times New Roman"/>
                        </a:rPr>
                        <a:t>Algorithms</a:t>
                      </a:r>
                      <a:r>
                        <a:rPr sz="1800" spc="-65" dirty="0">
                          <a:latin typeface="Times New Roman"/>
                          <a:cs typeface="Times New Roman"/>
                        </a:rPr>
                        <a:t> </a:t>
                      </a:r>
                      <a:r>
                        <a:rPr sz="1800" spc="-20" dirty="0">
                          <a:latin typeface="Times New Roman"/>
                          <a:cs typeface="Times New Roman"/>
                        </a:rPr>
                        <a:t>used</a:t>
                      </a:r>
                      <a:endParaRPr sz="1800" dirty="0">
                        <a:latin typeface="Times New Roman"/>
                        <a:cs typeface="Times New Roman"/>
                      </a:endParaRPr>
                    </a:p>
                  </a:txBody>
                  <a:tcPr marL="0" marR="0" marT="25272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200"/>
                        </a:spcBef>
                      </a:pPr>
                      <a:r>
                        <a:rPr lang="en-IN" sz="2000" spc="-50" dirty="0">
                          <a:latin typeface="Times New Roman"/>
                          <a:cs typeface="Times New Roman"/>
                        </a:rPr>
                        <a:t>11</a:t>
                      </a: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684919">
                <a:tc>
                  <a:txBody>
                    <a:bodyPr/>
                    <a:lstStyle/>
                    <a:p>
                      <a:pPr marL="3175" algn="ctr">
                        <a:lnSpc>
                          <a:spcPct val="100000"/>
                        </a:lnSpc>
                        <a:spcBef>
                          <a:spcPts val="2185"/>
                        </a:spcBef>
                      </a:pPr>
                      <a:endParaRPr sz="2000" dirty="0">
                        <a:latin typeface="Times New Roman"/>
                        <a:cs typeface="Times New Roman"/>
                      </a:endParaRPr>
                    </a:p>
                  </a:txBody>
                  <a:tcPr marL="0" marR="0" marT="277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endParaRPr lang="en-IN" sz="1800" dirty="0">
                        <a:latin typeface="Times New Roman"/>
                        <a:cs typeface="Times New Roman"/>
                      </a:endParaRPr>
                    </a:p>
                    <a:p>
                      <a:pPr marL="71120">
                        <a:lnSpc>
                          <a:spcPts val="2039"/>
                        </a:lnSpc>
                      </a:pPr>
                      <a:r>
                        <a:rPr lang="en-IN" sz="1800" dirty="0">
                          <a:latin typeface="Times New Roman"/>
                          <a:cs typeface="Times New Roman"/>
                        </a:rPr>
                        <a:t>6.2 </a:t>
                      </a:r>
                      <a:r>
                        <a:rPr sz="1800" dirty="0">
                          <a:latin typeface="Times New Roman"/>
                          <a:cs typeface="Times New Roman"/>
                        </a:rPr>
                        <a:t>Step</a:t>
                      </a:r>
                      <a:r>
                        <a:rPr sz="1800" spc="-20" dirty="0">
                          <a:latin typeface="Times New Roman"/>
                          <a:cs typeface="Times New Roman"/>
                        </a:rPr>
                        <a:t> </a:t>
                      </a:r>
                      <a:r>
                        <a:rPr sz="1800" dirty="0">
                          <a:latin typeface="Times New Roman"/>
                          <a:cs typeface="Times New Roman"/>
                        </a:rPr>
                        <a:t>by</a:t>
                      </a:r>
                      <a:r>
                        <a:rPr sz="1800" spc="-15" dirty="0">
                          <a:latin typeface="Times New Roman"/>
                          <a:cs typeface="Times New Roman"/>
                        </a:rPr>
                        <a:t> </a:t>
                      </a:r>
                      <a:r>
                        <a:rPr sz="1800" dirty="0">
                          <a:latin typeface="Times New Roman"/>
                          <a:cs typeface="Times New Roman"/>
                        </a:rPr>
                        <a:t>step</a:t>
                      </a:r>
                      <a:r>
                        <a:rPr sz="1800" spc="-15" dirty="0">
                          <a:latin typeface="Times New Roman"/>
                          <a:cs typeface="Times New Roman"/>
                        </a:rPr>
                        <a:t> </a:t>
                      </a:r>
                      <a:r>
                        <a:rPr sz="1800" spc="-10" dirty="0">
                          <a:latin typeface="Times New Roman"/>
                          <a:cs typeface="Times New Roman"/>
                        </a:rPr>
                        <a:t>process</a:t>
                      </a:r>
                      <a:endParaRPr sz="1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185"/>
                        </a:spcBef>
                      </a:pPr>
                      <a:r>
                        <a:rPr lang="en-IN" sz="2000" spc="-50" dirty="0">
                          <a:latin typeface="Times New Roman"/>
                          <a:cs typeface="Times New Roman"/>
                        </a:rPr>
                        <a:t>12</a:t>
                      </a:r>
                      <a:endParaRPr sz="2000" dirty="0">
                        <a:latin typeface="Times New Roman"/>
                        <a:cs typeface="Times New Roman"/>
                      </a:endParaRPr>
                    </a:p>
                  </a:txBody>
                  <a:tcPr marL="0" marR="0" marT="2774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656382">
                <a:tc>
                  <a:txBody>
                    <a:bodyPr/>
                    <a:lstStyle/>
                    <a:p>
                      <a:pPr marL="3175" algn="ctr">
                        <a:lnSpc>
                          <a:spcPts val="2295"/>
                        </a:lnSpc>
                      </a:pPr>
                      <a:endParaRPr lang="en-IN" sz="2000" spc="-50" dirty="0">
                        <a:latin typeface="Times New Roman"/>
                        <a:cs typeface="Times New Roman"/>
                      </a:endParaRPr>
                    </a:p>
                    <a:p>
                      <a:pPr marL="3175" algn="ctr">
                        <a:lnSpc>
                          <a:spcPts val="2295"/>
                        </a:lnSpc>
                      </a:pPr>
                      <a:r>
                        <a:rPr lang="en-IN" sz="2000" spc="-50" dirty="0">
                          <a:latin typeface="Times New Roman"/>
                          <a:cs typeface="Times New Roman"/>
                        </a:rPr>
                        <a:t>VII</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75"/>
                        </a:lnSpc>
                      </a:pPr>
                      <a:endParaRPr lang="en-IN" sz="1800" spc="-10" dirty="0">
                        <a:latin typeface="Times New Roman"/>
                        <a:cs typeface="Times New Roman"/>
                      </a:endParaRPr>
                    </a:p>
                    <a:p>
                      <a:pPr marL="71120">
                        <a:lnSpc>
                          <a:spcPts val="2075"/>
                        </a:lnSpc>
                      </a:pPr>
                      <a:r>
                        <a:rPr lang="en-IN" sz="1800" spc="-10" dirty="0">
                          <a:latin typeface="Times New Roman"/>
                          <a:cs typeface="Times New Roman"/>
                        </a:rPr>
                        <a:t>7. </a:t>
                      </a:r>
                      <a:r>
                        <a:rPr sz="1800" spc="-10" dirty="0">
                          <a:latin typeface="Times New Roman"/>
                          <a:cs typeface="Times New Roman"/>
                        </a:rPr>
                        <a:t>Implementation</a:t>
                      </a:r>
                      <a:endParaRPr sz="1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ct val="100000"/>
                        </a:lnSpc>
                        <a:spcBef>
                          <a:spcPts val="2200"/>
                        </a:spcBef>
                      </a:pPr>
                      <a:r>
                        <a:rPr lang="en-IN" sz="2000" dirty="0">
                          <a:latin typeface="Times New Roman"/>
                          <a:cs typeface="Times New Roman"/>
                        </a:rPr>
                        <a:t>13-15</a:t>
                      </a:r>
                      <a:endParaRPr sz="2000" dirty="0">
                        <a:latin typeface="Times New Roman"/>
                        <a:cs typeface="Times New Roman"/>
                      </a:endParaRPr>
                    </a:p>
                  </a:txBody>
                  <a:tcPr marL="0" marR="0" marT="2794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542228">
                <a:tc>
                  <a:txBody>
                    <a:bodyPr/>
                    <a:lstStyle/>
                    <a:p>
                      <a:pPr algn="ctr">
                        <a:lnSpc>
                          <a:spcPts val="2295"/>
                        </a:lnSpc>
                      </a:pPr>
                      <a:endParaRPr lang="en-IN" sz="2000" spc="-25" dirty="0">
                        <a:latin typeface="Times New Roman"/>
                        <a:cs typeface="Times New Roman"/>
                      </a:endParaRPr>
                    </a:p>
                    <a:p>
                      <a:pPr algn="ctr">
                        <a:lnSpc>
                          <a:spcPts val="2295"/>
                        </a:lnSpc>
                      </a:pPr>
                      <a:r>
                        <a:rPr lang="en-IN" sz="2000" spc="-25" dirty="0">
                          <a:latin typeface="Times New Roman"/>
                          <a:cs typeface="Times New Roman"/>
                        </a:rPr>
                        <a:t>VIII</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endParaRPr lang="en-IN" sz="1800" spc="-10" dirty="0">
                        <a:latin typeface="Times New Roman"/>
                        <a:cs typeface="Times New Roman"/>
                      </a:endParaRPr>
                    </a:p>
                    <a:p>
                      <a:pPr marL="71120">
                        <a:lnSpc>
                          <a:spcPts val="2039"/>
                        </a:lnSpc>
                      </a:pPr>
                      <a:r>
                        <a:rPr lang="en-IN" sz="1800" spc="-10" dirty="0">
                          <a:latin typeface="Times New Roman"/>
                          <a:cs typeface="Times New Roman"/>
                        </a:rPr>
                        <a:t>8.1 </a:t>
                      </a:r>
                      <a:r>
                        <a:rPr sz="1800" spc="-10" dirty="0">
                          <a:latin typeface="Times New Roman"/>
                          <a:cs typeface="Times New Roman"/>
                        </a:rPr>
                        <a:t>Results</a:t>
                      </a:r>
                      <a:endParaRPr sz="1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295"/>
                        </a:lnSpc>
                      </a:pPr>
                      <a:r>
                        <a:rPr sz="2000" spc="-25" dirty="0">
                          <a:latin typeface="Times New Roman"/>
                          <a:cs typeface="Times New Roman"/>
                        </a:rPr>
                        <a:t>1</a:t>
                      </a:r>
                      <a:r>
                        <a:rPr lang="en-IN" sz="2000" spc="-25" dirty="0">
                          <a:latin typeface="Times New Roman"/>
                          <a:cs typeface="Times New Roman"/>
                        </a:rPr>
                        <a:t>6</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r h="559860">
                <a:tc>
                  <a:txBody>
                    <a:bodyPr/>
                    <a:lstStyle/>
                    <a:p>
                      <a:pPr marR="12065" algn="ctr">
                        <a:lnSpc>
                          <a:spcPts val="2190"/>
                        </a:lnSpc>
                      </a:pPr>
                      <a:endParaRPr lang="en-IN" sz="2000" spc="-25" dirty="0">
                        <a:latin typeface="Times New Roman"/>
                        <a:cs typeface="Times New Roman"/>
                      </a:endParaRPr>
                    </a:p>
                    <a:p>
                      <a:pPr marR="12065" algn="ctr">
                        <a:lnSpc>
                          <a:spcPts val="219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71120">
                        <a:lnSpc>
                          <a:spcPts val="2075"/>
                        </a:lnSpc>
                      </a:pPr>
                      <a:endParaRPr lang="en-IN" sz="1800" spc="-10" dirty="0">
                        <a:latin typeface="Times New Roman"/>
                        <a:cs typeface="Times New Roman"/>
                      </a:endParaRPr>
                    </a:p>
                    <a:p>
                      <a:pPr marL="71120">
                        <a:lnSpc>
                          <a:spcPts val="2075"/>
                        </a:lnSpc>
                      </a:pPr>
                      <a:r>
                        <a:rPr lang="en-IN" sz="1800" spc="-10" dirty="0">
                          <a:latin typeface="Times New Roman"/>
                          <a:cs typeface="Times New Roman"/>
                        </a:rPr>
                        <a:t>8.2 </a:t>
                      </a:r>
                      <a:r>
                        <a:rPr sz="1800" spc="-10" dirty="0">
                          <a:latin typeface="Times New Roman"/>
                          <a:cs typeface="Times New Roman"/>
                        </a:rPr>
                        <a:t>References</a:t>
                      </a:r>
                      <a:endParaRPr lang="en-IN" sz="1800" spc="-10" dirty="0">
                        <a:latin typeface="Times New Roman"/>
                        <a:cs typeface="Times New Roman"/>
                      </a:endParaRPr>
                    </a:p>
                    <a:p>
                      <a:pPr marL="71120">
                        <a:lnSpc>
                          <a:spcPts val="2075"/>
                        </a:lnSpc>
                      </a:pPr>
                      <a:endParaRPr sz="1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ts val="2190"/>
                        </a:lnSpc>
                      </a:pPr>
                      <a:r>
                        <a:rPr lang="en-IN" sz="2000" spc="-25" dirty="0">
                          <a:latin typeface="Times New Roman"/>
                          <a:cs typeface="Times New Roman"/>
                        </a:rPr>
                        <a:t>16</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559860">
                <a:tc>
                  <a:txBody>
                    <a:bodyPr/>
                    <a:lstStyle/>
                    <a:p>
                      <a:pPr marR="12065" algn="ctr">
                        <a:lnSpc>
                          <a:spcPts val="2190"/>
                        </a:lnSpc>
                      </a:pPr>
                      <a:r>
                        <a:rPr lang="en-IN" sz="2000" dirty="0">
                          <a:latin typeface="Times New Roman"/>
                          <a:cs typeface="Times New Roman"/>
                        </a:rPr>
                        <a:t>IX</a:t>
                      </a:r>
                    </a:p>
                    <a:p>
                      <a:pPr marR="12065" algn="ctr">
                        <a:lnSpc>
                          <a:spcPts val="2190"/>
                        </a:lnSpc>
                      </a:pPr>
                      <a:endParaRPr sz="2000" dirty="0">
                        <a:latin typeface="Times New Roman"/>
                        <a:cs typeface="Times New Roman"/>
                      </a:endParaRPr>
                    </a:p>
                  </a:txBody>
                  <a:tcPr marL="0" marR="0" marT="0" marB="0">
                    <a:lnL w="63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71120">
                        <a:lnSpc>
                          <a:spcPts val="2075"/>
                        </a:lnSpc>
                      </a:pPr>
                      <a:r>
                        <a:rPr lang="en-IN" sz="1800" dirty="0">
                          <a:latin typeface="Times New Roman"/>
                          <a:cs typeface="Times New Roman"/>
                        </a:rPr>
                        <a:t>9. Certification</a:t>
                      </a:r>
                      <a:endParaRPr sz="1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algn="ctr">
                        <a:lnSpc>
                          <a:spcPts val="2190"/>
                        </a:lnSpc>
                      </a:pPr>
                      <a:r>
                        <a:rPr lang="en-IN" sz="2000" dirty="0">
                          <a:latin typeface="Times New Roman"/>
                          <a:cs typeface="Times New Roman"/>
                        </a:rPr>
                        <a:t>17</a:t>
                      </a:r>
                      <a:endParaRPr sz="20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612392733"/>
                  </a:ext>
                </a:extLst>
              </a:tr>
            </a:tbl>
          </a:graphicData>
        </a:graphic>
      </p:graphicFrame>
      <p:sp>
        <p:nvSpPr>
          <p:cNvPr id="6" name="object 17">
            <a:extLst>
              <a:ext uri="{FF2B5EF4-FFF2-40B4-BE49-F238E27FC236}">
                <a16:creationId xmlns:a16="http://schemas.microsoft.com/office/drawing/2014/main" id="{8C2839CF-FF93-C574-59BD-1CA0DC8B7A02}"/>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4" name="TextBox 3">
            <a:extLst>
              <a:ext uri="{FF2B5EF4-FFF2-40B4-BE49-F238E27FC236}">
                <a16:creationId xmlns:a16="http://schemas.microsoft.com/office/drawing/2014/main" id="{E9E2C3D7-F792-46F4-A89B-064DC617D576}"/>
              </a:ext>
            </a:extLst>
          </p:cNvPr>
          <p:cNvSpPr txBox="1"/>
          <p:nvPr/>
        </p:nvSpPr>
        <p:spPr>
          <a:xfrm>
            <a:off x="7124064" y="10377071"/>
            <a:ext cx="431800" cy="338554"/>
          </a:xfrm>
          <a:prstGeom prst="rect">
            <a:avLst/>
          </a:prstGeom>
          <a:noFill/>
        </p:spPr>
        <p:txBody>
          <a:bodyPr wrap="square" rtlCol="0">
            <a:spAutoFit/>
          </a:bodyPr>
          <a:lstStyle/>
          <a:p>
            <a:r>
              <a:rPr lang="en-IN" sz="1600"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080" y="549275"/>
            <a:ext cx="6865620" cy="4246675"/>
          </a:xfrm>
          <a:prstGeom prst="rect">
            <a:avLst/>
          </a:prstGeom>
        </p:spPr>
        <p:txBody>
          <a:bodyPr vert="horz" wrap="square" lIns="0" tIns="12065" rIns="0" bIns="0" rtlCol="0">
            <a:spAutoFit/>
          </a:bodyPr>
          <a:lstStyle/>
          <a:p>
            <a:pPr marL="12700">
              <a:lnSpc>
                <a:spcPct val="100000"/>
              </a:lnSpc>
              <a:spcBef>
                <a:spcPts val="95"/>
              </a:spcBef>
            </a:pPr>
            <a:r>
              <a:rPr lang="en-IN" sz="2200" spc="-10" dirty="0">
                <a:latin typeface="Times New Roman"/>
                <a:cs typeface="Times New Roman"/>
              </a:rPr>
              <a:t>   CHAPTER-I</a:t>
            </a:r>
          </a:p>
          <a:p>
            <a:pPr marL="12700">
              <a:lnSpc>
                <a:spcPct val="100000"/>
              </a:lnSpc>
              <a:spcBef>
                <a:spcPts val="95"/>
              </a:spcBef>
            </a:pPr>
            <a:endParaRPr lang="en-IN" sz="2200" spc="-10" dirty="0">
              <a:latin typeface="Times New Roman"/>
              <a:cs typeface="Times New Roman"/>
            </a:endParaRPr>
          </a:p>
          <a:p>
            <a:pPr marL="12700">
              <a:lnSpc>
                <a:spcPct val="100000"/>
              </a:lnSpc>
              <a:spcBef>
                <a:spcPts val="95"/>
              </a:spcBef>
            </a:pPr>
            <a:r>
              <a:rPr lang="en-IN" sz="2200" spc="-10" dirty="0">
                <a:latin typeface="Times New Roman"/>
                <a:cs typeface="Times New Roman"/>
              </a:rPr>
              <a:t>   1.</a:t>
            </a:r>
            <a:r>
              <a:rPr sz="2200" spc="-10" dirty="0">
                <a:latin typeface="Times New Roman"/>
                <a:cs typeface="Times New Roman"/>
              </a:rPr>
              <a:t>INTRODUCTION</a:t>
            </a:r>
            <a:r>
              <a:rPr lang="en-IN" sz="2200" spc="-10" dirty="0">
                <a:latin typeface="Times New Roman"/>
                <a:cs typeface="Times New Roman"/>
              </a:rPr>
              <a:t>:</a:t>
            </a:r>
          </a:p>
          <a:p>
            <a:pPr marL="241300">
              <a:lnSpc>
                <a:spcPts val="1895"/>
              </a:lnSpc>
              <a:spcBef>
                <a:spcPts val="2110"/>
              </a:spcBef>
              <a:buSzPct val="62500"/>
              <a:tabLst>
                <a:tab pos="469900" algn="l"/>
              </a:tabLst>
            </a:pPr>
            <a:r>
              <a:rPr lang="en-IN" sz="1600" dirty="0">
                <a:solidFill>
                  <a:srgbClr val="000000"/>
                </a:solidFill>
                <a:effectLst/>
                <a:latin typeface="Times New Roman" panose="02020603050405020304" pitchFamily="18" charset="0"/>
                <a:ea typeface="Calibri" panose="020F0502020204030204" pitchFamily="34" charset="0"/>
              </a:rPr>
              <a:t>Handwritten digit recognition is a foundational problem in machine learning, with applications ranging from document processing to educational assessment. This project focuses on developing a Convolutional Neural Network (CNN) solution for accurate digit recognition, using the MNIST dataset as a benchmark. Leveraging </a:t>
            </a:r>
            <a:r>
              <a:rPr lang="en-IN" sz="1600" dirty="0" err="1">
                <a:solidFill>
                  <a:srgbClr val="000000"/>
                </a:solidFill>
                <a:effectLst/>
                <a:latin typeface="Times New Roman" panose="02020603050405020304" pitchFamily="18" charset="0"/>
                <a:ea typeface="Calibri" panose="020F0502020204030204" pitchFamily="34" charset="0"/>
              </a:rPr>
              <a:t>PyTorch</a:t>
            </a:r>
            <a:r>
              <a:rPr lang="en-IN" sz="1600" dirty="0">
                <a:solidFill>
                  <a:srgbClr val="000000"/>
                </a:solidFill>
                <a:effectLst/>
                <a:latin typeface="Times New Roman" panose="02020603050405020304" pitchFamily="18" charset="0"/>
                <a:ea typeface="Calibri" panose="020F0502020204030204" pitchFamily="34" charset="0"/>
              </a:rPr>
              <a:t>, a powerful deep learning framework, the project aims to showcase the effectiveness of CNNs in addressing real-world challenges. By exploring advancements in deep learning and leveraging </a:t>
            </a:r>
            <a:r>
              <a:rPr lang="en-IN" sz="1600" dirty="0" err="1">
                <a:solidFill>
                  <a:srgbClr val="000000"/>
                </a:solidFill>
                <a:effectLst/>
                <a:latin typeface="Times New Roman" panose="02020603050405020304" pitchFamily="18" charset="0"/>
                <a:ea typeface="Calibri" panose="020F0502020204030204" pitchFamily="34" charset="0"/>
              </a:rPr>
              <a:t>PyTorch's</a:t>
            </a:r>
            <a:r>
              <a:rPr lang="en-IN" sz="1600" dirty="0">
                <a:solidFill>
                  <a:srgbClr val="000000"/>
                </a:solidFill>
                <a:effectLst/>
                <a:latin typeface="Times New Roman" panose="02020603050405020304" pitchFamily="18" charset="0"/>
                <a:ea typeface="Calibri" panose="020F0502020204030204" pitchFamily="34" charset="0"/>
              </a:rPr>
              <a:t> capabilities, the project aims to construct a robust model capable of achieving high accuracy on the MNIST dataset. Furthermore, the project seeks to highlight the broader implications of CNN technology, including its potential applications in various domains. Through rigorous experimentation and evaluation, the project aims to contribute to advancements in pattern recognition and machine learning.</a:t>
            </a:r>
            <a:endParaRPr sz="1600" dirty="0">
              <a:latin typeface="Times New Roman"/>
              <a:cs typeface="Times New Roman"/>
            </a:endParaRPr>
          </a:p>
        </p:txBody>
      </p:sp>
      <p:sp>
        <p:nvSpPr>
          <p:cNvPr id="3" name="object 17">
            <a:extLst>
              <a:ext uri="{FF2B5EF4-FFF2-40B4-BE49-F238E27FC236}">
                <a16:creationId xmlns:a16="http://schemas.microsoft.com/office/drawing/2014/main" id="{E352178F-CA63-0427-40A6-F03EDB216526}"/>
              </a:ext>
            </a:extLst>
          </p:cNvPr>
          <p:cNvSpPr/>
          <p:nvPr/>
        </p:nvSpPr>
        <p:spPr>
          <a:xfrm>
            <a:off x="259080" y="306387"/>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4" name="TextBox 3">
            <a:extLst>
              <a:ext uri="{FF2B5EF4-FFF2-40B4-BE49-F238E27FC236}">
                <a16:creationId xmlns:a16="http://schemas.microsoft.com/office/drawing/2014/main" id="{7D42B99F-D4A0-8472-0CBB-6804AED53A20}"/>
              </a:ext>
            </a:extLst>
          </p:cNvPr>
          <p:cNvSpPr txBox="1"/>
          <p:nvPr/>
        </p:nvSpPr>
        <p:spPr>
          <a:xfrm>
            <a:off x="7124064" y="10377071"/>
            <a:ext cx="431800" cy="338554"/>
          </a:xfrm>
          <a:prstGeom prst="rect">
            <a:avLst/>
          </a:prstGeom>
          <a:noFill/>
        </p:spPr>
        <p:txBody>
          <a:bodyPr wrap="square" rtlCol="0">
            <a:spAutoFit/>
          </a:bodyPr>
          <a:lstStyle/>
          <a:p>
            <a:r>
              <a:rPr lang="en-IN" sz="1600"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7">
            <a:extLst>
              <a:ext uri="{FF2B5EF4-FFF2-40B4-BE49-F238E27FC236}">
                <a16:creationId xmlns:a16="http://schemas.microsoft.com/office/drawing/2014/main" id="{6BE55588-B788-463F-CFA5-2EBCFD3AE54D}"/>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7" name="TextBox 6">
            <a:extLst>
              <a:ext uri="{FF2B5EF4-FFF2-40B4-BE49-F238E27FC236}">
                <a16:creationId xmlns:a16="http://schemas.microsoft.com/office/drawing/2014/main" id="{6E884F77-E68E-617A-35E4-5307B0D5B7AB}"/>
              </a:ext>
            </a:extLst>
          </p:cNvPr>
          <p:cNvSpPr txBox="1"/>
          <p:nvPr/>
        </p:nvSpPr>
        <p:spPr>
          <a:xfrm>
            <a:off x="508000" y="625475"/>
            <a:ext cx="6753859" cy="822840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CHAPTER-II</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2. OBJECTIVE:</a:t>
            </a:r>
          </a:p>
          <a:p>
            <a:endParaRPr lang="en-IN" sz="2400" dirty="0">
              <a:latin typeface="Times New Roman" panose="02020603050405020304" pitchFamily="18" charset="0"/>
              <a:cs typeface="Times New Roman" panose="02020603050405020304" pitchFamily="18" charset="0"/>
            </a:endParaRPr>
          </a:p>
          <a:p>
            <a:pPr marL="342900" marR="462280" lvl="0" indent="-342900" algn="just">
              <a:lnSpc>
                <a:spcPct val="108000"/>
              </a:lnSpc>
              <a:spcAft>
                <a:spcPts val="15"/>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Develop Convolutional Neural Networks (CNNs) to recognize handwritten digits, utilizing the MNIST dataset as a foundational benchmark. This involves designing CNN architectures tailored to digit recognition tasks, preprocessing data for model input, and implementing </a:t>
            </a:r>
            <a:r>
              <a:rPr lang="en-US" sz="1600" dirty="0" err="1">
                <a:effectLst/>
                <a:latin typeface="Times New Roman" panose="02020603050405020304" pitchFamily="18" charset="0"/>
                <a:ea typeface="Times New Roman" panose="02020603050405020304" pitchFamily="18" charset="0"/>
              </a:rPr>
              <a:t>PyTorch</a:t>
            </a:r>
            <a:r>
              <a:rPr lang="en-US" sz="1600" dirty="0">
                <a:effectLst/>
                <a:latin typeface="Times New Roman" panose="02020603050405020304" pitchFamily="18" charset="0"/>
                <a:ea typeface="Times New Roman" panose="02020603050405020304" pitchFamily="18" charset="0"/>
              </a:rPr>
              <a:t>-based CNN models for training.</a:t>
            </a:r>
            <a:endParaRPr lang="en-IN" sz="1600" dirty="0">
              <a:effectLst/>
              <a:latin typeface="Times New Roman" panose="02020603050405020304" pitchFamily="18" charset="0"/>
              <a:ea typeface="Times New Roman" panose="02020603050405020304" pitchFamily="18" charset="0"/>
            </a:endParaRPr>
          </a:p>
          <a:p>
            <a:pPr marL="342900" marR="462280" lvl="0" indent="-342900" algn="just">
              <a:lnSpc>
                <a:spcPct val="108000"/>
              </a:lnSpc>
              <a:spcAft>
                <a:spcPts val="15"/>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Train CNN models with a primary objective of achieving precise classification of hand-written digits, emphasizing not only high precision but also robustness and generalization across diverse handwriting styles and variations. This entails optimizing model hyperparameters, selecting appropriate loss functions, and fine-tuning training procedures to maximize performance.</a:t>
            </a:r>
            <a:endParaRPr lang="en-IN" sz="1600" dirty="0">
              <a:effectLst/>
              <a:latin typeface="Times New Roman" panose="02020603050405020304" pitchFamily="18" charset="0"/>
              <a:ea typeface="Times New Roman" panose="02020603050405020304" pitchFamily="18" charset="0"/>
            </a:endParaRPr>
          </a:p>
          <a:p>
            <a:pPr marL="342900" marR="462280" lvl="0" indent="-342900" algn="just">
              <a:lnSpc>
                <a:spcPct val="108000"/>
              </a:lnSpc>
              <a:spcAft>
                <a:spcPts val="15"/>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Thoroughly evaluate the performance of trained CNN models on the MNIST test dataset, employing rigorous metrics such as accuracy, precision, recall, and F1-score to assess their effectiveness in digit recognition tasks. This involves conducting extensive testing and validation, analyzing model predictions, and comparing results with ground truth labels to quantify performance.</a:t>
            </a:r>
            <a:endParaRPr lang="en-IN" sz="1600" dirty="0">
              <a:effectLst/>
              <a:latin typeface="Times New Roman" panose="02020603050405020304" pitchFamily="18" charset="0"/>
              <a:ea typeface="Times New Roman" panose="02020603050405020304" pitchFamily="18" charset="0"/>
            </a:endParaRPr>
          </a:p>
          <a:p>
            <a:pPr marL="342900" marR="462280" lvl="0" indent="-342900" algn="just">
              <a:lnSpc>
                <a:spcPct val="108000"/>
              </a:lnSpc>
              <a:spcAft>
                <a:spcPts val="15"/>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Conduct a comprehensive comparative analysis of various CNN architectures, exploring different network depths, layer configurations, and optimization techniques to identify the most efficient and accurate models for handwritten digit recognition. This includes experimenting with different convolutional layers, pooling strategies, activation functions, and regularization methods to optimize model performance and generalization.</a:t>
            </a:r>
            <a:endParaRPr lang="en-IN" sz="1600" dirty="0">
              <a:effectLst/>
              <a:latin typeface="Times New Roman" panose="02020603050405020304" pitchFamily="18" charset="0"/>
              <a:ea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FEEFFC3-24E4-2A61-3FEB-A5EF097EB4DE}"/>
              </a:ext>
            </a:extLst>
          </p:cNvPr>
          <p:cNvSpPr txBox="1"/>
          <p:nvPr/>
        </p:nvSpPr>
        <p:spPr>
          <a:xfrm>
            <a:off x="7124064" y="10377071"/>
            <a:ext cx="431800" cy="338554"/>
          </a:xfrm>
          <a:prstGeom prst="rect">
            <a:avLst/>
          </a:prstGeom>
          <a:noFill/>
        </p:spPr>
        <p:txBody>
          <a:bodyPr wrap="square" rtlCol="0">
            <a:spAutoFit/>
          </a:bodyPr>
          <a:lstStyle/>
          <a:p>
            <a:r>
              <a:rPr lang="en-IN" sz="1600"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7">
            <a:extLst>
              <a:ext uri="{FF2B5EF4-FFF2-40B4-BE49-F238E27FC236}">
                <a16:creationId xmlns:a16="http://schemas.microsoft.com/office/drawing/2014/main" id="{6AAFE31B-16DB-470C-DD95-4E4A5F33E3FD}"/>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4" name="TextBox 3">
            <a:extLst>
              <a:ext uri="{FF2B5EF4-FFF2-40B4-BE49-F238E27FC236}">
                <a16:creationId xmlns:a16="http://schemas.microsoft.com/office/drawing/2014/main" id="{276FAF45-1623-B5B1-0829-14621782B1A9}"/>
              </a:ext>
            </a:extLst>
          </p:cNvPr>
          <p:cNvSpPr txBox="1"/>
          <p:nvPr/>
        </p:nvSpPr>
        <p:spPr>
          <a:xfrm>
            <a:off x="330199" y="701675"/>
            <a:ext cx="7239001" cy="10205807"/>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CHAPTER-III</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3.1 SOFTWARE TOOLS:</a:t>
            </a:r>
          </a:p>
          <a:p>
            <a:endParaRPr lang="en-IN" dirty="0">
              <a:latin typeface="Times New Roman" panose="02020603050405020304" pitchFamily="18" charset="0"/>
              <a:cs typeface="Times New Roman" panose="02020603050405020304" pitchFamily="18" charset="0"/>
            </a:endParaRPr>
          </a:p>
          <a:p>
            <a:pPr marR="822325" algn="just">
              <a:lnSpc>
                <a:spcPct val="107000"/>
              </a:lnSpc>
              <a:spcAft>
                <a:spcPts val="800"/>
              </a:spcAft>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 software tool is a computer program that is used to create, debug, maintain, or otherwise support other programs and applications. Software tools are also commonly referred to as software programming tools.</a:t>
            </a:r>
          </a:p>
          <a:p>
            <a:pPr marR="822325" algn="just">
              <a:lnSpc>
                <a:spcPct val="107000"/>
              </a:lnSpc>
              <a:spcAft>
                <a:spcPts val="800"/>
              </a:spcAft>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Examples of software tools include:</a:t>
            </a:r>
          </a:p>
          <a:p>
            <a:pPr marR="822325" algn="just">
              <a:lnSpc>
                <a:spcPct val="107000"/>
              </a:lnSpc>
              <a:spcAft>
                <a:spcPts val="800"/>
              </a:spcAft>
            </a:pPr>
            <a:r>
              <a:rPr lang="en-IN" sz="1600"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Code editors</a:t>
            </a: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sz="1600" kern="1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Google </a:t>
            </a:r>
            <a:r>
              <a:rPr lang="en-IN" sz="1600" kern="1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Colab</a:t>
            </a:r>
            <a:endPar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R="822325" algn="just">
              <a:lnSpc>
                <a:spcPct val="107000"/>
              </a:lnSpc>
              <a:spcAft>
                <a:spcPts val="800"/>
              </a:spcAft>
            </a:pPr>
            <a:r>
              <a:rPr lang="en-IN" sz="1600"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Packages: </a:t>
            </a:r>
            <a:endPar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822325" lvl="0" indent="-342900" algn="just">
              <a:spcAft>
                <a:spcPts val="0"/>
              </a:spcAft>
              <a:buFont typeface="Symbol" panose="05050102010706020507" pitchFamily="18" charset="2"/>
              <a:buChar char=""/>
            </a:pPr>
            <a:r>
              <a:rPr lang="en-IN" sz="1600" dirty="0">
                <a:effectLst/>
                <a:latin typeface="Times New Roman" panose="02020603050405020304" pitchFamily="18" charset="0"/>
                <a:ea typeface="Tahoma" panose="020B0604030504040204" pitchFamily="34" charset="0"/>
                <a:cs typeface="Times New Roman" panose="02020603050405020304" pitchFamily="18" charset="0"/>
              </a:rPr>
              <a:t>Python</a:t>
            </a:r>
          </a:p>
          <a:p>
            <a:pPr marL="342900" marR="822325" lvl="0" indent="-342900" algn="just">
              <a:spcAft>
                <a:spcPts val="0"/>
              </a:spcAft>
              <a:buFont typeface="Symbol" panose="05050102010706020507" pitchFamily="18" charset="2"/>
              <a:buChar char=""/>
            </a:pPr>
            <a:r>
              <a:rPr lang="en-IN" sz="1600" dirty="0" err="1">
                <a:effectLst/>
                <a:latin typeface="Times New Roman" panose="02020603050405020304" pitchFamily="18" charset="0"/>
                <a:ea typeface="Tahoma" panose="020B0604030504040204" pitchFamily="34" charset="0"/>
                <a:cs typeface="Times New Roman" panose="02020603050405020304" pitchFamily="18" charset="0"/>
              </a:rPr>
              <a:t>PyTorch</a:t>
            </a:r>
            <a:endParaRPr lang="en-IN" sz="160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marR="822325" lvl="0" indent="-342900" algn="just">
              <a:spcAft>
                <a:spcPts val="0"/>
              </a:spcAft>
              <a:buFont typeface="Symbol" panose="05050102010706020507" pitchFamily="18" charset="2"/>
              <a:buChar char=""/>
            </a:pPr>
            <a:r>
              <a:rPr lang="en-IN" sz="1600" dirty="0" err="1">
                <a:effectLst/>
                <a:latin typeface="Times New Roman" panose="02020603050405020304" pitchFamily="18" charset="0"/>
                <a:ea typeface="Tahoma" panose="020B0604030504040204" pitchFamily="34" charset="0"/>
                <a:cs typeface="Times New Roman" panose="02020603050405020304" pitchFamily="18" charset="0"/>
              </a:rPr>
              <a:t>Keras</a:t>
            </a:r>
            <a:endParaRPr lang="en-IN" sz="160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marR="822325" lvl="0" indent="-342900" algn="just">
              <a:spcAft>
                <a:spcPts val="0"/>
              </a:spcAft>
              <a:buFont typeface="Symbol" panose="05050102010706020507" pitchFamily="18" charset="2"/>
              <a:buChar char=""/>
            </a:pPr>
            <a:r>
              <a:rPr lang="en-IN" sz="1600" dirty="0">
                <a:effectLst/>
                <a:latin typeface="Times New Roman" panose="02020603050405020304" pitchFamily="18" charset="0"/>
                <a:ea typeface="Tahoma" panose="020B0604030504040204" pitchFamily="34" charset="0"/>
                <a:cs typeface="Times New Roman" panose="02020603050405020304" pitchFamily="18" charset="0"/>
              </a:rPr>
              <a:t>NumPy</a:t>
            </a:r>
          </a:p>
          <a:p>
            <a:pPr marL="342900" marR="822325" lvl="0" indent="-342900" algn="just">
              <a:spcAft>
                <a:spcPts val="0"/>
              </a:spcAft>
              <a:buFont typeface="Symbol" panose="05050102010706020507" pitchFamily="18" charset="2"/>
              <a:buChar char=""/>
            </a:pPr>
            <a:r>
              <a:rPr lang="en-IN" sz="1600" dirty="0">
                <a:effectLst/>
                <a:latin typeface="Times New Roman" panose="02020603050405020304" pitchFamily="18" charset="0"/>
                <a:ea typeface="Tahoma" panose="020B0604030504040204" pitchFamily="34" charset="0"/>
                <a:cs typeface="Times New Roman" panose="02020603050405020304" pitchFamily="18" charset="0"/>
              </a:rPr>
              <a:t>OpenCV</a:t>
            </a:r>
          </a:p>
          <a:p>
            <a:pPr marL="342900" marR="822325" lvl="0" indent="-342900" algn="just">
              <a:spcAft>
                <a:spcPts val="0"/>
              </a:spcAft>
              <a:buFont typeface="Symbol" panose="05050102010706020507" pitchFamily="18" charset="2"/>
              <a:buChar char=""/>
            </a:pPr>
            <a:r>
              <a:rPr lang="en-IN" sz="1600" dirty="0">
                <a:effectLst/>
                <a:latin typeface="Times New Roman" panose="02020603050405020304" pitchFamily="18" charset="0"/>
                <a:ea typeface="Tahoma" panose="020B0604030504040204" pitchFamily="34" charset="0"/>
                <a:cs typeface="Times New Roman" panose="02020603050405020304" pitchFamily="18" charset="0"/>
              </a:rPr>
              <a:t>Matplotlib</a:t>
            </a:r>
          </a:p>
          <a:p>
            <a:pPr marR="822325" lvl="0" algn="just">
              <a:spcAft>
                <a:spcPts val="0"/>
              </a:spcAft>
            </a:pPr>
            <a:endParaRPr lang="en-IN" dirty="0">
              <a:latin typeface="Times New Roman" panose="02020603050405020304" pitchFamily="18" charset="0"/>
              <a:ea typeface="Tahoma" panose="020B0604030504040204" pitchFamily="34" charset="0"/>
              <a:cs typeface="Times New Roman" panose="02020603050405020304" pitchFamily="18" charset="0"/>
            </a:endParaRPr>
          </a:p>
          <a:p>
            <a:pPr marR="822325" lvl="0" algn="just">
              <a:spcAft>
                <a:spcPts val="0"/>
              </a:spcAft>
            </a:pPr>
            <a:r>
              <a:rPr lang="en-IN" sz="2200" dirty="0">
                <a:effectLst/>
                <a:latin typeface="Times New Roman" panose="02020603050405020304" pitchFamily="18" charset="0"/>
                <a:ea typeface="Tahoma" panose="020B0604030504040204" pitchFamily="34" charset="0"/>
                <a:cs typeface="Times New Roman" panose="02020603050405020304" pitchFamily="18" charset="0"/>
              </a:rPr>
              <a:t>3.2 USA</a:t>
            </a:r>
            <a:r>
              <a:rPr lang="en-IN" sz="2200" dirty="0">
                <a:latin typeface="Times New Roman" panose="02020603050405020304" pitchFamily="18" charset="0"/>
                <a:ea typeface="Tahoma" panose="020B0604030504040204" pitchFamily="34" charset="0"/>
                <a:cs typeface="Times New Roman" panose="02020603050405020304" pitchFamily="18" charset="0"/>
              </a:rPr>
              <a:t>GE OF TOOLS:</a:t>
            </a:r>
          </a:p>
          <a:p>
            <a:pPr marR="822325" lvl="0" algn="just">
              <a:spcAft>
                <a:spcPts val="0"/>
              </a:spcAft>
            </a:pP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pPr marL="342900" marR="462280" lvl="0" indent="-342900" algn="just">
              <a:buFont typeface="Symbol" panose="05050102010706020507" pitchFamily="18" charset="2"/>
              <a:buChar char=""/>
            </a:pP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is an open-source interactive development environment (IDE) for Python, R, Julia, and other programming languages. It allows users to create and share documents that contain live code, equations, visualizations, and narrative text.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is typically used for data science, scientific computing, and machine learning.</a:t>
            </a:r>
          </a:p>
          <a:p>
            <a:pPr marL="262890" marR="462280" indent="457200" algn="just">
              <a:lnSpc>
                <a:spcPct val="107000"/>
              </a:lnSpc>
              <a:spcAft>
                <a:spcPts val="800"/>
              </a:spcAft>
            </a:pP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made up of two main components: the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Notebook and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JupyterLab</a:t>
            </a:r>
            <a:r>
              <a:rPr lang="en-IN" sz="16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262890" marR="462280" indent="457200" algn="just">
              <a:lnSpc>
                <a:spcPct val="107000"/>
              </a:lnSpc>
              <a:spcAft>
                <a:spcPts val="800"/>
              </a:spcAft>
            </a:pP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Notebook: The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Notebook is a web-based application that allows users to create and share documents that contain live code, equations, visualizations, and narrative text. The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Notebook is the most popular way to use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R="462280" algn="just">
              <a:lnSpc>
                <a:spcPct val="107000"/>
              </a:lnSpc>
              <a:spcAft>
                <a:spcPts val="800"/>
              </a:spcAft>
            </a:pP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822325" lvl="0" algn="just">
              <a:spcAft>
                <a:spcPts val="0"/>
              </a:spcAft>
            </a:pP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pPr marR="822325" lvl="0" algn="just">
              <a:spcAft>
                <a:spcPts val="0"/>
              </a:spcAft>
            </a:pPr>
            <a:endParaRPr lang="en-IN" sz="2200" dirty="0">
              <a:effectLst/>
              <a:latin typeface="Times New Roman" panose="02020603050405020304" pitchFamily="18" charset="0"/>
              <a:ea typeface="Tahoma" panose="020B0604030504040204" pitchFamily="34" charset="0"/>
              <a:cs typeface="Times New Roman" panose="02020603050405020304" pitchFamily="18" charset="0"/>
            </a:endParaRPr>
          </a:p>
          <a:p>
            <a:pPr marR="822325" algn="just">
              <a:lnSpc>
                <a:spcPct val="107000"/>
              </a:lnSpc>
              <a:spcAft>
                <a:spcPts val="800"/>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49D5E1-39EC-D3FC-552A-109EC6D0C369}"/>
              </a:ext>
            </a:extLst>
          </p:cNvPr>
          <p:cNvSpPr txBox="1"/>
          <p:nvPr/>
        </p:nvSpPr>
        <p:spPr>
          <a:xfrm>
            <a:off x="7124064" y="10377071"/>
            <a:ext cx="431800" cy="338554"/>
          </a:xfrm>
          <a:prstGeom prst="rect">
            <a:avLst/>
          </a:prstGeom>
          <a:noFill/>
        </p:spPr>
        <p:txBody>
          <a:bodyPr wrap="square" rtlCol="0">
            <a:spAutoFit/>
          </a:bodyPr>
          <a:lstStyle/>
          <a:p>
            <a:r>
              <a:rPr lang="en-IN" sz="1600" dirty="0"/>
              <a:t>7</a:t>
            </a:r>
          </a:p>
        </p:txBody>
      </p:sp>
    </p:spTree>
    <p:extLst>
      <p:ext uri="{BB962C8B-B14F-4D97-AF65-F5344CB8AC3E}">
        <p14:creationId xmlns:p14="http://schemas.microsoft.com/office/powerpoint/2010/main" val="198232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2589" y="549275"/>
            <a:ext cx="6761480" cy="8209042"/>
          </a:xfrm>
          <a:prstGeom prst="rect">
            <a:avLst/>
          </a:prstGeom>
        </p:spPr>
        <p:txBody>
          <a:bodyPr vert="horz" wrap="square" lIns="0" tIns="12065" rIns="0" bIns="0" rtlCol="0">
            <a:spAutoFit/>
          </a:bodyPr>
          <a:lstStyle/>
          <a:p>
            <a:pPr marR="462280" algn="just">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rPr>
              <a:t>•</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analysis: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can be used to clean,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visualize data.</a:t>
            </a:r>
          </a:p>
          <a:p>
            <a:pPr marR="462280" algn="just">
              <a:lnSpc>
                <a:spcPct val="107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can be used to train and evaluate machine learning models.</a:t>
            </a:r>
          </a:p>
          <a:p>
            <a:pPr marR="462280" algn="just">
              <a:lnSpc>
                <a:spcPct val="107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•Scientific computing: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can be used to perform scientific computations, such as numerical simulations and data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R="462280" algn="just">
              <a:lnSpc>
                <a:spcPct val="107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•Education: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can be used to create interactive educational materials, such as tutorials and textbooks.</a:t>
            </a:r>
          </a:p>
          <a:p>
            <a:pPr marL="342900" marR="462280" lvl="0" indent="-342900" algn="just">
              <a:buFont typeface="Symbol" panose="05050102010706020507" pitchFamily="18" charset="2"/>
              <a:buChar cha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Python is a high-level, interpreted programming language known for its simplicity and readability. It offers extensive libraries and frameworks for various tasks, including data analysis, machine learning, and web development.</a:t>
            </a:r>
          </a:p>
          <a:p>
            <a:pPr marL="342900" marR="462280" lvl="0" indent="-342900" algn="just">
              <a:buFont typeface="Symbol" panose="05050102010706020507" pitchFamily="18" charset="2"/>
              <a:buChar char=""/>
            </a:pP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PyTorch</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PyTorch</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is an open-source deep learning framework developed by Facebook's AI Research lab. It provides a flexible and dynamic computational graph, making it suitable for research prototyping and production deployment.</a:t>
            </a:r>
          </a:p>
          <a:p>
            <a:pPr marL="342900" marR="462280" lvl="0" indent="-342900" algn="just">
              <a:buFont typeface="Symbol" panose="05050102010706020507" pitchFamily="18" charset="2"/>
              <a:buChar char=""/>
            </a:pP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is a high-level neural networks API written in Python, which can run on top of TensorFlow, Theano, or Microsoft Cognitive Toolkit (CNTK). It provides a user-friendly interface for building and training deep learning models.</a:t>
            </a:r>
          </a:p>
          <a:p>
            <a:pPr marL="342900" marR="462280" lvl="0" indent="-342900" algn="just">
              <a:buFont typeface="Symbol" panose="05050102010706020507" pitchFamily="18" charset="2"/>
              <a:buChar cha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NumPy is a fundamental library for numerical computing in Python. It provides support for large, multi-dimensional arrays and matrices, along with a collection of mathematical functions to operate on these arrays efficiently.</a:t>
            </a:r>
          </a:p>
          <a:p>
            <a:pPr marL="342900" marR="462280" lvl="0" indent="-342900" algn="just">
              <a:buFont typeface="Symbol" panose="05050102010706020507" pitchFamily="18" charset="2"/>
              <a:buChar cha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OpenCV</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OpenCV (Open Source Computer Vision Library) is an open-source computer vision and machine learning software library. It provides a wide range of functions for image processing, including image manipulation, feature detection, and object recognition.</a:t>
            </a:r>
          </a:p>
          <a:p>
            <a:pPr marL="342900" marR="462280" lvl="0" indent="-342900" algn="just">
              <a:buFont typeface="Symbol" panose="05050102010706020507" pitchFamily="18" charset="2"/>
              <a:buChar cha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Matplotlib</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Matplotlib is a plotting library for Python that provides a MATLAB-like interface for creating static, interactive, and animated visualizations. It is widely used for data visualization and analysis in various fields, including scientific computing and machine learning.</a:t>
            </a:r>
          </a:p>
        </p:txBody>
      </p:sp>
      <p:sp>
        <p:nvSpPr>
          <p:cNvPr id="3" name="object 17">
            <a:extLst>
              <a:ext uri="{FF2B5EF4-FFF2-40B4-BE49-F238E27FC236}">
                <a16:creationId xmlns:a16="http://schemas.microsoft.com/office/drawing/2014/main" id="{0315963C-2BCD-F006-DA54-CE9B2886B5EE}"/>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sp>
        <p:nvSpPr>
          <p:cNvPr id="4" name="TextBox 3">
            <a:extLst>
              <a:ext uri="{FF2B5EF4-FFF2-40B4-BE49-F238E27FC236}">
                <a16:creationId xmlns:a16="http://schemas.microsoft.com/office/drawing/2014/main" id="{7083046C-1BBF-5A06-C077-473200AA0931}"/>
              </a:ext>
            </a:extLst>
          </p:cNvPr>
          <p:cNvSpPr txBox="1"/>
          <p:nvPr/>
        </p:nvSpPr>
        <p:spPr>
          <a:xfrm>
            <a:off x="7124064" y="10377071"/>
            <a:ext cx="431800" cy="338554"/>
          </a:xfrm>
          <a:prstGeom prst="rect">
            <a:avLst/>
          </a:prstGeom>
          <a:noFill/>
        </p:spPr>
        <p:txBody>
          <a:bodyPr wrap="square" rtlCol="0">
            <a:spAutoFit/>
          </a:bodyPr>
          <a:lstStyle/>
          <a:p>
            <a:r>
              <a:rPr lang="en-IN" sz="1600"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0400" y="625475"/>
            <a:ext cx="4403436" cy="1054135"/>
          </a:xfrm>
          <a:prstGeom prst="rect">
            <a:avLst/>
          </a:prstGeom>
        </p:spPr>
        <p:txBody>
          <a:bodyPr vert="horz" wrap="square" lIns="0" tIns="12700" rIns="0" bIns="0" rtlCol="0">
            <a:spAutoFit/>
          </a:bodyPr>
          <a:lstStyle/>
          <a:p>
            <a:pPr marL="12700">
              <a:lnSpc>
                <a:spcPct val="100000"/>
              </a:lnSpc>
              <a:spcBef>
                <a:spcPts val="100"/>
              </a:spcBef>
            </a:pPr>
            <a:r>
              <a:rPr lang="en-IN" sz="2200" spc="-35" dirty="0">
                <a:latin typeface="Times New Roman"/>
                <a:cs typeface="Times New Roman"/>
              </a:rPr>
              <a:t>CHAPTER-IV</a:t>
            </a:r>
          </a:p>
          <a:p>
            <a:pPr marL="12700">
              <a:lnSpc>
                <a:spcPct val="100000"/>
              </a:lnSpc>
              <a:spcBef>
                <a:spcPts val="100"/>
              </a:spcBef>
            </a:pPr>
            <a:endParaRPr lang="en-IN" sz="2200" spc="-35" dirty="0">
              <a:latin typeface="Times New Roman"/>
              <a:cs typeface="Times New Roman"/>
            </a:endParaRPr>
          </a:p>
          <a:p>
            <a:pPr marL="12700">
              <a:lnSpc>
                <a:spcPct val="100000"/>
              </a:lnSpc>
              <a:spcBef>
                <a:spcPts val="100"/>
              </a:spcBef>
            </a:pPr>
            <a:r>
              <a:rPr lang="en-IN" sz="2200" spc="-35" dirty="0">
                <a:latin typeface="Times New Roman"/>
                <a:cs typeface="Times New Roman"/>
              </a:rPr>
              <a:t>4.</a:t>
            </a:r>
            <a:r>
              <a:rPr sz="2200" spc="-35" dirty="0">
                <a:latin typeface="Times New Roman"/>
                <a:cs typeface="Times New Roman"/>
              </a:rPr>
              <a:t>LITERATURE</a:t>
            </a:r>
            <a:r>
              <a:rPr sz="2200" spc="-60" dirty="0">
                <a:latin typeface="Times New Roman"/>
                <a:cs typeface="Times New Roman"/>
              </a:rPr>
              <a:t> </a:t>
            </a:r>
            <a:r>
              <a:rPr sz="2200" spc="-10" dirty="0">
                <a:latin typeface="Times New Roman"/>
                <a:cs typeface="Times New Roman"/>
              </a:rPr>
              <a:t>SURVEY</a:t>
            </a:r>
            <a:endParaRPr sz="2200" dirty="0">
              <a:latin typeface="Times New Roman"/>
              <a:cs typeface="Times New Roman"/>
            </a:endParaRPr>
          </a:p>
        </p:txBody>
      </p:sp>
      <p:sp>
        <p:nvSpPr>
          <p:cNvPr id="4" name="object 17">
            <a:extLst>
              <a:ext uri="{FF2B5EF4-FFF2-40B4-BE49-F238E27FC236}">
                <a16:creationId xmlns:a16="http://schemas.microsoft.com/office/drawing/2014/main" id="{1C9B1D96-5660-8971-91FC-FEF7053717C8}"/>
              </a:ext>
            </a:extLst>
          </p:cNvPr>
          <p:cNvSpPr/>
          <p:nvPr/>
        </p:nvSpPr>
        <p:spPr>
          <a:xfrm>
            <a:off x="304800" y="304799"/>
            <a:ext cx="6957059" cy="10086975"/>
          </a:xfrm>
          <a:custGeom>
            <a:avLst/>
            <a:gdLst/>
            <a:ahLst/>
            <a:cxnLst/>
            <a:rect l="l" t="t" r="r" b="b"/>
            <a:pathLst>
              <a:path w="6957059" h="10086975">
                <a:moveTo>
                  <a:pt x="6898957" y="47625"/>
                </a:moveTo>
                <a:lnTo>
                  <a:pt x="57467" y="47625"/>
                </a:lnTo>
                <a:lnTo>
                  <a:pt x="47625" y="47625"/>
                </a:lnTo>
                <a:lnTo>
                  <a:pt x="47625" y="57150"/>
                </a:lnTo>
                <a:lnTo>
                  <a:pt x="47625" y="10029825"/>
                </a:lnTo>
                <a:lnTo>
                  <a:pt x="47625" y="10039350"/>
                </a:lnTo>
                <a:lnTo>
                  <a:pt x="57467" y="10039350"/>
                </a:lnTo>
                <a:lnTo>
                  <a:pt x="6898957" y="10039350"/>
                </a:lnTo>
                <a:lnTo>
                  <a:pt x="6898957" y="10029825"/>
                </a:lnTo>
                <a:lnTo>
                  <a:pt x="57467" y="10029825"/>
                </a:lnTo>
                <a:lnTo>
                  <a:pt x="57467" y="57150"/>
                </a:lnTo>
                <a:lnTo>
                  <a:pt x="6898957" y="57150"/>
                </a:lnTo>
                <a:lnTo>
                  <a:pt x="6898957" y="47625"/>
                </a:lnTo>
                <a:close/>
              </a:path>
              <a:path w="6957059" h="10086975">
                <a:moveTo>
                  <a:pt x="6898957" y="0"/>
                </a:moveTo>
                <a:lnTo>
                  <a:pt x="57467" y="0"/>
                </a:lnTo>
                <a:lnTo>
                  <a:pt x="38100" y="0"/>
                </a:lnTo>
                <a:lnTo>
                  <a:pt x="0" y="0"/>
                </a:lnTo>
                <a:lnTo>
                  <a:pt x="0" y="38100"/>
                </a:lnTo>
                <a:lnTo>
                  <a:pt x="0" y="57150"/>
                </a:lnTo>
                <a:lnTo>
                  <a:pt x="0" y="10029825"/>
                </a:lnTo>
                <a:lnTo>
                  <a:pt x="0" y="10048875"/>
                </a:lnTo>
                <a:lnTo>
                  <a:pt x="0" y="10086975"/>
                </a:lnTo>
                <a:lnTo>
                  <a:pt x="38100" y="10086975"/>
                </a:lnTo>
                <a:lnTo>
                  <a:pt x="57467" y="10086975"/>
                </a:lnTo>
                <a:lnTo>
                  <a:pt x="6898957" y="10086975"/>
                </a:lnTo>
                <a:lnTo>
                  <a:pt x="6898957" y="10048875"/>
                </a:lnTo>
                <a:lnTo>
                  <a:pt x="57467" y="10048875"/>
                </a:lnTo>
                <a:lnTo>
                  <a:pt x="38100" y="10048875"/>
                </a:lnTo>
                <a:lnTo>
                  <a:pt x="38100" y="10029825"/>
                </a:lnTo>
                <a:lnTo>
                  <a:pt x="38100" y="57150"/>
                </a:lnTo>
                <a:lnTo>
                  <a:pt x="38100" y="38100"/>
                </a:lnTo>
                <a:lnTo>
                  <a:pt x="57467" y="38100"/>
                </a:lnTo>
                <a:lnTo>
                  <a:pt x="6898957" y="38100"/>
                </a:lnTo>
                <a:lnTo>
                  <a:pt x="6898957" y="0"/>
                </a:lnTo>
                <a:close/>
              </a:path>
              <a:path w="6957059" h="10086975">
                <a:moveTo>
                  <a:pt x="6908546" y="47625"/>
                </a:moveTo>
                <a:lnTo>
                  <a:pt x="6899021" y="47625"/>
                </a:lnTo>
                <a:lnTo>
                  <a:pt x="6899021" y="57150"/>
                </a:lnTo>
                <a:lnTo>
                  <a:pt x="6899021" y="10029825"/>
                </a:lnTo>
                <a:lnTo>
                  <a:pt x="6899021" y="10039350"/>
                </a:lnTo>
                <a:lnTo>
                  <a:pt x="6908546" y="10039350"/>
                </a:lnTo>
                <a:lnTo>
                  <a:pt x="6908546" y="10029825"/>
                </a:lnTo>
                <a:lnTo>
                  <a:pt x="6908546" y="57150"/>
                </a:lnTo>
                <a:lnTo>
                  <a:pt x="6908546" y="47625"/>
                </a:lnTo>
                <a:close/>
              </a:path>
              <a:path w="6957059" h="10086975">
                <a:moveTo>
                  <a:pt x="6956488" y="0"/>
                </a:moveTo>
                <a:lnTo>
                  <a:pt x="6918325" y="0"/>
                </a:lnTo>
                <a:lnTo>
                  <a:pt x="6899021" y="0"/>
                </a:lnTo>
                <a:lnTo>
                  <a:pt x="6899021" y="38100"/>
                </a:lnTo>
                <a:lnTo>
                  <a:pt x="6918325" y="38100"/>
                </a:lnTo>
                <a:lnTo>
                  <a:pt x="6918325" y="57150"/>
                </a:lnTo>
                <a:lnTo>
                  <a:pt x="6918325" y="10029825"/>
                </a:lnTo>
                <a:lnTo>
                  <a:pt x="6918325" y="10048875"/>
                </a:lnTo>
                <a:lnTo>
                  <a:pt x="6899021" y="10048875"/>
                </a:lnTo>
                <a:lnTo>
                  <a:pt x="6899021" y="10086975"/>
                </a:lnTo>
                <a:lnTo>
                  <a:pt x="6918325" y="10086975"/>
                </a:lnTo>
                <a:lnTo>
                  <a:pt x="6956425" y="10086975"/>
                </a:lnTo>
                <a:lnTo>
                  <a:pt x="6956488" y="10048875"/>
                </a:lnTo>
                <a:lnTo>
                  <a:pt x="6956425" y="10029825"/>
                </a:lnTo>
                <a:lnTo>
                  <a:pt x="6956425" y="57150"/>
                </a:lnTo>
                <a:lnTo>
                  <a:pt x="6956425" y="38100"/>
                </a:lnTo>
                <a:lnTo>
                  <a:pt x="6956488" y="0"/>
                </a:lnTo>
                <a:close/>
              </a:path>
            </a:pathLst>
          </a:custGeom>
          <a:solidFill>
            <a:srgbClr val="000000"/>
          </a:solidFill>
        </p:spPr>
        <p:txBody>
          <a:bodyPr wrap="square" lIns="0" tIns="0" rIns="0" bIns="0" rtlCol="0"/>
          <a:lstStyle/>
          <a:p>
            <a:endParaRPr dirty="0"/>
          </a:p>
        </p:txBody>
      </p:sp>
      <p:graphicFrame>
        <p:nvGraphicFramePr>
          <p:cNvPr id="5" name="Table 4">
            <a:extLst>
              <a:ext uri="{FF2B5EF4-FFF2-40B4-BE49-F238E27FC236}">
                <a16:creationId xmlns:a16="http://schemas.microsoft.com/office/drawing/2014/main" id="{DB9D310A-1735-871A-5C0C-EA5EFDBACB7B}"/>
              </a:ext>
            </a:extLst>
          </p:cNvPr>
          <p:cNvGraphicFramePr>
            <a:graphicFrameLocks noGrp="1"/>
          </p:cNvGraphicFramePr>
          <p:nvPr>
            <p:extLst>
              <p:ext uri="{D42A27DB-BD31-4B8C-83A1-F6EECF244321}">
                <p14:modId xmlns:p14="http://schemas.microsoft.com/office/powerpoint/2010/main" val="2208481035"/>
              </p:ext>
            </p:extLst>
          </p:nvPr>
        </p:nvGraphicFramePr>
        <p:xfrm>
          <a:off x="752764" y="2301875"/>
          <a:ext cx="5867399" cy="7568142"/>
        </p:xfrm>
        <a:graphic>
          <a:graphicData uri="http://schemas.openxmlformats.org/drawingml/2006/table">
            <a:tbl>
              <a:tblPr firstRow="1" firstCol="1" bandRow="1">
                <a:tableStyleId>{5C22544A-7EE6-4342-B048-85BDC9FD1C3A}</a:tableStyleId>
              </a:tblPr>
              <a:tblGrid>
                <a:gridCol w="172486">
                  <a:extLst>
                    <a:ext uri="{9D8B030D-6E8A-4147-A177-3AD203B41FA5}">
                      <a16:colId xmlns:a16="http://schemas.microsoft.com/office/drawing/2014/main" val="2313572328"/>
                    </a:ext>
                  </a:extLst>
                </a:gridCol>
                <a:gridCol w="810004">
                  <a:extLst>
                    <a:ext uri="{9D8B030D-6E8A-4147-A177-3AD203B41FA5}">
                      <a16:colId xmlns:a16="http://schemas.microsoft.com/office/drawing/2014/main" val="1936553726"/>
                    </a:ext>
                  </a:extLst>
                </a:gridCol>
                <a:gridCol w="1430033">
                  <a:extLst>
                    <a:ext uri="{9D8B030D-6E8A-4147-A177-3AD203B41FA5}">
                      <a16:colId xmlns:a16="http://schemas.microsoft.com/office/drawing/2014/main" val="697044867"/>
                    </a:ext>
                  </a:extLst>
                </a:gridCol>
                <a:gridCol w="1016477">
                  <a:extLst>
                    <a:ext uri="{9D8B030D-6E8A-4147-A177-3AD203B41FA5}">
                      <a16:colId xmlns:a16="http://schemas.microsoft.com/office/drawing/2014/main" val="1301496417"/>
                    </a:ext>
                  </a:extLst>
                </a:gridCol>
                <a:gridCol w="2438399">
                  <a:extLst>
                    <a:ext uri="{9D8B030D-6E8A-4147-A177-3AD203B41FA5}">
                      <a16:colId xmlns:a16="http://schemas.microsoft.com/office/drawing/2014/main" val="43350328"/>
                    </a:ext>
                  </a:extLst>
                </a:gridCol>
              </a:tblGrid>
              <a:tr h="742227">
                <a:tc>
                  <a:txBody>
                    <a:bodyPr/>
                    <a:lstStyle/>
                    <a:p>
                      <a:pPr>
                        <a:lnSpc>
                          <a:spcPct val="107000"/>
                        </a:lnSpc>
                        <a:spcAft>
                          <a:spcPts val="800"/>
                        </a:spcAft>
                      </a:pPr>
                      <a:r>
                        <a:rPr lang="en-IN" sz="800" kern="100">
                          <a:effectLst/>
                        </a:rPr>
                        <a:t>S.no</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a:lnSpc>
                          <a:spcPct val="107000"/>
                        </a:lnSpc>
                        <a:spcAft>
                          <a:spcPts val="800"/>
                        </a:spcAft>
                      </a:pPr>
                      <a:r>
                        <a:rPr lang="en-IN" sz="800" kern="100">
                          <a:effectLst/>
                        </a:rPr>
                        <a:t>Author</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635">
                        <a:lnSpc>
                          <a:spcPct val="107000"/>
                        </a:lnSpc>
                        <a:spcAft>
                          <a:spcPts val="800"/>
                        </a:spcAft>
                      </a:pPr>
                      <a:r>
                        <a:rPr lang="en-IN" sz="800" kern="100">
                          <a:effectLst/>
                        </a:rPr>
                        <a:t>Paper Title</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IN" sz="800" kern="100" dirty="0">
                          <a:effectLst/>
                        </a:rPr>
                        <a:t>Year</a:t>
                      </a:r>
                      <a:endParaRPr lang="en-IN" sz="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IN" sz="800" kern="100">
                          <a:effectLst/>
                        </a:rPr>
                        <a:t>Abstract</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extLst>
                  <a:ext uri="{0D108BD9-81ED-4DB2-BD59-A6C34878D82A}">
                    <a16:rowId xmlns:a16="http://schemas.microsoft.com/office/drawing/2014/main" val="3429871464"/>
                  </a:ext>
                </a:extLst>
              </a:tr>
              <a:tr h="1412352">
                <a:tc>
                  <a:txBody>
                    <a:bodyPr/>
                    <a:lstStyle/>
                    <a:p>
                      <a:pPr>
                        <a:lnSpc>
                          <a:spcPct val="107000"/>
                        </a:lnSpc>
                        <a:spcAft>
                          <a:spcPts val="800"/>
                        </a:spcAft>
                      </a:pPr>
                      <a:r>
                        <a:rPr lang="en-IN" sz="800" kern="100">
                          <a:effectLst/>
                        </a:rPr>
                        <a:t>1</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a:lnSpc>
                          <a:spcPct val="107000"/>
                        </a:lnSpc>
                        <a:spcAft>
                          <a:spcPts val="800"/>
                        </a:spcAft>
                      </a:pPr>
                      <a:r>
                        <a:rPr lang="en-IN" sz="800" kern="100">
                          <a:effectLst/>
                        </a:rPr>
                        <a:t>S M Shamim</a:t>
                      </a:r>
                      <a:endParaRPr lang="en-IN" sz="600" kern="100">
                        <a:effectLst/>
                      </a:endParaRPr>
                    </a:p>
                    <a:p>
                      <a:pPr>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635">
                        <a:lnSpc>
                          <a:spcPct val="107000"/>
                        </a:lnSpc>
                        <a:spcAft>
                          <a:spcPts val="800"/>
                        </a:spcAft>
                      </a:pPr>
                      <a:r>
                        <a:rPr lang="en-IN" sz="800" kern="100">
                          <a:effectLst/>
                        </a:rPr>
                        <a:t>Handwritten Digit Recognition using Machine Learning Algorithms</a:t>
                      </a:r>
                      <a:endParaRPr lang="en-IN" sz="600" kern="100">
                        <a:effectLst/>
                      </a:endParaRPr>
                    </a:p>
                    <a:p>
                      <a:pPr marL="635">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US" sz="800" kern="100" dirty="0">
                          <a:effectLst/>
                        </a:rPr>
                        <a:t>March 2018</a:t>
                      </a:r>
                      <a:endParaRPr lang="en-IN" sz="600" kern="100" dirty="0">
                        <a:effectLst/>
                      </a:endParaRPr>
                    </a:p>
                    <a:p>
                      <a:pPr marL="1270">
                        <a:lnSpc>
                          <a:spcPct val="107000"/>
                        </a:lnSpc>
                        <a:spcAft>
                          <a:spcPts val="800"/>
                        </a:spcAft>
                      </a:pPr>
                      <a:r>
                        <a:rPr lang="en-IN" sz="800" kern="100" dirty="0">
                          <a:effectLst/>
                        </a:rPr>
                        <a:t> </a:t>
                      </a:r>
                      <a:endParaRPr lang="en-IN" sz="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US" sz="800" kern="100">
                          <a:effectLst/>
                        </a:rPr>
                        <a:t>This paper explores machine learning algorithms such as Multilayer Perceptron and Support Vector Machine in WEKA software to achieve reliable recognition of handwritten digits, critical for applications like mail sorting and data entry.</a:t>
                      </a:r>
                      <a:endParaRPr lang="en-IN" sz="600" kern="100">
                        <a:effectLst/>
                      </a:endParaRPr>
                    </a:p>
                    <a:p>
                      <a:pPr marL="1270">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extLst>
                  <a:ext uri="{0D108BD9-81ED-4DB2-BD59-A6C34878D82A}">
                    <a16:rowId xmlns:a16="http://schemas.microsoft.com/office/drawing/2014/main" val="788242356"/>
                  </a:ext>
                </a:extLst>
              </a:tr>
              <a:tr h="1176507">
                <a:tc>
                  <a:txBody>
                    <a:bodyPr/>
                    <a:lstStyle/>
                    <a:p>
                      <a:pPr>
                        <a:lnSpc>
                          <a:spcPct val="107000"/>
                        </a:lnSpc>
                        <a:spcAft>
                          <a:spcPts val="800"/>
                        </a:spcAft>
                      </a:pPr>
                      <a:r>
                        <a:rPr lang="en-IN" sz="800" kern="100">
                          <a:effectLst/>
                        </a:rPr>
                        <a:t>2</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a:lnSpc>
                          <a:spcPct val="107000"/>
                        </a:lnSpc>
                        <a:spcAft>
                          <a:spcPts val="800"/>
                        </a:spcAft>
                      </a:pPr>
                      <a:r>
                        <a:rPr lang="en-IN" sz="800" kern="100">
                          <a:effectLst/>
                        </a:rPr>
                        <a:t>Tsehay Admassu Assegie</a:t>
                      </a:r>
                      <a:endParaRPr lang="en-IN" sz="600" kern="100">
                        <a:effectLst/>
                      </a:endParaRPr>
                    </a:p>
                    <a:p>
                      <a:pPr>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635">
                        <a:lnSpc>
                          <a:spcPct val="107000"/>
                        </a:lnSpc>
                        <a:spcAft>
                          <a:spcPts val="800"/>
                        </a:spcAft>
                      </a:pPr>
                      <a:r>
                        <a:rPr lang="en-US" sz="800" kern="100">
                          <a:effectLst/>
                        </a:rPr>
                        <a:t>Handwritten digits recognition with decision tree classification: a machine learning approach</a:t>
                      </a:r>
                      <a:endParaRPr lang="en-IN" sz="600" kern="100">
                        <a:effectLst/>
                      </a:endParaRPr>
                    </a:p>
                    <a:p>
                      <a:pPr marL="635">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IN" sz="800" kern="100">
                          <a:effectLst/>
                        </a:rPr>
                        <a:t>May 2019</a:t>
                      </a:r>
                      <a:endParaRPr lang="en-IN" sz="600" kern="100">
                        <a:effectLst/>
                      </a:endParaRPr>
                    </a:p>
                    <a:p>
                      <a:pPr marL="1270">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US" sz="800" kern="100">
                          <a:effectLst/>
                        </a:rPr>
                        <a:t>This paper applies decision tree classification to recognize handwritten digits using the Kaggle digits dataset, evaluating the model's accuracy for digits from 0 to 9.</a:t>
                      </a:r>
                      <a:endParaRPr lang="en-IN" sz="600" kern="100">
                        <a:effectLst/>
                      </a:endParaRPr>
                    </a:p>
                    <a:p>
                      <a:pPr>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extLst>
                  <a:ext uri="{0D108BD9-81ED-4DB2-BD59-A6C34878D82A}">
                    <a16:rowId xmlns:a16="http://schemas.microsoft.com/office/drawing/2014/main" val="935122684"/>
                  </a:ext>
                </a:extLst>
              </a:tr>
              <a:tr h="1412352">
                <a:tc>
                  <a:txBody>
                    <a:bodyPr/>
                    <a:lstStyle/>
                    <a:p>
                      <a:pPr>
                        <a:lnSpc>
                          <a:spcPct val="107000"/>
                        </a:lnSpc>
                        <a:spcAft>
                          <a:spcPts val="800"/>
                        </a:spcAft>
                      </a:pPr>
                      <a:r>
                        <a:rPr lang="en-IN" sz="800" kern="100">
                          <a:effectLst/>
                        </a:rPr>
                        <a:t>3</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a:lnSpc>
                          <a:spcPct val="107000"/>
                        </a:lnSpc>
                        <a:spcAft>
                          <a:spcPts val="800"/>
                        </a:spcAft>
                      </a:pPr>
                      <a:r>
                        <a:rPr lang="en-IN" sz="800" kern="100">
                          <a:effectLst/>
                        </a:rPr>
                        <a:t>Birjit Gope</a:t>
                      </a:r>
                      <a:endParaRPr lang="en-IN" sz="600" kern="100">
                        <a:effectLst/>
                      </a:endParaRPr>
                    </a:p>
                    <a:p>
                      <a:pPr>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635">
                        <a:lnSpc>
                          <a:spcPct val="107000"/>
                        </a:lnSpc>
                        <a:spcAft>
                          <a:spcPts val="800"/>
                        </a:spcAft>
                      </a:pPr>
                      <a:r>
                        <a:rPr lang="en-US" sz="800" kern="100" dirty="0">
                          <a:effectLst/>
                        </a:rPr>
                        <a:t>Handwritten Digits Identification Using </a:t>
                      </a:r>
                      <a:r>
                        <a:rPr lang="en-US" sz="800" kern="100" dirty="0" err="1">
                          <a:effectLst/>
                        </a:rPr>
                        <a:t>Mnist</a:t>
                      </a:r>
                      <a:r>
                        <a:rPr lang="en-US" sz="800" kern="100" dirty="0">
                          <a:effectLst/>
                        </a:rPr>
                        <a:t> Database Via Machine Learning Models </a:t>
                      </a:r>
                      <a:endParaRPr lang="en-IN" sz="600" kern="100" dirty="0">
                        <a:effectLst/>
                      </a:endParaRPr>
                    </a:p>
                    <a:p>
                      <a:pPr marL="635">
                        <a:lnSpc>
                          <a:spcPct val="107000"/>
                        </a:lnSpc>
                        <a:spcAft>
                          <a:spcPts val="800"/>
                        </a:spcAft>
                      </a:pPr>
                      <a:r>
                        <a:rPr lang="en-IN" sz="800" kern="100" dirty="0">
                          <a:effectLst/>
                        </a:rPr>
                        <a:t> </a:t>
                      </a:r>
                      <a:endParaRPr lang="en-IN" sz="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US" sz="800" kern="100">
                          <a:effectLst/>
                        </a:rPr>
                        <a:t>October 2020</a:t>
                      </a:r>
                      <a:endParaRPr lang="en-IN" sz="600" kern="100">
                        <a:effectLst/>
                      </a:endParaRPr>
                    </a:p>
                    <a:p>
                      <a:pPr marL="1270">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gn="just">
                        <a:lnSpc>
                          <a:spcPct val="107000"/>
                        </a:lnSpc>
                        <a:spcAft>
                          <a:spcPts val="800"/>
                        </a:spcAft>
                      </a:pPr>
                      <a:r>
                        <a:rPr lang="en-US" sz="800" kern="100">
                          <a:effectLst/>
                        </a:rPr>
                        <a:t>This paper explores diverse machine learning algorithms, including SVM, MLP, and Decision Trees, to achieve accurate offline recognition of hand-written digits, crucial for applications like postal codes and check processing.</a:t>
                      </a:r>
                      <a:endParaRPr lang="en-IN" sz="600" kern="100">
                        <a:effectLst/>
                      </a:endParaRPr>
                    </a:p>
                    <a:p>
                      <a:pPr marL="1270" algn="just">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extLst>
                  <a:ext uri="{0D108BD9-81ED-4DB2-BD59-A6C34878D82A}">
                    <a16:rowId xmlns:a16="http://schemas.microsoft.com/office/drawing/2014/main" val="113085132"/>
                  </a:ext>
                </a:extLst>
              </a:tr>
              <a:tr h="1412352">
                <a:tc>
                  <a:txBody>
                    <a:bodyPr/>
                    <a:lstStyle/>
                    <a:p>
                      <a:pPr>
                        <a:lnSpc>
                          <a:spcPct val="107000"/>
                        </a:lnSpc>
                        <a:spcAft>
                          <a:spcPts val="800"/>
                        </a:spcAft>
                      </a:pPr>
                      <a:r>
                        <a:rPr lang="en-IN" sz="800" kern="100">
                          <a:effectLst/>
                        </a:rPr>
                        <a:t>4</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a:lnSpc>
                          <a:spcPct val="107000"/>
                        </a:lnSpc>
                        <a:spcAft>
                          <a:spcPts val="800"/>
                        </a:spcAft>
                      </a:pPr>
                      <a:r>
                        <a:rPr lang="en-IN" sz="800" kern="100">
                          <a:effectLst/>
                        </a:rPr>
                        <a:t>Preetha S</a:t>
                      </a:r>
                      <a:endParaRPr lang="en-IN" sz="600" kern="100">
                        <a:effectLst/>
                      </a:endParaRPr>
                    </a:p>
                    <a:p>
                      <a:pPr>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635">
                        <a:lnSpc>
                          <a:spcPct val="107000"/>
                        </a:lnSpc>
                        <a:spcAft>
                          <a:spcPts val="800"/>
                        </a:spcAft>
                      </a:pPr>
                      <a:r>
                        <a:rPr lang="en-US" sz="800" kern="100" dirty="0">
                          <a:effectLst/>
                        </a:rPr>
                        <a:t>Machine Learning for Handwriting Recognition</a:t>
                      </a:r>
                      <a:endParaRPr lang="en-IN" sz="600" kern="100" dirty="0">
                        <a:effectLst/>
                      </a:endParaRPr>
                    </a:p>
                    <a:p>
                      <a:pPr marL="635">
                        <a:lnSpc>
                          <a:spcPct val="107000"/>
                        </a:lnSpc>
                        <a:spcAft>
                          <a:spcPts val="800"/>
                        </a:spcAft>
                      </a:pPr>
                      <a:r>
                        <a:rPr lang="en-IN" sz="800" kern="100" dirty="0">
                          <a:effectLst/>
                        </a:rPr>
                        <a:t> </a:t>
                      </a:r>
                      <a:endParaRPr lang="en-IN" sz="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52705">
                        <a:lnSpc>
                          <a:spcPct val="107000"/>
                        </a:lnSpc>
                        <a:spcAft>
                          <a:spcPts val="800"/>
                        </a:spcAft>
                      </a:pPr>
                      <a:r>
                        <a:rPr lang="en-IN" sz="800" kern="100">
                          <a:effectLst/>
                        </a:rPr>
                        <a:t>May 2022</a:t>
                      </a:r>
                      <a:endParaRPr lang="en-IN" sz="600" kern="100">
                        <a:effectLst/>
                      </a:endParaRPr>
                    </a:p>
                    <a:p>
                      <a:pPr marL="52705">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US" sz="800" kern="100">
                          <a:effectLst/>
                        </a:rPr>
                        <a:t>This paper discusses the application of machine learning in recognizing hand-written characters through pattern recognition, exploring methods to extract hidden information from image data to predict outputs for unknown data.</a:t>
                      </a:r>
                      <a:endParaRPr lang="en-IN" sz="600" kern="100">
                        <a:effectLst/>
                      </a:endParaRPr>
                    </a:p>
                    <a:p>
                      <a:pPr marL="1270">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extLst>
                  <a:ext uri="{0D108BD9-81ED-4DB2-BD59-A6C34878D82A}">
                    <a16:rowId xmlns:a16="http://schemas.microsoft.com/office/drawing/2014/main" val="2031366601"/>
                  </a:ext>
                </a:extLst>
              </a:tr>
              <a:tr h="1412352">
                <a:tc>
                  <a:txBody>
                    <a:bodyPr/>
                    <a:lstStyle/>
                    <a:p>
                      <a:pPr>
                        <a:lnSpc>
                          <a:spcPct val="107000"/>
                        </a:lnSpc>
                        <a:spcAft>
                          <a:spcPts val="800"/>
                        </a:spcAft>
                      </a:pPr>
                      <a:r>
                        <a:rPr lang="en-IN" sz="800" kern="100">
                          <a:effectLst/>
                        </a:rPr>
                        <a:t>5</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a:lnSpc>
                          <a:spcPct val="107000"/>
                        </a:lnSpc>
                        <a:spcAft>
                          <a:spcPts val="800"/>
                        </a:spcAft>
                      </a:pPr>
                      <a:r>
                        <a:rPr lang="en-IN" sz="800" kern="100">
                          <a:effectLst/>
                        </a:rPr>
                        <a:t>Mayank Sharma</a:t>
                      </a:r>
                      <a:endParaRPr lang="en-IN" sz="600" kern="100">
                        <a:effectLst/>
                      </a:endParaRPr>
                    </a:p>
                    <a:p>
                      <a:pPr>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635">
                        <a:lnSpc>
                          <a:spcPct val="107000"/>
                        </a:lnSpc>
                        <a:spcAft>
                          <a:spcPts val="800"/>
                        </a:spcAft>
                      </a:pPr>
                      <a:r>
                        <a:rPr lang="en-US" sz="800" kern="100">
                          <a:effectLst/>
                        </a:rPr>
                        <a:t>Handwritten Digit Recognition Using Machine Learning</a:t>
                      </a:r>
                      <a:endParaRPr lang="en-IN" sz="600" kern="100">
                        <a:effectLst/>
                      </a:endParaRPr>
                    </a:p>
                    <a:p>
                      <a:pPr marL="635">
                        <a:lnSpc>
                          <a:spcPct val="107000"/>
                        </a:lnSpc>
                        <a:spcAft>
                          <a:spcPts val="800"/>
                        </a:spcAft>
                      </a:pPr>
                      <a:r>
                        <a:rPr lang="en-IN" sz="800" kern="100">
                          <a:effectLst/>
                        </a:rPr>
                        <a:t> </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IN" sz="800" kern="100" dirty="0">
                          <a:effectLst/>
                        </a:rPr>
                        <a:t>March 2023</a:t>
                      </a:r>
                      <a:endParaRPr lang="en-IN" sz="600" kern="100" dirty="0">
                        <a:effectLst/>
                      </a:endParaRPr>
                    </a:p>
                    <a:p>
                      <a:pPr marL="1270">
                        <a:lnSpc>
                          <a:spcPct val="107000"/>
                        </a:lnSpc>
                        <a:spcAft>
                          <a:spcPts val="800"/>
                        </a:spcAft>
                      </a:pPr>
                      <a:r>
                        <a:rPr lang="en-IN" sz="800" kern="100" dirty="0">
                          <a:effectLst/>
                        </a:rPr>
                        <a:t> </a:t>
                      </a:r>
                      <a:endParaRPr lang="en-IN" sz="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tc>
                  <a:txBody>
                    <a:bodyPr/>
                    <a:lstStyle/>
                    <a:p>
                      <a:pPr marL="1270">
                        <a:lnSpc>
                          <a:spcPct val="107000"/>
                        </a:lnSpc>
                        <a:spcAft>
                          <a:spcPts val="800"/>
                        </a:spcAft>
                      </a:pPr>
                      <a:r>
                        <a:rPr lang="en-US" sz="800" kern="100" dirty="0">
                          <a:effectLst/>
                        </a:rPr>
                        <a:t>In a digit-centric world, automation and digitalization demand accurate digit recognition. This project achieves 98.40% accuracy using Convolutional Neural Networks (CNNs), streamlining tasks and enhancing efficiency in various applications.</a:t>
                      </a:r>
                      <a:endParaRPr lang="en-IN" sz="600" kern="100" dirty="0">
                        <a:effectLst/>
                      </a:endParaRPr>
                    </a:p>
                    <a:p>
                      <a:pPr marL="1270">
                        <a:lnSpc>
                          <a:spcPct val="107000"/>
                        </a:lnSpc>
                        <a:spcAft>
                          <a:spcPts val="800"/>
                        </a:spcAft>
                      </a:pPr>
                      <a:r>
                        <a:rPr lang="en-IN" sz="800" kern="100" dirty="0">
                          <a:effectLst/>
                        </a:rPr>
                        <a:t> </a:t>
                      </a:r>
                      <a:endParaRPr lang="en-IN" sz="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713" marR="61050" marT="33039" marB="0"/>
                </a:tc>
                <a:extLst>
                  <a:ext uri="{0D108BD9-81ED-4DB2-BD59-A6C34878D82A}">
                    <a16:rowId xmlns:a16="http://schemas.microsoft.com/office/drawing/2014/main" val="2967924098"/>
                  </a:ext>
                </a:extLst>
              </a:tr>
            </a:tbl>
          </a:graphicData>
        </a:graphic>
      </p:graphicFrame>
      <p:sp>
        <p:nvSpPr>
          <p:cNvPr id="6" name="TextBox 5">
            <a:extLst>
              <a:ext uri="{FF2B5EF4-FFF2-40B4-BE49-F238E27FC236}">
                <a16:creationId xmlns:a16="http://schemas.microsoft.com/office/drawing/2014/main" id="{602397A4-D21A-4563-DA5B-ABEA8B745929}"/>
              </a:ext>
            </a:extLst>
          </p:cNvPr>
          <p:cNvSpPr txBox="1"/>
          <p:nvPr/>
        </p:nvSpPr>
        <p:spPr>
          <a:xfrm>
            <a:off x="7124064" y="10377071"/>
            <a:ext cx="431800" cy="338554"/>
          </a:xfrm>
          <a:prstGeom prst="rect">
            <a:avLst/>
          </a:prstGeom>
          <a:noFill/>
        </p:spPr>
        <p:txBody>
          <a:bodyPr wrap="square" rtlCol="0">
            <a:spAutoFit/>
          </a:bodyPr>
          <a:lstStyle/>
          <a:p>
            <a:r>
              <a:rPr lang="en-IN" sz="1600" dirty="0"/>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2544</Words>
  <Application>Microsoft Office PowerPoint</Application>
  <PresentationFormat>Custom</PresentationFormat>
  <Paragraphs>262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LM Roman 10</vt:lpstr>
      <vt:lpstr>LM Roman 12</vt:lpstr>
      <vt:lpstr>Symbol</vt:lpstr>
      <vt:lpstr>Times New Roman</vt:lpstr>
      <vt:lpstr>Wingdings</vt:lpstr>
      <vt:lpstr>Office Theme</vt:lpstr>
      <vt:lpstr>HANDWRITTEN DIGIT RECOGNITION WITH CONVOLUTIONAL NEURAL NETWORKS </vt:lpstr>
      <vt:lpstr>BONAFIDE CERTIFICATE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RAJULA PAVAN KALYAN REDDY</dc:creator>
  <cp:lastModifiedBy>Sai Deepthi</cp:lastModifiedBy>
  <cp:revision>4</cp:revision>
  <dcterms:created xsi:type="dcterms:W3CDTF">2024-02-24T11:36:45Z</dcterms:created>
  <dcterms:modified xsi:type="dcterms:W3CDTF">2024-02-25T17:28:11Z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2023-10-17T00:00:00Z</vt:filetime>
  </property>
  <property fmtid="{D5CDD505-2E9C-101B-9397-08002B2CF9AE}" pid="3" name="Creator">
    <vt:lpwstr>Microsoft® Word 2021</vt:lpwstr>
  </property>
  <property fmtid="{D5CDD505-2E9C-101B-9397-08002B2CF9AE}" pid="4" name="LastSaved">
    <vt:filetime>2024-02-24T00:00:00Z</vt:filetime>
  </property>
  <property fmtid="{D5CDD505-2E9C-101B-9397-08002B2CF9AE}" pid="5" name="Producer">
    <vt:lpwstr>Microsoft® Word 2021</vt:lpwstr>
  </property>
</Properties>
</file>