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8" r:id="rId3"/>
    <p:sldId id="265" r:id="rId4"/>
    <p:sldId id="257"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03DA9-FF76-415C-85BA-7E07EE376411}" type="doc">
      <dgm:prSet loTypeId="urn:microsoft.com/office/officeart/2005/8/layout/chevron2" loCatId="process" qsTypeId="urn:microsoft.com/office/officeart/2005/8/quickstyle/simple3" qsCatId="simple" csTypeId="urn:microsoft.com/office/officeart/2005/8/colors/accent1_2" csCatId="accent1" phldr="1"/>
      <dgm:spPr/>
    </dgm:pt>
    <dgm:pt modelId="{CD0DBD93-E670-4EAB-B7DC-C4A04737390F}">
      <dgm:prSet phldrT="[Text]"/>
      <dgm:spPr/>
      <dgm:t>
        <a:bodyPr/>
        <a:lstStyle/>
        <a:p>
          <a:r>
            <a:rPr lang="en-IN" dirty="0" smtClean="0"/>
            <a:t>1</a:t>
          </a:r>
          <a:endParaRPr lang="en-IN" dirty="0"/>
        </a:p>
      </dgm:t>
    </dgm:pt>
    <dgm:pt modelId="{4D2985CE-A9A9-4C48-B18E-28C49A329B45}" type="parTrans" cxnId="{F14B5683-1DD1-465A-B268-D5B26BD62F64}">
      <dgm:prSet/>
      <dgm:spPr/>
      <dgm:t>
        <a:bodyPr/>
        <a:lstStyle/>
        <a:p>
          <a:endParaRPr lang="en-IN"/>
        </a:p>
      </dgm:t>
    </dgm:pt>
    <dgm:pt modelId="{AA93BE4F-BD9B-4FE3-BE44-913FF735E6C2}" type="sibTrans" cxnId="{F14B5683-1DD1-465A-B268-D5B26BD62F64}">
      <dgm:prSet/>
      <dgm:spPr/>
      <dgm:t>
        <a:bodyPr/>
        <a:lstStyle/>
        <a:p>
          <a:endParaRPr lang="en-IN"/>
        </a:p>
      </dgm:t>
    </dgm:pt>
    <dgm:pt modelId="{3B6545EE-E35D-4CBA-B432-DE1EB967FF4C}">
      <dgm:prSet phldrT="[Text]"/>
      <dgm:spPr/>
      <dgm:t>
        <a:bodyPr/>
        <a:lstStyle/>
        <a:p>
          <a:r>
            <a:rPr lang="en-IN" dirty="0" smtClean="0"/>
            <a:t>2</a:t>
          </a:r>
          <a:endParaRPr lang="en-IN" dirty="0"/>
        </a:p>
      </dgm:t>
    </dgm:pt>
    <dgm:pt modelId="{4B478611-EB67-4BB3-8E8B-E79FF986E428}" type="parTrans" cxnId="{5C53D625-05CB-4206-B32F-93D64D073BEF}">
      <dgm:prSet/>
      <dgm:spPr/>
      <dgm:t>
        <a:bodyPr/>
        <a:lstStyle/>
        <a:p>
          <a:endParaRPr lang="en-IN"/>
        </a:p>
      </dgm:t>
    </dgm:pt>
    <dgm:pt modelId="{1127A49B-521C-4678-8563-C41F4A907689}" type="sibTrans" cxnId="{5C53D625-05CB-4206-B32F-93D64D073BEF}">
      <dgm:prSet/>
      <dgm:spPr/>
      <dgm:t>
        <a:bodyPr/>
        <a:lstStyle/>
        <a:p>
          <a:endParaRPr lang="en-IN"/>
        </a:p>
      </dgm:t>
    </dgm:pt>
    <dgm:pt modelId="{AC0DE9E9-3794-4AD3-A0BE-60FAA9B93F47}">
      <dgm:prSet phldrT="[Text]"/>
      <dgm:spPr/>
      <dgm:t>
        <a:bodyPr/>
        <a:lstStyle/>
        <a:p>
          <a:r>
            <a:rPr lang="en-IN" dirty="0" smtClean="0"/>
            <a:t>3</a:t>
          </a:r>
          <a:endParaRPr lang="en-IN" dirty="0"/>
        </a:p>
      </dgm:t>
    </dgm:pt>
    <dgm:pt modelId="{03844FDE-3C6C-4019-A46D-B4B397F0D38B}" type="parTrans" cxnId="{6A2B6A58-1CA2-4C38-BA99-4CF1D18A3D27}">
      <dgm:prSet/>
      <dgm:spPr/>
      <dgm:t>
        <a:bodyPr/>
        <a:lstStyle/>
        <a:p>
          <a:endParaRPr lang="en-IN"/>
        </a:p>
      </dgm:t>
    </dgm:pt>
    <dgm:pt modelId="{0903692D-AD79-40DD-8B83-A0DE3AAD97FD}" type="sibTrans" cxnId="{6A2B6A58-1CA2-4C38-BA99-4CF1D18A3D27}">
      <dgm:prSet/>
      <dgm:spPr/>
      <dgm:t>
        <a:bodyPr/>
        <a:lstStyle/>
        <a:p>
          <a:endParaRPr lang="en-IN"/>
        </a:p>
      </dgm:t>
    </dgm:pt>
    <dgm:pt modelId="{B2ACB1B0-318A-4809-A1B7-269A10648296}">
      <dgm:prSet phldrT="[Text]"/>
      <dgm:spPr/>
      <dgm:t>
        <a:bodyPr/>
        <a:lstStyle/>
        <a:p>
          <a:r>
            <a:rPr lang="en-IN" dirty="0" smtClean="0"/>
            <a:t>4</a:t>
          </a:r>
          <a:endParaRPr lang="en-IN" dirty="0"/>
        </a:p>
      </dgm:t>
    </dgm:pt>
    <dgm:pt modelId="{3850F0FB-5EDD-46BC-8347-52E6BA82D796}" type="parTrans" cxnId="{987D0DF5-420A-4FC8-8205-E64EAB81B042}">
      <dgm:prSet/>
      <dgm:spPr/>
      <dgm:t>
        <a:bodyPr/>
        <a:lstStyle/>
        <a:p>
          <a:endParaRPr lang="en-IN"/>
        </a:p>
      </dgm:t>
    </dgm:pt>
    <dgm:pt modelId="{02353DCC-F976-47C6-9D23-5F54FC0F3210}" type="sibTrans" cxnId="{987D0DF5-420A-4FC8-8205-E64EAB81B042}">
      <dgm:prSet/>
      <dgm:spPr/>
      <dgm:t>
        <a:bodyPr/>
        <a:lstStyle/>
        <a:p>
          <a:endParaRPr lang="en-IN"/>
        </a:p>
      </dgm:t>
    </dgm:pt>
    <dgm:pt modelId="{F3D3DF93-2C11-47F9-86F5-B5011C574A13}">
      <dgm:prSet/>
      <dgm:spPr/>
      <dgm:t>
        <a:bodyPr/>
        <a:lstStyle/>
        <a:p>
          <a:r>
            <a:rPr lang="en-IN" dirty="0" smtClean="0"/>
            <a:t>Collection of Data (Train and Test Sets)</a:t>
          </a:r>
          <a:endParaRPr lang="en-IN" dirty="0"/>
        </a:p>
      </dgm:t>
    </dgm:pt>
    <dgm:pt modelId="{4E83C7AE-72D0-4C78-B823-86149D5EFBCC}" type="parTrans" cxnId="{DCAFBCD1-6AB9-4845-A432-E2C13E00B8DE}">
      <dgm:prSet/>
      <dgm:spPr/>
      <dgm:t>
        <a:bodyPr/>
        <a:lstStyle/>
        <a:p>
          <a:endParaRPr lang="en-IN"/>
        </a:p>
      </dgm:t>
    </dgm:pt>
    <dgm:pt modelId="{A0A69767-D051-4689-B36A-DD38DF5DE0C2}" type="sibTrans" cxnId="{DCAFBCD1-6AB9-4845-A432-E2C13E00B8DE}">
      <dgm:prSet/>
      <dgm:spPr/>
      <dgm:t>
        <a:bodyPr/>
        <a:lstStyle/>
        <a:p>
          <a:endParaRPr lang="en-IN"/>
        </a:p>
      </dgm:t>
    </dgm:pt>
    <dgm:pt modelId="{25FBABD8-E132-484E-80BD-A86ECB44F1FA}">
      <dgm:prSet/>
      <dgm:spPr/>
      <dgm:t>
        <a:bodyPr/>
        <a:lstStyle/>
        <a:p>
          <a:r>
            <a:rPr lang="en-IN" dirty="0" smtClean="0"/>
            <a:t>Data Pre Processing(Outlier Removal)</a:t>
          </a:r>
          <a:endParaRPr lang="en-IN" dirty="0"/>
        </a:p>
      </dgm:t>
    </dgm:pt>
    <dgm:pt modelId="{AABCFE40-AEDD-4628-9B9A-6709E56990D1}" type="parTrans" cxnId="{73267A22-6FD0-4535-BEF4-2DA36EC82324}">
      <dgm:prSet/>
      <dgm:spPr/>
      <dgm:t>
        <a:bodyPr/>
        <a:lstStyle/>
        <a:p>
          <a:endParaRPr lang="en-IN"/>
        </a:p>
      </dgm:t>
    </dgm:pt>
    <dgm:pt modelId="{3D4AFEF8-C192-41AE-9FB9-EA63271BE599}" type="sibTrans" cxnId="{73267A22-6FD0-4535-BEF4-2DA36EC82324}">
      <dgm:prSet/>
      <dgm:spPr/>
      <dgm:t>
        <a:bodyPr/>
        <a:lstStyle/>
        <a:p>
          <a:endParaRPr lang="en-IN"/>
        </a:p>
      </dgm:t>
    </dgm:pt>
    <dgm:pt modelId="{49DA77D9-39AB-46B5-9548-AF31328D78AF}">
      <dgm:prSet/>
      <dgm:spPr/>
      <dgm:t>
        <a:bodyPr/>
        <a:lstStyle/>
        <a:p>
          <a:r>
            <a:rPr lang="en-IN" dirty="0" smtClean="0"/>
            <a:t>Building Models</a:t>
          </a:r>
          <a:endParaRPr lang="en-IN" dirty="0"/>
        </a:p>
      </dgm:t>
    </dgm:pt>
    <dgm:pt modelId="{80D5040A-0A33-42A9-9764-C49FCAF628AC}" type="parTrans" cxnId="{96B0E978-36D2-457C-BE32-6B10FE309E73}">
      <dgm:prSet/>
      <dgm:spPr/>
      <dgm:t>
        <a:bodyPr/>
        <a:lstStyle/>
        <a:p>
          <a:endParaRPr lang="en-IN"/>
        </a:p>
      </dgm:t>
    </dgm:pt>
    <dgm:pt modelId="{972F769C-DF82-4668-BBC1-50FAE3B327AC}" type="sibTrans" cxnId="{96B0E978-36D2-457C-BE32-6B10FE309E73}">
      <dgm:prSet/>
      <dgm:spPr/>
      <dgm:t>
        <a:bodyPr/>
        <a:lstStyle/>
        <a:p>
          <a:endParaRPr lang="en-IN"/>
        </a:p>
      </dgm:t>
    </dgm:pt>
    <dgm:pt modelId="{5C6098B3-494A-41C6-9076-FDBE5FC4C30F}">
      <dgm:prSet/>
      <dgm:spPr/>
      <dgm:t>
        <a:bodyPr/>
        <a:lstStyle/>
        <a:p>
          <a:r>
            <a:rPr lang="en-IN" dirty="0" smtClean="0"/>
            <a:t>Prediction(Loan defaulter/non defaulter)</a:t>
          </a:r>
          <a:endParaRPr lang="en-IN" dirty="0"/>
        </a:p>
      </dgm:t>
    </dgm:pt>
    <dgm:pt modelId="{146E8C79-8711-45C5-A111-5883268131BC}" type="parTrans" cxnId="{38F6E04A-4BD1-4E9C-A3DD-78F7142841AA}">
      <dgm:prSet/>
      <dgm:spPr/>
      <dgm:t>
        <a:bodyPr/>
        <a:lstStyle/>
        <a:p>
          <a:endParaRPr lang="en-IN"/>
        </a:p>
      </dgm:t>
    </dgm:pt>
    <dgm:pt modelId="{92D6AB1C-CB7E-4EB7-8D6B-2A628A59CF3C}" type="sibTrans" cxnId="{38F6E04A-4BD1-4E9C-A3DD-78F7142841AA}">
      <dgm:prSet/>
      <dgm:spPr/>
      <dgm:t>
        <a:bodyPr/>
        <a:lstStyle/>
        <a:p>
          <a:endParaRPr lang="en-IN"/>
        </a:p>
      </dgm:t>
    </dgm:pt>
    <dgm:pt modelId="{F7EAFA5D-5550-40CB-BA3F-BAF6A446AB68}" type="pres">
      <dgm:prSet presAssocID="{1F803DA9-FF76-415C-85BA-7E07EE376411}" presName="linearFlow" presStyleCnt="0">
        <dgm:presLayoutVars>
          <dgm:dir/>
          <dgm:animLvl val="lvl"/>
          <dgm:resizeHandles val="exact"/>
        </dgm:presLayoutVars>
      </dgm:prSet>
      <dgm:spPr/>
    </dgm:pt>
    <dgm:pt modelId="{71517052-45A3-4BDB-85B6-C930390D4446}" type="pres">
      <dgm:prSet presAssocID="{CD0DBD93-E670-4EAB-B7DC-C4A04737390F}" presName="composite" presStyleCnt="0"/>
      <dgm:spPr/>
    </dgm:pt>
    <dgm:pt modelId="{DC88D1E6-491F-470E-98AB-4346D2F51FE3}" type="pres">
      <dgm:prSet presAssocID="{CD0DBD93-E670-4EAB-B7DC-C4A04737390F}" presName="parentText" presStyleLbl="alignNode1" presStyleIdx="0" presStyleCnt="4">
        <dgm:presLayoutVars>
          <dgm:chMax val="1"/>
          <dgm:bulletEnabled val="1"/>
        </dgm:presLayoutVars>
      </dgm:prSet>
      <dgm:spPr/>
      <dgm:t>
        <a:bodyPr/>
        <a:lstStyle/>
        <a:p>
          <a:endParaRPr lang="en-IN"/>
        </a:p>
      </dgm:t>
    </dgm:pt>
    <dgm:pt modelId="{C3BF97F7-67C4-414E-A94A-E904D6F7F04A}" type="pres">
      <dgm:prSet presAssocID="{CD0DBD93-E670-4EAB-B7DC-C4A04737390F}" presName="descendantText" presStyleLbl="alignAcc1" presStyleIdx="0" presStyleCnt="4">
        <dgm:presLayoutVars>
          <dgm:bulletEnabled val="1"/>
        </dgm:presLayoutVars>
      </dgm:prSet>
      <dgm:spPr/>
      <dgm:t>
        <a:bodyPr/>
        <a:lstStyle/>
        <a:p>
          <a:endParaRPr lang="en-IN"/>
        </a:p>
      </dgm:t>
    </dgm:pt>
    <dgm:pt modelId="{775F4A7B-0EE8-4DD1-A5D5-A2383C559C35}" type="pres">
      <dgm:prSet presAssocID="{AA93BE4F-BD9B-4FE3-BE44-913FF735E6C2}" presName="sp" presStyleCnt="0"/>
      <dgm:spPr/>
    </dgm:pt>
    <dgm:pt modelId="{E177310D-0904-4506-B707-3B29EA70D99F}" type="pres">
      <dgm:prSet presAssocID="{3B6545EE-E35D-4CBA-B432-DE1EB967FF4C}" presName="composite" presStyleCnt="0"/>
      <dgm:spPr/>
    </dgm:pt>
    <dgm:pt modelId="{9EBA61E2-499E-426C-B2AD-E5236746BE60}" type="pres">
      <dgm:prSet presAssocID="{3B6545EE-E35D-4CBA-B432-DE1EB967FF4C}" presName="parentText" presStyleLbl="alignNode1" presStyleIdx="1" presStyleCnt="4">
        <dgm:presLayoutVars>
          <dgm:chMax val="1"/>
          <dgm:bulletEnabled val="1"/>
        </dgm:presLayoutVars>
      </dgm:prSet>
      <dgm:spPr/>
      <dgm:t>
        <a:bodyPr/>
        <a:lstStyle/>
        <a:p>
          <a:endParaRPr lang="en-IN"/>
        </a:p>
      </dgm:t>
    </dgm:pt>
    <dgm:pt modelId="{5D1D65F1-B169-4F53-86BD-20EBC6B14D5E}" type="pres">
      <dgm:prSet presAssocID="{3B6545EE-E35D-4CBA-B432-DE1EB967FF4C}" presName="descendantText" presStyleLbl="alignAcc1" presStyleIdx="1" presStyleCnt="4">
        <dgm:presLayoutVars>
          <dgm:bulletEnabled val="1"/>
        </dgm:presLayoutVars>
      </dgm:prSet>
      <dgm:spPr/>
      <dgm:t>
        <a:bodyPr/>
        <a:lstStyle/>
        <a:p>
          <a:endParaRPr lang="en-IN"/>
        </a:p>
      </dgm:t>
    </dgm:pt>
    <dgm:pt modelId="{759FAB40-BE19-460A-8D68-51E5D3BF4D3B}" type="pres">
      <dgm:prSet presAssocID="{1127A49B-521C-4678-8563-C41F4A907689}" presName="sp" presStyleCnt="0"/>
      <dgm:spPr/>
    </dgm:pt>
    <dgm:pt modelId="{1840F4ED-A520-4C25-AE04-B758CBE9ADB8}" type="pres">
      <dgm:prSet presAssocID="{AC0DE9E9-3794-4AD3-A0BE-60FAA9B93F47}" presName="composite" presStyleCnt="0"/>
      <dgm:spPr/>
    </dgm:pt>
    <dgm:pt modelId="{8B852C74-7B94-410C-80D6-C460644308B2}" type="pres">
      <dgm:prSet presAssocID="{AC0DE9E9-3794-4AD3-A0BE-60FAA9B93F47}" presName="parentText" presStyleLbl="alignNode1" presStyleIdx="2" presStyleCnt="4">
        <dgm:presLayoutVars>
          <dgm:chMax val="1"/>
          <dgm:bulletEnabled val="1"/>
        </dgm:presLayoutVars>
      </dgm:prSet>
      <dgm:spPr/>
      <dgm:t>
        <a:bodyPr/>
        <a:lstStyle/>
        <a:p>
          <a:endParaRPr lang="en-IN"/>
        </a:p>
      </dgm:t>
    </dgm:pt>
    <dgm:pt modelId="{50658DAD-A7FE-4E56-A108-F99476ECB42A}" type="pres">
      <dgm:prSet presAssocID="{AC0DE9E9-3794-4AD3-A0BE-60FAA9B93F47}" presName="descendantText" presStyleLbl="alignAcc1" presStyleIdx="2" presStyleCnt="4">
        <dgm:presLayoutVars>
          <dgm:bulletEnabled val="1"/>
        </dgm:presLayoutVars>
      </dgm:prSet>
      <dgm:spPr/>
      <dgm:t>
        <a:bodyPr/>
        <a:lstStyle/>
        <a:p>
          <a:endParaRPr lang="en-IN"/>
        </a:p>
      </dgm:t>
    </dgm:pt>
    <dgm:pt modelId="{0CF0AA32-4B03-40B5-AE4A-B5DD4D8CE26B}" type="pres">
      <dgm:prSet presAssocID="{0903692D-AD79-40DD-8B83-A0DE3AAD97FD}" presName="sp" presStyleCnt="0"/>
      <dgm:spPr/>
    </dgm:pt>
    <dgm:pt modelId="{F583F853-3EF1-4B6C-81CA-528FD4CB63BE}" type="pres">
      <dgm:prSet presAssocID="{B2ACB1B0-318A-4809-A1B7-269A10648296}" presName="composite" presStyleCnt="0"/>
      <dgm:spPr/>
    </dgm:pt>
    <dgm:pt modelId="{FECC753D-02FF-4E30-9E5A-A71E56C2EA6B}" type="pres">
      <dgm:prSet presAssocID="{B2ACB1B0-318A-4809-A1B7-269A10648296}" presName="parentText" presStyleLbl="alignNode1" presStyleIdx="3" presStyleCnt="4">
        <dgm:presLayoutVars>
          <dgm:chMax val="1"/>
          <dgm:bulletEnabled val="1"/>
        </dgm:presLayoutVars>
      </dgm:prSet>
      <dgm:spPr/>
      <dgm:t>
        <a:bodyPr/>
        <a:lstStyle/>
        <a:p>
          <a:endParaRPr lang="en-IN"/>
        </a:p>
      </dgm:t>
    </dgm:pt>
    <dgm:pt modelId="{F2929BA2-4A98-4DCC-96E7-C7EF35D69352}" type="pres">
      <dgm:prSet presAssocID="{B2ACB1B0-318A-4809-A1B7-269A10648296}" presName="descendantText" presStyleLbl="alignAcc1" presStyleIdx="3" presStyleCnt="4">
        <dgm:presLayoutVars>
          <dgm:bulletEnabled val="1"/>
        </dgm:presLayoutVars>
      </dgm:prSet>
      <dgm:spPr/>
      <dgm:t>
        <a:bodyPr/>
        <a:lstStyle/>
        <a:p>
          <a:endParaRPr lang="en-IN"/>
        </a:p>
      </dgm:t>
    </dgm:pt>
  </dgm:ptLst>
  <dgm:cxnLst>
    <dgm:cxn modelId="{92786B86-AA92-4F3E-9A38-FF0A3DD268CD}" type="presOf" srcId="{AC0DE9E9-3794-4AD3-A0BE-60FAA9B93F47}" destId="{8B852C74-7B94-410C-80D6-C460644308B2}" srcOrd="0" destOrd="0" presId="urn:microsoft.com/office/officeart/2005/8/layout/chevron2"/>
    <dgm:cxn modelId="{F14B5683-1DD1-465A-B268-D5B26BD62F64}" srcId="{1F803DA9-FF76-415C-85BA-7E07EE376411}" destId="{CD0DBD93-E670-4EAB-B7DC-C4A04737390F}" srcOrd="0" destOrd="0" parTransId="{4D2985CE-A9A9-4C48-B18E-28C49A329B45}" sibTransId="{AA93BE4F-BD9B-4FE3-BE44-913FF735E6C2}"/>
    <dgm:cxn modelId="{73267A22-6FD0-4535-BEF4-2DA36EC82324}" srcId="{3B6545EE-E35D-4CBA-B432-DE1EB967FF4C}" destId="{25FBABD8-E132-484E-80BD-A86ECB44F1FA}" srcOrd="0" destOrd="0" parTransId="{AABCFE40-AEDD-4628-9B9A-6709E56990D1}" sibTransId="{3D4AFEF8-C192-41AE-9FB9-EA63271BE599}"/>
    <dgm:cxn modelId="{6A2B6A58-1CA2-4C38-BA99-4CF1D18A3D27}" srcId="{1F803DA9-FF76-415C-85BA-7E07EE376411}" destId="{AC0DE9E9-3794-4AD3-A0BE-60FAA9B93F47}" srcOrd="2" destOrd="0" parTransId="{03844FDE-3C6C-4019-A46D-B4B397F0D38B}" sibTransId="{0903692D-AD79-40DD-8B83-A0DE3AAD97FD}"/>
    <dgm:cxn modelId="{38F6E04A-4BD1-4E9C-A3DD-78F7142841AA}" srcId="{B2ACB1B0-318A-4809-A1B7-269A10648296}" destId="{5C6098B3-494A-41C6-9076-FDBE5FC4C30F}" srcOrd="0" destOrd="0" parTransId="{146E8C79-8711-45C5-A111-5883268131BC}" sibTransId="{92D6AB1C-CB7E-4EB7-8D6B-2A628A59CF3C}"/>
    <dgm:cxn modelId="{987D0DF5-420A-4FC8-8205-E64EAB81B042}" srcId="{1F803DA9-FF76-415C-85BA-7E07EE376411}" destId="{B2ACB1B0-318A-4809-A1B7-269A10648296}" srcOrd="3" destOrd="0" parTransId="{3850F0FB-5EDD-46BC-8347-52E6BA82D796}" sibTransId="{02353DCC-F976-47C6-9D23-5F54FC0F3210}"/>
    <dgm:cxn modelId="{E89B65D5-E6D0-4542-9B87-38200ECF3BA5}" type="presOf" srcId="{CD0DBD93-E670-4EAB-B7DC-C4A04737390F}" destId="{DC88D1E6-491F-470E-98AB-4346D2F51FE3}" srcOrd="0" destOrd="0" presId="urn:microsoft.com/office/officeart/2005/8/layout/chevron2"/>
    <dgm:cxn modelId="{5C53D625-05CB-4206-B32F-93D64D073BEF}" srcId="{1F803DA9-FF76-415C-85BA-7E07EE376411}" destId="{3B6545EE-E35D-4CBA-B432-DE1EB967FF4C}" srcOrd="1" destOrd="0" parTransId="{4B478611-EB67-4BB3-8E8B-E79FF986E428}" sibTransId="{1127A49B-521C-4678-8563-C41F4A907689}"/>
    <dgm:cxn modelId="{70046D63-8217-4118-B431-AC9AAB5DA358}" type="presOf" srcId="{F3D3DF93-2C11-47F9-86F5-B5011C574A13}" destId="{C3BF97F7-67C4-414E-A94A-E904D6F7F04A}" srcOrd="0" destOrd="0" presId="urn:microsoft.com/office/officeart/2005/8/layout/chevron2"/>
    <dgm:cxn modelId="{96B0E978-36D2-457C-BE32-6B10FE309E73}" srcId="{AC0DE9E9-3794-4AD3-A0BE-60FAA9B93F47}" destId="{49DA77D9-39AB-46B5-9548-AF31328D78AF}" srcOrd="0" destOrd="0" parTransId="{80D5040A-0A33-42A9-9764-C49FCAF628AC}" sibTransId="{972F769C-DF82-4668-BBC1-50FAE3B327AC}"/>
    <dgm:cxn modelId="{B33D9D96-1A74-4900-8E42-F4E72496004D}" type="presOf" srcId="{B2ACB1B0-318A-4809-A1B7-269A10648296}" destId="{FECC753D-02FF-4E30-9E5A-A71E56C2EA6B}" srcOrd="0" destOrd="0" presId="urn:microsoft.com/office/officeart/2005/8/layout/chevron2"/>
    <dgm:cxn modelId="{DCAFBCD1-6AB9-4845-A432-E2C13E00B8DE}" srcId="{CD0DBD93-E670-4EAB-B7DC-C4A04737390F}" destId="{F3D3DF93-2C11-47F9-86F5-B5011C574A13}" srcOrd="0" destOrd="0" parTransId="{4E83C7AE-72D0-4C78-B823-86149D5EFBCC}" sibTransId="{A0A69767-D051-4689-B36A-DD38DF5DE0C2}"/>
    <dgm:cxn modelId="{2E1D4507-B143-4E67-A278-6B775FEB8682}" type="presOf" srcId="{3B6545EE-E35D-4CBA-B432-DE1EB967FF4C}" destId="{9EBA61E2-499E-426C-B2AD-E5236746BE60}" srcOrd="0" destOrd="0" presId="urn:microsoft.com/office/officeart/2005/8/layout/chevron2"/>
    <dgm:cxn modelId="{1A2F7BA6-98A3-49C8-A9BD-812AB638F894}" type="presOf" srcId="{25FBABD8-E132-484E-80BD-A86ECB44F1FA}" destId="{5D1D65F1-B169-4F53-86BD-20EBC6B14D5E}" srcOrd="0" destOrd="0" presId="urn:microsoft.com/office/officeart/2005/8/layout/chevron2"/>
    <dgm:cxn modelId="{05FD9E61-BA61-466F-8993-BCF3377F7F2F}" type="presOf" srcId="{1F803DA9-FF76-415C-85BA-7E07EE376411}" destId="{F7EAFA5D-5550-40CB-BA3F-BAF6A446AB68}" srcOrd="0" destOrd="0" presId="urn:microsoft.com/office/officeart/2005/8/layout/chevron2"/>
    <dgm:cxn modelId="{43AE630B-018F-4D3E-8213-60495BD5282F}" type="presOf" srcId="{5C6098B3-494A-41C6-9076-FDBE5FC4C30F}" destId="{F2929BA2-4A98-4DCC-96E7-C7EF35D69352}" srcOrd="0" destOrd="0" presId="urn:microsoft.com/office/officeart/2005/8/layout/chevron2"/>
    <dgm:cxn modelId="{4B9E4B54-6B1D-444B-B9A6-67467DAB7B16}" type="presOf" srcId="{49DA77D9-39AB-46B5-9548-AF31328D78AF}" destId="{50658DAD-A7FE-4E56-A108-F99476ECB42A}" srcOrd="0" destOrd="0" presId="urn:microsoft.com/office/officeart/2005/8/layout/chevron2"/>
    <dgm:cxn modelId="{F0C7E96D-B3C7-4A89-AEC6-48678DFF2D19}" type="presParOf" srcId="{F7EAFA5D-5550-40CB-BA3F-BAF6A446AB68}" destId="{71517052-45A3-4BDB-85B6-C930390D4446}" srcOrd="0" destOrd="0" presId="urn:microsoft.com/office/officeart/2005/8/layout/chevron2"/>
    <dgm:cxn modelId="{558DB293-5459-4C6D-890C-66590EC658AE}" type="presParOf" srcId="{71517052-45A3-4BDB-85B6-C930390D4446}" destId="{DC88D1E6-491F-470E-98AB-4346D2F51FE3}" srcOrd="0" destOrd="0" presId="urn:microsoft.com/office/officeart/2005/8/layout/chevron2"/>
    <dgm:cxn modelId="{7FD8C15A-E04B-4F33-AC27-7237500B3382}" type="presParOf" srcId="{71517052-45A3-4BDB-85B6-C930390D4446}" destId="{C3BF97F7-67C4-414E-A94A-E904D6F7F04A}" srcOrd="1" destOrd="0" presId="urn:microsoft.com/office/officeart/2005/8/layout/chevron2"/>
    <dgm:cxn modelId="{F283CC04-27DB-43E8-85F8-E656B994D390}" type="presParOf" srcId="{F7EAFA5D-5550-40CB-BA3F-BAF6A446AB68}" destId="{775F4A7B-0EE8-4DD1-A5D5-A2383C559C35}" srcOrd="1" destOrd="0" presId="urn:microsoft.com/office/officeart/2005/8/layout/chevron2"/>
    <dgm:cxn modelId="{BD816300-C3E5-4BB3-A715-854C4130319A}" type="presParOf" srcId="{F7EAFA5D-5550-40CB-BA3F-BAF6A446AB68}" destId="{E177310D-0904-4506-B707-3B29EA70D99F}" srcOrd="2" destOrd="0" presId="urn:microsoft.com/office/officeart/2005/8/layout/chevron2"/>
    <dgm:cxn modelId="{0D2974A0-0DFA-4497-9759-D6562D9BDE68}" type="presParOf" srcId="{E177310D-0904-4506-B707-3B29EA70D99F}" destId="{9EBA61E2-499E-426C-B2AD-E5236746BE60}" srcOrd="0" destOrd="0" presId="urn:microsoft.com/office/officeart/2005/8/layout/chevron2"/>
    <dgm:cxn modelId="{FC8F156E-656C-4C7B-B41D-606FCF536519}" type="presParOf" srcId="{E177310D-0904-4506-B707-3B29EA70D99F}" destId="{5D1D65F1-B169-4F53-86BD-20EBC6B14D5E}" srcOrd="1" destOrd="0" presId="urn:microsoft.com/office/officeart/2005/8/layout/chevron2"/>
    <dgm:cxn modelId="{86FA40B9-80BF-41BD-9761-67BA6F5BE875}" type="presParOf" srcId="{F7EAFA5D-5550-40CB-BA3F-BAF6A446AB68}" destId="{759FAB40-BE19-460A-8D68-51E5D3BF4D3B}" srcOrd="3" destOrd="0" presId="urn:microsoft.com/office/officeart/2005/8/layout/chevron2"/>
    <dgm:cxn modelId="{BC1ADF69-CF53-4913-92E8-AC32001C0356}" type="presParOf" srcId="{F7EAFA5D-5550-40CB-BA3F-BAF6A446AB68}" destId="{1840F4ED-A520-4C25-AE04-B758CBE9ADB8}" srcOrd="4" destOrd="0" presId="urn:microsoft.com/office/officeart/2005/8/layout/chevron2"/>
    <dgm:cxn modelId="{1D5B67D3-5A1F-4EC0-9517-0DCFF47D6303}" type="presParOf" srcId="{1840F4ED-A520-4C25-AE04-B758CBE9ADB8}" destId="{8B852C74-7B94-410C-80D6-C460644308B2}" srcOrd="0" destOrd="0" presId="urn:microsoft.com/office/officeart/2005/8/layout/chevron2"/>
    <dgm:cxn modelId="{BAB12F39-60ED-46DD-9FFB-4695C1428A26}" type="presParOf" srcId="{1840F4ED-A520-4C25-AE04-B758CBE9ADB8}" destId="{50658DAD-A7FE-4E56-A108-F99476ECB42A}" srcOrd="1" destOrd="0" presId="urn:microsoft.com/office/officeart/2005/8/layout/chevron2"/>
    <dgm:cxn modelId="{39364C92-F75F-4224-B465-515AAD3C9068}" type="presParOf" srcId="{F7EAFA5D-5550-40CB-BA3F-BAF6A446AB68}" destId="{0CF0AA32-4B03-40B5-AE4A-B5DD4D8CE26B}" srcOrd="5" destOrd="0" presId="urn:microsoft.com/office/officeart/2005/8/layout/chevron2"/>
    <dgm:cxn modelId="{E49E032E-7C69-438A-A6BB-FDB7CF1105AC}" type="presParOf" srcId="{F7EAFA5D-5550-40CB-BA3F-BAF6A446AB68}" destId="{F583F853-3EF1-4B6C-81CA-528FD4CB63BE}" srcOrd="6" destOrd="0" presId="urn:microsoft.com/office/officeart/2005/8/layout/chevron2"/>
    <dgm:cxn modelId="{B7AEF829-3171-4591-B2D7-F1F91A3529D4}" type="presParOf" srcId="{F583F853-3EF1-4B6C-81CA-528FD4CB63BE}" destId="{FECC753D-02FF-4E30-9E5A-A71E56C2EA6B}" srcOrd="0" destOrd="0" presId="urn:microsoft.com/office/officeart/2005/8/layout/chevron2"/>
    <dgm:cxn modelId="{AED11048-06A2-4A90-841B-C40591364403}" type="presParOf" srcId="{F583F853-3EF1-4B6C-81CA-528FD4CB63BE}" destId="{F2929BA2-4A98-4DCC-96E7-C7EF35D69352}"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A6BD2C5-38B1-465F-98E3-DDFAA3CE9E79}" type="datetimeFigureOut">
              <a:rPr lang="en-US" smtClean="0"/>
              <a:pPr/>
              <a:t>12/10/2021</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AB1C3F1A-0574-4C4D-A4AA-9847139A2FC6}" type="slidenum">
              <a:rPr lang="en-IN" smtClean="0"/>
              <a:pPr/>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5BA687-B07F-47D2-8D89-D7DFD421D513}" type="datetimeFigureOut">
              <a:rPr lang="en-US" smtClean="0"/>
              <a:pPr/>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2AE707-D8FA-4F39-B250-5A7C7823889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5BA687-B07F-47D2-8D89-D7DFD421D513}" type="datetimeFigureOut">
              <a:rPr lang="en-US" smtClean="0"/>
              <a:pPr/>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2AE707-D8FA-4F39-B250-5A7C78238892}" type="slidenum">
              <a:rPr lang="en-IN" smtClean="0"/>
              <a:pPr/>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D5BA687-B07F-47D2-8D89-D7DFD421D513}" type="datetimeFigureOut">
              <a:rPr lang="en-US" smtClean="0"/>
              <a:pPr/>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2AE707-D8FA-4F39-B250-5A7C78238892}" type="slidenum">
              <a:rPr lang="en-IN" smtClean="0"/>
              <a:pPr/>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D5BA687-B07F-47D2-8D89-D7DFD421D513}" type="datetimeFigureOut">
              <a:rPr lang="en-US" smtClean="0"/>
              <a:pPr/>
              <a:t>12/10/2021</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6F2AE707-D8FA-4F39-B250-5A7C78238892}" type="slidenum">
              <a:rPr lang="en-IN" smtClean="0"/>
              <a:pPr/>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D5BA687-B07F-47D2-8D89-D7DFD421D513}" type="datetimeFigureOut">
              <a:rPr lang="en-US" smtClean="0"/>
              <a:pPr/>
              <a:t>12/10/2021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2AE707-D8FA-4F39-B250-5A7C78238892}" type="slidenum">
              <a:rPr lang="en-IN" smtClean="0"/>
              <a:pPr/>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D5BA687-B07F-47D2-8D89-D7DFD421D513}" type="datetimeFigureOut">
              <a:rPr lang="en-US" smtClean="0"/>
              <a:pPr/>
              <a:t>12/10/2021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2AE707-D8FA-4F39-B250-5A7C78238892}" type="slidenum">
              <a:rPr lang="en-IN" smtClean="0"/>
              <a:pPr/>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D5BA687-B07F-47D2-8D89-D7DFD421D513}" type="datetimeFigureOut">
              <a:rPr lang="en-US" smtClean="0"/>
              <a:pPr/>
              <a:t>12/10/2021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2AE707-D8FA-4F39-B250-5A7C78238892}" type="slidenum">
              <a:rPr lang="en-IN" smtClean="0"/>
              <a:pPr/>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BA687-B07F-47D2-8D89-D7DFD421D513}" type="datetimeFigureOut">
              <a:rPr lang="en-US" smtClean="0"/>
              <a:pPr/>
              <a:t>12/10/2021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2AE707-D8FA-4F39-B250-5A7C78238892}" type="slidenum">
              <a:rPr lang="en-IN" smtClean="0"/>
              <a:pPr/>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D5BA687-B07F-47D2-8D89-D7DFD421D513}" type="datetimeFigureOut">
              <a:rPr lang="en-US" smtClean="0"/>
              <a:pPr/>
              <a:t>12/10/2021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2AE707-D8FA-4F39-B250-5A7C78238892}"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D5BA687-B07F-47D2-8D89-D7DFD421D513}" type="datetimeFigureOut">
              <a:rPr lang="en-US" smtClean="0"/>
              <a:pPr/>
              <a:t>12/10/2021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2AE707-D8FA-4F39-B250-5A7C78238892}"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D5BA687-B07F-47D2-8D89-D7DFD421D513}" type="datetimeFigureOut">
              <a:rPr lang="en-US" smtClean="0"/>
              <a:pPr/>
              <a:t>12/10/2021</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F2AE707-D8FA-4F39-B250-5A7C78238892}" type="slidenum">
              <a:rPr lang="en-IN" smtClean="0"/>
              <a:pPr/>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burak3ergun/loan-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84" y="1428736"/>
            <a:ext cx="6572296" cy="1214446"/>
          </a:xfrm>
        </p:spPr>
        <p:txBody>
          <a:bodyPr>
            <a:normAutofit fontScale="90000"/>
          </a:bodyPr>
          <a:lstStyle/>
          <a:p>
            <a:r>
              <a:rPr lang="en-IN" b="1" dirty="0" smtClean="0"/>
              <a:t>PROJECT-11</a:t>
            </a:r>
            <a:br>
              <a:rPr lang="en-IN" b="1" dirty="0" smtClean="0"/>
            </a:br>
            <a:r>
              <a:rPr lang="en-IN" dirty="0" smtClean="0"/>
              <a:t/>
            </a:r>
            <a:br>
              <a:rPr lang="en-IN" dirty="0" smtClean="0"/>
            </a:br>
            <a:endParaRPr lang="en-IN" sz="3600" dirty="0"/>
          </a:p>
        </p:txBody>
      </p:sp>
      <p:sp>
        <p:nvSpPr>
          <p:cNvPr id="9" name="Subtitle 8"/>
          <p:cNvSpPr>
            <a:spLocks noGrp="1"/>
          </p:cNvSpPr>
          <p:nvPr>
            <p:ph type="subTitle" idx="1"/>
          </p:nvPr>
        </p:nvSpPr>
        <p:spPr>
          <a:xfrm>
            <a:off x="5286380" y="5000636"/>
            <a:ext cx="3214710" cy="857256"/>
          </a:xfrm>
          <a:solidFill>
            <a:schemeClr val="bg1"/>
          </a:solidFill>
        </p:spPr>
        <p:txBody>
          <a:bodyPr>
            <a:normAutofit/>
          </a:bodyPr>
          <a:lstStyle/>
          <a:p>
            <a:r>
              <a:rPr lang="en-IN" sz="1800" dirty="0" smtClean="0">
                <a:solidFill>
                  <a:schemeClr val="tx1"/>
                </a:solidFill>
              </a:rPr>
              <a:t>180030900-P. </a:t>
            </a:r>
            <a:r>
              <a:rPr lang="en-IN" sz="1800" dirty="0" err="1" smtClean="0">
                <a:solidFill>
                  <a:schemeClr val="tx1"/>
                </a:solidFill>
              </a:rPr>
              <a:t>Sai</a:t>
            </a:r>
            <a:r>
              <a:rPr lang="en-IN" sz="1800" dirty="0" smtClean="0">
                <a:solidFill>
                  <a:schemeClr val="tx1"/>
                </a:solidFill>
              </a:rPr>
              <a:t> </a:t>
            </a:r>
            <a:r>
              <a:rPr lang="en-IN" sz="1800" dirty="0" err="1" smtClean="0">
                <a:solidFill>
                  <a:schemeClr val="tx1"/>
                </a:solidFill>
              </a:rPr>
              <a:t>Deepthi</a:t>
            </a:r>
            <a:endParaRPr lang="en-IN" sz="1800" dirty="0" smtClean="0">
              <a:solidFill>
                <a:schemeClr val="tx1"/>
              </a:solidFill>
            </a:endParaRPr>
          </a:p>
        </p:txBody>
      </p:sp>
      <p:sp>
        <p:nvSpPr>
          <p:cNvPr id="5" name="Rectangle 4"/>
          <p:cNvSpPr/>
          <p:nvPr/>
        </p:nvSpPr>
        <p:spPr>
          <a:xfrm>
            <a:off x="1428728" y="3786190"/>
            <a:ext cx="5857916" cy="1077218"/>
          </a:xfrm>
          <a:prstGeom prst="rect">
            <a:avLst/>
          </a:prstGeom>
        </p:spPr>
        <p:txBody>
          <a:bodyPr wrap="square">
            <a:spAutoFit/>
          </a:bodyPr>
          <a:lstStyle/>
          <a:p>
            <a:r>
              <a:rPr lang="en-IN" sz="3200" b="1" dirty="0" smtClean="0">
                <a:solidFill>
                  <a:schemeClr val="tx1">
                    <a:lumMod val="75000"/>
                    <a:lumOff val="25000"/>
                  </a:schemeClr>
                </a:solidFill>
              </a:rPr>
              <a:t>Loan Prediction Using Machine Learning Algorithms</a:t>
            </a:r>
            <a:endParaRPr lang="en-IN" sz="3200" b="1" dirty="0">
              <a:solidFill>
                <a:schemeClr val="tx1">
                  <a:lumMod val="75000"/>
                  <a:lumOff val="25000"/>
                </a:schemeClr>
              </a:solidFill>
            </a:endParaRPr>
          </a:p>
        </p:txBody>
      </p:sp>
      <p:pic>
        <p:nvPicPr>
          <p:cNvPr id="22533" name="Picture 5" descr="Lending Club Loan Data. Data from the Lending Club Loan Data… | by Ido  Zehori | Medium"/>
          <p:cNvPicPr>
            <a:picLocks noChangeAspect="1" noChangeArrowheads="1"/>
          </p:cNvPicPr>
          <p:nvPr/>
        </p:nvPicPr>
        <p:blipFill>
          <a:blip r:embed="rId2"/>
          <a:srcRect/>
          <a:stretch>
            <a:fillRect/>
          </a:stretch>
        </p:blipFill>
        <p:spPr bwMode="auto">
          <a:xfrm>
            <a:off x="357158" y="285728"/>
            <a:ext cx="5214973" cy="326891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smtClean="0"/>
              <a:t>CONCLUSION</a:t>
            </a:r>
            <a:endParaRPr lang="en-IN" b="1" dirty="0"/>
          </a:p>
        </p:txBody>
      </p:sp>
      <p:sp>
        <p:nvSpPr>
          <p:cNvPr id="2" name="Content Placeholder 1"/>
          <p:cNvSpPr>
            <a:spLocks noGrp="1"/>
          </p:cNvSpPr>
          <p:nvPr>
            <p:ph sz="quarter" idx="1"/>
          </p:nvPr>
        </p:nvSpPr>
        <p:spPr/>
        <p:txBody>
          <a:bodyPr/>
          <a:lstStyle/>
          <a:p>
            <a:r>
              <a:rPr lang="en-IN" dirty="0" smtClean="0"/>
              <a:t>From the Exploratory Data Analysis, we could generate insight from the data. How each of the features relates to the target. Also, it can be seen from the evaluation of three models that Logistic Regression performed better than others, Random Forest did better than Decision Tree.</a:t>
            </a:r>
          </a:p>
          <a:p>
            <a:endParaRPr lang="en-IN" dirty="0"/>
          </a:p>
        </p:txBody>
      </p:sp>
      <p:pic>
        <p:nvPicPr>
          <p:cNvPr id="4" name="Picture 2" descr="Can you Predict Customer's Loan Default using Machine Learning? | by  Kolawole Precious | Medium"/>
          <p:cNvPicPr>
            <a:picLocks noChangeAspect="1" noChangeArrowheads="1"/>
          </p:cNvPicPr>
          <p:nvPr/>
        </p:nvPicPr>
        <p:blipFill>
          <a:blip r:embed="rId2"/>
          <a:srcRect/>
          <a:stretch>
            <a:fillRect/>
          </a:stretch>
        </p:blipFill>
        <p:spPr bwMode="auto">
          <a:xfrm>
            <a:off x="928662" y="3786190"/>
            <a:ext cx="7286676" cy="242889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smtClean="0"/>
              <a:t>INTRODUCTION</a:t>
            </a:r>
            <a:endParaRPr lang="en-IN" b="1" dirty="0"/>
          </a:p>
        </p:txBody>
      </p:sp>
      <p:sp>
        <p:nvSpPr>
          <p:cNvPr id="5" name="TextBox 4"/>
          <p:cNvSpPr txBox="1"/>
          <p:nvPr/>
        </p:nvSpPr>
        <p:spPr>
          <a:xfrm>
            <a:off x="1071538" y="1124627"/>
            <a:ext cx="7072362" cy="9233297"/>
          </a:xfrm>
          <a:prstGeom prst="rect">
            <a:avLst/>
          </a:prstGeom>
          <a:noFill/>
        </p:spPr>
        <p:txBody>
          <a:bodyPr wrap="square" rtlCol="0">
            <a:spAutoFit/>
          </a:bodyPr>
          <a:lstStyle/>
          <a:p>
            <a:endParaRPr lang="en-IN" dirty="0" smtClean="0"/>
          </a:p>
          <a:p>
            <a:r>
              <a:rPr lang="en-IN" sz="2000" dirty="0" smtClean="0">
                <a:solidFill>
                  <a:schemeClr val="accent6">
                    <a:lumMod val="75000"/>
                  </a:schemeClr>
                </a:solidFill>
              </a:rPr>
              <a:t>In this project we are going to predict the loan applicants eligibility for credit using several machine learning algorithms.</a:t>
            </a:r>
          </a:p>
          <a:p>
            <a:endParaRPr lang="en-IN" sz="2000" dirty="0" smtClean="0"/>
          </a:p>
          <a:p>
            <a:r>
              <a:rPr lang="en-IN" sz="2000" b="1" dirty="0" smtClean="0"/>
              <a:t>What is Prediction of loan applicants for eligibility?</a:t>
            </a:r>
          </a:p>
          <a:p>
            <a:endParaRPr lang="en-IN" sz="2000" dirty="0" smtClean="0"/>
          </a:p>
          <a:p>
            <a:pPr>
              <a:buFont typeface="Wingdings" pitchFamily="2" charset="2"/>
              <a:buChar char="§"/>
            </a:pPr>
            <a:r>
              <a:rPr lang="en-IN" sz="2000" dirty="0" smtClean="0">
                <a:solidFill>
                  <a:schemeClr val="accent2">
                    <a:lumMod val="75000"/>
                  </a:schemeClr>
                </a:solidFill>
              </a:rPr>
              <a:t>Loans are the core business of banks. The main profit comes directly from the loan’s interest. </a:t>
            </a:r>
          </a:p>
          <a:p>
            <a:pPr>
              <a:buFont typeface="Wingdings" pitchFamily="2" charset="2"/>
              <a:buChar char="§"/>
            </a:pPr>
            <a:r>
              <a:rPr lang="en-IN" sz="2000" dirty="0" smtClean="0">
                <a:solidFill>
                  <a:schemeClr val="accent2">
                    <a:lumMod val="75000"/>
                  </a:schemeClr>
                </a:solidFill>
              </a:rPr>
              <a:t>The loan companies grant a loan after an intensive process of verification and validation. </a:t>
            </a:r>
          </a:p>
          <a:p>
            <a:pPr>
              <a:buFont typeface="Wingdings" pitchFamily="2" charset="2"/>
              <a:buChar char="§"/>
            </a:pPr>
            <a:r>
              <a:rPr lang="en-IN" sz="2000" dirty="0" smtClean="0">
                <a:solidFill>
                  <a:schemeClr val="accent2">
                    <a:lumMod val="75000"/>
                  </a:schemeClr>
                </a:solidFill>
              </a:rPr>
              <a:t>However, they still don’t have assurance if the applicant is able to repay the loan with no difficulties.</a:t>
            </a:r>
          </a:p>
          <a:p>
            <a:pPr>
              <a:buFont typeface="Wingdings" pitchFamily="2" charset="2"/>
              <a:buChar char="§"/>
            </a:pPr>
            <a:r>
              <a:rPr lang="en-IN" sz="2000" dirty="0" smtClean="0">
                <a:solidFill>
                  <a:schemeClr val="accent2">
                    <a:lumMod val="75000"/>
                  </a:schemeClr>
                </a:solidFill>
              </a:rPr>
              <a:t>In this project, we’ll build a predictive model to predict if an applicant is able to repay the lending company or not. </a:t>
            </a:r>
          </a:p>
          <a:p>
            <a:r>
              <a:rPr lang="en-IN" sz="2000" dirty="0" smtClean="0">
                <a:solidFill>
                  <a:schemeClr val="accent2">
                    <a:lumMod val="75000"/>
                  </a:schemeClr>
                </a:solidFill>
              </a:rPr>
              <a:t>We will use various models to predict the target variable.</a:t>
            </a:r>
          </a:p>
          <a:p>
            <a:endParaRPr lang="en-IN" sz="2000" dirty="0" smtClean="0"/>
          </a:p>
          <a:p>
            <a:endParaRPr lang="en-IN" sz="2000" dirty="0" smtClean="0"/>
          </a:p>
          <a:p>
            <a:endParaRPr lang="en-IN" sz="2000" dirty="0" smtClean="0"/>
          </a:p>
          <a:p>
            <a:endParaRPr lang="en-IN" sz="2000"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smtClean="0"/>
              <a:t>METHODOLOGY</a:t>
            </a:r>
            <a:endParaRPr lang="en-IN" b="1" dirty="0"/>
          </a:p>
        </p:txBody>
      </p:sp>
      <p:graphicFrame>
        <p:nvGraphicFramePr>
          <p:cNvPr id="14" name="Content Placeholder 13"/>
          <p:cNvGraphicFramePr>
            <a:graphicFrameLocks noGrp="1"/>
          </p:cNvGraphicFramePr>
          <p:nvPr>
            <p:ph sz="quarter" idx="1"/>
          </p:nvPr>
        </p:nvGraphicFramePr>
        <p:xfrm>
          <a:off x="1142976" y="1643050"/>
          <a:ext cx="7072362" cy="4067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smtClean="0"/>
              <a:t>OBJECTIVES</a:t>
            </a:r>
            <a:endParaRPr lang="en-IN" b="1" dirty="0"/>
          </a:p>
        </p:txBody>
      </p:sp>
      <p:sp>
        <p:nvSpPr>
          <p:cNvPr id="4" name="Text Placeholder 3"/>
          <p:cNvSpPr txBox="1">
            <a:spLocks/>
          </p:cNvSpPr>
          <p:nvPr/>
        </p:nvSpPr>
        <p:spPr>
          <a:xfrm>
            <a:off x="1071538" y="1428736"/>
            <a:ext cx="7786742" cy="4840766"/>
          </a:xfrm>
          <a:prstGeom prst="rect">
            <a:avLst/>
          </a:prstGeom>
        </p:spPr>
        <p:txBody>
          <a:bodyPr>
            <a:normAutofit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700" b="0" i="0" u="none" strike="noStrike" kern="1200" cap="none" spc="0" normalizeH="0" baseline="0" noProof="0" dirty="0" err="1" smtClean="0">
                <a:ln>
                  <a:noFill/>
                </a:ln>
                <a:solidFill>
                  <a:schemeClr val="tx1"/>
                </a:solidFill>
                <a:effectLst/>
                <a:uLnTx/>
                <a:uFillTx/>
                <a:latin typeface="+mn-lt"/>
                <a:ea typeface="+mn-ea"/>
                <a:cs typeface="+mn-cs"/>
              </a:rPr>
              <a:t>DataSet</a:t>
            </a:r>
            <a:r>
              <a:rPr kumimoji="0" lang="en-IN" sz="2700" b="0" i="0" u="none" strike="noStrike" kern="1200" cap="none" spc="0" normalizeH="0" baseline="0" noProof="0" dirty="0" smtClean="0">
                <a:ln>
                  <a:noFill/>
                </a:ln>
                <a:solidFill>
                  <a:schemeClr val="tx1"/>
                </a:solidFill>
                <a:effectLst/>
                <a:uLnTx/>
                <a:uFillTx/>
                <a:latin typeface="+mn-lt"/>
                <a:ea typeface="+mn-ea"/>
                <a:cs typeface="+mn-cs"/>
              </a:rPr>
              <a:t> Platform-</a:t>
            </a:r>
            <a:r>
              <a:rPr kumimoji="0" lang="en-IN" sz="2700" b="0" i="0" u="none" strike="noStrike" kern="1200" cap="none" spc="0" normalizeH="0" baseline="0" noProof="0" dirty="0" err="1" smtClean="0">
                <a:ln>
                  <a:noFill/>
                </a:ln>
                <a:solidFill>
                  <a:schemeClr val="tx1"/>
                </a:solidFill>
                <a:effectLst/>
                <a:uLnTx/>
                <a:uFillTx/>
                <a:latin typeface="+mn-lt"/>
                <a:ea typeface="+mn-ea"/>
                <a:cs typeface="+mn-cs"/>
              </a:rPr>
              <a:t>Kaggle</a:t>
            </a:r>
            <a:endParaRPr kumimoji="0" lang="en-IN"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700" b="0" i="0" u="none" strike="noStrike" kern="1200" cap="none" spc="0" normalizeH="0" baseline="0" noProof="0" dirty="0" err="1" smtClean="0">
                <a:ln>
                  <a:noFill/>
                </a:ln>
                <a:solidFill>
                  <a:schemeClr val="tx1"/>
                </a:solidFill>
                <a:effectLst/>
                <a:uLnTx/>
                <a:uFillTx/>
                <a:latin typeface="+mn-lt"/>
                <a:ea typeface="+mn-ea"/>
                <a:cs typeface="+mn-cs"/>
              </a:rPr>
              <a:t>DataSet</a:t>
            </a:r>
            <a:r>
              <a:rPr kumimoji="0" lang="en-IN" sz="2700" b="0" i="0" u="none" strike="noStrike" kern="1200" cap="none" spc="0" normalizeH="0" baseline="0" noProof="0" dirty="0" smtClean="0">
                <a:ln>
                  <a:noFill/>
                </a:ln>
                <a:solidFill>
                  <a:schemeClr val="tx1"/>
                </a:solidFill>
                <a:effectLst/>
                <a:uLnTx/>
                <a:uFillTx/>
                <a:latin typeface="+mn-lt"/>
                <a:ea typeface="+mn-ea"/>
                <a:cs typeface="+mn-cs"/>
              </a:rPr>
              <a:t> Link-</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700" b="0" i="0" u="sng" strike="noStrike" kern="1200" cap="none" spc="0" normalizeH="0" baseline="0" noProof="0" dirty="0" smtClean="0">
                <a:ln>
                  <a:noFill/>
                </a:ln>
                <a:solidFill>
                  <a:srgbClr val="0070C0"/>
                </a:solidFill>
                <a:effectLst/>
                <a:uLnTx/>
                <a:uFillTx/>
                <a:latin typeface="+mn-lt"/>
                <a:ea typeface="+mn-ea"/>
                <a:cs typeface="+mn-cs"/>
                <a:hlinkClick r:id="rId2"/>
              </a:rPr>
              <a:t>https://www.kaggle.com/burak3ergun/loan-data-set</a:t>
            </a:r>
            <a:endParaRPr kumimoji="0" lang="en-IN" sz="2700" b="0" i="0" u="sng" strike="noStrike" kern="1200" cap="none" spc="0" normalizeH="0" baseline="0" noProof="0" dirty="0" smtClean="0">
              <a:ln>
                <a:noFill/>
              </a:ln>
              <a:solidFill>
                <a:srgbClr val="0070C0"/>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IN" sz="2700" b="0" i="0" u="sng" strike="noStrike" kern="1200" cap="none" spc="0" normalizeH="0" baseline="0" noProof="0" dirty="0" smtClean="0">
              <a:ln>
                <a:noFill/>
              </a:ln>
              <a:solidFill>
                <a:srgbClr val="0070C0"/>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7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algorithms that need to be used in this project are: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IN" sz="27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7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 Logistic Regression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7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b) Decision Tree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7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 Random Forest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7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 </a:t>
            </a:r>
            <a:r>
              <a:rPr kumimoji="0" lang="en-IN" sz="27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Bayes</a:t>
            </a:r>
            <a:r>
              <a:rPr kumimoji="0" lang="en-IN" sz="27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algorithm</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IN" sz="27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IN" sz="2700" b="0" i="0" u="sng" strike="noStrike" kern="1200" cap="none" spc="0" normalizeH="0" baseline="0" noProof="0" dirty="0">
              <a:ln>
                <a:noFill/>
              </a:ln>
              <a:solidFill>
                <a:srgbClr val="0070C0"/>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t>LOGISTIC REGRESSION</a:t>
            </a:r>
            <a:endParaRPr lang="en-IN" dirty="0"/>
          </a:p>
        </p:txBody>
      </p:sp>
      <p:sp>
        <p:nvSpPr>
          <p:cNvPr id="2" name="Content Placeholder 1"/>
          <p:cNvSpPr>
            <a:spLocks noGrp="1"/>
          </p:cNvSpPr>
          <p:nvPr>
            <p:ph sz="quarter" idx="1"/>
          </p:nvPr>
        </p:nvSpPr>
        <p:spPr>
          <a:xfrm>
            <a:off x="457200" y="1214422"/>
            <a:ext cx="8229600" cy="4792869"/>
          </a:xfrm>
        </p:spPr>
        <p:txBody>
          <a:bodyPr>
            <a:normAutofit fontScale="92500" lnSpcReduction="10000"/>
          </a:bodyPr>
          <a:lstStyle/>
          <a:p>
            <a:r>
              <a:rPr lang="en-IN" sz="2400" dirty="0" smtClean="0">
                <a:solidFill>
                  <a:schemeClr val="accent2">
                    <a:lumMod val="75000"/>
                  </a:schemeClr>
                </a:solidFill>
              </a:rPr>
              <a:t>Logistic regression is a supervised learning classification algorithm used to predict the probability of a target variable.</a:t>
            </a:r>
          </a:p>
          <a:p>
            <a:endParaRPr lang="en-IN" sz="2400" dirty="0" smtClean="0">
              <a:solidFill>
                <a:schemeClr val="accent2">
                  <a:lumMod val="75000"/>
                </a:schemeClr>
              </a:solidFill>
            </a:endParaRPr>
          </a:p>
          <a:p>
            <a:r>
              <a:rPr lang="en-IN" sz="2400" dirty="0" smtClean="0">
                <a:solidFill>
                  <a:schemeClr val="accent2">
                    <a:lumMod val="75000"/>
                  </a:schemeClr>
                </a:solidFill>
              </a:rPr>
              <a:t> The nature of target or dependent variable is dichotomous, which means there would be only two possible classes.</a:t>
            </a:r>
          </a:p>
          <a:p>
            <a:endParaRPr lang="en-IN" sz="2400" dirty="0" smtClean="0">
              <a:solidFill>
                <a:schemeClr val="accent2">
                  <a:lumMod val="75000"/>
                </a:schemeClr>
              </a:solidFill>
            </a:endParaRPr>
          </a:p>
          <a:p>
            <a:r>
              <a:rPr lang="en-IN" sz="2400" dirty="0" smtClean="0">
                <a:solidFill>
                  <a:schemeClr val="accent2">
                    <a:lumMod val="75000"/>
                  </a:schemeClr>
                </a:solidFill>
              </a:rPr>
              <a:t>In simple words, the dependent variable is binary in nature having data coded as either 1 (stands for success/yes) or 0 (stands for failure/no).</a:t>
            </a:r>
          </a:p>
          <a:p>
            <a:endParaRPr lang="en-IN" sz="2400" dirty="0" smtClean="0">
              <a:solidFill>
                <a:schemeClr val="accent2">
                  <a:lumMod val="75000"/>
                </a:schemeClr>
              </a:solidFill>
            </a:endParaRPr>
          </a:p>
          <a:p>
            <a:r>
              <a:rPr lang="en-IN" sz="2400" dirty="0" smtClean="0">
                <a:solidFill>
                  <a:schemeClr val="accent2">
                    <a:lumMod val="75000"/>
                  </a:schemeClr>
                </a:solidFill>
              </a:rPr>
              <a:t>Mathematically, a logistic regression model predicts P(Y=1) as a function of X.</a:t>
            </a:r>
            <a:r>
              <a:rPr lang="en-IN" dirty="0" smtClean="0"/>
              <a:t/>
            </a:r>
            <a:br>
              <a:rPr lang="en-IN" dirty="0" smtClean="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DECISION TREE</a:t>
            </a:r>
            <a:endParaRPr lang="en-IN" dirty="0"/>
          </a:p>
        </p:txBody>
      </p:sp>
      <p:pic>
        <p:nvPicPr>
          <p:cNvPr id="18434" name="Picture 2" descr="C:\Users\dell\OneDrive\Pictures\loan-prediction-11-638.jpg"/>
          <p:cNvPicPr>
            <a:picLocks noGrp="1" noChangeAspect="1" noChangeArrowheads="1"/>
          </p:cNvPicPr>
          <p:nvPr>
            <p:ph sz="quarter" idx="1"/>
          </p:nvPr>
        </p:nvPicPr>
        <p:blipFill>
          <a:blip r:embed="rId2"/>
          <a:srcRect/>
          <a:stretch>
            <a:fillRect/>
          </a:stretch>
        </p:blipFill>
        <p:spPr bwMode="auto">
          <a:xfrm>
            <a:off x="1857356" y="3643314"/>
            <a:ext cx="4962525" cy="2543175"/>
          </a:xfrm>
          <a:prstGeom prst="rect">
            <a:avLst/>
          </a:prstGeom>
          <a:noFill/>
        </p:spPr>
      </p:pic>
      <p:sp>
        <p:nvSpPr>
          <p:cNvPr id="7" name="Rectangle 6"/>
          <p:cNvSpPr/>
          <p:nvPr/>
        </p:nvSpPr>
        <p:spPr>
          <a:xfrm>
            <a:off x="571472" y="1357298"/>
            <a:ext cx="8072494" cy="2308324"/>
          </a:xfrm>
          <a:prstGeom prst="rect">
            <a:avLst/>
          </a:prstGeom>
        </p:spPr>
        <p:txBody>
          <a:bodyPr wrap="square">
            <a:spAutoFit/>
          </a:bodyPr>
          <a:lstStyle/>
          <a:p>
            <a:pPr>
              <a:buFont typeface="Wingdings" pitchFamily="2" charset="2"/>
              <a:buChar char="q"/>
            </a:pPr>
            <a:r>
              <a:rPr lang="en-IN" dirty="0" smtClean="0"/>
              <a:t>The goal of using a </a:t>
            </a:r>
            <a:r>
              <a:rPr lang="en-IN" b="1" dirty="0" smtClean="0"/>
              <a:t>Decision Tree</a:t>
            </a:r>
            <a:r>
              <a:rPr lang="en-IN" dirty="0" smtClean="0"/>
              <a:t> is to create a training model that can </a:t>
            </a:r>
            <a:r>
              <a:rPr lang="en-IN" b="1" dirty="0" smtClean="0"/>
              <a:t>use</a:t>
            </a:r>
            <a:r>
              <a:rPr lang="en-IN" dirty="0" smtClean="0"/>
              <a:t> to predict the class or value of the target variable by </a:t>
            </a:r>
            <a:r>
              <a:rPr lang="en-IN" b="1" dirty="0" smtClean="0"/>
              <a:t>learning</a:t>
            </a:r>
            <a:r>
              <a:rPr lang="en-IN" dirty="0" smtClean="0"/>
              <a:t> simple </a:t>
            </a:r>
            <a:r>
              <a:rPr lang="en-IN" b="1" dirty="0" smtClean="0"/>
              <a:t>decision</a:t>
            </a:r>
            <a:r>
              <a:rPr lang="en-IN" dirty="0" smtClean="0"/>
              <a:t> rules inferred from prior data(training data). </a:t>
            </a:r>
          </a:p>
          <a:p>
            <a:pPr>
              <a:buFont typeface="Wingdings" pitchFamily="2" charset="2"/>
              <a:buChar char="q"/>
            </a:pPr>
            <a:r>
              <a:rPr lang="en-IN" dirty="0" smtClean="0"/>
              <a:t>In </a:t>
            </a:r>
            <a:r>
              <a:rPr lang="en-IN" b="1" dirty="0" smtClean="0"/>
              <a:t>Decision Trees</a:t>
            </a:r>
            <a:r>
              <a:rPr lang="en-IN" dirty="0" smtClean="0"/>
              <a:t>, for predicting a class label for a record we start from the root of the </a:t>
            </a:r>
            <a:r>
              <a:rPr lang="en-IN" b="1" dirty="0" smtClean="0"/>
              <a:t>tree</a:t>
            </a:r>
            <a:r>
              <a:rPr lang="en-IN" dirty="0" smtClean="0"/>
              <a:t>.</a:t>
            </a:r>
          </a:p>
          <a:p>
            <a:r>
              <a:rPr lang="en-IN" dirty="0" smtClean="0"/>
              <a:t>                                         </a:t>
            </a:r>
          </a:p>
          <a:p>
            <a:r>
              <a:rPr lang="en-IN" dirty="0" smtClean="0"/>
              <a:t>                                     </a:t>
            </a:r>
            <a:r>
              <a:rPr lang="en-IN" u="sng" dirty="0" smtClean="0">
                <a:solidFill>
                  <a:schemeClr val="accent5">
                    <a:lumMod val="75000"/>
                  </a:schemeClr>
                </a:solidFill>
              </a:rPr>
              <a:t>Architecture of Proposed Model</a:t>
            </a:r>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RANDOM FOREST</a:t>
            </a:r>
            <a:endParaRPr lang="en-IN" dirty="0"/>
          </a:p>
        </p:txBody>
      </p:sp>
      <p:sp>
        <p:nvSpPr>
          <p:cNvPr id="2" name="Content Placeholder 1"/>
          <p:cNvSpPr>
            <a:spLocks noGrp="1"/>
          </p:cNvSpPr>
          <p:nvPr>
            <p:ph sz="quarter" idx="1"/>
          </p:nvPr>
        </p:nvSpPr>
        <p:spPr/>
        <p:txBody>
          <a:bodyPr>
            <a:noAutofit/>
          </a:bodyPr>
          <a:lstStyle/>
          <a:p>
            <a:r>
              <a:rPr lang="en-IN" sz="2000" dirty="0" smtClean="0">
                <a:solidFill>
                  <a:schemeClr val="accent2">
                    <a:lumMod val="75000"/>
                  </a:schemeClr>
                </a:solidFill>
              </a:rPr>
              <a:t>Random forest is a supervised learning algorithm.</a:t>
            </a:r>
          </a:p>
          <a:p>
            <a:endParaRPr lang="en-IN" sz="2000" dirty="0" smtClean="0">
              <a:solidFill>
                <a:schemeClr val="accent2">
                  <a:lumMod val="75000"/>
                </a:schemeClr>
              </a:solidFill>
            </a:endParaRPr>
          </a:p>
          <a:p>
            <a:r>
              <a:rPr lang="en-IN" sz="2000" dirty="0" smtClean="0">
                <a:solidFill>
                  <a:schemeClr val="accent2">
                    <a:lumMod val="75000"/>
                  </a:schemeClr>
                </a:solidFill>
              </a:rPr>
              <a:t>One big advantage of random forest is that it can be used for both classification and regression problems, which form the majority of current machine learning systems. </a:t>
            </a:r>
          </a:p>
          <a:p>
            <a:endParaRPr lang="en-IN" sz="2000" dirty="0" smtClean="0">
              <a:solidFill>
                <a:schemeClr val="accent2">
                  <a:lumMod val="75000"/>
                </a:schemeClr>
              </a:solidFill>
            </a:endParaRPr>
          </a:p>
          <a:p>
            <a:r>
              <a:rPr lang="en-IN" sz="2000" dirty="0" smtClean="0">
                <a:solidFill>
                  <a:schemeClr val="accent2">
                    <a:lumMod val="75000"/>
                  </a:schemeClr>
                </a:solidFill>
              </a:rPr>
              <a:t>Random forest adds additional randomness to the model, while growing the trees. Instead of searching for the most important feature while splitting a node, it searches for the best feature among a random subset of features. This results in a wide diversity that generally results in a better model.</a:t>
            </a:r>
            <a:endParaRPr lang="en-IN" sz="2000" dirty="0">
              <a:solidFill>
                <a:schemeClr val="accent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t>BAYES ALGORITHM</a:t>
            </a:r>
            <a:endParaRPr lang="en-IN" dirty="0"/>
          </a:p>
        </p:txBody>
      </p:sp>
      <p:sp>
        <p:nvSpPr>
          <p:cNvPr id="2" name="Content Placeholder 1"/>
          <p:cNvSpPr>
            <a:spLocks noGrp="1"/>
          </p:cNvSpPr>
          <p:nvPr>
            <p:ph sz="quarter" idx="1"/>
          </p:nvPr>
        </p:nvSpPr>
        <p:spPr/>
        <p:txBody>
          <a:bodyPr>
            <a:normAutofit/>
          </a:bodyPr>
          <a:lstStyle/>
          <a:p>
            <a:r>
              <a:rPr lang="en-IN" dirty="0" smtClean="0">
                <a:solidFill>
                  <a:schemeClr val="accent2">
                    <a:lumMod val="75000"/>
                  </a:schemeClr>
                </a:solidFill>
              </a:rPr>
              <a:t>It is a classification technique based on </a:t>
            </a:r>
            <a:r>
              <a:rPr lang="en-IN" b="1" dirty="0" err="1" smtClean="0">
                <a:solidFill>
                  <a:schemeClr val="accent2">
                    <a:lumMod val="75000"/>
                  </a:schemeClr>
                </a:solidFill>
              </a:rPr>
              <a:t>Bayes</a:t>
            </a:r>
            <a:r>
              <a:rPr lang="en-IN" dirty="0" smtClean="0">
                <a:solidFill>
                  <a:schemeClr val="accent2">
                    <a:lumMod val="75000"/>
                  </a:schemeClr>
                </a:solidFill>
              </a:rPr>
              <a:t>' Theorem with an assumption of independence among predictors. </a:t>
            </a:r>
          </a:p>
          <a:p>
            <a:endParaRPr lang="en-IN" dirty="0" smtClean="0">
              <a:solidFill>
                <a:schemeClr val="accent2">
                  <a:lumMod val="75000"/>
                </a:schemeClr>
              </a:solidFill>
            </a:endParaRPr>
          </a:p>
          <a:p>
            <a:r>
              <a:rPr lang="en-IN" dirty="0" smtClean="0">
                <a:solidFill>
                  <a:schemeClr val="accent2">
                    <a:lumMod val="75000"/>
                  </a:schemeClr>
                </a:solidFill>
              </a:rPr>
              <a:t>In simple terms, a Naive </a:t>
            </a:r>
            <a:r>
              <a:rPr lang="en-IN" b="1" dirty="0" err="1" smtClean="0">
                <a:solidFill>
                  <a:schemeClr val="accent2">
                    <a:lumMod val="75000"/>
                  </a:schemeClr>
                </a:solidFill>
              </a:rPr>
              <a:t>Bayes</a:t>
            </a:r>
            <a:r>
              <a:rPr lang="en-IN" b="1" dirty="0" smtClean="0">
                <a:solidFill>
                  <a:schemeClr val="accent2">
                    <a:lumMod val="75000"/>
                  </a:schemeClr>
                </a:solidFill>
              </a:rPr>
              <a:t> Classifier</a:t>
            </a:r>
            <a:r>
              <a:rPr lang="en-IN" dirty="0" smtClean="0">
                <a:solidFill>
                  <a:schemeClr val="accent2">
                    <a:lumMod val="75000"/>
                  </a:schemeClr>
                </a:solidFill>
              </a:rPr>
              <a:t> assumes that the presence of a particular feature in a class is unrelated to the presence of any other feature.</a:t>
            </a:r>
          </a:p>
          <a:p>
            <a:endParaRPr lang="en-IN" dirty="0" smtClean="0">
              <a:solidFill>
                <a:schemeClr val="accent2">
                  <a:lumMod val="75000"/>
                </a:schemeClr>
              </a:solidFill>
            </a:endParaRPr>
          </a:p>
          <a:p>
            <a:r>
              <a:rPr lang="en-IN" dirty="0" smtClean="0">
                <a:solidFill>
                  <a:schemeClr val="accent2">
                    <a:lumMod val="75000"/>
                  </a:schemeClr>
                </a:solidFill>
              </a:rPr>
              <a:t>It is a probabilistic </a:t>
            </a:r>
            <a:r>
              <a:rPr lang="en-IN" b="1" dirty="0" smtClean="0">
                <a:solidFill>
                  <a:schemeClr val="accent2">
                    <a:lumMod val="75000"/>
                  </a:schemeClr>
                </a:solidFill>
              </a:rPr>
              <a:t>classifier</a:t>
            </a:r>
            <a:r>
              <a:rPr lang="en-IN" dirty="0" smtClean="0">
                <a:solidFill>
                  <a:schemeClr val="accent2">
                    <a:lumMod val="75000"/>
                  </a:schemeClr>
                </a:solidFill>
              </a:rPr>
              <a:t>, which means it predicts on the basis of the probability of an object</a:t>
            </a:r>
            <a:r>
              <a:rPr lang="en-IN" dirty="0" smtClean="0"/>
              <a:t>.</a:t>
            </a:r>
          </a:p>
          <a:p>
            <a:endParaRPr lang="en-IN" dirty="0" smtClean="0"/>
          </a:p>
          <a:p>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28596" y="428604"/>
            <a:ext cx="5000660" cy="5578687"/>
          </a:xfrm>
        </p:spPr>
        <p:txBody>
          <a:bodyPr>
            <a:normAutofit lnSpcReduction="10000"/>
          </a:bodyPr>
          <a:lstStyle/>
          <a:p>
            <a:pPr>
              <a:buFont typeface="Wingdings" pitchFamily="2" charset="2"/>
              <a:buChar char="v"/>
            </a:pPr>
            <a:r>
              <a:rPr lang="en-IN" b="1" dirty="0" smtClean="0"/>
              <a:t>STEPS</a:t>
            </a:r>
          </a:p>
          <a:p>
            <a:pPr>
              <a:buFont typeface="Arial" pitchFamily="34" charset="0"/>
              <a:buChar char="•"/>
            </a:pPr>
            <a:endParaRPr lang="en-IN" dirty="0" smtClean="0"/>
          </a:p>
          <a:p>
            <a:pPr>
              <a:buFont typeface="Arial" pitchFamily="34" charset="0"/>
              <a:buChar char="•"/>
            </a:pPr>
            <a:r>
              <a:rPr lang="en-IN" dirty="0" smtClean="0"/>
              <a:t>Importing Dataset</a:t>
            </a:r>
          </a:p>
          <a:p>
            <a:pPr>
              <a:buFont typeface="Arial" pitchFamily="34" charset="0"/>
              <a:buChar char="•"/>
            </a:pPr>
            <a:r>
              <a:rPr lang="en-IN" dirty="0" smtClean="0"/>
              <a:t>Loading Dataset and visualization</a:t>
            </a:r>
          </a:p>
          <a:p>
            <a:pPr>
              <a:buFont typeface="Arial" pitchFamily="34" charset="0"/>
              <a:buChar char="•"/>
            </a:pPr>
            <a:r>
              <a:rPr lang="en-IN" dirty="0" smtClean="0"/>
              <a:t>Selecting columns</a:t>
            </a:r>
          </a:p>
          <a:p>
            <a:pPr>
              <a:buFont typeface="Arial" pitchFamily="34" charset="0"/>
              <a:buChar char="•"/>
            </a:pPr>
            <a:r>
              <a:rPr lang="en-IN" dirty="0" smtClean="0"/>
              <a:t>Applying Machine Learning algorithms</a:t>
            </a:r>
          </a:p>
          <a:p>
            <a:pPr>
              <a:buNone/>
            </a:pPr>
            <a:r>
              <a:rPr lang="en-IN" dirty="0" smtClean="0"/>
              <a:t>              a) Logistic Regression </a:t>
            </a:r>
          </a:p>
          <a:p>
            <a:pPr>
              <a:buNone/>
            </a:pPr>
            <a:r>
              <a:rPr lang="en-IN" dirty="0" smtClean="0"/>
              <a:t>              b) Decision Tree</a:t>
            </a:r>
          </a:p>
          <a:p>
            <a:pPr>
              <a:buNone/>
            </a:pPr>
            <a:r>
              <a:rPr lang="en-IN" dirty="0" smtClean="0"/>
              <a:t>              c) Random Forest</a:t>
            </a:r>
          </a:p>
          <a:p>
            <a:pPr>
              <a:buNone/>
            </a:pPr>
            <a:r>
              <a:rPr lang="en-IN" dirty="0" smtClean="0"/>
              <a:t>              d) </a:t>
            </a:r>
            <a:r>
              <a:rPr lang="en-IN" dirty="0" err="1" smtClean="0"/>
              <a:t>bayes</a:t>
            </a:r>
            <a:r>
              <a:rPr lang="en-IN" dirty="0" smtClean="0"/>
              <a:t> algorithm </a:t>
            </a:r>
          </a:p>
          <a:p>
            <a:pPr>
              <a:buFont typeface="Arial" pitchFamily="34" charset="0"/>
              <a:buChar char="•"/>
            </a:pPr>
            <a:r>
              <a:rPr lang="en-IN" dirty="0" smtClean="0"/>
              <a:t>Finally comparing result.</a:t>
            </a:r>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2460</TotalTime>
  <Words>474</Words>
  <Application>Microsoft Office PowerPoint</Application>
  <PresentationFormat>On-screen Show (4:3)</PresentationFormat>
  <Paragraphs>96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Origin</vt:lpstr>
      <vt:lpstr>PROJECT-11  </vt:lpstr>
      <vt:lpstr>INTRODUCTION</vt:lpstr>
      <vt:lpstr>METHODOLOGY</vt:lpstr>
      <vt:lpstr>OBJECTIVES</vt:lpstr>
      <vt:lpstr>LOGISTIC REGRESSION</vt:lpstr>
      <vt:lpstr>DECISION TREE</vt:lpstr>
      <vt:lpstr>RANDOM FOREST</vt:lpstr>
      <vt:lpstr>BAYES ALGORITHM</vt:lpstr>
      <vt:lpstr>Slide 9</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PROJECT-11 Prediction of loan applicants eligibility using Machine Leaning</dc:title>
  <dc:creator>dell</dc:creator>
  <cp:lastModifiedBy>dell</cp:lastModifiedBy>
  <cp:revision>155</cp:revision>
  <dcterms:created xsi:type="dcterms:W3CDTF">2020-10-16T05:53:11Z</dcterms:created>
  <dcterms:modified xsi:type="dcterms:W3CDTF">2021-12-09T21:21:08Z</dcterms:modified>
</cp:coreProperties>
</file>