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6" r:id="rId9"/>
    <p:sldId id="263" r:id="rId10"/>
    <p:sldId id="264" r:id="rId11"/>
    <p:sldId id="265"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9AA25C2-11CE-49F9-848D-92C61873144A}" type="datetimeFigureOut">
              <a:rPr lang="en-US" smtClean="0"/>
              <a:t>9/11/2023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AFEDCD3-60AB-4182-A2F7-5BAE8285ABF0}" type="slidenum">
              <a:rPr lang="en-US" smtClean="0"/>
              <a:t>‹#›</a:t>
            </a:fld>
            <a:endParaRPr lang="en-US"/>
          </a:p>
        </p:txBody>
      </p:sp>
    </p:spTree>
    <p:extLst>
      <p:ext uri="{BB962C8B-B14F-4D97-AF65-F5344CB8AC3E}">
        <p14:creationId xmlns:p14="http://schemas.microsoft.com/office/powerpoint/2010/main" val="906608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AA25C2-11CE-49F9-848D-92C61873144A}"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AFEDCD3-60AB-4182-A2F7-5BAE8285ABF0}" type="slidenum">
              <a:rPr lang="en-US" smtClean="0"/>
              <a:t>‹#›</a:t>
            </a:fld>
            <a:endParaRPr lang="en-US"/>
          </a:p>
        </p:txBody>
      </p:sp>
    </p:spTree>
    <p:extLst>
      <p:ext uri="{BB962C8B-B14F-4D97-AF65-F5344CB8AC3E}">
        <p14:creationId xmlns:p14="http://schemas.microsoft.com/office/powerpoint/2010/main" val="3832686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9AA25C2-11CE-49F9-848D-92C61873144A}"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AFEDCD3-60AB-4182-A2F7-5BAE8285ABF0}" type="slidenum">
              <a:rPr lang="en-US" smtClean="0"/>
              <a:t>‹#›</a:t>
            </a:fld>
            <a:endParaRPr lang="en-US"/>
          </a:p>
        </p:txBody>
      </p:sp>
    </p:spTree>
    <p:extLst>
      <p:ext uri="{BB962C8B-B14F-4D97-AF65-F5344CB8AC3E}">
        <p14:creationId xmlns:p14="http://schemas.microsoft.com/office/powerpoint/2010/main" val="1561439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9AA25C2-11CE-49F9-848D-92C61873144A}"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AFEDCD3-60AB-4182-A2F7-5BAE8285ABF0}" type="slidenum">
              <a:rPr lang="en-US" smtClean="0"/>
              <a:t>‹#›</a:t>
            </a:fld>
            <a:endParaRPr lang="en-US"/>
          </a:p>
        </p:txBody>
      </p:sp>
    </p:spTree>
    <p:extLst>
      <p:ext uri="{BB962C8B-B14F-4D97-AF65-F5344CB8AC3E}">
        <p14:creationId xmlns:p14="http://schemas.microsoft.com/office/powerpoint/2010/main" val="54649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AA25C2-11CE-49F9-848D-92C61873144A}"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AFEDCD3-60AB-4182-A2F7-5BAE8285ABF0}" type="slidenum">
              <a:rPr lang="en-US" smtClean="0"/>
              <a:t>‹#›</a:t>
            </a:fld>
            <a:endParaRPr lang="en-US"/>
          </a:p>
        </p:txBody>
      </p:sp>
    </p:spTree>
    <p:extLst>
      <p:ext uri="{BB962C8B-B14F-4D97-AF65-F5344CB8AC3E}">
        <p14:creationId xmlns:p14="http://schemas.microsoft.com/office/powerpoint/2010/main" val="2497791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9AA25C2-11CE-49F9-848D-92C61873144A}" type="datetimeFigureOut">
              <a:rPr lang="en-US" smtClean="0"/>
              <a:t>9/11/2023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FEDCD3-60AB-4182-A2F7-5BAE8285ABF0}" type="slidenum">
              <a:rPr lang="en-US" smtClean="0"/>
              <a:t>‹#›</a:t>
            </a:fld>
            <a:endParaRPr lang="en-US"/>
          </a:p>
        </p:txBody>
      </p:sp>
    </p:spTree>
    <p:extLst>
      <p:ext uri="{BB962C8B-B14F-4D97-AF65-F5344CB8AC3E}">
        <p14:creationId xmlns:p14="http://schemas.microsoft.com/office/powerpoint/2010/main" val="756571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9AA25C2-11CE-49F9-848D-92C61873144A}" type="datetimeFigureOut">
              <a:rPr lang="en-US" smtClean="0"/>
              <a:t>9/11/2023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6AFEDCD3-60AB-4182-A2F7-5BAE8285ABF0}" type="slidenum">
              <a:rPr lang="en-US" smtClean="0"/>
              <a:t>‹#›</a:t>
            </a:fld>
            <a:endParaRPr lang="en-US"/>
          </a:p>
        </p:txBody>
      </p:sp>
    </p:spTree>
    <p:extLst>
      <p:ext uri="{BB962C8B-B14F-4D97-AF65-F5344CB8AC3E}">
        <p14:creationId xmlns:p14="http://schemas.microsoft.com/office/powerpoint/2010/main" val="1842950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9AA25C2-11CE-49F9-848D-92C61873144A}"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EDCD3-60AB-4182-A2F7-5BAE8285ABF0}" type="slidenum">
              <a:rPr lang="en-US" smtClean="0"/>
              <a:t>‹#›</a:t>
            </a:fld>
            <a:endParaRPr lang="en-US"/>
          </a:p>
        </p:txBody>
      </p:sp>
    </p:spTree>
    <p:extLst>
      <p:ext uri="{BB962C8B-B14F-4D97-AF65-F5344CB8AC3E}">
        <p14:creationId xmlns:p14="http://schemas.microsoft.com/office/powerpoint/2010/main" val="3683106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9AA25C2-11CE-49F9-848D-92C61873144A}"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AFEDCD3-60AB-4182-A2F7-5BAE8285ABF0}" type="slidenum">
              <a:rPr lang="en-US" smtClean="0"/>
              <a:t>‹#›</a:t>
            </a:fld>
            <a:endParaRPr lang="en-US"/>
          </a:p>
        </p:txBody>
      </p:sp>
    </p:spTree>
    <p:extLst>
      <p:ext uri="{BB962C8B-B14F-4D97-AF65-F5344CB8AC3E}">
        <p14:creationId xmlns:p14="http://schemas.microsoft.com/office/powerpoint/2010/main" val="645365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AA25C2-11CE-49F9-848D-92C61873144A}"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EDCD3-60AB-4182-A2F7-5BAE8285ABF0}" type="slidenum">
              <a:rPr lang="en-US" smtClean="0"/>
              <a:t>‹#›</a:t>
            </a:fld>
            <a:endParaRPr lang="en-US"/>
          </a:p>
        </p:txBody>
      </p:sp>
    </p:spTree>
    <p:extLst>
      <p:ext uri="{BB962C8B-B14F-4D97-AF65-F5344CB8AC3E}">
        <p14:creationId xmlns:p14="http://schemas.microsoft.com/office/powerpoint/2010/main" val="2457822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AA25C2-11CE-49F9-848D-92C61873144A}"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AFEDCD3-60AB-4182-A2F7-5BAE8285ABF0}" type="slidenum">
              <a:rPr lang="en-US" smtClean="0"/>
              <a:t>‹#›</a:t>
            </a:fld>
            <a:endParaRPr lang="en-US"/>
          </a:p>
        </p:txBody>
      </p:sp>
    </p:spTree>
    <p:extLst>
      <p:ext uri="{BB962C8B-B14F-4D97-AF65-F5344CB8AC3E}">
        <p14:creationId xmlns:p14="http://schemas.microsoft.com/office/powerpoint/2010/main" val="1202298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AA25C2-11CE-49F9-848D-92C61873144A}"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EDCD3-60AB-4182-A2F7-5BAE8285ABF0}" type="slidenum">
              <a:rPr lang="en-US" smtClean="0"/>
              <a:t>‹#›</a:t>
            </a:fld>
            <a:endParaRPr lang="en-US"/>
          </a:p>
        </p:txBody>
      </p:sp>
    </p:spTree>
    <p:extLst>
      <p:ext uri="{BB962C8B-B14F-4D97-AF65-F5344CB8AC3E}">
        <p14:creationId xmlns:p14="http://schemas.microsoft.com/office/powerpoint/2010/main" val="1067794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AA25C2-11CE-49F9-848D-92C61873144A}" type="datetimeFigureOut">
              <a:rPr lang="en-US" smtClean="0"/>
              <a:t>9/11/2023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FEDCD3-60AB-4182-A2F7-5BAE8285ABF0}" type="slidenum">
              <a:rPr lang="en-US" smtClean="0"/>
              <a:t>‹#›</a:t>
            </a:fld>
            <a:endParaRPr lang="en-US"/>
          </a:p>
        </p:txBody>
      </p:sp>
    </p:spTree>
    <p:extLst>
      <p:ext uri="{BB962C8B-B14F-4D97-AF65-F5344CB8AC3E}">
        <p14:creationId xmlns:p14="http://schemas.microsoft.com/office/powerpoint/2010/main" val="616547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AA25C2-11CE-49F9-848D-92C61873144A}" type="datetimeFigureOut">
              <a:rPr lang="en-US" smtClean="0"/>
              <a:t>9/11/2023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FEDCD3-60AB-4182-A2F7-5BAE8285ABF0}" type="slidenum">
              <a:rPr lang="en-US" smtClean="0"/>
              <a:t>‹#›</a:t>
            </a:fld>
            <a:endParaRPr lang="en-US"/>
          </a:p>
        </p:txBody>
      </p:sp>
    </p:spTree>
    <p:extLst>
      <p:ext uri="{BB962C8B-B14F-4D97-AF65-F5344CB8AC3E}">
        <p14:creationId xmlns:p14="http://schemas.microsoft.com/office/powerpoint/2010/main" val="3652534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AA25C2-11CE-49F9-848D-92C61873144A}" type="datetimeFigureOut">
              <a:rPr lang="en-US" smtClean="0"/>
              <a:t>9/11/2023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AFEDCD3-60AB-4182-A2F7-5BAE8285ABF0}" type="slidenum">
              <a:rPr lang="en-US" smtClean="0"/>
              <a:t>‹#›</a:t>
            </a:fld>
            <a:endParaRPr lang="en-US"/>
          </a:p>
        </p:txBody>
      </p:sp>
    </p:spTree>
    <p:extLst>
      <p:ext uri="{BB962C8B-B14F-4D97-AF65-F5344CB8AC3E}">
        <p14:creationId xmlns:p14="http://schemas.microsoft.com/office/powerpoint/2010/main" val="3607628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AA25C2-11CE-49F9-848D-92C61873144A}"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AFEDCD3-60AB-4182-A2F7-5BAE8285ABF0}" type="slidenum">
              <a:rPr lang="en-US" smtClean="0"/>
              <a:t>‹#›</a:t>
            </a:fld>
            <a:endParaRPr lang="en-US"/>
          </a:p>
        </p:txBody>
      </p:sp>
    </p:spTree>
    <p:extLst>
      <p:ext uri="{BB962C8B-B14F-4D97-AF65-F5344CB8AC3E}">
        <p14:creationId xmlns:p14="http://schemas.microsoft.com/office/powerpoint/2010/main" val="2395024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AA25C2-11CE-49F9-848D-92C61873144A}"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AFEDCD3-60AB-4182-A2F7-5BAE8285ABF0}" type="slidenum">
              <a:rPr lang="en-US" smtClean="0"/>
              <a:t>‹#›</a:t>
            </a:fld>
            <a:endParaRPr lang="en-US"/>
          </a:p>
        </p:txBody>
      </p:sp>
    </p:spTree>
    <p:extLst>
      <p:ext uri="{BB962C8B-B14F-4D97-AF65-F5344CB8AC3E}">
        <p14:creationId xmlns:p14="http://schemas.microsoft.com/office/powerpoint/2010/main" val="2512565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9AA25C2-11CE-49F9-848D-92C61873144A}" type="datetimeFigureOut">
              <a:rPr lang="en-US" smtClean="0"/>
              <a:t>9/11/2023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AFEDCD3-60AB-4182-A2F7-5BAE8285ABF0}" type="slidenum">
              <a:rPr lang="en-US" smtClean="0"/>
              <a:t>‹#›</a:t>
            </a:fld>
            <a:endParaRPr lang="en-US"/>
          </a:p>
        </p:txBody>
      </p:sp>
    </p:spTree>
    <p:extLst>
      <p:ext uri="{BB962C8B-B14F-4D97-AF65-F5344CB8AC3E}">
        <p14:creationId xmlns:p14="http://schemas.microsoft.com/office/powerpoint/2010/main" val="33186569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Understanding the human being as co-existence of the self and body:-</a:t>
            </a:r>
          </a:p>
        </p:txBody>
      </p:sp>
      <p:sp>
        <p:nvSpPr>
          <p:cNvPr id="5" name="Content Placeholder 4"/>
          <p:cNvSpPr>
            <a:spLocks noGrp="1"/>
          </p:cNvSpPr>
          <p:nvPr>
            <p:ph idx="1"/>
          </p:nvPr>
        </p:nvSpPr>
        <p:spPr/>
        <p:txBody>
          <a:bodyPr>
            <a:normAutofit fontScale="85000" lnSpcReduction="20000"/>
          </a:bodyPr>
          <a:lstStyle/>
          <a:p>
            <a:r>
              <a:rPr lang="en-IN" sz="4000" b="1" dirty="0"/>
              <a:t>Introduction and Meaning:-</a:t>
            </a:r>
          </a:p>
          <a:p>
            <a:pPr marL="0" indent="0" algn="just">
              <a:buNone/>
            </a:pPr>
            <a:r>
              <a:rPr lang="en-IN" sz="3200" dirty="0"/>
              <a:t>Human being is more than just a body. Human being is a co-existence of the ‘Self’ and the ‘Body’. There is a need to understand human being not only as human body but also in context of Self which acts as observer or user of Body. Body is the physical appearance with a particular structure and features whereas Self is the aliveness of the person i.e. the entity that keeps the body. </a:t>
            </a:r>
            <a:endParaRPr lang="en-US" sz="3200" dirty="0"/>
          </a:p>
        </p:txBody>
      </p:sp>
    </p:spTree>
    <p:extLst>
      <p:ext uri="{BB962C8B-B14F-4D97-AF65-F5344CB8AC3E}">
        <p14:creationId xmlns:p14="http://schemas.microsoft.com/office/powerpoint/2010/main" val="2695158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r>
              <a:rPr lang="en-IN" dirty="0"/>
              <a:t>Activities that are going on in the Body </a:t>
            </a:r>
            <a:r>
              <a:rPr lang="en-IN" b="1" dirty="0"/>
              <a:t>(Material Activities)</a:t>
            </a:r>
            <a:br>
              <a:rPr lang="en-IN" dirty="0"/>
            </a:br>
            <a:endParaRPr lang="en-US" dirty="0"/>
          </a:p>
        </p:txBody>
      </p:sp>
      <p:sp>
        <p:nvSpPr>
          <p:cNvPr id="3" name="Content Placeholder 2"/>
          <p:cNvSpPr>
            <a:spLocks noGrp="1"/>
          </p:cNvSpPr>
          <p:nvPr>
            <p:ph idx="1"/>
          </p:nvPr>
        </p:nvSpPr>
        <p:spPr/>
        <p:txBody>
          <a:bodyPr/>
          <a:lstStyle/>
          <a:p>
            <a:r>
              <a:rPr lang="en-IN" sz="2400" dirty="0"/>
              <a:t>The body is a set of “Self-organized activities” that occur with my (I) consent but without my(I)  participation.</a:t>
            </a:r>
          </a:p>
          <a:p>
            <a:r>
              <a:rPr lang="en-IN" sz="2400" dirty="0"/>
              <a:t>e.g. : The functions like breathing, digestion, organ functions</a:t>
            </a:r>
          </a:p>
          <a:p>
            <a:r>
              <a:rPr lang="en-IN" sz="2400" dirty="0"/>
              <a:t>However some of these activities can be stopped by me (I) if I want. e.g.: breathing</a:t>
            </a:r>
          </a:p>
          <a:p>
            <a:endParaRPr lang="en-US" dirty="0"/>
          </a:p>
        </p:txBody>
      </p:sp>
    </p:spTree>
    <p:extLst>
      <p:ext uri="{BB962C8B-B14F-4D97-AF65-F5344CB8AC3E}">
        <p14:creationId xmlns:p14="http://schemas.microsoft.com/office/powerpoint/2010/main" val="3744330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IN" sz="2000" dirty="0"/>
              <a:t>The activities in the body can also be understood as the mutual interaction between two material entities for “recognition” and “fulfilment” of their relationship.</a:t>
            </a:r>
          </a:p>
          <a:p>
            <a:r>
              <a:rPr lang="en-IN" sz="2000" dirty="0"/>
              <a:t>e.g.: “Body” recognizes its relation with “Water” and fulfils it (by absorbing the water we drink, to the extent needed and uses it for the nourishment of various organs).</a:t>
            </a:r>
          </a:p>
          <a:p>
            <a:pPr marL="0" indent="0">
              <a:buNone/>
            </a:pPr>
            <a:endParaRPr lang="en-IN" dirty="0"/>
          </a:p>
          <a:p>
            <a:pPr marL="0" indent="0">
              <a:buNone/>
            </a:pPr>
            <a:endParaRPr lang="en-IN" dirty="0"/>
          </a:p>
          <a:p>
            <a:pPr marL="0" indent="0">
              <a:buNone/>
            </a:pPr>
            <a:br>
              <a:rPr lang="en-IN" dirty="0"/>
            </a:br>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1442" y="4653886"/>
            <a:ext cx="6270862" cy="661147"/>
          </a:xfrm>
          <a:prstGeom prst="rect">
            <a:avLst/>
          </a:prstGeom>
        </p:spPr>
      </p:pic>
    </p:spTree>
    <p:extLst>
      <p:ext uri="{BB962C8B-B14F-4D97-AF65-F5344CB8AC3E}">
        <p14:creationId xmlns:p14="http://schemas.microsoft.com/office/powerpoint/2010/main" val="3261956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Examples of Activities of the Body Vs Activities of the Self:</a:t>
            </a:r>
            <a:endParaRPr lang="en-US" dirty="0"/>
          </a:p>
        </p:txBody>
      </p:sp>
      <p:sp>
        <p:nvSpPr>
          <p:cNvPr id="5" name="Content Placeholder 4"/>
          <p:cNvSpPr>
            <a:spLocks noGrp="1"/>
          </p:cNvSpPr>
          <p:nvPr>
            <p:ph idx="1"/>
          </p:nvPr>
        </p:nvSpPr>
        <p:spPr/>
        <p:txBody>
          <a:bodyPr>
            <a:normAutofit/>
          </a:bodyPr>
          <a:lstStyle/>
          <a:p>
            <a:r>
              <a:rPr lang="en-IN" sz="2000" b="1" dirty="0"/>
              <a:t>Example 1:</a:t>
            </a:r>
            <a:endParaRPr lang="en-IN" sz="2000" dirty="0"/>
          </a:p>
          <a:p>
            <a:r>
              <a:rPr lang="en-IN" sz="2000" b="1" dirty="0"/>
              <a:t>Activity of the Body:  </a:t>
            </a:r>
            <a:r>
              <a:rPr lang="en-IN" sz="2000" dirty="0"/>
              <a:t>If a needle is pricked into your body, the needle goes inside if it is sharp and does not go inside if it is blunt.</a:t>
            </a:r>
          </a:p>
          <a:p>
            <a:pPr marL="0" indent="0">
              <a:buNone/>
            </a:pPr>
            <a:endParaRPr lang="en-IN" sz="2000" dirty="0"/>
          </a:p>
          <a:p>
            <a:r>
              <a:rPr lang="en-IN" sz="2000" b="1" dirty="0"/>
              <a:t>Activity of the Self:</a:t>
            </a:r>
            <a:r>
              <a:rPr lang="en-IN" sz="2000" dirty="0"/>
              <a:t> If you (I) see the needle being pricked into your body, you oppose it because you that it is a needle and you assume that it is sharp. Your “Recognition” of this fact makes you avoid it (Fulfilment of your Recognition).</a:t>
            </a:r>
          </a:p>
          <a:p>
            <a:endParaRPr lang="en-US" sz="2000" dirty="0"/>
          </a:p>
        </p:txBody>
      </p:sp>
    </p:spTree>
    <p:extLst>
      <p:ext uri="{BB962C8B-B14F-4D97-AF65-F5344CB8AC3E}">
        <p14:creationId xmlns:p14="http://schemas.microsoft.com/office/powerpoint/2010/main" val="1683848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Examples of Activities of the Body Vs Activities of the Self:</a:t>
            </a:r>
            <a:endParaRPr lang="en-US" dirty="0"/>
          </a:p>
        </p:txBody>
      </p:sp>
      <p:sp>
        <p:nvSpPr>
          <p:cNvPr id="3" name="Content Placeholder 2"/>
          <p:cNvSpPr>
            <a:spLocks noGrp="1"/>
          </p:cNvSpPr>
          <p:nvPr>
            <p:ph idx="1"/>
          </p:nvPr>
        </p:nvSpPr>
        <p:spPr/>
        <p:txBody>
          <a:bodyPr>
            <a:normAutofit/>
          </a:bodyPr>
          <a:lstStyle/>
          <a:p>
            <a:pPr marL="0" indent="0" algn="just">
              <a:buNone/>
            </a:pPr>
            <a:r>
              <a:rPr lang="en-IN" sz="2800" dirty="0"/>
              <a:t>But if you “know” that it is a syringe with a needle, then you assume that it will cure you of your sickness. Then this “Recognition” makes you allow the needle to be pricked into your body (Fulfilment of your Recognition). Thus this different Recognition leads to a different fulfilment.</a:t>
            </a:r>
            <a:endParaRPr lang="en-US" sz="2800" dirty="0"/>
          </a:p>
        </p:txBody>
      </p:sp>
    </p:spTree>
    <p:extLst>
      <p:ext uri="{BB962C8B-B14F-4D97-AF65-F5344CB8AC3E}">
        <p14:creationId xmlns:p14="http://schemas.microsoft.com/office/powerpoint/2010/main" val="2521403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 and Meaning:-</a:t>
            </a:r>
            <a:br>
              <a:rPr lang="en-IN" b="1" dirty="0"/>
            </a:br>
            <a:endParaRPr lang="en-US" dirty="0"/>
          </a:p>
        </p:txBody>
      </p:sp>
      <p:sp>
        <p:nvSpPr>
          <p:cNvPr id="3" name="Content Placeholder 2"/>
          <p:cNvSpPr>
            <a:spLocks noGrp="1"/>
          </p:cNvSpPr>
          <p:nvPr>
            <p:ph idx="1"/>
          </p:nvPr>
        </p:nvSpPr>
        <p:spPr/>
        <p:txBody>
          <a:bodyPr>
            <a:normAutofit fontScale="85000" lnSpcReduction="20000"/>
          </a:bodyPr>
          <a:lstStyle/>
          <a:p>
            <a:pPr algn="just"/>
            <a:r>
              <a:rPr lang="en-IN" sz="3200" dirty="0"/>
              <a:t>‘Self’ ( I ) and ‘Body’ are different in terms of their needs. Needs of body are physical in nature. However, the needs of self are not physical in nature. Body needs food for nourishment, clothes for protection from different kinds of weather and some other facilities to ensure right utilization of body. These can be categorized as physical facilities or suvidha. Self ( I ) needs respect, happiness, trust etc. Thus, the need of Self is to live in state of continuous happiness. </a:t>
            </a:r>
            <a:endParaRPr lang="en-US" sz="3200" dirty="0"/>
          </a:p>
        </p:txBody>
      </p:sp>
    </p:spTree>
    <p:extLst>
      <p:ext uri="{BB962C8B-B14F-4D97-AF65-F5344CB8AC3E}">
        <p14:creationId xmlns:p14="http://schemas.microsoft.com/office/powerpoint/2010/main" val="789862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Understanding ‘I’ and ‘body’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1755" y="2893326"/>
            <a:ext cx="7356143" cy="3098042"/>
          </a:xfrm>
        </p:spPr>
      </p:pic>
    </p:spTree>
    <p:extLst>
      <p:ext uri="{BB962C8B-B14F-4D97-AF65-F5344CB8AC3E}">
        <p14:creationId xmlns:p14="http://schemas.microsoft.com/office/powerpoint/2010/main" val="4229837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IN" sz="2400" dirty="0"/>
              <a:t>Hence, for every human being, we need to fulfil the needs of both:</a:t>
            </a:r>
          </a:p>
          <a:p>
            <a:pPr marL="0" indent="0">
              <a:buNone/>
            </a:pPr>
            <a:r>
              <a:rPr lang="en-IN" sz="2400" dirty="0"/>
              <a:t>·         Of  “I” = Happiness (Sukha)</a:t>
            </a:r>
          </a:p>
          <a:p>
            <a:pPr marL="0" indent="0">
              <a:buNone/>
            </a:pPr>
            <a:r>
              <a:rPr lang="en-IN" sz="2400" dirty="0"/>
              <a:t>·         Of “Body”  = Physical Facilities (Suvidha)</a:t>
            </a:r>
          </a:p>
          <a:p>
            <a:pPr marL="0" indent="0">
              <a:buNone/>
            </a:pPr>
            <a:r>
              <a:rPr lang="en-IN" sz="2400" dirty="0"/>
              <a:t>One of these cannot replace the other.</a:t>
            </a:r>
          </a:p>
          <a:p>
            <a:endParaRPr lang="en-US" sz="2400" dirty="0"/>
          </a:p>
        </p:txBody>
      </p:sp>
    </p:spTree>
    <p:extLst>
      <p:ext uri="{BB962C8B-B14F-4D97-AF65-F5344CB8AC3E}">
        <p14:creationId xmlns:p14="http://schemas.microsoft.com/office/powerpoint/2010/main" val="4137699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469" y="586854"/>
            <a:ext cx="9348716" cy="6126908"/>
          </a:xfrm>
          <a:prstGeom prst="rect">
            <a:avLst/>
          </a:prstGeom>
        </p:spPr>
      </p:pic>
    </p:spTree>
    <p:extLst>
      <p:ext uri="{BB962C8B-B14F-4D97-AF65-F5344CB8AC3E}">
        <p14:creationId xmlns:p14="http://schemas.microsoft.com/office/powerpoint/2010/main" val="3949417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dirty="0"/>
            </a:br>
            <a:br>
              <a:rPr lang="en-IN" b="1" dirty="0"/>
            </a:br>
            <a:r>
              <a:rPr lang="en-IN" b="1" dirty="0"/>
              <a:t>Understanding the Activities in the Self and the Activities in the Body:</a:t>
            </a:r>
            <a:br>
              <a:rPr lang="en-IN" dirty="0"/>
            </a:br>
            <a:br>
              <a:rPr lang="en-IN"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6913" y="2151884"/>
            <a:ext cx="8447965" cy="4808473"/>
          </a:xfrm>
        </p:spPr>
      </p:pic>
    </p:spTree>
    <p:extLst>
      <p:ext uri="{BB962C8B-B14F-4D97-AF65-F5344CB8AC3E}">
        <p14:creationId xmlns:p14="http://schemas.microsoft.com/office/powerpoint/2010/main" val="1779422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Understanding human being as a co-existence of the sentient ‘I’ and ‘body’</a:t>
            </a:r>
          </a:p>
        </p:txBody>
      </p:sp>
      <p:sp>
        <p:nvSpPr>
          <p:cNvPr id="3" name="Content Placeholder 2"/>
          <p:cNvSpPr>
            <a:spLocks noGrp="1"/>
          </p:cNvSpPr>
          <p:nvPr>
            <p:ph idx="1"/>
          </p:nvPr>
        </p:nvSpPr>
        <p:spPr/>
        <p:txBody>
          <a:bodyPr/>
          <a:lstStyle/>
          <a:p>
            <a:r>
              <a:rPr lang="en-IN" sz="2400" dirty="0"/>
              <a:t>All human activities can be put under three categories –</a:t>
            </a:r>
          </a:p>
          <a:p>
            <a:r>
              <a:rPr lang="en-IN" sz="2400" dirty="0"/>
              <a:t>Activities that are going on in the Self </a:t>
            </a:r>
            <a:r>
              <a:rPr lang="en-IN" sz="2400" b="1" dirty="0"/>
              <a:t>(Sentient Activities)</a:t>
            </a:r>
            <a:endParaRPr lang="en-IN" sz="2400" dirty="0"/>
          </a:p>
          <a:p>
            <a:r>
              <a:rPr lang="en-IN" sz="2400" dirty="0"/>
              <a:t>Activities that are going on in the Body </a:t>
            </a:r>
            <a:r>
              <a:rPr lang="en-IN" sz="2400" b="1" dirty="0"/>
              <a:t>(Material Activities)</a:t>
            </a:r>
            <a:endParaRPr lang="en-IN" sz="2400" dirty="0"/>
          </a:p>
          <a:p>
            <a:r>
              <a:rPr lang="en-IN" sz="2400" dirty="0"/>
              <a:t>Activities involving both the Self and the Body</a:t>
            </a:r>
          </a:p>
          <a:p>
            <a:endParaRPr lang="en-US" dirty="0"/>
          </a:p>
        </p:txBody>
      </p:sp>
    </p:spTree>
    <p:extLst>
      <p:ext uri="{BB962C8B-B14F-4D97-AF65-F5344CB8AC3E}">
        <p14:creationId xmlns:p14="http://schemas.microsoft.com/office/powerpoint/2010/main" val="324239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r>
              <a:rPr lang="en-IN" dirty="0"/>
              <a:t>Activities that are going on in the Self </a:t>
            </a:r>
            <a:r>
              <a:rPr lang="en-IN" b="1" dirty="0"/>
              <a:t>(Sentient Activities)</a:t>
            </a:r>
            <a:br>
              <a:rPr lang="en-IN" dirty="0"/>
            </a:br>
            <a:endParaRPr lang="en-US" dirty="0"/>
          </a:p>
        </p:txBody>
      </p:sp>
      <p:sp>
        <p:nvSpPr>
          <p:cNvPr id="3" name="Content Placeholder 2"/>
          <p:cNvSpPr>
            <a:spLocks noGrp="1"/>
          </p:cNvSpPr>
          <p:nvPr>
            <p:ph idx="1"/>
          </p:nvPr>
        </p:nvSpPr>
        <p:spPr/>
        <p:txBody>
          <a:bodyPr/>
          <a:lstStyle/>
          <a:p>
            <a:r>
              <a:rPr lang="en-IN" sz="2400" b="1" dirty="0"/>
              <a:t>Activities in the Self / Jivana:</a:t>
            </a:r>
            <a:br>
              <a:rPr lang="en-IN" sz="2400" dirty="0"/>
            </a:br>
            <a:endParaRPr lang="en-IN" sz="2400" dirty="0"/>
          </a:p>
          <a:p>
            <a:r>
              <a:rPr lang="en-IN" sz="2400" dirty="0"/>
              <a:t>Since “Jivana” is a conscious entity, in addition to “recognizing” and “fulfilling”, it also carries out activities of “assuming” and “knowing”.</a:t>
            </a:r>
            <a:br>
              <a:rPr lang="en-IN" sz="2400" dirty="0"/>
            </a:br>
            <a:endParaRPr lang="en-IN" sz="2400" dirty="0"/>
          </a:p>
          <a:p>
            <a:r>
              <a:rPr lang="en-IN" sz="2400" dirty="0"/>
              <a:t>In “I”, the activities take place in the following order:</a:t>
            </a:r>
          </a:p>
          <a:p>
            <a:endParaRPr lang="en-US" dirty="0"/>
          </a:p>
        </p:txBody>
      </p:sp>
    </p:spTree>
    <p:extLst>
      <p:ext uri="{BB962C8B-B14F-4D97-AF65-F5344CB8AC3E}">
        <p14:creationId xmlns:p14="http://schemas.microsoft.com/office/powerpoint/2010/main" val="3843902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r>
              <a:rPr lang="en-IN" dirty="0"/>
              <a:t>Activities that are going on in the Self </a:t>
            </a:r>
            <a:r>
              <a:rPr lang="en-IN" b="1" dirty="0"/>
              <a:t>(Sentient Activities)</a:t>
            </a:r>
            <a:br>
              <a:rPr lang="en-IN"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4900" y="2729552"/>
            <a:ext cx="8311487" cy="2292824"/>
          </a:xfrm>
        </p:spPr>
      </p:pic>
    </p:spTree>
    <p:extLst>
      <p:ext uri="{BB962C8B-B14F-4D97-AF65-F5344CB8AC3E}">
        <p14:creationId xmlns:p14="http://schemas.microsoft.com/office/powerpoint/2010/main" val="37998609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94</TotalTime>
  <Words>445</Words>
  <Application>Microsoft Office PowerPoint</Application>
  <PresentationFormat>Widescreen</PresentationFormat>
  <Paragraphs>37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 Boardroom</vt:lpstr>
      <vt:lpstr>Understanding the human being as co-existence of the self and body:-</vt:lpstr>
      <vt:lpstr>Introduction and Meaning:- </vt:lpstr>
      <vt:lpstr>Understanding ‘I’ and ‘body’ </vt:lpstr>
      <vt:lpstr>PowerPoint Presentation</vt:lpstr>
      <vt:lpstr>PowerPoint Presentation</vt:lpstr>
      <vt:lpstr>  Understanding the Activities in the Self and the Activities in the Body:  </vt:lpstr>
      <vt:lpstr>Understanding human being as a co-existence of the sentient ‘I’ and ‘body’</vt:lpstr>
      <vt:lpstr> Activities that are going on in the Self (Sentient Activities) </vt:lpstr>
      <vt:lpstr> Activities that are going on in the Self (Sentient Activities) </vt:lpstr>
      <vt:lpstr> Activities that are going on in the Body (Material Activities) </vt:lpstr>
      <vt:lpstr>PowerPoint Presentation</vt:lpstr>
      <vt:lpstr>Examples of Activities of the Body Vs Activities of the Self:</vt:lpstr>
      <vt:lpstr>Examples of Activities of the Body Vs Activities of the Self:</vt:lpstr>
    </vt:vector>
  </TitlesOfParts>
  <Company>Vodafone India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the human being as co-existence of the self and body:-</dc:title>
  <dc:creator>shivender shukla</dc:creator>
  <cp:lastModifiedBy>Guest User</cp:lastModifiedBy>
  <cp:revision>12</cp:revision>
  <dcterms:created xsi:type="dcterms:W3CDTF">2023-08-02T14:48:27Z</dcterms:created>
  <dcterms:modified xsi:type="dcterms:W3CDTF">2023-09-11T13:42:55Z</dcterms:modified>
</cp:coreProperties>
</file>