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323" r:id="rId4"/>
    <p:sldId id="324" r:id="rId5"/>
    <p:sldId id="322" r:id="rId6"/>
    <p:sldId id="257" r:id="rId7"/>
    <p:sldId id="258" r:id="rId8"/>
    <p:sldId id="259" r:id="rId9"/>
    <p:sldId id="260" r:id="rId10"/>
    <p:sldId id="262" r:id="rId11"/>
    <p:sldId id="261"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300" r:id="rId27"/>
    <p:sldId id="277" r:id="rId28"/>
    <p:sldId id="279" r:id="rId29"/>
    <p:sldId id="295" r:id="rId30"/>
    <p:sldId id="296" r:id="rId31"/>
    <p:sldId id="298" r:id="rId32"/>
    <p:sldId id="299" r:id="rId33"/>
    <p:sldId id="281" r:id="rId34"/>
    <p:sldId id="282" r:id="rId35"/>
    <p:sldId id="283" r:id="rId36"/>
    <p:sldId id="286" r:id="rId37"/>
    <p:sldId id="285" r:id="rId38"/>
    <p:sldId id="284" r:id="rId39"/>
    <p:sldId id="287" r:id="rId40"/>
    <p:sldId id="288" r:id="rId41"/>
    <p:sldId id="289" r:id="rId42"/>
    <p:sldId id="342" r:id="rId43"/>
    <p:sldId id="290" r:id="rId44"/>
    <p:sldId id="291" r:id="rId45"/>
    <p:sldId id="292" r:id="rId46"/>
    <p:sldId id="293" r:id="rId47"/>
    <p:sldId id="294" r:id="rId48"/>
    <p:sldId id="326" r:id="rId49"/>
    <p:sldId id="329" r:id="rId50"/>
    <p:sldId id="330" r:id="rId51"/>
    <p:sldId id="331" r:id="rId52"/>
    <p:sldId id="327" r:id="rId53"/>
    <p:sldId id="332" r:id="rId54"/>
    <p:sldId id="328" r:id="rId55"/>
    <p:sldId id="333" r:id="rId56"/>
    <p:sldId id="334" r:id="rId57"/>
    <p:sldId id="335" r:id="rId58"/>
    <p:sldId id="336" r:id="rId59"/>
    <p:sldId id="337" r:id="rId60"/>
    <p:sldId id="338" r:id="rId61"/>
    <p:sldId id="339" r:id="rId62"/>
    <p:sldId id="340" r:id="rId63"/>
    <p:sldId id="341" r:id="rId64"/>
    <p:sldId id="384" r:id="rId65"/>
    <p:sldId id="385" r:id="rId66"/>
    <p:sldId id="386" r:id="rId67"/>
    <p:sldId id="387" r:id="rId68"/>
    <p:sldId id="388" r:id="rId69"/>
    <p:sldId id="389" r:id="rId70"/>
    <p:sldId id="390" r:id="rId71"/>
    <p:sldId id="391" r:id="rId72"/>
    <p:sldId id="392" r:id="rId73"/>
    <p:sldId id="393" r:id="rId74"/>
    <p:sldId id="394" r:id="rId75"/>
    <p:sldId id="395" r:id="rId76"/>
    <p:sldId id="396" r:id="rId77"/>
    <p:sldId id="397" r:id="rId78"/>
    <p:sldId id="398" r:id="rId79"/>
    <p:sldId id="399" r:id="rId80"/>
    <p:sldId id="400" r:id="rId81"/>
    <p:sldId id="413" r:id="rId82"/>
    <p:sldId id="414" r:id="rId83"/>
    <p:sldId id="402" r:id="rId84"/>
    <p:sldId id="403" r:id="rId85"/>
    <p:sldId id="405" r:id="rId86"/>
    <p:sldId id="412" r:id="rId87"/>
    <p:sldId id="415" r:id="rId88"/>
    <p:sldId id="420" r:id="rId89"/>
    <p:sldId id="428" r:id="rId90"/>
    <p:sldId id="429" r:id="rId91"/>
    <p:sldId id="421" r:id="rId92"/>
    <p:sldId id="422" r:id="rId93"/>
    <p:sldId id="423" r:id="rId94"/>
    <p:sldId id="424" r:id="rId95"/>
    <p:sldId id="425" r:id="rId96"/>
    <p:sldId id="427" r:id="rId9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9" Type="http://schemas.openxmlformats.org/officeDocument/2006/relationships/viewProps" Target="viewProps.xml"/><Relationship Id="rId98" Type="http://schemas.openxmlformats.org/officeDocument/2006/relationships/presProps" Target="presProps.xml"/><Relationship Id="rId97" Type="http://schemas.openxmlformats.org/officeDocument/2006/relationships/slide" Target="slides/slide95.xml"/><Relationship Id="rId96" Type="http://schemas.openxmlformats.org/officeDocument/2006/relationships/slide" Target="slides/slide94.xml"/><Relationship Id="rId95" Type="http://schemas.openxmlformats.org/officeDocument/2006/relationships/slide" Target="slides/slide93.xml"/><Relationship Id="rId94" Type="http://schemas.openxmlformats.org/officeDocument/2006/relationships/slide" Target="slides/slide92.xml"/><Relationship Id="rId93" Type="http://schemas.openxmlformats.org/officeDocument/2006/relationships/slide" Target="slides/slide91.xml"/><Relationship Id="rId92" Type="http://schemas.openxmlformats.org/officeDocument/2006/relationships/slide" Target="slides/slide90.xml"/><Relationship Id="rId91" Type="http://schemas.openxmlformats.org/officeDocument/2006/relationships/slide" Target="slides/slide89.xml"/><Relationship Id="rId90" Type="http://schemas.openxmlformats.org/officeDocument/2006/relationships/slide" Target="slides/slide88.xml"/><Relationship Id="rId9" Type="http://schemas.openxmlformats.org/officeDocument/2006/relationships/slide" Target="slides/slide7.xml"/><Relationship Id="rId89" Type="http://schemas.openxmlformats.org/officeDocument/2006/relationships/slide" Target="slides/slide87.xml"/><Relationship Id="rId88" Type="http://schemas.openxmlformats.org/officeDocument/2006/relationships/slide" Target="slides/slide86.xml"/><Relationship Id="rId87" Type="http://schemas.openxmlformats.org/officeDocument/2006/relationships/slide" Target="slides/slide85.xml"/><Relationship Id="rId86" Type="http://schemas.openxmlformats.org/officeDocument/2006/relationships/slide" Target="slides/slide84.xml"/><Relationship Id="rId85" Type="http://schemas.openxmlformats.org/officeDocument/2006/relationships/slide" Target="slides/slide83.xml"/><Relationship Id="rId84" Type="http://schemas.openxmlformats.org/officeDocument/2006/relationships/slide" Target="slides/slide82.xml"/><Relationship Id="rId83" Type="http://schemas.openxmlformats.org/officeDocument/2006/relationships/slide" Target="slides/slide81.xml"/><Relationship Id="rId82" Type="http://schemas.openxmlformats.org/officeDocument/2006/relationships/slide" Target="slides/slide80.xml"/><Relationship Id="rId81" Type="http://schemas.openxmlformats.org/officeDocument/2006/relationships/slide" Target="slides/slide79.xml"/><Relationship Id="rId80" Type="http://schemas.openxmlformats.org/officeDocument/2006/relationships/slide" Target="slides/slide78.xml"/><Relationship Id="rId8" Type="http://schemas.openxmlformats.org/officeDocument/2006/relationships/slide" Target="slides/slide6.xml"/><Relationship Id="rId79" Type="http://schemas.openxmlformats.org/officeDocument/2006/relationships/slide" Target="slides/slide77.xml"/><Relationship Id="rId78" Type="http://schemas.openxmlformats.org/officeDocument/2006/relationships/slide" Target="slides/slide76.xml"/><Relationship Id="rId77" Type="http://schemas.openxmlformats.org/officeDocument/2006/relationships/slide" Target="slides/slide75.xml"/><Relationship Id="rId76" Type="http://schemas.openxmlformats.org/officeDocument/2006/relationships/slide" Target="slides/slide74.xml"/><Relationship Id="rId75" Type="http://schemas.openxmlformats.org/officeDocument/2006/relationships/slide" Target="slides/slide73.xml"/><Relationship Id="rId74" Type="http://schemas.openxmlformats.org/officeDocument/2006/relationships/slide" Target="slides/slide72.xml"/><Relationship Id="rId73" Type="http://schemas.openxmlformats.org/officeDocument/2006/relationships/slide" Target="slides/slide71.xml"/><Relationship Id="rId72" Type="http://schemas.openxmlformats.org/officeDocument/2006/relationships/slide" Target="slides/slide70.xml"/><Relationship Id="rId71" Type="http://schemas.openxmlformats.org/officeDocument/2006/relationships/slide" Target="slides/slide69.xml"/><Relationship Id="rId70" Type="http://schemas.openxmlformats.org/officeDocument/2006/relationships/slide" Target="slides/slide68.xml"/><Relationship Id="rId7" Type="http://schemas.openxmlformats.org/officeDocument/2006/relationships/slide" Target="slides/slide5.xml"/><Relationship Id="rId69" Type="http://schemas.openxmlformats.org/officeDocument/2006/relationships/slide" Target="slides/slide67.xml"/><Relationship Id="rId68" Type="http://schemas.openxmlformats.org/officeDocument/2006/relationships/slide" Target="slides/slide66.xml"/><Relationship Id="rId67" Type="http://schemas.openxmlformats.org/officeDocument/2006/relationships/slide" Target="slides/slide65.xml"/><Relationship Id="rId66" Type="http://schemas.openxmlformats.org/officeDocument/2006/relationships/slide" Target="slides/slide64.xml"/><Relationship Id="rId65" Type="http://schemas.openxmlformats.org/officeDocument/2006/relationships/slide" Target="slides/slide63.xml"/><Relationship Id="rId64" Type="http://schemas.openxmlformats.org/officeDocument/2006/relationships/slide" Target="slides/slide62.xml"/><Relationship Id="rId63" Type="http://schemas.openxmlformats.org/officeDocument/2006/relationships/slide" Target="slides/slide61.xml"/><Relationship Id="rId62" Type="http://schemas.openxmlformats.org/officeDocument/2006/relationships/slide" Target="slides/slide60.xml"/><Relationship Id="rId61" Type="http://schemas.openxmlformats.org/officeDocument/2006/relationships/slide" Target="slides/slide59.xml"/><Relationship Id="rId60" Type="http://schemas.openxmlformats.org/officeDocument/2006/relationships/slide" Target="slides/slide58.xml"/><Relationship Id="rId6" Type="http://schemas.openxmlformats.org/officeDocument/2006/relationships/slide" Target="slides/slide4.xml"/><Relationship Id="rId59" Type="http://schemas.openxmlformats.org/officeDocument/2006/relationships/slide" Target="slides/slide57.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0" Type="http://schemas.openxmlformats.org/officeDocument/2006/relationships/tableStyles" Target="tableStyles.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png"/></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4.png"/></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5.png"/></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6.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8.png"/></Relationships>
</file>

<file path=ppt/slides/_rels/slide6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9.png"/></Relationships>
</file>

<file path=ppt/slides/_rels/slide6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0.png"/></Relationships>
</file>

<file path=ppt/slides/_rels/slide6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2.png"/></Relationships>
</file>

<file path=ppt/slides/_rels/slide7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3.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4.png"/></Relationships>
</file>

<file path=ppt/slides/_rels/slide83.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6.png"/><Relationship Id="rId1" Type="http://schemas.openxmlformats.org/officeDocument/2006/relationships/image" Target="../media/image15.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p:nvPr>
            <p:ph type="ctrTitle"/>
          </p:nvPr>
        </p:nvSpPr>
        <p:spPr>
          <a:xfrm>
            <a:off x="1524000" y="1534160"/>
            <a:ext cx="9144000" cy="3515995"/>
          </a:xfrm>
        </p:spPr>
        <p:txBody>
          <a:bodyPr>
            <a:normAutofit fontScale="90000"/>
          </a:bodyPr>
          <a:p>
            <a:r>
              <a:rPr lang="en-US"/>
              <a:t>MANAGERIAL ECONOMICS</a:t>
            </a:r>
            <a:br>
              <a:rPr lang="en-US"/>
            </a:br>
            <a:r>
              <a:rPr lang="en-US"/>
              <a:t> AND</a:t>
            </a:r>
            <a:br>
              <a:rPr lang="en-US"/>
            </a:br>
            <a:r>
              <a:rPr lang="en-US"/>
              <a:t> FINANCIAL ACCOUNTANCY</a:t>
            </a:r>
            <a:br>
              <a:rPr lang="en-US"/>
            </a:br>
            <a:r>
              <a:rPr lang="en-US"/>
              <a:t>(MEFA)</a:t>
            </a:r>
            <a:br>
              <a:rPr lang="en-US"/>
            </a:b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396875"/>
            <a:ext cx="10515600" cy="6229985"/>
          </a:xfrm>
        </p:spPr>
        <p:txBody>
          <a:bodyPr>
            <a:normAutofit fontScale="70000"/>
          </a:bodyPr>
          <a:p>
            <a:r>
              <a:rPr lang="en-US" sz="3555" b="1"/>
              <a:t>Macroeconomics:</a:t>
            </a:r>
            <a:endParaRPr lang="en-US"/>
          </a:p>
          <a:p>
            <a:pPr>
              <a:lnSpc>
                <a:spcPct val="150000"/>
              </a:lnSpc>
            </a:pPr>
            <a:r>
              <a:rPr lang="en-US"/>
              <a:t>‘Macro’ means large. It deals with the behaviour of the large aggregates in the economy. The large aggregates are total saving, total consumption, total income, total employment, general price level, wage level, cost structure, etc. Thus macro-economics is aggregative economics.</a:t>
            </a:r>
            <a:endParaRPr lang="en-US"/>
          </a:p>
          <a:p>
            <a:pPr>
              <a:lnSpc>
                <a:spcPct val="150000"/>
              </a:lnSpc>
            </a:pPr>
            <a:r>
              <a:rPr lang="en-US"/>
              <a:t> The study of ‘aggregate’ or total level of economic activity in a country is called macroeconomics. It studies the flow of economics resources or factors of production (such as land, labour, capital, organisation and technology) from the resource owner to the business firms and then from the business firms to the households. It deals with total aggregates, for instance, total national income total employment, output and total investment. </a:t>
            </a:r>
            <a:endParaRPr lang="en-US"/>
          </a:p>
          <a:p>
            <a:pPr>
              <a:lnSpc>
                <a:spcPct val="150000"/>
              </a:lnSpc>
            </a:pPr>
            <a:r>
              <a:rPr lang="en-US"/>
              <a:t> It is concerned with the level of employment in the economy. It discusses aggregate consumption, aggregate investment, price, level, and payment, theories of employment, and so on. </a:t>
            </a: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Management:</a:t>
            </a:r>
            <a:endParaRPr lang="en-US"/>
          </a:p>
        </p:txBody>
      </p:sp>
      <p:sp>
        <p:nvSpPr>
          <p:cNvPr id="3" name="Content Placeholder 2"/>
          <p:cNvSpPr>
            <a:spLocks noGrp="1"/>
          </p:cNvSpPr>
          <p:nvPr>
            <p:ph idx="1"/>
          </p:nvPr>
        </p:nvSpPr>
        <p:spPr>
          <a:xfrm>
            <a:off x="838200" y="1452880"/>
            <a:ext cx="10515600" cy="4724400"/>
          </a:xfrm>
        </p:spPr>
        <p:txBody>
          <a:bodyPr>
            <a:normAutofit fontScale="80000"/>
          </a:bodyPr>
          <a:p>
            <a:r>
              <a:rPr lang="en-US"/>
              <a:t>Management is the science and art of getting things done through people in formally</a:t>
            </a:r>
            <a:endParaRPr lang="en-US"/>
          </a:p>
          <a:p>
            <a:pPr marL="0" indent="0">
              <a:buNone/>
            </a:pPr>
            <a:r>
              <a:rPr lang="en-US"/>
              <a:t>    organized groups. It is necessary that every organisation be well managed to enable it to</a:t>
            </a:r>
            <a:endParaRPr lang="en-US"/>
          </a:p>
          <a:p>
            <a:pPr marL="0" indent="0">
              <a:buNone/>
            </a:pPr>
            <a:r>
              <a:rPr lang="en-US"/>
              <a:t>    achieve its desired goals. Management includes a number of functions: Planning,  </a:t>
            </a:r>
            <a:endParaRPr lang="en-US"/>
          </a:p>
          <a:p>
            <a:pPr marL="0" indent="0">
              <a:buNone/>
            </a:pPr>
            <a:r>
              <a:rPr lang="en-US"/>
              <a:t>    organizing, staffing, directing, and controlling. The manager while directing the efforts of </a:t>
            </a:r>
            <a:endParaRPr lang="en-US"/>
          </a:p>
          <a:p>
            <a:pPr marL="0" indent="0">
              <a:buNone/>
            </a:pPr>
            <a:r>
              <a:rPr lang="en-US"/>
              <a:t>    his staff communicates to them the goals, objectives, policies, and procedures; </a:t>
            </a:r>
            <a:endParaRPr lang="en-US"/>
          </a:p>
          <a:p>
            <a:pPr marL="0" indent="0">
              <a:buNone/>
            </a:pPr>
            <a:r>
              <a:rPr lang="en-US"/>
              <a:t>    coordinates their efforts; motivates them to sustain their enthusiasm; and leads them to </a:t>
            </a:r>
            <a:endParaRPr lang="en-US"/>
          </a:p>
          <a:p>
            <a:pPr marL="0" indent="0">
              <a:buNone/>
            </a:pPr>
            <a:r>
              <a:rPr lang="en-US"/>
              <a:t>    achieve the corporate goals. </a:t>
            </a: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Managerial Economics</a:t>
            </a:r>
            <a:endParaRPr lang="en-US"/>
          </a:p>
        </p:txBody>
      </p:sp>
      <p:sp>
        <p:nvSpPr>
          <p:cNvPr id="3" name="Content Placeholder 2"/>
          <p:cNvSpPr>
            <a:spLocks noGrp="1"/>
          </p:cNvSpPr>
          <p:nvPr>
            <p:ph idx="1"/>
          </p:nvPr>
        </p:nvSpPr>
        <p:spPr/>
        <p:txBody>
          <a:bodyPr>
            <a:normAutofit fontScale="80000"/>
          </a:bodyPr>
          <a:p>
            <a:r>
              <a:rPr lang="en-US" sz="3500"/>
              <a:t>Introduction:</a:t>
            </a:r>
            <a:endParaRPr lang="en-US"/>
          </a:p>
          <a:p>
            <a:r>
              <a:rPr lang="en-US"/>
              <a:t>Managerial Economics refers to the firm’s decision making process. It could be also</a:t>
            </a:r>
            <a:endParaRPr lang="en-US"/>
          </a:p>
          <a:p>
            <a:pPr marL="0" indent="0">
              <a:buNone/>
            </a:pPr>
            <a:r>
              <a:rPr lang="en-US"/>
              <a:t>    interpreted as “Economics of Management”. Managerial Economics is also called as  </a:t>
            </a:r>
            <a:endParaRPr lang="en-US"/>
          </a:p>
          <a:p>
            <a:pPr marL="0" indent="0">
              <a:buNone/>
            </a:pPr>
            <a:r>
              <a:rPr lang="en-US"/>
              <a:t>   “Industrial Economics” or “Business Economics”.</a:t>
            </a:r>
            <a:endParaRPr lang="en-US"/>
          </a:p>
          <a:p>
            <a:endParaRPr lang="en-US">
              <a:sym typeface="+mn-ea"/>
            </a:endParaRPr>
          </a:p>
          <a:p>
            <a:r>
              <a:rPr lang="en-US">
                <a:sym typeface="+mn-ea"/>
              </a:rPr>
              <a:t>Managerial Economics as a subject gained popularity in USA after the publication of the</a:t>
            </a:r>
            <a:endParaRPr lang="en-US"/>
          </a:p>
          <a:p>
            <a:r>
              <a:rPr lang="en-US">
                <a:sym typeface="+mn-ea"/>
              </a:rPr>
              <a:t>book “Managerial Economics” by Joel Dean in 1951.</a:t>
            </a:r>
            <a:endParaRPr lang="en-US"/>
          </a:p>
          <a:p>
            <a:r>
              <a:rPr lang="en-US"/>
              <a:t>As Joel Dean observes managerial economics shows how economic analysis can be used in formulating polices. </a:t>
            </a: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Meaning &amp; Definition:</a:t>
            </a:r>
            <a:endParaRPr lang="en-US"/>
          </a:p>
        </p:txBody>
      </p:sp>
      <p:sp>
        <p:nvSpPr>
          <p:cNvPr id="3" name="Content Placeholder 2"/>
          <p:cNvSpPr>
            <a:spLocks noGrp="1"/>
          </p:cNvSpPr>
          <p:nvPr>
            <p:ph idx="1"/>
          </p:nvPr>
        </p:nvSpPr>
        <p:spPr/>
        <p:txBody>
          <a:bodyPr>
            <a:normAutofit lnSpcReduction="10000"/>
          </a:bodyPr>
          <a:p>
            <a:r>
              <a:rPr lang="en-US"/>
              <a:t>In the words of E. F. Brigham and J. L. Pappas Managerial Economics is “the applications of economics theory and methodology to business administration practice”.</a:t>
            </a:r>
            <a:endParaRPr lang="en-US"/>
          </a:p>
          <a:p>
            <a:r>
              <a:rPr lang="en-US"/>
              <a:t>M. H. Spencer and Louis Siegel man explain the “Managerial Economics is the integration of economic theory with business practice for the purpose of facilitating decision making and forward planning by management”. </a:t>
            </a:r>
            <a:endParaRPr lang="en-US"/>
          </a:p>
          <a:p>
            <a:endParaRPr lang="en-US"/>
          </a:p>
          <a:p>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Scope of Managerial Economics:</a:t>
            </a:r>
            <a:endParaRPr lang="en-US"/>
          </a:p>
        </p:txBody>
      </p:sp>
      <p:sp>
        <p:nvSpPr>
          <p:cNvPr id="3" name="Content Placeholder 2"/>
          <p:cNvSpPr>
            <a:spLocks noGrp="1"/>
          </p:cNvSpPr>
          <p:nvPr>
            <p:ph idx="1"/>
          </p:nvPr>
        </p:nvSpPr>
        <p:spPr>
          <a:xfrm>
            <a:off x="838200" y="1204595"/>
            <a:ext cx="10515600" cy="4972685"/>
          </a:xfrm>
        </p:spPr>
        <p:txBody>
          <a:bodyPr>
            <a:normAutofit fontScale="60000"/>
          </a:bodyPr>
          <a:p>
            <a:endParaRPr lang="en-US"/>
          </a:p>
          <a:p>
            <a:r>
              <a:rPr lang="en-US" sz="3430"/>
              <a:t>Managerial economics refers to its area of study. It provides management with a strategic planning tool that can be used to get a clear perspective of the way the business world works and what can be done to maintain profitability in an ever-changing environment. </a:t>
            </a:r>
            <a:endParaRPr lang="en-US" sz="3430"/>
          </a:p>
          <a:p>
            <a:r>
              <a:rPr lang="en-US" sz="3430"/>
              <a:t>Managerial economics is primarily concerned with the application of economic principles and theories to five types of resource decisions made by all types of business organizations.</a:t>
            </a:r>
            <a:endParaRPr lang="en-US" sz="3430"/>
          </a:p>
          <a:p>
            <a:r>
              <a:rPr lang="en-US" sz="3430"/>
              <a:t>a</a:t>
            </a:r>
            <a:r>
              <a:rPr lang="en-US"/>
              <a:t>. The selection of product or service to be produced.</a:t>
            </a:r>
            <a:endParaRPr lang="en-US"/>
          </a:p>
          <a:p>
            <a:r>
              <a:rPr lang="en-US"/>
              <a:t>b. The choice of production methods and resource combinations.</a:t>
            </a:r>
            <a:endParaRPr lang="en-US"/>
          </a:p>
          <a:p>
            <a:r>
              <a:rPr lang="en-US"/>
              <a:t>c. The determination of the best price and quantity combination</a:t>
            </a:r>
            <a:endParaRPr lang="en-US"/>
          </a:p>
          <a:p>
            <a:r>
              <a:rPr lang="en-US"/>
              <a:t>d. Promotional strategy and activities.</a:t>
            </a:r>
            <a:endParaRPr lang="en-US"/>
          </a:p>
          <a:p>
            <a:r>
              <a:rPr lang="en-US"/>
              <a:t>e. The selection of the location from which to produce and sell goods or service to consumer. </a:t>
            </a:r>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sym typeface="+mn-ea"/>
              </a:rPr>
              <a:t>The Scope of managerial economics covers two areas of decision making</a:t>
            </a:r>
            <a:br>
              <a:rPr lang="en-US"/>
            </a:br>
            <a:endParaRPr lang="en-US"/>
          </a:p>
        </p:txBody>
      </p:sp>
      <p:sp>
        <p:nvSpPr>
          <p:cNvPr id="3" name="Content Placeholder 2"/>
          <p:cNvSpPr>
            <a:spLocks noGrp="1"/>
          </p:cNvSpPr>
          <p:nvPr>
            <p:ph idx="1"/>
          </p:nvPr>
        </p:nvSpPr>
        <p:spPr/>
        <p:txBody>
          <a:bodyPr/>
          <a:p>
            <a:r>
              <a:rPr lang="en-US"/>
              <a:t>a. </a:t>
            </a:r>
            <a:r>
              <a:rPr lang="en-US" sz="3600"/>
              <a:t>Operational or Internal issues</a:t>
            </a:r>
            <a:endParaRPr lang="en-US" sz="3600"/>
          </a:p>
          <a:p>
            <a:r>
              <a:rPr lang="en-US" sz="3600"/>
              <a:t>b. Environmental or External issues </a:t>
            </a:r>
            <a:endParaRPr lang="en-US" sz="36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a. Operational issues:</a:t>
            </a:r>
            <a:endParaRPr lang="en-US"/>
          </a:p>
        </p:txBody>
      </p:sp>
      <p:sp>
        <p:nvSpPr>
          <p:cNvPr id="3" name="Content Placeholder 2"/>
          <p:cNvSpPr>
            <a:spLocks noGrp="1"/>
          </p:cNvSpPr>
          <p:nvPr>
            <p:ph idx="1"/>
          </p:nvPr>
        </p:nvSpPr>
        <p:spPr/>
        <p:txBody>
          <a:bodyPr>
            <a:normAutofit fontScale="75000"/>
          </a:bodyPr>
          <a:p>
            <a:pPr marL="0" indent="0">
              <a:buNone/>
            </a:pPr>
            <a:r>
              <a:rPr lang="en-US"/>
              <a:t>Operational issues refer to those, which wise within the business organization and they are</a:t>
            </a:r>
            <a:endParaRPr lang="en-US"/>
          </a:p>
          <a:p>
            <a:pPr marL="0" indent="0">
              <a:buNone/>
            </a:pPr>
            <a:r>
              <a:rPr lang="en-US"/>
              <a:t>under the control of the management. Those are:</a:t>
            </a:r>
            <a:endParaRPr lang="en-US"/>
          </a:p>
          <a:p>
            <a:pPr marL="0" indent="0">
              <a:buNone/>
            </a:pPr>
            <a:r>
              <a:rPr lang="en-US"/>
              <a:t>	1. Theory of demand and Demand Forecasting</a:t>
            </a:r>
            <a:endParaRPr lang="en-US"/>
          </a:p>
          <a:p>
            <a:pPr marL="0" indent="0">
              <a:buNone/>
            </a:pPr>
            <a:r>
              <a:rPr lang="en-US"/>
              <a:t>	2. Pricing and Competitive strategy</a:t>
            </a:r>
            <a:endParaRPr lang="en-US"/>
          </a:p>
          <a:p>
            <a:pPr marL="0" indent="0">
              <a:buNone/>
            </a:pPr>
            <a:r>
              <a:rPr lang="en-US"/>
              <a:t>	3. Production cost analysis</a:t>
            </a:r>
            <a:endParaRPr lang="en-US"/>
          </a:p>
          <a:p>
            <a:pPr marL="0" indent="0">
              <a:buNone/>
            </a:pPr>
            <a:r>
              <a:rPr lang="en-US"/>
              <a:t>	4. Resource allocation</a:t>
            </a:r>
            <a:endParaRPr lang="en-US"/>
          </a:p>
          <a:p>
            <a:pPr marL="0" indent="0">
              <a:buNone/>
            </a:pPr>
            <a:r>
              <a:rPr lang="en-US"/>
              <a:t>	5. Profit analysis</a:t>
            </a:r>
            <a:endParaRPr lang="en-US"/>
          </a:p>
          <a:p>
            <a:pPr marL="0" indent="0">
              <a:buNone/>
            </a:pPr>
            <a:r>
              <a:rPr lang="en-US"/>
              <a:t>	6. Capital or Investment analysis</a:t>
            </a:r>
            <a:endParaRPr lang="en-US"/>
          </a:p>
          <a:p>
            <a:pPr marL="0" indent="0">
              <a:buNone/>
            </a:pPr>
            <a:r>
              <a:rPr lang="en-US"/>
              <a:t>	7. Strategic planning</a:t>
            </a:r>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B. Environmental or External Issues:</a:t>
            </a:r>
            <a:endParaRPr lang="en-US"/>
          </a:p>
        </p:txBody>
      </p:sp>
      <p:sp>
        <p:nvSpPr>
          <p:cNvPr id="3" name="Content Placeholder 2"/>
          <p:cNvSpPr>
            <a:spLocks noGrp="1"/>
          </p:cNvSpPr>
          <p:nvPr>
            <p:ph idx="1"/>
          </p:nvPr>
        </p:nvSpPr>
        <p:spPr>
          <a:xfrm>
            <a:off x="838200" y="1235075"/>
            <a:ext cx="10515600" cy="5485130"/>
          </a:xfrm>
        </p:spPr>
        <p:txBody>
          <a:bodyPr>
            <a:normAutofit fontScale="80000"/>
          </a:bodyPr>
          <a:p>
            <a:endParaRPr lang="en-US">
              <a:sym typeface="+mn-ea"/>
            </a:endParaRPr>
          </a:p>
          <a:p>
            <a:pPr marL="0" indent="0">
              <a:buNone/>
            </a:pPr>
            <a:r>
              <a:rPr lang="en-US">
                <a:sym typeface="+mn-ea"/>
              </a:rPr>
              <a:t>An environmental issue in managerial economics refers to the general business environment in which the firm operates. They refer to general economic, social and political atmosphere within which the firm operates. A study of economic environment should include:</a:t>
            </a:r>
            <a:endParaRPr lang="en-US"/>
          </a:p>
          <a:p>
            <a:pPr marL="0" indent="0">
              <a:buNone/>
            </a:pPr>
            <a:r>
              <a:rPr lang="en-US">
                <a:sym typeface="+mn-ea"/>
              </a:rPr>
              <a:t>a. The type of economic system in the country.</a:t>
            </a:r>
            <a:endParaRPr lang="en-US"/>
          </a:p>
          <a:p>
            <a:pPr marL="0" indent="0">
              <a:buNone/>
            </a:pPr>
            <a:r>
              <a:rPr lang="en-US">
                <a:sym typeface="+mn-ea"/>
              </a:rPr>
              <a:t>b. The general trends in production, employment, income, prices, saving and investment.</a:t>
            </a:r>
            <a:endParaRPr lang="en-US"/>
          </a:p>
          <a:p>
            <a:pPr marL="0" indent="0">
              <a:buNone/>
            </a:pPr>
            <a:r>
              <a:rPr lang="en-US">
                <a:sym typeface="+mn-ea"/>
              </a:rPr>
              <a:t>c. Trends in the working of financial institutions like banks, financial corporations,</a:t>
            </a:r>
            <a:endParaRPr lang="en-US"/>
          </a:p>
          <a:p>
            <a:pPr marL="0" indent="0">
              <a:buNone/>
            </a:pPr>
            <a:r>
              <a:rPr lang="en-US">
                <a:sym typeface="+mn-ea"/>
              </a:rPr>
              <a:t>     insurance companies</a:t>
            </a:r>
            <a:endParaRPr lang="en-US"/>
          </a:p>
          <a:p>
            <a:pPr marL="0" indent="0">
              <a:buNone/>
            </a:pPr>
            <a:r>
              <a:rPr lang="en-US">
                <a:sym typeface="+mn-ea"/>
              </a:rPr>
              <a:t>d. Magnitude and trends in foreign trade;</a:t>
            </a:r>
            <a:endParaRPr lang="en-US"/>
          </a:p>
          <a:p>
            <a:pPr marL="0" indent="0">
              <a:buNone/>
            </a:pPr>
            <a:r>
              <a:rPr lang="en-US">
                <a:sym typeface="+mn-ea"/>
              </a:rPr>
              <a:t>e. Trends in labour and capital markets;</a:t>
            </a:r>
            <a:endParaRPr lang="en-US"/>
          </a:p>
          <a:p>
            <a:pPr marL="0" indent="0">
              <a:buNone/>
            </a:pPr>
            <a:r>
              <a:rPr lang="en-US">
                <a:sym typeface="+mn-ea"/>
              </a:rPr>
              <a:t>f.  Government’s economic policies viz. industrial policy monetary policy, fiscal policy,</a:t>
            </a:r>
            <a:endParaRPr lang="en-US"/>
          </a:p>
          <a:p>
            <a:pPr marL="0" indent="0">
              <a:buNone/>
            </a:pPr>
            <a:r>
              <a:rPr lang="en-US">
                <a:sym typeface="+mn-ea"/>
              </a:rPr>
              <a:t>    price policy etc. </a:t>
            </a:r>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sym typeface="+mn-ea"/>
              </a:rPr>
              <a:t>Managerial economics relationship with other disciplines:</a:t>
            </a:r>
            <a:endParaRPr lang="en-US"/>
          </a:p>
        </p:txBody>
      </p:sp>
      <p:sp>
        <p:nvSpPr>
          <p:cNvPr id="3" name="Content Placeholder 2"/>
          <p:cNvSpPr>
            <a:spLocks noGrp="1"/>
          </p:cNvSpPr>
          <p:nvPr>
            <p:ph idx="1"/>
          </p:nvPr>
        </p:nvSpPr>
        <p:spPr>
          <a:xfrm>
            <a:off x="838200" y="1469390"/>
            <a:ext cx="10515600" cy="4707890"/>
          </a:xfrm>
        </p:spPr>
        <p:txBody>
          <a:bodyPr>
            <a:normAutofit/>
          </a:bodyPr>
          <a:p>
            <a:endParaRPr lang="en-US"/>
          </a:p>
          <a:p>
            <a:r>
              <a:rPr lang="en-US"/>
              <a:t>Many new subjects have evolved in recent years due to the interaction among basic disciplines. While there are many such new subjects in natural and social sciences,  managerial economics can be taken as the best example of such a phenomenon among social sciences. Hence it is necessary to trace its roots and relation ship with other disciplines.</a:t>
            </a:r>
            <a:endParaRPr lang="en-US"/>
          </a:p>
          <a:p>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257175"/>
            <a:ext cx="10515600" cy="5920105"/>
          </a:xfrm>
        </p:spPr>
        <p:txBody>
          <a:bodyPr/>
          <a:p>
            <a:r>
              <a:rPr lang="en-US"/>
              <a:t>1</a:t>
            </a:r>
            <a:r>
              <a:rPr lang="en-US">
                <a:solidFill>
                  <a:schemeClr val="accent2">
                    <a:lumMod val="50000"/>
                  </a:schemeClr>
                </a:solidFill>
              </a:rPr>
              <a:t>.</a:t>
            </a:r>
            <a:r>
              <a:rPr lang="en-US" sz="3600">
                <a:solidFill>
                  <a:schemeClr val="accent2">
                    <a:lumMod val="50000"/>
                  </a:schemeClr>
                </a:solidFill>
              </a:rPr>
              <a:t> Managerial economics and Operations Research:</a:t>
            </a:r>
            <a:endParaRPr lang="en-US">
              <a:solidFill>
                <a:schemeClr val="accent2">
                  <a:lumMod val="50000"/>
                </a:schemeClr>
              </a:solidFill>
            </a:endParaRPr>
          </a:p>
          <a:p>
            <a:endParaRPr lang="en-US"/>
          </a:p>
          <a:p>
            <a:r>
              <a:rPr lang="en-US"/>
              <a:t>Mathematicians, statisticians, engineers and others join together and developed models and analytical tools which have grown into a specialised subject known as operation research. The basic purpose of the approach is to develop a scientific model of the system which may be utilised for policy making.</a:t>
            </a:r>
            <a:endParaRPr lang="en-US"/>
          </a:p>
          <a:p>
            <a:r>
              <a:rPr lang="en-US"/>
              <a:t>                The development of techniques and concepts such as Linear Programming, Dynamic Programming, Input-output Analysis, Inventory Theory, Information Theory, Probability Theory, Queuing Theory, Game Theory, Decision Theory and Symbolic Logic.</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324485"/>
            <a:ext cx="10515600" cy="5852795"/>
          </a:xfrm>
        </p:spPr>
        <p:txBody>
          <a:bodyPr>
            <a:normAutofit fontScale="70000"/>
          </a:bodyPr>
          <a:p>
            <a:r>
              <a:rPr lang="en-US" b="1"/>
              <a:t>UNIT I</a:t>
            </a:r>
            <a:endParaRPr lang="en-US"/>
          </a:p>
          <a:p>
            <a:pPr marL="0" indent="0" algn="just">
              <a:buNone/>
            </a:pPr>
            <a:r>
              <a:rPr lang="en-US" b="1"/>
              <a:t>Introduction to Managerial Economics and demand Analysis:</a:t>
            </a:r>
            <a:r>
              <a:rPr lang="en-US"/>
              <a:t> Definition of Managerial Economics –</a:t>
            </a:r>
            <a:endParaRPr lang="en-US"/>
          </a:p>
          <a:p>
            <a:pPr marL="0" indent="0" algn="just">
              <a:buNone/>
            </a:pPr>
            <a:r>
              <a:rPr lang="en-US"/>
              <a:t>Scope of Managerial Economics and its relationship with other subjects –Concept of Demand, Types </a:t>
            </a:r>
            <a:endParaRPr lang="en-US"/>
          </a:p>
          <a:p>
            <a:pPr marL="0" indent="0" algn="just">
              <a:buNone/>
            </a:pPr>
            <a:r>
              <a:rPr lang="en-US"/>
              <a:t>of Demand, Determinants of Demand- Demand schedule, Demand curve, Law of Demand and its </a:t>
            </a:r>
            <a:endParaRPr lang="en-US"/>
          </a:p>
          <a:p>
            <a:pPr marL="0" indent="0" algn="just">
              <a:buNone/>
            </a:pPr>
            <a:r>
              <a:rPr lang="en-US"/>
              <a:t>limitations- Elasticity of Demand, Types of Elasticity of Demand and Measurement- Demand </a:t>
            </a:r>
            <a:endParaRPr lang="en-US"/>
          </a:p>
          <a:p>
            <a:pPr marL="0" indent="0" algn="just">
              <a:buNone/>
            </a:pPr>
            <a:r>
              <a:rPr lang="en-US"/>
              <a:t>forecasting and Methods of forecasting, Concept of Supply and Law of Supply.</a:t>
            </a:r>
            <a:endParaRPr lang="en-US"/>
          </a:p>
          <a:p>
            <a:pPr marL="0" indent="0" algn="just">
              <a:buNone/>
            </a:pPr>
            <a:endParaRPr lang="en-US"/>
          </a:p>
          <a:p>
            <a:r>
              <a:rPr lang="en-US" b="1"/>
              <a:t>UNIT II</a:t>
            </a:r>
            <a:endParaRPr lang="en-US"/>
          </a:p>
          <a:p>
            <a:pPr marL="0" indent="0" algn="just">
              <a:lnSpc>
                <a:spcPct val="150000"/>
              </a:lnSpc>
              <a:buNone/>
            </a:pPr>
            <a:r>
              <a:rPr lang="en-US" b="1"/>
              <a:t>Theories of Production and Cost Analyses:</a:t>
            </a:r>
            <a:r>
              <a:rPr lang="en-US"/>
              <a:t> Theories of Production function- Law of Variable proportions-Isoquants and Isocosts and choice of least cost factor combination-Concepts of Returns to scale and Economies of scale-Different cost concepts: opportunity costs, explicit and implicit costs_x0002_Fixed costs, Variable Costs and Total costs –Cost –Volume-Profit analysis-Determination of </a:t>
            </a:r>
            <a:endParaRPr lang="en-US"/>
          </a:p>
          <a:p>
            <a:pPr marL="0" indent="0" algn="just">
              <a:lnSpc>
                <a:spcPct val="150000"/>
              </a:lnSpc>
              <a:buNone/>
            </a:pPr>
            <a:r>
              <a:rPr lang="en-US"/>
              <a:t>Breakeven point(problems)-Managerial significance and limitations of Breakeven point.</a:t>
            </a:r>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2. </a:t>
            </a:r>
            <a:r>
              <a:rPr lang="en-US">
                <a:solidFill>
                  <a:schemeClr val="accent2">
                    <a:lumMod val="50000"/>
                  </a:schemeClr>
                </a:solidFill>
              </a:rPr>
              <a:t>Managerial economics and economics</a:t>
            </a:r>
            <a:endParaRPr lang="en-US">
              <a:solidFill>
                <a:schemeClr val="accent2">
                  <a:lumMod val="50000"/>
                </a:schemeClr>
              </a:solidFill>
            </a:endParaRPr>
          </a:p>
        </p:txBody>
      </p:sp>
      <p:sp>
        <p:nvSpPr>
          <p:cNvPr id="3" name="Content Placeholder 2"/>
          <p:cNvSpPr>
            <a:spLocks noGrp="1"/>
          </p:cNvSpPr>
          <p:nvPr>
            <p:ph idx="1"/>
          </p:nvPr>
        </p:nvSpPr>
        <p:spPr/>
        <p:txBody>
          <a:bodyPr/>
          <a:p>
            <a:r>
              <a:rPr lang="en-US"/>
              <a:t>Managerial Economics is economics applied to decision making. It is a special branch of economics, bridging the gap between pure economic theory and managerial practice. Economics has two main branches—micro-economics and macro-economics.</a:t>
            </a:r>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3.</a:t>
            </a:r>
            <a:r>
              <a:rPr lang="en-US">
                <a:solidFill>
                  <a:schemeClr val="accent2">
                    <a:lumMod val="50000"/>
                  </a:schemeClr>
                </a:solidFill>
              </a:rPr>
              <a:t> Managerial economics and Mathematics</a:t>
            </a:r>
            <a:endParaRPr lang="en-US">
              <a:solidFill>
                <a:schemeClr val="accent2">
                  <a:lumMod val="50000"/>
                </a:schemeClr>
              </a:solidFill>
            </a:endParaRPr>
          </a:p>
        </p:txBody>
      </p:sp>
      <p:sp>
        <p:nvSpPr>
          <p:cNvPr id="3" name="Content Placeholder 2"/>
          <p:cNvSpPr>
            <a:spLocks noGrp="1"/>
          </p:cNvSpPr>
          <p:nvPr>
            <p:ph idx="1"/>
          </p:nvPr>
        </p:nvSpPr>
        <p:spPr>
          <a:xfrm>
            <a:off x="838200" y="1297940"/>
            <a:ext cx="10515600" cy="4879340"/>
          </a:xfrm>
        </p:spPr>
        <p:txBody>
          <a:bodyPr>
            <a:normAutofit/>
          </a:bodyPr>
          <a:p>
            <a:r>
              <a:rPr lang="en-US"/>
              <a:t>For the derivation and exposition of economic analysis, we require a set of mathematical tools. Mathematics has helped in the development of economic theories.</a:t>
            </a:r>
            <a:endParaRPr lang="en-US"/>
          </a:p>
          <a:p>
            <a:pPr marL="0" indent="0">
              <a:buNone/>
            </a:pPr>
            <a:r>
              <a:rPr lang="en-US"/>
              <a:t>    Mathematical approach to economic theories makes them more precise and logical. For the estimation and prediction of economic factors for decision making and forward planning, mathematical method is very helpful. </a:t>
            </a:r>
            <a:endParaRPr lang="en-US"/>
          </a:p>
          <a:p>
            <a:pPr marL="0" indent="0">
              <a:buNone/>
            </a:pPr>
            <a:r>
              <a:rPr lang="en-US"/>
              <a:t>The mathematical concepts used by the managerial economists are the logarithms and exponential, vectors and determinants, input-out tables, </a:t>
            </a:r>
            <a:r>
              <a:rPr lang="en-US">
                <a:sym typeface="+mn-ea"/>
              </a:rPr>
              <a:t>geometry, algebra and calculus.</a:t>
            </a:r>
            <a:endParaRPr lang="en-US"/>
          </a:p>
          <a:p>
            <a:pPr marL="0" indent="0">
              <a:buNone/>
            </a:pPr>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4. </a:t>
            </a:r>
            <a:r>
              <a:rPr lang="en-US">
                <a:solidFill>
                  <a:schemeClr val="accent2">
                    <a:lumMod val="50000"/>
                  </a:schemeClr>
                </a:solidFill>
              </a:rPr>
              <a:t>Managerial economics and Accountancy</a:t>
            </a:r>
            <a:endParaRPr lang="en-US">
              <a:solidFill>
                <a:schemeClr val="accent2">
                  <a:lumMod val="50000"/>
                </a:schemeClr>
              </a:solidFill>
            </a:endParaRPr>
          </a:p>
        </p:txBody>
      </p:sp>
      <p:sp>
        <p:nvSpPr>
          <p:cNvPr id="3" name="Content Placeholder 2"/>
          <p:cNvSpPr>
            <a:spLocks noGrp="1"/>
          </p:cNvSpPr>
          <p:nvPr>
            <p:ph idx="1"/>
          </p:nvPr>
        </p:nvSpPr>
        <p:spPr/>
        <p:txBody>
          <a:bodyPr/>
          <a:p>
            <a:r>
              <a:rPr lang="en-US"/>
              <a:t>Managerial economics is closely related to accounting. It is recording the financial operation of a business firm. A business is started with the main aim of earning profit. Capital is invested / employed for purchasing properties such as building, furniture, etc and for meeting the current expenses of the business.</a:t>
            </a:r>
            <a:endParaRPr lang="en-US"/>
          </a:p>
          <a:p>
            <a:r>
              <a:rPr lang="en-US"/>
              <a:t>The buying of goods, sale of goods, payment of cash, receipt of cash and similar dealings are called business transactions.</a:t>
            </a:r>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5. </a:t>
            </a:r>
            <a:r>
              <a:rPr lang="en-US">
                <a:solidFill>
                  <a:schemeClr val="accent2">
                    <a:lumMod val="50000"/>
                  </a:schemeClr>
                </a:solidFill>
              </a:rPr>
              <a:t>Managerial economics and Psychology</a:t>
            </a:r>
            <a:endParaRPr lang="en-US">
              <a:solidFill>
                <a:schemeClr val="accent2">
                  <a:lumMod val="50000"/>
                </a:schemeClr>
              </a:solidFill>
            </a:endParaRPr>
          </a:p>
        </p:txBody>
      </p:sp>
      <p:sp>
        <p:nvSpPr>
          <p:cNvPr id="3" name="Content Placeholder 2"/>
          <p:cNvSpPr>
            <a:spLocks noGrp="1"/>
          </p:cNvSpPr>
          <p:nvPr>
            <p:ph idx="1"/>
          </p:nvPr>
        </p:nvSpPr>
        <p:spPr/>
        <p:txBody>
          <a:bodyPr/>
          <a:p>
            <a:r>
              <a:rPr lang="en-US"/>
              <a:t>Consumer Psychology is the basis on which managerial economist acts upon.  Customer reacts to a given change in price or supply and its consequential effect on demand/profits is the main focus of study in managerial economics. </a:t>
            </a:r>
            <a:endParaRPr lang="en-US"/>
          </a:p>
          <a:p>
            <a:r>
              <a:rPr lang="en-US"/>
              <a:t>Psychology contributes towards understanding the behaviorial implications; attitudes and motivations of each of the microeconomic variables such as consumer, supplier/seller, investor, worker or an employee.</a:t>
            </a:r>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t>6. </a:t>
            </a:r>
            <a:r>
              <a:rPr lang="en-US">
                <a:solidFill>
                  <a:schemeClr val="accent2">
                    <a:lumMod val="50000"/>
                  </a:schemeClr>
                </a:solidFill>
              </a:rPr>
              <a:t>Managerial economics and Organisational behaviour</a:t>
            </a:r>
            <a:endParaRPr lang="en-US">
              <a:solidFill>
                <a:schemeClr val="accent2">
                  <a:lumMod val="50000"/>
                </a:schemeClr>
              </a:solidFill>
            </a:endParaRPr>
          </a:p>
        </p:txBody>
      </p:sp>
      <p:sp>
        <p:nvSpPr>
          <p:cNvPr id="3" name="Content Placeholder 2"/>
          <p:cNvSpPr>
            <a:spLocks noGrp="1"/>
          </p:cNvSpPr>
          <p:nvPr>
            <p:ph idx="1"/>
          </p:nvPr>
        </p:nvSpPr>
        <p:spPr/>
        <p:txBody>
          <a:bodyPr/>
          <a:p>
            <a:r>
              <a:rPr lang="en-US" sz="3600"/>
              <a:t>Organisational behaviour enables the managerial economist to study and develop behavioural models of the firm integrating the manager’s behaviour with that of the owner.   </a:t>
            </a:r>
            <a:endParaRPr lang="en-US" sz="36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Demand</a:t>
            </a:r>
            <a:endParaRPr lang="en-US"/>
          </a:p>
        </p:txBody>
      </p:sp>
      <p:sp>
        <p:nvSpPr>
          <p:cNvPr id="3" name="Content Placeholder 2"/>
          <p:cNvSpPr>
            <a:spLocks noGrp="1"/>
          </p:cNvSpPr>
          <p:nvPr>
            <p:ph idx="1"/>
          </p:nvPr>
        </p:nvSpPr>
        <p:spPr>
          <a:xfrm>
            <a:off x="838200" y="1403985"/>
            <a:ext cx="10515600" cy="4773295"/>
          </a:xfrm>
        </p:spPr>
        <p:txBody>
          <a:bodyPr>
            <a:normAutofit lnSpcReduction="10000"/>
          </a:bodyPr>
          <a:p>
            <a:pPr marL="0" indent="0">
              <a:buNone/>
            </a:pPr>
            <a:r>
              <a:rPr lang="en-US"/>
              <a:t>Demand for a product implies</a:t>
            </a:r>
            <a:endParaRPr lang="en-US"/>
          </a:p>
          <a:p>
            <a:r>
              <a:rPr lang="en-US"/>
              <a:t>a. a desire to acquire it;</a:t>
            </a:r>
            <a:endParaRPr lang="en-US"/>
          </a:p>
          <a:p>
            <a:r>
              <a:rPr lang="en-US"/>
              <a:t>b. willingness to pay for it; and</a:t>
            </a:r>
            <a:endParaRPr lang="en-US"/>
          </a:p>
          <a:p>
            <a:r>
              <a:rPr lang="en-US"/>
              <a:t>c. ability to pay for it.</a:t>
            </a:r>
            <a:endParaRPr lang="en-US"/>
          </a:p>
          <a:p>
            <a:pPr marL="0" indent="0">
              <a:buNone/>
            </a:pPr>
            <a:r>
              <a:rPr lang="en-US"/>
              <a:t>    </a:t>
            </a:r>
            <a:endParaRPr lang="en-US"/>
          </a:p>
          <a:p>
            <a:pPr marL="0" indent="0">
              <a:buNone/>
            </a:pPr>
            <a:r>
              <a:rPr lang="en-US"/>
              <a:t>All these three conditions must be satisfied to establish demand.  A poor man’s desire to buy a car is not a demand because he lacks the necessary purchasing power to buy a car.  When the desire is backed up by ability to buy and willingness to pay the price, it becomes effective. Such effective desire is called demand.</a:t>
            </a:r>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0"/>
            <a:ext cx="10515600" cy="1204595"/>
          </a:xfrm>
        </p:spPr>
        <p:txBody>
          <a:bodyPr>
            <a:normAutofit fontScale="90000"/>
          </a:bodyPr>
          <a:p>
            <a:r>
              <a:rPr lang="en-US"/>
              <a:t>Definitions of Demand by different economists</a:t>
            </a:r>
            <a:endParaRPr lang="en-US"/>
          </a:p>
        </p:txBody>
      </p:sp>
      <p:sp>
        <p:nvSpPr>
          <p:cNvPr id="3" name="Content Placeholder 2"/>
          <p:cNvSpPr>
            <a:spLocks noGrp="1"/>
          </p:cNvSpPr>
          <p:nvPr>
            <p:ph idx="1"/>
          </p:nvPr>
        </p:nvSpPr>
        <p:spPr>
          <a:xfrm>
            <a:off x="838200" y="1203960"/>
            <a:ext cx="10515600" cy="4973320"/>
          </a:xfrm>
        </p:spPr>
        <p:txBody>
          <a:bodyPr>
            <a:normAutofit fontScale="90000"/>
          </a:bodyPr>
          <a:p>
            <a:r>
              <a:rPr lang="en-US"/>
              <a:t>Demand means the desire for an object. But in economics demand is something more than this. </a:t>
            </a:r>
            <a:endParaRPr lang="en-US"/>
          </a:p>
          <a:p>
            <a:r>
              <a:rPr lang="en-US"/>
              <a:t>“Demand means the various quantities of goods that would be purchased per time period at different prices in a given market”. - Hibdon</a:t>
            </a:r>
            <a:endParaRPr lang="en-US"/>
          </a:p>
          <a:p>
            <a:r>
              <a:rPr lang="en-US"/>
              <a:t>According to Stonier and Hague, “Demand in economics means demand backed up by enough money to pay for the goods demanded”. </a:t>
            </a:r>
            <a:endParaRPr lang="en-US"/>
          </a:p>
          <a:p>
            <a:r>
              <a:rPr lang="en-US"/>
              <a:t>In the words of “F. Beham” “The demand for anything at a given price is the amount of it which will be bought per unit of time at that Price”. (Thus demand is always at a price for a definite quantity at a specified time.) </a:t>
            </a:r>
            <a:endParaRPr lang="en-US"/>
          </a:p>
          <a:p>
            <a:r>
              <a:rPr lang="en-US">
                <a:gradFill>
                  <a:gsLst>
                    <a:gs pos="0">
                      <a:srgbClr val="E30000"/>
                    </a:gs>
                    <a:gs pos="100000">
                      <a:srgbClr val="760303"/>
                    </a:gs>
                  </a:gsLst>
                  <a:lin scaled="0"/>
                </a:gradFill>
              </a:rPr>
              <a:t>From the above definitions, it is clear that demand requires 3 things - i. the price, because demand at one price is different from demand at another price, ii. the quantity bought at the given price, and iii. the period of time.</a:t>
            </a:r>
            <a:endParaRPr lang="en-US">
              <a:gradFill>
                <a:gsLst>
                  <a:gs pos="0">
                    <a:srgbClr val="E30000"/>
                  </a:gs>
                  <a:gs pos="100000">
                    <a:srgbClr val="760303"/>
                  </a:gs>
                </a:gsLst>
                <a:lin scaled="0"/>
              </a:gradFill>
            </a:endParaRPr>
          </a:p>
          <a:p>
            <a:endParaRPr lang="en-US">
              <a:gradFill>
                <a:gsLst>
                  <a:gs pos="0">
                    <a:srgbClr val="E30000"/>
                  </a:gs>
                  <a:gs pos="100000">
                    <a:srgbClr val="760303"/>
                  </a:gs>
                </a:gsLst>
                <a:lin scaled="0"/>
              </a:gra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Types of Demand</a:t>
            </a:r>
            <a:endParaRPr lang="en-US"/>
          </a:p>
        </p:txBody>
      </p:sp>
      <p:sp>
        <p:nvSpPr>
          <p:cNvPr id="3" name="Content Placeholder 2"/>
          <p:cNvSpPr>
            <a:spLocks noGrp="1"/>
          </p:cNvSpPr>
          <p:nvPr>
            <p:ph idx="1"/>
          </p:nvPr>
        </p:nvSpPr>
        <p:spPr/>
        <p:txBody>
          <a:bodyPr/>
          <a:p>
            <a:r>
              <a:rPr lang="en-US"/>
              <a:t>a. Individual Demand and Market Demand</a:t>
            </a:r>
            <a:endParaRPr lang="en-US"/>
          </a:p>
          <a:p>
            <a:r>
              <a:rPr lang="en-US"/>
              <a:t>b. Demand for Consumer Goods and Producer Goods</a:t>
            </a:r>
            <a:endParaRPr lang="en-US"/>
          </a:p>
          <a:p>
            <a:r>
              <a:rPr lang="en-US"/>
              <a:t>c. Demand for Durable and Perishable Goods</a:t>
            </a:r>
            <a:endParaRPr lang="en-US"/>
          </a:p>
          <a:p>
            <a:r>
              <a:rPr lang="en-US"/>
              <a:t>d. Derived Demand and Autonomus Demand</a:t>
            </a:r>
            <a:endParaRPr lang="en-US"/>
          </a:p>
          <a:p>
            <a:pPr marL="0" indent="0">
              <a:buNone/>
            </a:pPr>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sym typeface="+mn-ea"/>
              </a:rPr>
              <a:t>a. Individual Demand and Market Demand</a:t>
            </a:r>
            <a:br>
              <a:rPr lang="en-US"/>
            </a:br>
            <a:endParaRPr lang="en-US"/>
          </a:p>
        </p:txBody>
      </p:sp>
      <p:sp>
        <p:nvSpPr>
          <p:cNvPr id="3" name="Content Placeholder 2"/>
          <p:cNvSpPr>
            <a:spLocks noGrp="1"/>
          </p:cNvSpPr>
          <p:nvPr>
            <p:ph sz="half" idx="1"/>
          </p:nvPr>
        </p:nvSpPr>
        <p:spPr/>
        <p:txBody>
          <a:bodyPr/>
          <a:p>
            <a:pPr marL="0" indent="0">
              <a:buNone/>
            </a:pPr>
            <a:r>
              <a:rPr lang="en-US"/>
              <a:t>The quantity of commodity that an individual demands at a particular price during a given period is known as individual demand. The total quantity of the commodity that all buyers in the market buy at a given price during a given period is called market demand for the commodity. It is the sum total of individual demands.</a:t>
            </a:r>
            <a:endParaRPr lang="en-US"/>
          </a:p>
          <a:p>
            <a:endParaRPr lang="en-US"/>
          </a:p>
        </p:txBody>
      </p:sp>
      <p:pic>
        <p:nvPicPr>
          <p:cNvPr id="4" name="Content Placeholder 3"/>
          <p:cNvPicPr>
            <a:picLocks noChangeAspect="1"/>
          </p:cNvPicPr>
          <p:nvPr>
            <p:ph sz="half" idx="2"/>
          </p:nvPr>
        </p:nvPicPr>
        <p:blipFill>
          <a:blip r:embed="rId1"/>
          <a:stretch>
            <a:fillRect/>
          </a:stretch>
        </p:blipFill>
        <p:spPr>
          <a:xfrm>
            <a:off x="6304915" y="1825625"/>
            <a:ext cx="4914900" cy="3735070"/>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sym typeface="+mn-ea"/>
              </a:rPr>
              <a:t>b. Demand for Consumer Goods and Producer Goods</a:t>
            </a:r>
            <a:endParaRPr lang="en-US"/>
          </a:p>
        </p:txBody>
      </p:sp>
      <p:sp>
        <p:nvSpPr>
          <p:cNvPr id="3" name="Content Placeholder 2"/>
          <p:cNvSpPr>
            <a:spLocks noGrp="1"/>
          </p:cNvSpPr>
          <p:nvPr>
            <p:ph sz="half" idx="1"/>
          </p:nvPr>
        </p:nvSpPr>
        <p:spPr>
          <a:xfrm>
            <a:off x="838200" y="1825625"/>
            <a:ext cx="10758170" cy="4351655"/>
          </a:xfrm>
        </p:spPr>
        <p:txBody>
          <a:bodyPr>
            <a:normAutofit lnSpcReduction="10000"/>
          </a:bodyPr>
          <a:p>
            <a:r>
              <a:rPr lang="en-US"/>
              <a:t>Consumers’ goods are meant for final consumption eg. foods items, Television etc., Producers’ goods are those used for production of other goods eg. raw materials, machineries etc..</a:t>
            </a:r>
            <a:endParaRPr lang="en-US"/>
          </a:p>
          <a:p>
            <a:r>
              <a:rPr lang="en-US"/>
              <a:t>The demand for consumers’ goods is known as direct demand, for they are used directly for final consumption. The demand for producers’ goods is a derived demand as the demand of the same depends on the demand for consumers’ goods. The distinction between the two depends upon the intention in buying. The same product can be conidered as consumer good or producer good. </a:t>
            </a:r>
            <a:endParaRPr lang="en-US"/>
          </a:p>
          <a:p>
            <a:r>
              <a:rPr lang="en-US"/>
              <a:t>If steel is used for making furniture it is consumer good whereas the same steel, if used for producing a machine becomes a producer good. </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200660"/>
            <a:ext cx="10515600" cy="6379210"/>
          </a:xfrm>
        </p:spPr>
        <p:txBody>
          <a:bodyPr>
            <a:normAutofit fontScale="60000"/>
          </a:bodyPr>
          <a:p>
            <a:pPr algn="just"/>
            <a:r>
              <a:rPr lang="en-US" sz="3200" b="1"/>
              <a:t>UNIT III</a:t>
            </a:r>
            <a:endParaRPr lang="en-US" sz="3200"/>
          </a:p>
          <a:p>
            <a:pPr marL="0" indent="0" algn="just">
              <a:buNone/>
            </a:pPr>
            <a:r>
              <a:rPr lang="en-US" sz="3200" b="1"/>
              <a:t>Introduction to Markets, Theories of the Firm &amp; Pricing Policies:</a:t>
            </a:r>
            <a:r>
              <a:rPr lang="en-US" sz="3200"/>
              <a:t> Market Structures: Perfect Competition, Monopoly, Monopolistic competition and Oligopoly – Features – Price and Output Determination – Managerial Theories of firm: Marris and Williamson’s models – other Methods of Pricing: Average cost pricing, Limit Pricing, Market Skimming Pricing, Internet Pricing: (Flat Rate Pricing, Usage sensitive pricing) and Priority Pricing, Business Cycles : Meaning and Features –Phases of a Business Cycle. Features and Evaluation of Sole Trader, Partnership, Joint Stock Company – State/Public Enterprises and their forms.</a:t>
            </a:r>
            <a:endParaRPr lang="en-US" sz="3200"/>
          </a:p>
          <a:p>
            <a:pPr algn="just"/>
            <a:r>
              <a:rPr lang="en-US" sz="3200" b="1"/>
              <a:t>UNIT IV</a:t>
            </a:r>
            <a:r>
              <a:rPr lang="en-US" sz="3200"/>
              <a:t> </a:t>
            </a:r>
            <a:endParaRPr lang="en-US" sz="3200"/>
          </a:p>
          <a:p>
            <a:pPr marL="0" indent="0" algn="just">
              <a:buNone/>
            </a:pPr>
            <a:r>
              <a:rPr lang="en-US" sz="3200" b="1"/>
              <a:t>Introduction to Accounting &amp; Financing Analysis:</a:t>
            </a:r>
            <a:r>
              <a:rPr lang="en-US" sz="3200"/>
              <a:t> Introduction to Double Entry System, Journal, Ledger, Trail Balance and Preparation of Final Accounts with adjustments – Preparation of Financial Statements-Analysis and Interpretation of Financial Statements-Ratio Analysis – Preparation of Funds flow and cash flow analysis (Problems)</a:t>
            </a:r>
            <a:endParaRPr lang="en-US" sz="3200"/>
          </a:p>
          <a:p>
            <a:pPr algn="just"/>
            <a:r>
              <a:rPr lang="en-US" sz="3200" b="1"/>
              <a:t>UNIT V </a:t>
            </a:r>
            <a:endParaRPr lang="en-US" sz="3200"/>
          </a:p>
          <a:p>
            <a:pPr marL="0" indent="0" algn="just">
              <a:lnSpc>
                <a:spcPct val="150000"/>
              </a:lnSpc>
              <a:buNone/>
            </a:pPr>
            <a:r>
              <a:rPr lang="en-US" sz="3200" b="1"/>
              <a:t>Capital and Capital Budgeting:</a:t>
            </a:r>
            <a:r>
              <a:rPr lang="en-US" sz="3200"/>
              <a:t> Capital Budgeting: Meaning of Capital-Capitalization-Meaning of Capital Budgeting-Time value of money- Methods of appraising Project profitability: Traditional Methods (pay back period, accounting rate of return) and modern methods(Discounted cash flow method, Net Present Value method, Internal Rate of Return Method and Profitability Index)</a:t>
            </a:r>
            <a:endParaRPr lang="en-US" sz="320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sym typeface="+mn-ea"/>
              </a:rPr>
              <a:t>c. Demand for Durable and Perishable Goods</a:t>
            </a:r>
            <a:br>
              <a:rPr lang="en-US"/>
            </a:br>
            <a:endParaRPr lang="en-US"/>
          </a:p>
        </p:txBody>
      </p:sp>
      <p:sp>
        <p:nvSpPr>
          <p:cNvPr id="3" name="Content Placeholder 2"/>
          <p:cNvSpPr>
            <a:spLocks noGrp="1"/>
          </p:cNvSpPr>
          <p:nvPr>
            <p:ph sz="half" idx="1"/>
          </p:nvPr>
        </p:nvSpPr>
        <p:spPr>
          <a:xfrm>
            <a:off x="838200" y="1102360"/>
            <a:ext cx="5181600" cy="5074920"/>
          </a:xfrm>
        </p:spPr>
        <p:txBody>
          <a:bodyPr>
            <a:normAutofit fontScale="90000" lnSpcReduction="10000"/>
          </a:bodyPr>
          <a:p>
            <a:r>
              <a:rPr lang="en-US"/>
              <a:t>Durable goods</a:t>
            </a:r>
            <a:endParaRPr lang="en-US"/>
          </a:p>
          <a:p>
            <a:r>
              <a:rPr lang="en-US"/>
              <a:t>These goods are used more than once. It can be used repeatedly or continuously over a period of time. </a:t>
            </a:r>
            <a:endParaRPr lang="en-US"/>
          </a:p>
          <a:p>
            <a:r>
              <a:rPr lang="en-US">
                <a:sym typeface="+mn-ea"/>
              </a:rPr>
              <a:t>Durable goods can be classified as producer durable goods and consumer durable goods. </a:t>
            </a:r>
            <a:endParaRPr lang="en-US"/>
          </a:p>
          <a:p>
            <a:r>
              <a:rPr lang="en-US">
                <a:sym typeface="+mn-ea"/>
              </a:rPr>
              <a:t>Eg. Clothes, shoes, car, T.V. etc. are consumer durable goods.</a:t>
            </a:r>
            <a:endParaRPr lang="en-US">
              <a:sym typeface="+mn-ea"/>
            </a:endParaRPr>
          </a:p>
          <a:p>
            <a:r>
              <a:rPr lang="en-US"/>
              <a:t>Eg. Machinery, office furniture, plant etc. are producer durable goods.</a:t>
            </a:r>
            <a:endParaRPr lang="en-US"/>
          </a:p>
          <a:p>
            <a:r>
              <a:rPr lang="en-US"/>
              <a:t>Easily stored and Replacement can be postponed.</a:t>
            </a:r>
            <a:endParaRPr lang="en-US"/>
          </a:p>
        </p:txBody>
      </p:sp>
      <p:sp>
        <p:nvSpPr>
          <p:cNvPr id="4" name="Content Placeholder 3"/>
          <p:cNvSpPr>
            <a:spLocks noGrp="1"/>
          </p:cNvSpPr>
          <p:nvPr>
            <p:ph sz="half" idx="2"/>
          </p:nvPr>
        </p:nvSpPr>
        <p:spPr>
          <a:xfrm>
            <a:off x="6172200" y="1102360"/>
            <a:ext cx="5181600" cy="5074920"/>
          </a:xfrm>
        </p:spPr>
        <p:txBody>
          <a:bodyPr>
            <a:normAutofit lnSpcReduction="20000"/>
          </a:bodyPr>
          <a:p>
            <a:r>
              <a:rPr lang="en-US"/>
              <a:t>Perishable goods</a:t>
            </a:r>
            <a:endParaRPr lang="en-US"/>
          </a:p>
          <a:p>
            <a:r>
              <a:rPr lang="en-US"/>
              <a:t>These goods can be consumed once. Utility is exhausted by single use.</a:t>
            </a:r>
            <a:endParaRPr lang="en-US"/>
          </a:p>
          <a:p>
            <a:r>
              <a:rPr lang="en-US"/>
              <a:t>Perishable goods also can be consumer goods and producer goods.</a:t>
            </a:r>
            <a:endParaRPr lang="en-US"/>
          </a:p>
          <a:p>
            <a:r>
              <a:rPr lang="en-US"/>
              <a:t>eg. Food items, soaps, cooking fuel etc. are perishable consumer goods.</a:t>
            </a:r>
            <a:endParaRPr lang="en-US"/>
          </a:p>
          <a:p>
            <a:r>
              <a:rPr lang="en-US"/>
              <a:t>eg. Raw materials, fuel, power etc. are perishable producer goods.</a:t>
            </a:r>
            <a:endParaRPr lang="en-US"/>
          </a:p>
          <a:p>
            <a:r>
              <a:rPr lang="en-US"/>
              <a:t>frequently changed.</a:t>
            </a:r>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sym typeface="+mn-ea"/>
              </a:rPr>
              <a:t>d. Derived Demand and Autonomous Demand</a:t>
            </a:r>
            <a:endParaRPr lang="en-US"/>
          </a:p>
        </p:txBody>
      </p:sp>
      <p:sp>
        <p:nvSpPr>
          <p:cNvPr id="3" name="Content Placeholder 2"/>
          <p:cNvSpPr>
            <a:spLocks noGrp="1"/>
          </p:cNvSpPr>
          <p:nvPr>
            <p:ph sz="half" idx="1"/>
          </p:nvPr>
        </p:nvSpPr>
        <p:spPr>
          <a:xfrm>
            <a:off x="838200" y="1313180"/>
            <a:ext cx="10612755" cy="4864100"/>
          </a:xfrm>
        </p:spPr>
        <p:txBody>
          <a:bodyPr/>
          <a:p>
            <a:r>
              <a:rPr lang="en-US"/>
              <a:t>When demand for a product is tied to the purchase of some parent product, the demand is called derived. Here demand for a commodity arises because of the demand for some other commodity. </a:t>
            </a:r>
            <a:endParaRPr lang="en-US"/>
          </a:p>
          <a:p>
            <a:r>
              <a:rPr lang="en-US"/>
              <a:t>For eg. Demand for bricks is derived demand as it is directly related to building of a house; Demand for tyres is derived from the demand for automobiles.</a:t>
            </a:r>
            <a:endParaRPr lang="en-US"/>
          </a:p>
          <a:p>
            <a:r>
              <a:rPr lang="en-US"/>
              <a:t>When the demand for a commodity is entirely independent of demand for any other commodities it is autonomous demand.</a:t>
            </a:r>
            <a:endParaRPr lang="en-US"/>
          </a:p>
          <a:p>
            <a:r>
              <a:rPr lang="en-US"/>
              <a:t>eg. demand for food, clothing etc.</a:t>
            </a:r>
            <a:endParaRPr lang="en-US"/>
          </a:p>
          <a:p>
            <a:r>
              <a:rPr lang="en-US"/>
              <a:t>Derived demand is less elastic than autonomous demand</a:t>
            </a:r>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Determinants / Factors of Demand</a:t>
            </a:r>
            <a:endParaRPr lang="en-US"/>
          </a:p>
        </p:txBody>
      </p:sp>
      <p:sp>
        <p:nvSpPr>
          <p:cNvPr id="3" name="Content Placeholder 2"/>
          <p:cNvSpPr>
            <a:spLocks noGrp="1"/>
          </p:cNvSpPr>
          <p:nvPr>
            <p:ph idx="1"/>
          </p:nvPr>
        </p:nvSpPr>
        <p:spPr/>
        <p:txBody>
          <a:bodyPr/>
          <a:p>
            <a:pPr algn="just"/>
            <a:r>
              <a:rPr lang="en-US"/>
              <a:t>The factors on which the market demand and individual demand for a product is known as determinants of demand. </a:t>
            </a:r>
            <a:endParaRPr lang="en-US"/>
          </a:p>
          <a:p>
            <a:pPr marL="0" indent="0" algn="just">
              <a:buNone/>
            </a:pPr>
            <a:endParaRPr lang="en-US"/>
          </a:p>
          <a:p>
            <a:pPr algn="just"/>
            <a:r>
              <a:rPr lang="en-US"/>
              <a:t>The knowledge of the determinants of market demand for a product and the nature of relationship between the demand and its determinants proves very helpful in analyzing and estimating demand for the product.  The factors are </a:t>
            </a:r>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1. Price of the Product</a:t>
            </a:r>
            <a:endParaRPr lang="en-US"/>
          </a:p>
        </p:txBody>
      </p:sp>
      <p:sp>
        <p:nvSpPr>
          <p:cNvPr id="3" name="Content Placeholder 2"/>
          <p:cNvSpPr>
            <a:spLocks noGrp="1"/>
          </p:cNvSpPr>
          <p:nvPr>
            <p:ph idx="1"/>
          </p:nvPr>
        </p:nvSpPr>
        <p:spPr/>
        <p:txBody>
          <a:bodyPr/>
          <a:p>
            <a:r>
              <a:rPr lang="en-US"/>
              <a:t>The price of a product is one of the most important determinants of its demand in the long run and the only determinants in the short run.  The quantity of the product demanded by the consumer inversly depends upon the price of the product.  If the price rise demand falls and vice versa.  The relation between price and demand is called </a:t>
            </a:r>
            <a:r>
              <a:rPr lang="en-US" b="1"/>
              <a:t>Law of demand.</a:t>
            </a:r>
            <a:endParaRPr lang="en-US" b="1"/>
          </a:p>
          <a:p>
            <a:r>
              <a:rPr lang="en-US" b="1"/>
              <a:t> </a:t>
            </a:r>
            <a:r>
              <a:rPr lang="en-US"/>
              <a:t>It is not only the existing price but also the expected changes in price which affect demand.</a:t>
            </a:r>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2. Price of related goods</a:t>
            </a:r>
            <a:endParaRPr lang="en-US"/>
          </a:p>
        </p:txBody>
      </p:sp>
      <p:sp>
        <p:nvSpPr>
          <p:cNvPr id="3" name="Content Placeholder 2"/>
          <p:cNvSpPr>
            <a:spLocks noGrp="1"/>
          </p:cNvSpPr>
          <p:nvPr>
            <p:ph idx="1"/>
          </p:nvPr>
        </p:nvSpPr>
        <p:spPr/>
        <p:txBody>
          <a:bodyPr/>
          <a:p>
            <a:r>
              <a:rPr lang="en-US"/>
              <a:t>The demand for a commodity also affects the change in price of its related goods. Related goods are substitutes or complementary goods.</a:t>
            </a:r>
            <a:endParaRPr lang="en-US"/>
          </a:p>
          <a:p>
            <a:endParaRPr lang="en-US"/>
          </a:p>
          <a:p>
            <a:r>
              <a:rPr lang="en-US"/>
              <a:t>a. Substitutes</a:t>
            </a:r>
            <a:endParaRPr lang="en-US"/>
          </a:p>
          <a:p>
            <a:r>
              <a:rPr lang="en-US"/>
              <a:t>Two commodities are substitutes for one another, if change in the price of one affects the demand for the other in the same direction. For example. X and Y are substitutes for one another. if the price for X increases, demand for Y increases and vice versa. eg. Tea and coffee, Coke and Pepsi, hamburgers and hot dogs etc. </a:t>
            </a:r>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212090"/>
            <a:ext cx="10515600" cy="5965190"/>
          </a:xfrm>
        </p:spPr>
        <p:txBody>
          <a:bodyPr/>
          <a:p>
            <a:r>
              <a:rPr lang="en-US">
                <a:sym typeface="+mn-ea"/>
              </a:rPr>
              <a:t>b. Complements</a:t>
            </a:r>
            <a:endParaRPr lang="en-US"/>
          </a:p>
          <a:p>
            <a:endParaRPr lang="en-US"/>
          </a:p>
          <a:p>
            <a:pPr marL="0" indent="0">
              <a:buNone/>
            </a:pPr>
            <a:r>
              <a:rPr lang="en-US">
                <a:sym typeface="+mn-ea"/>
              </a:rPr>
              <a:t>Complementary goods are those goods which complete the demand for each other.  such as car and petrol, pen and ink.  There is an inverse or negative relationship between the demand for first good and price of the second which is the complementary to the first.</a:t>
            </a:r>
            <a:endParaRPr lang="en-US"/>
          </a:p>
          <a:p>
            <a:pPr marL="0" indent="0">
              <a:buNone/>
            </a:pPr>
            <a:endParaRPr lang="en-US"/>
          </a:p>
          <a:p>
            <a:pPr marL="0" indent="0">
              <a:buNone/>
            </a:pPr>
            <a:r>
              <a:rPr lang="en-US">
                <a:sym typeface="+mn-ea"/>
              </a:rPr>
              <a:t>For example an increase in the price of petrol causes a decrease in the demand of car and other petrol run vehicles and other things remain same.</a:t>
            </a:r>
            <a:endParaRPr lang="en-US"/>
          </a:p>
          <a:p>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3. Income of the Consumer</a:t>
            </a:r>
            <a:endParaRPr lang="en-US"/>
          </a:p>
        </p:txBody>
      </p:sp>
      <p:sp>
        <p:nvSpPr>
          <p:cNvPr id="3" name="Content Placeholder 2"/>
          <p:cNvSpPr>
            <a:spLocks noGrp="1"/>
          </p:cNvSpPr>
          <p:nvPr>
            <p:ph idx="1"/>
          </p:nvPr>
        </p:nvSpPr>
        <p:spPr/>
        <p:txBody>
          <a:bodyPr/>
          <a:p>
            <a:r>
              <a:rPr lang="en-US"/>
              <a:t>Income is the basic determinant of quantity of product demanded as it determines the purchasing power of consumer. Income as determinant of demand is equally important in both short and long run. </a:t>
            </a:r>
            <a:endParaRPr lang="en-US"/>
          </a:p>
          <a:p>
            <a:r>
              <a:rPr lang="en-US"/>
              <a:t>In simple, When income rises, so the quantity demanded. </a:t>
            </a:r>
            <a:endParaRPr lang="en-US"/>
          </a:p>
          <a:p>
            <a:pPr marL="0" indent="0">
              <a:buNone/>
            </a:pPr>
            <a:r>
              <a:rPr lang="en-US"/>
              <a:t>                     When income falls, so will demand.</a:t>
            </a:r>
            <a:endParaRPr lang="en-US"/>
          </a:p>
          <a:p>
            <a:r>
              <a:rPr lang="en-US"/>
              <a:t>Observations shows that numerically there is a positive relationship between income of the consumer and his demand for a good. </a:t>
            </a:r>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271780"/>
            <a:ext cx="10515600" cy="5905500"/>
          </a:xfrm>
        </p:spPr>
        <p:txBody>
          <a:bodyPr/>
          <a:p>
            <a:r>
              <a:rPr lang="en-US"/>
              <a:t>a. Essential consumer goods (ECG)</a:t>
            </a:r>
            <a:endParaRPr lang="en-US"/>
          </a:p>
          <a:p>
            <a:pPr marL="0" indent="0">
              <a:buNone/>
            </a:pPr>
            <a:endParaRPr lang="en-US"/>
          </a:p>
          <a:p>
            <a:r>
              <a:rPr lang="en-US"/>
              <a:t>These goods are those which serves the basic needs and consumed by all persons of a society. </a:t>
            </a:r>
            <a:endParaRPr lang="en-US"/>
          </a:p>
          <a:p>
            <a:r>
              <a:rPr lang="en-US"/>
              <a:t>Eg. food grains, vegetable oils, cooking fuel, salt, minimum clothing, housing etc.</a:t>
            </a:r>
            <a:endParaRPr lang="en-US"/>
          </a:p>
          <a:p>
            <a:r>
              <a:rPr lang="en-US"/>
              <a:t>Quantity demanded of this category of goods increases with increase in consumer’s income but only upto a certain limit, even though the total expenditure may increase in accordance with the quality of goods consumed, other factors remain same.</a:t>
            </a:r>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392430"/>
            <a:ext cx="10515600" cy="5784850"/>
          </a:xfrm>
        </p:spPr>
        <p:txBody>
          <a:bodyPr/>
          <a:p>
            <a:r>
              <a:rPr lang="en-US"/>
              <a:t>b. Inferior goods (IG)</a:t>
            </a:r>
            <a:endParaRPr lang="en-US"/>
          </a:p>
          <a:p>
            <a:endParaRPr lang="en-US"/>
          </a:p>
          <a:p>
            <a:r>
              <a:rPr lang="en-US"/>
              <a:t>With these goods, the demand for which tends to decline with increase in consumer’s income and tends to increase with fall in his income. So, there is an inverse relationship between income of the consumer and demand for the commodity. </a:t>
            </a:r>
            <a:endParaRPr lang="en-US"/>
          </a:p>
          <a:p>
            <a:r>
              <a:rPr lang="en-US"/>
              <a:t>Eg. Every consumer knows that kerosene is inferior to cooking gas, travelling by bus is inferior to travelling by taxi. </a:t>
            </a:r>
            <a:endParaRPr lang="en-US"/>
          </a:p>
          <a:p>
            <a:r>
              <a:rPr lang="en-US"/>
              <a:t>Demand for such goods rises only upto a certain level of income and declines as income increases beyond this level.</a:t>
            </a:r>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271780"/>
            <a:ext cx="10515600" cy="5905500"/>
          </a:xfrm>
        </p:spPr>
        <p:txBody>
          <a:bodyPr/>
          <a:p>
            <a:r>
              <a:rPr lang="en-US"/>
              <a:t>c.  Normal goods (NG)</a:t>
            </a:r>
            <a:endParaRPr lang="en-US"/>
          </a:p>
          <a:p>
            <a:pPr marL="0" indent="0">
              <a:buNone/>
            </a:pPr>
            <a:endParaRPr lang="en-US"/>
          </a:p>
          <a:p>
            <a:r>
              <a:rPr lang="en-US"/>
              <a:t>Normal goods are those which tends to increase with the increase in consumer’s income and tends to decrease with decrease in his income.  so there is a positive relationship between consumer’s income and quantity demanded.</a:t>
            </a:r>
            <a:endParaRPr lang="en-US"/>
          </a:p>
          <a:p>
            <a:r>
              <a:rPr lang="en-US"/>
              <a:t>Eg. Clothing, household furniture and automobiles</a:t>
            </a:r>
            <a:endParaRPr lang="en-US"/>
          </a:p>
          <a:p>
            <a:r>
              <a:rPr lang="en-US"/>
              <a:t>Demand for the normal goods increases rapidly with the increase in consumer’s income and slows down with further increases in income.</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1"/>
          <p:cNvSpPr>
            <a:spLocks noGrp="1"/>
          </p:cNvSpPr>
          <p:nvPr/>
        </p:nvSpPr>
        <p:spPr>
          <a:xfrm>
            <a:off x="1524000" y="1122680"/>
            <a:ext cx="9144000" cy="3485515"/>
          </a:xfrm>
          <a:prstGeom prst="rect">
            <a:avLst/>
          </a:prstGeom>
        </p:spPr>
        <p:txBody>
          <a:bodyPr vert="horz" lIns="91440" tIns="45720" rIns="91440" bIns="45720" rtlCol="0" anchor="b">
            <a:normAutofit fontScale="9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dirty="0"/>
              <a:t>UNIT - I</a:t>
            </a:r>
            <a:endParaRPr lang="en-US" dirty="0"/>
          </a:p>
          <a:p>
            <a:endParaRPr lang="en-US" dirty="0"/>
          </a:p>
          <a:p>
            <a:r>
              <a:rPr lang="en-US" dirty="0"/>
              <a:t>Introduction to Managerial Economics and Demand analysis</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461010" y="212090"/>
            <a:ext cx="10515600" cy="5890260"/>
          </a:xfrm>
        </p:spPr>
        <p:txBody>
          <a:bodyPr/>
          <a:p>
            <a:r>
              <a:rPr lang="en-US"/>
              <a:t>d. Luxury and Prestige goods (LG)</a:t>
            </a:r>
            <a:endParaRPr lang="en-US"/>
          </a:p>
          <a:p>
            <a:pPr marL="0" indent="0">
              <a:buNone/>
            </a:pPr>
            <a:endParaRPr lang="en-US"/>
          </a:p>
          <a:p>
            <a:pPr marL="0" indent="0">
              <a:buNone/>
            </a:pPr>
            <a:r>
              <a:rPr lang="en-US"/>
              <a:t>This type of goods add prestige and pleasure of the consumer without enhancing his earning fall in the category of luxury goods.</a:t>
            </a:r>
            <a:endParaRPr lang="en-US"/>
          </a:p>
          <a:p>
            <a:pPr marL="0" indent="0">
              <a:buNone/>
            </a:pPr>
            <a:r>
              <a:rPr lang="en-US"/>
              <a:t>eg. Stone studded jewellery, costly cosmetics, luxury cars, 5 star hotel stay etc. are luxury goods.  </a:t>
            </a:r>
            <a:endParaRPr lang="en-US"/>
          </a:p>
          <a:p>
            <a:pPr marL="0" indent="0">
              <a:buNone/>
            </a:pPr>
            <a:r>
              <a:rPr lang="en-US"/>
              <a:t>Demand for such goods arises beyond a certain level of consumer’s income.</a:t>
            </a:r>
            <a:endParaRPr lang="en-US"/>
          </a:p>
          <a:p>
            <a:pPr marL="0" indent="0">
              <a:buNone/>
            </a:pPr>
            <a:r>
              <a:rPr lang="en-US"/>
              <a:t> </a:t>
            </a:r>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4. Consumer’s taste and preferences</a:t>
            </a:r>
            <a:endParaRPr lang="en-US"/>
          </a:p>
        </p:txBody>
      </p:sp>
      <p:sp>
        <p:nvSpPr>
          <p:cNvPr id="3" name="Content Placeholder 2"/>
          <p:cNvSpPr>
            <a:spLocks noGrp="1"/>
          </p:cNvSpPr>
          <p:nvPr>
            <p:ph idx="1"/>
          </p:nvPr>
        </p:nvSpPr>
        <p:spPr/>
        <p:txBody>
          <a:bodyPr/>
          <a:p>
            <a:r>
              <a:rPr lang="en-US"/>
              <a:t>The demand for any goods and services depends on individual’s taste and preferences.  They include fashion, habit, custom etc. Taste and preferences of the consumers are influenced by advertisement, changes in fashion, climate , new invention. Other things being equal, demand for those goods increases for which consumers develop taste and preferences.</a:t>
            </a:r>
            <a:endParaRPr lang="en-US"/>
          </a:p>
          <a:p>
            <a:r>
              <a:rPr lang="en-US"/>
              <a:t>Unfavourable change in consumer preferences and tastes for a product will cause demand to decrease.</a:t>
            </a:r>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5. Advertisement expenditure</a:t>
            </a:r>
            <a:endParaRPr lang="en-US"/>
          </a:p>
        </p:txBody>
      </p:sp>
      <p:sp>
        <p:nvSpPr>
          <p:cNvPr id="3" name="Content Placeholder 2"/>
          <p:cNvSpPr>
            <a:spLocks noGrp="1"/>
          </p:cNvSpPr>
          <p:nvPr>
            <p:ph idx="1"/>
          </p:nvPr>
        </p:nvSpPr>
        <p:spPr/>
        <p:txBody>
          <a:bodyPr/>
          <a:p>
            <a:r>
              <a:rPr lang="en-US"/>
              <a:t>Advertisement costs are incurred with the objective of promoting sale of the product.  Ads changed the lifestyle of people.</a:t>
            </a:r>
            <a:endParaRPr lang="en-US"/>
          </a:p>
          <a:p>
            <a:r>
              <a:rPr lang="en-US"/>
              <a:t>Ads help in increasing the demand by following ways.</a:t>
            </a:r>
            <a:endParaRPr lang="en-US"/>
          </a:p>
          <a:p>
            <a:r>
              <a:rPr lang="en-US"/>
              <a:t>1. By informing potential consumers about the product and its availability.</a:t>
            </a:r>
            <a:endParaRPr lang="en-US"/>
          </a:p>
          <a:p>
            <a:r>
              <a:rPr lang="en-US"/>
              <a:t>2. By showing its superiority over rival product</a:t>
            </a:r>
            <a:endParaRPr lang="en-US"/>
          </a:p>
          <a:p>
            <a:r>
              <a:rPr lang="en-US"/>
              <a:t>3. By influencing consumer’s choice against the rival products.</a:t>
            </a:r>
            <a:endParaRPr lang="en-US"/>
          </a:p>
          <a:p>
            <a:r>
              <a:rPr lang="en-US"/>
              <a:t>4. By setting new fashions and changing tastes.</a:t>
            </a:r>
            <a:endParaRPr lang="en-US"/>
          </a:p>
          <a:p>
            <a:pPr marL="0" indent="0">
              <a:buNone/>
            </a:pPr>
            <a:r>
              <a:rPr lang="en-US"/>
              <a:t>eg. Cadbury Dairy milk “Kuch mitha ho jai”</a:t>
            </a:r>
            <a:endParaRPr lang="en-US"/>
          </a:p>
          <a:p>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t>6. Consumer’s Expectations of future Income and Price</a:t>
            </a:r>
            <a:endParaRPr lang="en-US"/>
          </a:p>
        </p:txBody>
      </p:sp>
      <p:sp>
        <p:nvSpPr>
          <p:cNvPr id="3" name="Content Placeholder 2"/>
          <p:cNvSpPr>
            <a:spLocks noGrp="1"/>
          </p:cNvSpPr>
          <p:nvPr>
            <p:ph idx="1"/>
          </p:nvPr>
        </p:nvSpPr>
        <p:spPr/>
        <p:txBody>
          <a:bodyPr/>
          <a:p>
            <a:r>
              <a:rPr lang="en-US"/>
              <a:t>Consumers do not make purchases only on the basis of current price structure. In case of durables, when demand can be postponed, consumers decide their purchase on the basis of future price and income. </a:t>
            </a:r>
            <a:endParaRPr lang="en-US"/>
          </a:p>
          <a:p>
            <a:r>
              <a:rPr lang="en-US"/>
              <a:t>Eg. Purhase of cars and other durable increases before budget is announced if consumers fear that prices may rise after budget. or when they expect pay revisions, they wait for major purchases till pay is revised.</a:t>
            </a:r>
            <a:endParaRPr 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93345"/>
            <a:ext cx="10515600" cy="1264285"/>
          </a:xfrm>
        </p:spPr>
        <p:txBody>
          <a:bodyPr/>
          <a:p>
            <a:r>
              <a:rPr lang="en-US"/>
              <a:t>7. Demonstration Effect</a:t>
            </a:r>
            <a:endParaRPr lang="en-US"/>
          </a:p>
        </p:txBody>
      </p:sp>
      <p:sp>
        <p:nvSpPr>
          <p:cNvPr id="3" name="Content Placeholder 2"/>
          <p:cNvSpPr>
            <a:spLocks noGrp="1"/>
          </p:cNvSpPr>
          <p:nvPr>
            <p:ph idx="1"/>
          </p:nvPr>
        </p:nvSpPr>
        <p:spPr>
          <a:xfrm>
            <a:off x="223520" y="1358265"/>
            <a:ext cx="11483340" cy="5110480"/>
          </a:xfrm>
        </p:spPr>
        <p:txBody>
          <a:bodyPr/>
          <a:p>
            <a:r>
              <a:rPr lang="en-US"/>
              <a:t>When new commodities or new models exist in the market rich people buy them first. Eg. New model car. Rich people would be mostly be the first to buy . Some people buy new model goods as they have genuine need or have excess purchasing power. Some buy to exhibit there affulence, jealousy, competition and equality in peer group. Purchases made on these factors are called “demonstration effect” or “bad wagon effect”. These effects have positive effect on demand.</a:t>
            </a:r>
            <a:endParaRPr lang="en-US"/>
          </a:p>
          <a:p>
            <a:r>
              <a:rPr lang="en-US"/>
              <a:t>When commodity becomes a thing of common use, rich decrease or give up the comsumption of such goods.  This is known as “Sob effect”. It is a negative effect on the demand for the related goods.</a:t>
            </a:r>
            <a:endParaRPr 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8. Distribution of National Income	</a:t>
            </a:r>
            <a:endParaRPr lang="en-US"/>
          </a:p>
        </p:txBody>
      </p:sp>
      <p:sp>
        <p:nvSpPr>
          <p:cNvPr id="3" name="Content Placeholder 2"/>
          <p:cNvSpPr>
            <a:spLocks noGrp="1"/>
          </p:cNvSpPr>
          <p:nvPr>
            <p:ph idx="1"/>
          </p:nvPr>
        </p:nvSpPr>
        <p:spPr/>
        <p:txBody>
          <a:bodyPr/>
          <a:p>
            <a:r>
              <a:rPr lang="en-US"/>
              <a:t>The level of national income is the basic determinant of the market demand for a product. The higher the national income, the higher the demand for all normal goods and services.</a:t>
            </a:r>
            <a:endParaRPr lang="en-US"/>
          </a:p>
          <a:p>
            <a:r>
              <a:rPr lang="en-US"/>
              <a:t>Distribution pattern of national income is also an important determinant of a product.  If national income is unevenly distributed i.e. majority of the population belongs to lower income groups, market demand for include inferior ones, will be the largest.</a:t>
            </a:r>
            <a:endParaRPr lang="en-US"/>
          </a:p>
          <a:p>
            <a:r>
              <a:rPr lang="en-US"/>
              <a:t> Whereas the demand for the other kinds of goods will be relatively lower. </a:t>
            </a:r>
            <a:endParaRPr 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53440" y="104775"/>
            <a:ext cx="10515600" cy="6072505"/>
          </a:xfrm>
        </p:spPr>
        <p:txBody>
          <a:bodyPr>
            <a:normAutofit lnSpcReduction="10000"/>
          </a:bodyPr>
          <a:p>
            <a:r>
              <a:rPr lang="en-US" b="1"/>
              <a:t>Demand Schedule:</a:t>
            </a:r>
            <a:endParaRPr lang="en-US"/>
          </a:p>
          <a:p>
            <a:r>
              <a:rPr lang="en-US"/>
              <a:t>The demand schedule in economics is a table of quantity demanded of a good at different price levels. Given the price level, it is easy to determine the expected quantity demanded. This demand schedule can be graphed as a continuous demand curve on a chart where the Y-axis represents price and the X-axis represents the quantity.</a:t>
            </a:r>
            <a:endParaRPr lang="en-US"/>
          </a:p>
          <a:p>
            <a:endParaRPr lang="en-US"/>
          </a:p>
          <a:p>
            <a:r>
              <a:rPr lang="en-US"/>
              <a:t>According to PROF. ALFRED MARSHALL, “Demand schedule is a list of prices and quantities”. In other words, a tabular statement of price-quantity relationship between two variables is known as the demand schedule.</a:t>
            </a:r>
            <a:endParaRPr lang="en-US"/>
          </a:p>
          <a:p>
            <a:endParaRPr lang="en-US"/>
          </a:p>
          <a:p>
            <a:r>
              <a:rPr lang="en-US"/>
              <a:t>The demand schedule in the table represents different quantities of commodities that are purchased at different prices during a certain specified period (it can be a day or a week or a month).</a:t>
            </a:r>
            <a:endParaRPr 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223520" y="635"/>
            <a:ext cx="5796280" cy="6529705"/>
          </a:xfrm>
        </p:spPr>
        <p:txBody>
          <a:bodyPr>
            <a:normAutofit/>
          </a:bodyPr>
          <a:p>
            <a:r>
              <a:rPr lang="en-US"/>
              <a:t>The demand schedule can be classified into two categories:</a:t>
            </a:r>
            <a:endParaRPr lang="en-US"/>
          </a:p>
          <a:p>
            <a:r>
              <a:rPr lang="en-US"/>
              <a:t>1. Individual demand schedule;</a:t>
            </a:r>
            <a:endParaRPr lang="en-US"/>
          </a:p>
          <a:p>
            <a:r>
              <a:rPr lang="en-US"/>
              <a:t>2. Market demand schedule.</a:t>
            </a:r>
            <a:endParaRPr lang="en-US"/>
          </a:p>
          <a:p>
            <a:endParaRPr lang="en-US"/>
          </a:p>
          <a:p>
            <a:endParaRPr lang="en-US"/>
          </a:p>
          <a:p>
            <a:r>
              <a:rPr lang="en-US" b="1"/>
              <a:t>1. Individual Demand Schedule:</a:t>
            </a:r>
            <a:endParaRPr lang="en-US" b="1"/>
          </a:p>
          <a:p>
            <a:r>
              <a:rPr lang="en-US"/>
              <a:t>It represents the demand of an individual’ for a commodity at different prices at a particular time period. The adjoining table shows a demand schedule for oranges.</a:t>
            </a:r>
            <a:endParaRPr lang="en-US"/>
          </a:p>
          <a:p>
            <a:endParaRPr lang="en-US"/>
          </a:p>
          <a:p>
            <a:endParaRPr lang="en-US"/>
          </a:p>
        </p:txBody>
      </p:sp>
      <p:pic>
        <p:nvPicPr>
          <p:cNvPr id="4" name="Content Placeholder 3"/>
          <p:cNvPicPr>
            <a:picLocks noChangeAspect="1"/>
          </p:cNvPicPr>
          <p:nvPr>
            <p:ph sz="half" idx="2"/>
          </p:nvPr>
        </p:nvPicPr>
        <p:blipFill>
          <a:blip r:embed="rId1"/>
          <a:stretch>
            <a:fillRect/>
          </a:stretch>
        </p:blipFill>
        <p:spPr>
          <a:xfrm>
            <a:off x="6019165" y="3277235"/>
            <a:ext cx="5951855" cy="2446020"/>
          </a:xfrm>
          <a:prstGeom prst="rect">
            <a:avLst/>
          </a:prstGeom>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635" y="244475"/>
            <a:ext cx="6020435" cy="5932805"/>
          </a:xfrm>
        </p:spPr>
        <p:txBody>
          <a:bodyPr>
            <a:normAutofit fontScale="80000"/>
          </a:bodyPr>
          <a:p>
            <a:r>
              <a:rPr lang="en-US" b="1"/>
              <a:t>2. Market Demand Schedule:</a:t>
            </a:r>
            <a:endParaRPr lang="en-US" b="1"/>
          </a:p>
          <a:p>
            <a:r>
              <a:rPr lang="en-US"/>
              <a:t>Market Demand Schedule is defined as the quantities of a given commodity which all consumers will buy at all possible prices at given moment of time. In a market, there are several consumers, and each has a different liking, taste, preference and income. Every consumer has a different demand.</a:t>
            </a:r>
            <a:endParaRPr lang="en-US"/>
          </a:p>
          <a:p>
            <a:endParaRPr lang="en-US"/>
          </a:p>
          <a:p>
            <a:r>
              <a:rPr lang="en-US"/>
              <a:t>The market demand actually represents the demand of all the consumers combined together. When a particular commodity has several brands or types of commodities, the market demand schedule becomes very complicated because of various factors. </a:t>
            </a:r>
            <a:endParaRPr lang="en-US"/>
          </a:p>
          <a:p>
            <a:endParaRPr lang="en-US"/>
          </a:p>
          <a:p>
            <a:r>
              <a:rPr lang="en-US"/>
              <a:t>The market demand schedule for milk in table </a:t>
            </a:r>
            <a:endParaRPr lang="en-US"/>
          </a:p>
        </p:txBody>
      </p:sp>
      <p:pic>
        <p:nvPicPr>
          <p:cNvPr id="5" name="Content Placeholder 4"/>
          <p:cNvPicPr>
            <a:picLocks noChangeAspect="1"/>
          </p:cNvPicPr>
          <p:nvPr>
            <p:ph sz="half" idx="2"/>
          </p:nvPr>
        </p:nvPicPr>
        <p:blipFill>
          <a:blip r:embed="rId1"/>
          <a:stretch>
            <a:fillRect/>
          </a:stretch>
        </p:blipFill>
        <p:spPr>
          <a:xfrm>
            <a:off x="6019165" y="1118870"/>
            <a:ext cx="6064250" cy="44577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sp>
        <p:nvSpPr>
          <p:cNvPr id="2" name="Title 1"/>
          <p:cNvSpPr>
            <a:spLocks noGrp="1"/>
          </p:cNvSpPr>
          <p:nvPr>
            <p:ph type="title"/>
          </p:nvPr>
        </p:nvSpPr>
        <p:spPr/>
        <p:txBody>
          <a:bodyPr/>
          <a:p>
            <a:r>
              <a:rPr lang="en-US"/>
              <a:t>Introduction</a:t>
            </a:r>
            <a:endParaRPr lang="en-US"/>
          </a:p>
        </p:txBody>
      </p:sp>
      <p:sp>
        <p:nvSpPr>
          <p:cNvPr id="3" name="Content Placeholder 2"/>
          <p:cNvSpPr>
            <a:spLocks noGrp="1"/>
          </p:cNvSpPr>
          <p:nvPr>
            <p:ph idx="1"/>
          </p:nvPr>
        </p:nvSpPr>
        <p:spPr>
          <a:xfrm>
            <a:off x="838200" y="1468755"/>
            <a:ext cx="10515600" cy="4351338"/>
          </a:xfrm>
        </p:spPr>
        <p:txBody>
          <a:bodyPr>
            <a:normAutofit lnSpcReduction="10000"/>
          </a:bodyPr>
          <a:p>
            <a:pPr algn="just"/>
            <a:r>
              <a:rPr lang="en-US"/>
              <a:t>Businesses need to make crucial decisions on a day to day basis. These decisions can be about an investment opportunity, a new product, a new competitor, or a company’s direction. For such important decisions, businesses need to rely on experts. These experts come from the background of Managerial Economics. Managerial Economists get to sit at the table with the executives rather than be a part of the company’s executive branch. They are the experts who provide monetary value to the different opportunities and then urge the company to proceed. </a:t>
            </a:r>
            <a:endParaRPr lang="en-US"/>
          </a:p>
          <a:p>
            <a:pPr algn="just"/>
            <a:r>
              <a:rPr lang="en-US">
                <a:sym typeface="+mn-ea"/>
              </a:rPr>
              <a:t>In simple, Managerial economics is minimising the cost and maximising the returns.</a:t>
            </a:r>
            <a:endParaRPr lang="en-US"/>
          </a:p>
          <a:p>
            <a:pPr algn="just"/>
            <a:endParaRPr 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161925" y="0"/>
            <a:ext cx="12030710" cy="6729730"/>
          </a:xfrm>
        </p:spPr>
        <p:txBody>
          <a:bodyPr>
            <a:normAutofit lnSpcReduction="10000"/>
          </a:bodyPr>
          <a:p>
            <a:r>
              <a:rPr lang="en-US" b="1"/>
              <a:t>Demand Curves (Diagram):</a:t>
            </a:r>
            <a:endParaRPr lang="en-US"/>
          </a:p>
          <a:p>
            <a:endParaRPr lang="en-US"/>
          </a:p>
          <a:p>
            <a:r>
              <a:rPr lang="en-US"/>
              <a:t>The demand curve is a graphic statement or presentation of the relationship between product price and the quantity of the product demanded. It is drawn with price on the vertical axis of the graph and quantity demanded on the horizontal axis.</a:t>
            </a:r>
            <a:endParaRPr lang="en-US"/>
          </a:p>
          <a:p>
            <a:r>
              <a:rPr lang="en-US"/>
              <a:t>Demand curve does not tell us the price. It only tells us how much quantity of goods would be purchased by the consumer at various possible prices.</a:t>
            </a:r>
            <a:endParaRPr lang="en-US"/>
          </a:p>
          <a:p>
            <a:endParaRPr lang="en-US"/>
          </a:p>
          <a:p>
            <a:endParaRPr lang="en-US"/>
          </a:p>
          <a:p>
            <a:r>
              <a:rPr lang="en-US"/>
              <a:t>Depending upon the demand schedule, the demand curve can be as follows:</a:t>
            </a:r>
            <a:endParaRPr lang="en-US"/>
          </a:p>
          <a:p>
            <a:endParaRPr lang="en-US"/>
          </a:p>
          <a:p>
            <a:r>
              <a:rPr lang="en-US"/>
              <a:t>1. Individual Demand Curve</a:t>
            </a:r>
            <a:endParaRPr lang="en-US"/>
          </a:p>
          <a:p>
            <a:r>
              <a:rPr lang="en-US"/>
              <a:t>2. Market Demand Curve</a:t>
            </a:r>
            <a:endParaRPr 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Content Placeholder 5"/>
          <p:cNvSpPr/>
          <p:nvPr>
            <p:ph sz="half" idx="1"/>
          </p:nvPr>
        </p:nvSpPr>
        <p:spPr>
          <a:xfrm>
            <a:off x="224155" y="212090"/>
            <a:ext cx="5795645" cy="5965190"/>
          </a:xfrm>
        </p:spPr>
        <p:txBody>
          <a:bodyPr>
            <a:normAutofit lnSpcReduction="20000"/>
          </a:bodyPr>
          <a:p>
            <a:r>
              <a:rPr lang="en-US" b="1"/>
              <a:t>1. Individual Demand Curve:</a:t>
            </a:r>
            <a:endParaRPr lang="en-US"/>
          </a:p>
          <a:p>
            <a:pPr algn="just"/>
            <a:endParaRPr lang="en-US"/>
          </a:p>
          <a:p>
            <a:pPr algn="just"/>
            <a:r>
              <a:rPr lang="en-US"/>
              <a:t>An Individual Demand Curve is a graphical representation of the quantities of a commodity that an individual (a particular consumer) stands ready to take off the market at a given instant of time against different prices.</a:t>
            </a:r>
            <a:endParaRPr lang="en-US"/>
          </a:p>
          <a:p>
            <a:pPr algn="just"/>
            <a:endParaRPr lang="en-US"/>
          </a:p>
          <a:p>
            <a:pPr algn="just"/>
            <a:r>
              <a:rPr lang="en-US"/>
              <a:t> In Fig., an Individual Demand Curve is drawn on the basis of Individual Demand Schedule given.</a:t>
            </a:r>
            <a:endParaRPr lang="en-US"/>
          </a:p>
          <a:p>
            <a:endParaRPr lang="en-US"/>
          </a:p>
        </p:txBody>
      </p:sp>
      <p:pic>
        <p:nvPicPr>
          <p:cNvPr id="8" name="Content Placeholder 7"/>
          <p:cNvPicPr>
            <a:picLocks noChangeAspect="1"/>
          </p:cNvPicPr>
          <p:nvPr>
            <p:ph sz="half" idx="2"/>
          </p:nvPr>
        </p:nvPicPr>
        <p:blipFill>
          <a:blip r:embed="rId1"/>
          <a:srcRect l="337" t="-8374" r="-337" b="8374"/>
          <a:stretch>
            <a:fillRect/>
          </a:stretch>
        </p:blipFill>
        <p:spPr>
          <a:xfrm>
            <a:off x="7061200" y="313690"/>
            <a:ext cx="4523740" cy="4580255"/>
          </a:xfrm>
          <a:prstGeom prst="rect">
            <a:avLst/>
          </a:prstGeom>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116205" y="167005"/>
            <a:ext cx="5903595" cy="6563360"/>
          </a:xfrm>
        </p:spPr>
        <p:txBody>
          <a:bodyPr>
            <a:normAutofit lnSpcReduction="20000"/>
          </a:bodyPr>
          <a:p>
            <a:r>
              <a:rPr lang="en-US" b="1"/>
              <a:t>2. Market Demand Curve:</a:t>
            </a:r>
            <a:endParaRPr lang="en-US"/>
          </a:p>
          <a:p>
            <a:endParaRPr lang="en-US"/>
          </a:p>
          <a:p>
            <a:r>
              <a:rPr lang="en-US"/>
              <a:t>A Market Demand Curve is a graphical representation of the quantities of a commodity which all the buyers in the market stand ready to take off at all possible prices at a given moment of time. </a:t>
            </a:r>
            <a:endParaRPr lang="en-US"/>
          </a:p>
          <a:p>
            <a:endParaRPr lang="en-US"/>
          </a:p>
          <a:p>
            <a:r>
              <a:rPr lang="en-US"/>
              <a:t>In the Figure a Market Demand Curve is drawn on the basis of Market Demand Schedule given in Table .</a:t>
            </a:r>
            <a:endParaRPr lang="en-US"/>
          </a:p>
        </p:txBody>
      </p:sp>
      <p:pic>
        <p:nvPicPr>
          <p:cNvPr id="5" name="Content Placeholder 4"/>
          <p:cNvPicPr>
            <a:picLocks noChangeAspect="1"/>
          </p:cNvPicPr>
          <p:nvPr>
            <p:ph sz="half" idx="2"/>
          </p:nvPr>
        </p:nvPicPr>
        <p:blipFill>
          <a:blip r:embed="rId1"/>
          <a:stretch>
            <a:fillRect/>
          </a:stretch>
        </p:blipFill>
        <p:spPr>
          <a:xfrm>
            <a:off x="5814695" y="1156970"/>
            <a:ext cx="6218555" cy="4183380"/>
          </a:xfrm>
          <a:prstGeom prst="rect">
            <a:avLst/>
          </a:prstGeom>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Content Placeholder 6"/>
          <p:cNvSpPr/>
          <p:nvPr>
            <p:ph sz="half" idx="1"/>
          </p:nvPr>
        </p:nvSpPr>
        <p:spPr>
          <a:xfrm>
            <a:off x="254635" y="765175"/>
            <a:ext cx="5458460" cy="5412105"/>
          </a:xfrm>
        </p:spPr>
        <p:txBody>
          <a:bodyPr>
            <a:normAutofit lnSpcReduction="10000"/>
          </a:bodyPr>
          <a:p>
            <a:r>
              <a:rPr lang="en-US"/>
              <a:t>Both, the individual consumer’s demand curve is a straight line. A demand curve will slope downward to the right.</a:t>
            </a:r>
            <a:endParaRPr lang="en-US"/>
          </a:p>
          <a:p>
            <a:endParaRPr lang="en-US"/>
          </a:p>
          <a:p>
            <a:r>
              <a:rPr lang="en-US"/>
              <a:t>It is not necessary, that the demand curve is a straight line. A demand curve may be a convex curve or a concave curve. It may take any shape provided it is negatively sloped.</a:t>
            </a:r>
            <a:endParaRPr lang="en-US"/>
          </a:p>
          <a:p>
            <a:endParaRPr lang="en-US"/>
          </a:p>
        </p:txBody>
      </p:sp>
      <p:pic>
        <p:nvPicPr>
          <p:cNvPr id="8" name="Content Placeholder 7"/>
          <p:cNvPicPr>
            <a:picLocks noChangeAspect="1"/>
          </p:cNvPicPr>
          <p:nvPr>
            <p:ph sz="half" idx="2"/>
          </p:nvPr>
        </p:nvPicPr>
        <p:blipFill>
          <a:blip r:embed="rId1"/>
          <a:srcRect b="8700"/>
          <a:stretch>
            <a:fillRect/>
          </a:stretch>
        </p:blipFill>
        <p:spPr>
          <a:xfrm>
            <a:off x="5381625" y="1955800"/>
            <a:ext cx="6809740" cy="4221480"/>
          </a:xfrm>
          <a:prstGeom prst="rect">
            <a:avLst/>
          </a:prstGeom>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208280" y="181610"/>
            <a:ext cx="11479530" cy="6518275"/>
          </a:xfrm>
        </p:spPr>
        <p:txBody>
          <a:bodyPr>
            <a:normAutofit fontScale="70000"/>
          </a:bodyPr>
          <a:p>
            <a:r>
              <a:rPr lang="en-US" sz="5335" b="1"/>
              <a:t>Law of Demand:</a:t>
            </a:r>
            <a:endParaRPr lang="en-US"/>
          </a:p>
          <a:p>
            <a:r>
              <a:rPr lang="en-US"/>
              <a:t>The law of demand expresses functional relationship between price and the quantity. It has been universally observed that people buy more quantity of goods when, they are available at a lower price and the quantity purchased declines with an increase in its price.</a:t>
            </a:r>
            <a:endParaRPr lang="en-US"/>
          </a:p>
          <a:p>
            <a:r>
              <a:rPr lang="en-US"/>
              <a:t>“A rise in the price of a commodity or service is followed by a fall in quantity demanded, and a fall in price is followed by an increase in quantity demanded”. Thus, lower the price, the larger is the quantity demanded of a commodity and vice-versa.</a:t>
            </a:r>
            <a:endParaRPr lang="en-US"/>
          </a:p>
          <a:p>
            <a:r>
              <a:rPr lang="en-US"/>
              <a:t>The law thus, states that other things being equal the quantity demanded varies inversely with price. Lower the price, greater is the effective demand; higher the price; lesser is the effective demand.</a:t>
            </a:r>
            <a:endParaRPr lang="en-US"/>
          </a:p>
          <a:p>
            <a:endParaRPr lang="en-US"/>
          </a:p>
          <a:p>
            <a:r>
              <a:rPr lang="en-US"/>
              <a:t>Characteristics of Law of Demand:</a:t>
            </a:r>
            <a:endParaRPr lang="en-US"/>
          </a:p>
          <a:p>
            <a:endParaRPr lang="en-US"/>
          </a:p>
          <a:p>
            <a:r>
              <a:rPr lang="en-US"/>
              <a:t>The law of demand has three specific characteristics:</a:t>
            </a:r>
            <a:endParaRPr lang="en-US"/>
          </a:p>
          <a:p>
            <a:r>
              <a:rPr lang="en-US"/>
              <a:t>1. General Tendency,</a:t>
            </a:r>
            <a:endParaRPr lang="en-US"/>
          </a:p>
          <a:p>
            <a:r>
              <a:rPr lang="en-US"/>
              <a:t>2. Relation to Time, and</a:t>
            </a:r>
            <a:endParaRPr lang="en-US"/>
          </a:p>
          <a:p>
            <a:r>
              <a:rPr lang="en-US"/>
              <a:t>3. Price and Demand Relationship.</a:t>
            </a:r>
            <a:endParaRPr lang="en-US"/>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208280" y="151765"/>
            <a:ext cx="11848465" cy="6470015"/>
          </a:xfrm>
        </p:spPr>
        <p:txBody>
          <a:bodyPr>
            <a:normAutofit/>
          </a:bodyPr>
          <a:p>
            <a:r>
              <a:rPr lang="en-US" b="1"/>
              <a:t>1. General Tendency:</a:t>
            </a:r>
            <a:endParaRPr lang="en-US"/>
          </a:p>
          <a:p>
            <a:r>
              <a:rPr lang="en-US"/>
              <a:t>The law simply indicates a general tendency of changes in quantity demanded with the changes in prices. However, it does not mention any specific propositions of changes in quantity demanded with changes in prices.</a:t>
            </a:r>
            <a:endParaRPr lang="en-US"/>
          </a:p>
          <a:p>
            <a:r>
              <a:rPr lang="en-US" b="1"/>
              <a:t>2. Relation to Time:</a:t>
            </a:r>
            <a:endParaRPr lang="en-US"/>
          </a:p>
          <a:p>
            <a:r>
              <a:rPr lang="en-US"/>
              <a:t>The law of demand is always related to time, because the price changes from time to time and these are never fixed. Thus, the co-relation between the prices and the quantities demanded should be considered for a specific time or at particular instant.</a:t>
            </a:r>
            <a:endParaRPr lang="en-US"/>
          </a:p>
          <a:p>
            <a:r>
              <a:rPr lang="en-US" b="1"/>
              <a:t>3. Price and Demand Relationship:</a:t>
            </a:r>
            <a:endParaRPr lang="en-US"/>
          </a:p>
          <a:p>
            <a:r>
              <a:rPr lang="en-US"/>
              <a:t>The increase or decrease in the prices does affect the quantity demanded at a particular time. Thus, the change in the quantity demanded cannot be considered without change in prices. It must, therefore, be noted that the relationship between price and quantity demanded is relative.</a:t>
            </a:r>
            <a:endParaRPr lang="en-US"/>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208280" y="212725"/>
            <a:ext cx="11664950" cy="6318250"/>
          </a:xfrm>
        </p:spPr>
        <p:txBody>
          <a:bodyPr>
            <a:normAutofit fontScale="70000"/>
          </a:bodyPr>
          <a:p>
            <a:r>
              <a:rPr lang="en-US" sz="4000" b="1"/>
              <a:t>Assumptions of Law of Demand:</a:t>
            </a:r>
            <a:endParaRPr lang="en-US"/>
          </a:p>
          <a:p>
            <a:endParaRPr lang="en-US"/>
          </a:p>
          <a:p>
            <a:pPr>
              <a:lnSpc>
                <a:spcPct val="110000"/>
              </a:lnSpc>
            </a:pPr>
            <a:r>
              <a:rPr lang="en-US"/>
              <a:t>i. The income of the consumer remains same during the period under consideration.</a:t>
            </a:r>
            <a:endParaRPr lang="en-US"/>
          </a:p>
          <a:p>
            <a:pPr>
              <a:lnSpc>
                <a:spcPct val="110000"/>
              </a:lnSpc>
            </a:pPr>
            <a:endParaRPr lang="en-US"/>
          </a:p>
          <a:p>
            <a:pPr>
              <a:lnSpc>
                <a:spcPct val="110000"/>
              </a:lnSpc>
            </a:pPr>
            <a:r>
              <a:rPr lang="en-US"/>
              <a:t>ii. The prices of related goods remain unchanged during the period.</a:t>
            </a:r>
            <a:endParaRPr lang="en-US"/>
          </a:p>
          <a:p>
            <a:pPr>
              <a:lnSpc>
                <a:spcPct val="110000"/>
              </a:lnSpc>
            </a:pPr>
            <a:endParaRPr lang="en-US"/>
          </a:p>
          <a:p>
            <a:pPr>
              <a:lnSpc>
                <a:spcPct val="110000"/>
              </a:lnSpc>
            </a:pPr>
            <a:r>
              <a:rPr lang="en-US"/>
              <a:t>iii. The preferences and tastes of consumers must remain the same during the period of consumption.</a:t>
            </a:r>
            <a:endParaRPr lang="en-US"/>
          </a:p>
          <a:p>
            <a:pPr>
              <a:lnSpc>
                <a:spcPct val="110000"/>
              </a:lnSpc>
            </a:pPr>
            <a:endParaRPr lang="en-US"/>
          </a:p>
          <a:p>
            <a:pPr>
              <a:lnSpc>
                <a:spcPct val="110000"/>
              </a:lnSpc>
            </a:pPr>
            <a:r>
              <a:rPr lang="en-US"/>
              <a:t>iv. The quality of similar goods available in the market is almost unchanged.</a:t>
            </a:r>
            <a:endParaRPr lang="en-US"/>
          </a:p>
          <a:p>
            <a:pPr>
              <a:lnSpc>
                <a:spcPct val="110000"/>
              </a:lnSpc>
            </a:pPr>
            <a:endParaRPr lang="en-US"/>
          </a:p>
          <a:p>
            <a:pPr>
              <a:lnSpc>
                <a:spcPct val="110000"/>
              </a:lnSpc>
            </a:pPr>
            <a:r>
              <a:rPr lang="en-US"/>
              <a:t>v. During the period under study, it is presumed that prices are not likely to change in near future.</a:t>
            </a:r>
            <a:endParaRPr lang="en-US"/>
          </a:p>
          <a:p>
            <a:pPr>
              <a:lnSpc>
                <a:spcPct val="110000"/>
              </a:lnSpc>
            </a:pPr>
            <a:endParaRPr lang="en-US"/>
          </a:p>
          <a:p>
            <a:pPr>
              <a:lnSpc>
                <a:spcPct val="110000"/>
              </a:lnSpc>
            </a:pPr>
            <a:r>
              <a:rPr lang="en-US"/>
              <a:t>vi. No substitutes for the commodity are available.</a:t>
            </a:r>
            <a:endParaRPr 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347345" y="273685"/>
            <a:ext cx="5672455" cy="5903595"/>
          </a:xfrm>
        </p:spPr>
        <p:txBody>
          <a:bodyPr>
            <a:normAutofit/>
          </a:bodyPr>
          <a:p>
            <a:r>
              <a:rPr lang="en-US" sz="3200" b="1"/>
              <a:t>Exceptions to the Law of Demand:</a:t>
            </a:r>
            <a:endParaRPr lang="en-US"/>
          </a:p>
          <a:p>
            <a:endParaRPr lang="en-US"/>
          </a:p>
          <a:p>
            <a:r>
              <a:rPr lang="en-US"/>
              <a:t>There are certain exceptions to the law of demand. It means that under certain circumstances, consumers buy more when the price of a commodity rises and less when the price falls. In such case the demand curve slopes upward from left to right i.e. demand curve has a positive slope as is shown in Fig.  Many causes can be attributed to an upward sloping demand curve.</a:t>
            </a:r>
            <a:endParaRPr lang="en-US"/>
          </a:p>
        </p:txBody>
      </p:sp>
      <p:pic>
        <p:nvPicPr>
          <p:cNvPr id="5" name="Content Placeholder 4"/>
          <p:cNvPicPr>
            <a:picLocks noChangeAspect="1"/>
          </p:cNvPicPr>
          <p:nvPr>
            <p:ph sz="half" idx="2"/>
          </p:nvPr>
        </p:nvPicPr>
        <p:blipFill>
          <a:blip r:embed="rId1"/>
          <a:stretch>
            <a:fillRect/>
          </a:stretch>
        </p:blipFill>
        <p:spPr>
          <a:xfrm>
            <a:off x="6718300" y="652780"/>
            <a:ext cx="5332730" cy="5221605"/>
          </a:xfrm>
          <a:prstGeom prst="rect">
            <a:avLst/>
          </a:prstGeom>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208280" y="243205"/>
            <a:ext cx="11449050" cy="6240780"/>
          </a:xfrm>
        </p:spPr>
        <p:txBody>
          <a:bodyPr>
            <a:normAutofit fontScale="70000"/>
          </a:bodyPr>
          <a:p>
            <a:r>
              <a:rPr lang="en-US" b="1"/>
              <a:t>1. Ignorance:</a:t>
            </a:r>
            <a:endParaRPr lang="en-US"/>
          </a:p>
          <a:p>
            <a:r>
              <a:rPr lang="en-US"/>
              <a:t>Sometimes consumers are fascinated with the high priced goods from the idea of getting a superior quality. However, this may not be always true. Superior/deceptive packing and high price deceive the people. This can be called as ‘Ignorance effect’.</a:t>
            </a:r>
            <a:endParaRPr lang="en-US"/>
          </a:p>
          <a:p>
            <a:r>
              <a:rPr lang="en-US" b="1"/>
              <a:t>2. Speculative Effect:</a:t>
            </a:r>
            <a:endParaRPr lang="en-US" b="1"/>
          </a:p>
          <a:p>
            <a:r>
              <a:rPr lang="en-US"/>
              <a:t>When the price of a commodity goes up, people may buy larger quantity than before, if they anticipate or speculate a further rise in its price. On the other hand, when the price falls, people may not react immediately and may still purchase the same quantity as before, waiting for another fall in the price. In both the cases, the law of demand fails to operate. This is known as speculative effect.</a:t>
            </a:r>
            <a:endParaRPr lang="en-US"/>
          </a:p>
          <a:p>
            <a:r>
              <a:rPr lang="en-US" b="1"/>
              <a:t>3. The Giffen Effect:</a:t>
            </a:r>
            <a:endParaRPr lang="en-US" b="1"/>
          </a:p>
          <a:p>
            <a:r>
              <a:rPr lang="en-US"/>
              <a:t>A fall in the price of inferior goods (Giffen Goods) tends to reduce its demand and a rise in its price tends to extend its demand. This phenomenon was first observed by SIR ROBERT GIFFEN, popularly known as Giffen effect.</a:t>
            </a:r>
            <a:endParaRPr lang="en-US"/>
          </a:p>
          <a:p>
            <a:r>
              <a:rPr lang="en-US"/>
              <a:t>He observed that the working class families of U.K. were compelled to curtail their consumption of meat in order to be able to spend more on bread Mr. Giffen, British economist, observed that rise in the price of bread caused the low paid British workers to buy more bread.</a:t>
            </a:r>
            <a:endParaRPr lang="en-US"/>
          </a:p>
          <a:p>
            <a:r>
              <a:rPr lang="en-US"/>
              <a:t>These workers lived mainly on the diet of bread, when price rose, as they had to spend more for a given quantity of bread, they could not buy as much meat as before. Bread still being comparatively cheaper was substituted for meat even at its high price.</a:t>
            </a:r>
            <a:endParaRPr lang="en-US"/>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239395" y="335915"/>
            <a:ext cx="11649075" cy="6409055"/>
          </a:xfrm>
        </p:spPr>
        <p:txBody>
          <a:bodyPr>
            <a:normAutofit fontScale="90000"/>
          </a:bodyPr>
          <a:p>
            <a:r>
              <a:rPr lang="en-US" b="1"/>
              <a:t>4. Fear of Shortage:</a:t>
            </a:r>
            <a:endParaRPr lang="en-US"/>
          </a:p>
          <a:p>
            <a:r>
              <a:rPr lang="en-US"/>
              <a:t>People may buy more of a commodity even at higher prices when they fear of a shortage of that commodity in near future. This is contrary to the law of demand. It may happen during times of war and inflation and mostly in the case of goods which fall in the category of necessities of life like sugar, kerosene oil, etc.</a:t>
            </a:r>
            <a:endParaRPr lang="en-US"/>
          </a:p>
          <a:p>
            <a:endParaRPr lang="en-US"/>
          </a:p>
          <a:p>
            <a:r>
              <a:rPr lang="en-US" b="1"/>
              <a:t>5. Prestigious Goods:</a:t>
            </a:r>
            <a:endParaRPr lang="en-US"/>
          </a:p>
          <a:p>
            <a:r>
              <a:rPr lang="en-US"/>
              <a:t>This is explained by Prof. Thorsfein Vebler Veblen. If consumers measure the desirability of a good entirely by its price and not by its use, then they buy more of a good at high price and less of a good at low price, Diamond, Jewellery and big cars etc., are such prestigious goods. In their case demand relates to consumers who use them as status symbol.</a:t>
            </a:r>
            <a:endParaRPr lang="en-US"/>
          </a:p>
          <a:p>
            <a:r>
              <a:rPr lang="en-US"/>
              <a:t>As their prices go up and become costlier, rich people think it is more prestigious to have them. So they purchase more. On the other hand, when their prices fall sharply, they buy less, as they are no more prestigious goods. This is known as (Veblen effect) or (Demonstration effect).</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Introduction to Economics	</a:t>
            </a:r>
            <a:endParaRPr lang="en-US"/>
          </a:p>
        </p:txBody>
      </p:sp>
      <p:sp>
        <p:nvSpPr>
          <p:cNvPr id="3" name="Content Placeholder 2"/>
          <p:cNvSpPr>
            <a:spLocks noGrp="1"/>
          </p:cNvSpPr>
          <p:nvPr>
            <p:ph idx="1"/>
          </p:nvPr>
        </p:nvSpPr>
        <p:spPr/>
        <p:txBody>
          <a:bodyPr/>
          <a:p>
            <a:r>
              <a:rPr lang="en-US"/>
              <a:t>Economics is a study of human activity both at individual and national level. </a:t>
            </a:r>
            <a:endParaRPr lang="en-US"/>
          </a:p>
          <a:p>
            <a:endParaRPr lang="en-US"/>
          </a:p>
          <a:p>
            <a:r>
              <a:rPr lang="en-US"/>
              <a:t>It is the Science of wealth.</a:t>
            </a:r>
            <a:endParaRPr lang="en-US"/>
          </a:p>
          <a:p>
            <a:endParaRPr lang="en-US"/>
          </a:p>
          <a:p>
            <a:r>
              <a:rPr lang="en-US"/>
              <a:t>Activities of earning and spending money are called ‘economic activites’ like food, clothing, shelter etc.</a:t>
            </a:r>
            <a:br>
              <a:rPr lang="en-US"/>
            </a:br>
            <a:endParaRPr lang="en-US"/>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178435" y="135890"/>
            <a:ext cx="11710035" cy="6486525"/>
          </a:xfrm>
        </p:spPr>
        <p:txBody>
          <a:bodyPr>
            <a:normAutofit fontScale="80000"/>
          </a:bodyPr>
          <a:p>
            <a:r>
              <a:rPr lang="en-US" b="1"/>
              <a:t>6. Conspicuous Necessities:</a:t>
            </a:r>
            <a:endParaRPr lang="en-US"/>
          </a:p>
          <a:p>
            <a:r>
              <a:rPr lang="en-US"/>
              <a:t>Another exception occurs in use of such commodities as due to their constant use, have become necessities of life. For example, inspite of the fact that the prices of television sets, refrigerators, washing machines, cooking gas, scooters, etc., have been continuously rising, their demand does not show any tendency to fall. More or less same tendency can be observed in case of most of other commodities that can be termed as ‘Upper-Sector Goods’.</a:t>
            </a:r>
            <a:endParaRPr lang="en-US"/>
          </a:p>
          <a:p>
            <a:endParaRPr lang="en-US"/>
          </a:p>
          <a:p>
            <a:r>
              <a:rPr lang="en-US" b="1"/>
              <a:t>7. Bandwagon Effect:</a:t>
            </a:r>
            <a:endParaRPr lang="en-US"/>
          </a:p>
          <a:p>
            <a:r>
              <a:rPr lang="en-US"/>
              <a:t>The consumer’s demand for a good may be affected by the tastes &amp; preferences of the social class to which he belongs. If purchasing diamond becomes fashionable, then, as the price of diamond rises, rich people may increase their demand for diamonds in order to show that they are rich.</a:t>
            </a:r>
            <a:endParaRPr lang="en-US"/>
          </a:p>
          <a:p>
            <a:endParaRPr lang="en-US"/>
          </a:p>
          <a:p>
            <a:r>
              <a:rPr lang="en-US" b="1"/>
              <a:t>8. Snob Effect:</a:t>
            </a:r>
            <a:endParaRPr lang="en-US"/>
          </a:p>
          <a:p>
            <a:r>
              <a:rPr lang="en-US"/>
              <a:t>People sometimes buy certain commodities like diamonds at high prices not due to their intrinsic worth but for a different reason. The basic object is to display their riches to the other members of the community to which they themselves belong. This is known as Snob appeal.</a:t>
            </a:r>
            <a:endParaRPr lang="en-US"/>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208280" y="182245"/>
            <a:ext cx="11849735" cy="6517640"/>
          </a:xfrm>
        </p:spPr>
        <p:txBody>
          <a:bodyPr>
            <a:normAutofit fontScale="90000"/>
          </a:bodyPr>
          <a:p>
            <a:r>
              <a:rPr lang="en-US" b="1"/>
              <a:t>Elasticity of Demand:</a:t>
            </a:r>
            <a:endParaRPr lang="en-US"/>
          </a:p>
          <a:p>
            <a:r>
              <a:rPr lang="en-US"/>
              <a:t>Demand extends or contracts respectively with a fall or rise in price. This quality of demand by virtue of which it changes (increases or decreases) when price changes (decreases or increases) is called Elasticity of Demand.</a:t>
            </a:r>
            <a:endParaRPr lang="en-US"/>
          </a:p>
          <a:p>
            <a:endParaRPr lang="en-US"/>
          </a:p>
          <a:p>
            <a:r>
              <a:rPr lang="en-US"/>
              <a:t>“The elasticity (or responsiveness) of demand in a market is great or small according as the amount demanded increases much or little for a given fall in price, and diminishes much or little for a given rise in price”. – Dr. Marshall.</a:t>
            </a:r>
            <a:endParaRPr lang="en-US"/>
          </a:p>
          <a:p>
            <a:endParaRPr lang="en-US"/>
          </a:p>
          <a:p>
            <a:r>
              <a:rPr lang="en-US"/>
              <a:t>Elasticity means sensitiveness or responsiveness of demand to the change in price.</a:t>
            </a:r>
            <a:endParaRPr lang="en-US"/>
          </a:p>
          <a:p>
            <a:endParaRPr lang="en-US"/>
          </a:p>
          <a:p>
            <a:r>
              <a:rPr lang="en-US"/>
              <a:t>This change, sensitiveness or responsiveness, may be small or great. Take the case of salt. Even a big fall in its price may not induce an appreciable extension in its demand. On the other hand, a slight fall in the price of oranges may cause a considerable extension in their demand. That is why we say that the demand in the former case is ‘inelastic’ and in the latter case it is ‘elastic’.</a:t>
            </a:r>
            <a:endParaRPr lang="en-US"/>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189230" y="201930"/>
            <a:ext cx="11740515" cy="6485890"/>
          </a:xfrm>
        </p:spPr>
        <p:txBody>
          <a:bodyPr/>
          <a:p>
            <a:r>
              <a:rPr lang="en-US"/>
              <a:t>The demand is elastic when with a small change in price there is a great change in demand; it is inelastic or less elastic when even a big change in price induces only a slight change in demand. In the words of Dr. Marshall, “The elasticity (or responsiveness) of demand in a market is great or small according as the amount demanded increases much or little for a given fall in price, and diminishes much or little for a given rise in price.”But the demand cannot be perfectly ‘elastic’ or ‘inelastic’.</a:t>
            </a:r>
            <a:endParaRPr lang="en-US"/>
          </a:p>
          <a:p>
            <a:endParaRPr lang="en-US"/>
          </a:p>
          <a:p>
            <a:r>
              <a:rPr lang="en-US"/>
              <a:t>Price inelastic – a change in price causes a smaller % change in demand.</a:t>
            </a:r>
            <a:endParaRPr lang="en-US"/>
          </a:p>
          <a:p>
            <a:r>
              <a:rPr lang="en-US"/>
              <a:t>Egs. Petrol, salt, diamonds, cigarattes, apple iphones</a:t>
            </a:r>
            <a:endParaRPr lang="en-US"/>
          </a:p>
          <a:p>
            <a:endParaRPr lang="en-US"/>
          </a:p>
          <a:p>
            <a:r>
              <a:rPr lang="en-US"/>
              <a:t>Price elastic – a change in price causes a bigger % change in demand.</a:t>
            </a:r>
            <a:endParaRPr lang="en-US"/>
          </a:p>
          <a:p>
            <a:r>
              <a:rPr lang="en-US"/>
              <a:t>Egs. Newspaper, kitkat, porsche car etc. there are more alternatives to this products.</a:t>
            </a:r>
            <a:endParaRPr lang="en-US"/>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327660" y="124460"/>
            <a:ext cx="11556365" cy="6593840"/>
          </a:xfrm>
        </p:spPr>
        <p:txBody>
          <a:bodyPr>
            <a:normAutofit/>
          </a:bodyPr>
          <a:p>
            <a:r>
              <a:rPr lang="en-US" sz="3600" b="1"/>
              <a:t>Types of Elasticity:</a:t>
            </a:r>
            <a:endParaRPr lang="en-US"/>
          </a:p>
          <a:p>
            <a:r>
              <a:rPr lang="en-US"/>
              <a:t>Distinction may be made between Price Elasticity, Income Elasticity and Cross Elasticity. </a:t>
            </a:r>
            <a:endParaRPr lang="en-US"/>
          </a:p>
          <a:p>
            <a:r>
              <a:rPr lang="en-US"/>
              <a:t>Price Elasticity is the responsiveness of demand to change in price; Price elasticity is always negative which indicates that the customer tends to buy more with every fall in price. eg. apple iphone, dell computers</a:t>
            </a:r>
            <a:endParaRPr lang="en-US"/>
          </a:p>
          <a:p>
            <a:r>
              <a:rPr lang="en-US"/>
              <a:t>Income elasticity means a change in demand in response to a change in the consumer’s income; eg. luxurious goods</a:t>
            </a:r>
            <a:endParaRPr lang="en-US"/>
          </a:p>
          <a:p>
            <a:r>
              <a:rPr lang="en-US"/>
              <a:t>and Cross elasticity means a change in the demand for a commodity owing to change in the price of another commodity or related good, which may be substitute or complement. eg. substitutes coffee and tea</a:t>
            </a:r>
            <a:endParaRPr lang="en-US"/>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421005" y="262890"/>
            <a:ext cx="7005955" cy="6285865"/>
          </a:xfrm>
        </p:spPr>
        <p:txBody>
          <a:bodyPr/>
          <a:p>
            <a:r>
              <a:rPr lang="en-US" sz="3600" b="1"/>
              <a:t>Degrees of Elasticity of Demand:</a:t>
            </a:r>
            <a:endParaRPr lang="en-US"/>
          </a:p>
          <a:p>
            <a:endParaRPr lang="en-US"/>
          </a:p>
          <a:p>
            <a:r>
              <a:rPr lang="en-US"/>
              <a:t>(a) </a:t>
            </a:r>
            <a:r>
              <a:rPr lang="en-US" b="1"/>
              <a:t>Infinite or Perfect Elasticity of Demand:</a:t>
            </a:r>
            <a:endParaRPr lang="en-US"/>
          </a:p>
          <a:p>
            <a:endParaRPr lang="en-US"/>
          </a:p>
          <a:p>
            <a:r>
              <a:rPr lang="en-US"/>
              <a:t>When it is infinite or perfect.</a:t>
            </a:r>
            <a:endParaRPr lang="en-US"/>
          </a:p>
          <a:p>
            <a:r>
              <a:rPr lang="en-US"/>
              <a:t> Elasticity of demand is infinity when even a negligible fall in the price of the commodity leads to an infinite extension in the demand for it. In Fig. 10.1 the horizontal straight line DD’ shows infinite elasticity of demand. Even when the price remains the same, the demand goes on changing.</a:t>
            </a:r>
            <a:endParaRPr lang="en-US"/>
          </a:p>
          <a:p>
            <a:r>
              <a:rPr lang="en-US"/>
              <a:t>Eg. Pizza, bread, books, jewels, gold, car etc.</a:t>
            </a:r>
            <a:endParaRPr lang="en-US"/>
          </a:p>
          <a:p>
            <a:pPr marL="0" indent="0">
              <a:buNone/>
            </a:pPr>
            <a:endParaRPr lang="en-US"/>
          </a:p>
        </p:txBody>
      </p:sp>
      <p:pic>
        <p:nvPicPr>
          <p:cNvPr id="5" name="Content Placeholder 4"/>
          <p:cNvPicPr>
            <a:picLocks noChangeAspect="1"/>
          </p:cNvPicPr>
          <p:nvPr>
            <p:ph sz="half" idx="2"/>
          </p:nvPr>
        </p:nvPicPr>
        <p:blipFill>
          <a:blip r:embed="rId1"/>
          <a:stretch>
            <a:fillRect/>
          </a:stretch>
        </p:blipFill>
        <p:spPr>
          <a:xfrm>
            <a:off x="7376795" y="376555"/>
            <a:ext cx="3966210" cy="5570220"/>
          </a:xfrm>
          <a:prstGeom prst="rect">
            <a:avLst/>
          </a:prstGeom>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142240" y="635"/>
            <a:ext cx="5877560" cy="6764020"/>
          </a:xfrm>
        </p:spPr>
        <p:txBody>
          <a:bodyPr>
            <a:normAutofit fontScale="70000"/>
          </a:bodyPr>
          <a:p>
            <a:r>
              <a:rPr lang="en-US"/>
              <a:t>(b) </a:t>
            </a:r>
            <a:r>
              <a:rPr lang="en-US" b="1"/>
              <a:t>Perfectly Inelastic Demand:</a:t>
            </a:r>
            <a:endParaRPr lang="en-US"/>
          </a:p>
          <a:p>
            <a:r>
              <a:rPr lang="en-US"/>
              <a:t>It means that howsoever great the rise or fall in the price of the commodity in question, its demand remains absolutely unchanged. In Fig. 10.2, the vertical line DD’ shows a perfectly inelastic demand. In other words, in this case elasticity of demand is zero. No amount of change in price induces a change in demand.</a:t>
            </a:r>
            <a:endParaRPr lang="en-US"/>
          </a:p>
          <a:p>
            <a:r>
              <a:rPr lang="en-US"/>
              <a:t>In the real world, there is no commodity the demand for which may be absolutely inelastic, i.e., changes in its price will fail to bring about any change at all in the demand for it. Some extension/contraction is bound to occur that is why economists say that elasticity of demand is a matter of degree only. In the same manner, there are few commodities in whose case the demand is perfectly elastic. Thus, in real life, the elasticity of demand of most goods and services lies between the two limits given above, viz., infinity and zero. Some have highly elastic demand while others have less elastic demand.</a:t>
            </a:r>
            <a:endParaRPr lang="en-US"/>
          </a:p>
          <a:p>
            <a:r>
              <a:rPr lang="en-US"/>
              <a:t>Eg. Life saving drug</a:t>
            </a:r>
            <a:endParaRPr lang="en-US"/>
          </a:p>
        </p:txBody>
      </p:sp>
      <p:pic>
        <p:nvPicPr>
          <p:cNvPr id="5" name="Content Placeholder 4"/>
          <p:cNvPicPr>
            <a:picLocks noChangeAspect="1"/>
          </p:cNvPicPr>
          <p:nvPr>
            <p:ph sz="half" idx="2"/>
          </p:nvPr>
        </p:nvPicPr>
        <p:blipFill>
          <a:blip r:embed="rId1"/>
          <a:stretch>
            <a:fillRect/>
          </a:stretch>
        </p:blipFill>
        <p:spPr>
          <a:xfrm>
            <a:off x="7194550" y="703580"/>
            <a:ext cx="3845560" cy="5567680"/>
          </a:xfrm>
          <a:prstGeom prst="rect">
            <a:avLst/>
          </a:prstGeom>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838200" y="279400"/>
            <a:ext cx="5196840" cy="5897880"/>
          </a:xfrm>
        </p:spPr>
        <p:txBody>
          <a:bodyPr>
            <a:normAutofit fontScale="90000"/>
          </a:bodyPr>
          <a:p>
            <a:r>
              <a:rPr lang="en-US"/>
              <a:t>(c) </a:t>
            </a:r>
            <a:r>
              <a:rPr lang="en-US" b="1"/>
              <a:t>Relatively Elastic Demand:</a:t>
            </a:r>
            <a:endParaRPr lang="en-US"/>
          </a:p>
          <a:p>
            <a:endParaRPr lang="en-US"/>
          </a:p>
          <a:p>
            <a:r>
              <a:rPr lang="en-US"/>
              <a:t>Demand is said to be relatively  elastic when even a small change in the price of a commodity leads to a considerable extension/contraction of the amount demanded of it. </a:t>
            </a:r>
            <a:endParaRPr lang="en-US"/>
          </a:p>
          <a:p>
            <a:r>
              <a:rPr lang="en-US"/>
              <a:t>In the Fig. DD’ curve illustrates such a demand. As a result of change of T in the price, the quantity demanded extends/contracts by MM’, which clearly is comparatively a large change in demand.</a:t>
            </a:r>
            <a:endParaRPr lang="en-US"/>
          </a:p>
          <a:p>
            <a:r>
              <a:rPr lang="en-US"/>
              <a:t>eg. TV, designer brands</a:t>
            </a:r>
            <a:endParaRPr lang="en-US"/>
          </a:p>
        </p:txBody>
      </p:sp>
      <p:pic>
        <p:nvPicPr>
          <p:cNvPr id="5" name="Content Placeholder 4"/>
          <p:cNvPicPr>
            <a:picLocks noChangeAspect="1"/>
          </p:cNvPicPr>
          <p:nvPr>
            <p:ph sz="half" idx="2"/>
          </p:nvPr>
        </p:nvPicPr>
        <p:blipFill>
          <a:blip r:embed="rId1"/>
          <a:srcRect b="18994"/>
          <a:stretch>
            <a:fillRect/>
          </a:stretch>
        </p:blipFill>
        <p:spPr>
          <a:xfrm>
            <a:off x="6990080" y="659765"/>
            <a:ext cx="4859655" cy="3366135"/>
          </a:xfrm>
          <a:prstGeom prst="rect">
            <a:avLst/>
          </a:prstGeom>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p:txBody>
          <a:bodyPr>
            <a:normAutofit lnSpcReduction="10000"/>
          </a:bodyPr>
          <a:p>
            <a:r>
              <a:rPr lang="en-US"/>
              <a:t>(d) </a:t>
            </a:r>
            <a:r>
              <a:rPr lang="en-US" b="1"/>
              <a:t>Relatively Inelastic Demand:</a:t>
            </a:r>
            <a:endParaRPr lang="en-US"/>
          </a:p>
          <a:p>
            <a:endParaRPr lang="en-US"/>
          </a:p>
          <a:p>
            <a:r>
              <a:rPr lang="en-US"/>
              <a:t>When even a substantial change in price brings only a small extension/contraction in demand, it is said to be relatively inelastic. In the Fig., DD’ shows less elastic demand. A fall of NN’ in price extends demand by MM’ only, which is very small.</a:t>
            </a:r>
            <a:endParaRPr lang="en-US"/>
          </a:p>
        </p:txBody>
      </p:sp>
      <p:pic>
        <p:nvPicPr>
          <p:cNvPr id="5" name="Content Placeholder 4"/>
          <p:cNvPicPr>
            <a:picLocks noChangeAspect="1"/>
          </p:cNvPicPr>
          <p:nvPr>
            <p:ph sz="half" idx="2"/>
          </p:nvPr>
        </p:nvPicPr>
        <p:blipFill>
          <a:blip r:embed="rId1"/>
          <a:srcRect b="15616"/>
          <a:stretch>
            <a:fillRect/>
          </a:stretch>
        </p:blipFill>
        <p:spPr>
          <a:xfrm>
            <a:off x="6950710" y="1522095"/>
            <a:ext cx="3874770" cy="3928745"/>
          </a:xfrm>
          <a:prstGeom prst="rect">
            <a:avLst/>
          </a:prstGeom>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pPr algn="ctr"/>
            <a:br>
              <a:rPr lang="en-US"/>
            </a:br>
            <a:br>
              <a:rPr lang="en-US"/>
            </a:br>
            <a:br>
              <a:rPr lang="en-US"/>
            </a:br>
            <a:br>
              <a:rPr lang="en-US"/>
            </a:br>
            <a:r>
              <a:rPr lang="en-US"/>
              <a:t>Demand Forecasting</a:t>
            </a:r>
            <a:endParaRPr lang="en-US"/>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203835" y="170180"/>
            <a:ext cx="11834495" cy="6548120"/>
          </a:xfrm>
        </p:spPr>
        <p:txBody>
          <a:bodyPr>
            <a:normAutofit/>
          </a:bodyPr>
          <a:p>
            <a:r>
              <a:rPr lang="en-US"/>
              <a:t>An organization faces several internal and external risks, such as high competition, failure of technology, labor unrest, inflation, recession, and change in government laws.</a:t>
            </a:r>
            <a:endParaRPr lang="en-US"/>
          </a:p>
          <a:p>
            <a:endParaRPr lang="en-US"/>
          </a:p>
          <a:p>
            <a:r>
              <a:rPr lang="en-US"/>
              <a:t>Therefore, most of the business decisions of an organization are made under the conditions of risk and uncertainty.</a:t>
            </a:r>
            <a:endParaRPr lang="en-US"/>
          </a:p>
          <a:p>
            <a:r>
              <a:rPr lang="en-US"/>
              <a:t>An organization can lessen the adverse effects of risks by determining the demand or sales prospects for its products and services in future.</a:t>
            </a:r>
            <a:endParaRPr lang="en-US"/>
          </a:p>
          <a:p>
            <a:pPr marL="0" indent="0">
              <a:buNone/>
            </a:pPr>
            <a:r>
              <a:rPr lang="en-US"/>
              <a:t> </a:t>
            </a:r>
            <a:endParaRPr lang="en-US"/>
          </a:p>
          <a:p>
            <a:r>
              <a:rPr lang="en-US"/>
              <a:t>Demand forecasting is a systematic process that involves anticipating the demand for the product and services of an organization in future under a set of uncontrollable and competitive forces.</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744220"/>
          </a:xfrm>
        </p:spPr>
        <p:txBody>
          <a:bodyPr>
            <a:normAutofit fontScale="90000"/>
          </a:bodyPr>
          <a:p>
            <a:r>
              <a:rPr lang="en-US"/>
              <a:t>Definitions:</a:t>
            </a:r>
            <a:endParaRPr lang="en-US"/>
          </a:p>
        </p:txBody>
      </p:sp>
      <p:sp>
        <p:nvSpPr>
          <p:cNvPr id="3" name="Content Placeholder 2"/>
          <p:cNvSpPr>
            <a:spLocks noGrp="1"/>
          </p:cNvSpPr>
          <p:nvPr>
            <p:ph idx="1"/>
          </p:nvPr>
        </p:nvSpPr>
        <p:spPr>
          <a:xfrm>
            <a:off x="838200" y="1109345"/>
            <a:ext cx="10515600" cy="5067935"/>
          </a:xfrm>
        </p:spPr>
        <p:txBody>
          <a:bodyPr>
            <a:normAutofit/>
          </a:bodyPr>
          <a:p>
            <a:r>
              <a:rPr lang="en-US"/>
              <a:t>Adam Smith, the Father of Economics defined economics as ‘the study of nature and uses of national wealth’</a:t>
            </a:r>
            <a:endParaRPr lang="en-US"/>
          </a:p>
          <a:p>
            <a:r>
              <a:rPr lang="en-US"/>
              <a:t>Dr Alfred Marshell, “Economics is a study of man’s actions in the ordinary business of life; it enquires how he gets his income and how he uses it”. (His opinion is to promote ‘human welfare’, but not wealth)</a:t>
            </a:r>
            <a:endParaRPr lang="en-US"/>
          </a:p>
          <a:p>
            <a:r>
              <a:rPr lang="en-US"/>
              <a:t>Prof. Lionel Robbins defined Economics as “the science, which studies human behaviour as a relationship between ends and scarce means which have alternative uses”. With this, the focus of economics shifted from ‘wealth’ to human behaviour’. </a:t>
            </a:r>
            <a:endParaRPr lang="en-US"/>
          </a:p>
          <a:p>
            <a:endParaRPr lang="en-US"/>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265430" y="-635"/>
            <a:ext cx="11757025" cy="6704330"/>
          </a:xfrm>
        </p:spPr>
        <p:txBody>
          <a:bodyPr>
            <a:normAutofit/>
          </a:bodyPr>
          <a:p>
            <a:endParaRPr lang="en-US"/>
          </a:p>
          <a:p>
            <a:endParaRPr lang="en-US"/>
          </a:p>
          <a:p>
            <a:r>
              <a:rPr lang="en-US"/>
              <a:t>Some of the popular definitions of demand forecasting are as follows:</a:t>
            </a:r>
            <a:endParaRPr lang="en-US"/>
          </a:p>
          <a:p>
            <a:endParaRPr lang="en-US"/>
          </a:p>
          <a:p>
            <a:r>
              <a:rPr lang="en-US"/>
              <a:t>According to Evan J. Douglas, “Demand estimation (forecasting) may be defined as a process of finding values for demand in future time periods.”</a:t>
            </a:r>
            <a:endParaRPr lang="en-US"/>
          </a:p>
          <a:p>
            <a:endParaRPr lang="en-US"/>
          </a:p>
          <a:p>
            <a:r>
              <a:rPr lang="en-US"/>
              <a:t>In the words of Cundiff and Still, “Demand forecasting is an estimate of sales during a specified future period based on proposed marketing plan and a set of particular uncontrollable and competitive forces.”</a:t>
            </a:r>
            <a:endParaRPr lang="en-US"/>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235585" y="139065"/>
            <a:ext cx="11771630" cy="6548120"/>
          </a:xfrm>
        </p:spPr>
        <p:txBody>
          <a:bodyPr>
            <a:normAutofit lnSpcReduction="20000"/>
          </a:bodyPr>
          <a:p>
            <a:endParaRPr lang="en-US"/>
          </a:p>
          <a:p>
            <a:endParaRPr lang="en-US"/>
          </a:p>
          <a:p>
            <a:endParaRPr lang="en-US"/>
          </a:p>
          <a:p>
            <a:endParaRPr lang="en-US"/>
          </a:p>
          <a:p>
            <a:r>
              <a:rPr lang="en-US"/>
              <a:t>Demand forecasting enables an organization to take various business decisions, such as planning the production process, purchasing raw materials, managing funds, and deciding the price of the product. </a:t>
            </a:r>
            <a:endParaRPr lang="en-US"/>
          </a:p>
          <a:p>
            <a:endParaRPr lang="en-US"/>
          </a:p>
          <a:p>
            <a:r>
              <a:rPr lang="en-US"/>
              <a:t>An organization can forecast demand by making own estimates called guess estimate or taking the help of specialized consultants or market research agencies.</a:t>
            </a:r>
            <a:endParaRPr lang="en-US"/>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25400"/>
            <a:ext cx="10515600" cy="1325563"/>
          </a:xfrm>
        </p:spPr>
        <p:txBody>
          <a:bodyPr/>
          <a:p>
            <a:r>
              <a:rPr lang="en-US"/>
              <a:t>Significance of demand forecasting </a:t>
            </a:r>
            <a:endParaRPr lang="en-US"/>
          </a:p>
        </p:txBody>
      </p:sp>
      <p:sp>
        <p:nvSpPr>
          <p:cNvPr id="3" name="Content Placeholder 2"/>
          <p:cNvSpPr>
            <a:spLocks noGrp="1"/>
          </p:cNvSpPr>
          <p:nvPr>
            <p:ph sz="half" idx="1"/>
          </p:nvPr>
        </p:nvSpPr>
        <p:spPr>
          <a:xfrm>
            <a:off x="838200" y="1300480"/>
            <a:ext cx="10516235" cy="4876800"/>
          </a:xfrm>
        </p:spPr>
        <p:txBody>
          <a:bodyPr>
            <a:normAutofit fontScale="70000"/>
          </a:bodyPr>
          <a:p>
            <a:r>
              <a:rPr lang="en-US"/>
              <a:t>i.</a:t>
            </a:r>
            <a:r>
              <a:rPr lang="en-US" b="1"/>
              <a:t> Fulfilling objectives:</a:t>
            </a:r>
            <a:endParaRPr lang="en-US"/>
          </a:p>
          <a:p>
            <a:r>
              <a:rPr lang="en-US"/>
              <a:t>Implies that every business unit starts with certain pre-decided objectives. Demand forecasting helps in fulfilling these objectives. An organization estimates the current demand for its products and services in the market and move forward to achieve the set goals.</a:t>
            </a:r>
            <a:endParaRPr lang="en-US"/>
          </a:p>
          <a:p>
            <a:r>
              <a:rPr lang="en-US"/>
              <a:t>For example, an organization has set a target of selling 50, 000 units of its products. In such a case, the organization would perform demand forecasting for its products. If the demand for the organization’s products is low, the organization would take corrective actions, so that the set objective can be achieved.</a:t>
            </a:r>
            <a:endParaRPr lang="en-US"/>
          </a:p>
          <a:p>
            <a:r>
              <a:rPr lang="en-US"/>
              <a:t>ii. </a:t>
            </a:r>
            <a:r>
              <a:rPr lang="en-US" b="1"/>
              <a:t>Preparing the budget:</a:t>
            </a:r>
            <a:endParaRPr lang="en-US" b="1"/>
          </a:p>
          <a:p>
            <a:r>
              <a:rPr lang="en-US"/>
              <a:t>Plays a crucial role in making budget by estimating costs and expected revenues. For instance, an organization has forecasted that the demand for its product, which is priced at Rs. 10, would be 10, 00, 00 units. In such a case, the total expected revenue would be 10* 100000 = Rs. 10, 00, 000. In this way, demand forecasting enables organizations to prepare their budget.</a:t>
            </a:r>
            <a:endParaRPr lang="en-US"/>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158115" y="92710"/>
            <a:ext cx="11570335" cy="6548120"/>
          </a:xfrm>
        </p:spPr>
        <p:txBody>
          <a:bodyPr>
            <a:normAutofit fontScale="90000"/>
          </a:bodyPr>
          <a:p>
            <a:r>
              <a:rPr lang="en-US"/>
              <a:t>iii</a:t>
            </a:r>
            <a:r>
              <a:rPr lang="en-US" b="1"/>
              <a:t>. Stabilizing employment and production:</a:t>
            </a:r>
            <a:endParaRPr lang="en-US"/>
          </a:p>
          <a:p>
            <a:r>
              <a:rPr lang="en-US"/>
              <a:t>Helps an organization to control its production and recruitment activities. Producing according to the forecasted demand of products helps in avoiding the wastage of the resources of an organization. This further helps an organization to hire human resource according to requirement. For example, if an organization expects a rise in the demand for its products, it may opt for extra labor to fulfill the increased demand.</a:t>
            </a:r>
            <a:endParaRPr lang="en-US"/>
          </a:p>
          <a:p>
            <a:r>
              <a:rPr lang="en-US"/>
              <a:t>iv. </a:t>
            </a:r>
            <a:r>
              <a:rPr lang="en-US" b="1"/>
              <a:t>Expanding organizations:</a:t>
            </a:r>
            <a:endParaRPr lang="en-US"/>
          </a:p>
          <a:p>
            <a:r>
              <a:rPr lang="en-US"/>
              <a:t>Implies that demand forecasting helps in deciding about the expansion of the business of the organization. If the expected demand for products is higher, then the organization may plan to expand further. On the other hand, if the demand for products is expected to fall, the organization may cut down the investment in the business.</a:t>
            </a:r>
            <a:endParaRPr lang="en-US"/>
          </a:p>
          <a:p>
            <a:r>
              <a:rPr lang="en-US"/>
              <a:t>v.</a:t>
            </a:r>
            <a:r>
              <a:rPr lang="en-US" b="1"/>
              <a:t> Taking Management Decisions:</a:t>
            </a:r>
            <a:endParaRPr lang="en-US"/>
          </a:p>
          <a:p>
            <a:r>
              <a:rPr lang="en-US"/>
              <a:t>Helps in making critical decisions, such as deciding the plant capacity, determining the requirement of raw material, and ensuring the availability of labor and capital.</a:t>
            </a:r>
            <a:endParaRPr lang="en-US"/>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838200" y="619760"/>
            <a:ext cx="10658475" cy="5557520"/>
          </a:xfrm>
        </p:spPr>
        <p:txBody>
          <a:bodyPr>
            <a:normAutofit/>
          </a:bodyPr>
          <a:p>
            <a:endParaRPr lang="en-US"/>
          </a:p>
          <a:p>
            <a:r>
              <a:rPr lang="en-US"/>
              <a:t>vi.</a:t>
            </a:r>
            <a:r>
              <a:rPr lang="en-US" b="1"/>
              <a:t> Evaluating Performance:</a:t>
            </a:r>
            <a:endParaRPr lang="en-US"/>
          </a:p>
          <a:p>
            <a:r>
              <a:rPr lang="en-US"/>
              <a:t>Helps in making corrections. For example, if the demand for an organization’s products is less, it may take corrective actions and improve the level of demand by enhancing the quality of its products or spending more on advertisements.</a:t>
            </a:r>
            <a:endParaRPr lang="en-US"/>
          </a:p>
          <a:p>
            <a:endParaRPr lang="en-US"/>
          </a:p>
          <a:p>
            <a:r>
              <a:rPr lang="en-US"/>
              <a:t>vii.</a:t>
            </a:r>
            <a:r>
              <a:rPr lang="en-US" b="1"/>
              <a:t> Helping Government:</a:t>
            </a:r>
            <a:endParaRPr lang="en-US"/>
          </a:p>
          <a:p>
            <a:r>
              <a:rPr lang="en-US"/>
              <a:t>Enables the government to coordinate import and export activities and plan international trade.</a:t>
            </a:r>
            <a:endParaRPr lang="en-US"/>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Techniques of Demand Forecasting </a:t>
            </a:r>
            <a:endParaRPr lang="en-US"/>
          </a:p>
        </p:txBody>
      </p:sp>
      <p:sp>
        <p:nvSpPr>
          <p:cNvPr id="3" name="Content Placeholder 2"/>
          <p:cNvSpPr>
            <a:spLocks noGrp="1"/>
          </p:cNvSpPr>
          <p:nvPr>
            <p:ph sz="half" idx="1"/>
          </p:nvPr>
        </p:nvSpPr>
        <p:spPr>
          <a:xfrm>
            <a:off x="838200" y="1346200"/>
            <a:ext cx="10515600" cy="4831080"/>
          </a:xfrm>
        </p:spPr>
        <p:txBody>
          <a:bodyPr>
            <a:normAutofit fontScale="90000"/>
          </a:bodyPr>
          <a:p>
            <a:r>
              <a:rPr lang="en-US"/>
              <a:t>The main challenge to forecast demand is to select an effective technique.</a:t>
            </a:r>
            <a:endParaRPr lang="en-US"/>
          </a:p>
          <a:p>
            <a:endParaRPr lang="en-US"/>
          </a:p>
          <a:p>
            <a:r>
              <a:rPr lang="en-US"/>
              <a:t>There is no particular method that enables organizations to anticipate risks and uncertainties in future. Generally, there are two approaches to demand forecasting.</a:t>
            </a:r>
            <a:endParaRPr lang="en-US"/>
          </a:p>
          <a:p>
            <a:endParaRPr lang="en-US"/>
          </a:p>
          <a:p>
            <a:r>
              <a:rPr lang="en-US"/>
              <a:t>The first approach involves forecasting demand by </a:t>
            </a:r>
            <a:r>
              <a:rPr lang="en-US" b="1"/>
              <a:t>collecting information </a:t>
            </a:r>
            <a:r>
              <a:rPr lang="en-US"/>
              <a:t>regarding the buying behavior of consumers from experts or through conducting surveys. </a:t>
            </a:r>
            <a:endParaRPr lang="en-US"/>
          </a:p>
          <a:p>
            <a:r>
              <a:rPr lang="en-US"/>
              <a:t>On the other hand, the second method is to </a:t>
            </a:r>
            <a:r>
              <a:rPr lang="en-US" b="1"/>
              <a:t>forecast demand </a:t>
            </a:r>
            <a:r>
              <a:rPr lang="en-US"/>
              <a:t>by using the past data through statistical techniques.</a:t>
            </a:r>
            <a:endParaRPr lang="en-US"/>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838200" y="526415"/>
            <a:ext cx="5181600" cy="5650865"/>
          </a:xfrm>
        </p:spPr>
        <p:txBody>
          <a:bodyPr/>
          <a:p>
            <a:r>
              <a:rPr lang="en-US"/>
              <a:t>The techniques of demand forecasting are divided into survey methods and statistical methods. </a:t>
            </a:r>
            <a:endParaRPr lang="en-US"/>
          </a:p>
          <a:p>
            <a:r>
              <a:rPr lang="en-US"/>
              <a:t>The survey method is generally for </a:t>
            </a:r>
            <a:r>
              <a:rPr lang="en-US" b="1"/>
              <a:t>short-term forecasting,</a:t>
            </a:r>
            <a:r>
              <a:rPr lang="en-US"/>
              <a:t> </a:t>
            </a:r>
            <a:endParaRPr lang="en-US"/>
          </a:p>
          <a:p>
            <a:pPr marL="0" indent="0">
              <a:buNone/>
            </a:pPr>
            <a:r>
              <a:rPr lang="en-US"/>
              <a:t>  whereas statistical methods are </a:t>
            </a:r>
            <a:endParaRPr lang="en-US"/>
          </a:p>
          <a:p>
            <a:pPr marL="0" indent="0">
              <a:buNone/>
            </a:pPr>
            <a:r>
              <a:rPr lang="en-US"/>
              <a:t>   used to forecast demand in the </a:t>
            </a:r>
            <a:endParaRPr lang="en-US"/>
          </a:p>
          <a:p>
            <a:pPr marL="0" indent="0">
              <a:buNone/>
            </a:pPr>
            <a:r>
              <a:rPr lang="en-US" b="1"/>
              <a:t>   long run.</a:t>
            </a:r>
            <a:endParaRPr lang="en-US" b="1"/>
          </a:p>
        </p:txBody>
      </p:sp>
      <p:pic>
        <p:nvPicPr>
          <p:cNvPr id="5" name="Content Placeholder 4"/>
          <p:cNvPicPr>
            <a:picLocks noChangeAspect="1"/>
          </p:cNvPicPr>
          <p:nvPr>
            <p:ph sz="half" idx="2"/>
          </p:nvPr>
        </p:nvPicPr>
        <p:blipFill>
          <a:blip r:embed="rId1"/>
          <a:stretch>
            <a:fillRect/>
          </a:stretch>
        </p:blipFill>
        <p:spPr>
          <a:xfrm>
            <a:off x="6407150" y="2603500"/>
            <a:ext cx="5398770" cy="2517140"/>
          </a:xfrm>
          <a:prstGeom prst="rect">
            <a:avLst/>
          </a:prstGeom>
        </p:spPr>
      </p:pic>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Survey Method:</a:t>
            </a:r>
            <a:endParaRPr lang="en-US"/>
          </a:p>
        </p:txBody>
      </p:sp>
      <p:sp>
        <p:nvSpPr>
          <p:cNvPr id="3" name="Content Placeholder 2"/>
          <p:cNvSpPr>
            <a:spLocks noGrp="1"/>
          </p:cNvSpPr>
          <p:nvPr>
            <p:ph sz="half" idx="1"/>
          </p:nvPr>
        </p:nvSpPr>
        <p:spPr/>
        <p:txBody>
          <a:bodyPr>
            <a:normAutofit fontScale="90000" lnSpcReduction="10000"/>
          </a:bodyPr>
          <a:p>
            <a:r>
              <a:rPr lang="en-US"/>
              <a:t>Survey method is one of the most common and direct methods of forecasting demand in the short term. This method encompasses the future purchase plans of consumers and their intentions.</a:t>
            </a:r>
            <a:endParaRPr lang="en-US"/>
          </a:p>
          <a:p>
            <a:r>
              <a:rPr lang="en-US"/>
              <a:t> In this method, an organization conducts surveys with consumers to determine the demand for their existing products and services and anticipate the future demand accordingly.</a:t>
            </a:r>
            <a:endParaRPr lang="en-US"/>
          </a:p>
          <a:p>
            <a:endParaRPr lang="en-US"/>
          </a:p>
          <a:p>
            <a:pPr marL="0" indent="0">
              <a:buNone/>
            </a:pPr>
            <a:endParaRPr lang="en-US"/>
          </a:p>
        </p:txBody>
      </p:sp>
      <p:pic>
        <p:nvPicPr>
          <p:cNvPr id="6" name="Content Placeholder 5"/>
          <p:cNvPicPr>
            <a:picLocks noChangeAspect="1"/>
          </p:cNvPicPr>
          <p:nvPr>
            <p:ph sz="half" idx="2"/>
          </p:nvPr>
        </p:nvPicPr>
        <p:blipFill>
          <a:blip r:embed="rId1"/>
          <a:stretch>
            <a:fillRect/>
          </a:stretch>
        </p:blipFill>
        <p:spPr>
          <a:xfrm>
            <a:off x="6019800" y="1691005"/>
            <a:ext cx="5534025" cy="3598545"/>
          </a:xfrm>
          <a:prstGeom prst="rect">
            <a:avLst/>
          </a:prstGeom>
        </p:spPr>
      </p:pic>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544830" y="232410"/>
            <a:ext cx="11014075" cy="6238240"/>
          </a:xfrm>
        </p:spPr>
        <p:txBody>
          <a:bodyPr>
            <a:normAutofit/>
          </a:bodyPr>
          <a:p>
            <a:r>
              <a:rPr lang="en-US" b="1"/>
              <a:t>i. Opinion Survey or Experts’ Opinion Poll:</a:t>
            </a:r>
            <a:endParaRPr lang="en-US" b="1"/>
          </a:p>
          <a:p>
            <a:endParaRPr lang="en-US"/>
          </a:p>
          <a:p>
            <a:r>
              <a:rPr lang="en-US"/>
              <a:t>Refers to a method in which experts are requested to provide their opinion about the product. Generally, in an organization, sales representatives act as experts who can assess the demand for the product in different areas, regions, or cities.</a:t>
            </a:r>
            <a:endParaRPr lang="en-US"/>
          </a:p>
          <a:p>
            <a:endParaRPr lang="en-US"/>
          </a:p>
          <a:p>
            <a:r>
              <a:rPr lang="en-US"/>
              <a:t>Sales representatives are in close touch with consumers; therefore, they are well aware of the consumers’ future purchase plans, their reactions to market change, and their perceptions for other competing products. They provide an approximate estimate of the demand for the organization’s products. This method is quite simple and less expensive.</a:t>
            </a:r>
            <a:endParaRPr lang="en-US"/>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343535" y="186055"/>
            <a:ext cx="11384915" cy="6424295"/>
          </a:xfrm>
        </p:spPr>
        <p:txBody>
          <a:bodyPr>
            <a:normAutofit fontScale="80000"/>
          </a:bodyPr>
          <a:p>
            <a:r>
              <a:rPr lang="en-US" sz="4000" b="1"/>
              <a:t>ii. Delphi Method:</a:t>
            </a:r>
            <a:endParaRPr lang="en-US" sz="4000" b="1"/>
          </a:p>
          <a:p>
            <a:endParaRPr lang="en-US"/>
          </a:p>
          <a:p>
            <a:r>
              <a:rPr lang="en-US"/>
              <a:t>Refers to a group decision-making technique of forecasting demand. In this method, questions are individually asked from a group of experts to obtain their opinions on demand for products in future. These questions are repeatedly asked until a consensus is obtained.</a:t>
            </a:r>
            <a:endParaRPr lang="en-US"/>
          </a:p>
          <a:p>
            <a:r>
              <a:rPr lang="en-US"/>
              <a:t>In addition, in this method, each expert is provided information regarding the estimates made by other experts in the group, so that he/she can revise his/her estimates with respect to others’ estimates. In this way, the forecasts are cross checked among experts to reach more accurate decision making.</a:t>
            </a:r>
            <a:endParaRPr lang="en-US"/>
          </a:p>
          <a:p>
            <a:r>
              <a:rPr lang="en-US"/>
              <a:t>Every expert is allowed to react or provide suggestions on others’ estimates. However, the names of experts are kept anonymous while exchanging estimates among experts to facilitate fair judgment and reduce halo effect. (the tendency for an impression created in one area to influence opinion in another area)</a:t>
            </a:r>
            <a:endParaRPr lang="en-US"/>
          </a:p>
          <a:p>
            <a:r>
              <a:rPr lang="en-US"/>
              <a:t>The main advantage of this method is that it is time and cost effective as a number of experts are approached in a short time without spending on other resources. However, this method may lead to subjective decision making.</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Managerial Economics</a:t>
            </a:r>
            <a:endParaRPr lang="en-US"/>
          </a:p>
        </p:txBody>
      </p:sp>
      <p:sp>
        <p:nvSpPr>
          <p:cNvPr id="3" name="Content Placeholder 2"/>
          <p:cNvSpPr>
            <a:spLocks noGrp="1"/>
          </p:cNvSpPr>
          <p:nvPr>
            <p:ph idx="1"/>
          </p:nvPr>
        </p:nvSpPr>
        <p:spPr>
          <a:xfrm>
            <a:off x="838200" y="1416685"/>
            <a:ext cx="10515600" cy="4760595"/>
          </a:xfrm>
        </p:spPr>
        <p:txBody>
          <a:bodyPr>
            <a:normAutofit fontScale="90000"/>
          </a:bodyPr>
          <a:p>
            <a:pPr algn="just"/>
            <a:r>
              <a:rPr lang="en-US">
                <a:latin typeface="+mj-lt"/>
                <a:cs typeface="+mj-lt"/>
              </a:rPr>
              <a:t>Managers, in their day-to-day activities, are always confronted with several issues such as </a:t>
            </a:r>
            <a:r>
              <a:rPr lang="en-US" b="1">
                <a:latin typeface="+mj-lt"/>
                <a:cs typeface="+mj-lt"/>
              </a:rPr>
              <a:t>how much quantity is to be supplied</a:t>
            </a:r>
            <a:r>
              <a:rPr lang="en-US">
                <a:latin typeface="+mj-lt"/>
                <a:cs typeface="+mj-lt"/>
              </a:rPr>
              <a:t>; at </a:t>
            </a:r>
            <a:r>
              <a:rPr lang="en-US" b="1">
                <a:latin typeface="+mj-lt"/>
                <a:cs typeface="+mj-lt"/>
              </a:rPr>
              <a:t>what price; should the product be made internally; </a:t>
            </a:r>
            <a:r>
              <a:rPr lang="en-US">
                <a:latin typeface="+mj-lt"/>
                <a:cs typeface="+mj-lt"/>
              </a:rPr>
              <a:t>or</a:t>
            </a:r>
            <a:r>
              <a:rPr lang="en-US" b="1">
                <a:latin typeface="+mj-lt"/>
                <a:cs typeface="+mj-lt"/>
              </a:rPr>
              <a:t> whether it should be bought from outside; how much quantity is to be produced to make a given amount of profit</a:t>
            </a:r>
            <a:r>
              <a:rPr lang="en-US">
                <a:latin typeface="+mj-lt"/>
                <a:cs typeface="+mj-lt"/>
              </a:rPr>
              <a:t> and so on. Managerial economics provides us a basic insight into seeking solutions for managerial problems.</a:t>
            </a:r>
            <a:endParaRPr lang="en-US">
              <a:latin typeface="+mj-lt"/>
              <a:cs typeface="+mj-lt"/>
            </a:endParaRPr>
          </a:p>
          <a:p>
            <a:pPr algn="just"/>
            <a:r>
              <a:rPr lang="en-US">
                <a:latin typeface="+mj-lt"/>
                <a:cs typeface="+mj-lt"/>
                <a:sym typeface="+mn-ea"/>
              </a:rPr>
              <a:t>In a nutshell, </a:t>
            </a:r>
            <a:r>
              <a:rPr lang="en-US">
                <a:latin typeface="+mj-lt"/>
                <a:cs typeface="+mj-lt"/>
              </a:rPr>
              <a:t>Managerial economics is a stream of management studies that emphasizes primarily </a:t>
            </a:r>
            <a:r>
              <a:rPr lang="en-US" b="1">
                <a:latin typeface="+mj-lt"/>
                <a:cs typeface="+mj-lt"/>
              </a:rPr>
              <a:t>solving business problems and decision-making</a:t>
            </a:r>
            <a:r>
              <a:rPr lang="en-US">
                <a:latin typeface="+mj-lt"/>
                <a:cs typeface="+mj-lt"/>
              </a:rPr>
              <a:t> by applying the </a:t>
            </a:r>
            <a:r>
              <a:rPr lang="en-US" b="1">
                <a:latin typeface="+mj-lt"/>
                <a:cs typeface="+mj-lt"/>
              </a:rPr>
              <a:t>theories and principles</a:t>
            </a:r>
            <a:r>
              <a:rPr lang="en-US">
                <a:latin typeface="+mj-lt"/>
                <a:cs typeface="+mj-lt"/>
              </a:rPr>
              <a:t> of </a:t>
            </a:r>
            <a:r>
              <a:rPr lang="en-US" b="1">
                <a:latin typeface="+mj-lt"/>
                <a:cs typeface="+mj-lt"/>
              </a:rPr>
              <a:t>microeconomics and macroeconomics</a:t>
            </a:r>
            <a:r>
              <a:rPr lang="en-US">
                <a:latin typeface="+mj-lt"/>
                <a:cs typeface="+mj-lt"/>
              </a:rPr>
              <a:t>. It is a specialized stream dealing with an organization’s internal issues using various economic theories. Economics is an indispensable part of any business. This single concept derives all the </a:t>
            </a:r>
            <a:r>
              <a:rPr lang="en-US" b="1">
                <a:latin typeface="+mj-lt"/>
                <a:cs typeface="+mj-lt"/>
              </a:rPr>
              <a:t>business assumptions, forecasting, and investments. </a:t>
            </a:r>
            <a:endParaRPr lang="en-US" b="1">
              <a:latin typeface="+mj-lt"/>
              <a:cs typeface="+mj-lt"/>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iii. Expert survey</a:t>
            </a:r>
            <a:endParaRPr lang="en-US"/>
          </a:p>
        </p:txBody>
      </p:sp>
      <p:sp>
        <p:nvSpPr>
          <p:cNvPr id="3" name="Content Placeholder 2"/>
          <p:cNvSpPr>
            <a:spLocks noGrp="1"/>
          </p:cNvSpPr>
          <p:nvPr>
            <p:ph sz="half" idx="1"/>
          </p:nvPr>
        </p:nvSpPr>
        <p:spPr>
          <a:xfrm>
            <a:off x="838200" y="1825625"/>
            <a:ext cx="10055225" cy="4351655"/>
          </a:xfrm>
        </p:spPr>
        <p:txBody>
          <a:bodyPr/>
          <a:p>
            <a:r>
              <a:rPr lang="en-US"/>
              <a:t>Expert survey is an opinion taken by the experts. Distributors and agents are the outside experts who give their opinion about the products. this survey is helpful for demand forecasting.</a:t>
            </a:r>
            <a:endParaRPr lang="en-US"/>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iv. Consumers interview method</a:t>
            </a:r>
            <a:endParaRPr lang="en-US"/>
          </a:p>
        </p:txBody>
      </p:sp>
      <p:sp>
        <p:nvSpPr>
          <p:cNvPr id="3" name="Content Placeholder 2"/>
          <p:cNvSpPr>
            <a:spLocks noGrp="1"/>
          </p:cNvSpPr>
          <p:nvPr>
            <p:ph sz="half" idx="1"/>
          </p:nvPr>
        </p:nvSpPr>
        <p:spPr>
          <a:xfrm>
            <a:off x="838200" y="1825625"/>
            <a:ext cx="9636760" cy="4351655"/>
          </a:xfrm>
        </p:spPr>
        <p:txBody>
          <a:bodyPr/>
          <a:p>
            <a:r>
              <a:rPr lang="en-US"/>
              <a:t>Consumers are contacted personally to findout their opinion about their products ,their demands, changes in product, tastes and preferences etc.,</a:t>
            </a:r>
            <a:endParaRPr lang="en-US"/>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0"/>
            <a:ext cx="10515600" cy="1325563"/>
          </a:xfrm>
        </p:spPr>
        <p:txBody>
          <a:bodyPr/>
          <a:p>
            <a:r>
              <a:rPr lang="en-US"/>
              <a:t>Statistical Methods:</a:t>
            </a:r>
            <a:endParaRPr lang="en-US"/>
          </a:p>
        </p:txBody>
      </p:sp>
      <p:sp>
        <p:nvSpPr>
          <p:cNvPr id="3" name="Content Placeholder 2"/>
          <p:cNvSpPr>
            <a:spLocks noGrp="1"/>
          </p:cNvSpPr>
          <p:nvPr>
            <p:ph sz="half" idx="1"/>
          </p:nvPr>
        </p:nvSpPr>
        <p:spPr>
          <a:xfrm>
            <a:off x="188595" y="1129665"/>
            <a:ext cx="6113145" cy="5573395"/>
          </a:xfrm>
        </p:spPr>
        <p:txBody>
          <a:bodyPr>
            <a:normAutofit fontScale="80000"/>
          </a:bodyPr>
          <a:p>
            <a:r>
              <a:rPr lang="en-US"/>
              <a:t>Statistical methods are complex set of methods of demand forecasting. These methods are used to forecast demand in the long term. In this method, demand is forecasted on the basis of historical data and cross-sectional data.</a:t>
            </a:r>
            <a:endParaRPr lang="en-US"/>
          </a:p>
          <a:p>
            <a:endParaRPr lang="en-US"/>
          </a:p>
          <a:p>
            <a:r>
              <a:rPr lang="en-US"/>
              <a:t>Historical data refers to the past data obtained from various sources, such as previous years’ balance sheets and market survey reports. </a:t>
            </a:r>
            <a:endParaRPr lang="en-US"/>
          </a:p>
          <a:p>
            <a:r>
              <a:rPr lang="en-US"/>
              <a:t>On the other hand, cross-sectional data is collected by conducting interviews with individuals and performing market surveys. Unlike survey methods, statistical methods are cost effective and reliable as the element of subjectivity is minimum in these methods.</a:t>
            </a:r>
            <a:endParaRPr lang="en-US"/>
          </a:p>
        </p:txBody>
      </p:sp>
      <p:pic>
        <p:nvPicPr>
          <p:cNvPr id="5" name="Content Placeholder 4"/>
          <p:cNvPicPr>
            <a:picLocks noChangeAspect="1"/>
          </p:cNvPicPr>
          <p:nvPr>
            <p:ph sz="half" idx="2"/>
          </p:nvPr>
        </p:nvPicPr>
        <p:blipFill>
          <a:blip r:embed="rId1"/>
          <a:stretch>
            <a:fillRect/>
          </a:stretch>
        </p:blipFill>
        <p:spPr>
          <a:xfrm>
            <a:off x="6302375" y="1428750"/>
            <a:ext cx="5673090" cy="3844290"/>
          </a:xfrm>
          <a:prstGeom prst="rect">
            <a:avLst/>
          </a:prstGeom>
        </p:spPr>
      </p:pic>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219075" y="340360"/>
            <a:ext cx="5800725" cy="6285230"/>
          </a:xfrm>
        </p:spPr>
        <p:txBody>
          <a:bodyPr>
            <a:normAutofit fontScale="80000"/>
          </a:bodyPr>
          <a:p>
            <a:r>
              <a:rPr lang="en-US"/>
              <a:t>Time series or Trend Projection Method:</a:t>
            </a:r>
            <a:endParaRPr lang="en-US"/>
          </a:p>
          <a:p>
            <a:endParaRPr lang="en-US"/>
          </a:p>
          <a:p>
            <a:r>
              <a:rPr lang="en-US"/>
              <a:t>Trend projection or time series method is the classical method of business forecasting. In this method, a large amount of reliable data is required for forecasting demand. In addition, this method assumes that the factors, such as sales and demand, responsible for past trends would remain the same in future.</a:t>
            </a:r>
            <a:endParaRPr lang="en-US"/>
          </a:p>
          <a:p>
            <a:endParaRPr lang="en-US"/>
          </a:p>
          <a:p>
            <a:r>
              <a:rPr lang="en-US"/>
              <a:t>In this method, sales forecasts are made through analysis of past data taken from previous year’s books of accounts. In case of new organizations, sales data is taken from organizations already existing in the same industry. This method uses time-series data on sales for forecasting the demand of a product.</a:t>
            </a:r>
            <a:endParaRPr lang="en-US"/>
          </a:p>
        </p:txBody>
      </p:sp>
      <p:pic>
        <p:nvPicPr>
          <p:cNvPr id="5" name="Content Placeholder 4"/>
          <p:cNvPicPr>
            <a:picLocks noChangeAspect="1"/>
          </p:cNvPicPr>
          <p:nvPr>
            <p:ph sz="half" idx="2"/>
          </p:nvPr>
        </p:nvPicPr>
        <p:blipFill>
          <a:blip r:embed="rId1"/>
          <a:stretch>
            <a:fillRect/>
          </a:stretch>
        </p:blipFill>
        <p:spPr>
          <a:xfrm>
            <a:off x="6019800" y="546100"/>
            <a:ext cx="6172200" cy="2185035"/>
          </a:xfrm>
          <a:prstGeom prst="rect">
            <a:avLst/>
          </a:prstGeom>
        </p:spPr>
      </p:pic>
      <p:pic>
        <p:nvPicPr>
          <p:cNvPr id="6" name="Picture 5"/>
          <p:cNvPicPr>
            <a:picLocks noChangeAspect="1"/>
          </p:cNvPicPr>
          <p:nvPr/>
        </p:nvPicPr>
        <p:blipFill>
          <a:blip r:embed="rId2"/>
          <a:stretch>
            <a:fillRect/>
          </a:stretch>
        </p:blipFill>
        <p:spPr>
          <a:xfrm>
            <a:off x="6134100" y="3116580"/>
            <a:ext cx="5943600" cy="2480945"/>
          </a:xfrm>
          <a:prstGeom prst="rect">
            <a:avLst/>
          </a:prstGeom>
        </p:spPr>
      </p:pic>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312420" y="216535"/>
            <a:ext cx="11648440" cy="6362700"/>
          </a:xfrm>
        </p:spPr>
        <p:txBody>
          <a:bodyPr>
            <a:normAutofit fontScale="90000"/>
          </a:bodyPr>
          <a:p>
            <a:r>
              <a:rPr lang="en-US" sz="3500" b="1"/>
              <a:t>Barometric Method:</a:t>
            </a:r>
            <a:endParaRPr lang="en-US" sz="3500" b="1"/>
          </a:p>
          <a:p>
            <a:endParaRPr lang="en-US"/>
          </a:p>
          <a:p>
            <a:r>
              <a:rPr lang="en-US"/>
              <a:t>In barometric method, demand is predicted on the basis of past events or key variables occurring in the present. This method is also used to predict various economic indicators, such as saving, investment, and income. This method was introduced by Harvard Economic Service in 1920 and further revised by National Bureau of Economic Research (NBER) in 1930s.</a:t>
            </a:r>
            <a:endParaRPr lang="en-US"/>
          </a:p>
          <a:p>
            <a:r>
              <a:rPr lang="en-US"/>
              <a:t>This technique helps in determining the general trend of business activities. For example, suppose government allots land to the XYZ society for constructing buildings. This indicates that there would be high demand for cement, bricks, and steel.</a:t>
            </a:r>
            <a:endParaRPr lang="en-US"/>
          </a:p>
          <a:p>
            <a:r>
              <a:rPr lang="en-US"/>
              <a:t>The main advantage of this method is that it is applicable even in the absence of past data. However, this method is not applicable in case of new products. In addition, it loses its applicability when there is no time lag between economic indicator and demand.</a:t>
            </a:r>
            <a:endParaRPr lang="en-US"/>
          </a:p>
          <a:p>
            <a:r>
              <a:rPr lang="en-US"/>
              <a:t>This method is done with the help of economic and statistical indicators. i.e., personal income, agricultural income, employment etc.,</a:t>
            </a:r>
            <a:endParaRPr lang="en-US"/>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t>Regression and Co-relation method</a:t>
            </a:r>
            <a:br>
              <a:rPr lang="en-US"/>
            </a:br>
            <a:endParaRPr lang="en-US"/>
          </a:p>
        </p:txBody>
      </p:sp>
      <p:sp>
        <p:nvSpPr>
          <p:cNvPr id="3" name="Content Placeholder 2"/>
          <p:cNvSpPr>
            <a:spLocks noGrp="1"/>
          </p:cNvSpPr>
          <p:nvPr>
            <p:ph sz="half" idx="1"/>
          </p:nvPr>
        </p:nvSpPr>
        <p:spPr>
          <a:xfrm>
            <a:off x="838200" y="1099185"/>
            <a:ext cx="10516235" cy="5078095"/>
          </a:xfrm>
        </p:spPr>
        <p:txBody>
          <a:bodyPr/>
          <a:p>
            <a:r>
              <a:rPr lang="en-US"/>
              <a:t>The goal of a correlation analysis is to see whether two measurement variables co vary, and to quantify the strength of the relationship between the variables, whereas regression expresses the relationship in the form of an equation.</a:t>
            </a:r>
            <a:endParaRPr lang="en-US"/>
          </a:p>
          <a:p>
            <a:r>
              <a:rPr lang="en-US">
                <a:sym typeface="+mn-ea"/>
              </a:rPr>
              <a:t>the function is denoted by f(x)</a:t>
            </a:r>
            <a:endParaRPr lang="en-US"/>
          </a:p>
          <a:p>
            <a:r>
              <a:rPr lang="en-US"/>
              <a:t>f(x) - Single independent variable is correlation</a:t>
            </a:r>
            <a:endParaRPr lang="en-US"/>
          </a:p>
          <a:p>
            <a:r>
              <a:rPr lang="en-US"/>
              <a:t>f(x) - Multiple independent variables is multiple correlation</a:t>
            </a:r>
            <a:endParaRPr lang="en-US"/>
          </a:p>
          <a:p>
            <a:r>
              <a:rPr lang="en-US"/>
              <a:t>f(x) - demand is dependent variable and demand determinants are independent is regression</a:t>
            </a:r>
            <a:endParaRPr lang="en-US"/>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Concept of Supply</a:t>
            </a:r>
            <a:endParaRPr lang="en-US"/>
          </a:p>
        </p:txBody>
      </p:sp>
      <p:sp>
        <p:nvSpPr>
          <p:cNvPr id="3" name="Content Placeholder 2"/>
          <p:cNvSpPr>
            <a:spLocks noGrp="1"/>
          </p:cNvSpPr>
          <p:nvPr>
            <p:ph sz="half" idx="1"/>
          </p:nvPr>
        </p:nvSpPr>
        <p:spPr>
          <a:xfrm>
            <a:off x="838200" y="1691005"/>
            <a:ext cx="10515600" cy="4486275"/>
          </a:xfrm>
        </p:spPr>
        <p:txBody>
          <a:bodyPr>
            <a:normAutofit lnSpcReduction="20000"/>
          </a:bodyPr>
          <a:p>
            <a:pPr>
              <a:lnSpc>
                <a:spcPct val="100000"/>
              </a:lnSpc>
            </a:pPr>
            <a:r>
              <a:rPr lang="en-US">
                <a:sym typeface="+mn-ea"/>
              </a:rPr>
              <a:t>Concept of supply refers to the </a:t>
            </a:r>
            <a:r>
              <a:rPr lang="en-US" b="1">
                <a:sym typeface="+mn-ea"/>
              </a:rPr>
              <a:t>quantity of a commodity </a:t>
            </a:r>
            <a:r>
              <a:rPr lang="en-US">
                <a:sym typeface="+mn-ea"/>
              </a:rPr>
              <a:t>that a firm is </a:t>
            </a:r>
            <a:r>
              <a:rPr lang="en-US" b="1">
                <a:sym typeface="+mn-ea"/>
              </a:rPr>
              <a:t>willing to offer for sale</a:t>
            </a:r>
            <a:r>
              <a:rPr lang="en-US">
                <a:sym typeface="+mn-ea"/>
              </a:rPr>
              <a:t> at a given </a:t>
            </a:r>
            <a:r>
              <a:rPr lang="en-US" b="1">
                <a:sym typeface="+mn-ea"/>
              </a:rPr>
              <a:t>price</a:t>
            </a:r>
            <a:r>
              <a:rPr lang="en-US">
                <a:sym typeface="+mn-ea"/>
              </a:rPr>
              <a:t> during a given period of </a:t>
            </a:r>
            <a:r>
              <a:rPr lang="en-US" b="1">
                <a:sym typeface="+mn-ea"/>
              </a:rPr>
              <a:t>time</a:t>
            </a:r>
            <a:r>
              <a:rPr lang="en-US">
                <a:sym typeface="+mn-ea"/>
              </a:rPr>
              <a:t>.  the defination of supply highlights its four essential elements</a:t>
            </a:r>
            <a:endParaRPr lang="en-US"/>
          </a:p>
          <a:p>
            <a:pPr>
              <a:lnSpc>
                <a:spcPct val="100000"/>
              </a:lnSpc>
            </a:pPr>
            <a:endParaRPr lang="en-US"/>
          </a:p>
          <a:p>
            <a:r>
              <a:rPr lang="en-US"/>
              <a:t>1. Quantity of a commodity</a:t>
            </a:r>
            <a:endParaRPr lang="en-US"/>
          </a:p>
          <a:p>
            <a:r>
              <a:rPr lang="en-US"/>
              <a:t>2. Willingness to sell</a:t>
            </a:r>
            <a:endParaRPr lang="en-US"/>
          </a:p>
          <a:p>
            <a:r>
              <a:rPr lang="en-US"/>
              <a:t>3. Price of the commodity</a:t>
            </a:r>
            <a:endParaRPr lang="en-US"/>
          </a:p>
          <a:p>
            <a:r>
              <a:rPr lang="en-US"/>
              <a:t>4. Period of time</a:t>
            </a:r>
            <a:endParaRPr lang="en-US"/>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590550" y="557530"/>
            <a:ext cx="10828655" cy="5882640"/>
          </a:xfrm>
        </p:spPr>
        <p:txBody>
          <a:bodyPr/>
          <a:p>
            <a:r>
              <a:rPr lang="en-US" sz="4000"/>
              <a:t>Supply  Schedule</a:t>
            </a:r>
            <a:endParaRPr lang="en-US" sz="4000"/>
          </a:p>
          <a:p>
            <a:endParaRPr lang="en-US"/>
          </a:p>
          <a:p>
            <a:r>
              <a:rPr lang="en-US"/>
              <a:t>Supply schedule is a series of Quantities which the Producer would like to sell per unit at different prices and time.</a:t>
            </a:r>
            <a:endParaRPr lang="en-US"/>
          </a:p>
          <a:p>
            <a:endParaRPr lang="en-US"/>
          </a:p>
          <a:p>
            <a:r>
              <a:rPr lang="en-US"/>
              <a:t>Two Aspects of Supply schedule</a:t>
            </a:r>
            <a:endParaRPr lang="en-US"/>
          </a:p>
          <a:p>
            <a:endParaRPr lang="en-US"/>
          </a:p>
          <a:p>
            <a:r>
              <a:rPr lang="en-US"/>
              <a:t>- Individual Supply schedule</a:t>
            </a:r>
            <a:endParaRPr lang="en-US"/>
          </a:p>
          <a:p>
            <a:r>
              <a:rPr lang="en-US"/>
              <a:t>- Market Supply schedule</a:t>
            </a:r>
            <a:endParaRPr lang="en-US"/>
          </a:p>
          <a:p>
            <a:endParaRPr lang="en-US"/>
          </a:p>
          <a:p>
            <a:endParaRPr lang="en-US"/>
          </a:p>
          <a:p>
            <a:endParaRPr lang="en-US"/>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Individual Supply Schedule</a:t>
            </a:r>
            <a:endParaRPr lang="en-US"/>
          </a:p>
        </p:txBody>
      </p:sp>
      <p:sp>
        <p:nvSpPr>
          <p:cNvPr id="3" name="Content Placeholder 2"/>
          <p:cNvSpPr>
            <a:spLocks noGrp="1"/>
          </p:cNvSpPr>
          <p:nvPr>
            <p:ph sz="half" idx="1"/>
          </p:nvPr>
        </p:nvSpPr>
        <p:spPr/>
        <p:txBody>
          <a:bodyPr/>
          <a:p>
            <a:r>
              <a:rPr lang="en-US"/>
              <a:t>It is defined as Quantities of a given commodity which an individual producer will sell at all possible prices at a given Time.</a:t>
            </a:r>
            <a:endParaRPr lang="en-US"/>
          </a:p>
        </p:txBody>
      </p:sp>
      <p:graphicFrame>
        <p:nvGraphicFramePr>
          <p:cNvPr id="5" name="Content Placeholder 4"/>
          <p:cNvGraphicFramePr/>
          <p:nvPr>
            <p:ph sz="half" idx="2"/>
          </p:nvPr>
        </p:nvGraphicFramePr>
        <p:xfrm>
          <a:off x="6172200" y="1840865"/>
          <a:ext cx="5181600" cy="3674745"/>
        </p:xfrm>
        <a:graphic>
          <a:graphicData uri="http://schemas.openxmlformats.org/drawingml/2006/table">
            <a:tbl>
              <a:tblPr firstRow="1" bandRow="1">
                <a:tableStyleId>{5C22544A-7EE6-4342-B048-85BDC9FD1C3A}</a:tableStyleId>
              </a:tblPr>
              <a:tblGrid>
                <a:gridCol w="2590800"/>
                <a:gridCol w="2590800"/>
              </a:tblGrid>
              <a:tr h="923925">
                <a:tc>
                  <a:txBody>
                    <a:bodyPr/>
                    <a:p>
                      <a:pPr algn="ctr">
                        <a:buNone/>
                      </a:pPr>
                      <a:r>
                        <a:rPr lang="en-US"/>
                        <a:t>Price (Rs.)</a:t>
                      </a:r>
                      <a:endParaRPr lang="en-US"/>
                    </a:p>
                    <a:p>
                      <a:pPr algn="ctr">
                        <a:buNone/>
                      </a:pPr>
                      <a:r>
                        <a:rPr lang="en-US"/>
                        <a:t>(Per kg)</a:t>
                      </a:r>
                      <a:endParaRPr lang="en-US"/>
                    </a:p>
                  </a:txBody>
                  <a:tcPr/>
                </a:tc>
                <a:tc>
                  <a:txBody>
                    <a:bodyPr/>
                    <a:p>
                      <a:pPr algn="ctr">
                        <a:buNone/>
                      </a:pPr>
                      <a:r>
                        <a:rPr lang="en-US"/>
                        <a:t>Quantity </a:t>
                      </a:r>
                      <a:endParaRPr lang="en-US"/>
                    </a:p>
                    <a:p>
                      <a:pPr algn="ctr">
                        <a:buNone/>
                      </a:pPr>
                      <a:r>
                        <a:rPr lang="en-US"/>
                        <a:t>Supplied (kg)</a:t>
                      </a:r>
                      <a:endParaRPr lang="en-US"/>
                    </a:p>
                  </a:txBody>
                  <a:tcPr/>
                </a:tc>
              </a:tr>
              <a:tr h="550545">
                <a:tc>
                  <a:txBody>
                    <a:bodyPr/>
                    <a:p>
                      <a:pPr algn="ctr">
                        <a:buNone/>
                      </a:pPr>
                      <a:r>
                        <a:rPr lang="en-US"/>
                        <a:t>1</a:t>
                      </a:r>
                      <a:endParaRPr lang="en-US"/>
                    </a:p>
                  </a:txBody>
                  <a:tcPr/>
                </a:tc>
                <a:tc>
                  <a:txBody>
                    <a:bodyPr/>
                    <a:p>
                      <a:pPr algn="ctr">
                        <a:buNone/>
                      </a:pPr>
                      <a:r>
                        <a:rPr lang="en-US"/>
                        <a:t>10</a:t>
                      </a:r>
                      <a:endParaRPr lang="en-US"/>
                    </a:p>
                  </a:txBody>
                  <a:tcPr/>
                </a:tc>
              </a:tr>
              <a:tr h="549910">
                <a:tc>
                  <a:txBody>
                    <a:bodyPr/>
                    <a:p>
                      <a:pPr algn="ctr">
                        <a:buNone/>
                      </a:pPr>
                      <a:r>
                        <a:rPr lang="en-US"/>
                        <a:t>2</a:t>
                      </a:r>
                      <a:endParaRPr lang="en-US"/>
                    </a:p>
                  </a:txBody>
                  <a:tcPr/>
                </a:tc>
                <a:tc>
                  <a:txBody>
                    <a:bodyPr/>
                    <a:p>
                      <a:pPr algn="ctr">
                        <a:buNone/>
                      </a:pPr>
                      <a:r>
                        <a:rPr lang="en-US"/>
                        <a:t>30</a:t>
                      </a:r>
                      <a:endParaRPr lang="en-US"/>
                    </a:p>
                  </a:txBody>
                  <a:tcPr/>
                </a:tc>
              </a:tr>
              <a:tr h="549910">
                <a:tc>
                  <a:txBody>
                    <a:bodyPr/>
                    <a:p>
                      <a:pPr algn="ctr">
                        <a:buNone/>
                      </a:pPr>
                      <a:r>
                        <a:rPr lang="en-US"/>
                        <a:t>3</a:t>
                      </a:r>
                      <a:endParaRPr lang="en-US"/>
                    </a:p>
                  </a:txBody>
                  <a:tcPr/>
                </a:tc>
                <a:tc>
                  <a:txBody>
                    <a:bodyPr/>
                    <a:p>
                      <a:pPr algn="ctr">
                        <a:buNone/>
                      </a:pPr>
                      <a:r>
                        <a:rPr lang="en-US"/>
                        <a:t>50</a:t>
                      </a:r>
                      <a:endParaRPr lang="en-US"/>
                    </a:p>
                  </a:txBody>
                  <a:tcPr/>
                </a:tc>
              </a:tr>
              <a:tr h="550545">
                <a:tc>
                  <a:txBody>
                    <a:bodyPr/>
                    <a:p>
                      <a:pPr algn="ctr">
                        <a:buNone/>
                      </a:pPr>
                      <a:r>
                        <a:rPr lang="en-US"/>
                        <a:t>4</a:t>
                      </a:r>
                      <a:endParaRPr lang="en-US"/>
                    </a:p>
                  </a:txBody>
                  <a:tcPr/>
                </a:tc>
                <a:tc>
                  <a:txBody>
                    <a:bodyPr/>
                    <a:p>
                      <a:pPr algn="ctr">
                        <a:buNone/>
                      </a:pPr>
                      <a:r>
                        <a:rPr lang="en-US"/>
                        <a:t>70</a:t>
                      </a:r>
                      <a:endParaRPr lang="en-US"/>
                    </a:p>
                  </a:txBody>
                  <a:tcPr/>
                </a:tc>
              </a:tr>
              <a:tr h="549910">
                <a:tc>
                  <a:txBody>
                    <a:bodyPr/>
                    <a:p>
                      <a:pPr algn="ctr">
                        <a:buNone/>
                      </a:pPr>
                      <a:r>
                        <a:rPr lang="en-US"/>
                        <a:t>5</a:t>
                      </a:r>
                      <a:endParaRPr lang="en-US"/>
                    </a:p>
                  </a:txBody>
                  <a:tcPr/>
                </a:tc>
                <a:tc>
                  <a:txBody>
                    <a:bodyPr/>
                    <a:p>
                      <a:pPr algn="ctr">
                        <a:buNone/>
                      </a:pPr>
                      <a:r>
                        <a:rPr lang="en-US"/>
                        <a:t>80</a:t>
                      </a:r>
                      <a:endParaRPr lang="en-US"/>
                    </a:p>
                  </a:txBody>
                  <a:tcPr/>
                </a:tc>
              </a:tr>
            </a:tbl>
          </a:graphicData>
        </a:graphic>
      </p:graphicFrame>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Market Supply Schedule</a:t>
            </a:r>
            <a:endParaRPr lang="en-US"/>
          </a:p>
        </p:txBody>
      </p:sp>
      <p:sp>
        <p:nvSpPr>
          <p:cNvPr id="3" name="Content Placeholder 2"/>
          <p:cNvSpPr>
            <a:spLocks noGrp="1"/>
          </p:cNvSpPr>
          <p:nvPr>
            <p:ph sz="half" idx="1"/>
          </p:nvPr>
        </p:nvSpPr>
        <p:spPr/>
        <p:txBody>
          <a:bodyPr>
            <a:normAutofit fontScale="90000" lnSpcReduction="20000"/>
          </a:bodyPr>
          <a:p>
            <a:r>
              <a:rPr lang="en-US"/>
              <a:t>The quantities of a given commodity which all producers will sell at all possible prices at a given moment of time. In Market there are many producers of a single commodity. By aggregating the individul supply, the market supply schedule is constructed.</a:t>
            </a:r>
            <a:endParaRPr lang="en-US"/>
          </a:p>
          <a:p>
            <a:r>
              <a:rPr lang="en-US"/>
              <a:t>The table indicates that when price of ‘X’ is Rs. 100 per unit, A’s supply is of 40 units and that of  ‘B’ is of 50 units.  thus the market supply is 90 units.  As the price increases, quantity supplied increases.</a:t>
            </a:r>
            <a:endParaRPr lang="en-US"/>
          </a:p>
        </p:txBody>
      </p:sp>
      <p:graphicFrame>
        <p:nvGraphicFramePr>
          <p:cNvPr id="5" name="Content Placeholder 4"/>
          <p:cNvGraphicFramePr/>
          <p:nvPr>
            <p:ph sz="half" idx="2"/>
          </p:nvPr>
        </p:nvGraphicFramePr>
        <p:xfrm>
          <a:off x="6172200" y="1825625"/>
          <a:ext cx="5445760" cy="2873375"/>
        </p:xfrm>
        <a:graphic>
          <a:graphicData uri="http://schemas.openxmlformats.org/drawingml/2006/table">
            <a:tbl>
              <a:tblPr firstRow="1" bandRow="1">
                <a:tableStyleId>{5C22544A-7EE6-4342-B048-85BDC9FD1C3A}</a:tableStyleId>
              </a:tblPr>
              <a:tblGrid>
                <a:gridCol w="1361440"/>
                <a:gridCol w="1361440"/>
                <a:gridCol w="1361440"/>
                <a:gridCol w="1361440"/>
              </a:tblGrid>
              <a:tr h="977900">
                <a:tc>
                  <a:txBody>
                    <a:bodyPr/>
                    <a:p>
                      <a:pPr algn="ctr">
                        <a:buNone/>
                      </a:pPr>
                      <a:r>
                        <a:rPr lang="en-US"/>
                        <a:t>Price of </a:t>
                      </a:r>
                      <a:endParaRPr lang="en-US"/>
                    </a:p>
                    <a:p>
                      <a:pPr algn="ctr">
                        <a:buNone/>
                      </a:pPr>
                      <a:r>
                        <a:rPr lang="en-US"/>
                        <a:t>commodity ‘X’ (in Rs.)</a:t>
                      </a:r>
                      <a:endParaRPr lang="en-US"/>
                    </a:p>
                  </a:txBody>
                  <a:tcPr/>
                </a:tc>
                <a:tc>
                  <a:txBody>
                    <a:bodyPr/>
                    <a:p>
                      <a:pPr algn="ctr">
                        <a:buNone/>
                      </a:pPr>
                      <a:r>
                        <a:rPr lang="en-US"/>
                        <a:t>Supply by </a:t>
                      </a:r>
                      <a:endParaRPr lang="en-US"/>
                    </a:p>
                    <a:p>
                      <a:pPr algn="ctr">
                        <a:buNone/>
                      </a:pPr>
                      <a:r>
                        <a:rPr lang="en-US"/>
                        <a:t>A</a:t>
                      </a:r>
                      <a:endParaRPr lang="en-US"/>
                    </a:p>
                  </a:txBody>
                  <a:tcPr/>
                </a:tc>
                <a:tc>
                  <a:txBody>
                    <a:bodyPr/>
                    <a:p>
                      <a:pPr algn="ctr">
                        <a:buNone/>
                      </a:pPr>
                      <a:r>
                        <a:rPr lang="en-US"/>
                        <a:t>Supply by </a:t>
                      </a:r>
                      <a:endParaRPr lang="en-US"/>
                    </a:p>
                    <a:p>
                      <a:pPr algn="ctr">
                        <a:buNone/>
                      </a:pPr>
                      <a:r>
                        <a:rPr lang="en-US"/>
                        <a:t>B</a:t>
                      </a:r>
                      <a:endParaRPr lang="en-US"/>
                    </a:p>
                  </a:txBody>
                  <a:tcPr/>
                </a:tc>
                <a:tc>
                  <a:txBody>
                    <a:bodyPr/>
                    <a:p>
                      <a:pPr algn="ctr">
                        <a:buNone/>
                      </a:pPr>
                      <a:r>
                        <a:rPr lang="en-US"/>
                        <a:t>Market Supply (Units)</a:t>
                      </a:r>
                      <a:endParaRPr lang="en-US"/>
                    </a:p>
                  </a:txBody>
                  <a:tcPr/>
                </a:tc>
              </a:tr>
              <a:tr h="404495">
                <a:tc>
                  <a:txBody>
                    <a:bodyPr/>
                    <a:p>
                      <a:pPr algn="ctr">
                        <a:buNone/>
                      </a:pPr>
                      <a:r>
                        <a:rPr lang="en-US"/>
                        <a:t>100</a:t>
                      </a:r>
                      <a:endParaRPr lang="en-US"/>
                    </a:p>
                  </a:txBody>
                  <a:tcPr/>
                </a:tc>
                <a:tc>
                  <a:txBody>
                    <a:bodyPr/>
                    <a:p>
                      <a:pPr algn="ctr">
                        <a:buNone/>
                      </a:pPr>
                      <a:r>
                        <a:rPr lang="en-US"/>
                        <a:t>40</a:t>
                      </a:r>
                      <a:endParaRPr lang="en-US"/>
                    </a:p>
                  </a:txBody>
                  <a:tcPr/>
                </a:tc>
                <a:tc>
                  <a:txBody>
                    <a:bodyPr/>
                    <a:p>
                      <a:pPr algn="ctr">
                        <a:buNone/>
                      </a:pPr>
                      <a:r>
                        <a:rPr lang="en-US"/>
                        <a:t>50</a:t>
                      </a:r>
                      <a:endParaRPr lang="en-US"/>
                    </a:p>
                  </a:txBody>
                  <a:tcPr/>
                </a:tc>
                <a:tc>
                  <a:txBody>
                    <a:bodyPr/>
                    <a:p>
                      <a:pPr algn="ctr">
                        <a:buNone/>
                      </a:pPr>
                      <a:r>
                        <a:rPr lang="en-US"/>
                        <a:t>40+50=90</a:t>
                      </a:r>
                      <a:endParaRPr lang="en-US"/>
                    </a:p>
                  </a:txBody>
                  <a:tcPr/>
                </a:tc>
              </a:tr>
              <a:tr h="405130">
                <a:tc>
                  <a:txBody>
                    <a:bodyPr/>
                    <a:p>
                      <a:pPr algn="ctr">
                        <a:buNone/>
                      </a:pPr>
                      <a:r>
                        <a:rPr lang="en-US"/>
                        <a:t>200</a:t>
                      </a:r>
                      <a:endParaRPr lang="en-US"/>
                    </a:p>
                  </a:txBody>
                  <a:tcPr/>
                </a:tc>
                <a:tc>
                  <a:txBody>
                    <a:bodyPr/>
                    <a:p>
                      <a:pPr algn="ctr">
                        <a:buNone/>
                      </a:pPr>
                      <a:r>
                        <a:rPr lang="en-US"/>
                        <a:t>60</a:t>
                      </a:r>
                      <a:endParaRPr lang="en-US"/>
                    </a:p>
                  </a:txBody>
                  <a:tcPr/>
                </a:tc>
                <a:tc>
                  <a:txBody>
                    <a:bodyPr/>
                    <a:p>
                      <a:pPr algn="ctr">
                        <a:buNone/>
                      </a:pPr>
                      <a:r>
                        <a:rPr lang="en-US"/>
                        <a:t>70</a:t>
                      </a:r>
                      <a:endParaRPr lang="en-US"/>
                    </a:p>
                  </a:txBody>
                  <a:tcPr/>
                </a:tc>
                <a:tc>
                  <a:txBody>
                    <a:bodyPr/>
                    <a:p>
                      <a:pPr algn="ctr">
                        <a:buNone/>
                      </a:pPr>
                      <a:r>
                        <a:rPr lang="en-US"/>
                        <a:t>60+70=130</a:t>
                      </a:r>
                      <a:endParaRPr lang="en-US"/>
                    </a:p>
                  </a:txBody>
                  <a:tcPr/>
                </a:tc>
              </a:tr>
              <a:tr h="405765">
                <a:tc>
                  <a:txBody>
                    <a:bodyPr/>
                    <a:p>
                      <a:pPr algn="ctr">
                        <a:buNone/>
                      </a:pPr>
                      <a:r>
                        <a:rPr lang="en-US"/>
                        <a:t>300</a:t>
                      </a:r>
                      <a:endParaRPr lang="en-US"/>
                    </a:p>
                  </a:txBody>
                  <a:tcPr/>
                </a:tc>
                <a:tc>
                  <a:txBody>
                    <a:bodyPr/>
                    <a:p>
                      <a:pPr algn="ctr">
                        <a:buNone/>
                      </a:pPr>
                      <a:r>
                        <a:rPr lang="en-US"/>
                        <a:t>65</a:t>
                      </a:r>
                      <a:endParaRPr lang="en-US"/>
                    </a:p>
                  </a:txBody>
                  <a:tcPr/>
                </a:tc>
                <a:tc>
                  <a:txBody>
                    <a:bodyPr/>
                    <a:p>
                      <a:pPr algn="ctr">
                        <a:buNone/>
                      </a:pPr>
                      <a:r>
                        <a:rPr lang="en-US"/>
                        <a:t>80</a:t>
                      </a:r>
                      <a:endParaRPr lang="en-US"/>
                    </a:p>
                  </a:txBody>
                  <a:tcPr/>
                </a:tc>
                <a:tc>
                  <a:txBody>
                    <a:bodyPr/>
                    <a:p>
                      <a:pPr algn="ctr">
                        <a:buNone/>
                      </a:pPr>
                      <a:r>
                        <a:rPr lang="en-US"/>
                        <a:t>65+80=145</a:t>
                      </a:r>
                      <a:endParaRPr lang="en-US"/>
                    </a:p>
                  </a:txBody>
                  <a:tcPr/>
                </a:tc>
              </a:tr>
              <a:tr h="680085">
                <a:tc>
                  <a:txBody>
                    <a:bodyPr/>
                    <a:p>
                      <a:pPr algn="ctr">
                        <a:buNone/>
                      </a:pPr>
                      <a:r>
                        <a:rPr lang="en-US"/>
                        <a:t>400</a:t>
                      </a:r>
                      <a:endParaRPr lang="en-US"/>
                    </a:p>
                  </a:txBody>
                  <a:tcPr/>
                </a:tc>
                <a:tc>
                  <a:txBody>
                    <a:bodyPr/>
                    <a:p>
                      <a:pPr algn="ctr">
                        <a:buNone/>
                      </a:pPr>
                      <a:r>
                        <a:rPr lang="en-US"/>
                        <a:t>80</a:t>
                      </a:r>
                      <a:endParaRPr lang="en-US"/>
                    </a:p>
                  </a:txBody>
                  <a:tcPr/>
                </a:tc>
                <a:tc>
                  <a:txBody>
                    <a:bodyPr/>
                    <a:p>
                      <a:pPr algn="ctr">
                        <a:buNone/>
                      </a:pPr>
                      <a:r>
                        <a:rPr lang="en-US"/>
                        <a:t>100</a:t>
                      </a:r>
                      <a:endParaRPr lang="en-US"/>
                    </a:p>
                  </a:txBody>
                  <a:tcPr/>
                </a:tc>
                <a:tc>
                  <a:txBody>
                    <a:bodyPr/>
                    <a:p>
                      <a:pPr algn="ctr">
                        <a:buNone/>
                      </a:pPr>
                      <a:r>
                        <a:rPr lang="en-US"/>
                        <a:t>80+100=180</a:t>
                      </a:r>
                      <a:endParaRPr lang="en-US"/>
                    </a:p>
                  </a:txBody>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116840"/>
            <a:ext cx="10515600" cy="6060440"/>
          </a:xfrm>
        </p:spPr>
        <p:txBody>
          <a:bodyPr>
            <a:normAutofit fontScale="80000"/>
          </a:bodyPr>
          <a:p>
            <a:r>
              <a:rPr lang="en-US" b="1"/>
              <a:t>Micro Economics:</a:t>
            </a:r>
            <a:endParaRPr lang="en-US"/>
          </a:p>
          <a:p>
            <a:pPr algn="just">
              <a:lnSpc>
                <a:spcPct val="150000"/>
              </a:lnSpc>
            </a:pPr>
            <a:r>
              <a:rPr lang="en-US"/>
              <a:t> ‘Micro’ means small. It studies the behaviour of the individual units and small groups of units. It is a study of particular firms, particular households, individual prices, wages, incomes, individual industries and particular commodities. Thus micro-economics gives a microscopic view of the economy.</a:t>
            </a:r>
            <a:endParaRPr lang="en-US"/>
          </a:p>
          <a:p>
            <a:pPr algn="just">
              <a:lnSpc>
                <a:spcPct val="150000"/>
              </a:lnSpc>
            </a:pPr>
            <a:r>
              <a:rPr lang="en-US"/>
              <a:t>It is the study of an individual consumer or a firm is called micro economics (also called the Theory of Firm). Microeconomics deals with</a:t>
            </a:r>
            <a:r>
              <a:rPr lang="en-US" b="1"/>
              <a:t> behavior and problems of single individual and of micro organization. </a:t>
            </a:r>
            <a:r>
              <a:rPr lang="en-US"/>
              <a:t>Managerial economics has its roots in microeconomics and it deals with the micro or individual enterprises. It is concerned with the application of the concepts such as </a:t>
            </a:r>
            <a:r>
              <a:rPr lang="en-US" b="1"/>
              <a:t>price theory, Law of Demand and theories of market structure and so on. </a:t>
            </a:r>
            <a:endParaRPr lang="en-US" b="1"/>
          </a:p>
          <a:p>
            <a:endParaRPr lang="en-US" b="1"/>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Feature of Supply</a:t>
            </a:r>
            <a:endParaRPr lang="en-US"/>
          </a:p>
        </p:txBody>
      </p:sp>
      <p:sp>
        <p:nvSpPr>
          <p:cNvPr id="3" name="Content Placeholder 2"/>
          <p:cNvSpPr>
            <a:spLocks noGrp="1"/>
          </p:cNvSpPr>
          <p:nvPr>
            <p:ph sz="half" idx="1"/>
          </p:nvPr>
        </p:nvSpPr>
        <p:spPr>
          <a:xfrm>
            <a:off x="838200" y="1207135"/>
            <a:ext cx="10767060" cy="4970145"/>
          </a:xfrm>
        </p:spPr>
        <p:txBody>
          <a:bodyPr>
            <a:normAutofit lnSpcReduction="10000"/>
          </a:bodyPr>
          <a:p>
            <a:r>
              <a:rPr lang="en-US"/>
              <a:t>1. </a:t>
            </a:r>
            <a:r>
              <a:rPr lang="en-US" b="1"/>
              <a:t>The concept of supply is a desired quantity. </a:t>
            </a:r>
            <a:r>
              <a:rPr lang="en-US"/>
              <a:t>it indicates only the willingness i.e., how much the firm is willing to sell and not how much it actually sells.</a:t>
            </a:r>
            <a:endParaRPr lang="en-US"/>
          </a:p>
          <a:p>
            <a:r>
              <a:rPr lang="en-US"/>
              <a:t>2. </a:t>
            </a:r>
            <a:r>
              <a:rPr lang="en-US" b="1"/>
              <a:t>Supply of a commodity does not comprise the entire stock of the commodity.</a:t>
            </a:r>
            <a:r>
              <a:rPr lang="en-US"/>
              <a:t> It indicates the quantity that the firm is willing to bring into the market at a particular price.</a:t>
            </a:r>
            <a:endParaRPr lang="en-US"/>
          </a:p>
          <a:p>
            <a:r>
              <a:rPr lang="en-US"/>
              <a:t>3. </a:t>
            </a:r>
            <a:r>
              <a:rPr lang="en-US" b="1"/>
              <a:t>Supply is always expressed with reference to price.</a:t>
            </a:r>
            <a:r>
              <a:rPr lang="en-US"/>
              <a:t>  the supply of a commodity is always at a price because with a change in price the quantity supplied may also change.</a:t>
            </a:r>
            <a:endParaRPr lang="en-US"/>
          </a:p>
          <a:p>
            <a:r>
              <a:rPr lang="en-US"/>
              <a:t>4.</a:t>
            </a:r>
            <a:r>
              <a:rPr lang="en-US" b="1"/>
              <a:t>Supply is always with respect to a period of time. </a:t>
            </a:r>
            <a:r>
              <a:rPr lang="en-US"/>
              <a:t>The quantity of the commodity which the firm is willing to supply during a specific period of time.</a:t>
            </a:r>
            <a:endParaRPr lang="en-US"/>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t>Concept of Supply and Stock</a:t>
            </a:r>
            <a:endParaRPr lang="en-US" b="1"/>
          </a:p>
        </p:txBody>
      </p:sp>
      <p:sp>
        <p:nvSpPr>
          <p:cNvPr id="3" name="Content Placeholder 2"/>
          <p:cNvSpPr>
            <a:spLocks noGrp="1"/>
          </p:cNvSpPr>
          <p:nvPr>
            <p:ph sz="half" idx="1"/>
          </p:nvPr>
        </p:nvSpPr>
        <p:spPr>
          <a:xfrm>
            <a:off x="838200" y="1377315"/>
            <a:ext cx="10704195" cy="4799965"/>
          </a:xfrm>
        </p:spPr>
        <p:txBody>
          <a:bodyPr/>
          <a:p>
            <a:r>
              <a:rPr lang="en-US"/>
              <a:t>Stock is the total quantity of the commodity that is held by the firm at a particular point of time.</a:t>
            </a:r>
            <a:endParaRPr lang="en-US"/>
          </a:p>
          <a:p>
            <a:r>
              <a:rPr lang="en-US"/>
              <a:t>Supply is that portion of the stock of the commodity that the producer is willing to bring to the market for sale.  Stock can never be less than supply. </a:t>
            </a:r>
            <a:endParaRPr lang="en-US"/>
          </a:p>
          <a:p>
            <a:r>
              <a:rPr lang="en-US"/>
              <a:t>For eg. if a seller has 50 tons of sugar in his warehouse and he is willing to sell 30 tons at rs. 30/kg then the supply is 30 tons and the stock is 50 tons.</a:t>
            </a:r>
            <a:endParaRPr lang="en-US"/>
          </a:p>
          <a:p>
            <a:endParaRPr lang="en-US"/>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Law of Supply</a:t>
            </a:r>
            <a:endParaRPr lang="en-US"/>
          </a:p>
        </p:txBody>
      </p:sp>
      <p:sp>
        <p:nvSpPr>
          <p:cNvPr id="3" name="Content Placeholder 2"/>
          <p:cNvSpPr>
            <a:spLocks noGrp="1"/>
          </p:cNvSpPr>
          <p:nvPr>
            <p:ph sz="half" idx="1"/>
          </p:nvPr>
        </p:nvSpPr>
        <p:spPr/>
        <p:txBody>
          <a:bodyPr/>
          <a:p>
            <a:r>
              <a:rPr lang="en-US"/>
              <a:t>Law of Supply states that other things being equal, the Higher the price, the Greater the Quantity Supplied</a:t>
            </a:r>
            <a:endParaRPr lang="en-US"/>
          </a:p>
          <a:p>
            <a:r>
              <a:rPr lang="en-US"/>
              <a:t> or the Lower the Price, the Smaller the Quantity supplied.</a:t>
            </a:r>
            <a:endParaRPr lang="en-US"/>
          </a:p>
          <a:p>
            <a:r>
              <a:rPr lang="en-US"/>
              <a:t>                                      </a:t>
            </a:r>
            <a:endParaRPr lang="en-US"/>
          </a:p>
          <a:p>
            <a:r>
              <a:rPr lang="en-US"/>
              <a:t>                                        - Dooley</a:t>
            </a:r>
            <a:endParaRPr lang="en-US"/>
          </a:p>
        </p:txBody>
      </p:sp>
      <p:sp>
        <p:nvSpPr>
          <p:cNvPr id="4" name="Content Placeholder 3"/>
          <p:cNvSpPr>
            <a:spLocks noGrp="1"/>
          </p:cNvSpPr>
          <p:nvPr>
            <p:ph sz="half" idx="2"/>
          </p:nvPr>
        </p:nvSpPr>
        <p:spPr/>
        <p:txBody>
          <a:bodyPr/>
          <a:p>
            <a:r>
              <a:rPr lang="en-US"/>
              <a:t>The Law of supply states that other things being equal, the quantities of any commodity that firms will produce and offer for sale, is positively related to the commodities own price, rising when price rises and falling when price falls.</a:t>
            </a:r>
            <a:endParaRPr lang="en-US"/>
          </a:p>
          <a:p>
            <a:endParaRPr lang="en-US"/>
          </a:p>
          <a:p>
            <a:r>
              <a:rPr lang="en-US"/>
              <a:t>                               -     Lipsey</a:t>
            </a:r>
            <a:endParaRPr lang="en-US"/>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a:t>Law of Supply</a:t>
            </a:r>
            <a:endParaRPr lang="en-US"/>
          </a:p>
        </p:txBody>
      </p:sp>
      <p:sp>
        <p:nvSpPr>
          <p:cNvPr id="3" name="Content Placeholder 2"/>
          <p:cNvSpPr>
            <a:spLocks noGrp="1"/>
          </p:cNvSpPr>
          <p:nvPr>
            <p:ph sz="half" idx="1"/>
          </p:nvPr>
        </p:nvSpPr>
        <p:spPr>
          <a:xfrm>
            <a:off x="838200" y="1578610"/>
            <a:ext cx="10751820" cy="4598670"/>
          </a:xfrm>
        </p:spPr>
        <p:txBody>
          <a:bodyPr/>
          <a:p>
            <a:r>
              <a:rPr lang="en-US" b="1"/>
              <a:t>There is a Direct relationship between Price and Quantity supplied:</a:t>
            </a:r>
            <a:endParaRPr lang="en-US" b="1"/>
          </a:p>
          <a:p>
            <a:endParaRPr lang="en-US" b="1"/>
          </a:p>
          <a:p>
            <a:pPr lvl="1"/>
            <a:r>
              <a:rPr lang="en-US"/>
              <a:t>- </a:t>
            </a:r>
            <a:r>
              <a:rPr lang="en-US" sz="2800"/>
              <a:t>Quantity supplied rises as Price rises, other things are constant.</a:t>
            </a:r>
            <a:endParaRPr lang="en-US" sz="2800"/>
          </a:p>
          <a:p>
            <a:pPr lvl="1"/>
            <a:r>
              <a:rPr lang="en-US" sz="2800"/>
              <a:t>- Quantity supplied falls as Price falls, other things are constant.</a:t>
            </a:r>
            <a:endParaRPr lang="en-US" sz="2800"/>
          </a:p>
          <a:p>
            <a:pPr lvl="1"/>
            <a:endParaRPr lang="en-US" sz="2800"/>
          </a:p>
          <a:p>
            <a:pPr lvl="1"/>
            <a:r>
              <a:rPr lang="en-US" b="1"/>
              <a:t>The Law of Supply is accounted for by 2 factors:</a:t>
            </a:r>
            <a:endParaRPr lang="en-US" b="1"/>
          </a:p>
          <a:p>
            <a:pPr lvl="1"/>
            <a:endParaRPr lang="en-US"/>
          </a:p>
          <a:p>
            <a:pPr lvl="1"/>
            <a:r>
              <a:rPr lang="en-US"/>
              <a:t>- When Prices rise, firms substitute production of one good for another.</a:t>
            </a:r>
            <a:endParaRPr lang="en-US"/>
          </a:p>
          <a:p>
            <a:pPr lvl="1"/>
            <a:r>
              <a:rPr lang="en-US"/>
              <a:t>- Assuming firms’ costs are constant, a higher price means higher profits. </a:t>
            </a:r>
            <a:endParaRPr lang="en-US"/>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Behaviour of supply depends upon:</a:t>
            </a:r>
            <a:endParaRPr lang="en-US"/>
          </a:p>
        </p:txBody>
      </p:sp>
      <p:sp>
        <p:nvSpPr>
          <p:cNvPr id="3" name="Content Placeholder 2"/>
          <p:cNvSpPr>
            <a:spLocks noGrp="1"/>
          </p:cNvSpPr>
          <p:nvPr>
            <p:ph sz="half" idx="1"/>
          </p:nvPr>
        </p:nvSpPr>
        <p:spPr>
          <a:xfrm>
            <a:off x="838200" y="1470025"/>
            <a:ext cx="10906125" cy="4707255"/>
          </a:xfrm>
        </p:spPr>
        <p:txBody>
          <a:bodyPr/>
          <a:p>
            <a:pPr>
              <a:lnSpc>
                <a:spcPct val="250000"/>
              </a:lnSpc>
            </a:pPr>
            <a:r>
              <a:rPr lang="en-US"/>
              <a:t>Phenomenon (something extraordinary) considered.</a:t>
            </a:r>
            <a:endParaRPr lang="en-US"/>
          </a:p>
          <a:p>
            <a:pPr>
              <a:lnSpc>
                <a:spcPct val="250000"/>
              </a:lnSpc>
            </a:pPr>
            <a:r>
              <a:rPr lang="en-US"/>
              <a:t>Degree of possible adjustment in supply.</a:t>
            </a:r>
            <a:endParaRPr lang="en-US"/>
          </a:p>
          <a:p>
            <a:pPr>
              <a:lnSpc>
                <a:spcPct val="250000"/>
              </a:lnSpc>
            </a:pPr>
            <a:r>
              <a:rPr lang="en-US"/>
              <a:t>Time taken into consideration i.e., short run and long run.</a:t>
            </a:r>
            <a:endParaRPr lang="en-US"/>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sz="half" idx="1"/>
          </p:nvPr>
        </p:nvSpPr>
        <p:spPr/>
        <p:txBody>
          <a:bodyPr/>
          <a:p>
            <a:endParaRPr lang="en-US"/>
          </a:p>
        </p:txBody>
      </p:sp>
      <p:sp>
        <p:nvSpPr>
          <p:cNvPr id="4" name="Content Placeholder 3"/>
          <p:cNvSpPr>
            <a:spLocks noGrp="1"/>
          </p:cNvSpPr>
          <p:nvPr>
            <p:ph sz="half" idx="2"/>
          </p:nvPr>
        </p:nvSpPr>
        <p:spPr/>
        <p:txBody>
          <a:bodyPr/>
          <a:p>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50791</Words>
  <Application>WPS Presentation</Application>
  <PresentationFormat>Widescreen</PresentationFormat>
  <Paragraphs>731</Paragraphs>
  <Slides>95</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95</vt:i4>
      </vt:variant>
    </vt:vector>
  </HeadingPairs>
  <TitlesOfParts>
    <vt:vector size="103" baseType="lpstr">
      <vt:lpstr>Arial</vt:lpstr>
      <vt:lpstr>SimSun</vt:lpstr>
      <vt:lpstr>Wingdings</vt:lpstr>
      <vt:lpstr>Calibri Light</vt:lpstr>
      <vt:lpstr>Microsoft YaHei</vt:lpstr>
      <vt:lpstr>Arial Unicode MS</vt:lpstr>
      <vt:lpstr>Calibri</vt:lpstr>
      <vt:lpstr>Office Theme</vt:lpstr>
      <vt:lpstr>MANAGERIAL ECONOMICS  AND  FINANCIAL ACCOUNTANCY (MEFA) </vt:lpstr>
      <vt:lpstr>PowerPoint 演示文稿</vt:lpstr>
      <vt:lpstr>PowerPoint 演示文稿</vt:lpstr>
      <vt:lpstr>PowerPoint 演示文稿</vt:lpstr>
      <vt:lpstr>Introduction</vt:lpstr>
      <vt:lpstr>Introduction to Economics	</vt:lpstr>
      <vt:lpstr>Definitions:</vt:lpstr>
      <vt:lpstr>Managerial Economics</vt:lpstr>
      <vt:lpstr>PowerPoint 演示文稿</vt:lpstr>
      <vt:lpstr>PowerPoint 演示文稿</vt:lpstr>
      <vt:lpstr>Management:</vt:lpstr>
      <vt:lpstr>Managerial Economics</vt:lpstr>
      <vt:lpstr>Meaning &amp; Definition:</vt:lpstr>
      <vt:lpstr>Scope of Managerial Economics:</vt:lpstr>
      <vt:lpstr>The Scope of managerial economics covers two areas of decision making </vt:lpstr>
      <vt:lpstr>a. Operational issues:</vt:lpstr>
      <vt:lpstr>B. Environmental or External Issues:</vt:lpstr>
      <vt:lpstr>Managerial economics relationship with other disciplines:</vt:lpstr>
      <vt:lpstr>PowerPoint 演示文稿</vt:lpstr>
      <vt:lpstr>2. Managerial economics and economics</vt:lpstr>
      <vt:lpstr>3. Managerial economics and Mathematics</vt:lpstr>
      <vt:lpstr>4. Managerial economics and Accountancy</vt:lpstr>
      <vt:lpstr>5. Managerial economics and Psychology</vt:lpstr>
      <vt:lpstr>6. Managerial economics and Organisational behaviour</vt:lpstr>
      <vt:lpstr>Demand</vt:lpstr>
      <vt:lpstr>Definitions of Demand by different economists</vt:lpstr>
      <vt:lpstr>Types of Demand</vt:lpstr>
      <vt:lpstr>a. Individual Demand and Market Demand </vt:lpstr>
      <vt:lpstr>b. Demand for Consumer Goods and Producer Goods</vt:lpstr>
      <vt:lpstr>c. Demand for Durable and Perishable Goods </vt:lpstr>
      <vt:lpstr>d. Derived Demand and Autonomous Demand</vt:lpstr>
      <vt:lpstr>Determinants / Factors of Demand</vt:lpstr>
      <vt:lpstr>1. Price of the Product</vt:lpstr>
      <vt:lpstr>2. Price of related goods</vt:lpstr>
      <vt:lpstr>PowerPoint 演示文稿</vt:lpstr>
      <vt:lpstr>3. Income of the Consumer</vt:lpstr>
      <vt:lpstr>PowerPoint 演示文稿</vt:lpstr>
      <vt:lpstr>PowerPoint 演示文稿</vt:lpstr>
      <vt:lpstr>PowerPoint 演示文稿</vt:lpstr>
      <vt:lpstr>PowerPoint 演示文稿</vt:lpstr>
      <vt:lpstr>PowerPoint 演示文稿</vt:lpstr>
      <vt:lpstr>4. Consumer’s taste and preferences</vt:lpstr>
      <vt:lpstr>5. Advertisement expenditure</vt:lpstr>
      <vt:lpstr>6. Consumer’s Expectations of future Income and Price</vt:lpstr>
      <vt:lpstr>7. Demonstration Effect</vt:lpstr>
      <vt:lpstr>8. Distribution of National Income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    Demand Forecasting</vt:lpstr>
      <vt:lpstr>PowerPoint 演示文稿</vt:lpstr>
      <vt:lpstr>PowerPoint 演示文稿</vt:lpstr>
      <vt:lpstr>PowerPoint 演示文稿</vt:lpstr>
      <vt:lpstr>Significance of demand forecasting </vt:lpstr>
      <vt:lpstr>PowerPoint 演示文稿</vt:lpstr>
      <vt:lpstr>PowerPoint 演示文稿</vt:lpstr>
      <vt:lpstr>Techniques of Demand Forecasting </vt:lpstr>
      <vt:lpstr>PowerPoint 演示文稿</vt:lpstr>
      <vt:lpstr>Survey Method:</vt:lpstr>
      <vt:lpstr>PowerPoint 演示文稿</vt:lpstr>
      <vt:lpstr>PowerPoint 演示文稿</vt:lpstr>
      <vt:lpstr>iii. Expert survey</vt:lpstr>
      <vt:lpstr>iv. Consumers interview method</vt:lpstr>
      <vt:lpstr>Statistical Methods:</vt:lpstr>
      <vt:lpstr>PowerPoint 演示文稿</vt:lpstr>
      <vt:lpstr>PowerPoint 演示文稿</vt:lpstr>
      <vt:lpstr>Regression and Co-relation method </vt:lpstr>
      <vt:lpstr>Concept of Supply</vt:lpstr>
      <vt:lpstr>PowerPoint 演示文稿</vt:lpstr>
      <vt:lpstr>PowerPoint 演示文稿</vt:lpstr>
      <vt:lpstr>PowerPoint 演示文稿</vt:lpstr>
      <vt:lpstr>Feature of Supply</vt:lpstr>
      <vt:lpstr>Concept of Supply and Stock</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Managerial Economics and Demand analysis</dc:title>
  <dc:creator/>
  <cp:lastModifiedBy>Neeli</cp:lastModifiedBy>
  <cp:revision>60</cp:revision>
  <dcterms:created xsi:type="dcterms:W3CDTF">2022-03-04T08:34:00Z</dcterms:created>
  <dcterms:modified xsi:type="dcterms:W3CDTF">2022-03-24T07:12:38Z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21D4048535F347A1A41EA1DAF4D01B08</vt:lpwstr>
  </property>
  <property fmtid="{D5CDD505-2E9C-101B-9397-08002B2CF9AE}" pid="3" name="KSOProductBuildVer">
    <vt:lpwstr>1033-11.2.0.10451</vt:lpwstr>
  </property>
</Properties>
</file>