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48" r:id="rId4"/>
    <p:sldId id="270" r:id="rId5"/>
    <p:sldId id="271" r:id="rId6"/>
    <p:sldId id="257" r:id="rId7"/>
    <p:sldId id="287" r:id="rId8"/>
    <p:sldId id="288" r:id="rId9"/>
    <p:sldId id="258" r:id="rId10"/>
    <p:sldId id="259" r:id="rId11"/>
    <p:sldId id="307" r:id="rId12"/>
    <p:sldId id="260" r:id="rId13"/>
    <p:sldId id="261" r:id="rId14"/>
    <p:sldId id="262" r:id="rId15"/>
    <p:sldId id="266" r:id="rId16"/>
    <p:sldId id="265" r:id="rId17"/>
    <p:sldId id="267" r:id="rId18"/>
    <p:sldId id="268" r:id="rId19"/>
    <p:sldId id="269" r:id="rId20"/>
    <p:sldId id="289" r:id="rId21"/>
    <p:sldId id="317" r:id="rId22"/>
    <p:sldId id="323" r:id="rId23"/>
    <p:sldId id="319" r:id="rId24"/>
    <p:sldId id="321" r:id="rId25"/>
    <p:sldId id="322" r:id="rId26"/>
    <p:sldId id="324" r:id="rId27"/>
    <p:sldId id="325" r:id="rId28"/>
    <p:sldId id="326"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418" r:id="rId43"/>
    <p:sldId id="419" r:id="rId44"/>
    <p:sldId id="343" r:id="rId45"/>
    <p:sldId id="346" r:id="rId46"/>
    <p:sldId id="347" r:id="rId47"/>
    <p:sldId id="349" r:id="rId48"/>
    <p:sldId id="350" r:id="rId49"/>
    <p:sldId id="351" r:id="rId50"/>
    <p:sldId id="35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a:t>Theories of Production and Cost analyses</a:t>
            </a:r>
            <a:br>
              <a:rPr lang="en-US"/>
            </a:br>
            <a:endParaRPr lang="en-US"/>
          </a:p>
        </p:txBody>
      </p:sp>
      <p:sp>
        <p:nvSpPr>
          <p:cNvPr id="3" name="Subtitle 2"/>
          <p:cNvSpPr>
            <a:spLocks noGrp="1"/>
          </p:cNvSpPr>
          <p:nvPr>
            <p:ph type="subTitle" idx="1"/>
          </p:nvPr>
        </p:nvSpPr>
        <p:spPr/>
        <p:txBody>
          <a:bodyPr/>
          <a:p>
            <a:r>
              <a:rPr lang="en-US" sz="4000"/>
              <a:t>Unit - II</a:t>
            </a:r>
            <a:endParaRPr lang="en-US"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17475"/>
            <a:ext cx="10144760" cy="1151890"/>
          </a:xfrm>
        </p:spPr>
        <p:txBody>
          <a:bodyPr>
            <a:normAutofit fontScale="90000"/>
          </a:bodyPr>
          <a:p>
            <a:r>
              <a:rPr lang="en-US">
                <a:sym typeface="+mn-ea"/>
              </a:rPr>
              <a:t>LAW OF VARIABLE PROPORTION</a:t>
            </a:r>
            <a:br>
              <a:rPr lang="en-US"/>
            </a:br>
            <a:endParaRPr lang="en-US"/>
          </a:p>
        </p:txBody>
      </p:sp>
      <p:sp>
        <p:nvSpPr>
          <p:cNvPr id="3" name="Content Placeholder 2"/>
          <p:cNvSpPr>
            <a:spLocks noGrp="1"/>
          </p:cNvSpPr>
          <p:nvPr>
            <p:ph idx="1"/>
          </p:nvPr>
        </p:nvSpPr>
        <p:spPr>
          <a:xfrm>
            <a:off x="467360" y="1268730"/>
            <a:ext cx="10886440" cy="5233035"/>
          </a:xfrm>
        </p:spPr>
        <p:txBody>
          <a:bodyPr>
            <a:normAutofit lnSpcReduction="20000"/>
          </a:bodyPr>
          <a:p>
            <a:r>
              <a:rPr lang="en-US"/>
              <a:t>Law of variable proportions (LVP) states that as we increase quantity of only one input keeping other inputs fixed, total product (TP) initially increases at an increasing rate, then at a decreasing rate and finally at a negative rate.</a:t>
            </a:r>
            <a:endParaRPr lang="en-US"/>
          </a:p>
          <a:p>
            <a:endParaRPr lang="en-US"/>
          </a:p>
          <a:p>
            <a:r>
              <a:rPr lang="en-US"/>
              <a:t>The changes in TP and MP (Marginal production) can be classified into following three phases:</a:t>
            </a:r>
            <a:endParaRPr lang="en-US"/>
          </a:p>
          <a:p>
            <a:pPr lvl="1"/>
            <a:endParaRPr lang="en-US" sz="2800">
              <a:sym typeface="+mn-ea"/>
            </a:endParaRPr>
          </a:p>
          <a:p>
            <a:pPr lvl="1"/>
            <a:r>
              <a:rPr lang="en-US" sz="2800">
                <a:sym typeface="+mn-ea"/>
              </a:rPr>
              <a:t>Phase I : TP rises at increasing rate and MP increases</a:t>
            </a:r>
            <a:endParaRPr lang="en-US" sz="2800"/>
          </a:p>
          <a:p>
            <a:pPr lvl="1"/>
            <a:endParaRPr lang="en-US" sz="2800"/>
          </a:p>
          <a:p>
            <a:pPr lvl="1"/>
            <a:r>
              <a:rPr lang="en-US" sz="2800">
                <a:sym typeface="+mn-ea"/>
              </a:rPr>
              <a:t>Phase II: TP rises at decreasing rate MP decreases and is positive</a:t>
            </a:r>
            <a:endParaRPr lang="en-US" sz="2800"/>
          </a:p>
          <a:p>
            <a:pPr lvl="1"/>
            <a:endParaRPr lang="en-US" sz="2800"/>
          </a:p>
          <a:p>
            <a:pPr lvl="1"/>
            <a:r>
              <a:rPr lang="en-US" sz="2800">
                <a:sym typeface="+mn-ea"/>
              </a:rPr>
              <a:t>Phase III: TP falls MP becomes negative</a:t>
            </a:r>
            <a:endParaRPr lang="en-US" sz="2800"/>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7195"/>
            <a:ext cx="10515600" cy="5760085"/>
          </a:xfrm>
        </p:spPr>
        <p:txBody>
          <a:bodyPr>
            <a:normAutofit/>
          </a:bodyPr>
          <a:p>
            <a:r>
              <a:rPr lang="en-US"/>
              <a:t>It explains the relationship between inputs and outputs in the short period. According to this law output can be changed by changing some factors (variable factors) while other factors are constant. So it is called law of variable proportions. This law was developed by “Alfred Marshall”.</a:t>
            </a:r>
            <a:endParaRPr lang="en-US"/>
          </a:p>
          <a:p>
            <a:r>
              <a:rPr lang="en-US"/>
              <a:t>Definition:</a:t>
            </a:r>
            <a:endParaRPr lang="en-US"/>
          </a:p>
          <a:p>
            <a:r>
              <a:rPr lang="en-US"/>
              <a:t>“An increase in the amount of labour and capital applied in the cultivation of land causes in general a less than proportionate increase in the amount of output raised unless it happens to coincide with the improvements in the arts of agriculture”. – Marshall</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9100" y="263525"/>
            <a:ext cx="11486515" cy="6217920"/>
          </a:xfrm>
        </p:spPr>
        <p:txBody>
          <a:bodyPr>
            <a:normAutofit fontScale="90000"/>
          </a:bodyPr>
          <a:p>
            <a:r>
              <a:rPr lang="en-US" b="1"/>
              <a:t>Concepts in this law:</a:t>
            </a:r>
            <a:endParaRPr lang="en-US" b="1"/>
          </a:p>
          <a:p>
            <a:r>
              <a:rPr lang="en-US"/>
              <a:t>Total product:</a:t>
            </a:r>
            <a:endParaRPr lang="en-US"/>
          </a:p>
          <a:p>
            <a:r>
              <a:rPr lang="en-US"/>
              <a:t>(1) Total Product - It refers to the total output of the firm per period of time</a:t>
            </a:r>
            <a:endParaRPr lang="en-US"/>
          </a:p>
          <a:p>
            <a:r>
              <a:rPr lang="en-US"/>
              <a:t>(2) Average Product - Average Product is total output per unit of the variable input. Thus Average Product is total product divided by the number of units of the variable factor.</a:t>
            </a:r>
            <a:endParaRPr lang="en-US"/>
          </a:p>
          <a:p>
            <a:r>
              <a:rPr lang="en-US"/>
              <a:t>AP = Q/L where Q is Total Product, L is the quantity of labour.</a:t>
            </a:r>
            <a:endParaRPr lang="en-US"/>
          </a:p>
          <a:p>
            <a:r>
              <a:rPr lang="en-US"/>
              <a:t>(3) Marginal Product - Marginal Product is the change in total product resulting from using an additional unit of the variable factor.</a:t>
            </a:r>
            <a:endParaRPr lang="en-US"/>
          </a:p>
          <a:p>
            <a:r>
              <a:rPr lang="en-US"/>
              <a:t>MP = dQ/dL, where d is the rate of change</a:t>
            </a:r>
            <a:endParaRPr lang="en-US"/>
          </a:p>
          <a:p>
            <a:r>
              <a:rPr lang="en-US"/>
              <a:t>It is the total amount of the output obtained by the firm ‘or’ producer by the employment of total units of factors of production (labour). When the marginal productivities of labour added then total productivity can be obtained</a:t>
            </a:r>
            <a:endParaRPr lang="en-US"/>
          </a:p>
          <a:p>
            <a:r>
              <a:rPr lang="en-US"/>
              <a:t>TP = f [ql ] (or) TP = ∑mp</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3210"/>
            <a:ext cx="10915015" cy="5894070"/>
          </a:xfrm>
        </p:spPr>
        <p:txBody>
          <a:bodyPr>
            <a:normAutofit lnSpcReduction="20000"/>
          </a:bodyPr>
          <a:p>
            <a:r>
              <a:rPr lang="en-US" b="1"/>
              <a:t>Average product:</a:t>
            </a:r>
            <a:endParaRPr lang="en-US" b="1"/>
          </a:p>
          <a:p>
            <a:r>
              <a:rPr lang="en-US"/>
              <a:t>It is the product per unit of labour when the total product is divided with no. of units of labour average product can be obtained.</a:t>
            </a:r>
            <a:endParaRPr lang="en-US"/>
          </a:p>
          <a:p>
            <a:r>
              <a:rPr lang="en-US"/>
              <a:t>                TP</a:t>
            </a:r>
            <a:endParaRPr lang="en-US"/>
          </a:p>
          <a:p>
            <a:pPr marL="0" indent="0">
              <a:buNone/>
            </a:pPr>
            <a:r>
              <a:rPr lang="en-US"/>
              <a:t>      Ap = -------</a:t>
            </a:r>
            <a:endParaRPr lang="en-US"/>
          </a:p>
          <a:p>
            <a:r>
              <a:rPr lang="en-US"/>
              <a:t>                 L</a:t>
            </a:r>
            <a:endParaRPr lang="en-US"/>
          </a:p>
          <a:p>
            <a:r>
              <a:rPr lang="en-US" b="1"/>
              <a:t>Marginal Product:</a:t>
            </a:r>
            <a:endParaRPr lang="en-US" b="1"/>
          </a:p>
          <a:p>
            <a:r>
              <a:rPr lang="en-US"/>
              <a:t>It is an additional product obtained by the firm or producer by the employment of additional unit of labour or one more unit of labour. The change in the total product is also called marginal product.</a:t>
            </a:r>
            <a:endParaRPr lang="en-US"/>
          </a:p>
          <a:p>
            <a:r>
              <a:rPr lang="en-US"/>
              <a:t>            ∆TP</a:t>
            </a:r>
            <a:endParaRPr lang="en-US"/>
          </a:p>
          <a:p>
            <a:r>
              <a:rPr lang="en-US"/>
              <a:t>  MP = ------</a:t>
            </a:r>
            <a:endParaRPr lang="en-US"/>
          </a:p>
          <a:p>
            <a:r>
              <a:rPr lang="en-US"/>
              <a:t>             ∆ L</a:t>
            </a:r>
            <a:endParaRPr lang="en-US"/>
          </a:p>
          <a:p>
            <a:r>
              <a:rPr lang="en-US"/>
              <a:t>MP = TP</a:t>
            </a:r>
            <a:r>
              <a:rPr lang="en-US" baseline="-25000">
                <a:solidFill>
                  <a:schemeClr val="tx1"/>
                </a:solidFill>
                <a:uFillTx/>
              </a:rPr>
              <a:t>n</a:t>
            </a:r>
            <a:r>
              <a:rPr lang="en-US"/>
              <a:t> – TP</a:t>
            </a:r>
            <a:r>
              <a:rPr lang="en-US" baseline="-25000">
                <a:solidFill>
                  <a:schemeClr val="tx1"/>
                </a:solidFill>
                <a:uFillTx/>
              </a:rPr>
              <a:t>n-1</a:t>
            </a:r>
            <a:endParaRPr lang="en-US" baseline="-25000">
              <a:solidFill>
                <a:schemeClr val="tx1"/>
              </a:solidFill>
              <a:uFillTx/>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610215" cy="2236470"/>
          </a:xfrm>
        </p:spPr>
        <p:txBody>
          <a:bodyPr>
            <a:normAutofit fontScale="90000"/>
          </a:bodyPr>
          <a:p>
            <a:r>
              <a:rPr lang="en-US" sz="2665" b="1">
                <a:sym typeface="+mn-ea"/>
              </a:rPr>
              <a:t>Explanation of the law</a:t>
            </a:r>
            <a:br>
              <a:rPr lang="en-US" sz="2665"/>
            </a:br>
            <a:r>
              <a:rPr lang="en-US" sz="2665">
                <a:sym typeface="+mn-ea"/>
              </a:rPr>
              <a:t>Marshall explained this law with an example. He applied this law in the cultivation of land. According to this law when land is kept as constant and go on increasing the labour in the first stage increasing returns, second stage diminishing returns, and third stage negative returns are occurred. This can be explained by the following table.      Units of labour Total product Average product Marginal product</a:t>
            </a:r>
            <a:br>
              <a:rPr lang="en-US" sz="2665"/>
            </a:br>
            <a:endParaRPr lang="en-US" sz="2665"/>
          </a:p>
        </p:txBody>
      </p:sp>
      <p:pic>
        <p:nvPicPr>
          <p:cNvPr id="4" name="Content Placeholder 3"/>
          <p:cNvPicPr>
            <a:picLocks noChangeAspect="1"/>
          </p:cNvPicPr>
          <p:nvPr>
            <p:ph idx="1"/>
          </p:nvPr>
        </p:nvPicPr>
        <p:blipFill>
          <a:blip r:embed="rId1"/>
          <a:stretch>
            <a:fillRect/>
          </a:stretch>
        </p:blipFill>
        <p:spPr>
          <a:xfrm>
            <a:off x="1471295" y="2600960"/>
            <a:ext cx="9248775" cy="4257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Diagrametic explaination</a:t>
            </a:r>
            <a:endParaRPr lang="en-US"/>
          </a:p>
        </p:txBody>
      </p:sp>
      <p:pic>
        <p:nvPicPr>
          <p:cNvPr id="4" name="Content Placeholder 3"/>
          <p:cNvPicPr>
            <a:picLocks noChangeAspect="1"/>
          </p:cNvPicPr>
          <p:nvPr>
            <p:ph sz="half" idx="1"/>
          </p:nvPr>
        </p:nvPicPr>
        <p:blipFill>
          <a:blip r:embed="rId1"/>
          <a:stretch>
            <a:fillRect/>
          </a:stretch>
        </p:blipFill>
        <p:spPr>
          <a:xfrm>
            <a:off x="191770" y="1691005"/>
            <a:ext cx="6483985" cy="4305300"/>
          </a:xfrm>
          <a:prstGeom prst="rect">
            <a:avLst/>
          </a:prstGeom>
        </p:spPr>
      </p:pic>
      <p:pic>
        <p:nvPicPr>
          <p:cNvPr id="3" name="Content Placeholder 3"/>
          <p:cNvPicPr>
            <a:picLocks noChangeAspect="1"/>
          </p:cNvPicPr>
          <p:nvPr>
            <p:ph sz="half" idx="2"/>
          </p:nvPr>
        </p:nvPicPr>
        <p:blipFill>
          <a:blip r:embed="rId2"/>
          <a:stretch>
            <a:fillRect/>
          </a:stretch>
        </p:blipFill>
        <p:spPr>
          <a:xfrm>
            <a:off x="6172200" y="1463040"/>
            <a:ext cx="5181600" cy="40265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48285" y="226060"/>
            <a:ext cx="11696065" cy="6350635"/>
          </a:xfrm>
        </p:spPr>
        <p:txBody>
          <a:bodyPr>
            <a:normAutofit/>
          </a:bodyPr>
          <a:p>
            <a:r>
              <a:rPr lang="en-US" b="1"/>
              <a:t>Main points in this law:</a:t>
            </a:r>
            <a:endParaRPr lang="en-US" b="1"/>
          </a:p>
          <a:p>
            <a:pPr marL="0" indent="0">
              <a:buNone/>
            </a:pPr>
            <a:r>
              <a:rPr lang="en-US"/>
              <a:t>• In the 1st stage the T.P, A.P, M.P go on increasing but at the end of the 1st stage M.P starts to decline. The 1st stage was end when the M.P is equal to A.P.</a:t>
            </a:r>
            <a:endParaRPr lang="en-US"/>
          </a:p>
          <a:p>
            <a:pPr marL="0" indent="0">
              <a:buNone/>
            </a:pPr>
            <a:r>
              <a:rPr lang="en-US"/>
              <a:t>• In the 2nd stage T.P goes on increasing but it increases with diminishing rate. A.P goes on diminishing. </a:t>
            </a:r>
            <a:endParaRPr lang="en-US"/>
          </a:p>
          <a:p>
            <a:r>
              <a:rPr lang="en-US"/>
              <a:t>M.P also goes on diminishing at the end of the 2nd stage the T.P reached the maximum. When the T.P is maximum then the M.P is zero. It intersects the    x-axis.</a:t>
            </a:r>
            <a:endParaRPr lang="en-US"/>
          </a:p>
          <a:p>
            <a:pPr marL="0" indent="0">
              <a:buNone/>
            </a:pPr>
            <a:r>
              <a:rPr lang="en-US"/>
              <a:t>• In the 3rd stage the T.P and A.P go on diminishing but for the M.P becomes negative so the M.P curves crossed the x-axis.</a:t>
            </a:r>
            <a:endParaRPr lang="en-US"/>
          </a:p>
          <a:p>
            <a:pPr marL="0" indent="0">
              <a:buNone/>
            </a:pPr>
            <a:r>
              <a:rPr lang="en-US"/>
              <a:t>• The M.P curve intersects the A.P curve when the A.P is maximum</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3850" y="130810"/>
            <a:ext cx="11715115" cy="6522720"/>
          </a:xfrm>
        </p:spPr>
        <p:txBody>
          <a:bodyPr/>
          <a:p>
            <a:r>
              <a:rPr lang="en-US"/>
              <a:t>The law of variable proportions is also called “law of diminishing marginal returns”.</a:t>
            </a:r>
            <a:endParaRPr lang="en-US"/>
          </a:p>
          <a:p>
            <a:r>
              <a:rPr lang="en-US"/>
              <a:t>• This law is not only applicable to agriculture sector but also applicable to industrial sector, service sector etc.</a:t>
            </a:r>
            <a:endParaRPr lang="en-US"/>
          </a:p>
          <a:p>
            <a:r>
              <a:rPr lang="en-US" b="1"/>
              <a:t>Reasons for the diminishing returns:</a:t>
            </a:r>
            <a:endParaRPr lang="en-US" b="1"/>
          </a:p>
          <a:p>
            <a:r>
              <a:rPr lang="en-US"/>
              <a:t>• All units of variable factors are not homogenous.</a:t>
            </a:r>
            <a:endParaRPr lang="en-US"/>
          </a:p>
          <a:p>
            <a:r>
              <a:rPr lang="en-US"/>
              <a:t>• Imperfect substitutions.</a:t>
            </a:r>
            <a:endParaRPr lang="en-US"/>
          </a:p>
          <a:p>
            <a:r>
              <a:rPr lang="en-US"/>
              <a:t>• The combination becomes wrong.</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62585" y="263525"/>
            <a:ext cx="11581765" cy="6256655"/>
          </a:xfrm>
        </p:spPr>
        <p:txBody>
          <a:bodyPr>
            <a:normAutofit/>
          </a:bodyPr>
          <a:p>
            <a:r>
              <a:rPr lang="en-US" b="1"/>
              <a:t>Importance:</a:t>
            </a:r>
            <a:endParaRPr lang="en-US" b="1"/>
          </a:p>
          <a:p>
            <a:r>
              <a:rPr lang="en-US"/>
              <a:t>• This law is useful to firm (or) producer for the decision making regarding the output.</a:t>
            </a:r>
            <a:endParaRPr lang="en-US"/>
          </a:p>
          <a:p>
            <a:r>
              <a:rPr lang="en-US"/>
              <a:t>• According to this law the firm (or) producer operates only in second stage. He never chooses the either first stage (or) third stage.</a:t>
            </a:r>
            <a:endParaRPr lang="en-US"/>
          </a:p>
          <a:p>
            <a:r>
              <a:rPr lang="en-US" b="1"/>
              <a:t>Assumptions:</a:t>
            </a:r>
            <a:endParaRPr lang="en-US" b="1"/>
          </a:p>
          <a:p>
            <a:r>
              <a:rPr lang="en-US"/>
              <a:t>• The units of the variable factor are homogenous.</a:t>
            </a:r>
            <a:endParaRPr lang="en-US"/>
          </a:p>
          <a:p>
            <a:r>
              <a:rPr lang="en-US"/>
              <a:t>• There is a possibility to change the some factors (Variable factors), while other factors are constants (fixed factors).</a:t>
            </a:r>
            <a:endParaRPr lang="en-US"/>
          </a:p>
          <a:p>
            <a:r>
              <a:rPr lang="en-US"/>
              <a:t>• There is a possibility to change the combination of fixed and variable factors.</a:t>
            </a:r>
            <a:endParaRPr lang="en-US"/>
          </a:p>
          <a:p>
            <a:r>
              <a:rPr lang="en-US"/>
              <a:t>• There must be no change in the level of technology.</a:t>
            </a:r>
            <a:endParaRPr lang="en-US"/>
          </a:p>
          <a:p>
            <a:r>
              <a:rPr lang="en-US"/>
              <a:t>• It is applicable to only short period</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Isoquants</a:t>
            </a:r>
            <a:endParaRPr lang="en-US"/>
          </a:p>
        </p:txBody>
      </p:sp>
      <p:sp>
        <p:nvSpPr>
          <p:cNvPr id="3" name="Content Placeholder 2"/>
          <p:cNvSpPr>
            <a:spLocks noGrp="1"/>
          </p:cNvSpPr>
          <p:nvPr>
            <p:ph idx="1"/>
          </p:nvPr>
        </p:nvSpPr>
        <p:spPr/>
        <p:txBody>
          <a:bodyPr>
            <a:normAutofit fontScale="90000" lnSpcReduction="20000"/>
          </a:bodyPr>
          <a:p>
            <a:r>
              <a:rPr lang="en-US"/>
              <a:t>Iso means equal and quant means quantity. i.e., equal quantity.</a:t>
            </a:r>
            <a:endParaRPr lang="en-US"/>
          </a:p>
          <a:p>
            <a:r>
              <a:rPr lang="en-US"/>
              <a:t>Irrespective of the labour and capital, </a:t>
            </a:r>
            <a:r>
              <a:rPr lang="en-US">
                <a:sym typeface="+mn-ea"/>
              </a:rPr>
              <a:t>equal quantity of output</a:t>
            </a:r>
            <a:r>
              <a:rPr lang="en-US"/>
              <a:t>  will be produced.</a:t>
            </a:r>
            <a:endParaRPr lang="en-US"/>
          </a:p>
          <a:p>
            <a:r>
              <a:rPr lang="en-US"/>
              <a:t>Therefore, an isoquant represents a constant quantity of output. The isoquant curve is also known as an “Equal Product Curve” or “Production Indifference Curve” or Iso-Product Curve.”</a:t>
            </a:r>
            <a:endParaRPr lang="en-US"/>
          </a:p>
          <a:p>
            <a:r>
              <a:rPr lang="en-US"/>
              <a:t>Production function for isoquants are Q= f(l,k)</a:t>
            </a:r>
            <a:endParaRPr lang="en-US"/>
          </a:p>
          <a:p>
            <a:r>
              <a:rPr lang="en-US"/>
              <a:t>Q = Quantity of the output produced by the company</a:t>
            </a:r>
            <a:endParaRPr lang="en-US"/>
          </a:p>
          <a:p>
            <a:r>
              <a:rPr lang="en-US"/>
              <a:t>f = function</a:t>
            </a:r>
            <a:endParaRPr lang="en-US"/>
          </a:p>
          <a:p>
            <a:r>
              <a:rPr lang="en-US"/>
              <a:t>l = labour</a:t>
            </a:r>
            <a:endParaRPr lang="en-US"/>
          </a:p>
          <a:p>
            <a:r>
              <a:rPr lang="en-US"/>
              <a:t>k = capital</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UNIT II</a:t>
            </a:r>
            <a:endParaRPr lang="en-US"/>
          </a:p>
        </p:txBody>
      </p:sp>
      <p:sp>
        <p:nvSpPr>
          <p:cNvPr id="3" name="Content Placeholder 2"/>
          <p:cNvSpPr>
            <a:spLocks noGrp="1"/>
          </p:cNvSpPr>
          <p:nvPr>
            <p:ph idx="1"/>
          </p:nvPr>
        </p:nvSpPr>
        <p:spPr/>
        <p:txBody>
          <a:bodyPr>
            <a:normAutofit fontScale="90000" lnSpcReduction="10000"/>
          </a:bodyPr>
          <a:p>
            <a:endParaRPr lang="en-US"/>
          </a:p>
          <a:p>
            <a:pPr marL="0" indent="0" algn="just">
              <a:lnSpc>
                <a:spcPct val="150000"/>
              </a:lnSpc>
              <a:buNone/>
            </a:pPr>
            <a:r>
              <a:rPr lang="en-US" b="1">
                <a:sym typeface="+mn-ea"/>
              </a:rPr>
              <a:t>Theories of Production and Cost Analyses:</a:t>
            </a:r>
            <a:r>
              <a:rPr lang="en-US">
                <a:sym typeface="+mn-ea"/>
              </a:rPr>
              <a:t> Theories of Production function- Law of Variable proportions-Isoquants and Isocosts and choice of least cost factor combination-Concepts of Returns to scale and Economies of scale-Different cost concepts: opportunity costs, explicit and implicit costs Fixed costs, Variable Costs and Total costs –Cost –Volume-Profit analysis-Determination of Breakeven point(problems)-Managerial significance and limitations of Breakeven point.</a:t>
            </a:r>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Assumptions</a:t>
            </a:r>
            <a:endParaRPr lang="en-US"/>
          </a:p>
        </p:txBody>
      </p:sp>
      <p:sp>
        <p:nvSpPr>
          <p:cNvPr id="3" name="Content Placeholder 2"/>
          <p:cNvSpPr>
            <a:spLocks noGrp="1"/>
          </p:cNvSpPr>
          <p:nvPr>
            <p:ph sz="half" idx="1"/>
          </p:nvPr>
        </p:nvSpPr>
        <p:spPr>
          <a:xfrm>
            <a:off x="838200" y="1487170"/>
            <a:ext cx="9884410" cy="4690110"/>
          </a:xfrm>
        </p:spPr>
        <p:txBody>
          <a:bodyPr/>
          <a:p>
            <a:r>
              <a:rPr lang="en-US"/>
              <a:t> Only 2 factors of production (Labour and Capital)</a:t>
            </a:r>
            <a:endParaRPr lang="en-US"/>
          </a:p>
          <a:p>
            <a:r>
              <a:rPr lang="en-US"/>
              <a:t>2 factors can substitute each other upto some limit</a:t>
            </a:r>
            <a:endParaRPr lang="en-US"/>
          </a:p>
          <a:p>
            <a:endParaRPr lang="en-US"/>
          </a:p>
          <a:p>
            <a:r>
              <a:rPr lang="en-US"/>
              <a:t>Irrespective of labour and capital, how many ever units they may be used quantity produced is the same.</a:t>
            </a:r>
            <a:endParaRPr lang="en-US"/>
          </a:p>
          <a:p>
            <a:r>
              <a:rPr lang="en-US"/>
              <a:t>(A given quantity of output may be produced with different combinations of factors.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39065"/>
            <a:ext cx="10982960" cy="6548120"/>
          </a:xfrm>
        </p:spPr>
        <p:txBody>
          <a:bodyPr>
            <a:normAutofit fontScale="90000"/>
          </a:bodyPr>
          <a:p>
            <a:r>
              <a:rPr lang="en-US" b="1"/>
              <a:t>Assumptions:</a:t>
            </a:r>
            <a:endParaRPr lang="en-US"/>
          </a:p>
          <a:p>
            <a:r>
              <a:rPr lang="en-US"/>
              <a:t>The main assumptions of Iso-quant curves are as follows:</a:t>
            </a:r>
            <a:endParaRPr lang="en-US"/>
          </a:p>
          <a:p>
            <a:r>
              <a:rPr lang="en-US"/>
              <a:t>1</a:t>
            </a:r>
            <a:r>
              <a:rPr lang="en-US" b="1"/>
              <a:t>. Two Factors of Production:</a:t>
            </a:r>
            <a:endParaRPr lang="en-US"/>
          </a:p>
          <a:p>
            <a:pPr marL="0" indent="0">
              <a:buNone/>
            </a:pPr>
            <a:r>
              <a:rPr lang="en-US"/>
              <a:t>     Only two factors are used to produce a commodity.</a:t>
            </a:r>
            <a:endParaRPr lang="en-US"/>
          </a:p>
          <a:p>
            <a:r>
              <a:rPr lang="en-US"/>
              <a:t>2. </a:t>
            </a:r>
            <a:r>
              <a:rPr lang="en-US" b="1"/>
              <a:t>Divisible Factor:</a:t>
            </a:r>
            <a:endParaRPr lang="en-US"/>
          </a:p>
          <a:p>
            <a:pPr marL="0" indent="0">
              <a:buNone/>
            </a:pPr>
            <a:r>
              <a:rPr lang="en-US"/>
              <a:t>    Factors of production can be divided into small parts.</a:t>
            </a:r>
            <a:endParaRPr lang="en-US"/>
          </a:p>
          <a:p>
            <a:r>
              <a:rPr lang="en-US"/>
              <a:t>3</a:t>
            </a:r>
            <a:r>
              <a:rPr lang="en-US" b="1"/>
              <a:t>. Constant Technique:</a:t>
            </a:r>
            <a:endParaRPr lang="en-US"/>
          </a:p>
          <a:p>
            <a:pPr marL="0" indent="0">
              <a:buNone/>
            </a:pPr>
            <a:r>
              <a:rPr lang="en-US"/>
              <a:t>     Technique of production is constant or is known before hand.</a:t>
            </a:r>
            <a:endParaRPr lang="en-US"/>
          </a:p>
          <a:p>
            <a:r>
              <a:rPr lang="en-US"/>
              <a:t>4.</a:t>
            </a:r>
            <a:r>
              <a:rPr lang="en-US" b="1"/>
              <a:t> Possibility of Technical Substitution:</a:t>
            </a:r>
            <a:endParaRPr lang="en-US"/>
          </a:p>
          <a:p>
            <a:pPr marL="0" indent="0">
              <a:buNone/>
            </a:pPr>
            <a:r>
              <a:rPr lang="en-US"/>
              <a:t> The substitution between the two factors is technically possible. That is, production function is of ‘variable proportion’ rather than fixed proportion.</a:t>
            </a:r>
            <a:endParaRPr lang="en-US"/>
          </a:p>
          <a:p>
            <a:r>
              <a:rPr lang="en-US"/>
              <a:t>5. </a:t>
            </a:r>
            <a:r>
              <a:rPr lang="en-US" b="1"/>
              <a:t>Efficient Combinations:</a:t>
            </a:r>
            <a:endParaRPr lang="en-US"/>
          </a:p>
          <a:p>
            <a:pPr marL="0" indent="0">
              <a:buNone/>
            </a:pPr>
            <a:r>
              <a:rPr lang="en-US"/>
              <a:t>  Under the given technique, factors of production can be used with maximum efficiency.</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2"/>
          </p:nvPr>
        </p:nvPicPr>
        <p:blipFill>
          <a:blip r:embed="rId1"/>
          <a:stretch>
            <a:fillRect/>
          </a:stretch>
        </p:blipFill>
        <p:spPr>
          <a:xfrm>
            <a:off x="6153150" y="1611630"/>
            <a:ext cx="5402580" cy="3389630"/>
          </a:xfrm>
          <a:prstGeom prst="rect">
            <a:avLst/>
          </a:prstGeom>
        </p:spPr>
      </p:pic>
      <p:pic>
        <p:nvPicPr>
          <p:cNvPr id="6" name="Content Placeholder 3"/>
          <p:cNvPicPr>
            <a:picLocks noChangeAspect="1"/>
          </p:cNvPicPr>
          <p:nvPr>
            <p:ph sz="half" idx="1"/>
          </p:nvPr>
        </p:nvPicPr>
        <p:blipFill>
          <a:blip r:embed="rId2"/>
          <a:stretch>
            <a:fillRect/>
          </a:stretch>
        </p:blipFill>
        <p:spPr>
          <a:xfrm>
            <a:off x="78105" y="1611630"/>
            <a:ext cx="5941695" cy="38658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805180"/>
            <a:ext cx="5181600" cy="5372100"/>
          </a:xfrm>
        </p:spPr>
        <p:txBody>
          <a:bodyPr/>
          <a:p>
            <a:r>
              <a:rPr lang="en-US"/>
              <a:t>An Iso-quant curve may be defined as a curve showing the possible combinations of two variable factors that can be used to produce the same total product.” Peterson</a:t>
            </a:r>
            <a:endParaRPr lang="en-US"/>
          </a:p>
          <a:p>
            <a:r>
              <a:rPr lang="en-US"/>
              <a:t>“Iso-product curve shows the different input combinations that will produce a given output.” Samuelson</a:t>
            </a:r>
            <a:endParaRPr lang="en-US"/>
          </a:p>
        </p:txBody>
      </p:sp>
      <p:pic>
        <p:nvPicPr>
          <p:cNvPr id="6" name="Content Placeholder 5"/>
          <p:cNvPicPr>
            <a:picLocks noChangeAspect="1"/>
          </p:cNvPicPr>
          <p:nvPr>
            <p:ph sz="half" idx="2"/>
          </p:nvPr>
        </p:nvPicPr>
        <p:blipFill>
          <a:blip r:embed="rId1"/>
          <a:stretch>
            <a:fillRect/>
          </a:stretch>
        </p:blipFill>
        <p:spPr>
          <a:xfrm>
            <a:off x="6458585" y="805180"/>
            <a:ext cx="4925695" cy="45294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Isocosts</a:t>
            </a:r>
            <a:endParaRPr lang="en-US"/>
          </a:p>
        </p:txBody>
      </p:sp>
      <p:sp>
        <p:nvSpPr>
          <p:cNvPr id="3" name="Content Placeholder 2"/>
          <p:cNvSpPr>
            <a:spLocks noGrp="1"/>
          </p:cNvSpPr>
          <p:nvPr>
            <p:ph sz="half" idx="1"/>
          </p:nvPr>
        </p:nvSpPr>
        <p:spPr>
          <a:xfrm>
            <a:off x="838200" y="1330960"/>
            <a:ext cx="10163175" cy="4846320"/>
          </a:xfrm>
        </p:spPr>
        <p:txBody>
          <a:bodyPr>
            <a:normAutofit/>
          </a:bodyPr>
          <a:p>
            <a:r>
              <a:rPr lang="en-US">
                <a:sym typeface="+mn-ea"/>
              </a:rPr>
              <a:t>Iso means equal and cost means price. i.e., equal price.</a:t>
            </a:r>
            <a:endParaRPr lang="en-US"/>
          </a:p>
          <a:p>
            <a:r>
              <a:rPr lang="en-US">
                <a:sym typeface="+mn-ea"/>
              </a:rPr>
              <a:t>Production function for isocost is </a:t>
            </a:r>
            <a:endParaRPr lang="en-US">
              <a:sym typeface="+mn-ea"/>
            </a:endParaRPr>
          </a:p>
          <a:p>
            <a:r>
              <a:rPr lang="en-US"/>
              <a:t>TC = (wl) + (rk)</a:t>
            </a:r>
            <a:endParaRPr lang="en-US"/>
          </a:p>
          <a:p>
            <a:r>
              <a:rPr lang="en-US"/>
              <a:t>TC = Total cost</a:t>
            </a:r>
            <a:endParaRPr lang="en-US"/>
          </a:p>
          <a:p>
            <a:r>
              <a:rPr lang="en-US"/>
              <a:t>W = Wage</a:t>
            </a:r>
            <a:endParaRPr lang="en-US"/>
          </a:p>
          <a:p>
            <a:r>
              <a:rPr lang="en-US"/>
              <a:t>L = Labour</a:t>
            </a:r>
            <a:endParaRPr lang="en-US"/>
          </a:p>
          <a:p>
            <a:r>
              <a:rPr lang="en-US"/>
              <a:t>R = Cost of capital</a:t>
            </a:r>
            <a:endParaRPr lang="en-US"/>
          </a:p>
          <a:p>
            <a:r>
              <a:rPr lang="en-US"/>
              <a:t>K = Capital</a:t>
            </a:r>
            <a:endParaRPr lang="en-US"/>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281940"/>
            <a:ext cx="9958070" cy="5895340"/>
          </a:xfrm>
        </p:spPr>
        <p:txBody>
          <a:bodyPr>
            <a:normAutofit/>
          </a:bodyPr>
          <a:p>
            <a:r>
              <a:rPr lang="en-US"/>
              <a:t>An isoquant shows what a firm is desirous of producing. But, the desire to produce a commodity is not enough. The producer must have sufficient capacity to buy necessary factor inputs to be able to reach its desired production level. The capacity of the producer is shown by his monetary resources, i.e., his cost outlay (or how much money he is capable of spending) on capital and labour, the prices of which are taken as constant, i.e., given in the market place.</a:t>
            </a:r>
            <a:endParaRPr lang="en-US"/>
          </a:p>
          <a:p>
            <a:endParaRPr lang="en-US"/>
          </a:p>
          <a:p>
            <a:r>
              <a:rPr lang="en-US"/>
              <a:t>So, like the consumer the producer has also to operate under a budget (resource) constraint. This is picturised by his budget line called isocost line. To find the least cost combination of inputs to produce a given output, we need to construct such equal cost lines or isocost lines.</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r>
              <a:rPr lang="en-US"/>
              <a:t>An isocost line is a locus of points showing the alternative combinations of factors that can be purchased with a fixed amount of money.</a:t>
            </a:r>
            <a:endParaRPr lang="en-US"/>
          </a:p>
        </p:txBody>
      </p:sp>
      <p:sp>
        <p:nvSpPr>
          <p:cNvPr id="6" name="Content Placeholder 5"/>
          <p:cNvSpPr/>
          <p:nvPr>
            <p:ph sz="half" idx="2"/>
          </p:nvPr>
        </p:nvSpPr>
        <p:spPr/>
        <p:txBody>
          <a:bodyPr/>
          <a:p>
            <a:r>
              <a:rPr lang="en-US"/>
              <a:t>The price of a factor of production is extremely important in this decision.</a:t>
            </a:r>
            <a:endParaRPr lang="en-US"/>
          </a:p>
          <a:p>
            <a:r>
              <a:rPr lang="en-US"/>
              <a:t>In order to minimize costs and produce efficiently, the firm must know exactly what its costs will be.</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2"/>
          </p:nvPr>
        </p:nvPicPr>
        <p:blipFill>
          <a:blip r:embed="rId1"/>
          <a:stretch>
            <a:fillRect/>
          </a:stretch>
        </p:blipFill>
        <p:spPr>
          <a:xfrm>
            <a:off x="7076440" y="1846580"/>
            <a:ext cx="4145915" cy="3630930"/>
          </a:xfrm>
          <a:prstGeom prst="rect">
            <a:avLst/>
          </a:prstGeom>
        </p:spPr>
      </p:pic>
      <p:pic>
        <p:nvPicPr>
          <p:cNvPr id="6" name="Content Placeholder 4"/>
          <p:cNvPicPr>
            <a:picLocks noChangeAspect="1"/>
          </p:cNvPicPr>
          <p:nvPr>
            <p:ph sz="half" idx="1"/>
          </p:nvPr>
        </p:nvPicPr>
        <p:blipFill>
          <a:blip r:embed="rId2"/>
          <a:stretch>
            <a:fillRect/>
          </a:stretch>
        </p:blipFill>
        <p:spPr>
          <a:xfrm>
            <a:off x="838200" y="1983105"/>
            <a:ext cx="5181600" cy="34944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588010"/>
            <a:ext cx="5181600" cy="5589270"/>
          </a:xfrm>
        </p:spPr>
        <p:txBody>
          <a:bodyPr>
            <a:normAutofit lnSpcReduction="10000"/>
          </a:bodyPr>
          <a:p>
            <a:r>
              <a:rPr lang="en-US"/>
              <a:t>Both isocosts and isoquants are curves plotted on a graph. Used by producers and manufacturers, they display the best interplay of two factors that will result in the maximum output at minimum cost. An isoquant shows all combinations of factors that produce a certain output. An isocost show all combinations of factors that cost the same amount.</a:t>
            </a:r>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6172200" y="1002030"/>
            <a:ext cx="5830570" cy="42030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Choice of Least Cost Factor combination</a:t>
            </a:r>
            <a:endParaRPr lang="en-US" b="1"/>
          </a:p>
        </p:txBody>
      </p:sp>
      <p:sp>
        <p:nvSpPr>
          <p:cNvPr id="3" name="Content Placeholder 2"/>
          <p:cNvSpPr>
            <a:spLocks noGrp="1"/>
          </p:cNvSpPr>
          <p:nvPr>
            <p:ph sz="half" idx="1"/>
          </p:nvPr>
        </p:nvSpPr>
        <p:spPr>
          <a:xfrm>
            <a:off x="838200" y="2305050"/>
            <a:ext cx="10515600" cy="3872230"/>
          </a:xfrm>
        </p:spPr>
        <p:txBody>
          <a:bodyPr/>
          <a:p>
            <a:r>
              <a:rPr lang="en-US"/>
              <a:t>In the theory of production, the profit maximisation firm is in equilibrium when, given the cost-price function, it maximises its profits on the basis of the least cost combination of factors.</a:t>
            </a:r>
            <a:endParaRPr lang="en-US"/>
          </a:p>
          <a:p>
            <a:r>
              <a:rPr lang="en-US"/>
              <a:t> For this, it will choose that combination which minimizes its cost of production for a given output. This will be the optimal combination for it.</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MEANING OF PRODUCTION</a:t>
            </a:r>
            <a:endParaRPr lang="en-US"/>
          </a:p>
        </p:txBody>
      </p:sp>
      <p:sp>
        <p:nvSpPr>
          <p:cNvPr id="3" name="Content Placeholder 2"/>
          <p:cNvSpPr>
            <a:spLocks noGrp="1"/>
          </p:cNvSpPr>
          <p:nvPr>
            <p:ph idx="1"/>
          </p:nvPr>
        </p:nvSpPr>
        <p:spPr/>
        <p:txBody>
          <a:bodyPr/>
          <a:p>
            <a:r>
              <a:rPr lang="en-US"/>
              <a:t>Production means a process to change the raw materials into final goods (or) finished goods. </a:t>
            </a:r>
            <a:endParaRPr lang="en-US"/>
          </a:p>
          <a:p>
            <a:r>
              <a:rPr lang="en-US"/>
              <a:t>But in economics making of the goods (or) creation of goods (material and immaterial) for the purpose of selling them in the market is called production.</a:t>
            </a:r>
            <a:endParaRPr lang="en-US"/>
          </a:p>
          <a:p>
            <a:endParaRPr lang="en-US"/>
          </a:p>
          <a:p>
            <a:r>
              <a:rPr lang="en-US"/>
              <a:t>Production is the result of the collective efforts of the four factors of production land, labour, capital and organization</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44195" y="232410"/>
            <a:ext cx="10550525" cy="6238240"/>
          </a:xfrm>
        </p:spPr>
        <p:txBody>
          <a:bodyPr>
            <a:normAutofit lnSpcReduction="10000"/>
          </a:bodyPr>
          <a:p>
            <a:r>
              <a:rPr lang="en-US">
                <a:sym typeface="+mn-ea"/>
              </a:rPr>
              <a:t>This analysis is based on the following assumptions:</a:t>
            </a:r>
            <a:endParaRPr lang="en-US"/>
          </a:p>
          <a:p>
            <a:endParaRPr lang="en-US"/>
          </a:p>
          <a:p>
            <a:r>
              <a:rPr lang="en-US">
                <a:sym typeface="+mn-ea"/>
              </a:rPr>
              <a:t>1. There are two factors, labour and capital.</a:t>
            </a:r>
            <a:endParaRPr lang="en-US"/>
          </a:p>
          <a:p>
            <a:r>
              <a:rPr lang="en-US">
                <a:sym typeface="+mn-ea"/>
              </a:rPr>
              <a:t>2. All units of labour and capital are homogeneous.</a:t>
            </a:r>
            <a:endParaRPr lang="en-US"/>
          </a:p>
          <a:p>
            <a:r>
              <a:rPr lang="en-US"/>
              <a:t>3. The prices of units of labour (w) and that of capital (r) are given and constant.</a:t>
            </a:r>
            <a:endParaRPr lang="en-US"/>
          </a:p>
          <a:p>
            <a:r>
              <a:rPr lang="en-US"/>
              <a:t>4. The cost outlay is given.</a:t>
            </a:r>
            <a:endParaRPr lang="en-US"/>
          </a:p>
          <a:p>
            <a:r>
              <a:rPr lang="en-US"/>
              <a:t>5. The firm produces a single product.</a:t>
            </a:r>
            <a:endParaRPr lang="en-US"/>
          </a:p>
          <a:p>
            <a:r>
              <a:rPr lang="en-US"/>
              <a:t>6. The price of the product is given and constant.</a:t>
            </a:r>
            <a:endParaRPr lang="en-US"/>
          </a:p>
          <a:p>
            <a:r>
              <a:rPr lang="en-US"/>
              <a:t>7. The firm aims at profit maximisation.</a:t>
            </a:r>
            <a:endParaRPr lang="en-US"/>
          </a:p>
          <a:p>
            <a:r>
              <a:rPr lang="en-US"/>
              <a:t>8. There is perfect competition in the factor market.</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21005" y="279400"/>
            <a:ext cx="5814695" cy="6269355"/>
          </a:xfrm>
        </p:spPr>
        <p:txBody>
          <a:bodyPr>
            <a:normAutofit fontScale="90000"/>
          </a:bodyPr>
          <a:p>
            <a:r>
              <a:rPr lang="en-US"/>
              <a:t>Explanation:</a:t>
            </a:r>
            <a:endParaRPr lang="en-US"/>
          </a:p>
          <a:p>
            <a:endParaRPr lang="en-US"/>
          </a:p>
          <a:p>
            <a:r>
              <a:rPr lang="en-US"/>
              <a:t>Given these assumptions, the point of least-cost combination of factors for a given level of output is where the isoquant curve is tangent to an iso-cost line. In the Figure, the iso-cost line GH is tangent to the isoquant 200 at point M.</a:t>
            </a:r>
            <a:endParaRPr lang="en-US"/>
          </a:p>
          <a:p>
            <a:endParaRPr lang="en-US"/>
          </a:p>
          <a:p>
            <a:r>
              <a:rPr lang="en-US"/>
              <a:t>The firm employs the combination of ОС of capital and OL of labour to produce 200 units of output at point M with the given cost-outlay GH. At this point, the firm is minimising its cost for producing 200 units.</a:t>
            </a:r>
            <a:endParaRPr lang="en-US"/>
          </a:p>
        </p:txBody>
      </p:sp>
      <p:pic>
        <p:nvPicPr>
          <p:cNvPr id="5" name="Content Placeholder 4"/>
          <p:cNvPicPr>
            <a:picLocks noChangeAspect="1"/>
          </p:cNvPicPr>
          <p:nvPr>
            <p:ph sz="half" idx="2"/>
          </p:nvPr>
        </p:nvPicPr>
        <p:blipFill>
          <a:blip r:embed="rId1"/>
          <a:stretch>
            <a:fillRect/>
          </a:stretch>
        </p:blipFill>
        <p:spPr>
          <a:xfrm>
            <a:off x="6703695" y="1163320"/>
            <a:ext cx="4455795" cy="48291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13055" y="433705"/>
            <a:ext cx="5706745" cy="6144895"/>
          </a:xfrm>
        </p:spPr>
        <p:txBody>
          <a:bodyPr>
            <a:normAutofit fontScale="90000"/>
          </a:bodyPr>
          <a:p>
            <a:r>
              <a:rPr lang="en-US"/>
              <a:t>Any other combination on the isoquant 200, such as R or T, is on the higher iso-cost line KP which shows higher cost of production. The iso-cost line EF shows lower cost but output 200 cannot be attained with it. Therefore, the firm will choose the minimum cost point M which is the least-cost factor combination for producing 200 units of output.</a:t>
            </a:r>
            <a:endParaRPr lang="en-US"/>
          </a:p>
          <a:p>
            <a:endParaRPr lang="en-US"/>
          </a:p>
          <a:p>
            <a:r>
              <a:rPr lang="en-US"/>
              <a:t>M is thus the optimal combination for the firm. The point of tangency between the iso-cost line and the isoquant is an important first order condition but not a necessary condition for the producer’s equilibrium.</a:t>
            </a:r>
            <a:endParaRPr lang="en-US"/>
          </a:p>
        </p:txBody>
      </p:sp>
      <p:pic>
        <p:nvPicPr>
          <p:cNvPr id="5" name="Content Placeholder 4"/>
          <p:cNvPicPr>
            <a:picLocks noChangeAspect="1"/>
          </p:cNvPicPr>
          <p:nvPr>
            <p:ph sz="half" idx="2"/>
          </p:nvPr>
        </p:nvPicPr>
        <p:blipFill>
          <a:blip r:embed="rId1"/>
          <a:stretch>
            <a:fillRect/>
          </a:stretch>
        </p:blipFill>
        <p:spPr>
          <a:xfrm>
            <a:off x="7000875" y="1069340"/>
            <a:ext cx="4502785" cy="44881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Law of Returns to Scale</a:t>
            </a:r>
            <a:endParaRPr lang="en-US" b="1"/>
          </a:p>
        </p:txBody>
      </p:sp>
      <p:sp>
        <p:nvSpPr>
          <p:cNvPr id="3" name="Content Placeholder 2"/>
          <p:cNvSpPr>
            <a:spLocks noGrp="1"/>
          </p:cNvSpPr>
          <p:nvPr>
            <p:ph sz="half" idx="1"/>
          </p:nvPr>
        </p:nvSpPr>
        <p:spPr>
          <a:xfrm>
            <a:off x="838200" y="1392555"/>
            <a:ext cx="10873105" cy="4784725"/>
          </a:xfrm>
        </p:spPr>
        <p:txBody>
          <a:bodyPr/>
          <a:p>
            <a:r>
              <a:rPr lang="en-US"/>
              <a:t>The Law of returns to scale states that if all the four factors of production are increased in a definite proportion (fixed ratio) the resultant marginal productivity increases at a more than proportionate rate for some time, at an equi-proportionate later on and ultimatly at a less than proportionate rate.</a:t>
            </a:r>
            <a:endParaRPr lang="en-US"/>
          </a:p>
          <a:p>
            <a:r>
              <a:rPr lang="en-US"/>
              <a:t>Law of returns to scale is also an integrated law consisting of three important laws called as the law of increasing, constant and diminishing marginal returns to scale.</a:t>
            </a:r>
            <a:endParaRPr lang="en-US"/>
          </a:p>
          <a:p>
            <a:r>
              <a:rPr lang="en-US"/>
              <a:t>Changing all the factor proportions at a definite rate alters the size or the scales of plant and machinery. The resultant output however increases at an increasing, constant and diminishing rate.</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p:nvPr>
            <p:ph sz="half" idx="1"/>
          </p:nvPr>
        </p:nvGraphicFramePr>
        <p:xfrm>
          <a:off x="838200" y="1674495"/>
          <a:ext cx="2908300" cy="3962400"/>
        </p:xfrm>
        <a:graphic>
          <a:graphicData uri="http://schemas.openxmlformats.org/drawingml/2006/table">
            <a:tbl>
              <a:tblPr firstRow="1" bandRow="1">
                <a:tableStyleId>{5C22544A-7EE6-4342-B048-85BDC9FD1C3A}</a:tableStyleId>
              </a:tblPr>
              <a:tblGrid>
                <a:gridCol w="1454150"/>
                <a:gridCol w="1454150"/>
              </a:tblGrid>
              <a:tr h="914400">
                <a:tc>
                  <a:txBody>
                    <a:bodyPr/>
                    <a:p>
                      <a:pPr>
                        <a:buNone/>
                      </a:pPr>
                      <a:r>
                        <a:rPr lang="en-US"/>
                        <a:t>Doses of factors of Production</a:t>
                      </a:r>
                      <a:endParaRPr lang="en-US"/>
                    </a:p>
                  </a:txBody>
                  <a:tcPr/>
                </a:tc>
                <a:tc>
                  <a:txBody>
                    <a:bodyPr/>
                    <a:p>
                      <a:pPr>
                        <a:buNone/>
                      </a:pPr>
                      <a:r>
                        <a:rPr lang="en-US"/>
                        <a:t>Marginal Productivity</a:t>
                      </a:r>
                      <a:endParaRPr lang="en-US"/>
                    </a:p>
                  </a:txBody>
                  <a:tcPr/>
                </a:tc>
              </a:tr>
              <a:tr h="380365">
                <a:tc>
                  <a:txBody>
                    <a:bodyPr/>
                    <a:p>
                      <a:pPr>
                        <a:buNone/>
                      </a:pPr>
                      <a:r>
                        <a:rPr lang="en-US"/>
                        <a:t>1</a:t>
                      </a:r>
                      <a:endParaRPr lang="en-US"/>
                    </a:p>
                  </a:txBody>
                  <a:tcPr/>
                </a:tc>
                <a:tc>
                  <a:txBody>
                    <a:bodyPr/>
                    <a:p>
                      <a:pPr>
                        <a:buNone/>
                      </a:pPr>
                      <a:r>
                        <a:rPr lang="en-US"/>
                        <a:t>10    </a:t>
                      </a:r>
                      <a:endParaRPr lang="en-US"/>
                    </a:p>
                  </a:txBody>
                  <a:tcPr/>
                </a:tc>
              </a:tr>
              <a:tr h="381635">
                <a:tc>
                  <a:txBody>
                    <a:bodyPr/>
                    <a:p>
                      <a:pPr>
                        <a:buNone/>
                      </a:pPr>
                      <a:r>
                        <a:rPr lang="en-US"/>
                        <a:t>2</a:t>
                      </a:r>
                      <a:endParaRPr lang="en-US"/>
                    </a:p>
                  </a:txBody>
                  <a:tcPr/>
                </a:tc>
                <a:tc>
                  <a:txBody>
                    <a:bodyPr/>
                    <a:p>
                      <a:pPr>
                        <a:buNone/>
                      </a:pPr>
                      <a:r>
                        <a:rPr lang="en-US"/>
                        <a:t>15</a:t>
                      </a:r>
                      <a:endParaRPr lang="en-US"/>
                    </a:p>
                  </a:txBody>
                  <a:tcPr/>
                </a:tc>
              </a:tr>
              <a:tr h="381000">
                <a:tc>
                  <a:txBody>
                    <a:bodyPr/>
                    <a:p>
                      <a:pPr>
                        <a:buNone/>
                      </a:pPr>
                      <a:r>
                        <a:rPr lang="en-US"/>
                        <a:t>3</a:t>
                      </a:r>
                      <a:endParaRPr lang="en-US"/>
                    </a:p>
                  </a:txBody>
                  <a:tcPr/>
                </a:tc>
                <a:tc>
                  <a:txBody>
                    <a:bodyPr/>
                    <a:p>
                      <a:pPr>
                        <a:buNone/>
                      </a:pPr>
                      <a:r>
                        <a:rPr lang="en-US"/>
                        <a:t>20</a:t>
                      </a:r>
                      <a:endParaRPr lang="en-US"/>
                    </a:p>
                  </a:txBody>
                  <a:tcPr/>
                </a:tc>
              </a:tr>
              <a:tr h="381000">
                <a:tc>
                  <a:txBody>
                    <a:bodyPr/>
                    <a:p>
                      <a:pPr>
                        <a:buNone/>
                      </a:pPr>
                      <a:r>
                        <a:rPr lang="en-US"/>
                        <a:t>4</a:t>
                      </a:r>
                      <a:endParaRPr lang="en-US"/>
                    </a:p>
                  </a:txBody>
                  <a:tcPr/>
                </a:tc>
                <a:tc>
                  <a:txBody>
                    <a:bodyPr/>
                    <a:p>
                      <a:pPr>
                        <a:buNone/>
                      </a:pPr>
                      <a:r>
                        <a:rPr lang="en-US"/>
                        <a:t>20</a:t>
                      </a:r>
                      <a:endParaRPr lang="en-US"/>
                    </a:p>
                  </a:txBody>
                  <a:tcPr/>
                </a:tc>
              </a:tr>
              <a:tr h="381000">
                <a:tc>
                  <a:txBody>
                    <a:bodyPr/>
                    <a:p>
                      <a:pPr>
                        <a:buNone/>
                      </a:pPr>
                      <a:r>
                        <a:rPr lang="en-US"/>
                        <a:t>5</a:t>
                      </a:r>
                      <a:endParaRPr lang="en-US"/>
                    </a:p>
                  </a:txBody>
                  <a:tcPr/>
                </a:tc>
                <a:tc>
                  <a:txBody>
                    <a:bodyPr/>
                    <a:p>
                      <a:pPr>
                        <a:buNone/>
                      </a:pPr>
                      <a:r>
                        <a:rPr lang="en-US"/>
                        <a:t>20</a:t>
                      </a:r>
                      <a:endParaRPr lang="en-US"/>
                    </a:p>
                  </a:txBody>
                  <a:tcPr/>
                </a:tc>
              </a:tr>
              <a:tr h="381000">
                <a:tc>
                  <a:txBody>
                    <a:bodyPr/>
                    <a:p>
                      <a:pPr>
                        <a:buNone/>
                      </a:pPr>
                      <a:r>
                        <a:rPr lang="en-US"/>
                        <a:t>6</a:t>
                      </a:r>
                      <a:endParaRPr lang="en-US"/>
                    </a:p>
                  </a:txBody>
                  <a:tcPr/>
                </a:tc>
                <a:tc>
                  <a:txBody>
                    <a:bodyPr/>
                    <a:p>
                      <a:pPr>
                        <a:buNone/>
                      </a:pPr>
                      <a:r>
                        <a:rPr lang="en-US"/>
                        <a:t>15</a:t>
                      </a:r>
                      <a:endParaRPr lang="en-US"/>
                    </a:p>
                  </a:txBody>
                  <a:tcPr/>
                </a:tc>
              </a:tr>
              <a:tr h="381000">
                <a:tc>
                  <a:txBody>
                    <a:bodyPr/>
                    <a:p>
                      <a:pPr>
                        <a:buNone/>
                      </a:pPr>
                      <a:r>
                        <a:rPr lang="en-US"/>
                        <a:t>7</a:t>
                      </a:r>
                      <a:endParaRPr lang="en-US"/>
                    </a:p>
                  </a:txBody>
                  <a:tcPr/>
                </a:tc>
                <a:tc>
                  <a:txBody>
                    <a:bodyPr/>
                    <a:p>
                      <a:pPr>
                        <a:buNone/>
                      </a:pPr>
                      <a:r>
                        <a:rPr lang="en-US"/>
                        <a:t>10</a:t>
                      </a:r>
                      <a:endParaRPr lang="en-US"/>
                    </a:p>
                  </a:txBody>
                  <a:tcPr/>
                </a:tc>
              </a:tr>
              <a:tr h="381000">
                <a:tc>
                  <a:txBody>
                    <a:bodyPr/>
                    <a:p>
                      <a:pPr>
                        <a:buNone/>
                      </a:pPr>
                      <a:r>
                        <a:rPr lang="en-US"/>
                        <a:t>8</a:t>
                      </a:r>
                      <a:endParaRPr lang="en-US"/>
                    </a:p>
                  </a:txBody>
                  <a:tcPr/>
                </a:tc>
                <a:tc>
                  <a:txBody>
                    <a:bodyPr/>
                    <a:p>
                      <a:pPr>
                        <a:buNone/>
                      </a:pPr>
                      <a:r>
                        <a:rPr lang="en-US"/>
                        <a:t>5</a:t>
                      </a:r>
                      <a:endParaRPr lang="en-US"/>
                    </a:p>
                  </a:txBody>
                  <a:tcPr/>
                </a:tc>
              </a:tr>
            </a:tbl>
          </a:graphicData>
        </a:graphic>
      </p:graphicFrame>
      <p:cxnSp>
        <p:nvCxnSpPr>
          <p:cNvPr id="6" name="Straight Connector 5"/>
          <p:cNvCxnSpPr/>
          <p:nvPr/>
        </p:nvCxnSpPr>
        <p:spPr>
          <a:xfrm flipH="1">
            <a:off x="3990340" y="2693670"/>
            <a:ext cx="15240" cy="742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3959860" y="3651885"/>
            <a:ext cx="15240" cy="742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3959860" y="4693920"/>
            <a:ext cx="15240" cy="74231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4470400" y="2987675"/>
            <a:ext cx="2508250" cy="368300"/>
          </a:xfrm>
          <a:prstGeom prst="rect">
            <a:avLst/>
          </a:prstGeom>
          <a:noFill/>
        </p:spPr>
        <p:txBody>
          <a:bodyPr wrap="none" rtlCol="0">
            <a:spAutoFit/>
          </a:bodyPr>
          <a:p>
            <a:r>
              <a:rPr lang="en-US"/>
              <a:t>Law of increasing returns</a:t>
            </a:r>
            <a:endParaRPr lang="en-US"/>
          </a:p>
        </p:txBody>
      </p:sp>
      <p:sp>
        <p:nvSpPr>
          <p:cNvPr id="11" name="Text Box 10"/>
          <p:cNvSpPr txBox="1"/>
          <p:nvPr/>
        </p:nvSpPr>
        <p:spPr>
          <a:xfrm>
            <a:off x="4563110" y="3838575"/>
            <a:ext cx="3821430" cy="368300"/>
          </a:xfrm>
          <a:prstGeom prst="rect">
            <a:avLst/>
          </a:prstGeom>
          <a:noFill/>
        </p:spPr>
        <p:txBody>
          <a:bodyPr wrap="square" rtlCol="0">
            <a:spAutoFit/>
          </a:bodyPr>
          <a:p>
            <a:r>
              <a:rPr lang="en-US"/>
              <a:t>Law of constant returns to scale</a:t>
            </a:r>
            <a:endParaRPr lang="en-US"/>
          </a:p>
        </p:txBody>
      </p:sp>
      <p:sp>
        <p:nvSpPr>
          <p:cNvPr id="12" name="Text Box 11"/>
          <p:cNvSpPr txBox="1"/>
          <p:nvPr/>
        </p:nvSpPr>
        <p:spPr>
          <a:xfrm>
            <a:off x="4625340" y="4968240"/>
            <a:ext cx="4069080" cy="368300"/>
          </a:xfrm>
          <a:prstGeom prst="rect">
            <a:avLst/>
          </a:prstGeom>
          <a:noFill/>
        </p:spPr>
        <p:txBody>
          <a:bodyPr wrap="square" rtlCol="0">
            <a:spAutoFit/>
          </a:bodyPr>
          <a:p>
            <a:r>
              <a:rPr lang="en-US"/>
              <a:t>Law of diminishing returns to scale</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6055"/>
            <a:ext cx="10426065" cy="5991225"/>
          </a:xfrm>
        </p:spPr>
        <p:txBody>
          <a:bodyPr/>
          <a:p>
            <a:r>
              <a:rPr lang="en-US"/>
              <a:t>The additional doses of the inputs are employed and the marginal productivity increased at a more than proportionate rate till the 3rd dose indicating the operation of law of incresing returns to scale.</a:t>
            </a:r>
            <a:endParaRPr lang="en-US"/>
          </a:p>
          <a:p>
            <a:endParaRPr lang="en-US"/>
          </a:p>
          <a:p>
            <a:r>
              <a:rPr lang="en-US"/>
              <a:t>From the 3rd dose to the 5th dose the marginal returns remained constant there by giving rise to the law of costant marginal returns to scale.</a:t>
            </a:r>
            <a:endParaRPr lang="en-US"/>
          </a:p>
          <a:p>
            <a:endParaRPr lang="en-US"/>
          </a:p>
          <a:p>
            <a:r>
              <a:rPr lang="en-US"/>
              <a:t>From the 6th dose onwards marginal productivity started diminishing indicating the opertion of the law of diminishing marginal returns to scale.</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2"/>
          </p:nvPr>
        </p:nvPicPr>
        <p:blipFill>
          <a:blip r:embed="rId1"/>
          <a:stretch>
            <a:fillRect/>
          </a:stretch>
        </p:blipFill>
        <p:spPr>
          <a:xfrm>
            <a:off x="6172200" y="749935"/>
            <a:ext cx="5673090" cy="5172710"/>
          </a:xfrm>
          <a:prstGeom prst="rect">
            <a:avLst/>
          </a:prstGeom>
        </p:spPr>
      </p:pic>
      <p:sp>
        <p:nvSpPr>
          <p:cNvPr id="2" name="Text Box 1"/>
          <p:cNvSpPr txBox="1"/>
          <p:nvPr/>
        </p:nvSpPr>
        <p:spPr>
          <a:xfrm>
            <a:off x="123190" y="217805"/>
            <a:ext cx="6049010" cy="6739255"/>
          </a:xfrm>
          <a:prstGeom prst="rect">
            <a:avLst/>
          </a:prstGeom>
          <a:noFill/>
        </p:spPr>
        <p:txBody>
          <a:bodyPr wrap="square" rtlCol="0" anchor="t">
            <a:spAutoFit/>
          </a:bodyPr>
          <a:p>
            <a:r>
              <a:rPr lang="en-US" b="1"/>
              <a:t>Increasing returns to scale:</a:t>
            </a:r>
            <a:endParaRPr lang="en-US" b="1"/>
          </a:p>
          <a:p>
            <a:r>
              <a:rPr lang="en-US"/>
              <a:t>If the proportionate increase in the output is more than proportionate increase in the inputs it is said to be increasing returns to scale. It means when we double the inputs the output will be more than double.</a:t>
            </a:r>
            <a:endParaRPr lang="en-US"/>
          </a:p>
          <a:p>
            <a:r>
              <a:rPr lang="en-US"/>
              <a:t>Cause for increasing returns:</a:t>
            </a:r>
            <a:endParaRPr lang="en-US"/>
          </a:p>
          <a:p>
            <a:r>
              <a:rPr lang="en-US"/>
              <a:t>1. Specialization (or) Division of labour</a:t>
            </a:r>
            <a:endParaRPr lang="en-US"/>
          </a:p>
          <a:p>
            <a:r>
              <a:rPr lang="en-US"/>
              <a:t>2. Indivisible factors.</a:t>
            </a:r>
            <a:endParaRPr lang="en-US"/>
          </a:p>
          <a:p>
            <a:r>
              <a:rPr lang="en-US"/>
              <a:t>3. Dimensional economics</a:t>
            </a:r>
            <a:endParaRPr lang="en-US"/>
          </a:p>
          <a:p>
            <a:r>
              <a:rPr lang="en-US"/>
              <a:t>4. Volume discounts etc.,</a:t>
            </a:r>
            <a:endParaRPr lang="en-US"/>
          </a:p>
          <a:p>
            <a:endParaRPr lang="en-US"/>
          </a:p>
          <a:p>
            <a:r>
              <a:rPr lang="en-US" b="1"/>
              <a:t>Constant returns to scale:</a:t>
            </a:r>
            <a:endParaRPr lang="en-US" b="1"/>
          </a:p>
          <a:p>
            <a:r>
              <a:rPr lang="en-US"/>
              <a:t>If the proportionate increase in the output and proportionate increase in the inputs are same it is said to be constant returns to scale. It means when we double the inputs the output also will be double. There are no causes for constant returns. It is just an indicator for the ending of increasing returns and </a:t>
            </a:r>
            <a:endParaRPr lang="en-US"/>
          </a:p>
          <a:p>
            <a:r>
              <a:rPr lang="en-US"/>
              <a:t>commencement of diminishing returns.</a:t>
            </a:r>
            <a:endParaRPr lang="en-US"/>
          </a:p>
          <a:p>
            <a:endParaRPr lang="en-US"/>
          </a:p>
          <a:p>
            <a:r>
              <a:rPr lang="en-US" b="1"/>
              <a:t>Diminishing returns to scale:</a:t>
            </a:r>
            <a:endParaRPr lang="en-US" b="1"/>
          </a:p>
          <a:p>
            <a:r>
              <a:rPr lang="en-US"/>
              <a:t>If the proportionate increase in the output is less than proportionate increase in the inputs it is said to be </a:t>
            </a:r>
            <a:endParaRPr lang="en-US"/>
          </a:p>
          <a:p>
            <a:r>
              <a:rPr lang="en-US"/>
              <a:t>diminishing returns. It means when we double the inputs the output will be less than double.</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9135" y="0"/>
            <a:ext cx="10515600" cy="1325563"/>
          </a:xfrm>
        </p:spPr>
        <p:txBody>
          <a:bodyPr/>
          <a:p>
            <a:r>
              <a:rPr lang="en-US"/>
              <a:t>Economies of scale</a:t>
            </a:r>
            <a:endParaRPr lang="en-US"/>
          </a:p>
        </p:txBody>
      </p:sp>
      <p:sp>
        <p:nvSpPr>
          <p:cNvPr id="3" name="Content Placeholder 2"/>
          <p:cNvSpPr>
            <a:spLocks noGrp="1"/>
          </p:cNvSpPr>
          <p:nvPr>
            <p:ph sz="half" idx="1"/>
          </p:nvPr>
        </p:nvSpPr>
        <p:spPr>
          <a:xfrm>
            <a:off x="838200" y="1022350"/>
            <a:ext cx="10577830" cy="5556885"/>
          </a:xfrm>
        </p:spPr>
        <p:txBody>
          <a:bodyPr>
            <a:noAutofit/>
          </a:bodyPr>
          <a:p>
            <a:r>
              <a:rPr lang="en-US" sz="2100"/>
              <a:t>Economies of scale are cost advantages reaped by companies when production becomes efficient. Companies can achieve economies of scale by increasing production and lowering costs. </a:t>
            </a:r>
            <a:endParaRPr lang="en-US" sz="2100"/>
          </a:p>
          <a:p>
            <a:r>
              <a:rPr lang="en-US" sz="2100"/>
              <a:t>Economies of scale are an important concept for any business in any industry and represent the cost-savings and competitive advantages larger businesses have over smaller ones.</a:t>
            </a:r>
            <a:endParaRPr lang="en-US" sz="2100"/>
          </a:p>
          <a:p>
            <a:r>
              <a:rPr lang="en-US" sz="2100"/>
              <a:t>Economies of scale are cost advantages companies experience when production becomes efficient, as costs can be spread over a larger amount of goods.</a:t>
            </a:r>
            <a:endParaRPr lang="en-US" sz="2100"/>
          </a:p>
          <a:p>
            <a:r>
              <a:rPr lang="en-US" sz="2100"/>
              <a:t>A business's size is related to whether it can achieve an economy of scale—larger companies will have more cost savings and higher production levels.</a:t>
            </a:r>
            <a:endParaRPr lang="en-US" sz="2100"/>
          </a:p>
          <a:p>
            <a:endParaRPr lang="en-US" sz="2100"/>
          </a:p>
          <a:p>
            <a:r>
              <a:rPr lang="en-US" sz="2100"/>
              <a:t>Economies of scale can be both internal and external. Internal economies are caused by factors within a single company while external factors affect the entire industry.</a:t>
            </a:r>
            <a:endParaRPr lang="en-US" sz="21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1665" y="0"/>
            <a:ext cx="10515600" cy="1325563"/>
          </a:xfrm>
        </p:spPr>
        <p:txBody>
          <a:bodyPr/>
          <a:p>
            <a:r>
              <a:rPr lang="en-US"/>
              <a:t>Internal Economies of Scale: </a:t>
            </a:r>
            <a:endParaRPr lang="en-US"/>
          </a:p>
        </p:txBody>
      </p:sp>
      <p:sp>
        <p:nvSpPr>
          <p:cNvPr id="3" name="Content Placeholder 2"/>
          <p:cNvSpPr>
            <a:spLocks noGrp="1"/>
          </p:cNvSpPr>
          <p:nvPr>
            <p:ph sz="half" idx="1"/>
          </p:nvPr>
        </p:nvSpPr>
        <p:spPr>
          <a:xfrm>
            <a:off x="838200" y="835660"/>
            <a:ext cx="10998835" cy="5852160"/>
          </a:xfrm>
        </p:spPr>
        <p:txBody>
          <a:bodyPr>
            <a:noAutofit/>
          </a:bodyPr>
          <a:p>
            <a:r>
              <a:rPr lang="en-US" sz="2400"/>
              <a:t>Internal economies of scale are associated with </a:t>
            </a:r>
            <a:r>
              <a:rPr lang="en-US" sz="2400" b="1"/>
              <a:t>the expansion of the scale of output of the firm; </a:t>
            </a:r>
            <a:r>
              <a:rPr lang="en-US" sz="2400"/>
              <a:t>they are derived indirectly as a result of expansion of the industry to which it belongs</a:t>
            </a:r>
            <a:endParaRPr lang="en-US" sz="2400"/>
          </a:p>
          <a:p>
            <a:r>
              <a:rPr lang="en-US" sz="2400" b="1"/>
              <a:t>Managerial Economies</a:t>
            </a:r>
            <a:r>
              <a:rPr lang="en-US" sz="2400"/>
              <a:t>: These economies arise on account of the scope of</a:t>
            </a:r>
            <a:r>
              <a:rPr lang="en-US" sz="2400" b="1"/>
              <a:t> employing better qualified and trained managers and other employees who are able to take quicker and more profitable decisions.</a:t>
            </a:r>
            <a:r>
              <a:rPr lang="en-US" sz="2400"/>
              <a:t> In addition, management experts are exploring new methods of improving the management of the firm and reducing its cost of operations.</a:t>
            </a:r>
            <a:endParaRPr lang="en-US" sz="2400"/>
          </a:p>
          <a:p>
            <a:r>
              <a:rPr lang="en-US" sz="2400" b="1"/>
              <a:t>Financial Economies:</a:t>
            </a:r>
            <a:r>
              <a:rPr lang="en-US" sz="2400"/>
              <a:t> It is a common knowledge that most firms have to depend upon borrowed funds. </a:t>
            </a:r>
            <a:r>
              <a:rPr lang="en-US" sz="2400" b="1"/>
              <a:t>The lenders, while deciding the rate of interest to be charged on their loans, give due importance to the ‘creditworthiness’ of the borrower.</a:t>
            </a:r>
            <a:r>
              <a:rPr lang="en-US" sz="2400"/>
              <a:t> And other things being equal, </a:t>
            </a:r>
            <a:r>
              <a:rPr lang="en-US" sz="2400" b="1"/>
              <a:t>bigger firms enjoy greater creditworthiness than the smaller one</a:t>
            </a:r>
            <a:r>
              <a:rPr lang="en-US" sz="2400"/>
              <a:t>. Accordingly, they are </a:t>
            </a:r>
            <a:r>
              <a:rPr lang="en-US" sz="2400" b="1"/>
              <a:t>able to borrow funds at lower interest rates. </a:t>
            </a:r>
            <a:r>
              <a:rPr lang="en-US" sz="2400"/>
              <a:t>For the same reason, they have also the option of raising additional sources through equity capital.</a:t>
            </a:r>
            <a:endParaRPr lang="en-US" sz="2400"/>
          </a:p>
          <a:p>
            <a:endParaRPr 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96545" y="108585"/>
            <a:ext cx="11293475" cy="6609080"/>
          </a:xfrm>
        </p:spPr>
        <p:txBody>
          <a:bodyPr>
            <a:normAutofit fontScale="80000"/>
          </a:bodyPr>
          <a:p>
            <a:r>
              <a:rPr lang="en-US" b="1">
                <a:sym typeface="+mn-ea"/>
              </a:rPr>
              <a:t>Technical Economies:</a:t>
            </a:r>
            <a:r>
              <a:rPr lang="en-US">
                <a:sym typeface="+mn-ea"/>
              </a:rPr>
              <a:t> </a:t>
            </a:r>
            <a:r>
              <a:rPr lang="en-US" b="1">
                <a:sym typeface="+mn-ea"/>
              </a:rPr>
              <a:t>With an increase in the scale of output, the choice of inputs and their varieties becomes wider for the firm</a:t>
            </a:r>
            <a:r>
              <a:rPr lang="en-US">
                <a:sym typeface="+mn-ea"/>
              </a:rPr>
              <a:t>. It can go in for those machines and equipment etc. which have a higher marginal productivity as compared with their cost. In other words, it is possible to get a larger output per unit of cost incurred on them.</a:t>
            </a:r>
            <a:endParaRPr lang="en-US">
              <a:sym typeface="+mn-ea"/>
            </a:endParaRPr>
          </a:p>
          <a:p>
            <a:r>
              <a:rPr lang="en-US" b="1"/>
              <a:t>Bye-Products: </a:t>
            </a:r>
            <a:r>
              <a:rPr lang="en-US"/>
              <a:t>An increase in the scale of output also generates bigger flows of wastes. When the scale is small, the firm is not able to use these products for additional earnings. However, </a:t>
            </a:r>
            <a:r>
              <a:rPr lang="en-US" b="1"/>
              <a:t>when the generation of waste crosses a critical limit, it often becomes possible for the firm to produce certain bye-products or sell off the waste to other firms and thus add to its income</a:t>
            </a:r>
            <a:r>
              <a:rPr lang="en-US"/>
              <a:t>.</a:t>
            </a:r>
            <a:endParaRPr lang="en-US"/>
          </a:p>
          <a:p>
            <a:r>
              <a:rPr lang="en-US" b="1"/>
              <a:t>Better Utilization of Inputs</a:t>
            </a:r>
            <a:r>
              <a:rPr lang="en-US"/>
              <a:t>: </a:t>
            </a:r>
            <a:r>
              <a:rPr lang="en-US" b="1"/>
              <a:t>Various inputs, particularly machines and equipment are lumpy and indivisible. They also require time intervals for ‘maintenance’ and ‘servicing’ etc. Any one of them can go out of order and require repairs. If a machine goes out of order, or is otherwise not able to operate, then a firm with a small scale is not able to find its substitute and its production suffers. </a:t>
            </a:r>
            <a:r>
              <a:rPr lang="en-US"/>
              <a:t>For example, if a transport company has only one truck and that needs some repair, its employees are left unemployed for the time being, though the firm has to pay them all the while. In contrast, a firm with a bigger scale is able to adjust the availability of its machinery, equipment and employees etc. in such a manner that the ‘downtime’ of various inputs is adequately taken care of.</a:t>
            </a:r>
            <a:endParaRPr lang="en-US"/>
          </a:p>
          <a:p>
            <a:r>
              <a:rPr lang="en-US" b="1"/>
              <a:t>Economies of Inventories: </a:t>
            </a:r>
            <a:r>
              <a:rPr lang="en-US"/>
              <a:t>A bigger-size firm is in a better position to adjust its stocks of inputs and finished products etc. in such a manner that </a:t>
            </a:r>
            <a:r>
              <a:rPr lang="en-US" b="1"/>
              <a:t>the normal discrepancy between flows of production and sales are ironed out (solved).</a:t>
            </a: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8335" y="117475"/>
            <a:ext cx="9429750" cy="925830"/>
          </a:xfrm>
        </p:spPr>
        <p:txBody>
          <a:bodyPr>
            <a:normAutofit/>
          </a:bodyPr>
          <a:p>
            <a:r>
              <a:rPr lang="en-US" sz="3110"/>
              <a:t>FACTORS OF PRODUCTION AND ITS CLASSIFICATION</a:t>
            </a:r>
            <a:endParaRPr lang="en-US" sz="3110"/>
          </a:p>
        </p:txBody>
      </p:sp>
      <p:sp>
        <p:nvSpPr>
          <p:cNvPr id="3" name="Content Placeholder 2"/>
          <p:cNvSpPr>
            <a:spLocks noGrp="1"/>
          </p:cNvSpPr>
          <p:nvPr>
            <p:ph idx="1"/>
          </p:nvPr>
        </p:nvSpPr>
        <p:spPr>
          <a:xfrm>
            <a:off x="267335" y="701675"/>
            <a:ext cx="11296015" cy="5971540"/>
          </a:xfrm>
        </p:spPr>
        <p:txBody>
          <a:bodyPr>
            <a:normAutofit fontScale="70000"/>
          </a:bodyPr>
          <a:p>
            <a:r>
              <a:rPr lang="en-US" b="1"/>
              <a:t>Land:</a:t>
            </a:r>
            <a:endParaRPr lang="en-US"/>
          </a:p>
          <a:p>
            <a:r>
              <a:rPr lang="en-US"/>
              <a:t>Land in common usage is soil or surface of the earth. As a factor of production it refers to all natural  resources like forests, water, climate, minerals etc. It mainly supplies food to people, provides space for work and supplies raw material to industry.</a:t>
            </a:r>
            <a:endParaRPr lang="en-US"/>
          </a:p>
          <a:p>
            <a:r>
              <a:rPr lang="en-US" b="1">
                <a:sym typeface="+mn-ea"/>
              </a:rPr>
              <a:t>Labour</a:t>
            </a:r>
            <a:endParaRPr lang="en-US" b="1"/>
          </a:p>
          <a:p>
            <a:r>
              <a:rPr lang="en-US">
                <a:sym typeface="+mn-ea"/>
              </a:rPr>
              <a:t>In the ordinary usage, labour stands for only physical labour. In economics, labour means physical as well as mental services engaged in production to earn income. Classical economists and Karl Marx  have considered labour as the sole factor of production.</a:t>
            </a:r>
            <a:endParaRPr lang="en-US">
              <a:sym typeface="+mn-ea"/>
            </a:endParaRPr>
          </a:p>
          <a:p>
            <a:r>
              <a:rPr lang="en-US" b="1">
                <a:sym typeface="+mn-ea"/>
              </a:rPr>
              <a:t>Capital:</a:t>
            </a:r>
            <a:endParaRPr lang="en-US"/>
          </a:p>
          <a:p>
            <a:r>
              <a:rPr lang="en-US">
                <a:sym typeface="+mn-ea"/>
              </a:rPr>
              <a:t>In the ordinary sense capital means money for an individual or a firm. Money is a form of capital when it is used to purchase machinery, tools, raw materials etc. Ultimately it is these man made goods i.e. Machinery, tools etc. that help in the production of goods. These are vital in raising productivity in different sectors.</a:t>
            </a:r>
            <a:endParaRPr lang="en-US">
              <a:sym typeface="+mn-ea"/>
            </a:endParaRPr>
          </a:p>
          <a:p>
            <a:r>
              <a:rPr lang="en-US" b="1">
                <a:sym typeface="+mn-ea"/>
              </a:rPr>
              <a:t>Entrepreneur</a:t>
            </a:r>
            <a:r>
              <a:rPr lang="en-US">
                <a:sym typeface="+mn-ea"/>
              </a:rPr>
              <a:t>:</a:t>
            </a:r>
            <a:endParaRPr lang="en-US"/>
          </a:p>
          <a:p>
            <a:r>
              <a:rPr lang="en-US">
                <a:sym typeface="+mn-ea"/>
              </a:rPr>
              <a:t>The person who organizes the production is called an entrepreneur. He is considered as a separate factor because he performs specific functions different from those of other factors. Now-a-days an entrepreneur is not considered as a separate factor but as special types of human labourer. Whenever the ownership and the management are one and the same entrepreneur has to perform certain specific functions.</a:t>
            </a:r>
            <a:endParaRPr lang="en-US"/>
          </a:p>
          <a:p>
            <a:endParaRPr lang="en-US"/>
          </a:p>
          <a:p>
            <a:endParaRPr lang="en-US"/>
          </a:p>
          <a:p>
            <a:endParaRPr lang="en-US"/>
          </a:p>
          <a:p>
            <a:endParaRPr lang="en-US"/>
          </a:p>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42900" y="155575"/>
            <a:ext cx="11293475" cy="6424295"/>
          </a:xfrm>
        </p:spPr>
        <p:txBody>
          <a:bodyPr>
            <a:normAutofit fontScale="90000" lnSpcReduction="20000"/>
          </a:bodyPr>
          <a:p>
            <a:r>
              <a:rPr lang="en-US" sz="3000" b="1"/>
              <a:t>Marketing Economies:</a:t>
            </a:r>
            <a:r>
              <a:rPr lang="en-US" sz="3000"/>
              <a:t> A large firm also reaps the advantages of </a:t>
            </a:r>
            <a:r>
              <a:rPr lang="en-US" sz="3000" b="1"/>
              <a:t>buying and selling in bulk.</a:t>
            </a:r>
            <a:r>
              <a:rPr lang="en-US" sz="3000"/>
              <a:t> As a result, it is able to </a:t>
            </a:r>
            <a:r>
              <a:rPr lang="en-US" sz="3000" b="1"/>
              <a:t>procure its inputs at concessional prices</a:t>
            </a:r>
            <a:r>
              <a:rPr lang="en-US" sz="3000"/>
              <a:t>. Similarly, on account of</a:t>
            </a:r>
            <a:r>
              <a:rPr lang="en-US" sz="3000" b="1"/>
              <a:t> bulk selling, its average selling costs come down</a:t>
            </a:r>
            <a:r>
              <a:rPr lang="en-US" sz="3000"/>
              <a:t>. It can also have separate sales and marketing departments which can undertake the job of marketing its product in a professional manner. In addition, its sheer size imparts it better bargaining strength.</a:t>
            </a:r>
            <a:endParaRPr lang="en-US" sz="3000"/>
          </a:p>
          <a:p>
            <a:endParaRPr lang="en-US" sz="3000"/>
          </a:p>
          <a:p>
            <a:r>
              <a:rPr lang="en-US" sz="3000" b="1"/>
              <a:t>Advertising:</a:t>
            </a:r>
            <a:r>
              <a:rPr lang="en-US" sz="3000"/>
              <a:t> When a firm is not operating under conditions of perfect competition, it is obliged to undertake various </a:t>
            </a:r>
            <a:r>
              <a:rPr lang="en-US" sz="3000" b="1"/>
              <a:t>activities to promote its sales of which advertising</a:t>
            </a:r>
            <a:r>
              <a:rPr lang="en-US" sz="3000"/>
              <a:t> happens to be an integral part. It is found that a small firm is not able to afford advertising because it has to be repetitive to be successful. Moreover, </a:t>
            </a:r>
            <a:r>
              <a:rPr lang="en-US" sz="3000" b="1"/>
              <a:t>with an increase in the advertising budget, a firm is able to diversify its programme so as to cover more effective media and in an optimum proportion.</a:t>
            </a:r>
            <a:r>
              <a:rPr lang="en-US" sz="3000"/>
              <a:t> As a result, its per unit advertising expenses come down.</a:t>
            </a:r>
            <a:endParaRPr lang="en-US" sz="3000"/>
          </a:p>
          <a:p>
            <a:r>
              <a:rPr lang="en-US" sz="3000" b="1"/>
              <a:t>Risk Economies</a:t>
            </a:r>
            <a:r>
              <a:rPr lang="en-US" sz="3000"/>
              <a:t>: A large firm can diversify its product lines and thereby reduce the average risk faced by it since all product lines are not likely to generate losses simultaneously. The firm can compensate its losses from some lines with profits from the others. </a:t>
            </a:r>
            <a:r>
              <a:rPr lang="en-US" sz="3000" b="1"/>
              <a:t>A large firm has also better command over resources compared with a small firm.</a:t>
            </a:r>
            <a:endParaRPr lang="en-US" sz="3000"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Internal Diseconomies</a:t>
            </a:r>
            <a:br>
              <a:rPr lang="en-US"/>
            </a:br>
            <a:endParaRPr lang="en-US"/>
          </a:p>
        </p:txBody>
      </p:sp>
      <p:sp>
        <p:nvSpPr>
          <p:cNvPr id="3" name="Content Placeholder 2"/>
          <p:cNvSpPr>
            <a:spLocks noGrp="1"/>
          </p:cNvSpPr>
          <p:nvPr>
            <p:ph sz="half" idx="1"/>
          </p:nvPr>
        </p:nvSpPr>
        <p:spPr>
          <a:xfrm>
            <a:off x="838200" y="1052830"/>
            <a:ext cx="10627995" cy="5124450"/>
          </a:xfrm>
        </p:spPr>
        <p:txBody>
          <a:bodyPr>
            <a:normAutofit lnSpcReduction="20000"/>
          </a:bodyPr>
          <a:p>
            <a:r>
              <a:rPr lang="en-US"/>
              <a:t>The firm gets economies only upto a certain level of expansion.  If the production base is expanded beyond a limit internal economies may give way to internal diseconomies.  Some of these internal diseconomies are</a:t>
            </a:r>
            <a:endParaRPr lang="en-US"/>
          </a:p>
          <a:p>
            <a:r>
              <a:rPr lang="en-US"/>
              <a:t>a. Stretching  the factors of production beyond their optimal level of operation.  When the firm expands beyond the controllable limits, organisational inefficiency sets in. Inefficient management and supervision may result in fall in production or rise in costs.</a:t>
            </a:r>
            <a:endParaRPr lang="en-US"/>
          </a:p>
          <a:p>
            <a:r>
              <a:rPr lang="en-US"/>
              <a:t>b. As the number of employees increase leading to misunderstanding.</a:t>
            </a:r>
            <a:endParaRPr lang="en-US"/>
          </a:p>
          <a:p>
            <a:r>
              <a:rPr lang="en-US"/>
              <a:t>c. In large departmentalization of work leads to lack of proper coordination and thereby results in duplication of work.</a:t>
            </a:r>
            <a:endParaRPr lang="en-US"/>
          </a:p>
          <a:p>
            <a:r>
              <a:rPr lang="en-US"/>
              <a:t>d. Large industrial units often compain the problems created by la our uions puttingup unreasonable demands that impair productive efficiency and increases production costs.</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32715"/>
            <a:ext cx="10268585" cy="923925"/>
          </a:xfrm>
        </p:spPr>
        <p:txBody>
          <a:bodyPr/>
          <a:p>
            <a:r>
              <a:rPr lang="en-US" b="1">
                <a:sym typeface="+mn-ea"/>
              </a:rPr>
              <a:t>External Economies of Scale:</a:t>
            </a:r>
            <a:r>
              <a:rPr lang="en-US">
                <a:sym typeface="+mn-ea"/>
              </a:rPr>
              <a:t> </a:t>
            </a:r>
            <a:endParaRPr lang="en-US"/>
          </a:p>
        </p:txBody>
      </p:sp>
      <p:sp>
        <p:nvSpPr>
          <p:cNvPr id="3" name="Content Placeholder 2"/>
          <p:cNvSpPr>
            <a:spLocks noGrp="1"/>
          </p:cNvSpPr>
          <p:nvPr>
            <p:ph sz="half" idx="1"/>
          </p:nvPr>
        </p:nvSpPr>
        <p:spPr>
          <a:xfrm>
            <a:off x="838200" y="912495"/>
            <a:ext cx="10704830" cy="5264785"/>
          </a:xfrm>
        </p:spPr>
        <p:txBody>
          <a:bodyPr>
            <a:normAutofit lnSpcReduction="20000"/>
          </a:bodyPr>
          <a:p>
            <a:r>
              <a:rPr lang="en-US">
                <a:sym typeface="+mn-ea"/>
              </a:rPr>
              <a:t>These economies are those which are reaped by a firm not on account of its own efforts and increase in its scale but on account of the expansion and growth of the industry to which it belongs and also on account of overall development of the economy and markets.</a:t>
            </a:r>
            <a:endParaRPr lang="en-US">
              <a:sym typeface="+mn-ea"/>
            </a:endParaRPr>
          </a:p>
          <a:p>
            <a:r>
              <a:rPr lang="en-US"/>
              <a:t>External economies of scale occur outside of an individual company but within the same industry. Remember that in economics, economies of scale mean that the more units a business produces, the less it costs to produce each unit.</a:t>
            </a:r>
            <a:endParaRPr lang="en-US">
              <a:sym typeface="+mn-ea"/>
            </a:endParaRPr>
          </a:p>
          <a:p>
            <a:r>
              <a:rPr lang="en-US"/>
              <a:t>External economies of scale describe similar conditions, only for an entire industry instead of a company. For example, if a city creates a better transportation network to service a particular industry, then all companies in that industry will benefit from the new transportation network, and experience decreased production costs.</a:t>
            </a:r>
            <a:endParaRPr lang="en-US"/>
          </a:p>
          <a:p>
            <a:r>
              <a:rPr lang="en-US"/>
              <a:t>External economies of scale are business-enhancing factors that occur outside a company but within the same industry.</a:t>
            </a:r>
            <a:endParaRPr lang="en-US"/>
          </a:p>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1035"/>
          </a:xfrm>
        </p:spPr>
        <p:txBody>
          <a:bodyPr>
            <a:normAutofit fontScale="90000"/>
          </a:bodyPr>
          <a:p>
            <a:r>
              <a:rPr lang="en-US" sz="2665" b="1"/>
              <a:t>External Economies of Scale:</a:t>
            </a:r>
            <a:r>
              <a:rPr lang="en-US" sz="2665"/>
              <a:t> </a:t>
            </a:r>
            <a:br>
              <a:rPr lang="en-US" sz="2665"/>
            </a:br>
            <a:endParaRPr lang="en-US" sz="2665"/>
          </a:p>
        </p:txBody>
      </p:sp>
      <p:sp>
        <p:nvSpPr>
          <p:cNvPr id="3" name="Content Placeholder 2"/>
          <p:cNvSpPr>
            <a:spLocks noGrp="1"/>
          </p:cNvSpPr>
          <p:nvPr>
            <p:ph sz="half" idx="1"/>
          </p:nvPr>
        </p:nvSpPr>
        <p:spPr>
          <a:xfrm>
            <a:off x="328295" y="902335"/>
            <a:ext cx="10858500" cy="5274945"/>
          </a:xfrm>
        </p:spPr>
        <p:txBody>
          <a:bodyPr>
            <a:noAutofit/>
          </a:bodyPr>
          <a:p>
            <a:r>
              <a:rPr lang="en-US" sz="1900" b="1">
                <a:solidFill>
                  <a:schemeClr val="tx1"/>
                </a:solidFill>
                <a:uFillTx/>
              </a:rPr>
              <a:t>Economies of Information:</a:t>
            </a:r>
            <a:r>
              <a:rPr lang="en-US" sz="1900">
                <a:solidFill>
                  <a:schemeClr val="tx1"/>
                </a:solidFill>
                <a:uFillTx/>
              </a:rPr>
              <a:t> Availability of information is cheaper when we consider the industry as a whole. A firm  requires </a:t>
            </a:r>
            <a:r>
              <a:rPr lang="en-US" sz="1900" b="1">
                <a:solidFill>
                  <a:schemeClr val="tx1"/>
                </a:solidFill>
                <a:uFillTx/>
              </a:rPr>
              <a:t>continuous information regarding the prices of inputs and its product, </a:t>
            </a:r>
            <a:r>
              <a:rPr lang="en-US" sz="1900">
                <a:solidFill>
                  <a:schemeClr val="tx1"/>
                </a:solidFill>
                <a:uFillTx/>
              </a:rPr>
              <a:t>as also likely changes in them on account of </a:t>
            </a:r>
            <a:r>
              <a:rPr lang="en-US" sz="1900" b="1">
                <a:solidFill>
                  <a:schemeClr val="tx1"/>
                </a:solidFill>
                <a:uFillTx/>
              </a:rPr>
              <a:t>shifts in government policies </a:t>
            </a:r>
            <a:r>
              <a:rPr lang="en-US" sz="1900">
                <a:solidFill>
                  <a:schemeClr val="tx1"/>
                </a:solidFill>
                <a:uFillTx/>
              </a:rPr>
              <a:t>and other developments. If the industry as a whole sets up facilities for providing information through various </a:t>
            </a:r>
            <a:r>
              <a:rPr lang="en-US" sz="1900" b="1">
                <a:solidFill>
                  <a:schemeClr val="tx1"/>
                </a:solidFill>
                <a:uFillTx/>
              </a:rPr>
              <a:t>means of communication, </a:t>
            </a:r>
            <a:r>
              <a:rPr lang="en-US" sz="1900">
                <a:solidFill>
                  <a:schemeClr val="tx1"/>
                </a:solidFill>
                <a:uFillTx/>
              </a:rPr>
              <a:t>it is much cheaper, than if it is done by the firm alone. As a result, when the authorities or the industry as a whole provides means of information, it becomes economical for the firm to use the same sets up.</a:t>
            </a:r>
            <a:endParaRPr lang="en-US" sz="1900">
              <a:solidFill>
                <a:schemeClr val="tx1"/>
              </a:solidFill>
              <a:uFillTx/>
            </a:endParaRPr>
          </a:p>
          <a:p>
            <a:r>
              <a:rPr lang="en-US" sz="1900" b="1">
                <a:solidFill>
                  <a:schemeClr val="tx1"/>
                </a:solidFill>
                <a:uFillTx/>
              </a:rPr>
              <a:t>Research and Development: </a:t>
            </a:r>
            <a:r>
              <a:rPr lang="en-US" sz="1900">
                <a:solidFill>
                  <a:schemeClr val="tx1"/>
                </a:solidFill>
                <a:uFillTx/>
              </a:rPr>
              <a:t>The results of research undertaken by the authorities or by the industry as a whole are economical for the firm to use. Also, it is generally commercially viable for a research organisation to undertake research on its own and sell the findings to individual firms on payment basis than for the firms to undertake the same individually.</a:t>
            </a:r>
            <a:endParaRPr lang="en-US" sz="1900">
              <a:solidFill>
                <a:schemeClr val="tx1"/>
              </a:solidFill>
              <a:uFillTx/>
            </a:endParaRPr>
          </a:p>
          <a:p>
            <a:r>
              <a:rPr lang="en-US" sz="1900" b="1">
                <a:solidFill>
                  <a:schemeClr val="tx1"/>
                </a:solidFill>
                <a:uFillTx/>
              </a:rPr>
              <a:t>Economies of Concentration: </a:t>
            </a:r>
            <a:r>
              <a:rPr lang="en-US" sz="1900">
                <a:solidFill>
                  <a:schemeClr val="tx1"/>
                </a:solidFill>
                <a:uFillTx/>
              </a:rPr>
              <a:t>When an industry is concentrated in a certain locality or region, its firms get incidental saving in costs in the form of cheaper and more reliable services. These services cover, for example, repairs, consultancy, banking, credit, insurance, financial advice, packing, transport, housing, communication, training, housing, health care, and so on. An individual firm is able to make use of these services at competitive and economical prices.</a:t>
            </a:r>
            <a:endParaRPr lang="en-US" sz="1900">
              <a:solidFill>
                <a:schemeClr val="tx1"/>
              </a:solidFill>
              <a:uFillTx/>
            </a:endParaRPr>
          </a:p>
          <a:p>
            <a:r>
              <a:rPr lang="en-US" sz="1900" b="1">
                <a:solidFill>
                  <a:schemeClr val="tx1"/>
                </a:solidFill>
                <a:uFillTx/>
              </a:rPr>
              <a:t>Economies of Specialization: </a:t>
            </a:r>
            <a:r>
              <a:rPr lang="en-US" sz="1900">
                <a:solidFill>
                  <a:schemeClr val="tx1"/>
                </a:solidFill>
                <a:uFillTx/>
              </a:rPr>
              <a:t>When a number of associated and interlinked industries get located in the neighborhood, they all provide support to each other and their costs come down. As a result, the individual firms also benefit from this development.</a:t>
            </a:r>
            <a:endParaRPr lang="en-US" sz="1900">
              <a:solidFill>
                <a:schemeClr val="tx1"/>
              </a:solidFill>
              <a:uFillTx/>
            </a:endParaRPr>
          </a:p>
          <a:p>
            <a:endParaRPr lang="en-US" sz="1900">
              <a:solidFill>
                <a:schemeClr val="tx1"/>
              </a:solidFill>
              <a:uFillTx/>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12420" y="139065"/>
            <a:ext cx="11462385" cy="6501765"/>
          </a:xfrm>
        </p:spPr>
        <p:txBody>
          <a:bodyPr>
            <a:normAutofit lnSpcReduction="20000"/>
          </a:bodyPr>
          <a:p>
            <a:r>
              <a:rPr lang="en-US" sz="4570" b="1"/>
              <a:t>External Diseconomies of Scale: </a:t>
            </a:r>
            <a:endParaRPr lang="en-US" sz="4570" b="1"/>
          </a:p>
          <a:p>
            <a:r>
              <a:rPr lang="en-US"/>
              <a:t>There are several reasons for the prices of inputs to move up or their quality to deteriorate. For example, </a:t>
            </a:r>
            <a:r>
              <a:rPr lang="en-US" b="1"/>
              <a:t>the authorities may impose a tax on one or more inputs.</a:t>
            </a:r>
            <a:r>
              <a:rPr lang="en-US"/>
              <a:t> Or there may be a </a:t>
            </a:r>
            <a:r>
              <a:rPr lang="en-US" b="1"/>
              <a:t>wage revision in the industry or imposed by the authorities </a:t>
            </a:r>
            <a:r>
              <a:rPr lang="en-US"/>
              <a:t>on the economy as a whole.</a:t>
            </a:r>
            <a:endParaRPr lang="en-US"/>
          </a:p>
          <a:p>
            <a:r>
              <a:rPr lang="en-US"/>
              <a:t>The expansion of an industry beyond limit may lead to diseconomies such as overcrowding of industrial centers, growth of slums and unhygenic living conditions.</a:t>
            </a:r>
            <a:endParaRPr lang="en-US"/>
          </a:p>
          <a:p>
            <a:r>
              <a:rPr lang="en-US"/>
              <a:t>It is also possible that </a:t>
            </a:r>
            <a:r>
              <a:rPr lang="en-US" b="1"/>
              <a:t>prices of some imported inputs may go </a:t>
            </a:r>
            <a:r>
              <a:rPr lang="en-US"/>
              <a:t>up because of one or more reasons including for example, </a:t>
            </a:r>
            <a:r>
              <a:rPr lang="en-US" b="1"/>
              <a:t>customs duties imposed by the domestic government or by the exporting country or increase in cost of production abroad, etc.</a:t>
            </a:r>
            <a:endParaRPr lang="en-US" b="1"/>
          </a:p>
          <a:p>
            <a:r>
              <a:rPr lang="en-US"/>
              <a:t>It is possible that on account of </a:t>
            </a:r>
            <a:r>
              <a:rPr lang="en-US" b="1"/>
              <a:t>war, strikes, some natural calamity, or quantitative restrictions imposed by domestic country or a foreign country</a:t>
            </a:r>
            <a:r>
              <a:rPr lang="en-US"/>
              <a:t>, the availability of an essential input may become costlier or insufficient.</a:t>
            </a:r>
            <a:endParaRPr lang="en-US"/>
          </a:p>
          <a:p>
            <a:r>
              <a:rPr lang="en-US"/>
              <a:t>There is another danger of the workers forming into a strong union and create labour problems.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8955" y="118110"/>
            <a:ext cx="10515600" cy="1325563"/>
          </a:xfrm>
        </p:spPr>
        <p:txBody>
          <a:bodyPr/>
          <a:p>
            <a:r>
              <a:rPr lang="en-US"/>
              <a:t>Different Cost concepts</a:t>
            </a:r>
            <a:endParaRPr lang="en-US"/>
          </a:p>
        </p:txBody>
      </p:sp>
      <p:sp>
        <p:nvSpPr>
          <p:cNvPr id="3" name="Content Placeholder 2"/>
          <p:cNvSpPr>
            <a:spLocks noGrp="1"/>
          </p:cNvSpPr>
          <p:nvPr>
            <p:ph sz="half" idx="1"/>
          </p:nvPr>
        </p:nvSpPr>
        <p:spPr>
          <a:xfrm>
            <a:off x="421005" y="1050925"/>
            <a:ext cx="11215370" cy="5543550"/>
          </a:xfrm>
        </p:spPr>
        <p:txBody>
          <a:bodyPr>
            <a:normAutofit fontScale="25000"/>
          </a:bodyPr>
          <a:p>
            <a:r>
              <a:rPr lang="en-US" sz="11200" b="1"/>
              <a:t>MEANING OF COST</a:t>
            </a:r>
            <a:endParaRPr lang="en-US" sz="11200"/>
          </a:p>
          <a:p>
            <a:r>
              <a:rPr lang="en-US" sz="8000"/>
              <a:t>It is the expenditure incurred by the producer (or) firm to produce the goods and services. </a:t>
            </a:r>
            <a:endParaRPr lang="en-US" sz="8000"/>
          </a:p>
          <a:p>
            <a:r>
              <a:rPr lang="en-US" sz="8000"/>
              <a:t>C = f(Q)</a:t>
            </a:r>
            <a:endParaRPr lang="en-US" sz="8000"/>
          </a:p>
          <a:p>
            <a:pPr marL="0" indent="0">
              <a:buNone/>
            </a:pPr>
            <a:r>
              <a:rPr lang="en-US" sz="8000" b="1"/>
              <a:t>Types of cost:</a:t>
            </a:r>
            <a:endParaRPr lang="en-US" sz="8000" b="1"/>
          </a:p>
          <a:p>
            <a:r>
              <a:rPr lang="en-US" sz="8000" b="1"/>
              <a:t>1. Money:</a:t>
            </a:r>
            <a:endParaRPr lang="en-US" sz="8000" b="1"/>
          </a:p>
          <a:p>
            <a:r>
              <a:rPr lang="en-US" sz="8000"/>
              <a:t>If the remunerations of the factors of production are paid in the form of money it is called money cost. </a:t>
            </a:r>
            <a:endParaRPr lang="en-US" sz="8000"/>
          </a:p>
          <a:p>
            <a:r>
              <a:rPr lang="en-US" sz="8000"/>
              <a:t>For example: rent paid to the land, wages to the labourers etc.</a:t>
            </a:r>
            <a:endParaRPr lang="en-US" sz="8000"/>
          </a:p>
          <a:p>
            <a:r>
              <a:rPr lang="en-US" sz="8000" b="1"/>
              <a:t>2. Real cost:</a:t>
            </a:r>
            <a:endParaRPr lang="en-US" sz="8000"/>
          </a:p>
          <a:p>
            <a:r>
              <a:rPr lang="en-US" sz="8000"/>
              <a:t>The concept of real cost was introduced by Alfred Marshall. Exertions of all kinds of labour that are already indirectly involved in production process. All these efforts and sacrifices together will be called as real cost of production. For example exertions of all kinds of labour, waiting and sacrifices required for saving the capital.</a:t>
            </a:r>
            <a:endParaRPr lang="en-US" sz="8000"/>
          </a:p>
          <a:p>
            <a:endParaRPr lang="en-US" sz="8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20370" y="278765"/>
            <a:ext cx="11276965" cy="6284595"/>
          </a:xfrm>
        </p:spPr>
        <p:txBody>
          <a:bodyPr>
            <a:normAutofit fontScale="65000"/>
          </a:bodyPr>
          <a:p>
            <a:r>
              <a:rPr lang="en-US" sz="3075" b="1">
                <a:sym typeface="+mn-ea"/>
              </a:rPr>
              <a:t>3. Economic costs:</a:t>
            </a:r>
            <a:endParaRPr lang="en-US" sz="3075" b="1"/>
          </a:p>
          <a:p>
            <a:r>
              <a:rPr lang="en-US">
                <a:sym typeface="+mn-ea"/>
              </a:rPr>
              <a:t>Total expenses incurred by a firm (or) producer in producing a commodity are called economic costs. </a:t>
            </a:r>
            <a:endParaRPr lang="en-US"/>
          </a:p>
          <a:p>
            <a:r>
              <a:rPr lang="en-US">
                <a:sym typeface="+mn-ea"/>
              </a:rPr>
              <a:t>These economic costs includes</a:t>
            </a:r>
            <a:endParaRPr lang="en-US"/>
          </a:p>
          <a:p>
            <a:r>
              <a:rPr lang="en-US">
                <a:sym typeface="+mn-ea"/>
              </a:rPr>
              <a:t>(a) Explicit costs</a:t>
            </a:r>
            <a:endParaRPr lang="en-US"/>
          </a:p>
          <a:p>
            <a:r>
              <a:rPr lang="en-US">
                <a:sym typeface="+mn-ea"/>
              </a:rPr>
              <a:t>(b) Implicit costs</a:t>
            </a:r>
            <a:endParaRPr lang="en-US"/>
          </a:p>
          <a:p>
            <a:r>
              <a:rPr lang="en-US">
                <a:sym typeface="+mn-ea"/>
              </a:rPr>
              <a:t>(c) Normal profit.</a:t>
            </a:r>
            <a:endParaRPr lang="en-US"/>
          </a:p>
          <a:p>
            <a:r>
              <a:rPr lang="en-US" b="1">
                <a:sym typeface="+mn-ea"/>
              </a:rPr>
              <a:t>Explicit costs:</a:t>
            </a:r>
            <a:endParaRPr lang="en-US" b="1"/>
          </a:p>
          <a:p>
            <a:r>
              <a:rPr lang="en-US">
                <a:sym typeface="+mn-ea"/>
              </a:rPr>
              <a:t>Actual payments made by a firm for purchasing or hiring resources are called explicit costs. These costs are actual money expenses directly incurred for purchasing the resources for example rent to the land, wages to the labourer, expenditure on raw material interest on borrowed money etc.,</a:t>
            </a:r>
            <a:endParaRPr lang="en-US"/>
          </a:p>
          <a:p>
            <a:r>
              <a:rPr lang="en-US" b="1">
                <a:sym typeface="+mn-ea"/>
              </a:rPr>
              <a:t>Implicit costs:</a:t>
            </a:r>
            <a:endParaRPr lang="en-US" b="1"/>
          </a:p>
          <a:p>
            <a:r>
              <a:rPr lang="en-US">
                <a:sym typeface="+mn-ea"/>
              </a:rPr>
              <a:t>These costs are imputed costs of the factors of productions owned by the producer himself which are generally left out in the calculation of expenses of the firm. For example rent for the use own land, interest on his own capital etc.</a:t>
            </a:r>
            <a:endParaRPr lang="en-US"/>
          </a:p>
          <a:p>
            <a:r>
              <a:rPr lang="en-US">
                <a:sym typeface="+mn-ea"/>
              </a:rPr>
              <a:t> Explicit costs are recorded in the account books but implicit costs are not recorded.  Explicit costs are also called “Accounting costs”</a:t>
            </a:r>
            <a:endParaRPr lang="en-US"/>
          </a:p>
          <a:p>
            <a:r>
              <a:rPr lang="en-US" b="1">
                <a:sym typeface="+mn-ea"/>
              </a:rPr>
              <a:t>Normal profits:</a:t>
            </a:r>
            <a:endParaRPr lang="en-US" b="1"/>
          </a:p>
          <a:p>
            <a:r>
              <a:rPr lang="en-US">
                <a:sym typeface="+mn-ea"/>
              </a:rPr>
              <a:t>The minimum amount which is required to keep an entrepreneur in the production process is known as normal profit.</a:t>
            </a:r>
            <a:endParaRPr lang="en-US">
              <a:sym typeface="+mn-ea"/>
            </a:endParaRPr>
          </a:p>
          <a:p>
            <a:r>
              <a:rPr lang="en-US">
                <a:sym typeface="+mn-ea"/>
              </a:rPr>
              <a:t>Economic cost = Explicit cost + Implicit cost + normal profits</a:t>
            </a:r>
            <a:endParaRPr lang="en-US"/>
          </a:p>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19710" y="156210"/>
            <a:ext cx="6866890" cy="6392545"/>
          </a:xfrm>
        </p:spPr>
        <p:txBody>
          <a:bodyPr>
            <a:noAutofit/>
          </a:bodyPr>
          <a:p>
            <a:r>
              <a:rPr lang="en-US" sz="1800" b="1"/>
              <a:t>4. Opportunity cost:</a:t>
            </a:r>
            <a:endParaRPr lang="en-US" sz="1800"/>
          </a:p>
          <a:p>
            <a:r>
              <a:rPr lang="en-US" sz="1800"/>
              <a:t>The opportunity cost of anything is next best alternative cost which is forgone. Individual point of view  (or) nation point of view the resources are scarce. At that time to get the one commodity we have to forgo the another commodity. This is called opportunity costs.</a:t>
            </a:r>
            <a:endParaRPr lang="en-US" sz="1800"/>
          </a:p>
          <a:p>
            <a:r>
              <a:rPr lang="en-US" sz="1800"/>
              <a:t>Suppose a price of land can be used for growing wheat or rice. If the land is used for growing rice, it is not available for growing wheat. Therefore the opportunity cost for rice is the wheat crop foregone. </a:t>
            </a:r>
            <a:endParaRPr lang="en-US" sz="1800"/>
          </a:p>
          <a:p>
            <a:r>
              <a:rPr lang="en-US" sz="1800"/>
              <a:t>This is illustrated with the help of the following diagram.</a:t>
            </a:r>
            <a:endParaRPr lang="en-US" sz="1800"/>
          </a:p>
          <a:p>
            <a:r>
              <a:rPr lang="en-US" sz="1800"/>
              <a:t>Suppose the farmer, using a price of land can b produce either 50 quintals (ON) of rice of 40 quintals (OM) of wheat. If the farmer produced 50 quintals of rice (ON), he cannot produce wheat. Therefore the opportunity cost of 50 quintals (ON) of rice is 40 quintals (OM) of wheat. The farmer can also produce any combination of the two crops on the production possibility curve MN. Let us assume that the farmer is operating at point A on the production possibility curve where he produces OD amount of rice and OC amount of wheat. Now, he decides to operate at point B on the production possibility curve. Here he has to reduce the production of wheat from OC to OE in order to increase the production of rice form OD to OF. It means the opportunity cost of DF amount of rice is the CE amount of wheat</a:t>
            </a:r>
            <a:endParaRPr lang="en-US" sz="1800"/>
          </a:p>
        </p:txBody>
      </p:sp>
      <p:pic>
        <p:nvPicPr>
          <p:cNvPr id="5" name="Content Placeholder 4"/>
          <p:cNvPicPr>
            <a:picLocks noChangeAspect="1"/>
          </p:cNvPicPr>
          <p:nvPr>
            <p:ph sz="half" idx="2"/>
          </p:nvPr>
        </p:nvPicPr>
        <p:blipFill>
          <a:blip r:embed="rId1"/>
          <a:stretch>
            <a:fillRect/>
          </a:stretch>
        </p:blipFill>
        <p:spPr>
          <a:xfrm>
            <a:off x="6537960" y="821055"/>
            <a:ext cx="5454650" cy="477266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7870"/>
          </a:xfrm>
        </p:spPr>
        <p:txBody>
          <a:bodyPr>
            <a:normAutofit fontScale="90000"/>
          </a:bodyPr>
          <a:p>
            <a:r>
              <a:rPr lang="en-US">
                <a:sym typeface="+mn-ea"/>
              </a:rPr>
              <a:t>Cost Function:</a:t>
            </a:r>
            <a:br>
              <a:rPr lang="en-US"/>
            </a:br>
            <a:endParaRPr lang="en-US"/>
          </a:p>
        </p:txBody>
      </p:sp>
      <p:sp>
        <p:nvSpPr>
          <p:cNvPr id="3" name="Content Placeholder 2"/>
          <p:cNvSpPr>
            <a:spLocks noGrp="1"/>
          </p:cNvSpPr>
          <p:nvPr>
            <p:ph sz="half" idx="1"/>
          </p:nvPr>
        </p:nvSpPr>
        <p:spPr>
          <a:xfrm>
            <a:off x="838200" y="820420"/>
            <a:ext cx="10348595" cy="5356860"/>
          </a:xfrm>
        </p:spPr>
        <p:txBody>
          <a:bodyPr>
            <a:normAutofit fontScale="70000"/>
          </a:bodyPr>
          <a:p>
            <a:r>
              <a:rPr lang="en-US"/>
              <a:t>The cost function explains the functional relationship between cost of production and physical quantity of output.</a:t>
            </a:r>
            <a:endParaRPr lang="en-US"/>
          </a:p>
          <a:p>
            <a:r>
              <a:rPr lang="en-US"/>
              <a:t>C = f(Q)</a:t>
            </a:r>
            <a:endParaRPr lang="en-US"/>
          </a:p>
          <a:p>
            <a:r>
              <a:rPr lang="en-US"/>
              <a:t>Short run costs:</a:t>
            </a:r>
            <a:endParaRPr lang="en-US"/>
          </a:p>
          <a:p>
            <a:r>
              <a:rPr lang="en-US"/>
              <a:t>In the short period cost of production can be divided into two types. They are </a:t>
            </a:r>
            <a:endParaRPr lang="en-US"/>
          </a:p>
          <a:p>
            <a:r>
              <a:rPr lang="en-US"/>
              <a:t>1. Fixed costs</a:t>
            </a:r>
            <a:endParaRPr lang="en-US"/>
          </a:p>
          <a:p>
            <a:r>
              <a:rPr lang="en-US"/>
              <a:t>2. Variable costs</a:t>
            </a:r>
            <a:endParaRPr lang="en-US"/>
          </a:p>
          <a:p>
            <a:r>
              <a:rPr lang="en-US"/>
              <a:t>1. Fixed costs:</a:t>
            </a:r>
            <a:endParaRPr lang="en-US"/>
          </a:p>
          <a:p>
            <a:r>
              <a:rPr lang="en-US"/>
              <a:t>The costs which don’t change with change of the output are called fixed costs. It means output may be increase (or) decrease but no change in these costs. Irrespective of the Level of output Quantity the producer must incurr this cost. Even the output is zero the fixed cost is positive. The fixed cost curve (TFC) will be parallel to ox-axis.</a:t>
            </a:r>
            <a:endParaRPr lang="en-US"/>
          </a:p>
          <a:p>
            <a:r>
              <a:rPr lang="en-US"/>
              <a:t>Example: expenditure on the land, building, salaries of permanent employees, interest payment, insurance premium etc.</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96545" y="248285"/>
            <a:ext cx="5875655" cy="6269355"/>
          </a:xfrm>
        </p:spPr>
        <p:txBody>
          <a:bodyPr>
            <a:normAutofit fontScale="70000"/>
          </a:bodyPr>
          <a:p>
            <a:r>
              <a:rPr lang="en-US"/>
              <a:t>2. </a:t>
            </a:r>
            <a:r>
              <a:rPr lang="en-US" b="1"/>
              <a:t>Variable costs:</a:t>
            </a:r>
            <a:endParaRPr lang="en-US" b="1"/>
          </a:p>
          <a:p>
            <a:r>
              <a:rPr lang="en-US"/>
              <a:t>Costs which changed with change of the and output quantity are called variable costs. It means when the output is increased, these costs increased and when the output is decreased, these costs are also decreased. When the output is zero these costs are also zero. The TVC curve will be sloped upwards from “left to right” And it is started from the origin.</a:t>
            </a:r>
            <a:endParaRPr lang="en-US"/>
          </a:p>
          <a:p>
            <a:r>
              <a:rPr lang="en-US"/>
              <a:t>Example: Expenditure on raw material, power, fuel, wage of daily laborers etc</a:t>
            </a:r>
            <a:endParaRPr lang="en-US" b="1"/>
          </a:p>
          <a:p>
            <a:r>
              <a:rPr lang="en-US" b="1"/>
              <a:t>3. Total costs:</a:t>
            </a:r>
            <a:endParaRPr lang="en-US"/>
          </a:p>
          <a:p>
            <a:r>
              <a:rPr lang="en-US"/>
              <a:t>When the fixed cost are added with variable costs then the total cost can be obtained, when the output increases total costs are also increased and when the output decreases total costs are also decrease. The total cost curve will slope upwards from the left to right as there direct proportional relationship between output and total cost.</a:t>
            </a:r>
            <a:endParaRPr lang="en-US"/>
          </a:p>
        </p:txBody>
      </p:sp>
      <p:pic>
        <p:nvPicPr>
          <p:cNvPr id="5" name="Content Placeholder 4"/>
          <p:cNvPicPr>
            <a:picLocks noChangeAspect="1"/>
          </p:cNvPicPr>
          <p:nvPr>
            <p:ph sz="half" idx="2"/>
          </p:nvPr>
        </p:nvPicPr>
        <p:blipFill>
          <a:blip r:embed="rId1"/>
          <a:stretch>
            <a:fillRect/>
          </a:stretch>
        </p:blipFill>
        <p:spPr>
          <a:xfrm>
            <a:off x="6172200" y="147320"/>
            <a:ext cx="5895340" cy="2679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Production function</a:t>
            </a:r>
            <a:endParaRPr lang="en-US"/>
          </a:p>
        </p:txBody>
      </p:sp>
      <p:sp>
        <p:nvSpPr>
          <p:cNvPr id="3" name="Content Placeholder 2"/>
          <p:cNvSpPr>
            <a:spLocks noGrp="1"/>
          </p:cNvSpPr>
          <p:nvPr>
            <p:ph idx="1"/>
          </p:nvPr>
        </p:nvSpPr>
        <p:spPr>
          <a:xfrm>
            <a:off x="693420" y="1285240"/>
            <a:ext cx="10515600" cy="5245735"/>
          </a:xfrm>
        </p:spPr>
        <p:txBody>
          <a:bodyPr>
            <a:normAutofit/>
          </a:bodyPr>
          <a:p>
            <a:pPr marL="0" indent="0">
              <a:buNone/>
            </a:pPr>
            <a:r>
              <a:rPr lang="en-US"/>
              <a:t>Production function explains the functional relationship between inputs and output.  To get a certain amount of output what combination of inputs are required will be given by the production function. For example</a:t>
            </a:r>
            <a:endParaRPr lang="en-US"/>
          </a:p>
          <a:p>
            <a:pPr marL="0" indent="0">
              <a:buNone/>
            </a:pPr>
            <a:r>
              <a:rPr lang="en-US"/>
              <a:t>Q =  f ( K, N, L ........ E ) </a:t>
            </a:r>
            <a:endParaRPr lang="en-US"/>
          </a:p>
          <a:p>
            <a:pPr marL="0" indent="0">
              <a:buNone/>
            </a:pPr>
            <a:r>
              <a:rPr lang="en-US"/>
              <a:t>Where, Q = output</a:t>
            </a:r>
            <a:endParaRPr lang="en-US"/>
          </a:p>
          <a:p>
            <a:pPr marL="0" indent="0">
              <a:buNone/>
            </a:pPr>
            <a:r>
              <a:rPr lang="en-US"/>
              <a:t>	f = Function</a:t>
            </a:r>
            <a:endParaRPr lang="en-US"/>
          </a:p>
          <a:p>
            <a:pPr marL="0" indent="0">
              <a:buNone/>
            </a:pPr>
            <a:r>
              <a:rPr lang="en-US"/>
              <a:t>	K = Capital</a:t>
            </a:r>
            <a:endParaRPr lang="en-US"/>
          </a:p>
          <a:p>
            <a:pPr marL="0" indent="0">
              <a:buNone/>
            </a:pPr>
            <a:r>
              <a:rPr lang="en-US"/>
              <a:t>	N = Labour</a:t>
            </a:r>
            <a:endParaRPr lang="en-US"/>
          </a:p>
          <a:p>
            <a:pPr marL="0" indent="0">
              <a:buNone/>
            </a:pPr>
            <a:r>
              <a:rPr lang="en-US"/>
              <a:t>	L = Land</a:t>
            </a:r>
            <a:endParaRPr lang="en-US"/>
          </a:p>
          <a:p>
            <a:pPr marL="0" indent="0">
              <a:buNone/>
            </a:pPr>
            <a:r>
              <a:rPr lang="en-US"/>
              <a:t>	E = Other inputs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Assumptions of Production function</a:t>
            </a:r>
            <a:br>
              <a:rPr lang="en-US"/>
            </a:br>
            <a:endParaRPr lang="en-US"/>
          </a:p>
        </p:txBody>
      </p:sp>
      <p:sp>
        <p:nvSpPr>
          <p:cNvPr id="3" name="Content Placeholder 2"/>
          <p:cNvSpPr>
            <a:spLocks noGrp="1"/>
          </p:cNvSpPr>
          <p:nvPr>
            <p:ph idx="1"/>
          </p:nvPr>
        </p:nvSpPr>
        <p:spPr>
          <a:xfrm>
            <a:off x="838200" y="1124585"/>
            <a:ext cx="10515600" cy="5052695"/>
          </a:xfrm>
        </p:spPr>
        <p:txBody>
          <a:bodyPr/>
          <a:p>
            <a:r>
              <a:rPr lang="en-US"/>
              <a:t>1. The level of technology remains constant.</a:t>
            </a:r>
            <a:endParaRPr lang="en-US"/>
          </a:p>
          <a:p>
            <a:r>
              <a:rPr lang="en-US"/>
              <a:t>2. The production function relates to a particular period.</a:t>
            </a:r>
            <a:endParaRPr lang="en-US"/>
          </a:p>
          <a:p>
            <a:r>
              <a:rPr lang="en-US"/>
              <a:t>3. The factors of production are divided into small.</a:t>
            </a:r>
            <a:endParaRPr lang="en-US"/>
          </a:p>
          <a:p>
            <a:r>
              <a:rPr lang="en-US"/>
              <a:t>4. The firm uses the best and most efficient technique.</a:t>
            </a:r>
            <a:endParaRPr lang="en-US"/>
          </a:p>
          <a:p>
            <a:endParaRPr lang="en-US"/>
          </a:p>
          <a:p>
            <a:r>
              <a:rPr lang="en-US"/>
              <a:t>To construct a builiding what combinations of inputs are required are given by engineers and economists make assumptions through deductive logic formulated theories and arrive at a meaningful conclusions.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Managerial uses of Production function</a:t>
            </a:r>
            <a:endParaRPr lang="en-US"/>
          </a:p>
        </p:txBody>
      </p:sp>
      <p:sp>
        <p:nvSpPr>
          <p:cNvPr id="3" name="Content Placeholder 2"/>
          <p:cNvSpPr>
            <a:spLocks noGrp="1"/>
          </p:cNvSpPr>
          <p:nvPr>
            <p:ph idx="1"/>
          </p:nvPr>
        </p:nvSpPr>
        <p:spPr/>
        <p:txBody>
          <a:bodyPr/>
          <a:p>
            <a:r>
              <a:rPr lang="en-US"/>
              <a:t>a. Helpful in determining least cost combination.</a:t>
            </a:r>
            <a:endParaRPr lang="en-US"/>
          </a:p>
          <a:p>
            <a:r>
              <a:rPr lang="en-US"/>
              <a:t>b. It helps to determine optimum level of output.</a:t>
            </a:r>
            <a:endParaRPr lang="en-US"/>
          </a:p>
          <a:p>
            <a:r>
              <a:rPr lang="en-US"/>
              <a:t>c. Useful in drafting plans.</a:t>
            </a:r>
            <a:endParaRPr lang="en-US"/>
          </a:p>
          <a:p>
            <a:r>
              <a:rPr lang="en-US"/>
              <a:t>d. Supports in taking cost control decisions.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Types of production functions:</a:t>
            </a:r>
            <a:br>
              <a:rPr lang="en-US"/>
            </a:br>
            <a:endParaRPr lang="en-US"/>
          </a:p>
        </p:txBody>
      </p:sp>
      <p:sp>
        <p:nvSpPr>
          <p:cNvPr id="3" name="Content Placeholder 2"/>
          <p:cNvSpPr>
            <a:spLocks noGrp="1"/>
          </p:cNvSpPr>
          <p:nvPr>
            <p:ph idx="1"/>
          </p:nvPr>
        </p:nvSpPr>
        <p:spPr/>
        <p:txBody>
          <a:bodyPr>
            <a:normAutofit lnSpcReduction="10000"/>
          </a:bodyPr>
          <a:p>
            <a:r>
              <a:rPr lang="en-US"/>
              <a:t>Before analyzing the types of production-function it will be useful to understand the meaning of following important terms </a:t>
            </a:r>
            <a:endParaRPr lang="en-US"/>
          </a:p>
          <a:p>
            <a:endParaRPr lang="en-US"/>
          </a:p>
          <a:p>
            <a:r>
              <a:rPr lang="en-US">
                <a:sym typeface="+mn-ea"/>
              </a:rPr>
              <a:t>1. Short period production functions:</a:t>
            </a:r>
            <a:endParaRPr lang="en-US"/>
          </a:p>
          <a:p>
            <a:r>
              <a:rPr lang="en-US">
                <a:sym typeface="+mn-ea"/>
              </a:rPr>
              <a:t>It shows the relationship between production and factors of production in the short period. In the short period all factors may not be available, so the factors of production in the short period can be divided into two types they are:-</a:t>
            </a:r>
            <a:endParaRPr lang="en-US"/>
          </a:p>
          <a:p>
            <a:r>
              <a:rPr lang="en-US">
                <a:sym typeface="+mn-ea"/>
              </a:rPr>
              <a:t>1. Fixed factors</a:t>
            </a:r>
            <a:endParaRPr lang="en-US"/>
          </a:p>
          <a:p>
            <a:r>
              <a:rPr lang="en-US">
                <a:sym typeface="+mn-ea"/>
              </a:rPr>
              <a:t>2. Variable factors</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48285" y="54610"/>
            <a:ext cx="11485880" cy="6446520"/>
          </a:xfrm>
        </p:spPr>
        <p:txBody>
          <a:bodyPr>
            <a:normAutofit fontScale="75000"/>
          </a:bodyPr>
          <a:p>
            <a:endParaRPr lang="en-US"/>
          </a:p>
          <a:p>
            <a:r>
              <a:rPr lang="en-US"/>
              <a:t>1</a:t>
            </a:r>
            <a:r>
              <a:rPr lang="en-US" b="1"/>
              <a:t>. Fixed factors:</a:t>
            </a:r>
            <a:endParaRPr lang="en-US"/>
          </a:p>
          <a:p>
            <a:r>
              <a:rPr lang="en-US"/>
              <a:t>The factors which are not available in the short period they can be kept as constant. So they are called fixed factors.</a:t>
            </a:r>
            <a:endParaRPr lang="en-US"/>
          </a:p>
          <a:p>
            <a:r>
              <a:rPr lang="en-US"/>
              <a:t>Example: land, building, machines etc.</a:t>
            </a:r>
            <a:endParaRPr lang="en-US"/>
          </a:p>
          <a:p>
            <a:r>
              <a:rPr lang="en-US"/>
              <a:t>2. </a:t>
            </a:r>
            <a:r>
              <a:rPr lang="en-US" b="1"/>
              <a:t>Variable factors</a:t>
            </a:r>
            <a:r>
              <a:rPr lang="en-US"/>
              <a:t>:</a:t>
            </a:r>
            <a:endParaRPr lang="en-US"/>
          </a:p>
          <a:p>
            <a:r>
              <a:rPr lang="en-US"/>
              <a:t>The factors which are available to change the output in the short period, they can be changed so they are called variable factors</a:t>
            </a:r>
            <a:endParaRPr lang="en-US"/>
          </a:p>
          <a:p>
            <a:r>
              <a:rPr lang="en-US"/>
              <a:t>Example: capital, labour, raw materials etc.</a:t>
            </a:r>
            <a:endParaRPr lang="en-US"/>
          </a:p>
          <a:p>
            <a:endParaRPr lang="en-US"/>
          </a:p>
          <a:p>
            <a:r>
              <a:rPr lang="en-US"/>
              <a:t>2. Long period production function:</a:t>
            </a:r>
            <a:endParaRPr lang="en-US"/>
          </a:p>
          <a:p>
            <a:r>
              <a:rPr lang="en-US"/>
              <a:t>It explains the relationship between production and factors of production in the long period. It is also called as law of return to scale.</a:t>
            </a:r>
            <a:endParaRPr lang="en-US"/>
          </a:p>
          <a:p>
            <a:endParaRPr lang="en-US"/>
          </a:p>
          <a:p>
            <a:r>
              <a:rPr lang="en-US"/>
              <a:t>• The classification of fixed and variable factors is related to only short period. But in long period all factors are variable factors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30370</Words>
  <Application>WPS Presentation</Application>
  <PresentationFormat>Widescreen</PresentationFormat>
  <Paragraphs>415</Paragraphs>
  <Slides>49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49</vt:i4>
      </vt:variant>
    </vt:vector>
  </HeadingPairs>
  <TitlesOfParts>
    <vt:vector size="57" baseType="lpstr">
      <vt:lpstr>Arial</vt:lpstr>
      <vt:lpstr>SimSun</vt:lpstr>
      <vt:lpstr>Wingdings</vt:lpstr>
      <vt:lpstr>Calibri Light</vt:lpstr>
      <vt:lpstr>Calibri</vt:lpstr>
      <vt:lpstr>Microsoft YaHei</vt:lpstr>
      <vt:lpstr>Arial Unicode MS</vt:lpstr>
      <vt:lpstr>Office Theme</vt:lpstr>
      <vt:lpstr>Theories of Production and Cost analyses </vt:lpstr>
      <vt:lpstr>UNIT II</vt:lpstr>
      <vt:lpstr> MEANING OF PRODUCTION</vt:lpstr>
      <vt:lpstr>FACTORS OF PRODUCTION AND ITS CLASSIFICATION</vt:lpstr>
      <vt:lpstr>Production function</vt:lpstr>
      <vt:lpstr>Assumptions of Production function </vt:lpstr>
      <vt:lpstr>Managerial uses of Production function</vt:lpstr>
      <vt:lpstr>Types of production functions: </vt:lpstr>
      <vt:lpstr>PowerPoint 演示文稿</vt:lpstr>
      <vt:lpstr>LAW OF VARIABLE PROPORTION </vt:lpstr>
      <vt:lpstr>PowerPoint 演示文稿</vt:lpstr>
      <vt:lpstr>PowerPoint 演示文稿</vt:lpstr>
      <vt:lpstr>PowerPoint 演示文稿</vt:lpstr>
      <vt:lpstr>Explanation of the law Marshall explained this law with an example. He applied this law in the cultivation of land. According to this law when land is kept as constant and go on increasing the labour in the first stage increasing returns, second stage diminishing returns, and third stage negative returns are occurred. This can be explained by the following table.      Units of labour Total product Average product Marginal product </vt:lpstr>
      <vt:lpstr>Diagrametic explaination</vt:lpstr>
      <vt:lpstr>PowerPoint 演示文稿</vt:lpstr>
      <vt:lpstr>PowerPoint 演示文稿</vt:lpstr>
      <vt:lpstr>PowerPoint 演示文稿</vt:lpstr>
      <vt:lpstr>Isoquants</vt:lpstr>
      <vt:lpstr>Assumptions</vt:lpstr>
      <vt:lpstr>PowerPoint 演示文稿</vt:lpstr>
      <vt:lpstr>PowerPoint 演示文稿</vt:lpstr>
      <vt:lpstr>PowerPoint 演示文稿</vt:lpstr>
      <vt:lpstr>Isocosts</vt:lpstr>
      <vt:lpstr>PowerPoint 演示文稿</vt:lpstr>
      <vt:lpstr>PowerPoint 演示文稿</vt:lpstr>
      <vt:lpstr>PowerPoint 演示文稿</vt:lpstr>
      <vt:lpstr>PowerPoint 演示文稿</vt:lpstr>
      <vt:lpstr>Choice of Least Cost Factor combination</vt:lpstr>
      <vt:lpstr>PowerPoint 演示文稿</vt:lpstr>
      <vt:lpstr>PowerPoint 演示文稿</vt:lpstr>
      <vt:lpstr>PowerPoint 演示文稿</vt:lpstr>
      <vt:lpstr>Law of Returns to Scale</vt:lpstr>
      <vt:lpstr>PowerPoint 演示文稿</vt:lpstr>
      <vt:lpstr>PowerPoint 演示文稿</vt:lpstr>
      <vt:lpstr>PowerPoint 演示文稿</vt:lpstr>
      <vt:lpstr>Economies of scale</vt:lpstr>
      <vt:lpstr>Economies of Scale: Internal</vt:lpstr>
      <vt:lpstr>PowerPoint 演示文稿</vt:lpstr>
      <vt:lpstr>PowerPoint 演示文稿</vt:lpstr>
      <vt:lpstr>PowerPoint 演示文稿</vt:lpstr>
      <vt:lpstr>PowerPoint 演示文稿</vt:lpstr>
      <vt:lpstr>Economies of Scale: External These economies are those which are reaped by a firm not on account of its own efforts and increase in its scale but on account of the expansion and growth of the industry to which it belongs and also on account of overall development of the economy and markets.</vt:lpstr>
      <vt:lpstr>PowerPoint 演示文稿</vt:lpstr>
      <vt:lpstr>Different Cost concepts</vt:lpstr>
      <vt:lpstr>PowerPoint 演示文稿</vt:lpstr>
      <vt:lpstr>PowerPoint 演示文稿</vt:lpstr>
      <vt:lpstr>Cost Function: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Theories of Production and Cost analyses </dc:title>
  <dc:creator/>
  <cp:lastModifiedBy>Neeli</cp:lastModifiedBy>
  <cp:revision>21</cp:revision>
  <dcterms:created xsi:type="dcterms:W3CDTF">2022-03-26T10:51:00Z</dcterms:created>
  <dcterms:modified xsi:type="dcterms:W3CDTF">2022-04-08T06:49:22Z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064A916978B34B7984C634E1BA9B56A8</vt:lpwstr>
  </property>
  <property fmtid="{D5CDD505-2E9C-101B-9397-08002B2CF9AE}" pid="3" name="KSOProductBuildVer">
    <vt:lpwstr>1033-11.2.0.10451</vt:lpwstr>
  </property>
</Properties>
</file>