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8" r:id="rId15"/>
    <p:sldId id="273" r:id="rId16"/>
    <p:sldId id="277" r:id="rId17"/>
    <p:sldId id="287" r:id="rId18"/>
    <p:sldId id="274" r:id="rId19"/>
    <p:sldId id="275" r:id="rId20"/>
    <p:sldId id="276" r:id="rId21"/>
    <p:sldId id="278"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 III</a:t>
            </a:r>
            <a:endParaRPr lang="en-US"/>
          </a:p>
        </p:txBody>
      </p:sp>
      <p:sp>
        <p:nvSpPr>
          <p:cNvPr id="3" name="Subtitle 2"/>
          <p:cNvSpPr>
            <a:spLocks noGrp="1"/>
          </p:cNvSpPr>
          <p:nvPr>
            <p:ph type="subTitle" idx="1"/>
          </p:nvPr>
        </p:nvSpPr>
        <p:spPr/>
        <p:txBody>
          <a:bodyPr/>
          <a:p>
            <a:r>
              <a:rPr lang="en-US" sz="3600"/>
              <a:t>INTRODUCTION TO MARKETS</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Imperfect Competition Market:</a:t>
            </a:r>
            <a:br>
              <a:rPr lang="en-US"/>
            </a:br>
            <a:endParaRPr lang="en-US"/>
          </a:p>
        </p:txBody>
      </p:sp>
      <p:sp>
        <p:nvSpPr>
          <p:cNvPr id="3" name="Content Placeholder 2"/>
          <p:cNvSpPr>
            <a:spLocks noGrp="1"/>
          </p:cNvSpPr>
          <p:nvPr>
            <p:ph idx="1"/>
          </p:nvPr>
        </p:nvSpPr>
        <p:spPr/>
        <p:txBody>
          <a:bodyPr/>
          <a:p>
            <a:r>
              <a:rPr lang="en-US"/>
              <a:t>The imperfect market is appeared in various forms. They are</a:t>
            </a:r>
            <a:endParaRPr lang="en-US"/>
          </a:p>
          <a:p>
            <a:r>
              <a:rPr lang="en-US"/>
              <a:t>1. Monopoly</a:t>
            </a:r>
            <a:endParaRPr lang="en-US"/>
          </a:p>
          <a:p>
            <a:r>
              <a:rPr lang="en-US"/>
              <a:t>2. </a:t>
            </a:r>
            <a:r>
              <a:rPr lang="en-US">
                <a:sym typeface="+mn-ea"/>
              </a:rPr>
              <a:t>Monopolistic competition</a:t>
            </a:r>
            <a:endParaRPr lang="en-US">
              <a:sym typeface="+mn-ea"/>
            </a:endParaRPr>
          </a:p>
          <a:p>
            <a:r>
              <a:rPr lang="en-US"/>
              <a:t>3. Oligopoly</a:t>
            </a:r>
            <a:endParaRPr lang="en-US"/>
          </a:p>
          <a:p>
            <a:r>
              <a:rPr lang="en-US"/>
              <a:t>4. </a:t>
            </a:r>
            <a:r>
              <a:rPr lang="en-US">
                <a:sym typeface="+mn-ea"/>
              </a:rPr>
              <a:t>Duopoly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113010" cy="846455"/>
          </a:xfrm>
        </p:spPr>
        <p:txBody>
          <a:bodyPr>
            <a:normAutofit fontScale="90000"/>
          </a:bodyPr>
          <a:p>
            <a:r>
              <a:rPr lang="en-US">
                <a:sym typeface="+mn-ea"/>
              </a:rPr>
              <a:t>Monopoly Market:</a:t>
            </a:r>
            <a:br>
              <a:rPr lang="en-US"/>
            </a:br>
            <a:endParaRPr lang="en-US"/>
          </a:p>
        </p:txBody>
      </p:sp>
      <p:sp>
        <p:nvSpPr>
          <p:cNvPr id="3" name="Content Placeholder 2"/>
          <p:cNvSpPr>
            <a:spLocks noGrp="1"/>
          </p:cNvSpPr>
          <p:nvPr>
            <p:ph idx="1"/>
          </p:nvPr>
        </p:nvSpPr>
        <p:spPr>
          <a:xfrm>
            <a:off x="838200" y="944245"/>
            <a:ext cx="10454005" cy="5233035"/>
          </a:xfrm>
        </p:spPr>
        <p:txBody>
          <a:bodyPr>
            <a:normAutofit fontScale="80000"/>
          </a:bodyPr>
          <a:p>
            <a:r>
              <a:rPr lang="en-US"/>
              <a:t>The word Monopoly is derived from two words ‘Mono’ and ‘Poly’. Mono means Single and Poly means seller. Where there is an only one seller or one producer or one firm it is said to be monopoly market. The single seller supply the commodities to the entire market the product supplied by the monopolist is not have close substitutes. They are some many restrictions for other produces to enter into the market as a result monopoly has no competition in the market.</a:t>
            </a:r>
            <a:endParaRPr lang="en-US"/>
          </a:p>
          <a:p>
            <a:r>
              <a:rPr lang="en-US" b="1"/>
              <a:t>Features of Monopoly:</a:t>
            </a:r>
            <a:endParaRPr lang="en-US" b="1"/>
          </a:p>
          <a:p>
            <a:r>
              <a:rPr lang="en-US"/>
              <a:t>The monopoly market has the following features:</a:t>
            </a:r>
            <a:endParaRPr lang="en-US"/>
          </a:p>
          <a:p>
            <a:r>
              <a:rPr lang="en-US"/>
              <a:t>1. </a:t>
            </a:r>
            <a:r>
              <a:rPr lang="en-US" b="1"/>
              <a:t>Single firm:</a:t>
            </a:r>
            <a:endParaRPr lang="en-US"/>
          </a:p>
          <a:p>
            <a:r>
              <a:rPr lang="en-US"/>
              <a:t>A single firm produces the commodity in the market there is only one seller or one producer or one firm.</a:t>
            </a:r>
            <a:endParaRPr lang="en-US"/>
          </a:p>
          <a:p>
            <a:r>
              <a:rPr lang="en-US"/>
              <a:t>2. </a:t>
            </a:r>
            <a:r>
              <a:rPr lang="en-US" b="1"/>
              <a:t>No close substitutes:</a:t>
            </a:r>
            <a:endParaRPr lang="en-US" b="1"/>
          </a:p>
          <a:p>
            <a:r>
              <a:rPr lang="en-US"/>
              <a:t>The produce supplied by the monopolist will not have close substitutes in the market. A consumer will not find a substitutes commodity for the monopoly products.</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2300" y="201930"/>
            <a:ext cx="11210290" cy="6207125"/>
          </a:xfrm>
        </p:spPr>
        <p:txBody>
          <a:bodyPr>
            <a:normAutofit fontScale="70000"/>
          </a:bodyPr>
          <a:p>
            <a:r>
              <a:rPr lang="en-US">
                <a:sym typeface="+mn-ea"/>
              </a:rPr>
              <a:t>3</a:t>
            </a:r>
            <a:r>
              <a:rPr lang="en-US" b="1">
                <a:sym typeface="+mn-ea"/>
              </a:rPr>
              <a:t>. Strong barriers to enter:</a:t>
            </a:r>
            <a:endParaRPr lang="en-US"/>
          </a:p>
          <a:p>
            <a:r>
              <a:rPr lang="en-US">
                <a:sym typeface="+mn-ea"/>
              </a:rPr>
              <a:t>New firms cannot enter in the production due to the certain restrictions in market i.e. huge investment, lack of technology; patents etc. prevent the new firms to enter the market.</a:t>
            </a:r>
            <a:endParaRPr lang="en-US">
              <a:sym typeface="+mn-ea"/>
            </a:endParaRPr>
          </a:p>
          <a:p>
            <a:r>
              <a:rPr lang="en-US"/>
              <a:t>4</a:t>
            </a:r>
            <a:r>
              <a:rPr lang="en-US" b="1"/>
              <a:t>. Firm and Industry are same:</a:t>
            </a:r>
            <a:endParaRPr lang="en-US" b="1"/>
          </a:p>
          <a:p>
            <a:r>
              <a:rPr lang="en-US"/>
              <a:t>As there is one firm in monopoly market there is no difference between firm and industry.</a:t>
            </a:r>
            <a:endParaRPr lang="en-US"/>
          </a:p>
          <a:p>
            <a:r>
              <a:rPr lang="en-US"/>
              <a:t>5</a:t>
            </a:r>
            <a:r>
              <a:rPr lang="en-US" b="1"/>
              <a:t>. Price maker:</a:t>
            </a:r>
            <a:endParaRPr lang="en-US"/>
          </a:p>
          <a:p>
            <a:r>
              <a:rPr lang="en-US"/>
              <a:t>In this market the producer can determine the price of the commodity so the producer in the market is said to be price maker.</a:t>
            </a:r>
            <a:endParaRPr lang="en-US"/>
          </a:p>
          <a:p>
            <a:r>
              <a:rPr lang="en-US"/>
              <a:t>6. </a:t>
            </a:r>
            <a:r>
              <a:rPr lang="en-US" b="1"/>
              <a:t>Nature of AR &amp; MR curves:</a:t>
            </a:r>
            <a:endParaRPr lang="en-US"/>
          </a:p>
          <a:p>
            <a:r>
              <a:rPr lang="en-US"/>
              <a:t>The average Revenue Curve (AR) and Marginal Revenue Curve (MR) both are slopes downwards from left to right because when a seller wants to sell the more of output he must reduce the price when the price is decreased both AR &amp; MR are declining.</a:t>
            </a:r>
            <a:endParaRPr lang="en-US"/>
          </a:p>
          <a:p>
            <a:r>
              <a:rPr lang="en-US"/>
              <a:t>7. </a:t>
            </a:r>
            <a:r>
              <a:rPr lang="en-US" b="1"/>
              <a:t>Price discrimination:</a:t>
            </a:r>
            <a:endParaRPr lang="en-US"/>
          </a:p>
          <a:p>
            <a:r>
              <a:rPr lang="en-US"/>
              <a:t>The monopolist can charge the different prices from the different customers for the same thing or services. The price is not uniform as in the perfect market competition.</a:t>
            </a:r>
            <a:endParaRPr lang="en-US"/>
          </a:p>
          <a:p>
            <a:r>
              <a:rPr lang="en-US"/>
              <a:t>8.</a:t>
            </a:r>
            <a:r>
              <a:rPr lang="en-US" b="1"/>
              <a:t> Maximum profits:</a:t>
            </a:r>
            <a:endParaRPr lang="en-US"/>
          </a:p>
          <a:p>
            <a:r>
              <a:rPr lang="en-US"/>
              <a:t>The main aim of monopoly is to earn to get the maximum profits.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268585" cy="908050"/>
          </a:xfrm>
        </p:spPr>
        <p:txBody>
          <a:bodyPr>
            <a:normAutofit fontScale="90000"/>
          </a:bodyPr>
          <a:p>
            <a:r>
              <a:rPr lang="en-US">
                <a:sym typeface="+mn-ea"/>
              </a:rPr>
              <a:t>Monopolistic Competition Market:</a:t>
            </a:r>
            <a:br>
              <a:rPr lang="en-US"/>
            </a:br>
            <a:endParaRPr lang="en-US"/>
          </a:p>
        </p:txBody>
      </p:sp>
      <p:sp>
        <p:nvSpPr>
          <p:cNvPr id="3" name="Content Placeholder 2"/>
          <p:cNvSpPr>
            <a:spLocks noGrp="1"/>
          </p:cNvSpPr>
          <p:nvPr>
            <p:ph idx="1"/>
          </p:nvPr>
        </p:nvSpPr>
        <p:spPr>
          <a:xfrm>
            <a:off x="514350" y="897255"/>
            <a:ext cx="11179810" cy="5574030"/>
          </a:xfrm>
        </p:spPr>
        <p:txBody>
          <a:bodyPr>
            <a:normAutofit fontScale="70000"/>
          </a:bodyPr>
          <a:p>
            <a:r>
              <a:rPr lang="en-US"/>
              <a:t>The concepts of monopolistic competition was introduced by Prof. Chamberlin. It is a market with many sellers for a product but the products are different in certain respects. The features of monopoly and competition are combined in this market. Hence, it is called monopolistic competition. Example: Cosmetics, Soaps etc.</a:t>
            </a:r>
            <a:endParaRPr lang="en-US"/>
          </a:p>
          <a:p>
            <a:r>
              <a:rPr lang="en-US"/>
              <a:t>Characteristics of Monopolistic Competition:</a:t>
            </a:r>
            <a:endParaRPr lang="en-US"/>
          </a:p>
          <a:p>
            <a:r>
              <a:rPr lang="en-US"/>
              <a:t>The main features are:</a:t>
            </a:r>
            <a:endParaRPr lang="en-US"/>
          </a:p>
          <a:p>
            <a:r>
              <a:rPr lang="en-US"/>
              <a:t>1. A considerable number of producers:</a:t>
            </a:r>
            <a:endParaRPr lang="en-US"/>
          </a:p>
          <a:p>
            <a:r>
              <a:rPr lang="en-US"/>
              <a:t>A commodity is produced by a considerable number of producers. Since there are more number of producers no one controls the output in the market. Competition will be high among the producers.</a:t>
            </a:r>
            <a:endParaRPr lang="en-US"/>
          </a:p>
          <a:p>
            <a:r>
              <a:rPr lang="en-US"/>
              <a:t>2. Product differentiation:</a:t>
            </a:r>
            <a:endParaRPr lang="en-US"/>
          </a:p>
          <a:p>
            <a:r>
              <a:rPr lang="en-US"/>
              <a:t>The commodity of each producer will be different from that of other producers. The difference may be due to material used, colour design, smell, packaging, trademark etc. Because of this each product will have specific identification in the market.</a:t>
            </a:r>
            <a:endParaRPr lang="en-US"/>
          </a:p>
          <a:p>
            <a:r>
              <a:rPr lang="en-US"/>
              <a:t>3. Entry and exit:</a:t>
            </a:r>
            <a:endParaRPr lang="en-US"/>
          </a:p>
          <a:p>
            <a:r>
              <a:rPr lang="en-US"/>
              <a:t>Firms are allowed to enter into production and leave the market. When profits are high new firms will join. In case of losses inefficient firms will leave.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6425" y="216535"/>
            <a:ext cx="11195685" cy="6347460"/>
          </a:xfrm>
        </p:spPr>
        <p:txBody>
          <a:bodyPr>
            <a:normAutofit/>
          </a:bodyPr>
          <a:p>
            <a:r>
              <a:rPr lang="en-US"/>
              <a:t>4. Selling costs:</a:t>
            </a:r>
            <a:endParaRPr lang="en-US"/>
          </a:p>
          <a:p>
            <a:r>
              <a:rPr lang="en-US"/>
              <a:t>An important feature of this market is every firm makes expenditure to sell more output. Advertisement through newspapers, journals, electronic media, sales representatives, exhibitions, free sampling help to promote the sales. Lot of expenditure is made on these items under this market.</a:t>
            </a:r>
            <a:endParaRPr lang="en-US"/>
          </a:p>
          <a:p>
            <a:r>
              <a:rPr lang="en-US"/>
              <a:t>5. Imperfect knowledge:</a:t>
            </a:r>
            <a:endParaRPr lang="en-US"/>
          </a:p>
          <a:p>
            <a:r>
              <a:rPr lang="en-US"/>
              <a:t>Buyers will have an imperfect knowledge about commodities. Sometimes products may be the same but consumers think that a particular good is superior than another. Due to the advertisements and other devices consumers purchase the commodities.</a:t>
            </a:r>
            <a:endParaRPr lang="en-US"/>
          </a:p>
          <a:p>
            <a:r>
              <a:rPr lang="en-US"/>
              <a:t>6. Price decision:</a:t>
            </a:r>
            <a:endParaRPr lang="en-US"/>
          </a:p>
          <a:p>
            <a:r>
              <a:rPr lang="en-US"/>
              <a:t>Each firm produces a commodity with small differences. It is due to this reason that a firm will decide the price for its product. The demand curve for a firm will be downwards sloping and more elastic.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830"/>
            <a:ext cx="9896475" cy="940435"/>
          </a:xfrm>
        </p:spPr>
        <p:txBody>
          <a:bodyPr/>
          <a:p>
            <a:r>
              <a:rPr lang="en-US"/>
              <a:t>Oligopoly Market:</a:t>
            </a:r>
            <a:endParaRPr lang="en-US"/>
          </a:p>
        </p:txBody>
      </p:sp>
      <p:sp>
        <p:nvSpPr>
          <p:cNvPr id="3" name="Content Placeholder 2"/>
          <p:cNvSpPr>
            <a:spLocks noGrp="1"/>
          </p:cNvSpPr>
          <p:nvPr>
            <p:ph idx="1"/>
          </p:nvPr>
        </p:nvSpPr>
        <p:spPr>
          <a:xfrm>
            <a:off x="451485" y="820420"/>
            <a:ext cx="11180445" cy="5774690"/>
          </a:xfrm>
        </p:spPr>
        <p:txBody>
          <a:bodyPr>
            <a:normAutofit fontScale="55000"/>
          </a:bodyPr>
          <a:p>
            <a:r>
              <a:rPr lang="en-US"/>
              <a:t>The word oligopoly is derived from two Greek words oligo and pollien, oligo means “A few”, Pollien means seller. Where there are a few firms or few producers or few sellers, it is said to be oligopoly market. For example: automobile industry, gas industry etc.</a:t>
            </a:r>
            <a:endParaRPr lang="en-US"/>
          </a:p>
          <a:p>
            <a:r>
              <a:rPr lang="en-US"/>
              <a:t>A market with a small number of producers is called oligopoly. The product may be homogeneous or there may be differences. Since producers are a few each firm produces a large portion of the output. It is a market with competition among the few. This market exists in automobiles, electrical and cigarettes etc.</a:t>
            </a:r>
            <a:endParaRPr lang="en-US"/>
          </a:p>
          <a:p>
            <a:r>
              <a:rPr lang="en-US"/>
              <a:t>1</a:t>
            </a:r>
            <a:r>
              <a:rPr lang="en-US" b="1"/>
              <a:t>. Less number of firms: </a:t>
            </a:r>
            <a:r>
              <a:rPr lang="en-US"/>
              <a:t>The numbers of producers are a few that is around fine in this market. Each one produces a large part  of the total output. He can control the output in the market. A firm can change the price by supplying either more or less.</a:t>
            </a:r>
            <a:endParaRPr lang="en-US"/>
          </a:p>
          <a:p>
            <a:r>
              <a:rPr lang="en-US"/>
              <a:t>2.</a:t>
            </a:r>
            <a:r>
              <a:rPr lang="en-US" b="1"/>
              <a:t> Interdependence: </a:t>
            </a:r>
            <a:endParaRPr lang="en-US"/>
          </a:p>
          <a:p>
            <a:r>
              <a:rPr lang="en-US"/>
              <a:t>In the oligopoly market the decisions of every producer affect other producers. This is due to less number of producers in the market. A change in the decisions of a producer (output or price) makes the other producers to change their decisions.</a:t>
            </a:r>
            <a:endParaRPr lang="en-US"/>
          </a:p>
          <a:p>
            <a:r>
              <a:rPr lang="en-US"/>
              <a:t>3</a:t>
            </a:r>
            <a:r>
              <a:rPr lang="en-US" b="1"/>
              <a:t>. Selling costs:</a:t>
            </a:r>
            <a:endParaRPr lang="en-US" b="1"/>
          </a:p>
          <a:p>
            <a:r>
              <a:rPr lang="en-US"/>
              <a:t>Sometimes commodities are produced with small differences. Then each firm makes a huge expenditure on advertisements. It is in the oligopoly that we can see the highest expenditure on selling costs.</a:t>
            </a:r>
            <a:endParaRPr lang="en-US"/>
          </a:p>
          <a:p>
            <a:r>
              <a:rPr lang="en-US"/>
              <a:t>4. </a:t>
            </a:r>
            <a:r>
              <a:rPr lang="en-US" b="1"/>
              <a:t>Uncertainty:</a:t>
            </a:r>
            <a:endParaRPr lang="en-US" b="1"/>
          </a:p>
          <a:p>
            <a:r>
              <a:rPr lang="en-US"/>
              <a:t>It will be difficult to guess what kind of demand curve will be there for a firm. Every time when a producer changes his decision, other producers will also change their decision. Therefore, it is not possible to expect price, output conditions to be the same in this market.</a:t>
            </a:r>
            <a:endParaRPr lang="en-US"/>
          </a:p>
          <a:p>
            <a:r>
              <a:rPr lang="en-US"/>
              <a:t>5.</a:t>
            </a:r>
            <a:r>
              <a:rPr lang="en-US" b="1"/>
              <a:t> Rigid price:</a:t>
            </a:r>
            <a:endParaRPr lang="en-US"/>
          </a:p>
          <a:p>
            <a:r>
              <a:rPr lang="en-US"/>
              <a:t>In this market firms will not change the price, they follow a rigid price. A firm cannot increase price because other firms will not raise their prices. The firm that increases the price will be put to loss. If one firm reduces its price others will also do the same. Therefore, all the firms will follow a price without making any changes in it. Hence it is called rigid prices.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Duopoly Market</a:t>
            </a:r>
            <a:endParaRPr lang="en-US"/>
          </a:p>
        </p:txBody>
      </p:sp>
      <p:sp>
        <p:nvSpPr>
          <p:cNvPr id="3" name="Content Placeholder 2"/>
          <p:cNvSpPr>
            <a:spLocks noGrp="1"/>
          </p:cNvSpPr>
          <p:nvPr>
            <p:ph idx="1"/>
          </p:nvPr>
        </p:nvSpPr>
        <p:spPr>
          <a:xfrm>
            <a:off x="838200" y="1423670"/>
            <a:ext cx="10515600" cy="5047615"/>
          </a:xfrm>
        </p:spPr>
        <p:txBody>
          <a:bodyPr>
            <a:normAutofit lnSpcReduction="20000"/>
          </a:bodyPr>
          <a:p>
            <a:r>
              <a:rPr lang="en-US"/>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endParaRPr lang="en-US"/>
          </a:p>
          <a:p>
            <a:endParaRPr lang="en-US"/>
          </a:p>
          <a:p>
            <a:r>
              <a:rPr lang="en-US"/>
              <a:t>As with any market structure, a duopoly has a significant impact on how companies interact with each other. Since there are only two players within the market, the actions of one will affect the other’s response and activity. They also influence the way a company operates and how it produces and promotes its products.</a:t>
            </a:r>
            <a:endParaRPr lang="en-US"/>
          </a:p>
          <a:p>
            <a:endParaRPr lang="en-US"/>
          </a:p>
          <a:p>
            <a:r>
              <a:rPr lang="en-US"/>
              <a:t>Examples of Duopoly market are Mastercard and Visa, Pepsi and Coca-cola, Airbus and Boeing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Monopolistic Competition</a:t>
            </a:r>
            <a:endParaRPr lang="en-US"/>
          </a:p>
        </p:txBody>
      </p:sp>
      <p:sp>
        <p:nvSpPr>
          <p:cNvPr id="3" name="Content Placeholder 2"/>
          <p:cNvSpPr>
            <a:spLocks noGrp="1"/>
          </p:cNvSpPr>
          <p:nvPr>
            <p:ph idx="1"/>
          </p:nvPr>
        </p:nvSpPr>
        <p:spPr>
          <a:xfrm>
            <a:off x="528955" y="1330960"/>
            <a:ext cx="10824845" cy="5279390"/>
          </a:xfrm>
        </p:spPr>
        <p:txBody>
          <a:bodyPr>
            <a:normAutofit fontScale="80000"/>
          </a:bodyPr>
          <a:p>
            <a:r>
              <a:rPr lang="en-US"/>
              <a:t>A monopolistic competition is defined as that market structure in which each seller produces a ‘differentiated product’. The concept of product differentiation means that the product marketed by one seller can be distinguished from the products marketed by other sellers in some form or other. Some of the important methods of product differentiation include: trade marks, brand names size packing or color etc. of the item and technical specifications etc.</a:t>
            </a:r>
            <a:endParaRPr lang="en-US"/>
          </a:p>
          <a:p>
            <a:r>
              <a:rPr lang="en-US"/>
              <a:t>Thus, in this market structure, each seller is a monopolist of his differentiated product. The buyers can get it only from him and from none else. At the same time, however, the products offered by different sellers are close substitutes of each other. The buyers are always comparing the prices of their products together with the perceived ‘quality’ of each. In other words, there is also an intense competition between suppliers for a share in the market.</a:t>
            </a:r>
            <a:endParaRPr lang="en-US"/>
          </a:p>
          <a:p>
            <a:r>
              <a:rPr lang="en-US"/>
              <a:t>For this reason, it is a market structure in which there is a competition between a group of firms while each firm is a monopolist of its own product. It is, therefore, termed as monopolistic competition.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normAutofit fontScale="90000"/>
          </a:bodyPr>
          <a:p>
            <a:r>
              <a:rPr lang="en-US">
                <a:sym typeface="+mn-ea"/>
              </a:rPr>
              <a:t>Features of Monopolistic Competition</a:t>
            </a:r>
            <a:br>
              <a:rPr lang="en-US"/>
            </a:br>
            <a:endParaRPr lang="en-US"/>
          </a:p>
        </p:txBody>
      </p:sp>
      <p:sp>
        <p:nvSpPr>
          <p:cNvPr id="3" name="Content Placeholder 2"/>
          <p:cNvSpPr>
            <a:spLocks noGrp="1"/>
          </p:cNvSpPr>
          <p:nvPr>
            <p:ph idx="1"/>
          </p:nvPr>
        </p:nvSpPr>
        <p:spPr>
          <a:xfrm>
            <a:off x="544830" y="805180"/>
            <a:ext cx="11071860" cy="5680710"/>
          </a:xfrm>
        </p:spPr>
        <p:txBody>
          <a:bodyPr>
            <a:normAutofit fontScale="90000"/>
          </a:bodyPr>
          <a:p>
            <a:r>
              <a:rPr lang="en-US"/>
              <a:t>1. The first feature of monopolistic competition, as mentioned above, is product differentiation. A buyer can get a specific type of the ‘product’ only from one final source (may be, through the dealers and sub-dealers, etc.).</a:t>
            </a:r>
            <a:endParaRPr lang="en-US"/>
          </a:p>
          <a:p>
            <a:r>
              <a:rPr lang="en-US"/>
              <a:t>2. Product differentiation necessitates incurring of selling expenses on the part of firms under market structure of monopolistic competition.</a:t>
            </a:r>
            <a:endParaRPr lang="en-US"/>
          </a:p>
          <a:p>
            <a:r>
              <a:rPr lang="en-US"/>
              <a:t>3. Monopolistic competition is characterized by a large number of sellers. The demand and supply conditions of these sellers are inter-dependent. However, in spite of their large number, no individual seller becomes a price taker. He has the authority to demand a price of his choice, though he also considers the demand conditions for his product while exercising this authority. In other words, in spite of there being a large number of sellers, the demand curve for the product of an individual seller is downward sloping. Its demand is not perfectly elastic. It also has large number of buyers also.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309880"/>
            <a:ext cx="11165205" cy="6130290"/>
          </a:xfrm>
        </p:spPr>
        <p:txBody>
          <a:bodyPr>
            <a:normAutofit fontScale="90000"/>
          </a:bodyPr>
          <a:p>
            <a:r>
              <a:rPr lang="en-US"/>
              <a:t>4. The fact that each firm produces a ‘differentiated product’ implies that it can distinguish it   further by varying its ‘quality’. An improvement in the ‘quality’ implies an increase in its average cost of production while deterioration in quality implies a reduction in average cost of production. Also an improvement in quality is expected to ‘increase’ the demand for the product so that, for each given quantity, the buyers are ready to pay a higher price.</a:t>
            </a:r>
            <a:endParaRPr lang="en-US"/>
          </a:p>
          <a:p>
            <a:r>
              <a:rPr lang="en-US"/>
              <a:t>5. The firms under the monopolistic competition face a competitive market as regards the inputs used by them. They also have to operate within a given technological range. The result is that no firm is able to compete out its rival by producing a ‘better quality’ product at a lower average cost.</a:t>
            </a:r>
            <a:endParaRPr lang="en-US"/>
          </a:p>
          <a:p>
            <a:r>
              <a:rPr lang="en-US"/>
              <a:t>6. It is assumed that each firm has an accurate knowledge of its demand and cost conditions. This feature implies that the firm is able to estimate the impact of any change in the quantity and/or quality of its product on both its cost of production and average revenue. This knowledge, therefore, enables the firm to maximize its expected profit income.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96620"/>
          </a:xfrm>
        </p:spPr>
        <p:txBody>
          <a:bodyPr/>
          <a:p>
            <a:r>
              <a:rPr lang="en-US"/>
              <a:t>Markets</a:t>
            </a:r>
            <a:endParaRPr lang="en-US"/>
          </a:p>
        </p:txBody>
      </p:sp>
      <p:sp>
        <p:nvSpPr>
          <p:cNvPr id="3" name="Content Placeholder 2"/>
          <p:cNvSpPr>
            <a:spLocks noGrp="1"/>
          </p:cNvSpPr>
          <p:nvPr>
            <p:ph idx="1"/>
          </p:nvPr>
        </p:nvSpPr>
        <p:spPr>
          <a:xfrm>
            <a:off x="838200" y="756285"/>
            <a:ext cx="10683240" cy="5833745"/>
          </a:xfrm>
        </p:spPr>
        <p:txBody>
          <a:bodyPr>
            <a:noAutofit/>
          </a:bodyPr>
          <a:p>
            <a:r>
              <a:rPr lang="en-US" sz="2000"/>
              <a:t>Market is a means by which exchange of goods and services takes place as a result of buyers and sellers being in contact with one another.</a:t>
            </a:r>
            <a:endParaRPr lang="en-US" sz="2000"/>
          </a:p>
          <a:p>
            <a:r>
              <a:rPr lang="en-US" sz="2000" b="1"/>
              <a:t>Classification of market:</a:t>
            </a:r>
            <a:endParaRPr lang="en-US" sz="2000" b="1"/>
          </a:p>
          <a:p>
            <a:r>
              <a:rPr lang="en-US" sz="2000"/>
              <a:t>On the basis of various concepts markets can be classified into various types. They can be explained as follows:</a:t>
            </a:r>
            <a:endParaRPr lang="en-US" sz="2000"/>
          </a:p>
          <a:p>
            <a:r>
              <a:rPr lang="en-US" sz="2000" b="1"/>
              <a:t>(a) On the basis of area or locality:</a:t>
            </a:r>
            <a:endParaRPr lang="en-US" sz="2000" b="1"/>
          </a:p>
          <a:p>
            <a:r>
              <a:rPr lang="en-US" sz="2000"/>
              <a:t>Markets can be classified into three types. They are</a:t>
            </a:r>
            <a:endParaRPr lang="en-US" sz="2000"/>
          </a:p>
          <a:p>
            <a:r>
              <a:rPr lang="en-US" sz="2000"/>
              <a:t>1. Local markets	2. National markets	3. International markets</a:t>
            </a:r>
            <a:endParaRPr lang="en-US" sz="2000"/>
          </a:p>
          <a:p>
            <a:r>
              <a:rPr lang="en-US" sz="2000"/>
              <a:t>1</a:t>
            </a:r>
            <a:r>
              <a:rPr lang="en-US" sz="2000" b="1"/>
              <a:t>. Local Market:</a:t>
            </a:r>
            <a:r>
              <a:rPr lang="en-US" sz="2000"/>
              <a:t> Sometimes a particular commodity is exchanged in the locality where it is produced. Then the commodity is said to have a local market. Vegetables, flowers, fruits may be produced and marketed in the same area.</a:t>
            </a:r>
            <a:endParaRPr lang="en-US" sz="2000"/>
          </a:p>
          <a:p>
            <a:r>
              <a:rPr lang="en-US" sz="2000"/>
              <a:t>2. </a:t>
            </a:r>
            <a:r>
              <a:rPr lang="en-US" sz="2000" b="1"/>
              <a:t>National Market: </a:t>
            </a:r>
            <a:r>
              <a:rPr lang="en-US" sz="2000"/>
              <a:t>A commodity will have national market if it is demanded and supplied by people. In different parts of the country. Commodities like wheat, sugar, cotton have national market.</a:t>
            </a:r>
            <a:endParaRPr lang="en-US" sz="2000"/>
          </a:p>
          <a:p>
            <a:r>
              <a:rPr lang="en-US" sz="2000"/>
              <a:t>3.</a:t>
            </a:r>
            <a:r>
              <a:rPr lang="en-US" sz="2000" b="1"/>
              <a:t> International market</a:t>
            </a:r>
            <a:r>
              <a:rPr lang="en-US" sz="2000"/>
              <a:t>: If a commodity is sold and purchased in different countries it is said to have international market for example gold, silver, wheat, cotton have international market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00" y="356235"/>
            <a:ext cx="11057890" cy="6176645"/>
          </a:xfrm>
        </p:spPr>
        <p:txBody>
          <a:bodyPr>
            <a:normAutofit fontScale="90000"/>
          </a:bodyPr>
          <a:p>
            <a:r>
              <a:rPr lang="en-US"/>
              <a:t>7. Every existing firm can leave the ‘group’ of firms belonging to the ‘product group’ (sometimes inaccurately called the industry). Similarly, new firms can enter the group and produce close substitutes of the existing products in the group. This free entry and exit of firms ensures that, in the long run, no firm incurs a loss and no firm is able to earn abnormal profit.</a:t>
            </a:r>
            <a:endParaRPr lang="en-US"/>
          </a:p>
          <a:p>
            <a:r>
              <a:rPr lang="en-US"/>
              <a:t>8. At the same time, every firm in monopolistic competition is assumed to pursue the goal of profit maximisation. Its aim is not to maximize sales proceeds, or an increase in the market share, etc.</a:t>
            </a:r>
            <a:endParaRPr lang="en-US"/>
          </a:p>
          <a:p>
            <a:r>
              <a:rPr lang="en-US"/>
              <a:t>9. It is also assumed that in monopolistic competition all firms have identical cost and demand conditions. This simplifying assumption helps us in analyzing the determination of group equilibrium. It enables us to analyze the working of an individual firm and use it as the representative of the working of the entire group. In the absence of this assumption, we have to separately work out the determination of output, product quality, and price of each firm within the group.</a:t>
            </a:r>
            <a:endParaRPr lang="en-US"/>
          </a:p>
          <a:p>
            <a:r>
              <a:rPr lang="en-US"/>
              <a:t>10. Product differentiation necessitates incurring of selling expenses on the part of firm under the monopolistic competition.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Firm’s Short-Run Equilibrium under Monopolistic Competition</a:t>
            </a:r>
            <a:br>
              <a:rPr lang="en-US"/>
            </a:br>
            <a:endParaRPr lang="en-US"/>
          </a:p>
        </p:txBody>
      </p:sp>
      <p:sp>
        <p:nvSpPr>
          <p:cNvPr id="3" name="Content Placeholder 2"/>
          <p:cNvSpPr>
            <a:spLocks noGrp="1"/>
          </p:cNvSpPr>
          <p:nvPr>
            <p:ph idx="1"/>
          </p:nvPr>
        </p:nvSpPr>
        <p:spPr/>
        <p:txBody>
          <a:bodyPr>
            <a:normAutofit fontScale="90000" lnSpcReduction="10000"/>
          </a:bodyPr>
          <a:p>
            <a:r>
              <a:rPr lang="en-US"/>
              <a:t>Under Monopolistic Competition, the revenue curves are downward sloping (like under Monopoly). This is because, in order to sell more, the firm has to decrease the price.</a:t>
            </a:r>
            <a:endParaRPr lang="en-US"/>
          </a:p>
          <a:p>
            <a:endParaRPr lang="en-US"/>
          </a:p>
          <a:p>
            <a:r>
              <a:rPr lang="en-US"/>
              <a:t>A firm under Monopolistic Competition can either earn normal profits, super-normal profits, or incur losses. Also, like under Monopoly, a firm earns super-normal profits if the demand for its product is very high.</a:t>
            </a:r>
            <a:endParaRPr lang="en-US"/>
          </a:p>
          <a:p>
            <a:endParaRPr lang="en-US"/>
          </a:p>
          <a:p>
            <a:r>
              <a:rPr lang="en-US"/>
              <a:t>Also, in the short-run, new firms cannot enter the group and enhance the supply of the product group. Therefore, they cannot compete away the super-normal profits of the firm. Also, in the short-run, a firm faces certain fixed costs. These can include production as well as selling costs.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190615" y="231775"/>
            <a:ext cx="6002020" cy="6135370"/>
          </a:xfrm>
          <a:prstGeom prst="rect">
            <a:avLst/>
          </a:prstGeom>
        </p:spPr>
      </p:pic>
      <p:sp>
        <p:nvSpPr>
          <p:cNvPr id="5" name="Text Box 4"/>
          <p:cNvSpPr txBox="1"/>
          <p:nvPr/>
        </p:nvSpPr>
        <p:spPr>
          <a:xfrm>
            <a:off x="215900" y="198120"/>
            <a:ext cx="6252845" cy="6462395"/>
          </a:xfrm>
          <a:prstGeom prst="rect">
            <a:avLst/>
          </a:prstGeom>
          <a:noFill/>
        </p:spPr>
        <p:txBody>
          <a:bodyPr wrap="square" rtlCol="0" anchor="t">
            <a:spAutoFit/>
          </a:bodyPr>
          <a:p>
            <a:r>
              <a:rPr lang="en-US"/>
              <a:t>In the figure,  the AR and MR curves of the firm have negative slopes. Further, the AVC curve includes the production costs as well as the variable components of selling expenses. Furthermore.</a:t>
            </a:r>
            <a:endParaRPr lang="en-US"/>
          </a:p>
          <a:p>
            <a:endParaRPr lang="en-US"/>
          </a:p>
          <a:p>
            <a:r>
              <a:rPr lang="en-US"/>
              <a:t>The MC curve cuts the AVC curve at its lowest point. Also, the ATC curve represents the average of the total cost of the firm including the fixed selling expenses.</a:t>
            </a:r>
            <a:endParaRPr lang="en-US"/>
          </a:p>
          <a:p>
            <a:endParaRPr lang="en-US"/>
          </a:p>
          <a:p>
            <a:r>
              <a:rPr lang="en-US"/>
              <a:t>The MC curve intersects the MR curve from below at point I. Hence, the firm decides to produce a quantity of OM and charge a price of EM per unit.</a:t>
            </a:r>
            <a:endParaRPr lang="en-US"/>
          </a:p>
          <a:p>
            <a:endParaRPr lang="en-US"/>
          </a:p>
          <a:p>
            <a:r>
              <a:rPr lang="en-US"/>
              <a:t>By doing so, the firm earns a profit of EK per unit and the entry of rival firms do not compete it out. However, based on the relative location of the cost and revenue curves, it is possible that the firm is in equilibrium with:</a:t>
            </a:r>
            <a:endParaRPr lang="en-US"/>
          </a:p>
          <a:p>
            <a:endParaRPr lang="en-US"/>
          </a:p>
          <a:p>
            <a:r>
              <a:rPr lang="en-US"/>
              <a:t>*  Only normal profit</a:t>
            </a:r>
            <a:endParaRPr lang="en-US"/>
          </a:p>
          <a:p>
            <a:r>
              <a:rPr lang="en-US"/>
              <a:t>*  Covering a part of fixed costs. Therefore, incurring a loss less   </a:t>
            </a:r>
            <a:endParaRPr lang="en-US"/>
          </a:p>
          <a:p>
            <a:r>
              <a:rPr lang="en-US"/>
              <a:t>    than its fixed costs</a:t>
            </a:r>
            <a:endParaRPr lang="en-US"/>
          </a:p>
          <a:p>
            <a:r>
              <a:rPr lang="en-US"/>
              <a:t>*  Loss equal to the fixed costs (where AR is tangent to the AVC </a:t>
            </a:r>
            <a:endParaRPr lang="en-US"/>
          </a:p>
          <a:p>
            <a:r>
              <a:rPr lang="en-US"/>
              <a:t>    curve)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345"/>
          </a:xfrm>
        </p:spPr>
        <p:txBody>
          <a:bodyPr>
            <a:normAutofit fontScale="90000"/>
          </a:bodyPr>
          <a:p>
            <a:r>
              <a:rPr lang="en-US"/>
              <a:t>A Firm’s Long-Run Equilibrium under Monopolistic Competition</a:t>
            </a:r>
            <a:endParaRPr lang="en-US"/>
          </a:p>
        </p:txBody>
      </p:sp>
      <p:sp>
        <p:nvSpPr>
          <p:cNvPr id="3" name="Content Placeholder 2"/>
          <p:cNvSpPr>
            <a:spLocks noGrp="1"/>
          </p:cNvSpPr>
          <p:nvPr>
            <p:ph idx="1"/>
          </p:nvPr>
        </p:nvSpPr>
        <p:spPr>
          <a:xfrm>
            <a:off x="838200" y="1675130"/>
            <a:ext cx="10515600" cy="4810760"/>
          </a:xfrm>
        </p:spPr>
        <p:txBody>
          <a:bodyPr>
            <a:normAutofit fontScale="80000"/>
          </a:bodyPr>
          <a:p>
            <a:r>
              <a:rPr lang="en-US"/>
              <a:t>It is important to remember the following points:</a:t>
            </a:r>
            <a:endParaRPr lang="en-US"/>
          </a:p>
          <a:p>
            <a:r>
              <a:rPr lang="en-US"/>
              <a:t>There are no fixed costs in the long-run. The firm can vary its inputs as well as its selling costs. Further, the firm can choose between various product qualities.</a:t>
            </a:r>
            <a:endParaRPr lang="en-US"/>
          </a:p>
          <a:p>
            <a:r>
              <a:rPr lang="en-US"/>
              <a:t>There is no compulsion on a firm to operate at a loss. It can leave the industry whenever it wants. When a firm leaves the industry, the absolute market shares of the remaining firms, increase. Further, their demand curve shifts right and upwards. This continues until other firms can produce without incurring a loss.</a:t>
            </a:r>
            <a:endParaRPr lang="en-US"/>
          </a:p>
          <a:p>
            <a:r>
              <a:rPr lang="en-US"/>
              <a:t>On the other hand, if the demand is so strong that the existing firms make super-normal profits, then new firms can enter the group.</a:t>
            </a:r>
            <a:endParaRPr lang="en-US"/>
          </a:p>
          <a:p>
            <a:r>
              <a:rPr lang="en-US"/>
              <a:t>They produce close substitutes of the existing products and increase the total product supply. Therefore, the demand shares of the existing firms reduce. Hence, the demand curve of a firm cannot stay above its long-run average cost curve.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48285"/>
            <a:ext cx="11071860" cy="6315710"/>
          </a:xfrm>
        </p:spPr>
        <p:txBody>
          <a:bodyPr>
            <a:normAutofit fontScale="90000"/>
          </a:bodyPr>
          <a:p>
            <a:r>
              <a:rPr lang="en-US"/>
              <a:t>All firms operating under Monopolistic Competition can make a choice between combinations of:</a:t>
            </a:r>
            <a:endParaRPr lang="en-US"/>
          </a:p>
          <a:p>
            <a:r>
              <a:rPr lang="en-US"/>
              <a:t>Product quality</a:t>
            </a:r>
            <a:endParaRPr lang="en-US"/>
          </a:p>
          <a:p>
            <a:r>
              <a:rPr lang="en-US"/>
              <a:t>Product Differentiation</a:t>
            </a:r>
            <a:endParaRPr lang="en-US"/>
          </a:p>
          <a:p>
            <a:r>
              <a:rPr lang="en-US"/>
              <a:t>Selling costs</a:t>
            </a:r>
            <a:endParaRPr lang="en-US"/>
          </a:p>
          <a:p>
            <a:r>
              <a:rPr lang="en-US"/>
              <a:t>A firm must consider the fact that any variation of price on its part can attract a reaction from its rivals. Therefore, it faces a much steeper demand curve.</a:t>
            </a:r>
            <a:endParaRPr lang="en-US"/>
          </a:p>
          <a:p>
            <a:r>
              <a:rPr lang="en-US"/>
              <a:t>Therefore, under Monopolistic Competition, a firm is exposed to constant interaction with the rest of the firms in the group. Its decisions are not independent of the decisions of the other firms.</a:t>
            </a:r>
            <a:endParaRPr lang="en-US"/>
          </a:p>
          <a:p>
            <a:r>
              <a:rPr lang="en-US"/>
              <a:t>Further, the firm’s demand curve depends on its actions AS WELL AS on the actions of its rivals. Therefore, it must consider different combinations of its cost components pertaining to the product quality and its selling expenses, etc. This helps the firm estimate the slope and position of the demand curve.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6975" y="951230"/>
            <a:ext cx="10483850" cy="51555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4195" y="294005"/>
            <a:ext cx="11212195" cy="6254750"/>
          </a:xfrm>
        </p:spPr>
        <p:txBody>
          <a:bodyPr>
            <a:normAutofit fontScale="90000"/>
          </a:bodyPr>
          <a:p>
            <a:r>
              <a:rPr lang="en-US">
                <a:sym typeface="+mn-ea"/>
              </a:rPr>
              <a:t>The LAC curve in Fig. I represent the product quality and selling expenses that a firm selects. This has a corresponding long-term MC curve (LMC) which intersects the MR curve from below at point I.</a:t>
            </a:r>
            <a:endParaRPr lang="en-US"/>
          </a:p>
          <a:p>
            <a:r>
              <a:rPr lang="en-US">
                <a:sym typeface="+mn-ea"/>
              </a:rPr>
              <a:t>Therefore, the firm decides to produce a quantity of OM and sell it a per unit price of EM. This gets a profit of EK per unit. However, soon new firms enter the market and start offering close substitutes and bring the profit down.</a:t>
            </a:r>
            <a:endParaRPr lang="en-US"/>
          </a:p>
          <a:p>
            <a:r>
              <a:rPr lang="en-US">
                <a:sym typeface="+mn-ea"/>
              </a:rPr>
              <a:t>Therefore, there is a reduction in the market shares of the existing firms. The firm’s AR curve shifts left until it becomes tangent to the LAC curve at point E as shown in Fig. ii. This ensures that the firm earns only normal profit. Once this stage is reached, there is no incentive for new firms to enter the market. </a:t>
            </a:r>
            <a:endParaRPr lang="en-US"/>
          </a:p>
          <a:p>
            <a:r>
              <a:rPr lang="en-US">
                <a:sym typeface="+mn-ea"/>
              </a:rPr>
              <a:t>This results in the firm’s long-term equilibrium under Monopolistic Competition. The equilibrium is given by the point of tangency between the firm’s AR curve and LAC curve, which is at point E in Fig. ii. </a:t>
            </a:r>
            <a:r>
              <a:rPr lang="en-US" b="1">
                <a:sym typeface="+mn-ea"/>
              </a:rPr>
              <a:t>Therefore, in the long-run, under monopolistic competition, firms earn only normal profits.</a:t>
            </a:r>
            <a:endParaRPr lang="en-US" b="1"/>
          </a:p>
          <a:p>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6570"/>
            <a:ext cx="10515600" cy="5680710"/>
          </a:xfrm>
        </p:spPr>
        <p:txBody>
          <a:bodyPr>
            <a:normAutofit fontScale="80000"/>
          </a:bodyPr>
          <a:p>
            <a:r>
              <a:rPr lang="en-US"/>
              <a:t>(b) On the basis of time element:</a:t>
            </a:r>
            <a:endParaRPr lang="en-US"/>
          </a:p>
          <a:p>
            <a:endParaRPr lang="en-US"/>
          </a:p>
          <a:p>
            <a:r>
              <a:rPr lang="en-US"/>
              <a:t>Markets can be classified into three types</a:t>
            </a:r>
            <a:endParaRPr lang="en-US"/>
          </a:p>
          <a:p>
            <a:endParaRPr lang="en-US"/>
          </a:p>
          <a:p>
            <a:r>
              <a:rPr lang="en-US"/>
              <a:t>1. Very short period market - A very short period market is a market which has a fixed tenure.  it is a market where the resources are limited and fixed.  Hence in a very short market period market supply is fixed. Eg. Vegetables, flowers etc.</a:t>
            </a:r>
            <a:endParaRPr lang="en-US"/>
          </a:p>
          <a:p>
            <a:endParaRPr lang="en-US"/>
          </a:p>
          <a:p>
            <a:r>
              <a:rPr lang="en-US"/>
              <a:t>2. Short period market - The market is slightly longer than the previous one.  Here the supply can be slightly adjusted. Eg.Stationery goods, consumer goods etc.</a:t>
            </a:r>
            <a:endParaRPr lang="en-US"/>
          </a:p>
          <a:p>
            <a:endParaRPr lang="en-US"/>
          </a:p>
          <a:p>
            <a:r>
              <a:rPr lang="en-US"/>
              <a:t>3. Long period market - The supply can be changed easily by scaling production.  so it can change accordingly to the demand of the market. So the market will determine its equlibrium price in time. Eg. Heavy machinery market, Aeroplane manufacturing  etc.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2495"/>
            <a:ext cx="10515600" cy="5264785"/>
          </a:xfrm>
        </p:spPr>
        <p:txBody>
          <a:bodyPr/>
          <a:p>
            <a:r>
              <a:rPr lang="en-US"/>
              <a:t>(c) On the basis of competition among the seller or producers of firms</a:t>
            </a:r>
            <a:endParaRPr lang="en-US"/>
          </a:p>
          <a:p>
            <a:endParaRPr lang="en-US"/>
          </a:p>
          <a:p>
            <a:r>
              <a:rPr lang="en-US"/>
              <a:t>Markets can be classified into two types. They are</a:t>
            </a:r>
            <a:endParaRPr lang="en-US"/>
          </a:p>
          <a:p>
            <a:endParaRPr lang="en-US"/>
          </a:p>
          <a:p>
            <a:r>
              <a:rPr lang="en-US"/>
              <a:t>1. Perfect competition market</a:t>
            </a:r>
            <a:endParaRPr lang="en-US"/>
          </a:p>
          <a:p>
            <a:r>
              <a:rPr lang="en-US"/>
              <a:t>2. Imperfect competition market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744835" cy="5909945"/>
          </a:xfrm>
        </p:spPr>
        <p:txBody>
          <a:bodyPr>
            <a:normAutofit fontScale="80000"/>
          </a:bodyPr>
          <a:p>
            <a:r>
              <a:rPr lang="en-US"/>
              <a:t>Thus a market has the following basic components. </a:t>
            </a:r>
            <a:endParaRPr lang="en-US"/>
          </a:p>
          <a:p>
            <a:r>
              <a:rPr lang="en-US"/>
              <a:t>–BUYERS: There should be buyers of the product. If a country consists of people who are very poor, there can hardly be market for luxuries like cars.</a:t>
            </a:r>
            <a:endParaRPr lang="en-US"/>
          </a:p>
          <a:p>
            <a:r>
              <a:rPr lang="en-US"/>
              <a:t> – SELLER: A commodity should be offered for sale in the market. Otherwise there is no question of buying the commodity. Therefore, existence of sellers is a necessity for any market.</a:t>
            </a:r>
            <a:endParaRPr lang="en-US"/>
          </a:p>
          <a:p>
            <a:r>
              <a:rPr lang="en-US"/>
              <a:t> – CONTACT: Buyers and sellers should have close contact with each other. </a:t>
            </a:r>
            <a:endParaRPr lang="en-US"/>
          </a:p>
          <a:p>
            <a:r>
              <a:rPr lang="en-US"/>
              <a:t>– PRICE: There should be a price for the commodity. </a:t>
            </a:r>
            <a:endParaRPr lang="en-US"/>
          </a:p>
          <a:p>
            <a:r>
              <a:rPr lang="en-US"/>
              <a:t>The exchange of commodities between buyers and sellers occurs at a particular price which is mutually agreeable to both the buyers and sellers. This is because, in a modern economy, most of the production does not take place for self-consumption by the producers themselves. Thus, by the term market of a good, it should not be taken to mean a place where the buyers and sellers meet each other and conduct purchase and sale transactions. </a:t>
            </a:r>
            <a:endParaRPr lang="en-US"/>
          </a:p>
          <a:p>
            <a:r>
              <a:rPr lang="en-US"/>
              <a:t>The market consists of two components; – A Firm – An Industry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 FIRM</a:t>
            </a:r>
            <a:br>
              <a:rPr lang="en-US"/>
            </a:b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A firm is a business unit engaged in the task of producing and selling of goods or services. It is identified by the fact that it is only one unit of entrepreneurship. The entrepreneurship may not be provided by a single individual.</a:t>
            </a:r>
            <a:endParaRPr lang="en-US"/>
          </a:p>
          <a:p>
            <a:r>
              <a:rPr lang="en-US"/>
              <a:t>It may be exercised jointly by a board or a group of individuals in some defined manner. However, the firm has a unified and coordinated authority of decision making.</a:t>
            </a:r>
            <a:endParaRPr lang="en-US"/>
          </a:p>
          <a:p>
            <a:r>
              <a:rPr lang="en-US"/>
              <a:t> In essence, these decisions relate to the objectives (such as, profit maximisation, or sales maximisation, etc.) and other policy decisions (such as, what to produce) of the business unit.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AN INDUSTRY</a:t>
            </a:r>
            <a:br>
              <a:rPr lang="en-US"/>
            </a:br>
            <a:endParaRPr lang="en-US"/>
          </a:p>
        </p:txBody>
      </p:sp>
      <p:sp>
        <p:nvSpPr>
          <p:cNvPr id="3" name="Content Placeholder 2"/>
          <p:cNvSpPr>
            <a:spLocks noGrp="1"/>
          </p:cNvSpPr>
          <p:nvPr>
            <p:ph idx="1"/>
          </p:nvPr>
        </p:nvSpPr>
        <p:spPr>
          <a:xfrm>
            <a:off x="838200" y="1160145"/>
            <a:ext cx="10515600" cy="5017135"/>
          </a:xfrm>
        </p:spPr>
        <p:txBody>
          <a:bodyPr>
            <a:normAutofit lnSpcReduction="10000"/>
          </a:bodyPr>
          <a:p>
            <a:r>
              <a:rPr lang="en-US"/>
              <a:t>An industry is a set of firms which are conceptually closely associated in the sense of having some common type(s) of activities. A good example of an industry is a set of firms which are producing a certain type of a manufactured good or providing a certain type of service. </a:t>
            </a:r>
            <a:endParaRPr lang="en-US"/>
          </a:p>
          <a:p>
            <a:r>
              <a:rPr lang="en-US"/>
              <a:t>The good supplied by the firms of the industry may be homogenous in the sense that the buyers believe that products of all firms are perfect substitutes of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098405" cy="815340"/>
          </a:xfrm>
        </p:spPr>
        <p:txBody>
          <a:bodyPr>
            <a:normAutofit fontScale="90000"/>
          </a:bodyPr>
          <a:p>
            <a:r>
              <a:rPr lang="en-US">
                <a:sym typeface="+mn-ea"/>
              </a:rPr>
              <a:t>PERFECT COMPETITION</a:t>
            </a:r>
            <a:br>
              <a:rPr lang="en-US"/>
            </a:br>
            <a:endParaRPr lang="en-US"/>
          </a:p>
        </p:txBody>
      </p:sp>
      <p:sp>
        <p:nvSpPr>
          <p:cNvPr id="3" name="Content Placeholder 2"/>
          <p:cNvSpPr>
            <a:spLocks noGrp="1"/>
          </p:cNvSpPr>
          <p:nvPr>
            <p:ph idx="1"/>
          </p:nvPr>
        </p:nvSpPr>
        <p:spPr>
          <a:xfrm>
            <a:off x="560705" y="851535"/>
            <a:ext cx="10838815" cy="5665470"/>
          </a:xfrm>
        </p:spPr>
        <p:txBody>
          <a:bodyPr>
            <a:normAutofit fontScale="70000"/>
          </a:bodyPr>
          <a:p>
            <a:r>
              <a:rPr lang="en-US"/>
              <a:t>In a perfectly competitive market there are numerous buyers and sellers selling homogenous products and no one is able by his own actions to influence the market price, since all have access to full and  immediate knowledge of the price at which the trading is currently talking place.</a:t>
            </a:r>
            <a:endParaRPr lang="en-US"/>
          </a:p>
          <a:p>
            <a:r>
              <a:rPr lang="en-US"/>
              <a:t>Definition:</a:t>
            </a:r>
            <a:endParaRPr lang="en-US"/>
          </a:p>
          <a:p>
            <a:r>
              <a:rPr lang="en-US"/>
              <a:t>“The more nearly perfect market is the stronger tendency for the same price to be paid for the same thing in all parts of the market” – Alfred Marshall.</a:t>
            </a:r>
            <a:endParaRPr lang="en-US"/>
          </a:p>
          <a:p>
            <a:r>
              <a:rPr lang="en-US" b="1"/>
              <a:t>Features of Perfect Market:</a:t>
            </a:r>
            <a:endParaRPr lang="en-US" b="1"/>
          </a:p>
          <a:p>
            <a:r>
              <a:rPr lang="en-US"/>
              <a:t>The perfect competition market has the following features.</a:t>
            </a:r>
            <a:endParaRPr lang="en-US"/>
          </a:p>
          <a:p>
            <a:r>
              <a:rPr lang="en-US"/>
              <a:t>1. </a:t>
            </a:r>
            <a:r>
              <a:rPr lang="en-US" b="1"/>
              <a:t>Large number of sellers and buyers:</a:t>
            </a:r>
            <a:endParaRPr lang="en-US" b="1"/>
          </a:p>
          <a:p>
            <a:r>
              <a:rPr lang="en-US"/>
              <a:t>There will be a large number of sellers and buyers for a good in this market. It means the output of a buyer or a seller is a small part of the total output. A single producer or seller cannot change the price by his actions. None of them is large enough to influence the price. Therefore a seller takes the price decided by the market. The producer is a price taker.</a:t>
            </a:r>
            <a:endParaRPr lang="en-US"/>
          </a:p>
          <a:p>
            <a:r>
              <a:rPr lang="en-US"/>
              <a:t>2.</a:t>
            </a:r>
            <a:r>
              <a:rPr lang="en-US" b="1"/>
              <a:t> Homogeneous Commodities:</a:t>
            </a:r>
            <a:endParaRPr lang="en-US"/>
          </a:p>
          <a:p>
            <a:r>
              <a:rPr lang="en-US"/>
              <a:t>Products in this market are similar in every aspect. A consumer gets the same good whenever he purchases. As a result there will be one price all over the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200660"/>
            <a:ext cx="11304270" cy="6439535"/>
          </a:xfrm>
        </p:spPr>
        <p:txBody>
          <a:bodyPr>
            <a:normAutofit fontScale="70000"/>
          </a:bodyPr>
          <a:p>
            <a:r>
              <a:rPr lang="en-US"/>
              <a:t>3</a:t>
            </a:r>
            <a:r>
              <a:rPr lang="en-US" b="1"/>
              <a:t>. Free entry and exit:</a:t>
            </a:r>
            <a:endParaRPr lang="en-US"/>
          </a:p>
          <a:p>
            <a:r>
              <a:rPr lang="en-US"/>
              <a:t>Any firm can enter into the production as per its desire. Finally it can leave the production at any time. This helps new firms to enter into business when conditions are favourable. As long as a firm earns super normal profits, it usually stays in competition. But when the firm ends up with losses, it would leave the market.</a:t>
            </a:r>
            <a:endParaRPr lang="en-US"/>
          </a:p>
          <a:p>
            <a:r>
              <a:rPr lang="en-US"/>
              <a:t>4. </a:t>
            </a:r>
            <a:r>
              <a:rPr lang="en-US" b="1"/>
              <a:t>Mobility of factors of production:</a:t>
            </a:r>
            <a:endParaRPr lang="en-US" b="1"/>
          </a:p>
          <a:p>
            <a:r>
              <a:rPr lang="en-US"/>
              <a:t>Factors of production will move from one production to another easily. This is also useful for free entry and exit of firms factors (land, labour, capital) move to the production activities where they get higher incomes.</a:t>
            </a:r>
            <a:endParaRPr lang="en-US"/>
          </a:p>
          <a:p>
            <a:r>
              <a:rPr lang="en-US"/>
              <a:t>5. </a:t>
            </a:r>
            <a:r>
              <a:rPr lang="en-US" b="1"/>
              <a:t>Absence of transport cost:</a:t>
            </a:r>
            <a:endParaRPr lang="en-US" b="1"/>
          </a:p>
          <a:p>
            <a:r>
              <a:rPr lang="en-US"/>
              <a:t>Under perfect market transport costs should not be added in the price. If transport costs are added the goods are available at the fewer prices at the near markets and they are available at the higher prices at distant markets. Existing of two prices for the same thing in different parts is against for perfect market. So transport cost should not be added.</a:t>
            </a:r>
            <a:endParaRPr lang="en-US"/>
          </a:p>
          <a:p>
            <a:r>
              <a:rPr lang="en-US"/>
              <a:t>6</a:t>
            </a:r>
            <a:r>
              <a:rPr lang="en-US" b="1"/>
              <a:t>. Perfect knowledge of market:</a:t>
            </a:r>
            <a:endParaRPr lang="en-US" b="1"/>
          </a:p>
          <a:p>
            <a:r>
              <a:rPr lang="en-US"/>
              <a:t>Buyers and sellers in this market will have a clear knowledge about market conditions. So that there will be one price throughout the market. Because of perfect knowledge, sales and purchases of commodities take place as one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22013</Words>
  <Application>WPS Presentation</Application>
  <PresentationFormat>Widescreen</PresentationFormat>
  <Paragraphs>212</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UNIT - III</vt:lpstr>
      <vt:lpstr>Markets</vt:lpstr>
      <vt:lpstr>PowerPoint 演示文稿</vt:lpstr>
      <vt:lpstr>PowerPoint 演示文稿</vt:lpstr>
      <vt:lpstr>PowerPoint 演示文稿</vt:lpstr>
      <vt:lpstr>A FIRM </vt:lpstr>
      <vt:lpstr>AN INDUSTRY </vt:lpstr>
      <vt:lpstr>PERFECT COMPETITION </vt:lpstr>
      <vt:lpstr>PowerPoint 演示文稿</vt:lpstr>
      <vt:lpstr>Imperfect Competition Market: </vt:lpstr>
      <vt:lpstr>Monopoly Market: </vt:lpstr>
      <vt:lpstr>PowerPoint 演示文稿</vt:lpstr>
      <vt:lpstr>Monopolistic Competition Market: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
  <cp:lastModifiedBy>Neeli</cp:lastModifiedBy>
  <cp:revision>4</cp:revision>
  <dcterms:created xsi:type="dcterms:W3CDTF">2022-04-18T13:16:00Z</dcterms:created>
  <dcterms:modified xsi:type="dcterms:W3CDTF">2022-04-22T07:42:36Z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07DC72CEF44F40318CAEB9AC06389615</vt:lpwstr>
  </property>
  <property fmtid="{D5CDD505-2E9C-101B-9397-08002B2CF9AE}" pid="3" name="KSOProductBuildVer">
    <vt:lpwstr>1033-11.2.0.10451</vt:lpwstr>
  </property>
</Properties>
</file>