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3" r:id="rId6"/>
    <p:sldId id="259" r:id="rId7"/>
    <p:sldId id="260" r:id="rId8"/>
    <p:sldId id="261" r:id="rId9"/>
    <p:sldId id="262" r:id="rId10"/>
    <p:sldId id="264" r:id="rId11"/>
    <p:sldId id="265" r:id="rId12"/>
    <p:sldId id="266" r:id="rId13"/>
    <p:sldId id="267" r:id="rId14"/>
    <p:sldId id="268" r:id="rId15"/>
    <p:sldId id="273" r:id="rId16"/>
    <p:sldId id="277" r:id="rId17"/>
    <p:sldId id="287" r:id="rId18"/>
    <p:sldId id="274" r:id="rId19"/>
    <p:sldId id="275" r:id="rId20"/>
    <p:sldId id="276" r:id="rId21"/>
    <p:sldId id="278" r:id="rId22"/>
    <p:sldId id="281" r:id="rId23"/>
    <p:sldId id="282" r:id="rId24"/>
    <p:sldId id="283" r:id="rId25"/>
    <p:sldId id="284" r:id="rId26"/>
    <p:sldId id="285" r:id="rId27"/>
    <p:sldId id="286"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4" r:id="rId55"/>
    <p:sldId id="325" r:id="rId56"/>
    <p:sldId id="326" r:id="rId57"/>
    <p:sldId id="327" r:id="rId58"/>
    <p:sldId id="328" r:id="rId59"/>
    <p:sldId id="329" r:id="rId60"/>
    <p:sldId id="330" r:id="rId61"/>
    <p:sldId id="331" r:id="rId62"/>
    <p:sldId id="332" r:id="rId63"/>
    <p:sldId id="333" r:id="rId64"/>
    <p:sldId id="334" r:id="rId65"/>
    <p:sldId id="335" r:id="rId66"/>
    <p:sldId id="336" r:id="rId67"/>
    <p:sldId id="337" r:id="rId68"/>
    <p:sldId id="338" r:id="rId69"/>
    <p:sldId id="339"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UNIT - III</a:t>
            </a:r>
            <a:endParaRPr lang="en-US"/>
          </a:p>
        </p:txBody>
      </p:sp>
      <p:sp>
        <p:nvSpPr>
          <p:cNvPr id="3" name="Subtitle 2"/>
          <p:cNvSpPr>
            <a:spLocks noGrp="1"/>
          </p:cNvSpPr>
          <p:nvPr>
            <p:ph type="subTitle" idx="1"/>
          </p:nvPr>
        </p:nvSpPr>
        <p:spPr/>
        <p:txBody>
          <a:bodyPr/>
          <a:p>
            <a:r>
              <a:rPr lang="en-US" sz="3600"/>
              <a:t>INTRODUCTION TO MARKETS</a:t>
            </a:r>
            <a:endParaRPr lang="en-US"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Imperfect Competition Market:</a:t>
            </a:r>
            <a:br>
              <a:rPr lang="en-US"/>
            </a:br>
            <a:endParaRPr lang="en-US"/>
          </a:p>
        </p:txBody>
      </p:sp>
      <p:sp>
        <p:nvSpPr>
          <p:cNvPr id="3" name="Content Placeholder 2"/>
          <p:cNvSpPr>
            <a:spLocks noGrp="1"/>
          </p:cNvSpPr>
          <p:nvPr>
            <p:ph idx="1"/>
          </p:nvPr>
        </p:nvSpPr>
        <p:spPr/>
        <p:txBody>
          <a:bodyPr/>
          <a:p>
            <a:r>
              <a:rPr lang="en-US"/>
              <a:t>The imperfect market is appeared in various forms. They are</a:t>
            </a:r>
            <a:endParaRPr lang="en-US"/>
          </a:p>
          <a:p>
            <a:r>
              <a:rPr lang="en-US"/>
              <a:t>1. Monopoly</a:t>
            </a:r>
            <a:endParaRPr lang="en-US"/>
          </a:p>
          <a:p>
            <a:r>
              <a:rPr lang="en-US"/>
              <a:t>2. </a:t>
            </a:r>
            <a:r>
              <a:rPr lang="en-US">
                <a:sym typeface="+mn-ea"/>
              </a:rPr>
              <a:t>Monopolistic competition</a:t>
            </a:r>
            <a:endParaRPr lang="en-US">
              <a:sym typeface="+mn-ea"/>
            </a:endParaRPr>
          </a:p>
          <a:p>
            <a:r>
              <a:rPr lang="en-US"/>
              <a:t>3. Oligopoly</a:t>
            </a:r>
            <a:endParaRPr lang="en-US"/>
          </a:p>
          <a:p>
            <a:r>
              <a:rPr lang="en-US"/>
              <a:t>4. </a:t>
            </a:r>
            <a:r>
              <a:rPr lang="en-US">
                <a:sym typeface="+mn-ea"/>
              </a:rPr>
              <a:t>Duopoly</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113010" cy="846455"/>
          </a:xfrm>
        </p:spPr>
        <p:txBody>
          <a:bodyPr>
            <a:normAutofit fontScale="90000"/>
          </a:bodyPr>
          <a:p>
            <a:r>
              <a:rPr lang="en-US">
                <a:sym typeface="+mn-ea"/>
              </a:rPr>
              <a:t>Monopoly Market:</a:t>
            </a:r>
            <a:br>
              <a:rPr lang="en-US"/>
            </a:br>
            <a:endParaRPr lang="en-US"/>
          </a:p>
        </p:txBody>
      </p:sp>
      <p:sp>
        <p:nvSpPr>
          <p:cNvPr id="3" name="Content Placeholder 2"/>
          <p:cNvSpPr>
            <a:spLocks noGrp="1"/>
          </p:cNvSpPr>
          <p:nvPr>
            <p:ph idx="1"/>
          </p:nvPr>
        </p:nvSpPr>
        <p:spPr>
          <a:xfrm>
            <a:off x="838200" y="944245"/>
            <a:ext cx="10454005" cy="5233035"/>
          </a:xfrm>
        </p:spPr>
        <p:txBody>
          <a:bodyPr>
            <a:normAutofit fontScale="80000"/>
          </a:bodyPr>
          <a:p>
            <a:r>
              <a:rPr lang="en-US"/>
              <a:t>The word Monopoly is derived from two words ‘Mono’ and ‘Poly’. Mono means Single and Poly means seller. Where there is an only one seller or one producer or one firm it is said to be monopoly market. The single seller supply the commodities to the entire market the product supplied by the monopolist is not have close substitutes. They are some many restrictions for other produces to enter into the market as a result monopoly has no competition in the market.</a:t>
            </a:r>
            <a:endParaRPr lang="en-US"/>
          </a:p>
          <a:p>
            <a:r>
              <a:rPr lang="en-US" b="1"/>
              <a:t>Features of Monopoly:</a:t>
            </a:r>
            <a:endParaRPr lang="en-US" b="1"/>
          </a:p>
          <a:p>
            <a:r>
              <a:rPr lang="en-US"/>
              <a:t>The monopoly market has the following features:</a:t>
            </a:r>
            <a:endParaRPr lang="en-US"/>
          </a:p>
          <a:p>
            <a:r>
              <a:rPr lang="en-US"/>
              <a:t>1. </a:t>
            </a:r>
            <a:r>
              <a:rPr lang="en-US" b="1"/>
              <a:t>Single firm:</a:t>
            </a:r>
            <a:endParaRPr lang="en-US"/>
          </a:p>
          <a:p>
            <a:r>
              <a:rPr lang="en-US"/>
              <a:t>A single firm produces the commodity in the market there is only one seller or one producer or one firm.</a:t>
            </a:r>
            <a:endParaRPr lang="en-US"/>
          </a:p>
          <a:p>
            <a:r>
              <a:rPr lang="en-US"/>
              <a:t>2. </a:t>
            </a:r>
            <a:r>
              <a:rPr lang="en-US" b="1"/>
              <a:t>No close substitutes:</a:t>
            </a:r>
            <a:endParaRPr lang="en-US" b="1"/>
          </a:p>
          <a:p>
            <a:r>
              <a:rPr lang="en-US"/>
              <a:t>The produce supplied by the monopolist will not have close substitutes in the market. A consumer will not find a substitutes commodity for the monopoly products.</a:t>
            </a:r>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22300" y="201930"/>
            <a:ext cx="11210290" cy="6207125"/>
          </a:xfrm>
        </p:spPr>
        <p:txBody>
          <a:bodyPr>
            <a:normAutofit fontScale="70000"/>
          </a:bodyPr>
          <a:p>
            <a:r>
              <a:rPr lang="en-US">
                <a:sym typeface="+mn-ea"/>
              </a:rPr>
              <a:t>3</a:t>
            </a:r>
            <a:r>
              <a:rPr lang="en-US" b="1">
                <a:sym typeface="+mn-ea"/>
              </a:rPr>
              <a:t>. Strong barriers to enter:</a:t>
            </a:r>
            <a:endParaRPr lang="en-US"/>
          </a:p>
          <a:p>
            <a:r>
              <a:rPr lang="en-US">
                <a:sym typeface="+mn-ea"/>
              </a:rPr>
              <a:t>New firms cannot enter in the production due to the certain restrictions in market i.e. huge investment, lack of technology; patents etc. prevent the new firms to enter the market.</a:t>
            </a:r>
            <a:endParaRPr lang="en-US">
              <a:sym typeface="+mn-ea"/>
            </a:endParaRPr>
          </a:p>
          <a:p>
            <a:r>
              <a:rPr lang="en-US"/>
              <a:t>4</a:t>
            </a:r>
            <a:r>
              <a:rPr lang="en-US" b="1"/>
              <a:t>. Firm and Industry are same:</a:t>
            </a:r>
            <a:endParaRPr lang="en-US" b="1"/>
          </a:p>
          <a:p>
            <a:r>
              <a:rPr lang="en-US"/>
              <a:t>As there is one firm in monopoly market there is no difference between firm and industry.</a:t>
            </a:r>
            <a:endParaRPr lang="en-US"/>
          </a:p>
          <a:p>
            <a:r>
              <a:rPr lang="en-US"/>
              <a:t>5</a:t>
            </a:r>
            <a:r>
              <a:rPr lang="en-US" b="1"/>
              <a:t>. Price maker:</a:t>
            </a:r>
            <a:endParaRPr lang="en-US"/>
          </a:p>
          <a:p>
            <a:r>
              <a:rPr lang="en-US"/>
              <a:t>In this market the producer can determine the price of the commodity so the producer in the market is said to be price maker.</a:t>
            </a:r>
            <a:endParaRPr lang="en-US"/>
          </a:p>
          <a:p>
            <a:r>
              <a:rPr lang="en-US"/>
              <a:t>6. </a:t>
            </a:r>
            <a:r>
              <a:rPr lang="en-US" b="1"/>
              <a:t>Nature of AR &amp; MR curves:</a:t>
            </a:r>
            <a:endParaRPr lang="en-US"/>
          </a:p>
          <a:p>
            <a:r>
              <a:rPr lang="en-US"/>
              <a:t>The average Revenue Curve (AR) and Marginal Revenue Curve (MR) both are slopes downwards from left to right because when a seller wants to sell the more of output he must reduce the price when the price is decreased both AR &amp; MR are declining.</a:t>
            </a:r>
            <a:endParaRPr lang="en-US"/>
          </a:p>
          <a:p>
            <a:r>
              <a:rPr lang="en-US"/>
              <a:t>7. </a:t>
            </a:r>
            <a:r>
              <a:rPr lang="en-US" b="1"/>
              <a:t>Price discrimination:</a:t>
            </a:r>
            <a:endParaRPr lang="en-US"/>
          </a:p>
          <a:p>
            <a:r>
              <a:rPr lang="en-US"/>
              <a:t>The monopolist can charge the different prices from the different customers for the same thing or services. The price is not uniform as in the perfect market competition.</a:t>
            </a:r>
            <a:endParaRPr lang="en-US"/>
          </a:p>
          <a:p>
            <a:r>
              <a:rPr lang="en-US"/>
              <a:t>8.</a:t>
            </a:r>
            <a:r>
              <a:rPr lang="en-US" b="1"/>
              <a:t> Maximum profits:</a:t>
            </a:r>
            <a:endParaRPr lang="en-US"/>
          </a:p>
          <a:p>
            <a:r>
              <a:rPr lang="en-US"/>
              <a:t>The main aim of monopoly is to earn to get the maximum profits.</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268585" cy="908050"/>
          </a:xfrm>
        </p:spPr>
        <p:txBody>
          <a:bodyPr>
            <a:normAutofit fontScale="90000"/>
          </a:bodyPr>
          <a:p>
            <a:r>
              <a:rPr lang="en-US">
                <a:sym typeface="+mn-ea"/>
              </a:rPr>
              <a:t>Monopolistic Competition Market:</a:t>
            </a:r>
            <a:br>
              <a:rPr lang="en-US"/>
            </a:br>
            <a:endParaRPr lang="en-US"/>
          </a:p>
        </p:txBody>
      </p:sp>
      <p:sp>
        <p:nvSpPr>
          <p:cNvPr id="3" name="Content Placeholder 2"/>
          <p:cNvSpPr>
            <a:spLocks noGrp="1"/>
          </p:cNvSpPr>
          <p:nvPr>
            <p:ph idx="1"/>
          </p:nvPr>
        </p:nvSpPr>
        <p:spPr>
          <a:xfrm>
            <a:off x="514350" y="897255"/>
            <a:ext cx="11179810" cy="5574030"/>
          </a:xfrm>
        </p:spPr>
        <p:txBody>
          <a:bodyPr>
            <a:normAutofit fontScale="70000"/>
          </a:bodyPr>
          <a:p>
            <a:r>
              <a:rPr lang="en-US"/>
              <a:t>The concepts of monopolistic competition was introduced by Prof. Chamberlin. It is a market with many sellers for a product but the products are different in certain respects. The features of monopoly and competition are combined in this market. Hence, it is called monopolistic competition. Example: Cosmetics, Soaps etc.</a:t>
            </a:r>
            <a:endParaRPr lang="en-US"/>
          </a:p>
          <a:p>
            <a:r>
              <a:rPr lang="en-US"/>
              <a:t>Characteristics of Monopolistic Competition:</a:t>
            </a:r>
            <a:endParaRPr lang="en-US"/>
          </a:p>
          <a:p>
            <a:r>
              <a:rPr lang="en-US"/>
              <a:t>The main features are:</a:t>
            </a:r>
            <a:endParaRPr lang="en-US"/>
          </a:p>
          <a:p>
            <a:r>
              <a:rPr lang="en-US"/>
              <a:t>1. A considerable number of producers:</a:t>
            </a:r>
            <a:endParaRPr lang="en-US"/>
          </a:p>
          <a:p>
            <a:r>
              <a:rPr lang="en-US"/>
              <a:t>A commodity is produced by a considerable number of producers. Since there are more number of producers no one controls the output in the market. Competition will be high among the producers.</a:t>
            </a:r>
            <a:endParaRPr lang="en-US"/>
          </a:p>
          <a:p>
            <a:r>
              <a:rPr lang="en-US"/>
              <a:t>2. Product differentiation:</a:t>
            </a:r>
            <a:endParaRPr lang="en-US"/>
          </a:p>
          <a:p>
            <a:r>
              <a:rPr lang="en-US"/>
              <a:t>The commodity of each producer will be different from that of other producers. The difference may be due to material used, colour design, smell, packaging, trademark etc. Because of this each product will have specific identification in the market.</a:t>
            </a:r>
            <a:endParaRPr lang="en-US"/>
          </a:p>
          <a:p>
            <a:r>
              <a:rPr lang="en-US"/>
              <a:t>3. Entry and exit:</a:t>
            </a:r>
            <a:endParaRPr lang="en-US"/>
          </a:p>
          <a:p>
            <a:r>
              <a:rPr lang="en-US"/>
              <a:t>Firms are allowed to enter into production and leave the market. When profits are high new firms will join. In case of losses inefficient firms will leave.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6425" y="216535"/>
            <a:ext cx="11195685" cy="6347460"/>
          </a:xfrm>
        </p:spPr>
        <p:txBody>
          <a:bodyPr>
            <a:normAutofit/>
          </a:bodyPr>
          <a:p>
            <a:r>
              <a:rPr lang="en-US"/>
              <a:t>4. Selling costs:</a:t>
            </a:r>
            <a:endParaRPr lang="en-US"/>
          </a:p>
          <a:p>
            <a:r>
              <a:rPr lang="en-US"/>
              <a:t>An important feature of this market is every firm makes expenditure to sell more output. Advertisement through newspapers, journals, electronic media, sales representatives, exhibitions, free sampling help to promote the sales. Lot of expenditure is made on these items under this market.</a:t>
            </a:r>
            <a:endParaRPr lang="en-US"/>
          </a:p>
          <a:p>
            <a:r>
              <a:rPr lang="en-US"/>
              <a:t>5. Imperfect knowledge:</a:t>
            </a:r>
            <a:endParaRPr lang="en-US"/>
          </a:p>
          <a:p>
            <a:r>
              <a:rPr lang="en-US"/>
              <a:t>Buyers will have an imperfect knowledge about commodities. Sometimes products may be the same but consumers think that a particular good is superior than another. Due to the advertisements and other devices consumers purchase the commodities.</a:t>
            </a:r>
            <a:endParaRPr lang="en-US"/>
          </a:p>
          <a:p>
            <a:r>
              <a:rPr lang="en-US"/>
              <a:t>6. Price decision:</a:t>
            </a:r>
            <a:endParaRPr lang="en-US"/>
          </a:p>
          <a:p>
            <a:r>
              <a:rPr lang="en-US"/>
              <a:t>Each firm produces a commodity with small differences. It is due to this reason that a firm will decide the price for its product. The demand curve for a firm will be downwards sloping and more elastic.</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63830"/>
            <a:ext cx="9896475" cy="940435"/>
          </a:xfrm>
        </p:spPr>
        <p:txBody>
          <a:bodyPr/>
          <a:p>
            <a:r>
              <a:rPr lang="en-US"/>
              <a:t>Oligopoly Market:</a:t>
            </a:r>
            <a:endParaRPr lang="en-US"/>
          </a:p>
        </p:txBody>
      </p:sp>
      <p:sp>
        <p:nvSpPr>
          <p:cNvPr id="3" name="Content Placeholder 2"/>
          <p:cNvSpPr>
            <a:spLocks noGrp="1"/>
          </p:cNvSpPr>
          <p:nvPr>
            <p:ph idx="1"/>
          </p:nvPr>
        </p:nvSpPr>
        <p:spPr>
          <a:xfrm>
            <a:off x="451485" y="820420"/>
            <a:ext cx="11180445" cy="5774690"/>
          </a:xfrm>
        </p:spPr>
        <p:txBody>
          <a:bodyPr>
            <a:normAutofit fontScale="55000"/>
          </a:bodyPr>
          <a:p>
            <a:r>
              <a:rPr lang="en-US"/>
              <a:t>The word oligopoly is derived from two Greek words oligo and pollien, oligo means “A few”, Pollien means seller. Where there are a few firms or few producers or few sellers, it is said to be oligopoly market. For example: automobile industry, gas industry etc.</a:t>
            </a:r>
            <a:endParaRPr lang="en-US"/>
          </a:p>
          <a:p>
            <a:r>
              <a:rPr lang="en-US"/>
              <a:t>A market with a small number of producers is called oligopoly. The product may be homogeneous or there may be differences. Since producers are a few each firm produces a large portion of the output. It is a market with competition among the few. This market exists in automobiles, electrical and cigarettes etc.</a:t>
            </a:r>
            <a:endParaRPr lang="en-US"/>
          </a:p>
          <a:p>
            <a:r>
              <a:rPr lang="en-US"/>
              <a:t>1</a:t>
            </a:r>
            <a:r>
              <a:rPr lang="en-US" b="1"/>
              <a:t>. Less number of firms: </a:t>
            </a:r>
            <a:r>
              <a:rPr lang="en-US"/>
              <a:t>The numbers of producers are a few that is around fine in this market. Each one produces a large part  of the total output. He can control the output in the market. A firm can change the price by supplying either more or less.</a:t>
            </a:r>
            <a:endParaRPr lang="en-US"/>
          </a:p>
          <a:p>
            <a:r>
              <a:rPr lang="en-US"/>
              <a:t>2.</a:t>
            </a:r>
            <a:r>
              <a:rPr lang="en-US" b="1"/>
              <a:t> Interdependence: </a:t>
            </a:r>
            <a:endParaRPr lang="en-US"/>
          </a:p>
          <a:p>
            <a:r>
              <a:rPr lang="en-US"/>
              <a:t>In the oligopoly market the decisions of every producer affect other producers. This is due to less number of producers in the market. A change in the decisions of a producer (output or price) makes the other producers to change their decisions.</a:t>
            </a:r>
            <a:endParaRPr lang="en-US"/>
          </a:p>
          <a:p>
            <a:r>
              <a:rPr lang="en-US"/>
              <a:t>3</a:t>
            </a:r>
            <a:r>
              <a:rPr lang="en-US" b="1"/>
              <a:t>. Selling costs:</a:t>
            </a:r>
            <a:endParaRPr lang="en-US" b="1"/>
          </a:p>
          <a:p>
            <a:r>
              <a:rPr lang="en-US"/>
              <a:t>Sometimes commodities are produced with small differences. Then each firm makes a huge expenditure on advertisements. It is in the oligopoly that we can see the highest expenditure on selling costs.</a:t>
            </a:r>
            <a:endParaRPr lang="en-US"/>
          </a:p>
          <a:p>
            <a:r>
              <a:rPr lang="en-US"/>
              <a:t>4. </a:t>
            </a:r>
            <a:r>
              <a:rPr lang="en-US" b="1"/>
              <a:t>Uncertainty:</a:t>
            </a:r>
            <a:endParaRPr lang="en-US" b="1"/>
          </a:p>
          <a:p>
            <a:r>
              <a:rPr lang="en-US"/>
              <a:t>It will be difficult to guess what kind of demand curve will be there for a firm. Every time when a producer changes his decision, other producers will also change their decision. Therefore, it is not possible to expect price, output conditions to be the same in this market.</a:t>
            </a:r>
            <a:endParaRPr lang="en-US"/>
          </a:p>
          <a:p>
            <a:r>
              <a:rPr lang="en-US"/>
              <a:t>5.</a:t>
            </a:r>
            <a:r>
              <a:rPr lang="en-US" b="1"/>
              <a:t> Rigid price:</a:t>
            </a:r>
            <a:endParaRPr lang="en-US"/>
          </a:p>
          <a:p>
            <a:r>
              <a:rPr lang="en-US"/>
              <a:t>In this market firms will not change the price, they follow a rigid price. A firm cannot increase price because other firms will not raise their prices. The firm that increases the price will be put to loss. If one firm reduces its price others will also do the same. Therefore, all the firms will follow a price without making any changes in it. Hence it is called rigid prices.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Duopoly Market</a:t>
            </a:r>
            <a:endParaRPr lang="en-US"/>
          </a:p>
        </p:txBody>
      </p:sp>
      <p:sp>
        <p:nvSpPr>
          <p:cNvPr id="3" name="Content Placeholder 2"/>
          <p:cNvSpPr>
            <a:spLocks noGrp="1"/>
          </p:cNvSpPr>
          <p:nvPr>
            <p:ph idx="1"/>
          </p:nvPr>
        </p:nvSpPr>
        <p:spPr>
          <a:xfrm>
            <a:off x="838200" y="1423670"/>
            <a:ext cx="10515600" cy="5047615"/>
          </a:xfrm>
        </p:spPr>
        <p:txBody>
          <a:bodyPr>
            <a:normAutofit lnSpcReduction="20000"/>
          </a:bodyPr>
          <a:p>
            <a:r>
              <a:rPr lang="en-US"/>
              <a:t>A duopoly is a situation where two companies together own all, or nearly all, of the market for a given product or service. A duopoly is the most basic form of oligopoly, a market dominated by a small number of companies. A duopoly can have the same impact on the market as a monopoly if the two players collude on prices or output.</a:t>
            </a:r>
            <a:endParaRPr lang="en-US"/>
          </a:p>
          <a:p>
            <a:endParaRPr lang="en-US"/>
          </a:p>
          <a:p>
            <a:r>
              <a:rPr lang="en-US"/>
              <a:t>As with any market structure, a duopoly has a significant impact on how companies interact with each other. Since there are only two players within the market, the actions of one will affect the other’s response and activity. They also influence the way a company operates and how it produces and promotes its products.</a:t>
            </a:r>
            <a:endParaRPr lang="en-US"/>
          </a:p>
          <a:p>
            <a:endParaRPr lang="en-US"/>
          </a:p>
          <a:p>
            <a:r>
              <a:rPr lang="en-US"/>
              <a:t>Examples of Duopoly market are Mastercard and Visa, Pepsi and Coca-cola, Airbus and Boeing</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Monopolistic Competition</a:t>
            </a:r>
            <a:endParaRPr lang="en-US"/>
          </a:p>
        </p:txBody>
      </p:sp>
      <p:sp>
        <p:nvSpPr>
          <p:cNvPr id="3" name="Content Placeholder 2"/>
          <p:cNvSpPr>
            <a:spLocks noGrp="1"/>
          </p:cNvSpPr>
          <p:nvPr>
            <p:ph idx="1"/>
          </p:nvPr>
        </p:nvSpPr>
        <p:spPr>
          <a:xfrm>
            <a:off x="528955" y="1330960"/>
            <a:ext cx="10824845" cy="5279390"/>
          </a:xfrm>
        </p:spPr>
        <p:txBody>
          <a:bodyPr>
            <a:normAutofit fontScale="80000"/>
          </a:bodyPr>
          <a:p>
            <a:r>
              <a:rPr lang="en-US"/>
              <a:t>A monopolistic competition is defined as that market structure in which each seller produces a ‘differentiated product’. The concept of product differentiation means that</a:t>
            </a:r>
            <a:r>
              <a:rPr lang="en-US" b="1"/>
              <a:t> the product marketed by one seller can be distinguished from the products marketed by other sellers in some form or other.</a:t>
            </a:r>
            <a:r>
              <a:rPr lang="en-US"/>
              <a:t> Some of the important methods of product differentiation include: </a:t>
            </a:r>
            <a:r>
              <a:rPr lang="en-US" b="1"/>
              <a:t>trade marks, brand names size packing or color</a:t>
            </a:r>
            <a:r>
              <a:rPr lang="en-US"/>
              <a:t> etc. of the item and technical specifications etc. Example. Restaurants, Clothing and consumer electronics etc.</a:t>
            </a:r>
            <a:endParaRPr lang="en-US"/>
          </a:p>
          <a:p>
            <a:r>
              <a:rPr lang="en-US"/>
              <a:t>Thus, in this market structure, </a:t>
            </a:r>
            <a:r>
              <a:rPr lang="en-US" b="1"/>
              <a:t>each seller is a monopolist of his differentiated product. The buyers can get it only from him and from none else</a:t>
            </a:r>
            <a:r>
              <a:rPr lang="en-US"/>
              <a:t>. At the same time, however, the products </a:t>
            </a:r>
            <a:r>
              <a:rPr lang="en-US" b="1"/>
              <a:t>offered by different sellers are close substitutes of each other.</a:t>
            </a:r>
            <a:r>
              <a:rPr lang="en-US"/>
              <a:t> The buyers are always comparing the prices of their products together with the perceived ‘quality’ of each. In other words, there is also an intense competition between suppliers for a share in the market.</a:t>
            </a:r>
            <a:endParaRPr lang="en-US"/>
          </a:p>
          <a:p>
            <a:r>
              <a:rPr lang="en-US"/>
              <a:t>For this reason, it is a market structure in which there is a competition between a group of firms while each firm is a monopolist of its own product. It is, therefore, termed as monopolistic competition.</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4860"/>
          </a:xfrm>
        </p:spPr>
        <p:txBody>
          <a:bodyPr>
            <a:normAutofit fontScale="90000"/>
          </a:bodyPr>
          <a:p>
            <a:r>
              <a:rPr lang="en-US">
                <a:sym typeface="+mn-ea"/>
              </a:rPr>
              <a:t>Features of Monopolistic Competition</a:t>
            </a:r>
            <a:br>
              <a:rPr lang="en-US"/>
            </a:br>
            <a:endParaRPr lang="en-US"/>
          </a:p>
        </p:txBody>
      </p:sp>
      <p:sp>
        <p:nvSpPr>
          <p:cNvPr id="3" name="Content Placeholder 2"/>
          <p:cNvSpPr>
            <a:spLocks noGrp="1"/>
          </p:cNvSpPr>
          <p:nvPr>
            <p:ph idx="1"/>
          </p:nvPr>
        </p:nvSpPr>
        <p:spPr>
          <a:xfrm>
            <a:off x="544830" y="805180"/>
            <a:ext cx="11071860" cy="5680710"/>
          </a:xfrm>
        </p:spPr>
        <p:txBody>
          <a:bodyPr>
            <a:normAutofit fontScale="90000"/>
          </a:bodyPr>
          <a:p>
            <a:r>
              <a:rPr lang="en-US"/>
              <a:t>1. The first feature of monopolistic competition, as mentioned above, is </a:t>
            </a:r>
            <a:r>
              <a:rPr lang="en-US" b="1"/>
              <a:t>product differentiation. A buyer can get a specific type of the ‘product’ only from one final source</a:t>
            </a:r>
            <a:r>
              <a:rPr lang="en-US"/>
              <a:t> (may be, through the dealers and sub-dealers, etc.).</a:t>
            </a:r>
            <a:endParaRPr lang="en-US"/>
          </a:p>
          <a:p>
            <a:r>
              <a:rPr lang="en-US"/>
              <a:t>2. Product differentiation </a:t>
            </a:r>
            <a:r>
              <a:rPr lang="en-US" b="1"/>
              <a:t>necessitates incurring of selling expenses on the part of firms under market structure of monopolistic competition.</a:t>
            </a:r>
            <a:endParaRPr lang="en-US" b="1"/>
          </a:p>
          <a:p>
            <a:r>
              <a:rPr lang="en-US"/>
              <a:t>3. Monopolistic competition is characterized by a </a:t>
            </a:r>
            <a:r>
              <a:rPr lang="en-US" b="1"/>
              <a:t>large number of sellers. </a:t>
            </a:r>
            <a:r>
              <a:rPr lang="en-US"/>
              <a:t>The </a:t>
            </a:r>
            <a:r>
              <a:rPr lang="en-US" b="1"/>
              <a:t>demand and supply conditions of these sellers are inter-dependent.</a:t>
            </a:r>
            <a:r>
              <a:rPr lang="en-US"/>
              <a:t> However, in spite of their large number, no individual seller becomes a price taker. He has the </a:t>
            </a:r>
            <a:r>
              <a:rPr lang="en-US" b="1"/>
              <a:t>authority to demand a price of his choice, though he also considers the demand conditions for his product while exercising this authority.</a:t>
            </a:r>
            <a:r>
              <a:rPr lang="en-US"/>
              <a:t> In other words, in spite of there being a large number of sellers, the demand curve for the product of an individual seller is downward sloping. Its demand is not perfectly elastic. It also has large number of buyers also.</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21665" y="309880"/>
            <a:ext cx="11165205" cy="6130290"/>
          </a:xfrm>
        </p:spPr>
        <p:txBody>
          <a:bodyPr>
            <a:normAutofit fontScale="90000"/>
          </a:bodyPr>
          <a:p>
            <a:r>
              <a:rPr lang="en-US"/>
              <a:t>4. The fact that each firm produces a ‘differentiated product’ implies that it can distinguish it   further by varying its ‘quality’. An improvement in the ‘quality’ implies an increase in its average cost of production while deterioration in quality implies a reduction in average cost of production. Also an</a:t>
            </a:r>
            <a:r>
              <a:rPr lang="en-US" b="1"/>
              <a:t> improvement in quality is expected to ‘increase’ the demand for the product so that, for each given quantity, the buyers are ready to pay a higher price.</a:t>
            </a:r>
            <a:endParaRPr lang="en-US" b="1"/>
          </a:p>
          <a:p>
            <a:r>
              <a:rPr lang="en-US"/>
              <a:t>5. </a:t>
            </a:r>
            <a:r>
              <a:rPr lang="en-US" b="1"/>
              <a:t>The firms under the monopolistic competition face a competitive market as regards the inputs used by them. They also have to operate within a given technological range. The result is that no firm is able to compete out its rival by producing a ‘better quality’ product at a lower average cost.</a:t>
            </a:r>
            <a:endParaRPr lang="en-US" b="1"/>
          </a:p>
          <a:p>
            <a:r>
              <a:rPr lang="en-US"/>
              <a:t>6. It is assumed that </a:t>
            </a:r>
            <a:r>
              <a:rPr lang="en-US" b="1"/>
              <a:t>each firm has an accurate knowledge of its demand and cost conditions. This feature implies that the firm is able to estimate the impact of any change in the quantity and/or quality of its product</a:t>
            </a:r>
            <a:r>
              <a:rPr lang="en-US"/>
              <a:t> on both its cost of production and average revenue. This knowledge, therefore, </a:t>
            </a:r>
            <a:r>
              <a:rPr lang="en-US" b="1"/>
              <a:t>enables the firm to maximize its expected profit income.</a:t>
            </a:r>
            <a:endParaRPr 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896620"/>
          </a:xfrm>
        </p:spPr>
        <p:txBody>
          <a:bodyPr/>
          <a:p>
            <a:r>
              <a:rPr lang="en-US"/>
              <a:t>Markets</a:t>
            </a:r>
            <a:endParaRPr lang="en-US"/>
          </a:p>
        </p:txBody>
      </p:sp>
      <p:sp>
        <p:nvSpPr>
          <p:cNvPr id="3" name="Content Placeholder 2"/>
          <p:cNvSpPr>
            <a:spLocks noGrp="1"/>
          </p:cNvSpPr>
          <p:nvPr>
            <p:ph idx="1"/>
          </p:nvPr>
        </p:nvSpPr>
        <p:spPr>
          <a:xfrm>
            <a:off x="838200" y="756285"/>
            <a:ext cx="10683240" cy="5833745"/>
          </a:xfrm>
        </p:spPr>
        <p:txBody>
          <a:bodyPr>
            <a:noAutofit/>
          </a:bodyPr>
          <a:p>
            <a:r>
              <a:rPr lang="en-US" sz="2000"/>
              <a:t>Market is a means by which exchange of goods and services takes place as a result of buyers and sellers being in contact with one another.</a:t>
            </a:r>
            <a:endParaRPr lang="en-US" sz="2000"/>
          </a:p>
          <a:p>
            <a:r>
              <a:rPr lang="en-US" sz="2000" b="1"/>
              <a:t>Classification of market:</a:t>
            </a:r>
            <a:endParaRPr lang="en-US" sz="2000" b="1"/>
          </a:p>
          <a:p>
            <a:r>
              <a:rPr lang="en-US" sz="2000"/>
              <a:t>On the basis of various concepts markets can be classified into various types. They can be explained as follows:</a:t>
            </a:r>
            <a:endParaRPr lang="en-US" sz="2000"/>
          </a:p>
          <a:p>
            <a:r>
              <a:rPr lang="en-US" sz="2000" b="1"/>
              <a:t>(a) On the basis of area or locality:</a:t>
            </a:r>
            <a:endParaRPr lang="en-US" sz="2000" b="1"/>
          </a:p>
          <a:p>
            <a:r>
              <a:rPr lang="en-US" sz="2000"/>
              <a:t>Markets can be classified into three types. They are</a:t>
            </a:r>
            <a:endParaRPr lang="en-US" sz="2000"/>
          </a:p>
          <a:p>
            <a:r>
              <a:rPr lang="en-US" sz="2000"/>
              <a:t>1. Local markets	2. National markets	3. International markets</a:t>
            </a:r>
            <a:endParaRPr lang="en-US" sz="2000"/>
          </a:p>
          <a:p>
            <a:r>
              <a:rPr lang="en-US" sz="2000"/>
              <a:t>1</a:t>
            </a:r>
            <a:r>
              <a:rPr lang="en-US" sz="2000" b="1"/>
              <a:t>. Local Market:</a:t>
            </a:r>
            <a:r>
              <a:rPr lang="en-US" sz="2000"/>
              <a:t> Sometimes a particular commodity is exchanged in the locality where it is produced. Then the commodity is said to have a local market. Vegetables, flowers, fruits may be produced and marketed in the same area.</a:t>
            </a:r>
            <a:endParaRPr lang="en-US" sz="2000"/>
          </a:p>
          <a:p>
            <a:r>
              <a:rPr lang="en-US" sz="2000"/>
              <a:t>2. </a:t>
            </a:r>
            <a:r>
              <a:rPr lang="en-US" sz="2000" b="1"/>
              <a:t>National Market: </a:t>
            </a:r>
            <a:r>
              <a:rPr lang="en-US" sz="2000"/>
              <a:t>A commodity will have national market if it is demanded and supplied by people. In different parts of the country. Commodities like wheat, sugar, cotton have national market.</a:t>
            </a:r>
            <a:endParaRPr lang="en-US" sz="2000"/>
          </a:p>
          <a:p>
            <a:r>
              <a:rPr lang="en-US" sz="2000"/>
              <a:t>3.</a:t>
            </a:r>
            <a:r>
              <a:rPr lang="en-US" sz="2000" b="1"/>
              <a:t> International market</a:t>
            </a:r>
            <a:r>
              <a:rPr lang="en-US" sz="2000"/>
              <a:t>: If a commodity is sold and purchased in different countries it is said to have international market for example gold, silver, wheat, cotton have international market</a:t>
            </a:r>
            <a:endParaRPr 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98500" y="356235"/>
            <a:ext cx="11057890" cy="6176645"/>
          </a:xfrm>
        </p:spPr>
        <p:txBody>
          <a:bodyPr>
            <a:normAutofit fontScale="90000"/>
          </a:bodyPr>
          <a:p>
            <a:r>
              <a:rPr lang="en-US"/>
              <a:t>7. Every existing firm can leave the ‘group’ of firms belonging to the ‘product group’ (sometimes inaccurately called the industry). Similarly, </a:t>
            </a:r>
            <a:r>
              <a:rPr lang="en-US" b="1"/>
              <a:t>new firms can enter the group and produce close substitutes of the existing products in the group. This free entry and exit of firms ensures that, in the long run, no firm incurs a loss and no firm is able to earn abnormal profit.</a:t>
            </a:r>
            <a:endParaRPr lang="en-US" b="1"/>
          </a:p>
          <a:p>
            <a:r>
              <a:rPr lang="en-US"/>
              <a:t>8. At the same time, </a:t>
            </a:r>
            <a:r>
              <a:rPr lang="en-US" b="1"/>
              <a:t>every firm in monopolistic competition is assumed to pursue the goal of profit maximisation. Its aim is not to maximize sales proceeds, or an increase in the market share,</a:t>
            </a:r>
            <a:r>
              <a:rPr lang="en-US"/>
              <a:t> etc.</a:t>
            </a:r>
            <a:endParaRPr lang="en-US"/>
          </a:p>
          <a:p>
            <a:r>
              <a:rPr lang="en-US"/>
              <a:t>9. It is also assumed that in monopolistic competition </a:t>
            </a:r>
            <a:r>
              <a:rPr lang="en-US" b="1"/>
              <a:t>all firms have identical cost and demand conditions</a:t>
            </a:r>
            <a:r>
              <a:rPr lang="en-US"/>
              <a:t>. This simplifying assumption helps us in analyzing the determination of group equilibrium.</a:t>
            </a:r>
            <a:r>
              <a:rPr lang="en-US" b="1"/>
              <a:t> It enables us to analyze the working of an individual firm and use it as the representative of the working of the entire group. </a:t>
            </a:r>
            <a:r>
              <a:rPr lang="en-US"/>
              <a:t>In the absence of this assumption, we have to separately work out the determination of output, product quality, and price of each firm within the group.</a:t>
            </a:r>
            <a:endParaRPr lang="en-US"/>
          </a:p>
          <a:p>
            <a:pPr marL="0" indent="0">
              <a:buNone/>
            </a:pPr>
            <a:endParaRPr lang="en-US"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A Firm’s Short-Run Equilibrium under Monopolistic Competition</a:t>
            </a:r>
            <a:br>
              <a:rPr lang="en-US"/>
            </a:br>
            <a:endParaRPr lang="en-US"/>
          </a:p>
        </p:txBody>
      </p:sp>
      <p:sp>
        <p:nvSpPr>
          <p:cNvPr id="3" name="Content Placeholder 2"/>
          <p:cNvSpPr>
            <a:spLocks noGrp="1"/>
          </p:cNvSpPr>
          <p:nvPr>
            <p:ph idx="1"/>
          </p:nvPr>
        </p:nvSpPr>
        <p:spPr/>
        <p:txBody>
          <a:bodyPr>
            <a:normAutofit fontScale="90000" lnSpcReduction="10000"/>
          </a:bodyPr>
          <a:p>
            <a:r>
              <a:rPr lang="en-US"/>
              <a:t>Under Monopolistic Competition, the revenue curves are downward sloping (like under Monopoly). This is because, in order to sell more, the firm has to decrease the price.</a:t>
            </a:r>
            <a:endParaRPr lang="en-US"/>
          </a:p>
          <a:p>
            <a:endParaRPr lang="en-US"/>
          </a:p>
          <a:p>
            <a:r>
              <a:rPr lang="en-US"/>
              <a:t>A firm under Monopolistic Competition can either earn </a:t>
            </a:r>
            <a:r>
              <a:rPr lang="en-US" b="1"/>
              <a:t>normal profits, super-normal profits, or incur losses.</a:t>
            </a:r>
            <a:r>
              <a:rPr lang="en-US"/>
              <a:t> Also, like </a:t>
            </a:r>
            <a:r>
              <a:rPr lang="en-US" b="1"/>
              <a:t>under Monopoly, a firm earns super-normal profits if the demand for its product is very high.</a:t>
            </a:r>
            <a:endParaRPr lang="en-US"/>
          </a:p>
          <a:p>
            <a:endParaRPr lang="en-US"/>
          </a:p>
          <a:p>
            <a:r>
              <a:rPr lang="en-US"/>
              <a:t>Also, in the short-run, </a:t>
            </a:r>
            <a:r>
              <a:rPr lang="en-US" b="1"/>
              <a:t>new firms cannot enter the group and enhance the supply of the product group.</a:t>
            </a:r>
            <a:r>
              <a:rPr lang="en-US"/>
              <a:t> Therefore, they cannot compete away the super-normal profits of the firm. Also, </a:t>
            </a:r>
            <a:r>
              <a:rPr lang="en-US" b="1"/>
              <a:t>in the short-run, a firm faces certain fixed costs. These can include production as well as selling costs.</a:t>
            </a:r>
            <a:endParaRPr lang="en-US"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6190615" y="231775"/>
            <a:ext cx="6002020" cy="6135370"/>
          </a:xfrm>
          <a:prstGeom prst="rect">
            <a:avLst/>
          </a:prstGeom>
        </p:spPr>
      </p:pic>
      <p:sp>
        <p:nvSpPr>
          <p:cNvPr id="5" name="Text Box 4"/>
          <p:cNvSpPr txBox="1"/>
          <p:nvPr/>
        </p:nvSpPr>
        <p:spPr>
          <a:xfrm>
            <a:off x="215900" y="198120"/>
            <a:ext cx="6252845" cy="6462395"/>
          </a:xfrm>
          <a:prstGeom prst="rect">
            <a:avLst/>
          </a:prstGeom>
          <a:noFill/>
        </p:spPr>
        <p:txBody>
          <a:bodyPr wrap="square" rtlCol="0" anchor="t">
            <a:spAutoFit/>
          </a:bodyPr>
          <a:p>
            <a:r>
              <a:rPr lang="en-US"/>
              <a:t>In the figure,  the AR and MR curves of the firm have negative slopes. Further, the AVC curve includes the production costs as well as the variable components of selling expenses. Furthermore.</a:t>
            </a:r>
            <a:endParaRPr lang="en-US"/>
          </a:p>
          <a:p>
            <a:endParaRPr lang="en-US"/>
          </a:p>
          <a:p>
            <a:r>
              <a:rPr lang="en-US"/>
              <a:t>The MC curve cuts the AVC curve at its lowest point. Also, the ATC curve represents the average of the total cost of the firm including the fixed selling expenses.</a:t>
            </a:r>
            <a:endParaRPr lang="en-US"/>
          </a:p>
          <a:p>
            <a:endParaRPr lang="en-US"/>
          </a:p>
          <a:p>
            <a:r>
              <a:rPr lang="en-US"/>
              <a:t>The MC curve intersects the MR curve from below at point I. Hence, the firm decides to produce a quantity of OM and charge a price of EM per unit.</a:t>
            </a:r>
            <a:endParaRPr lang="en-US"/>
          </a:p>
          <a:p>
            <a:endParaRPr lang="en-US"/>
          </a:p>
          <a:p>
            <a:r>
              <a:rPr lang="en-US"/>
              <a:t>By doing so, the firm earns a profit of EK per unit and the entry of rival firms do not compete it out. However, based on the relative location of the cost and revenue curves, it is possible that the firm is in equilibrium with:</a:t>
            </a:r>
            <a:endParaRPr lang="en-US"/>
          </a:p>
          <a:p>
            <a:endParaRPr lang="en-US"/>
          </a:p>
          <a:p>
            <a:r>
              <a:rPr lang="en-US"/>
              <a:t>*  Only normal profit</a:t>
            </a:r>
            <a:endParaRPr lang="en-US"/>
          </a:p>
          <a:p>
            <a:r>
              <a:rPr lang="en-US"/>
              <a:t>*  Covering a part of fixed costs. Therefore, incurring a loss less   </a:t>
            </a:r>
            <a:endParaRPr lang="en-US"/>
          </a:p>
          <a:p>
            <a:r>
              <a:rPr lang="en-US"/>
              <a:t>    than its fixed costs</a:t>
            </a:r>
            <a:endParaRPr lang="en-US"/>
          </a:p>
          <a:p>
            <a:r>
              <a:rPr lang="en-US"/>
              <a:t>*  Loss equal to the fixed costs (where AR is tangent to the AVC </a:t>
            </a:r>
            <a:endParaRPr lang="en-US"/>
          </a:p>
          <a:p>
            <a:r>
              <a:rPr lang="en-US"/>
              <a:t>    curve)</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09345"/>
          </a:xfrm>
        </p:spPr>
        <p:txBody>
          <a:bodyPr>
            <a:normAutofit fontScale="90000"/>
          </a:bodyPr>
          <a:p>
            <a:r>
              <a:rPr lang="en-US"/>
              <a:t>A Firm’s Long-Run Equilibrium under Monopolistic Competition</a:t>
            </a:r>
            <a:endParaRPr lang="en-US"/>
          </a:p>
        </p:txBody>
      </p:sp>
      <p:sp>
        <p:nvSpPr>
          <p:cNvPr id="3" name="Content Placeholder 2"/>
          <p:cNvSpPr>
            <a:spLocks noGrp="1"/>
          </p:cNvSpPr>
          <p:nvPr>
            <p:ph idx="1"/>
          </p:nvPr>
        </p:nvSpPr>
        <p:spPr>
          <a:xfrm>
            <a:off x="838200" y="1675130"/>
            <a:ext cx="10515600" cy="4810760"/>
          </a:xfrm>
        </p:spPr>
        <p:txBody>
          <a:bodyPr>
            <a:normAutofit fontScale="80000"/>
          </a:bodyPr>
          <a:p>
            <a:r>
              <a:rPr lang="en-US"/>
              <a:t>It is important to remember the following points:</a:t>
            </a:r>
            <a:endParaRPr lang="en-US"/>
          </a:p>
          <a:p>
            <a:r>
              <a:rPr lang="en-US"/>
              <a:t>There are</a:t>
            </a:r>
            <a:r>
              <a:rPr lang="en-US" b="1"/>
              <a:t> no fixed costs in the long-run.</a:t>
            </a:r>
            <a:r>
              <a:rPr lang="en-US"/>
              <a:t> The firm </a:t>
            </a:r>
            <a:r>
              <a:rPr lang="en-US" b="1"/>
              <a:t>can vary its inputs as well as its selling costs</a:t>
            </a:r>
            <a:r>
              <a:rPr lang="en-US"/>
              <a:t>. Further, the firm can choose between various product qualities.</a:t>
            </a:r>
            <a:endParaRPr lang="en-US"/>
          </a:p>
          <a:p>
            <a:r>
              <a:rPr lang="en-US"/>
              <a:t>There is </a:t>
            </a:r>
            <a:r>
              <a:rPr lang="en-US" b="1"/>
              <a:t>no compulsion on a firm to operate at a loss.</a:t>
            </a:r>
            <a:r>
              <a:rPr lang="en-US"/>
              <a:t> It can leave the industry whenever it wants. When a firm leaves the industry, the absolute market shares of the remaining firms, increase. Further, their demand curve shifts right and upwards. This continues until other firms can produce without incurring a loss.</a:t>
            </a:r>
            <a:endParaRPr lang="en-US"/>
          </a:p>
          <a:p>
            <a:r>
              <a:rPr lang="en-US"/>
              <a:t>On the other hand,</a:t>
            </a:r>
            <a:r>
              <a:rPr lang="en-US" b="1"/>
              <a:t> if the demand is so strong that the existing firms make super-normal profits, then new firms can enter the group.</a:t>
            </a:r>
            <a:endParaRPr lang="en-US" b="1"/>
          </a:p>
          <a:p>
            <a:r>
              <a:rPr lang="en-US" b="1"/>
              <a:t>They produce close substitutes of the existing products and increase the total product supply. Therefore, the demand shares of the existing firms reduce. Hence, the demand curve of a firm cannot stay above its long-run average cost curve.</a:t>
            </a:r>
            <a:endParaRPr lang="en-US"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37540" y="248285"/>
            <a:ext cx="11071860" cy="6315710"/>
          </a:xfrm>
        </p:spPr>
        <p:txBody>
          <a:bodyPr>
            <a:normAutofit fontScale="90000"/>
          </a:bodyPr>
          <a:p>
            <a:r>
              <a:rPr lang="en-US"/>
              <a:t>All firms operating under Monopolistic Competition can make a choice between combinations of:</a:t>
            </a:r>
            <a:endParaRPr lang="en-US"/>
          </a:p>
          <a:p>
            <a:r>
              <a:rPr lang="en-US" b="1"/>
              <a:t>Product quality</a:t>
            </a:r>
            <a:endParaRPr lang="en-US" b="1"/>
          </a:p>
          <a:p>
            <a:r>
              <a:rPr lang="en-US" b="1"/>
              <a:t>Product Differentiation</a:t>
            </a:r>
            <a:endParaRPr lang="en-US" b="1"/>
          </a:p>
          <a:p>
            <a:r>
              <a:rPr lang="en-US" b="1"/>
              <a:t>Selling costs</a:t>
            </a:r>
            <a:endParaRPr lang="en-US" b="1"/>
          </a:p>
          <a:p>
            <a:r>
              <a:rPr lang="en-US"/>
              <a:t>A firm must consider the fact that </a:t>
            </a:r>
            <a:r>
              <a:rPr lang="en-US" b="1"/>
              <a:t>any variation of price on its part can attract a reaction from its rivals. </a:t>
            </a:r>
            <a:r>
              <a:rPr lang="en-US"/>
              <a:t>Therefore, it faces a much steeper demand curve.</a:t>
            </a:r>
            <a:endParaRPr lang="en-US"/>
          </a:p>
          <a:p>
            <a:r>
              <a:rPr lang="en-US"/>
              <a:t>Therefore, under Monopolistic Competition,</a:t>
            </a:r>
            <a:r>
              <a:rPr lang="en-US" b="1"/>
              <a:t> a firm is exposed to constant interaction with the rest of the firms in the group. Its decisions are not independent of the decisions of the other firms.</a:t>
            </a:r>
            <a:endParaRPr lang="en-US" b="1"/>
          </a:p>
          <a:p>
            <a:r>
              <a:rPr lang="en-US"/>
              <a:t>Further, the f</a:t>
            </a:r>
            <a:r>
              <a:rPr lang="en-US" b="1"/>
              <a:t>irm’s demand curve depends on its actions as well as on the actions of its rivals. </a:t>
            </a:r>
            <a:r>
              <a:rPr lang="en-US"/>
              <a:t>Therefore, it must </a:t>
            </a:r>
            <a:r>
              <a:rPr lang="en-US" b="1"/>
              <a:t>consider different combinations of its cost components pertaining to the product quality and its selling expenses, etc. </a:t>
            </a:r>
            <a:r>
              <a:rPr lang="en-US"/>
              <a:t>This helps the firm estimate the slope and position of the demand curve.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196975" y="951230"/>
            <a:ext cx="10483850" cy="515556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44195" y="294005"/>
            <a:ext cx="11212195" cy="6254750"/>
          </a:xfrm>
        </p:spPr>
        <p:txBody>
          <a:bodyPr>
            <a:normAutofit fontScale="90000"/>
          </a:bodyPr>
          <a:p>
            <a:r>
              <a:rPr lang="en-US">
                <a:sym typeface="+mn-ea"/>
              </a:rPr>
              <a:t>The LAC curve in Fig. I represent the product quality and selling expenses that a firm selects. This has a corresponding long-term MC curve (LMC) which intersects the MR curve from below at point I.</a:t>
            </a:r>
            <a:endParaRPr lang="en-US"/>
          </a:p>
          <a:p>
            <a:r>
              <a:rPr lang="en-US">
                <a:sym typeface="+mn-ea"/>
              </a:rPr>
              <a:t>Therefore, the firm decides to produce a quantity of OM and sell it a per unit price of EM. This gets a profit of EK per unit. However, soon new firms enter the market and start offering close substitutes and bring the profit down.</a:t>
            </a:r>
            <a:endParaRPr lang="en-US"/>
          </a:p>
          <a:p>
            <a:r>
              <a:rPr lang="en-US">
                <a:sym typeface="+mn-ea"/>
              </a:rPr>
              <a:t>Therefore, there is a reduction in the market shares of the existing firms. The firm’s AR curve shifts left until it becomes tangent to the LAC curve at point E as shown in Fig. ii. This ensures that the firm earns only normal profit. Once this stage is reached, there is no incentive for new firms to enter the market. </a:t>
            </a:r>
            <a:endParaRPr lang="en-US"/>
          </a:p>
          <a:p>
            <a:r>
              <a:rPr lang="en-US">
                <a:sym typeface="+mn-ea"/>
              </a:rPr>
              <a:t>This results in the firm’s long-term equilibrium under Monopolistic Competition. The equilibrium is given by the point of tangency between the firm’s AR curve and LAC curve, which is at point E in Fig. ii. </a:t>
            </a:r>
            <a:r>
              <a:rPr lang="en-US" b="1">
                <a:sym typeface="+mn-ea"/>
              </a:rPr>
              <a:t>Therefore, in the long-run, under monopolistic competition, firms earn only normal profits.</a:t>
            </a:r>
            <a:endParaRPr lang="en-US" b="1"/>
          </a:p>
          <a:p>
            <a:endParaRPr lang="en-US"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Marris’ Managerial theory of a Firm</a:t>
            </a:r>
            <a:endParaRPr lang="en-US"/>
          </a:p>
        </p:txBody>
      </p:sp>
      <p:sp>
        <p:nvSpPr>
          <p:cNvPr id="3" name="Content Placeholder 2"/>
          <p:cNvSpPr>
            <a:spLocks noGrp="1"/>
          </p:cNvSpPr>
          <p:nvPr>
            <p:ph idx="1"/>
          </p:nvPr>
        </p:nvSpPr>
        <p:spPr>
          <a:xfrm>
            <a:off x="838200" y="1361440"/>
            <a:ext cx="10638790" cy="4815840"/>
          </a:xfrm>
        </p:spPr>
        <p:txBody>
          <a:bodyPr>
            <a:normAutofit fontScale="90000" lnSpcReduction="10000"/>
          </a:bodyPr>
          <a:p>
            <a:r>
              <a:rPr lang="en-US"/>
              <a:t>R. Marris has put forward an important theory of the firm according to which managers do not maximize profits but instead, according to him, they seek to maximize balanced rate of growth of the firm. Maximization of balanced rate of growth of the firm means maximization of the rate of growth of demand for the products of the firm and rate of growth of capital supply.</a:t>
            </a:r>
            <a:endParaRPr lang="en-US"/>
          </a:p>
          <a:p>
            <a:r>
              <a:rPr lang="en-US"/>
              <a:t>If G stands for balanced growth, Gd for the growth rate of demand for the product, GC for the rate of growth of the capital supply, then the goal of the manager is to maximize G, Thus –</a:t>
            </a:r>
            <a:endParaRPr lang="en-US"/>
          </a:p>
          <a:p>
            <a:r>
              <a:rPr lang="en-US"/>
              <a:t>G = Gd = GC</a:t>
            </a:r>
            <a:endParaRPr lang="en-US"/>
          </a:p>
          <a:p>
            <a:r>
              <a:rPr lang="en-US"/>
              <a:t>In seeking to maximize the balanced growth rate, a manager faces the following two constraints:</a:t>
            </a:r>
            <a:endParaRPr lang="en-US"/>
          </a:p>
          <a:p>
            <a:r>
              <a:rPr lang="en-US"/>
              <a:t>1. Managerial Constraint</a:t>
            </a:r>
            <a:endParaRPr lang="en-US"/>
          </a:p>
          <a:p>
            <a:pPr marL="0" indent="0">
              <a:buNone/>
            </a:pPr>
            <a:r>
              <a:rPr lang="en-US"/>
              <a:t>   2. Financial Constraint</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1. Managerial Constraint</a:t>
            </a:r>
            <a:br>
              <a:rPr lang="en-US"/>
            </a:br>
            <a:endParaRPr lang="en-US"/>
          </a:p>
        </p:txBody>
      </p:sp>
      <p:sp>
        <p:nvSpPr>
          <p:cNvPr id="3" name="Content Placeholder 2"/>
          <p:cNvSpPr>
            <a:spLocks noGrp="1"/>
          </p:cNvSpPr>
          <p:nvPr>
            <p:ph idx="1"/>
          </p:nvPr>
        </p:nvSpPr>
        <p:spPr/>
        <p:txBody>
          <a:bodyPr/>
          <a:p>
            <a:r>
              <a:rPr lang="en-US"/>
              <a:t>Managerial constraint refers to the strength of the managerial team and their skills.</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55040"/>
          </a:xfrm>
        </p:spPr>
        <p:txBody>
          <a:bodyPr>
            <a:normAutofit fontScale="90000"/>
          </a:bodyPr>
          <a:p>
            <a:r>
              <a:rPr lang="en-US">
                <a:sym typeface="+mn-ea"/>
              </a:rPr>
              <a:t>   2. Financial Constraint</a:t>
            </a:r>
            <a:br>
              <a:rPr lang="en-US"/>
            </a:br>
            <a:endParaRPr lang="en-US"/>
          </a:p>
        </p:txBody>
      </p:sp>
      <p:sp>
        <p:nvSpPr>
          <p:cNvPr id="3" name="Content Placeholder 2"/>
          <p:cNvSpPr>
            <a:spLocks noGrp="1"/>
          </p:cNvSpPr>
          <p:nvPr>
            <p:ph idx="1"/>
          </p:nvPr>
        </p:nvSpPr>
        <p:spPr>
          <a:xfrm>
            <a:off x="544195" y="836295"/>
            <a:ext cx="11026140" cy="5835650"/>
          </a:xfrm>
        </p:spPr>
        <p:txBody>
          <a:bodyPr>
            <a:normAutofit fontScale="70000"/>
          </a:bodyPr>
          <a:p>
            <a:r>
              <a:rPr lang="en-US"/>
              <a:t>Financial constraint refers to the following three financial ratios:</a:t>
            </a:r>
            <a:endParaRPr lang="en-US"/>
          </a:p>
          <a:p>
            <a:endParaRPr lang="en-US"/>
          </a:p>
          <a:p>
            <a:r>
              <a:rPr lang="en-US"/>
              <a:t>1. Ratio of debt (D) to total assets (A) which is simply called debt ratio (D/A).</a:t>
            </a:r>
            <a:endParaRPr lang="en-US"/>
          </a:p>
          <a:p>
            <a:r>
              <a:rPr lang="en-US"/>
              <a:t>2. Liquidity ratio which is the ratio of liquid assets of the firm to the total assets (L/A).</a:t>
            </a:r>
            <a:endParaRPr lang="en-US"/>
          </a:p>
          <a:p>
            <a:r>
              <a:rPr lang="en-US"/>
              <a:t>3. Retention ratio (πr/π) which refers to the ratio of retained profits to the total profits.</a:t>
            </a:r>
            <a:endParaRPr lang="en-US"/>
          </a:p>
          <a:p>
            <a:endParaRPr lang="en-US"/>
          </a:p>
          <a:p>
            <a:r>
              <a:rPr lang="en-US"/>
              <a:t>It is important to note that these financial variables determine the job security of the managers, if these financial ratios set by the manager crosses prudent limits, they expose the firm to the risk of being taken over by others or the mangers can be dismissed which can endanger their job security. Therefore, financial constraints are associated with job security. Managers take into account job security while making business decisions.</a:t>
            </a:r>
            <a:endParaRPr lang="en-US"/>
          </a:p>
          <a:p>
            <a:r>
              <a:rPr lang="en-US"/>
              <a:t>Some variables in Marris’ model particularly</a:t>
            </a:r>
            <a:r>
              <a:rPr lang="en-US" b="1"/>
              <a:t> in the manager’s utility function such as salaries, status, and power are strongly correlated with the rate of growth of demand for the products. </a:t>
            </a:r>
            <a:r>
              <a:rPr lang="en-US"/>
              <a:t>Therefore, </a:t>
            </a:r>
            <a:r>
              <a:rPr lang="en-US" b="1"/>
              <a:t>managers’ salaries will be higher and they will have more power and esteem. The higher the salaries, and power, the faster the rate of growth of the firms. </a:t>
            </a:r>
            <a:r>
              <a:rPr lang="en-US"/>
              <a:t>Besides, the higher growth of a firm also ensures better job security to the managers.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96570"/>
            <a:ext cx="10515600" cy="5680710"/>
          </a:xfrm>
        </p:spPr>
        <p:txBody>
          <a:bodyPr>
            <a:normAutofit fontScale="80000"/>
          </a:bodyPr>
          <a:p>
            <a:r>
              <a:rPr lang="en-US"/>
              <a:t>(b) On the basis of time element:</a:t>
            </a:r>
            <a:endParaRPr lang="en-US"/>
          </a:p>
          <a:p>
            <a:endParaRPr lang="en-US"/>
          </a:p>
          <a:p>
            <a:r>
              <a:rPr lang="en-US"/>
              <a:t>Markets can be classified into three types</a:t>
            </a:r>
            <a:endParaRPr lang="en-US"/>
          </a:p>
          <a:p>
            <a:endParaRPr lang="en-US"/>
          </a:p>
          <a:p>
            <a:r>
              <a:rPr lang="en-US"/>
              <a:t>1. Very short period market - A very short period market is a market which has a fixed tenure.  it is a market where the resources are limited and fixed.  Hence in a very short market period market supply is fixed. Eg. Vegetables, flowers etc.</a:t>
            </a:r>
            <a:endParaRPr lang="en-US"/>
          </a:p>
          <a:p>
            <a:endParaRPr lang="en-US"/>
          </a:p>
          <a:p>
            <a:r>
              <a:rPr lang="en-US"/>
              <a:t>2. Short period market - The market is slightly longer than the previous one.  Here the supply can be slightly adjusted. Eg.Stationery goods, consumer goods etc.</a:t>
            </a:r>
            <a:endParaRPr lang="en-US"/>
          </a:p>
          <a:p>
            <a:endParaRPr lang="en-US"/>
          </a:p>
          <a:p>
            <a:r>
              <a:rPr lang="en-US"/>
              <a:t>3. Long period market - The supply can be changed easily by scaling production.  so it can change accordingly to the demand of the market. So the market will determine its equlibrium price in time. Eg. Heavy machinery market, Aeroplane manufacturing  etc.</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19710" y="170180"/>
            <a:ext cx="11458575" cy="6455410"/>
          </a:xfrm>
        </p:spPr>
        <p:txBody>
          <a:bodyPr>
            <a:normAutofit fontScale="35000"/>
          </a:bodyPr>
          <a:p>
            <a:r>
              <a:rPr lang="en-US" sz="4570"/>
              <a:t>Therefore, utility of function of managers can be written as –</a:t>
            </a:r>
            <a:endParaRPr lang="en-US" sz="4570"/>
          </a:p>
          <a:p>
            <a:endParaRPr lang="en-US"/>
          </a:p>
          <a:p>
            <a:r>
              <a:rPr lang="en-US" sz="5090"/>
              <a:t>UM = f (GD, S)</a:t>
            </a:r>
            <a:endParaRPr lang="en-US" sz="5090"/>
          </a:p>
          <a:p>
            <a:r>
              <a:rPr lang="en-US" sz="5090"/>
              <a:t>UM = utility of mangers</a:t>
            </a:r>
            <a:endParaRPr lang="en-US" sz="5090"/>
          </a:p>
          <a:p>
            <a:r>
              <a:rPr lang="en-US" sz="5090"/>
              <a:t>GD = rate of growth of demand for output of the firm</a:t>
            </a:r>
            <a:endParaRPr lang="en-US" sz="5090"/>
          </a:p>
          <a:p>
            <a:r>
              <a:rPr lang="en-US" sz="5090"/>
              <a:t>S = measure of job security of managers</a:t>
            </a:r>
            <a:endParaRPr lang="en-US" sz="5090"/>
          </a:p>
          <a:p>
            <a:r>
              <a:rPr lang="en-US" sz="5090"/>
              <a:t>On the other hand, utility of owners depends on the growth of capital supply which is positively correlated with the growth of profits. Thus, owner’s utility function can be written as –</a:t>
            </a:r>
            <a:endParaRPr lang="en-US" sz="5090"/>
          </a:p>
          <a:p>
            <a:r>
              <a:rPr lang="en-US" sz="5090"/>
              <a:t>Uowners = f (GC)</a:t>
            </a:r>
            <a:endParaRPr lang="en-US" sz="5090"/>
          </a:p>
          <a:p>
            <a:r>
              <a:rPr lang="en-US" sz="5090"/>
              <a:t>Where GC = rate of growth of capital supply</a:t>
            </a:r>
            <a:endParaRPr lang="en-US" sz="5090"/>
          </a:p>
          <a:p>
            <a:r>
              <a:rPr lang="en-US" sz="5090"/>
              <a:t>According to Marris, the rate of growth of capital is subject to the constraint set by the decision making capacity of the managerial team. Also the job security of the manger is determined by the weighted average of three financial ratios, viz., (a) debt-asset ratio, i.e., D/A, (b) the liquidity ratio (L/A) and (c) profit retention ratio (πr – π).</a:t>
            </a:r>
            <a:endParaRPr lang="en-US" sz="5090"/>
          </a:p>
          <a:p>
            <a:r>
              <a:rPr lang="en-US" sz="5090"/>
              <a:t>These financial ratios reflect the financial policy of the managers. Further, there is a saturation level for job security. Whereas after this saturation level marginal utility from the extra job security is zero, below this level, marginal utility from extra job security is infinite. With this constraint of job security, managerial utility function becomes –</a:t>
            </a:r>
            <a:endParaRPr lang="en-US" sz="5090"/>
          </a:p>
          <a:p>
            <a:r>
              <a:rPr lang="en-US" sz="5090"/>
              <a:t>Um = (GD) S̅</a:t>
            </a:r>
            <a:endParaRPr lang="en-US" sz="5090"/>
          </a:p>
          <a:p>
            <a:r>
              <a:rPr lang="en-US" sz="5090"/>
              <a:t>Where bar (–) on the job security variable S shows it acts as a constraint for utility maximization of managers. Managers maximize their utility, i.e., growth of demand for output subject to this job security constraint. Financial constraint is reflected in the job security constraint of a manager.</a:t>
            </a:r>
            <a:endParaRPr lang="en-US" sz="509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5010" y="101600"/>
            <a:ext cx="10515600" cy="1325563"/>
          </a:xfrm>
        </p:spPr>
        <p:txBody>
          <a:bodyPr>
            <a:normAutofit fontScale="90000"/>
          </a:bodyPr>
          <a:p>
            <a:r>
              <a:rPr lang="en-US"/>
              <a:t>Under the Marris model, a manager works under two constraints:</a:t>
            </a:r>
            <a:endParaRPr lang="en-US"/>
          </a:p>
        </p:txBody>
      </p:sp>
      <p:sp>
        <p:nvSpPr>
          <p:cNvPr id="3" name="Content Placeholder 2"/>
          <p:cNvSpPr>
            <a:spLocks noGrp="1"/>
          </p:cNvSpPr>
          <p:nvPr>
            <p:ph idx="1"/>
          </p:nvPr>
        </p:nvSpPr>
        <p:spPr>
          <a:xfrm>
            <a:off x="591185" y="1427480"/>
            <a:ext cx="10762615" cy="5244465"/>
          </a:xfrm>
        </p:spPr>
        <p:txBody>
          <a:bodyPr>
            <a:noAutofit/>
          </a:bodyPr>
          <a:p>
            <a:r>
              <a:rPr lang="en-US" sz="2000"/>
              <a:t>(i) Managerial constraint set by the decision making capacity of the managerial team and</a:t>
            </a:r>
            <a:endParaRPr lang="en-US" sz="2000"/>
          </a:p>
          <a:p>
            <a:r>
              <a:rPr lang="en-US" sz="2000"/>
              <a:t>(ii) Financial constraint determined by three financial ratios which are reflected in the job security of the managers.</a:t>
            </a:r>
            <a:endParaRPr lang="en-US" sz="2000"/>
          </a:p>
          <a:p>
            <a:r>
              <a:rPr lang="en-US" sz="2000"/>
              <a:t>It is usually argued by managerial theorists that the division of ownership and management allows the managers to set goals which do not necessarily coincide with those of owners. The utility function of managers includes variables such as salaries, status, power and job security, while the utility function of owners includes variables such as profits, size of output, size of capital, share of the market and public image. Thus, managers want to maximize their own utility.</a:t>
            </a:r>
            <a:endParaRPr lang="en-US" sz="2000"/>
          </a:p>
          <a:p>
            <a:r>
              <a:rPr lang="en-US" sz="2000"/>
              <a:t>Um = f*(salaries, power, status, job security)</a:t>
            </a:r>
            <a:endParaRPr lang="en-US" sz="2000"/>
          </a:p>
          <a:p>
            <a:r>
              <a:rPr lang="en-US" sz="2000"/>
              <a:t>While the owners seek the maximization of their utility</a:t>
            </a:r>
            <a:endParaRPr lang="en-US" sz="2000"/>
          </a:p>
          <a:p>
            <a:r>
              <a:rPr lang="en-US" sz="2000"/>
              <a:t>Uo = f*(profits, capital, output, market share, public esteem).</a:t>
            </a:r>
            <a:endParaRPr lang="en-US" sz="2000"/>
          </a:p>
          <a:p>
            <a:r>
              <a:rPr lang="en-US" sz="2000"/>
              <a:t>Marris argues that the difference between the goals of managers and the goals of the owners is not so wide as other managerial theories claim, because most of the variables appearing in both functions are strongly correlated with a single variable – i.e., size of the firm. There are various other measures (indicators) of size- capital, output, revenue, market share and there is no consensus about which of these measures is the best.</a:t>
            </a:r>
            <a:endParaRPr lang="en-US" sz="2000"/>
          </a:p>
          <a:p>
            <a:endParaRPr lang="en-US" sz="9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91820" y="139065"/>
            <a:ext cx="11008995" cy="6532880"/>
          </a:xfrm>
        </p:spPr>
        <p:txBody>
          <a:bodyPr>
            <a:noAutofit/>
          </a:bodyPr>
          <a:p>
            <a:r>
              <a:rPr lang="en-US" sz="1800">
                <a:sym typeface="+mn-ea"/>
              </a:rPr>
              <a:t>Furthermore, Marris argues that the managers do not maximize the absolute size of the firm (however measured), but the rate of growth (= change of the size) of the firm. The size and the rate of growth are not necessarily equivalent from the point of view of managerial utility.</a:t>
            </a:r>
            <a:endParaRPr lang="en-US" sz="1800"/>
          </a:p>
          <a:p>
            <a:r>
              <a:rPr lang="en-US" sz="1800">
                <a:sym typeface="+mn-ea"/>
              </a:rPr>
              <a:t>If they were equivalent we would observe a high mobility of managers between firms – the managers would be indifferent in choosing between being employed and promoted within the same growing firm (enjoying higher salaries, power and prestige), and moving from a smaller firm to a larger firm where they would eventually have the same earnings and status. In the real world the mobility of managers is low.</a:t>
            </a:r>
            <a:endParaRPr lang="en-US" sz="1800"/>
          </a:p>
          <a:p>
            <a:r>
              <a:rPr lang="en-US" sz="1800">
                <a:sym typeface="+mn-ea"/>
              </a:rPr>
              <a:t>Hence, managers aim at the maximization of the rate of growth rather than the absolute size of the firm.</a:t>
            </a:r>
            <a:endParaRPr lang="en-US" sz="1800"/>
          </a:p>
          <a:p>
            <a:r>
              <a:rPr lang="en-US" sz="1800">
                <a:sym typeface="+mn-ea"/>
              </a:rPr>
              <a:t>There is no need to distinguish between the rate of growth of demand (which maximizes the U of managers) and the rate of growth of capital supply (which maximizes the U of owners) since in equilibrium these growth rates are equal.</a:t>
            </a:r>
            <a:endParaRPr lang="en-US" sz="1800"/>
          </a:p>
          <a:p>
            <a:r>
              <a:rPr lang="en-US" sz="1800">
                <a:sym typeface="+mn-ea"/>
              </a:rPr>
              <a:t>The utility function of owners can be written as follows –</a:t>
            </a:r>
            <a:endParaRPr lang="en-US" sz="1800"/>
          </a:p>
          <a:p>
            <a:r>
              <a:rPr lang="en-US" sz="1800">
                <a:sym typeface="+mn-ea"/>
              </a:rPr>
              <a:t>Uowners = f(Gc)   where Gc = rate of growth of capital.</a:t>
            </a:r>
            <a:endParaRPr lang="en-US" sz="1800"/>
          </a:p>
          <a:p>
            <a:r>
              <a:rPr lang="en-US" sz="1800">
                <a:sym typeface="+mn-ea"/>
              </a:rPr>
              <a:t>It is not clear why owners should prefer growth to profits, unless Gc and profits are positively related.</a:t>
            </a:r>
            <a:endParaRPr lang="en-US" sz="1800"/>
          </a:p>
          <a:p>
            <a:r>
              <a:rPr lang="en-US" sz="1800">
                <a:sym typeface="+mn-ea"/>
              </a:rPr>
              <a:t>Furthermore, from Marris’ discussion of the nature of the variables of the managerial utility function assumes that salaries, status and power of managers are strongly correlated with the growth of demand for the products of the firm – managers will enjoy higher salaries and will have more prestige the faster the rate of growth of demand. Therefore, the managerial utility function may be written as follows –</a:t>
            </a:r>
            <a:endParaRPr lang="en-US" sz="1800"/>
          </a:p>
          <a:p>
            <a:r>
              <a:rPr lang="en-US" sz="1800">
                <a:sym typeface="+mn-ea"/>
              </a:rPr>
              <a:t>Um = f(GD, s)</a:t>
            </a:r>
            <a:endParaRPr lang="en-US" sz="1800"/>
          </a:p>
          <a:p>
            <a:r>
              <a:rPr lang="en-US" sz="1800">
                <a:sym typeface="+mn-ea"/>
              </a:rPr>
              <a:t>where GD = rate of growth of demand for the products of the firm</a:t>
            </a:r>
            <a:endParaRPr lang="en-US" sz="1800"/>
          </a:p>
          <a:p>
            <a:r>
              <a:rPr lang="en-US" sz="1800">
                <a:sym typeface="+mn-ea"/>
              </a:rPr>
              <a:t>S = a measure of job security.</a:t>
            </a:r>
            <a:endParaRPr lang="en-US" sz="1800"/>
          </a:p>
          <a:p>
            <a:endParaRPr lang="en-US" sz="9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Williamson’s Model of Managerial Discretion</a:t>
            </a:r>
            <a:br>
              <a:rPr lang="en-US"/>
            </a:br>
            <a:endParaRPr lang="en-US"/>
          </a:p>
        </p:txBody>
      </p:sp>
      <p:sp>
        <p:nvSpPr>
          <p:cNvPr id="3" name="Content Placeholder 2"/>
          <p:cNvSpPr>
            <a:spLocks noGrp="1"/>
          </p:cNvSpPr>
          <p:nvPr>
            <p:ph idx="1"/>
          </p:nvPr>
        </p:nvSpPr>
        <p:spPr>
          <a:xfrm>
            <a:off x="668020" y="1175385"/>
            <a:ext cx="10808970" cy="5418455"/>
          </a:xfrm>
        </p:spPr>
        <p:txBody>
          <a:bodyPr>
            <a:normAutofit fontScale="80000"/>
          </a:bodyPr>
          <a:p>
            <a:r>
              <a:rPr lang="en-US"/>
              <a:t>O.E. Williamson presented his model in the article, ‘Managerial Discretion and Business Behaviour’ published in American Economic Review (1963). According to him managers have the discretion of following policies which further their utility maximization objective, rather than that of owners.</a:t>
            </a:r>
            <a:endParaRPr lang="en-US"/>
          </a:p>
          <a:p>
            <a:r>
              <a:rPr lang="en-US" sz="4000" b="1"/>
              <a:t>The model</a:t>
            </a:r>
            <a:endParaRPr lang="en-US" sz="4000" b="1"/>
          </a:p>
          <a:p>
            <a:r>
              <a:rPr lang="en-US"/>
              <a:t>According to Williamson, managers are concerned with the goodwill of the firm only to the extent that it favours their own personal motives and ambitions. He argues that the most important motive of managers are desires for salary, security, dominance and professional excellence. These can be gained by incurring additional expenditure on staff, managerial emoluments and discretionary investment. Williamson argues that managers have discretion in pursuing policies which maximize their own utility rather than seeking the maximization of profits which maximize the utility of most shareholders (i.e., the owners of the company). The function can be written as</a:t>
            </a:r>
            <a:endParaRPr lang="en-US"/>
          </a:p>
          <a:p>
            <a:r>
              <a:rPr lang="en-US"/>
              <a:t>Um = ƒ(S, M, ID)</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68350" y="324485"/>
            <a:ext cx="10669270" cy="6301105"/>
          </a:xfrm>
        </p:spPr>
        <p:txBody>
          <a:bodyPr>
            <a:normAutofit fontScale="90000"/>
          </a:bodyPr>
          <a:p>
            <a:r>
              <a:rPr lang="en-US"/>
              <a:t>where Um = managerial utility,</a:t>
            </a:r>
            <a:endParaRPr lang="en-US"/>
          </a:p>
          <a:p>
            <a:r>
              <a:rPr lang="en-US"/>
              <a:t> S = monetary expenditure on staff including managerial salary, </a:t>
            </a:r>
            <a:endParaRPr lang="en-US"/>
          </a:p>
          <a:p>
            <a:r>
              <a:rPr lang="en-US"/>
              <a:t>M = Managerial slack, absorbed as a cost,</a:t>
            </a:r>
            <a:endParaRPr lang="en-US"/>
          </a:p>
          <a:p>
            <a:r>
              <a:rPr lang="en-US"/>
              <a:t> and ID = amount of discretionary investment.</a:t>
            </a:r>
            <a:endParaRPr lang="en-US"/>
          </a:p>
          <a:p>
            <a:r>
              <a:rPr lang="en-US"/>
              <a:t> Apart from salary directly, managerial power and status in the firm also depend on number of staff working under him. This being directly related to salary is clubbed with it in the Um function.</a:t>
            </a:r>
            <a:endParaRPr lang="en-US"/>
          </a:p>
          <a:p>
            <a:r>
              <a:rPr lang="en-US"/>
              <a:t>Management slack concerns non essential expenditure on lavishly furnished offices, luxurious company car and the like. Discretionary investment is the amount of funds the managers can use according to their will. Maximization of the above utility function is subject to minimum profit constaint.</a:t>
            </a:r>
            <a:endParaRPr lang="en-US"/>
          </a:p>
          <a:p>
            <a:r>
              <a:rPr lang="en-US"/>
              <a:t>Price in the model is P= f ( X, S, e)</a:t>
            </a:r>
            <a:endParaRPr lang="en-US"/>
          </a:p>
          <a:p>
            <a:r>
              <a:rPr lang="en-US"/>
              <a:t>That is , P is a function of output, staff expenditure and a demand shift parameter showing autonomous change in demand. Cost is assumed to be an increasing function of output.</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Average cost pricing </a:t>
            </a:r>
            <a:endParaRPr lang="en-US"/>
          </a:p>
        </p:txBody>
      </p:sp>
      <p:sp>
        <p:nvSpPr>
          <p:cNvPr id="3" name="Content Placeholder 2"/>
          <p:cNvSpPr>
            <a:spLocks noGrp="1"/>
          </p:cNvSpPr>
          <p:nvPr>
            <p:ph idx="1"/>
          </p:nvPr>
        </p:nvSpPr>
        <p:spPr>
          <a:xfrm>
            <a:off x="838200" y="1501775"/>
            <a:ext cx="10515600" cy="4675505"/>
          </a:xfrm>
        </p:spPr>
        <p:txBody>
          <a:bodyPr>
            <a:normAutofit fontScale="90000" lnSpcReduction="10000"/>
          </a:bodyPr>
          <a:p>
            <a:r>
              <a:rPr lang="en-US"/>
              <a:t>Average cost pricing is one of the ways the government regulates a monopoly market. Monopolists tend to produce less than the optimal quantity pushing the prices up. The government may use average cost pricing as a tool to regulate prices monopolists may charge.</a:t>
            </a:r>
            <a:endParaRPr lang="en-US"/>
          </a:p>
          <a:p>
            <a:endParaRPr lang="en-US"/>
          </a:p>
          <a:p>
            <a:r>
              <a:rPr lang="en-US"/>
              <a:t>Average cost pricing forces monopolists to reduce price to where the firm's average total cost (ATC) intersects the market demand curve. The effect on the market would be:</a:t>
            </a:r>
            <a:endParaRPr lang="en-US"/>
          </a:p>
          <a:p>
            <a:endParaRPr lang="en-US"/>
          </a:p>
          <a:p>
            <a:r>
              <a:rPr lang="en-US"/>
              <a:t>Increase production and decrease price.</a:t>
            </a:r>
            <a:endParaRPr lang="en-US"/>
          </a:p>
          <a:p>
            <a:r>
              <a:rPr lang="en-US"/>
              <a:t>Increase social welfare (efficient resource allocation).</a:t>
            </a:r>
            <a:endParaRPr lang="en-US"/>
          </a:p>
          <a:p>
            <a:r>
              <a:rPr lang="en-US"/>
              <a:t>Generate a normal profit for monopolist (Price = ATC)</a:t>
            </a:r>
            <a:endParaRPr lang="en-US"/>
          </a:p>
          <a:p>
            <a:pPr marL="0" indent="0">
              <a:buNone/>
            </a:pP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Limit pricing</a:t>
            </a:r>
            <a:endParaRPr lang="en-US"/>
          </a:p>
        </p:txBody>
      </p:sp>
      <p:sp>
        <p:nvSpPr>
          <p:cNvPr id="3" name="Content Placeholder 2"/>
          <p:cNvSpPr>
            <a:spLocks noGrp="1"/>
          </p:cNvSpPr>
          <p:nvPr>
            <p:ph idx="1"/>
          </p:nvPr>
        </p:nvSpPr>
        <p:spPr>
          <a:xfrm>
            <a:off x="467995" y="1485900"/>
            <a:ext cx="11008995" cy="4999990"/>
          </a:xfrm>
        </p:spPr>
        <p:txBody>
          <a:bodyPr>
            <a:normAutofit fontScale="80000"/>
          </a:bodyPr>
          <a:p>
            <a:r>
              <a:rPr lang="en-US"/>
              <a:t>Limit pricing is the practice of setting a product or service price at a level just low enough to deter potential market entrants from competing in a market. A business engages in limit pricing when it wants to minimize the number of competitors. The price point chosen may not be the price at which a business earns the largest profit, but it does keep other companies of the market. </a:t>
            </a:r>
            <a:endParaRPr lang="en-US"/>
          </a:p>
          <a:p>
            <a:endParaRPr lang="en-US"/>
          </a:p>
          <a:p>
            <a:r>
              <a:rPr lang="en-US"/>
              <a:t>Limit pricing must be inferred, since it is not an active monopolistic act; that is, other companies may enter the market as long as they are willing to accept the low price point or have other means of differentiating their products or services.</a:t>
            </a:r>
            <a:endParaRPr lang="en-US"/>
          </a:p>
          <a:p>
            <a:endParaRPr lang="en-US"/>
          </a:p>
          <a:p>
            <a:r>
              <a:rPr lang="en-US"/>
              <a:t>A company engaging in this behavior can also build excess capacity and let it be known that this extra capacity will be used to drive down prices further if any competitors have the temerity to offer competing products.</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Market skimming Pricing</a:t>
            </a:r>
            <a:endParaRPr lang="en-US"/>
          </a:p>
        </p:txBody>
      </p:sp>
      <p:sp>
        <p:nvSpPr>
          <p:cNvPr id="3" name="Content Placeholder 2"/>
          <p:cNvSpPr>
            <a:spLocks noGrp="1"/>
          </p:cNvSpPr>
          <p:nvPr>
            <p:ph idx="1"/>
          </p:nvPr>
        </p:nvSpPr>
        <p:spPr/>
        <p:txBody>
          <a:bodyPr/>
          <a:p>
            <a:r>
              <a:rPr lang="en-US"/>
              <a:t>A pricing approach in which the producer sets a high introductory price to attract buyers with a strong desire for the product and the resources to buy it, and then gradually reduces the price to attract the next and subsequent layers of the market.</a:t>
            </a:r>
            <a:endParaRPr lang="en-US"/>
          </a:p>
          <a:p>
            <a:endParaRPr lang="en-US"/>
          </a:p>
          <a:p>
            <a:r>
              <a:rPr lang="en-US"/>
              <a:t>Example: Price skimming is typically employed for new technologies. DVD players are a good example of this. When DVD players first hit the market in the late 90s, they could cost you up to $1,000. Now, if you do a quick search on Amazon, you'll see that a new DVD player will set you back a mere $33</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330180" cy="1346200"/>
          </a:xfrm>
        </p:spPr>
        <p:txBody>
          <a:bodyPr>
            <a:normAutofit fontScale="90000"/>
          </a:bodyPr>
          <a:p>
            <a:r>
              <a:rPr lang="en-US"/>
              <a:t>Internet Pricing Models: </a:t>
            </a:r>
            <a:br>
              <a:rPr lang="en-US"/>
            </a:br>
            <a:r>
              <a:rPr lang="en-US"/>
              <a:t>Flat rate pricing</a:t>
            </a:r>
            <a:endParaRPr lang="en-US"/>
          </a:p>
        </p:txBody>
      </p:sp>
      <p:sp>
        <p:nvSpPr>
          <p:cNvPr id="3" name="Content Placeholder 2"/>
          <p:cNvSpPr>
            <a:spLocks noGrp="1"/>
          </p:cNvSpPr>
          <p:nvPr>
            <p:ph idx="1"/>
          </p:nvPr>
        </p:nvSpPr>
        <p:spPr>
          <a:xfrm>
            <a:off x="838200" y="1346200"/>
            <a:ext cx="10762615" cy="5155565"/>
          </a:xfrm>
        </p:spPr>
        <p:txBody>
          <a:bodyPr>
            <a:normAutofit lnSpcReduction="10000"/>
          </a:bodyPr>
          <a:p>
            <a:r>
              <a:rPr lang="en-US"/>
              <a:t>Flat rate pricing is a subscription model that charges users a flat fee per month or year for all features and all levels of access. For example, if you subscribe to the New York Times, you pay a fixed rate per month or year.</a:t>
            </a:r>
            <a:endParaRPr lang="en-US"/>
          </a:p>
          <a:p>
            <a:r>
              <a:rPr lang="en-US"/>
              <a:t>This model is used primarily by businesses that sell physical products in consumer-facing contexts. Companies that offer delivery and shipping services like FedEx often offer flat rate shipping options that are attractive to small businesses and entrepreneurs. Many consumer-facing subscriptions offer a single subscription price.</a:t>
            </a:r>
            <a:endParaRPr lang="en-US"/>
          </a:p>
          <a:p>
            <a:r>
              <a:rPr lang="en-US"/>
              <a:t>Netflix evolved from a flat rate service into a tiered pricing structure. Spotify, on the other hand, added discounted tiers for Spotify Premium in a bid to increase acquisition and retention.</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1300"/>
            <a:ext cx="10515600" cy="923290"/>
          </a:xfrm>
        </p:spPr>
        <p:txBody>
          <a:bodyPr>
            <a:normAutofit fontScale="90000"/>
          </a:bodyPr>
          <a:p>
            <a:r>
              <a:rPr lang="en-US"/>
              <a:t>Usage sensitive pricing</a:t>
            </a:r>
            <a:br>
              <a:rPr lang="en-US"/>
            </a:br>
            <a:endParaRPr lang="en-US"/>
          </a:p>
        </p:txBody>
      </p:sp>
      <p:sp>
        <p:nvSpPr>
          <p:cNvPr id="3" name="Content Placeholder 2"/>
          <p:cNvSpPr>
            <a:spLocks noGrp="1"/>
          </p:cNvSpPr>
          <p:nvPr>
            <p:ph idx="1"/>
          </p:nvPr>
        </p:nvSpPr>
        <p:spPr>
          <a:xfrm>
            <a:off x="838200" y="882015"/>
            <a:ext cx="10515600" cy="5295265"/>
          </a:xfrm>
        </p:spPr>
        <p:txBody>
          <a:bodyPr/>
          <a:p>
            <a:r>
              <a:rPr lang="en-US"/>
              <a:t>This model looks like a two-part tariff that utilities have—a part of the bill is for the connection and the other part is a price per unit of bit sent or received. The peak user paying both parts and the off peak user paying only one part. The variable part could also be based on connection time, speed of connection, etc.</a:t>
            </a:r>
            <a:endParaRPr lang="en-US"/>
          </a:p>
          <a:p>
            <a:endParaRPr lang="en-US"/>
          </a:p>
          <a:p>
            <a:r>
              <a:rPr lang="en-US"/>
              <a:t>Pricing based on the number of minutes of connection is a popular basis of pricing and assumes that usage, in terms of packets sent and connection time are correlated, but they need not be. The only disadvantage of basing price on packets sent is that the cost of implementing such a system is very high.</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912495"/>
            <a:ext cx="10515600" cy="5264785"/>
          </a:xfrm>
        </p:spPr>
        <p:txBody>
          <a:bodyPr/>
          <a:p>
            <a:r>
              <a:rPr lang="en-US"/>
              <a:t>(c) On the basis of competition among the seller or producers of firms</a:t>
            </a:r>
            <a:endParaRPr lang="en-US"/>
          </a:p>
          <a:p>
            <a:endParaRPr lang="en-US"/>
          </a:p>
          <a:p>
            <a:r>
              <a:rPr lang="en-US"/>
              <a:t>Markets can be classified into two types. They are</a:t>
            </a:r>
            <a:endParaRPr lang="en-US"/>
          </a:p>
          <a:p>
            <a:endParaRPr lang="en-US"/>
          </a:p>
          <a:p>
            <a:r>
              <a:rPr lang="en-US"/>
              <a:t>1. Perfect competition market</a:t>
            </a:r>
            <a:endParaRPr lang="en-US"/>
          </a:p>
          <a:p>
            <a:r>
              <a:rPr lang="en-US"/>
              <a:t>2. Imperfect competition market</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 Priority Pricing</a:t>
            </a:r>
            <a:br>
              <a:rPr lang="en-US"/>
            </a:br>
            <a:endParaRPr lang="en-US"/>
          </a:p>
        </p:txBody>
      </p:sp>
      <p:sp>
        <p:nvSpPr>
          <p:cNvPr id="3" name="Content Placeholder 2"/>
          <p:cNvSpPr>
            <a:spLocks noGrp="1"/>
          </p:cNvSpPr>
          <p:nvPr>
            <p:ph idx="1"/>
          </p:nvPr>
        </p:nvSpPr>
        <p:spPr/>
        <p:txBody>
          <a:bodyPr/>
          <a:p>
            <a:endParaRPr lang="en-US"/>
          </a:p>
          <a:p>
            <a:r>
              <a:rPr lang="en-US"/>
              <a:t>In this model, the users pay according to the quality of service chosen by them.</a:t>
            </a:r>
            <a:endParaRPr lang="en-US"/>
          </a:p>
          <a:p>
            <a:r>
              <a:rPr lang="en-US"/>
              <a:t> This comes close to the price-discrimination model of the old economy. Another variant of this is the increasing block tariff used in electricity pricing, wherein the user pays a fixed amount for the first block of units, a higher amount for the next block, and so on.</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608945" cy="1161415"/>
          </a:xfrm>
        </p:spPr>
        <p:txBody>
          <a:bodyPr/>
          <a:p>
            <a:r>
              <a:rPr lang="en-US"/>
              <a:t>Business Cycles:</a:t>
            </a:r>
            <a:endParaRPr lang="en-US"/>
          </a:p>
        </p:txBody>
      </p:sp>
      <p:sp>
        <p:nvSpPr>
          <p:cNvPr id="3" name="Content Placeholder 2"/>
          <p:cNvSpPr>
            <a:spLocks noGrp="1"/>
          </p:cNvSpPr>
          <p:nvPr>
            <p:ph idx="1"/>
          </p:nvPr>
        </p:nvSpPr>
        <p:spPr>
          <a:xfrm>
            <a:off x="838200" y="929640"/>
            <a:ext cx="10515600" cy="5572760"/>
          </a:xfrm>
        </p:spPr>
        <p:txBody>
          <a:bodyPr>
            <a:normAutofit fontScale="90000"/>
          </a:bodyPr>
          <a:p>
            <a:r>
              <a:rPr lang="en-US"/>
              <a:t>A business cycle is a cycle of fluctuations in the Gross Domestic Product (GDP) around its long-term natural growth rate. It explains the </a:t>
            </a:r>
            <a:r>
              <a:rPr lang="en-US" b="1"/>
              <a:t>expansion and contraction in economic activit</a:t>
            </a:r>
            <a:r>
              <a:rPr lang="en-US"/>
              <a:t>y that an economy experiences over time.</a:t>
            </a:r>
            <a:endParaRPr lang="en-US"/>
          </a:p>
          <a:p>
            <a:r>
              <a:rPr lang="en-US" b="1"/>
              <a:t>(Gross domestic product (GDP) is the standard measure of the value added created through the production of goods and services in a country during a certain period. It also measures the income earned from that production, or the total amount spent on final goods and services)</a:t>
            </a:r>
            <a:endParaRPr lang="en-US" b="1"/>
          </a:p>
          <a:p>
            <a:endParaRPr lang="en-US" b="1"/>
          </a:p>
          <a:p>
            <a:r>
              <a:rPr lang="en-US"/>
              <a:t>A business cycle is completed when it goes through a single boom and a single contraction in sequence. </a:t>
            </a:r>
            <a:r>
              <a:rPr lang="en-US" b="1"/>
              <a:t>The time period to complete this sequence is called the length of the business cycle.</a:t>
            </a:r>
            <a:r>
              <a:rPr lang="en-US"/>
              <a:t> A boom is characterized by </a:t>
            </a:r>
            <a:r>
              <a:rPr lang="en-US" b="1"/>
              <a:t>a period of rapid economic growth whereas a period of relatively stagnated economic growth is a recession</a:t>
            </a:r>
            <a:r>
              <a:rPr lang="en-US"/>
              <a:t>. These are measured in terms of the growth of the real GDP, which is inflation-adjusted.</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Content Placeholder 99"/>
          <p:cNvPicPr>
            <a:picLocks noChangeAspect="1"/>
          </p:cNvPicPr>
          <p:nvPr>
            <p:ph idx="1"/>
          </p:nvPr>
        </p:nvPicPr>
        <p:blipFill>
          <a:blip r:embed="rId1"/>
          <a:stretch>
            <a:fillRect/>
          </a:stretch>
        </p:blipFill>
        <p:spPr>
          <a:xfrm>
            <a:off x="1712595" y="1066800"/>
            <a:ext cx="8579485" cy="4723765"/>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30580"/>
          </a:xfrm>
        </p:spPr>
        <p:txBody>
          <a:bodyPr>
            <a:normAutofit fontScale="90000"/>
          </a:bodyPr>
          <a:p>
            <a:r>
              <a:rPr lang="en-US">
                <a:sym typeface="+mn-ea"/>
              </a:rPr>
              <a:t>Stages of the Business Cycle</a:t>
            </a:r>
            <a:br>
              <a:rPr lang="en-US"/>
            </a:br>
            <a:endParaRPr lang="en-US"/>
          </a:p>
        </p:txBody>
      </p:sp>
      <p:sp>
        <p:nvSpPr>
          <p:cNvPr id="3" name="Content Placeholder 2"/>
          <p:cNvSpPr>
            <a:spLocks noGrp="1"/>
          </p:cNvSpPr>
          <p:nvPr>
            <p:ph idx="1"/>
          </p:nvPr>
        </p:nvSpPr>
        <p:spPr>
          <a:xfrm>
            <a:off x="544830" y="713105"/>
            <a:ext cx="10808970" cy="5819140"/>
          </a:xfrm>
        </p:spPr>
        <p:txBody>
          <a:bodyPr>
            <a:noAutofit/>
          </a:bodyPr>
          <a:p>
            <a:r>
              <a:rPr lang="en-US" sz="2400"/>
              <a:t>In the diagram above, the straight line in the middle is the steady growth line. The business cycle moves about the line.  Below is a more detailed description of each stage in the business cycle:</a:t>
            </a:r>
            <a:endParaRPr lang="en-US" sz="2400"/>
          </a:p>
          <a:p>
            <a:r>
              <a:rPr lang="en-US" sz="2400" b="1"/>
              <a:t>1. Expansion</a:t>
            </a:r>
            <a:endParaRPr lang="en-US" sz="2400" b="1"/>
          </a:p>
          <a:p>
            <a:r>
              <a:rPr lang="en-US" sz="2400"/>
              <a:t>The first stage in the business cycle is expansion. In this stage, there is an increase in positive economic indicators such as</a:t>
            </a:r>
            <a:r>
              <a:rPr lang="en-US" sz="2400" b="1"/>
              <a:t> employment, income, output, wages, profits, demand, and supply of goods and services.</a:t>
            </a:r>
            <a:r>
              <a:rPr lang="en-US" sz="2400"/>
              <a:t> Debtors are generally paying their debts on time, the velocity of the money supply is high, and investment is high. This process continues as long as economic conditions are favorable for expansion. </a:t>
            </a:r>
            <a:endParaRPr lang="en-US" sz="2400"/>
          </a:p>
          <a:p>
            <a:r>
              <a:rPr lang="en-US" sz="2400" b="1"/>
              <a:t>2. Peak</a:t>
            </a:r>
            <a:endParaRPr lang="en-US" sz="2400" b="1"/>
          </a:p>
          <a:p>
            <a:r>
              <a:rPr lang="en-US" sz="2400"/>
              <a:t>The economy then reaches a saturation point, or peak, which is the second stage of the business cycle. The maximum limit of growth is attained. The economic indicators do not grow further and are at their highest. Prices are at their peak. This stage marks the reversal point in the trend of economic growth. Consumers tend to restructure their budgets at this point.</a:t>
            </a:r>
            <a:endParaRPr lang="en-US" sz="2400"/>
          </a:p>
          <a:p>
            <a:endParaRPr lang="en-US" sz="2400"/>
          </a:p>
          <a:p>
            <a:endParaRPr lang="en-US" sz="13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62890"/>
            <a:ext cx="10840085" cy="5914390"/>
          </a:xfrm>
        </p:spPr>
        <p:txBody>
          <a:bodyPr>
            <a:noAutofit/>
          </a:bodyPr>
          <a:p>
            <a:r>
              <a:rPr lang="en-US" sz="2300" b="1">
                <a:sym typeface="+mn-ea"/>
              </a:rPr>
              <a:t>3. Recession</a:t>
            </a:r>
            <a:endParaRPr lang="en-US" sz="2300" b="1"/>
          </a:p>
          <a:p>
            <a:r>
              <a:rPr lang="en-US" sz="2300">
                <a:sym typeface="+mn-ea"/>
              </a:rPr>
              <a:t>The</a:t>
            </a:r>
            <a:r>
              <a:rPr lang="en-US" sz="2300" b="1">
                <a:sym typeface="+mn-ea"/>
              </a:rPr>
              <a:t> recession is the stage that follows the peak phase. </a:t>
            </a:r>
            <a:r>
              <a:rPr lang="en-US" sz="2300">
                <a:sym typeface="+mn-ea"/>
              </a:rPr>
              <a:t>The demand for goods and services starts declining rapidly and steadily in this phase. Producers do not notice the decrease in demand instantly and go on producing, which creates a situation of excess supply in the market. Prices tend to fall. All positive economic indicators such as income, output, wages, etc., consequently start to fall.</a:t>
            </a:r>
            <a:endParaRPr lang="en-US" sz="2300">
              <a:sym typeface="+mn-ea"/>
            </a:endParaRPr>
          </a:p>
          <a:p>
            <a:r>
              <a:rPr lang="en-US" sz="2300" b="1">
                <a:sym typeface="+mn-ea"/>
              </a:rPr>
              <a:t>4. Depression</a:t>
            </a:r>
            <a:endParaRPr lang="en-US" sz="2300"/>
          </a:p>
          <a:p>
            <a:r>
              <a:rPr lang="en-US" sz="2300">
                <a:sym typeface="+mn-ea"/>
              </a:rPr>
              <a:t>There is a </a:t>
            </a:r>
            <a:r>
              <a:rPr lang="en-US" sz="2300" b="1">
                <a:sym typeface="+mn-ea"/>
              </a:rPr>
              <a:t>commensurate rise in unemployment</a:t>
            </a:r>
            <a:r>
              <a:rPr lang="en-US" sz="2300">
                <a:sym typeface="+mn-ea"/>
              </a:rPr>
              <a:t>. The growth in the economy continues to decline, and as this falls below the steady growth line, the stage is called a depression.</a:t>
            </a:r>
            <a:endParaRPr lang="en-US" sz="2300">
              <a:sym typeface="+mn-ea"/>
            </a:endParaRPr>
          </a:p>
          <a:p>
            <a:r>
              <a:rPr lang="en-US" sz="2300" b="1">
                <a:sym typeface="+mn-ea"/>
              </a:rPr>
              <a:t>5. Trough</a:t>
            </a:r>
            <a:endParaRPr lang="en-US" sz="2300" b="1"/>
          </a:p>
          <a:p>
            <a:r>
              <a:rPr lang="en-US" sz="2300">
                <a:sym typeface="+mn-ea"/>
              </a:rPr>
              <a:t>In the depression stage,</a:t>
            </a:r>
            <a:r>
              <a:rPr lang="en-US" sz="2300" b="1">
                <a:sym typeface="+mn-ea"/>
              </a:rPr>
              <a:t> the economy’s growth rate becomes negative.</a:t>
            </a:r>
            <a:r>
              <a:rPr lang="en-US" sz="2300">
                <a:sym typeface="+mn-ea"/>
              </a:rPr>
              <a:t> There is further decline until the prices of factors, as well as the demand and supply of goods and services, contract to reach their lowest point. The economy eventually reaches the trough. It is the negative saturation point for an economy. There is extensive depletion of national income and expenditure.</a:t>
            </a:r>
            <a:endParaRPr lang="en-US" sz="2300"/>
          </a:p>
          <a:p>
            <a:endParaRPr lang="en-US" sz="2300"/>
          </a:p>
          <a:p>
            <a:endParaRPr lang="en-US"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10540"/>
            <a:ext cx="10530840" cy="5666740"/>
          </a:xfrm>
        </p:spPr>
        <p:txBody>
          <a:bodyPr>
            <a:normAutofit fontScale="90000"/>
          </a:bodyPr>
          <a:p>
            <a:r>
              <a:rPr lang="en-US" b="1">
                <a:sym typeface="+mn-ea"/>
              </a:rPr>
              <a:t>6. Recovery</a:t>
            </a:r>
            <a:endParaRPr lang="en-US" b="1"/>
          </a:p>
          <a:p>
            <a:r>
              <a:rPr lang="en-US">
                <a:sym typeface="+mn-ea"/>
              </a:rPr>
              <a:t>After the trough, the economy moves to the stage of recovery. In this phase, there is a turnaround in the economy, and it begins to recover from the negative growth rate. Demand starts to pick up due to low prices and, consequently, supply begins to increase. The population develops a positive attitude towards investment and employment and production starts increasing.</a:t>
            </a:r>
            <a:endParaRPr lang="en-US"/>
          </a:p>
          <a:p>
            <a:r>
              <a:rPr lang="en-US">
                <a:sym typeface="+mn-ea"/>
              </a:rPr>
              <a:t>Employment begins to rise and, due to accumulated cash balances with the bankers, lending also shows positive signals. In this phase, depreciated capital is replaced, leading to new investments in the production process. Recovery continues until the economy returns to steady growth levels. </a:t>
            </a:r>
            <a:endParaRPr lang="en-US"/>
          </a:p>
          <a:p>
            <a:r>
              <a:rPr lang="en-US">
                <a:sym typeface="+mn-ea"/>
              </a:rPr>
              <a:t>This completes one full business cycle of boom and contraction. The extreme points are the peak and the trough.</a:t>
            </a:r>
            <a:endParaRPr lang="en-US"/>
          </a:p>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SOLE TRADER</a:t>
            </a:r>
            <a:br>
              <a:rPr lang="en-US"/>
            </a:br>
            <a:endParaRPr lang="en-US"/>
          </a:p>
        </p:txBody>
      </p:sp>
      <p:sp>
        <p:nvSpPr>
          <p:cNvPr id="3" name="Content Placeholder 2"/>
          <p:cNvSpPr>
            <a:spLocks noGrp="1"/>
          </p:cNvSpPr>
          <p:nvPr>
            <p:ph idx="1"/>
          </p:nvPr>
        </p:nvSpPr>
        <p:spPr>
          <a:xfrm>
            <a:off x="699135" y="1083310"/>
            <a:ext cx="10654665" cy="5372100"/>
          </a:xfrm>
        </p:spPr>
        <p:txBody>
          <a:bodyPr>
            <a:normAutofit fontScale="90000"/>
          </a:bodyPr>
          <a:p>
            <a:r>
              <a:rPr lang="en-US"/>
              <a:t>The sole trader is the simplest, oldest and natural form of business organization. It is also called sole proprietorship. “Sole” means one. “Sole trader” implies that there is only one trader who is the owner of the business.</a:t>
            </a:r>
            <a:endParaRPr lang="en-US"/>
          </a:p>
          <a:p>
            <a:r>
              <a:rPr lang="en-US"/>
              <a:t>It is a one-man form of organization wherein the trader assumes all the risk of ownership carrying out the business with his own capital, skill and intelligence. He is the boss for himself. He has total operational freedom. He is the owner, Manager and controller. He has total freedom and flexibility. Full control lies with him. He can take his own decisions. </a:t>
            </a:r>
            <a:endParaRPr lang="en-US"/>
          </a:p>
          <a:p>
            <a:r>
              <a:rPr lang="en-US"/>
              <a:t>He can choose or drop a particular product or business based on its merits. He need not discuss this with anybody. He is responsible for himself. This form of organization is popular all over the world. Restaurants, Supermarkets, pan shops, medical shops, hosiery shops etc. </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09880"/>
            <a:ext cx="10918190" cy="5867400"/>
          </a:xfrm>
        </p:spPr>
        <p:txBody>
          <a:bodyPr>
            <a:normAutofit fontScale="70000"/>
          </a:bodyPr>
          <a:p>
            <a:r>
              <a:rPr lang="en-US" b="1"/>
              <a:t>Features</a:t>
            </a:r>
            <a:endParaRPr lang="en-US" b="1"/>
          </a:p>
          <a:p>
            <a:r>
              <a:rPr lang="en-US"/>
              <a:t> It is easy to start a business under this form and also easy to close.</a:t>
            </a:r>
            <a:endParaRPr lang="en-US"/>
          </a:p>
          <a:p>
            <a:r>
              <a:rPr lang="en-US"/>
              <a:t> He introduces his own capital. Sometimes, he may borrow, if necessary</a:t>
            </a:r>
            <a:endParaRPr lang="en-US"/>
          </a:p>
          <a:p>
            <a:r>
              <a:rPr lang="en-US"/>
              <a:t> He enjoys all the profits and in case of loss, he alone suffers.</a:t>
            </a:r>
            <a:endParaRPr lang="en-US"/>
          </a:p>
          <a:p>
            <a:r>
              <a:rPr lang="en-US"/>
              <a:t> He has unlimited liability which implies that his liability extends to his personal properties in case of loss.</a:t>
            </a:r>
            <a:endParaRPr lang="en-US"/>
          </a:p>
          <a:p>
            <a:r>
              <a:rPr lang="en-US"/>
              <a:t> He has a high degree of flexibility to shift from one business to the other.</a:t>
            </a:r>
            <a:endParaRPr lang="en-US"/>
          </a:p>
          <a:p>
            <a:r>
              <a:rPr lang="en-US"/>
              <a:t> Business secretes can be guarded well.</a:t>
            </a:r>
            <a:endParaRPr lang="en-US"/>
          </a:p>
          <a:p>
            <a:r>
              <a:rPr lang="en-US"/>
              <a:t> There is no continuity. The business comes to a close with the death, illness or insanity of the sole trader. Unless, the legal heirs show interest to continue the business, the business cannot be restored.</a:t>
            </a:r>
            <a:endParaRPr lang="en-US"/>
          </a:p>
          <a:p>
            <a:r>
              <a:rPr lang="en-US"/>
              <a:t> He has total operational freedom. He is the owner, manager and controller.</a:t>
            </a:r>
            <a:endParaRPr lang="en-US"/>
          </a:p>
          <a:p>
            <a:r>
              <a:rPr lang="en-US"/>
              <a:t> He can be directly in touch with the customers.</a:t>
            </a:r>
            <a:endParaRPr lang="en-US"/>
          </a:p>
          <a:p>
            <a:r>
              <a:rPr lang="en-US"/>
              <a:t> He can take decisions very fast and implement them promptly.</a:t>
            </a:r>
            <a:endParaRPr lang="en-US"/>
          </a:p>
          <a:p>
            <a:r>
              <a:rPr lang="en-US"/>
              <a:t> Rates of tax, for example, income tax and so on are comparatively very low.</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52145" y="123190"/>
            <a:ext cx="11212195" cy="6455410"/>
          </a:xfrm>
        </p:spPr>
        <p:txBody>
          <a:bodyPr>
            <a:noAutofit/>
          </a:bodyPr>
          <a:p>
            <a:r>
              <a:rPr lang="en-US" sz="1800" b="1"/>
              <a:t>Advantages</a:t>
            </a:r>
            <a:endParaRPr lang="en-US" sz="1800" b="1"/>
          </a:p>
          <a:p>
            <a:r>
              <a:rPr lang="en-US" sz="1800"/>
              <a:t>1. </a:t>
            </a:r>
            <a:r>
              <a:rPr lang="en-US" sz="1800" b="1"/>
              <a:t>Easy to start and easy to close: </a:t>
            </a:r>
            <a:r>
              <a:rPr lang="en-US" sz="1800"/>
              <a:t>Formation of a sole trader from of organization is relatively easy even closing the business is easy.</a:t>
            </a:r>
            <a:endParaRPr lang="en-US" sz="1800"/>
          </a:p>
          <a:p>
            <a:r>
              <a:rPr lang="en-US" sz="1800"/>
              <a:t>2. </a:t>
            </a:r>
            <a:r>
              <a:rPr lang="en-US" sz="1800" b="1"/>
              <a:t>Personal contact with customers directly: </a:t>
            </a:r>
            <a:r>
              <a:rPr lang="en-US" sz="1800"/>
              <a:t>Based on the tastes and preferences of the customers the stocks can be maintained.</a:t>
            </a:r>
            <a:endParaRPr lang="en-US" sz="1800"/>
          </a:p>
          <a:p>
            <a:r>
              <a:rPr lang="en-US" sz="1800"/>
              <a:t>3</a:t>
            </a:r>
            <a:r>
              <a:rPr lang="en-US" sz="1800" b="1"/>
              <a:t>. Prompt decision-making:</a:t>
            </a:r>
            <a:r>
              <a:rPr lang="en-US" sz="1800"/>
              <a:t> To improve the quality of services to the customers, he can take any decision and implement the same promptly. He is the boss and he is responsible for his business Decisions relating to growth or expansion can be made promptly.</a:t>
            </a:r>
            <a:endParaRPr lang="en-US" sz="1800"/>
          </a:p>
          <a:p>
            <a:r>
              <a:rPr lang="en-US" sz="1800"/>
              <a:t>4. </a:t>
            </a:r>
            <a:r>
              <a:rPr lang="en-US" sz="1800" b="1"/>
              <a:t>High degree of flexibility</a:t>
            </a:r>
            <a:r>
              <a:rPr lang="en-US" sz="1800"/>
              <a:t>: Based on the profitability, the trader can decide to continue or change the business, if need be.</a:t>
            </a:r>
            <a:endParaRPr lang="en-US" sz="1800"/>
          </a:p>
          <a:p>
            <a:r>
              <a:rPr lang="en-US" sz="1800"/>
              <a:t>5</a:t>
            </a:r>
            <a:r>
              <a:rPr lang="en-US" sz="1800" b="1"/>
              <a:t>. Secrec</a:t>
            </a:r>
            <a:r>
              <a:rPr lang="en-US" sz="1800"/>
              <a:t>y: Business secrets can well be maintained because there is only one trader.</a:t>
            </a:r>
            <a:endParaRPr lang="en-US" sz="1800"/>
          </a:p>
          <a:p>
            <a:r>
              <a:rPr lang="en-US" sz="1800"/>
              <a:t>6</a:t>
            </a:r>
            <a:r>
              <a:rPr lang="en-US" sz="1800" b="1"/>
              <a:t>. Low rate of taxation: </a:t>
            </a:r>
            <a:r>
              <a:rPr lang="en-US" sz="1800"/>
              <a:t>The rate of income tax for sole traders is relatively very low.</a:t>
            </a:r>
            <a:endParaRPr lang="en-US" sz="1800"/>
          </a:p>
          <a:p>
            <a:r>
              <a:rPr lang="en-US" sz="1800"/>
              <a:t>7</a:t>
            </a:r>
            <a:r>
              <a:rPr lang="en-US" sz="1800" b="1"/>
              <a:t>. Direct motivation:</a:t>
            </a:r>
            <a:r>
              <a:rPr lang="en-US" sz="1800"/>
              <a:t> If there are profits, all the profits belong to the trader himself.  In other words. If he works more hard, he will get more profits. This is the direct motivating factor. At the same time, if he does not take active interest, he may stand to lose badly also.</a:t>
            </a:r>
            <a:endParaRPr lang="en-US" sz="1800"/>
          </a:p>
          <a:p>
            <a:r>
              <a:rPr lang="en-US" sz="1800"/>
              <a:t>8.</a:t>
            </a:r>
            <a:r>
              <a:rPr lang="en-US" sz="1800" b="1"/>
              <a:t> Total Control</a:t>
            </a:r>
            <a:r>
              <a:rPr lang="en-US" sz="1800"/>
              <a:t>: The ownership, management and control are in the hands of the sole trader and hence it is easy to maintain the hold on business.</a:t>
            </a:r>
            <a:endParaRPr lang="en-US" sz="1800"/>
          </a:p>
          <a:p>
            <a:r>
              <a:rPr lang="en-US" sz="1800"/>
              <a:t>9. </a:t>
            </a:r>
            <a:r>
              <a:rPr lang="en-US" sz="1800" b="1"/>
              <a:t>Minimum interference from government:</a:t>
            </a:r>
            <a:r>
              <a:rPr lang="en-US" sz="1800"/>
              <a:t> Except in matters relating to public interest, government does not interfere in the business matters of the sole trader. The sole trader is free to fix price for his products/services if he enjoys monopoly market.</a:t>
            </a:r>
            <a:endParaRPr lang="en-US" sz="1800"/>
          </a:p>
          <a:p>
            <a:r>
              <a:rPr lang="en-US" sz="1800"/>
              <a:t>10.</a:t>
            </a:r>
            <a:r>
              <a:rPr lang="en-US" sz="1800" b="1"/>
              <a:t>Transferability:</a:t>
            </a:r>
            <a:r>
              <a:rPr lang="en-US" sz="1800"/>
              <a:t> The legal heirs of the sole trader may take the possession of the business.</a:t>
            </a:r>
            <a:endParaRPr lang="en-US"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89890" y="124460"/>
            <a:ext cx="11442700" cy="6624955"/>
          </a:xfrm>
        </p:spPr>
        <p:txBody>
          <a:bodyPr>
            <a:normAutofit fontScale="65000"/>
          </a:bodyPr>
          <a:p>
            <a:r>
              <a:rPr lang="en-US" b="1"/>
              <a:t>Disadvantages</a:t>
            </a:r>
            <a:endParaRPr lang="en-US" b="1"/>
          </a:p>
          <a:p>
            <a:r>
              <a:rPr lang="en-US"/>
              <a:t>The following are the disadvantages of sole trader form:</a:t>
            </a:r>
            <a:endParaRPr lang="en-US"/>
          </a:p>
          <a:p>
            <a:r>
              <a:rPr lang="en-US"/>
              <a:t>1. </a:t>
            </a:r>
            <a:r>
              <a:rPr lang="en-US" b="1"/>
              <a:t>Unlimited liability:</a:t>
            </a:r>
            <a:r>
              <a:rPr lang="en-US"/>
              <a:t> The liability of the sole trader is unlimited. It means that the sole trader has to bring his personal property to clear off the loans of his business. From the legal point of view, he is not different from his business.</a:t>
            </a:r>
            <a:endParaRPr lang="en-US"/>
          </a:p>
          <a:p>
            <a:r>
              <a:rPr lang="en-US"/>
              <a:t>2.</a:t>
            </a:r>
            <a:r>
              <a:rPr lang="en-US" b="1"/>
              <a:t> Limited amounts of capital:</a:t>
            </a:r>
            <a:r>
              <a:rPr lang="en-US"/>
              <a:t> The resources a sole trader can mobilize cannot be  very large and hence this naturally sets a limit for the scale of operations.</a:t>
            </a:r>
            <a:endParaRPr lang="en-US"/>
          </a:p>
          <a:p>
            <a:r>
              <a:rPr lang="en-US"/>
              <a:t>3.</a:t>
            </a:r>
            <a:r>
              <a:rPr lang="en-US" b="1"/>
              <a:t> No division of labour</a:t>
            </a:r>
            <a:r>
              <a:rPr lang="en-US"/>
              <a:t>: All the work related to different functions such as marketing, production, finance, labour and so on has to be taken care of by the  sole trader himself. There is nobody else to take his burden. Family members and  relatives cannot show as much interest as the trader takes.</a:t>
            </a:r>
            <a:endParaRPr lang="en-US"/>
          </a:p>
          <a:p>
            <a:r>
              <a:rPr lang="en-US"/>
              <a:t>4. </a:t>
            </a:r>
            <a:r>
              <a:rPr lang="en-US" b="1"/>
              <a:t>Uncertainty</a:t>
            </a:r>
            <a:r>
              <a:rPr lang="en-US"/>
              <a:t>: There is no continuity in the duration of the business. On the death,  insanity of insolvency the business may be come to an end.</a:t>
            </a:r>
            <a:endParaRPr lang="en-US"/>
          </a:p>
          <a:p>
            <a:r>
              <a:rPr lang="en-US"/>
              <a:t>5. </a:t>
            </a:r>
            <a:r>
              <a:rPr lang="en-US" b="1"/>
              <a:t>Inadequate for growth and expansion</a:t>
            </a:r>
            <a:r>
              <a:rPr lang="en-US"/>
              <a:t>: This from is suitable for only small size, one-man-show type of organizations. This may not really work out for growing and expanding organizations. </a:t>
            </a:r>
            <a:endParaRPr lang="en-US"/>
          </a:p>
          <a:p>
            <a:r>
              <a:rPr lang="en-US"/>
              <a:t>6. </a:t>
            </a:r>
            <a:r>
              <a:rPr lang="en-US" b="1"/>
              <a:t>Lack of specialization</a:t>
            </a:r>
            <a:r>
              <a:rPr lang="en-US"/>
              <a:t>: The services of specialists such as accountants, market researchers, consultants and so on, are not within the reach of most of the sole traders.</a:t>
            </a:r>
            <a:endParaRPr lang="en-US"/>
          </a:p>
          <a:p>
            <a:r>
              <a:rPr lang="en-US"/>
              <a:t>7. </a:t>
            </a:r>
            <a:r>
              <a:rPr lang="en-US" b="1"/>
              <a:t>More competition</a:t>
            </a:r>
            <a:r>
              <a:rPr lang="en-US"/>
              <a:t>: Because it is easy to set up a small business, there is a high degree of competition among the small businessmen and a few who are good in taking care of customer requirements along can service.</a:t>
            </a:r>
            <a:endParaRPr lang="en-US"/>
          </a:p>
          <a:p>
            <a:r>
              <a:rPr lang="en-US"/>
              <a:t>8. </a:t>
            </a:r>
            <a:r>
              <a:rPr lang="en-US" b="1"/>
              <a:t>Low bargaining power</a:t>
            </a:r>
            <a:r>
              <a:rPr lang="en-US"/>
              <a:t>: The sole trader is the in the receiving end in terms of loans or supply of raw materials. He may have to compromise many times regarding the terms and conditions of purchase of materials or borrowing loans from the finance houses or banks.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67335"/>
            <a:ext cx="10744835" cy="5909945"/>
          </a:xfrm>
        </p:spPr>
        <p:txBody>
          <a:bodyPr>
            <a:normAutofit fontScale="80000"/>
          </a:bodyPr>
          <a:p>
            <a:r>
              <a:rPr lang="en-US"/>
              <a:t>Thus a market has the following basic components. </a:t>
            </a:r>
            <a:endParaRPr lang="en-US"/>
          </a:p>
          <a:p>
            <a:r>
              <a:rPr lang="en-US"/>
              <a:t>–BUYERS: There should be buyers of the product. If a country consists of people who are very poor, there can hardly be market for luxuries like cars.</a:t>
            </a:r>
            <a:endParaRPr lang="en-US"/>
          </a:p>
          <a:p>
            <a:r>
              <a:rPr lang="en-US"/>
              <a:t> – SELLER: A commodity should be offered for sale in the market. Otherwise there is no question of buying the commodity. Therefore, existence of sellers is a necessity for any market.</a:t>
            </a:r>
            <a:endParaRPr lang="en-US"/>
          </a:p>
          <a:p>
            <a:r>
              <a:rPr lang="en-US"/>
              <a:t> – CONTACT: Buyers and sellers should have close contact with each other. </a:t>
            </a:r>
            <a:endParaRPr lang="en-US"/>
          </a:p>
          <a:p>
            <a:r>
              <a:rPr lang="en-US"/>
              <a:t>– PRICE: There should be a price for the commodity. </a:t>
            </a:r>
            <a:endParaRPr lang="en-US"/>
          </a:p>
          <a:p>
            <a:r>
              <a:rPr lang="en-US"/>
              <a:t>The exchange of commodities between buyers and sellers occurs at a particular price which is mutually agreeable to both the buyers and sellers. This is because, in a modern economy, most of the production does not take place for self-consumption by the producers themselves. Thus, by the term market of a good, it should not be taken to mean a place where the buyers and sellers meet each other and conduct purchase and sale transactions. </a:t>
            </a:r>
            <a:endParaRPr lang="en-US"/>
          </a:p>
          <a:p>
            <a:r>
              <a:rPr lang="en-US"/>
              <a:t>The market consists of two components; – A Firm – An Industry</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PARTNERSHIP</a:t>
            </a:r>
            <a:br>
              <a:rPr lang="en-US"/>
            </a:br>
            <a:endParaRPr lang="en-US"/>
          </a:p>
        </p:txBody>
      </p:sp>
      <p:sp>
        <p:nvSpPr>
          <p:cNvPr id="3" name="Content Placeholder 2"/>
          <p:cNvSpPr>
            <a:spLocks noGrp="1"/>
          </p:cNvSpPr>
          <p:nvPr>
            <p:ph idx="1"/>
          </p:nvPr>
        </p:nvSpPr>
        <p:spPr/>
        <p:txBody>
          <a:bodyPr>
            <a:normAutofit/>
          </a:bodyPr>
          <a:p>
            <a:r>
              <a:rPr lang="en-US"/>
              <a:t>Partnership is an improved from of sole trader in certain respects. Where there are like minded persons with resources, they can come together to do the business and share the profits/losses of the business in an agreed ratio. Persons who have entered into such an agreement are individually called “partners” and collectively called “firm”. The relationship among partners is called a partnership.</a:t>
            </a:r>
            <a:endParaRPr lang="en-US"/>
          </a:p>
          <a:p>
            <a:endParaRPr lang="en-US"/>
          </a:p>
          <a:p>
            <a:r>
              <a:rPr lang="en-US"/>
              <a:t>Indian Partnership Act, 1932 defines partnership as the relationship between two or more persons who agree to share the profits of the business carried on by all or any one of them acting for all.</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40360"/>
            <a:ext cx="10747375" cy="5836920"/>
          </a:xfrm>
        </p:spPr>
        <p:txBody>
          <a:bodyPr>
            <a:normAutofit fontScale="90000"/>
          </a:bodyPr>
          <a:p>
            <a:r>
              <a:rPr lang="en-US" b="1"/>
              <a:t>Features</a:t>
            </a:r>
            <a:endParaRPr lang="en-US" b="1"/>
          </a:p>
          <a:p>
            <a:r>
              <a:rPr lang="en-US"/>
              <a:t>1.</a:t>
            </a:r>
            <a:r>
              <a:rPr lang="en-US" b="1"/>
              <a:t> Relationship</a:t>
            </a:r>
            <a:r>
              <a:rPr lang="en-US"/>
              <a:t>: Partnership is a relationship among persons. It is relationship resulting out of an agreement.</a:t>
            </a:r>
            <a:endParaRPr lang="en-US"/>
          </a:p>
          <a:p>
            <a:r>
              <a:rPr lang="en-US"/>
              <a:t>2. </a:t>
            </a:r>
            <a:r>
              <a:rPr lang="en-US" b="1"/>
              <a:t>Two or more persons</a:t>
            </a:r>
            <a:r>
              <a:rPr lang="en-US"/>
              <a:t>: There should be two or more number of persons.</a:t>
            </a:r>
            <a:endParaRPr lang="en-US"/>
          </a:p>
          <a:p>
            <a:r>
              <a:rPr lang="en-US"/>
              <a:t>3.</a:t>
            </a:r>
            <a:r>
              <a:rPr lang="en-US" b="1"/>
              <a:t> There should be a business:</a:t>
            </a:r>
            <a:r>
              <a:rPr lang="en-US"/>
              <a:t> Business should be conducted.</a:t>
            </a:r>
            <a:endParaRPr lang="en-US"/>
          </a:p>
          <a:p>
            <a:r>
              <a:rPr lang="en-US"/>
              <a:t>4. </a:t>
            </a:r>
            <a:r>
              <a:rPr lang="en-US" b="1"/>
              <a:t>Agreement</a:t>
            </a:r>
            <a:r>
              <a:rPr lang="en-US"/>
              <a:t>: Persons should agree to share the profits/losses of the business.</a:t>
            </a:r>
            <a:endParaRPr lang="en-US"/>
          </a:p>
          <a:p>
            <a:r>
              <a:rPr lang="en-US"/>
              <a:t>5. </a:t>
            </a:r>
            <a:r>
              <a:rPr lang="en-US" b="1"/>
              <a:t>Carried on by all or any one of them acting for all</a:t>
            </a:r>
            <a:r>
              <a:rPr lang="en-US"/>
              <a:t>: The business can be carried on by all or any one of the persons acting for all. This means that the business can be carried on by one person who is the agent for all other persons. Every partner is both an agent and a principal. Agent for other partners and principal for himself. All the partners are agents and the “partnership” is their principal.</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02590"/>
            <a:ext cx="10840085" cy="5774690"/>
          </a:xfrm>
        </p:spPr>
        <p:txBody>
          <a:bodyPr>
            <a:normAutofit fontScale="80000"/>
          </a:bodyPr>
          <a:p>
            <a:r>
              <a:rPr lang="en-US"/>
              <a:t>The following are the other features:</a:t>
            </a:r>
            <a:endParaRPr lang="en-US"/>
          </a:p>
          <a:p>
            <a:r>
              <a:rPr lang="en-US"/>
              <a:t>(a)</a:t>
            </a:r>
            <a:r>
              <a:rPr lang="en-US" b="1"/>
              <a:t> Unlimited liability:</a:t>
            </a:r>
            <a:r>
              <a:rPr lang="en-US"/>
              <a:t> The liability of the partners is unlimited. The partnership and partners, in the eye of law, and not different but one and the same. Hence, the partners have to bring their personal assets to clear the losses of the firm, if any. </a:t>
            </a:r>
            <a:endParaRPr lang="en-US"/>
          </a:p>
          <a:p>
            <a:r>
              <a:rPr lang="en-US"/>
              <a:t>(b) </a:t>
            </a:r>
            <a:r>
              <a:rPr lang="en-US" b="1"/>
              <a:t>Number of partners:</a:t>
            </a:r>
            <a:r>
              <a:rPr lang="en-US"/>
              <a:t> According to the Indian Partnership Act, the minimum number of partners should be two and the maximum number if restricted, as given below:</a:t>
            </a:r>
            <a:endParaRPr lang="en-US"/>
          </a:p>
          <a:p>
            <a:r>
              <a:rPr lang="en-US"/>
              <a:t> 10 partners is case of banking business</a:t>
            </a:r>
            <a:endParaRPr lang="en-US"/>
          </a:p>
          <a:p>
            <a:r>
              <a:rPr lang="en-US"/>
              <a:t> 20 in case of non-banking business</a:t>
            </a:r>
            <a:endParaRPr lang="en-US"/>
          </a:p>
          <a:p>
            <a:r>
              <a:rPr lang="en-US"/>
              <a:t>(c)</a:t>
            </a:r>
            <a:r>
              <a:rPr lang="en-US" b="1"/>
              <a:t> Division of labour</a:t>
            </a:r>
            <a:r>
              <a:rPr lang="en-US"/>
              <a:t>: Because there are more than two persons, the work can be divided among the partners based on their aptitude.</a:t>
            </a:r>
            <a:endParaRPr lang="en-US"/>
          </a:p>
          <a:p>
            <a:r>
              <a:rPr lang="en-US"/>
              <a:t>(d)</a:t>
            </a:r>
            <a:r>
              <a:rPr lang="en-US" b="1"/>
              <a:t> Personal contact with customers:</a:t>
            </a:r>
            <a:r>
              <a:rPr lang="en-US"/>
              <a:t> The partners can continuously be in touch with the customers to monitor their requirements.</a:t>
            </a:r>
            <a:endParaRPr lang="en-US"/>
          </a:p>
          <a:p>
            <a:r>
              <a:rPr lang="en-US"/>
              <a:t>(e) </a:t>
            </a:r>
            <a:r>
              <a:rPr lang="en-US" b="1"/>
              <a:t>Flexibility</a:t>
            </a:r>
            <a:r>
              <a:rPr lang="en-US"/>
              <a:t>: All the partners are likeminded persons and hence they can take any decision relating to business.</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Partnership Deed</a:t>
            </a:r>
            <a:br>
              <a:rPr lang="en-US"/>
            </a:br>
            <a:endParaRPr lang="en-US"/>
          </a:p>
        </p:txBody>
      </p:sp>
      <p:sp>
        <p:nvSpPr>
          <p:cNvPr id="3" name="Content Placeholder 2"/>
          <p:cNvSpPr>
            <a:spLocks noGrp="1"/>
          </p:cNvSpPr>
          <p:nvPr>
            <p:ph idx="1"/>
          </p:nvPr>
        </p:nvSpPr>
        <p:spPr>
          <a:xfrm>
            <a:off x="838200" y="975360"/>
            <a:ext cx="10515600" cy="5201920"/>
          </a:xfrm>
        </p:spPr>
        <p:txBody>
          <a:bodyPr>
            <a:noAutofit/>
          </a:bodyPr>
          <a:p>
            <a:r>
              <a:rPr lang="en-US" sz="1900"/>
              <a:t>The written agreement among the partners is called “the partnership deed‟. It contains the terms and conditions governing the working of partnership. The following are contents of the partnership deed.</a:t>
            </a:r>
            <a:endParaRPr lang="en-US" sz="1900"/>
          </a:p>
          <a:p>
            <a:r>
              <a:rPr lang="en-US" sz="1900"/>
              <a:t>1. Names and addresses of the firm and partners</a:t>
            </a:r>
            <a:endParaRPr lang="en-US" sz="1900"/>
          </a:p>
          <a:p>
            <a:r>
              <a:rPr lang="en-US" sz="1900"/>
              <a:t>2. Nature of the business proposed</a:t>
            </a:r>
            <a:endParaRPr lang="en-US" sz="1900"/>
          </a:p>
          <a:p>
            <a:r>
              <a:rPr lang="en-US" sz="1900"/>
              <a:t>3. Duration</a:t>
            </a:r>
            <a:endParaRPr lang="en-US" sz="1900"/>
          </a:p>
          <a:p>
            <a:r>
              <a:rPr lang="en-US" sz="1900"/>
              <a:t>4. Amount of capital of the partnership and the ratio for contribution by each of the partners.</a:t>
            </a:r>
            <a:endParaRPr lang="en-US" sz="1900"/>
          </a:p>
          <a:p>
            <a:r>
              <a:rPr lang="en-US" sz="1900"/>
              <a:t>5. Their profit sharing ration (this is used for sharing losses also)</a:t>
            </a:r>
            <a:endParaRPr lang="en-US" sz="1900"/>
          </a:p>
          <a:p>
            <a:r>
              <a:rPr lang="en-US" sz="1900"/>
              <a:t>6. Rate of interest charged on capital contributed, loans taken from the partnership and the amounts drawn, if any, by the partners from their respective capital balances.</a:t>
            </a:r>
            <a:endParaRPr lang="en-US" sz="1900"/>
          </a:p>
          <a:p>
            <a:r>
              <a:rPr lang="en-US" sz="1900"/>
              <a:t>7. The amount of salary or commission payable to any partner</a:t>
            </a:r>
            <a:endParaRPr lang="en-US" sz="1900"/>
          </a:p>
          <a:p>
            <a:r>
              <a:rPr lang="en-US" sz="1900"/>
              <a:t>8. Procedure to value good will of the firm at the time of admission of a new partner, retirement of death of a partner</a:t>
            </a:r>
            <a:endParaRPr lang="en-US" sz="1900"/>
          </a:p>
          <a:p>
            <a:r>
              <a:rPr lang="en-US" sz="1900"/>
              <a:t>9. Allocation of responsibilities of the partners in the firm</a:t>
            </a:r>
            <a:endParaRPr lang="en-US" sz="1900"/>
          </a:p>
          <a:p>
            <a:r>
              <a:rPr lang="en-US" sz="1900"/>
              <a:t>10.Procedure for dissolution of the firm</a:t>
            </a:r>
            <a:endParaRPr lang="en-US" sz="1900"/>
          </a:p>
          <a:p>
            <a:r>
              <a:rPr lang="en-US" sz="1900"/>
              <a:t>11.Name of the arbitrator to whom the disputes, if any, can be referred to for settlement.</a:t>
            </a:r>
            <a:endParaRPr lang="en-US" sz="1900"/>
          </a:p>
          <a:p>
            <a:r>
              <a:rPr lang="en-US" sz="1900"/>
              <a:t>12.Special rights, obligations and liabilities of partners(s), if any.</a:t>
            </a:r>
            <a:endParaRPr lang="en-US" sz="19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330815" cy="769620"/>
          </a:xfrm>
        </p:spPr>
        <p:txBody>
          <a:bodyPr>
            <a:normAutofit fontScale="90000"/>
          </a:bodyPr>
          <a:p>
            <a:r>
              <a:rPr lang="en-US">
                <a:sym typeface="+mn-ea"/>
              </a:rPr>
              <a:t>KIND OF PARTNERS</a:t>
            </a:r>
            <a:br>
              <a:rPr lang="en-US"/>
            </a:br>
            <a:endParaRPr lang="en-US"/>
          </a:p>
        </p:txBody>
      </p:sp>
      <p:sp>
        <p:nvSpPr>
          <p:cNvPr id="3" name="Content Placeholder 2"/>
          <p:cNvSpPr>
            <a:spLocks noGrp="1"/>
          </p:cNvSpPr>
          <p:nvPr>
            <p:ph idx="1"/>
          </p:nvPr>
        </p:nvSpPr>
        <p:spPr>
          <a:xfrm>
            <a:off x="838200" y="727710"/>
            <a:ext cx="10700385" cy="5449570"/>
          </a:xfrm>
        </p:spPr>
        <p:txBody>
          <a:bodyPr>
            <a:noAutofit/>
          </a:bodyPr>
          <a:p>
            <a:r>
              <a:rPr lang="en-US" sz="1900"/>
              <a:t>The following are the different kinds of partners:</a:t>
            </a:r>
            <a:endParaRPr lang="en-US" sz="1900"/>
          </a:p>
          <a:p>
            <a:r>
              <a:rPr lang="en-US" sz="1900"/>
              <a:t>1</a:t>
            </a:r>
            <a:r>
              <a:rPr lang="en-US" sz="1900" b="1"/>
              <a:t>. Active Partner</a:t>
            </a:r>
            <a:r>
              <a:rPr lang="en-US" sz="1900"/>
              <a:t>: Active partner takes active part in the affairs of the partnership. He is also called working partner.</a:t>
            </a:r>
            <a:endParaRPr lang="en-US" sz="1900"/>
          </a:p>
          <a:p>
            <a:r>
              <a:rPr lang="en-US" sz="1900"/>
              <a:t>2</a:t>
            </a:r>
            <a:r>
              <a:rPr lang="en-US" sz="1900" b="1"/>
              <a:t>. Sleeping Partner</a:t>
            </a:r>
            <a:r>
              <a:rPr lang="en-US" sz="1900"/>
              <a:t>: Sleeping partner contributes to capital but does not take part in the affairs of the partnership.</a:t>
            </a:r>
            <a:endParaRPr lang="en-US" sz="1900"/>
          </a:p>
          <a:p>
            <a:r>
              <a:rPr lang="en-US" sz="1900"/>
              <a:t>3.</a:t>
            </a:r>
            <a:r>
              <a:rPr lang="en-US" sz="1900" b="1"/>
              <a:t> Nominal Partner</a:t>
            </a:r>
            <a:r>
              <a:rPr lang="en-US" sz="1900"/>
              <a:t>: Nominal partner is partner just for namesake. He neither contributes to capital nor takes part in the affairs of business. Normally, the nominal partners are those who have good business connections, and are well places in the society.</a:t>
            </a:r>
            <a:endParaRPr lang="en-US" sz="1900"/>
          </a:p>
          <a:p>
            <a:r>
              <a:rPr lang="en-US" sz="1900"/>
              <a:t>4</a:t>
            </a:r>
            <a:r>
              <a:rPr lang="en-US" sz="1900" b="1"/>
              <a:t>. Partner by Estoppels</a:t>
            </a:r>
            <a:r>
              <a:rPr lang="en-US" sz="1900"/>
              <a:t>: Estoppels means behavior or conduct. Partner by estoppels gives an impression to outsiders that he is the partner in the firm. In fact be neither contributes to capital, nor takes any role in the affairs of the partnership.</a:t>
            </a:r>
            <a:endParaRPr lang="en-US" sz="1900"/>
          </a:p>
          <a:p>
            <a:r>
              <a:rPr lang="en-US" sz="1900"/>
              <a:t>5.</a:t>
            </a:r>
            <a:r>
              <a:rPr lang="en-US" sz="1900" b="1"/>
              <a:t> Partner by holding out:</a:t>
            </a:r>
            <a:r>
              <a:rPr lang="en-US" sz="1900"/>
              <a:t> If partners declare a particular person (having social status) as partner and this person does not contradict even after he comes to know such declaration, he is called a partner by holding out and he is liable for the claims of third parties. However, the third parties should prove they entered into contract with the firm in the belief that he is the partner of the firm. Such a person is called partner by holding out.</a:t>
            </a:r>
            <a:endParaRPr lang="en-US" sz="1900"/>
          </a:p>
          <a:p>
            <a:r>
              <a:rPr lang="en-US" sz="1900"/>
              <a:t>6.</a:t>
            </a:r>
            <a:r>
              <a:rPr lang="en-US" sz="1900" b="1"/>
              <a:t> Minor Partner</a:t>
            </a:r>
            <a:r>
              <a:rPr lang="en-US" sz="1900"/>
              <a:t>: Minor has a special status in the partnership. A minor can be admitted for the benefits of the firm. A minor is entitled to his share of profits of the firm. The liability of a minor partner is limited to the extent of his contribution of the capital of the firm.</a:t>
            </a:r>
            <a:endParaRPr lang="en-US" sz="19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Advantages</a:t>
            </a:r>
            <a:br>
              <a:rPr lang="en-US"/>
            </a:br>
            <a:endParaRPr lang="en-US"/>
          </a:p>
        </p:txBody>
      </p:sp>
      <p:sp>
        <p:nvSpPr>
          <p:cNvPr id="3" name="Content Placeholder 2"/>
          <p:cNvSpPr>
            <a:spLocks noGrp="1"/>
          </p:cNvSpPr>
          <p:nvPr>
            <p:ph idx="1"/>
          </p:nvPr>
        </p:nvSpPr>
        <p:spPr>
          <a:xfrm>
            <a:off x="838200" y="944245"/>
            <a:ext cx="10779125" cy="5233035"/>
          </a:xfrm>
        </p:spPr>
        <p:txBody>
          <a:bodyPr>
            <a:normAutofit fontScale="65000"/>
          </a:bodyPr>
          <a:p>
            <a:r>
              <a:rPr lang="en-US"/>
              <a:t>The following are the advantages of the partnership from:</a:t>
            </a:r>
            <a:endParaRPr lang="en-US"/>
          </a:p>
          <a:p>
            <a:r>
              <a:rPr lang="en-US"/>
              <a:t>1. </a:t>
            </a:r>
            <a:r>
              <a:rPr lang="en-US" b="1"/>
              <a:t>Easy to form:</a:t>
            </a:r>
            <a:r>
              <a:rPr lang="en-US"/>
              <a:t> Once there is a group of like-minded persons and good business  proposal, it is easy to start and register a partnership.</a:t>
            </a:r>
            <a:endParaRPr lang="en-US"/>
          </a:p>
          <a:p>
            <a:r>
              <a:rPr lang="en-US"/>
              <a:t>2. </a:t>
            </a:r>
            <a:r>
              <a:rPr lang="en-US" b="1"/>
              <a:t>Availability of larger amount of capital:</a:t>
            </a:r>
            <a:r>
              <a:rPr lang="en-US"/>
              <a:t> More amount of capital can be raised from more number of partners.</a:t>
            </a:r>
            <a:endParaRPr lang="en-US"/>
          </a:p>
          <a:p>
            <a:r>
              <a:rPr lang="en-US"/>
              <a:t>3.</a:t>
            </a:r>
            <a:r>
              <a:rPr lang="en-US" b="1"/>
              <a:t> Division of labour</a:t>
            </a:r>
            <a:r>
              <a:rPr lang="en-US"/>
              <a:t>: The different partners come with varied backgrounds and skills. This facilities division of labour.</a:t>
            </a:r>
            <a:endParaRPr lang="en-US"/>
          </a:p>
          <a:p>
            <a:r>
              <a:rPr lang="en-US"/>
              <a:t>4. </a:t>
            </a:r>
            <a:r>
              <a:rPr lang="en-US" b="1"/>
              <a:t>Flexibility</a:t>
            </a:r>
            <a:r>
              <a:rPr lang="en-US"/>
              <a:t>: The partners are free to change their decisions, add or drop a particular product or start a new business or close the present one and so on.</a:t>
            </a:r>
            <a:endParaRPr lang="en-US"/>
          </a:p>
          <a:p>
            <a:r>
              <a:rPr lang="en-US"/>
              <a:t>5. </a:t>
            </a:r>
            <a:r>
              <a:rPr lang="en-US" b="1"/>
              <a:t>Personal contact with customers</a:t>
            </a:r>
            <a:r>
              <a:rPr lang="en-US"/>
              <a:t>: There is scope to keep close monitoring with customers requirements by keeping one of the partners in charge of sales and marketing. Necessary changes can be initiated based on the merits of the proposals from the customers.</a:t>
            </a:r>
            <a:endParaRPr lang="en-US"/>
          </a:p>
          <a:p>
            <a:r>
              <a:rPr lang="en-US"/>
              <a:t>6</a:t>
            </a:r>
            <a:r>
              <a:rPr lang="en-US" b="1"/>
              <a:t>. Quick decisions and prompt action</a:t>
            </a:r>
            <a:r>
              <a:rPr lang="en-US"/>
              <a:t>: If there is consensus among partners, it is enough to implement any decision and initiate prompt action. Sometimes, it may more time for the partners on strategic issues to reach consensus.</a:t>
            </a:r>
            <a:endParaRPr lang="en-US"/>
          </a:p>
          <a:p>
            <a:r>
              <a:rPr lang="en-US"/>
              <a:t>7. </a:t>
            </a:r>
            <a:r>
              <a:rPr lang="en-US" b="1"/>
              <a:t>The positive impact of unlimited liability</a:t>
            </a:r>
            <a:r>
              <a:rPr lang="en-US"/>
              <a:t>: Every partner is always alert about his impending danger of unlimited liability. Hence he tries to do his best to bring profits for the partnership firm by making good use of all his contacts.</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Disadvantages:</a:t>
            </a:r>
            <a:br>
              <a:rPr lang="en-US"/>
            </a:br>
            <a:endParaRPr lang="en-US"/>
          </a:p>
        </p:txBody>
      </p:sp>
      <p:sp>
        <p:nvSpPr>
          <p:cNvPr id="3" name="Content Placeholder 2"/>
          <p:cNvSpPr>
            <a:spLocks noGrp="1"/>
          </p:cNvSpPr>
          <p:nvPr>
            <p:ph idx="1"/>
          </p:nvPr>
        </p:nvSpPr>
        <p:spPr>
          <a:xfrm>
            <a:off x="838200" y="1021080"/>
            <a:ext cx="10716895" cy="5156200"/>
          </a:xfrm>
        </p:spPr>
        <p:txBody>
          <a:bodyPr>
            <a:noAutofit/>
          </a:bodyPr>
          <a:p>
            <a:r>
              <a:rPr lang="en-US" sz="1800"/>
              <a:t>1. </a:t>
            </a:r>
            <a:r>
              <a:rPr lang="en-US" sz="1800" b="1"/>
              <a:t>Formation of partnership is difficult</a:t>
            </a:r>
            <a:r>
              <a:rPr lang="en-US" sz="1800"/>
              <a:t>: Only like-minded persons can start a partnership. It is sarcastically said,‟ it is easy to find a life partner, but not a business partner‟.</a:t>
            </a:r>
            <a:endParaRPr lang="en-US" sz="1800"/>
          </a:p>
          <a:p>
            <a:r>
              <a:rPr lang="en-US" sz="1800"/>
              <a:t>2</a:t>
            </a:r>
            <a:r>
              <a:rPr lang="en-US" sz="1800" b="1"/>
              <a:t>. Liabilit</a:t>
            </a:r>
            <a:r>
              <a:rPr lang="en-US" sz="1800"/>
              <a:t>y: The partners have joint and several liabilities beside unlimited liability. Joint and several liability puts additional burden on the partners, which means that even the personal properties of the partner or partners can be attached. Even when all but one partner become insolvent, the solvent partner has to bear the entire burden of business loss.</a:t>
            </a:r>
            <a:endParaRPr lang="en-US" sz="1800"/>
          </a:p>
          <a:p>
            <a:r>
              <a:rPr lang="en-US" sz="1800"/>
              <a:t>3</a:t>
            </a:r>
            <a:r>
              <a:rPr lang="en-US" sz="1800" b="1"/>
              <a:t>. Lack of harmony or cohesiveness:</a:t>
            </a:r>
            <a:r>
              <a:rPr lang="en-US" sz="1800"/>
              <a:t> It is likely that partners may not, most often work as a group with cohesiveness. This result in mutual conflicts, an attitude of suspicion and crisis of confidence. Lack of harmony results in delay in decisions and paralyses the entire operations.</a:t>
            </a:r>
            <a:endParaRPr lang="en-US" sz="1800"/>
          </a:p>
          <a:p>
            <a:r>
              <a:rPr lang="en-US" sz="1800"/>
              <a:t>4</a:t>
            </a:r>
            <a:r>
              <a:rPr lang="en-US" sz="1800" b="1"/>
              <a:t>. Limited growth: </a:t>
            </a:r>
            <a:r>
              <a:rPr lang="en-US" sz="1800"/>
              <a:t>The resources when compared to sole trader, a partnership may raise little more. But when compare to the other forms such as a company, resources raised in this form of organization are limited. Added to this, there is a restriction on the maximum number of partners. </a:t>
            </a:r>
            <a:endParaRPr lang="en-US" sz="1800"/>
          </a:p>
          <a:p>
            <a:r>
              <a:rPr lang="en-US" sz="1800"/>
              <a:t>5</a:t>
            </a:r>
            <a:r>
              <a:rPr lang="en-US" sz="1800" b="1"/>
              <a:t>. Instability</a:t>
            </a:r>
            <a:r>
              <a:rPr lang="en-US" sz="1800"/>
              <a:t>: The partnership form is known for its instability. The firm may be dissolved on death, insolvency or insanity of any of the partners.</a:t>
            </a:r>
            <a:endParaRPr lang="en-US" sz="1800"/>
          </a:p>
          <a:p>
            <a:r>
              <a:rPr lang="en-US" sz="1800"/>
              <a:t>6</a:t>
            </a:r>
            <a:r>
              <a:rPr lang="en-US" sz="1800" b="1"/>
              <a:t>. Lack of Public confidence:</a:t>
            </a:r>
            <a:r>
              <a:rPr lang="en-US" sz="1800"/>
              <a:t> Public and even the financial institutions look at the unregistered firm with a suspicious eye. Though registration of the firm under the Indian Partnership Act is a solution of such problem, this cannot revive public confidence into this form of organization overnight. The partnership can create confidence in other only with their performance</a:t>
            </a:r>
            <a:endParaRPr lang="en-US"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329545" cy="661670"/>
          </a:xfrm>
        </p:spPr>
        <p:txBody>
          <a:bodyPr>
            <a:normAutofit fontScale="90000"/>
          </a:bodyPr>
          <a:p>
            <a:r>
              <a:rPr lang="en-US">
                <a:sym typeface="+mn-ea"/>
              </a:rPr>
              <a:t>JOINT STOCK COMPANY</a:t>
            </a:r>
            <a:br>
              <a:rPr lang="en-US"/>
            </a:br>
            <a:endParaRPr lang="en-US"/>
          </a:p>
        </p:txBody>
      </p:sp>
      <p:sp>
        <p:nvSpPr>
          <p:cNvPr id="3" name="Content Placeholder 2"/>
          <p:cNvSpPr>
            <a:spLocks noGrp="1"/>
          </p:cNvSpPr>
          <p:nvPr>
            <p:ph idx="1"/>
          </p:nvPr>
        </p:nvSpPr>
        <p:spPr>
          <a:xfrm>
            <a:off x="652145" y="805180"/>
            <a:ext cx="10964545" cy="5742305"/>
          </a:xfrm>
        </p:spPr>
        <p:txBody>
          <a:bodyPr>
            <a:normAutofit/>
          </a:bodyPr>
          <a:p>
            <a:r>
              <a:rPr lang="en-US"/>
              <a:t>The joint stock company emerges from the limitations of partnership such as joint and several liability, unlimited liability, limited resources and uncertain duration and so on. </a:t>
            </a:r>
            <a:endParaRPr lang="en-US"/>
          </a:p>
          <a:p>
            <a:r>
              <a:rPr lang="en-US"/>
              <a:t>Normally, to take part in a business, it may need large money and we cannot foretell the fate of business. It is not literally possible to get into business with little money. Against this background, it is interesting to study the functioning of a joint stock company. The main principle of the joint stock company from is to provide opportunity to take part in business with a low investment as possible say Rs.1000. Joint Stock Company has been a boon for investors with moderate funds to invest.</a:t>
            </a:r>
            <a:endParaRPr lang="en-US"/>
          </a:p>
          <a:p>
            <a:r>
              <a:rPr lang="en-US"/>
              <a:t>The word “company” has a Latin origin, com means “come together”, pany means “bread”, joint stock company means, people come together to earn their livelihood by investing in the stock of company jointly.</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9695815" cy="320675"/>
          </a:xfrm>
        </p:spPr>
        <p:txBody>
          <a:bodyPr>
            <a:normAutofit fontScale="90000"/>
          </a:bodyPr>
          <a:p>
            <a:r>
              <a:rPr lang="en-US">
                <a:sym typeface="+mn-ea"/>
              </a:rPr>
              <a:t>Company Defined</a:t>
            </a:r>
            <a:br>
              <a:rPr lang="en-US"/>
            </a:br>
            <a:endParaRPr lang="en-US"/>
          </a:p>
        </p:txBody>
      </p:sp>
      <p:sp>
        <p:nvSpPr>
          <p:cNvPr id="3" name="Content Placeholder 2"/>
          <p:cNvSpPr>
            <a:spLocks noGrp="1"/>
          </p:cNvSpPr>
          <p:nvPr>
            <p:ph idx="1"/>
          </p:nvPr>
        </p:nvSpPr>
        <p:spPr>
          <a:xfrm>
            <a:off x="838200" y="557530"/>
            <a:ext cx="10700385" cy="5619750"/>
          </a:xfrm>
        </p:spPr>
        <p:txBody>
          <a:bodyPr>
            <a:normAutofit fontScale="80000"/>
          </a:bodyPr>
          <a:p>
            <a:r>
              <a:rPr lang="en-US"/>
              <a:t>Lord justice Lindley explained the concept of the joint stock company from of organization as “an association of many persons who contribute money or money’s worth to a common stock and employ it for a common purpose”.</a:t>
            </a:r>
            <a:endParaRPr lang="en-US"/>
          </a:p>
          <a:p>
            <a:r>
              <a:rPr lang="en-US" sz="3335" b="1"/>
              <a:t>Features</a:t>
            </a:r>
            <a:endParaRPr lang="en-US" sz="3335" b="1"/>
          </a:p>
          <a:p>
            <a:r>
              <a:rPr lang="en-US"/>
              <a:t>1.</a:t>
            </a:r>
            <a:r>
              <a:rPr lang="en-US" b="1"/>
              <a:t> Artificial person</a:t>
            </a:r>
            <a:r>
              <a:rPr lang="en-US"/>
              <a:t>: The Company has no form or shape. It is an artificial person created by law. It is intangible, invisible and existing only, in the eyes of law.</a:t>
            </a:r>
            <a:endParaRPr lang="en-US"/>
          </a:p>
          <a:p>
            <a:r>
              <a:rPr lang="en-US"/>
              <a:t>2.</a:t>
            </a:r>
            <a:r>
              <a:rPr lang="en-US" b="1"/>
              <a:t> Separate legal existence</a:t>
            </a:r>
            <a:r>
              <a:rPr lang="en-US"/>
              <a:t>: it has an independence existence, it separate from its members. It can acquire the assets. It can borrow for the company. It can sue other if they are in default in payment of dues, breach of contract with it, if any. Similarly, outsiders for any claim can sue it. A shareholder is not liable for the acts of the company. Similarly, the shareholders cannot bind the company by their acts.</a:t>
            </a:r>
            <a:endParaRPr lang="en-US"/>
          </a:p>
          <a:p>
            <a:r>
              <a:rPr lang="en-US"/>
              <a:t>3. </a:t>
            </a:r>
            <a:r>
              <a:rPr lang="en-US" b="1"/>
              <a:t>Voluntary association of persons:</a:t>
            </a:r>
            <a:r>
              <a:rPr lang="en-US"/>
              <a:t> The Company is an association of voluntary association of persons who want to carry on business for profit. To carry on business, they need capital. So they invest in the share capital of the company.</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97840" y="170815"/>
            <a:ext cx="11428095" cy="6362065"/>
          </a:xfrm>
        </p:spPr>
        <p:txBody>
          <a:bodyPr>
            <a:normAutofit fontScale="75000"/>
          </a:bodyPr>
          <a:p>
            <a:r>
              <a:rPr lang="en-US"/>
              <a:t>4. </a:t>
            </a:r>
            <a:r>
              <a:rPr lang="en-US" b="1"/>
              <a:t>Limited Liability</a:t>
            </a:r>
            <a:r>
              <a:rPr lang="en-US"/>
              <a:t>: The shareholders have limited liability i.e., liability limited to the face value of the shares held by him. In other words, the liability of a shareholder is  restricted to the extent of his contribution to the share capital of the company. The shareholder need not pay anything, even in times of loss for the company, other than his contribution to the share capital. </a:t>
            </a:r>
            <a:endParaRPr lang="en-US"/>
          </a:p>
          <a:p>
            <a:r>
              <a:rPr lang="en-US"/>
              <a:t>5. </a:t>
            </a:r>
            <a:r>
              <a:rPr lang="en-US" b="1"/>
              <a:t>Capital is divided into shares: </a:t>
            </a:r>
            <a:r>
              <a:rPr lang="en-US"/>
              <a:t>The total capital is divided into a certain number of units. Each unit is called a share. The price of each share is priced so low that every investor would like to invest in the company. The companies promoted by promoters of good standing (i.e., known for their reputation in terms of reliability character and dynamism) are likely to attract huge resources.</a:t>
            </a:r>
            <a:endParaRPr lang="en-US"/>
          </a:p>
          <a:p>
            <a:r>
              <a:rPr lang="en-US"/>
              <a:t>6. </a:t>
            </a:r>
            <a:r>
              <a:rPr lang="en-US" b="1"/>
              <a:t>Transferability of shares: </a:t>
            </a:r>
            <a:r>
              <a:rPr lang="en-US"/>
              <a:t>In the company form of organization, the shares can be transferred from one person to the other. A shareholder of a public company can sell his holding of shares at his will. However, the shares of a private company cannot be transferred. A private company restricts the transferability of the shares.</a:t>
            </a:r>
            <a:endParaRPr lang="en-US"/>
          </a:p>
          <a:p>
            <a:r>
              <a:rPr lang="en-US"/>
              <a:t>7. </a:t>
            </a:r>
            <a:r>
              <a:rPr lang="en-US" b="1"/>
              <a:t>Common Seal: </a:t>
            </a:r>
            <a:r>
              <a:rPr lang="en-US"/>
              <a:t>As the company is an artificial person created by law has no physical form, it cannot sign its name on a paper; so, it has a common seal on which its name is engraved. The common seal should affix every document or contract; otherwise the company is not bound by such a document or contract. </a:t>
            </a:r>
            <a:endParaRPr lang="en-US"/>
          </a:p>
          <a:p>
            <a:r>
              <a:rPr lang="en-US"/>
              <a:t>8. </a:t>
            </a:r>
            <a:r>
              <a:rPr lang="en-US" b="1"/>
              <a:t>Perpetual succession</a:t>
            </a:r>
            <a:r>
              <a:rPr lang="en-US"/>
              <a:t>: “Members may comes and members may go, but the company continues for ever and ever” A. company has uninterrupted existence because of the right given to the shareholders to transfer the shares.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sym typeface="+mn-ea"/>
              </a:rPr>
              <a:t>A FIRM</a:t>
            </a:r>
            <a:br>
              <a:rPr lang="en-US"/>
            </a:br>
            <a:endParaRPr lang="en-US"/>
          </a:p>
        </p:txBody>
      </p:sp>
      <p:sp>
        <p:nvSpPr>
          <p:cNvPr id="3" name="Content Placeholder 2"/>
          <p:cNvSpPr>
            <a:spLocks noGrp="1"/>
          </p:cNvSpPr>
          <p:nvPr>
            <p:ph idx="1"/>
          </p:nvPr>
        </p:nvSpPr>
        <p:spPr>
          <a:xfrm>
            <a:off x="838200" y="1429385"/>
            <a:ext cx="10515600" cy="4747895"/>
          </a:xfrm>
        </p:spPr>
        <p:txBody>
          <a:bodyPr>
            <a:normAutofit lnSpcReduction="10000"/>
          </a:bodyPr>
          <a:p>
            <a:r>
              <a:rPr lang="en-US"/>
              <a:t>A firm is a business unit engaged in the task of producing and selling of goods or services. It is identified by the fact that it is only one unit of entrepreneurship. The entrepreneurship may not be provided by a single individual.</a:t>
            </a:r>
            <a:endParaRPr lang="en-US"/>
          </a:p>
          <a:p>
            <a:r>
              <a:rPr lang="en-US"/>
              <a:t>It may be exercised jointly by a board or a group of individuals in some defined manner. However, the firm has a unified and coordinated authority of decision making.</a:t>
            </a:r>
            <a:endParaRPr lang="en-US"/>
          </a:p>
          <a:p>
            <a:r>
              <a:rPr lang="en-US"/>
              <a:t> In essence, these decisions relate to the objectives (such as, profit maximisation, or sales maximisation, etc.) and other policy decisions (such as, what to produce) of the business unit.</a:t>
            </a: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28320" y="154940"/>
            <a:ext cx="11459845" cy="6438900"/>
          </a:xfrm>
        </p:spPr>
        <p:txBody>
          <a:bodyPr>
            <a:normAutofit fontScale="90000"/>
          </a:bodyPr>
          <a:p>
            <a:r>
              <a:rPr lang="en-US"/>
              <a:t>9. </a:t>
            </a:r>
            <a:r>
              <a:rPr lang="en-US" b="1"/>
              <a:t>Ownership and Management separated:</a:t>
            </a:r>
            <a:r>
              <a:rPr lang="en-US"/>
              <a:t> The shareholders are spread over the length and breadth of the country, and sometimes, they are from different parts of the world. To facilitate administration, the shareholders elect some among themselves or the promoters of the company as directors to a Board, which looks after the management of the business. The Board recruits the managers and employees at different levels in the management. Thus the management is separated from the owners.</a:t>
            </a:r>
            <a:endParaRPr lang="en-US"/>
          </a:p>
          <a:p>
            <a:r>
              <a:rPr lang="en-US"/>
              <a:t>10.</a:t>
            </a:r>
            <a:r>
              <a:rPr lang="en-US" b="1"/>
              <a:t>Winding up</a:t>
            </a:r>
            <a:r>
              <a:rPr lang="en-US"/>
              <a:t>: Winding up refers to the putting an end to the company. Because law creates it, only law can put an end to it in special circumstances such as representation from creditors of financial institutions, or shareholders against the company that their interests are not safeguarded. The company is not affected by the death or insolvency of any of its members.</a:t>
            </a:r>
            <a:endParaRPr lang="en-US"/>
          </a:p>
          <a:p>
            <a:r>
              <a:rPr lang="en-US"/>
              <a:t>11.</a:t>
            </a:r>
            <a:r>
              <a:rPr lang="en-US" b="1"/>
              <a:t>The name of the company ends with ‘limited’:</a:t>
            </a:r>
            <a:r>
              <a:rPr lang="en-US"/>
              <a:t> It is necessary that the name of the company ends with limited (Ltd.) to give an indication to the outsiders that they are dealing with the company with limited liability and they should be careful about the liability aspect of their transactions with the company.</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20370" y="262890"/>
            <a:ext cx="11520805" cy="6269355"/>
          </a:xfrm>
        </p:spPr>
        <p:txBody>
          <a:bodyPr>
            <a:normAutofit/>
          </a:bodyPr>
          <a:p>
            <a:r>
              <a:rPr lang="en-US" b="1"/>
              <a:t>Formation of Joint Stock company</a:t>
            </a:r>
            <a:endParaRPr lang="en-US" b="1"/>
          </a:p>
          <a:p>
            <a:r>
              <a:rPr lang="en-US"/>
              <a:t>There are two stages in the formation of a joint stock company. They are:</a:t>
            </a:r>
            <a:endParaRPr lang="en-US"/>
          </a:p>
          <a:p>
            <a:r>
              <a:rPr lang="en-US"/>
              <a:t>(a) To obtain Certificates of Incorporation</a:t>
            </a:r>
            <a:endParaRPr lang="en-US"/>
          </a:p>
          <a:p>
            <a:r>
              <a:rPr lang="en-US"/>
              <a:t>(b) To obtain certificate of commencement of Business</a:t>
            </a:r>
            <a:endParaRPr lang="en-US"/>
          </a:p>
          <a:p>
            <a:r>
              <a:rPr lang="en-US" b="1"/>
              <a:t>Certificate of Incorporation</a:t>
            </a:r>
            <a:r>
              <a:rPr lang="en-US"/>
              <a:t>: The certificate of Incorporation is just like a “date of birth”certificate. It certifies that a company with such and such a name is born on a particular day. </a:t>
            </a:r>
            <a:endParaRPr lang="en-US"/>
          </a:p>
          <a:p>
            <a:r>
              <a:rPr lang="en-US" b="1"/>
              <a:t>Certificate of commencement of Business</a:t>
            </a:r>
            <a:r>
              <a:rPr lang="en-US"/>
              <a:t>: A private company need not obtain the certificate of commencement of business. It can start its commercial operations immediately after obtaining the certificate of Incorporation.</a:t>
            </a:r>
            <a:endParaRPr lang="en-US"/>
          </a:p>
          <a:p>
            <a:r>
              <a:rPr lang="en-US"/>
              <a:t>The persons who conceive the idea of starting a company and who organize the necessary initial resources are called promoters. The vision of the promoters forms the backbone for the company in the future to reckon with.</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27660" y="139065"/>
            <a:ext cx="11504930" cy="6625590"/>
          </a:xfrm>
        </p:spPr>
        <p:txBody>
          <a:bodyPr>
            <a:normAutofit lnSpcReduction="20000"/>
          </a:bodyPr>
          <a:p>
            <a:r>
              <a:rPr lang="en-US" sz="2665"/>
              <a:t>The promoters have to file the following documents, along with necessary fee, with a registrar of joint stock companies to obtain certificate of incorporation:</a:t>
            </a:r>
            <a:endParaRPr lang="en-US" sz="2665"/>
          </a:p>
          <a:p>
            <a:r>
              <a:rPr lang="en-US" sz="2665"/>
              <a:t>(a) </a:t>
            </a:r>
            <a:r>
              <a:rPr lang="en-US" sz="2665" b="1"/>
              <a:t>Memorandum of Association</a:t>
            </a:r>
            <a:r>
              <a:rPr lang="en-US" sz="2665"/>
              <a:t>: The Memorandum of Association is also called the charter of the company. It outlines the relations of the company with the outsiders. If furnishes all its details in six clause such as (ii) Name clause (II) situation clause (iii) objects clause (iv) Capital clause and (vi) subscription clause duly executed by its subscribers.</a:t>
            </a:r>
            <a:endParaRPr lang="en-US" sz="2665"/>
          </a:p>
          <a:p>
            <a:r>
              <a:rPr lang="en-US" sz="2665"/>
              <a:t>(b) </a:t>
            </a:r>
            <a:r>
              <a:rPr lang="en-US" sz="2665" b="1"/>
              <a:t>Articles of association</a:t>
            </a:r>
            <a:r>
              <a:rPr lang="en-US" sz="2665"/>
              <a:t>: Articles of Association furnishes the byelaws or internal rules government the internal conduct of the company.</a:t>
            </a:r>
            <a:endParaRPr lang="en-US" sz="2665"/>
          </a:p>
          <a:p>
            <a:r>
              <a:rPr lang="en-US" sz="2665"/>
              <a:t>(c) The list of names and address of the proposed directors and their willingness, in writing to act as such, in case of registration of a public company.</a:t>
            </a:r>
            <a:endParaRPr lang="en-US" sz="2665"/>
          </a:p>
          <a:p>
            <a:r>
              <a:rPr lang="en-US" sz="2665"/>
              <a:t>(d) A statutory declaration that all the legal requirements have been fulfilled. The declaration has to be duly signed by any one of the following: Company secretary in whole practice, the proposed director, legal solicitor, chartered accountant in whole time practice or advocate of High court.</a:t>
            </a:r>
            <a:endParaRPr lang="en-US" sz="2665"/>
          </a:p>
          <a:p>
            <a:r>
              <a:rPr lang="en-US" sz="2665"/>
              <a:t>The registrar of joint stock companies peruses and verifies whether all these documents are in order or not. If he is satisfied with the information furnished, he will register the documents and then issue a certificate of incorporation, if it is private company, it can start its business operation immediately after obtaining certificate of incorporation. </a:t>
            </a:r>
            <a:endParaRPr lang="en-US" sz="2665"/>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08585"/>
            <a:ext cx="11134090" cy="6068695"/>
          </a:xfrm>
        </p:spPr>
        <p:txBody>
          <a:bodyPr>
            <a:normAutofit fontScale="55000"/>
          </a:bodyPr>
          <a:p>
            <a:r>
              <a:rPr lang="en-US" sz="3690" b="1"/>
              <a:t>Advantages</a:t>
            </a:r>
            <a:endParaRPr lang="en-US" sz="3690" b="1"/>
          </a:p>
          <a:p>
            <a:r>
              <a:rPr lang="en-US" sz="3690"/>
              <a:t>1.</a:t>
            </a:r>
            <a:r>
              <a:rPr lang="en-US" sz="3690" b="1"/>
              <a:t> Mobilization of larger resources</a:t>
            </a:r>
            <a:r>
              <a:rPr lang="en-US" sz="3690"/>
              <a:t>: A joint stock company provides opportunity for the investors to invest, even small sums, in the capital of large companies. The facilities rising of larger resources.</a:t>
            </a:r>
            <a:endParaRPr lang="en-US" sz="3690"/>
          </a:p>
          <a:p>
            <a:r>
              <a:rPr lang="en-US" sz="3690"/>
              <a:t>2. </a:t>
            </a:r>
            <a:r>
              <a:rPr lang="en-US" sz="3690" b="1"/>
              <a:t>Separate legal entity</a:t>
            </a:r>
            <a:r>
              <a:rPr lang="en-US" sz="3690"/>
              <a:t>: The Company has separate legal entity. It is registered under Indian Companies Act, 1956.</a:t>
            </a:r>
            <a:endParaRPr lang="en-US" sz="3690"/>
          </a:p>
          <a:p>
            <a:r>
              <a:rPr lang="en-US" sz="3690"/>
              <a:t>3. </a:t>
            </a:r>
            <a:r>
              <a:rPr lang="en-US" sz="3690" b="1"/>
              <a:t>Limited liability</a:t>
            </a:r>
            <a:r>
              <a:rPr lang="en-US" sz="3690"/>
              <a:t>: The shareholder has limited liability in respect of the shares held by him. In no case, does his liability exceed more than the face value of the shares allotted to him.</a:t>
            </a:r>
            <a:endParaRPr lang="en-US" sz="3690"/>
          </a:p>
          <a:p>
            <a:r>
              <a:rPr lang="en-US" sz="3690"/>
              <a:t>4.</a:t>
            </a:r>
            <a:r>
              <a:rPr lang="en-US" sz="3690" b="1"/>
              <a:t> Transferability of shares</a:t>
            </a:r>
            <a:r>
              <a:rPr lang="en-US" sz="3690"/>
              <a:t>: The shares can be transferred to others. However, the private company shares cannot be transferred.</a:t>
            </a:r>
            <a:endParaRPr lang="en-US" sz="3690"/>
          </a:p>
          <a:p>
            <a:r>
              <a:rPr lang="en-US" sz="3690"/>
              <a:t>5</a:t>
            </a:r>
            <a:r>
              <a:rPr lang="en-US" sz="3690" b="1"/>
              <a:t>. Liquidity of investments</a:t>
            </a:r>
            <a:r>
              <a:rPr lang="en-US" sz="3690"/>
              <a:t>: By providing the transferability of shares, shares can be converted into cash.</a:t>
            </a:r>
            <a:endParaRPr lang="en-US" sz="3690"/>
          </a:p>
          <a:p>
            <a:r>
              <a:rPr lang="en-US" sz="3690"/>
              <a:t>6. </a:t>
            </a:r>
            <a:r>
              <a:rPr lang="en-US" sz="3690" b="1"/>
              <a:t>Inculcates the habit of savings and investments</a:t>
            </a:r>
            <a:r>
              <a:rPr lang="en-US" sz="3690"/>
              <a:t>: Because the share face value is very low, this promotes the habit of saving among the common man and mobilizes the same towards investments in the company.</a:t>
            </a:r>
            <a:endParaRPr lang="en-US" sz="3690"/>
          </a:p>
          <a:p>
            <a:r>
              <a:rPr lang="en-US" sz="3690"/>
              <a:t>7.</a:t>
            </a:r>
            <a:r>
              <a:rPr lang="en-US" sz="3690" b="1"/>
              <a:t> Democracy in management:</a:t>
            </a:r>
            <a:r>
              <a:rPr lang="en-US" sz="3690"/>
              <a:t> the shareholders elect the directors in a democratic way in the general body meetings. The shareholders are free to make any proposals, question the practice of the management, suggest the possible remedial measures, as they perceive, The directors respond to the issue raised by the shareholders and have to justify their actions.</a:t>
            </a:r>
            <a:endParaRPr lang="en-US" sz="369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01930"/>
            <a:ext cx="11134725" cy="5975350"/>
          </a:xfrm>
        </p:spPr>
        <p:txBody>
          <a:bodyPr>
            <a:normAutofit/>
          </a:bodyPr>
          <a:p>
            <a:r>
              <a:rPr lang="en-US"/>
              <a:t>8. </a:t>
            </a:r>
            <a:r>
              <a:rPr lang="en-US" b="1"/>
              <a:t>Economics of large scale production</a:t>
            </a:r>
            <a:r>
              <a:rPr lang="en-US"/>
              <a:t>: Since the production is in the scale with large funds at </a:t>
            </a:r>
            <a:endParaRPr lang="en-US"/>
          </a:p>
          <a:p>
            <a:r>
              <a:rPr lang="en-US"/>
              <a:t>9.</a:t>
            </a:r>
            <a:r>
              <a:rPr lang="en-US" b="1"/>
              <a:t> Continued existence</a:t>
            </a:r>
            <a:r>
              <a:rPr lang="en-US"/>
              <a:t>: The Company has perpetual succession. It has no natural end. It continues forever and ever unless law put an end to it.</a:t>
            </a:r>
            <a:endParaRPr lang="en-US"/>
          </a:p>
          <a:p>
            <a:r>
              <a:rPr lang="en-US"/>
              <a:t>10</a:t>
            </a:r>
            <a:r>
              <a:rPr lang="en-US" b="1"/>
              <a:t>.Institutional confidence</a:t>
            </a:r>
            <a:r>
              <a:rPr lang="en-US"/>
              <a:t>: Financial Institutions prefer to deal with companies in view of their professionalism and financial strengths.</a:t>
            </a:r>
            <a:endParaRPr lang="en-US"/>
          </a:p>
          <a:p>
            <a:r>
              <a:rPr lang="en-US"/>
              <a:t>11.</a:t>
            </a:r>
            <a:r>
              <a:rPr lang="en-US" b="1"/>
              <a:t>Professional management:</a:t>
            </a:r>
            <a:r>
              <a:rPr lang="en-US"/>
              <a:t> With the larger funds at its disposal, the Board of Directors recruits competent and professional managers to handle the affairs of the company in a professional manner.</a:t>
            </a:r>
            <a:endParaRPr lang="en-US"/>
          </a:p>
          <a:p>
            <a:r>
              <a:rPr lang="en-US"/>
              <a:t>12.</a:t>
            </a:r>
            <a:r>
              <a:rPr lang="en-US" b="1"/>
              <a:t>Growth and Expansion:</a:t>
            </a:r>
            <a:r>
              <a:rPr lang="en-US"/>
              <a:t> With large resources and professional management, the company can earn good returns on its operations, build good amount of reserves and further consider the proposals for growth and expansion.</a:t>
            </a:r>
            <a:endParaRPr lang="en-US"/>
          </a:p>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5790" y="-635"/>
            <a:ext cx="11412855" cy="6610985"/>
          </a:xfrm>
        </p:spPr>
        <p:txBody>
          <a:bodyPr>
            <a:normAutofit fontScale="65000"/>
          </a:bodyPr>
          <a:p>
            <a:r>
              <a:rPr lang="en-US" sz="3690" b="1"/>
              <a:t>Disadvantages</a:t>
            </a:r>
            <a:endParaRPr lang="en-US" sz="3690" b="1"/>
          </a:p>
          <a:p>
            <a:r>
              <a:rPr lang="en-US" sz="3075"/>
              <a:t>1</a:t>
            </a:r>
            <a:r>
              <a:rPr lang="en-US" sz="3075" b="1"/>
              <a:t>. Formation of company is a long drawn procedure:</a:t>
            </a:r>
            <a:r>
              <a:rPr lang="en-US" sz="3075"/>
              <a:t> Promoting a joint stock company involves a long drawn procedure. It is expensive and involves large number of legal formalities.</a:t>
            </a:r>
            <a:endParaRPr lang="en-US" sz="3075"/>
          </a:p>
          <a:p>
            <a:r>
              <a:rPr lang="en-US" sz="3075"/>
              <a:t>2. </a:t>
            </a:r>
            <a:r>
              <a:rPr lang="en-US" sz="3075" b="1"/>
              <a:t>High degree of government interference:</a:t>
            </a:r>
            <a:r>
              <a:rPr lang="en-US" sz="3075"/>
              <a:t> The government brings out a number of rules and regulations governing the internal conduct of the operations of a company such as meetings, voting, audit and so on, and any violation of these rules results into statutory lapses, punishable under the companies act.</a:t>
            </a:r>
            <a:endParaRPr lang="en-US" sz="3075"/>
          </a:p>
          <a:p>
            <a:r>
              <a:rPr lang="en-US" sz="3075"/>
              <a:t>3. </a:t>
            </a:r>
            <a:r>
              <a:rPr lang="en-US" sz="3075" b="1"/>
              <a:t>Inordinate delays in decision-making: </a:t>
            </a:r>
            <a:r>
              <a:rPr lang="en-US" sz="3075"/>
              <a:t>As the size of the organization grows, the number of levels in organization also increases in the name of specialization. The more the number of levels, the more is the delay in decision-making. Sometimes, so-called professionals do not respond to the urgencies as required. It promotes delay in administration, which is referred to „red tape and bureaucracy‟.</a:t>
            </a:r>
            <a:endParaRPr lang="en-US" sz="3075"/>
          </a:p>
          <a:p>
            <a:r>
              <a:rPr lang="en-US" sz="3075"/>
              <a:t>4.</a:t>
            </a:r>
            <a:r>
              <a:rPr lang="en-US" sz="3075" b="1"/>
              <a:t> Lack or initiative: </a:t>
            </a:r>
            <a:r>
              <a:rPr lang="en-US" sz="3075"/>
              <a:t>In most of the cases, the employees of the company at different levels show slack in their personal initiative with the result, the opportunities once missed do not recur and the company loses the revenue.</a:t>
            </a:r>
            <a:endParaRPr lang="en-US" sz="3075"/>
          </a:p>
          <a:p>
            <a:r>
              <a:rPr lang="en-US" sz="3075"/>
              <a:t>5.</a:t>
            </a:r>
            <a:r>
              <a:rPr lang="en-US" sz="3075" b="1"/>
              <a:t> Lack of responsibility and commitment:</a:t>
            </a:r>
            <a:r>
              <a:rPr lang="en-US" sz="3075"/>
              <a:t> In some cases, the managers at different levels are afraid to take risk and more worried about their jobs rather than the huge funds invested in the capital of the company lose the revenue.</a:t>
            </a:r>
            <a:endParaRPr lang="en-US" sz="3075"/>
          </a:p>
          <a:p>
            <a:r>
              <a:rPr lang="en-US" sz="3075"/>
              <a:t>6</a:t>
            </a:r>
            <a:r>
              <a:rPr lang="en-US" sz="3075" b="1"/>
              <a:t>. Lack of responsibility and commitment:</a:t>
            </a:r>
            <a:r>
              <a:rPr lang="en-US" sz="3075"/>
              <a:t> In some cases, the managers at different levels are afraid to take risk and more worried about their jobs rather than  the huge funds invested in the capital of the company. Where managers do not show up willingness to take responsibility, they cannot be considered as committed. They will not be able to handle the business risks.</a:t>
            </a:r>
            <a:endParaRPr lang="en-US" sz="3075"/>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PUBLIC ENTERPRISES</a:t>
            </a:r>
            <a:br>
              <a:rPr lang="en-US"/>
            </a:br>
            <a:endParaRPr lang="en-US"/>
          </a:p>
        </p:txBody>
      </p:sp>
      <p:sp>
        <p:nvSpPr>
          <p:cNvPr id="3" name="Content Placeholder 2"/>
          <p:cNvSpPr>
            <a:spLocks noGrp="1"/>
          </p:cNvSpPr>
          <p:nvPr>
            <p:ph idx="1"/>
          </p:nvPr>
        </p:nvSpPr>
        <p:spPr>
          <a:xfrm>
            <a:off x="684530" y="1099185"/>
            <a:ext cx="10669270" cy="5448935"/>
          </a:xfrm>
        </p:spPr>
        <p:txBody>
          <a:bodyPr>
            <a:normAutofit fontScale="70000"/>
          </a:bodyPr>
          <a:p>
            <a:r>
              <a:rPr lang="en-US"/>
              <a:t>Public enterprises occupy an important position in the Indian economy. Today, public enterprises provide the substance and heart of the economy. Its investment of over Rs.10,000 crore is in heavy and basic industry, and infrastructure like power, transport and communications. The concept of public enterprise in Indian dates back to the era of pre-independence.</a:t>
            </a:r>
            <a:endParaRPr lang="en-US"/>
          </a:p>
          <a:p>
            <a:r>
              <a:rPr lang="en-US" b="1"/>
              <a:t>Genesis of Public Enterprises</a:t>
            </a:r>
            <a:endParaRPr lang="en-US"/>
          </a:p>
          <a:p>
            <a:r>
              <a:rPr lang="en-US"/>
              <a:t>In consequence to declaration of its goal as socialistic pattern of society in 1954, the Government of India realized that it is through progressive extension of public enterprises only, the following aims of our five years plans can be fulfilled.</a:t>
            </a:r>
            <a:endParaRPr lang="en-US"/>
          </a:p>
          <a:p>
            <a:r>
              <a:rPr lang="en-US"/>
              <a:t> Higher production</a:t>
            </a:r>
            <a:endParaRPr lang="en-US"/>
          </a:p>
          <a:p>
            <a:r>
              <a:rPr lang="en-US"/>
              <a:t> Greater employment</a:t>
            </a:r>
            <a:endParaRPr lang="en-US"/>
          </a:p>
          <a:p>
            <a:r>
              <a:rPr lang="en-US"/>
              <a:t> Economic equality, and</a:t>
            </a:r>
            <a:endParaRPr lang="en-US"/>
          </a:p>
          <a:p>
            <a:r>
              <a:rPr lang="en-US"/>
              <a:t> Dispersal of economic power</a:t>
            </a:r>
            <a:endParaRPr lang="en-US"/>
          </a:p>
          <a:p>
            <a:r>
              <a:rPr lang="en-US"/>
              <a:t>The government found it necessary to revise its industrial policy in 1956 to give it a socialistic bent.</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Need for Public Enterprises</a:t>
            </a:r>
            <a:endParaRPr lang="en-US"/>
          </a:p>
        </p:txBody>
      </p:sp>
      <p:sp>
        <p:nvSpPr>
          <p:cNvPr id="3" name="Content Placeholder 2"/>
          <p:cNvSpPr>
            <a:spLocks noGrp="1"/>
          </p:cNvSpPr>
          <p:nvPr>
            <p:ph idx="1"/>
          </p:nvPr>
        </p:nvSpPr>
        <p:spPr>
          <a:xfrm>
            <a:off x="838200" y="1470025"/>
            <a:ext cx="10871200" cy="4707255"/>
          </a:xfrm>
        </p:spPr>
        <p:txBody>
          <a:bodyPr>
            <a:normAutofit fontScale="70000"/>
          </a:bodyPr>
          <a:p>
            <a:endParaRPr lang="en-US"/>
          </a:p>
          <a:p>
            <a:r>
              <a:rPr lang="en-US"/>
              <a:t>The Industrial Policy Resolution 1956 states the need for promoting public enterprises as follows:</a:t>
            </a:r>
            <a:endParaRPr lang="en-US"/>
          </a:p>
          <a:p>
            <a:r>
              <a:rPr lang="en-US"/>
              <a:t> To accelerate the rate of economic growth by planned development</a:t>
            </a:r>
            <a:endParaRPr lang="en-US"/>
          </a:p>
          <a:p>
            <a:r>
              <a:rPr lang="en-US"/>
              <a:t> To speed up industrialization, particularly development of heavy industries and to expand public sector and to build up a large and growing cooperative sector.</a:t>
            </a:r>
            <a:endParaRPr lang="en-US"/>
          </a:p>
          <a:p>
            <a:r>
              <a:rPr lang="en-US"/>
              <a:t> To increase infrastructure facilities</a:t>
            </a:r>
            <a:endParaRPr lang="en-US"/>
          </a:p>
          <a:p>
            <a:r>
              <a:rPr lang="en-US"/>
              <a:t> To disperse the industries over different geographical areas for balanced regional development</a:t>
            </a:r>
            <a:endParaRPr lang="en-US"/>
          </a:p>
          <a:p>
            <a:r>
              <a:rPr lang="en-US"/>
              <a:t> To increase the opportunities of gainful employment</a:t>
            </a:r>
            <a:endParaRPr lang="en-US"/>
          </a:p>
          <a:p>
            <a:r>
              <a:rPr lang="en-US"/>
              <a:t> To help in raising the standards of living</a:t>
            </a:r>
            <a:endParaRPr lang="en-US"/>
          </a:p>
          <a:p>
            <a:r>
              <a:rPr lang="en-US"/>
              <a:t> To reducing disparities in income and wealth (By preventing private monopolies and curbing concentration of economic power and vast industries in the hands of a small number of individuals)</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Achievements of public Enterprises</a:t>
            </a:r>
            <a:br>
              <a:rPr lang="en-US"/>
            </a:br>
            <a:endParaRPr lang="en-US"/>
          </a:p>
        </p:txBody>
      </p:sp>
      <p:sp>
        <p:nvSpPr>
          <p:cNvPr id="3" name="Content Placeholder 2"/>
          <p:cNvSpPr>
            <a:spLocks noGrp="1"/>
          </p:cNvSpPr>
          <p:nvPr>
            <p:ph idx="1"/>
          </p:nvPr>
        </p:nvSpPr>
        <p:spPr>
          <a:xfrm>
            <a:off x="575310" y="1021080"/>
            <a:ext cx="11071860" cy="5650865"/>
          </a:xfrm>
        </p:spPr>
        <p:txBody>
          <a:bodyPr>
            <a:noAutofit/>
          </a:bodyPr>
          <a:p>
            <a:r>
              <a:rPr lang="en-US" sz="1800"/>
              <a:t>1. Setting up a number of public enterprises in basic and key industries</a:t>
            </a:r>
            <a:endParaRPr lang="en-US" sz="1800"/>
          </a:p>
          <a:p>
            <a:r>
              <a:rPr lang="en-US" sz="1800"/>
              <a:t>2. Generating considerably large employment opportunities in skilled, unskilled,  supervisory and managerial cadres.</a:t>
            </a:r>
            <a:endParaRPr lang="en-US" sz="1800"/>
          </a:p>
          <a:p>
            <a:r>
              <a:rPr lang="en-US" sz="1800"/>
              <a:t>3. Creating internal resources and contributing towards national exchequer for funds for development and welfare.</a:t>
            </a:r>
            <a:endParaRPr lang="en-US" sz="1800"/>
          </a:p>
          <a:p>
            <a:r>
              <a:rPr lang="en-US" sz="1800"/>
              <a:t>4. Bringing about development activities in backward regions, through locations in different areas of the country.</a:t>
            </a:r>
            <a:endParaRPr lang="en-US" sz="1800"/>
          </a:p>
          <a:p>
            <a:r>
              <a:rPr lang="en-US" sz="1800"/>
              <a:t>5. Assisting in the field of export promotion and conservation of foreign exchange.</a:t>
            </a:r>
            <a:endParaRPr lang="en-US" sz="1800"/>
          </a:p>
          <a:p>
            <a:r>
              <a:rPr lang="en-US" sz="1800"/>
              <a:t>6. Creating viable infrastructure and bringing about rapid industrialization (ancillary industries developed around the public sector as its nucleus).</a:t>
            </a:r>
            <a:endParaRPr lang="en-US" sz="1800"/>
          </a:p>
          <a:p>
            <a:r>
              <a:rPr lang="en-US" sz="1800"/>
              <a:t>7. Restricting the growth of private monopolies</a:t>
            </a:r>
            <a:endParaRPr lang="en-US" sz="1800"/>
          </a:p>
          <a:p>
            <a:r>
              <a:rPr lang="en-US" sz="1800"/>
              <a:t>8. Stimulating diversified growth in private sector</a:t>
            </a:r>
            <a:endParaRPr lang="en-US" sz="1800"/>
          </a:p>
          <a:p>
            <a:r>
              <a:rPr lang="en-US" sz="1800"/>
              <a:t>9. Taking over sick industrial units and putting them, in most of the vases, in order,</a:t>
            </a:r>
            <a:endParaRPr lang="en-US" sz="1800"/>
          </a:p>
          <a:p>
            <a:r>
              <a:rPr lang="en-US" sz="1800"/>
              <a:t>10.Creating financial systems, through a powerful networking of financial institutions, development and promotional institutions, which has resulted in social control and social orientation of investment, credit and capital management systems.</a:t>
            </a:r>
            <a:endParaRPr lang="en-US" sz="1800"/>
          </a:p>
          <a:p>
            <a:r>
              <a:rPr lang="en-US" sz="1800"/>
              <a:t>11.Benefiting the rural areas, priority sectors, small business in the fields of industry, finance, credit, services, trade, transport, consultancy and so on.</a:t>
            </a:r>
            <a:endParaRPr 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sym typeface="+mn-ea"/>
              </a:rPr>
              <a:t>AN INDUSTRY</a:t>
            </a:r>
            <a:br>
              <a:rPr lang="en-US"/>
            </a:br>
            <a:endParaRPr lang="en-US"/>
          </a:p>
        </p:txBody>
      </p:sp>
      <p:sp>
        <p:nvSpPr>
          <p:cNvPr id="3" name="Content Placeholder 2"/>
          <p:cNvSpPr>
            <a:spLocks noGrp="1"/>
          </p:cNvSpPr>
          <p:nvPr>
            <p:ph idx="1"/>
          </p:nvPr>
        </p:nvSpPr>
        <p:spPr>
          <a:xfrm>
            <a:off x="838200" y="1160145"/>
            <a:ext cx="10515600" cy="5017135"/>
          </a:xfrm>
        </p:spPr>
        <p:txBody>
          <a:bodyPr>
            <a:normAutofit lnSpcReduction="10000"/>
          </a:bodyPr>
          <a:p>
            <a:r>
              <a:rPr lang="en-US"/>
              <a:t>An industry is a set of firms which are conceptually closely associated in the sense of having some common type(s) of activities. A good example of an industry is a set of firms which are producing a certain type of a manufactured good or providing a certain type of service. </a:t>
            </a:r>
            <a:endParaRPr lang="en-US"/>
          </a:p>
          <a:p>
            <a:r>
              <a:rPr lang="en-US"/>
              <a:t>The good supplied by the firms of the industry may be homogenous in the sense that the buyers believe that products of all firms are perfect substitutes of each other.</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098405" cy="815340"/>
          </a:xfrm>
        </p:spPr>
        <p:txBody>
          <a:bodyPr>
            <a:normAutofit fontScale="90000"/>
          </a:bodyPr>
          <a:p>
            <a:r>
              <a:rPr lang="en-US">
                <a:sym typeface="+mn-ea"/>
              </a:rPr>
              <a:t>PERFECT COMPETITION</a:t>
            </a:r>
            <a:br>
              <a:rPr lang="en-US"/>
            </a:br>
            <a:endParaRPr lang="en-US"/>
          </a:p>
        </p:txBody>
      </p:sp>
      <p:sp>
        <p:nvSpPr>
          <p:cNvPr id="3" name="Content Placeholder 2"/>
          <p:cNvSpPr>
            <a:spLocks noGrp="1"/>
          </p:cNvSpPr>
          <p:nvPr>
            <p:ph idx="1"/>
          </p:nvPr>
        </p:nvSpPr>
        <p:spPr>
          <a:xfrm>
            <a:off x="560705" y="851535"/>
            <a:ext cx="10838815" cy="5665470"/>
          </a:xfrm>
        </p:spPr>
        <p:txBody>
          <a:bodyPr>
            <a:normAutofit fontScale="70000"/>
          </a:bodyPr>
          <a:p>
            <a:r>
              <a:rPr lang="en-US"/>
              <a:t>In a perfectly competitive market there are numerous buyers and sellers selling homogenous products and no one is able by his own actions to influence the market price, since all have access to full and  immediate knowledge of the price at which the trading is currently talking place.</a:t>
            </a:r>
            <a:endParaRPr lang="en-US"/>
          </a:p>
          <a:p>
            <a:r>
              <a:rPr lang="en-US"/>
              <a:t>Definition:</a:t>
            </a:r>
            <a:endParaRPr lang="en-US"/>
          </a:p>
          <a:p>
            <a:r>
              <a:rPr lang="en-US"/>
              <a:t>“The more nearly perfect market is the stronger tendency for the same price to be paid for the same thing in all parts of the market” – Alfred Marshall.</a:t>
            </a:r>
            <a:endParaRPr lang="en-US"/>
          </a:p>
          <a:p>
            <a:r>
              <a:rPr lang="en-US" b="1"/>
              <a:t>Features of Perfect Market:</a:t>
            </a:r>
            <a:endParaRPr lang="en-US" b="1"/>
          </a:p>
          <a:p>
            <a:r>
              <a:rPr lang="en-US"/>
              <a:t>The perfect competition market has the following features.</a:t>
            </a:r>
            <a:endParaRPr lang="en-US"/>
          </a:p>
          <a:p>
            <a:r>
              <a:rPr lang="en-US"/>
              <a:t>1. </a:t>
            </a:r>
            <a:r>
              <a:rPr lang="en-US" b="1"/>
              <a:t>Large number of sellers and buyers:</a:t>
            </a:r>
            <a:endParaRPr lang="en-US" b="1"/>
          </a:p>
          <a:p>
            <a:r>
              <a:rPr lang="en-US"/>
              <a:t>There will be a large number of sellers and buyers for a good in this market. It means the output of a buyer or a seller is a small part of the total output. A single producer or seller cannot change the price by his actions. None of them is large enough to influence the price. Therefore a seller takes the price decided by the market. The producer is a price taker.</a:t>
            </a:r>
            <a:endParaRPr lang="en-US"/>
          </a:p>
          <a:p>
            <a:r>
              <a:rPr lang="en-US"/>
              <a:t>2.</a:t>
            </a:r>
            <a:r>
              <a:rPr lang="en-US" b="1"/>
              <a:t> Homogeneous Commodities:</a:t>
            </a:r>
            <a:endParaRPr lang="en-US"/>
          </a:p>
          <a:p>
            <a:r>
              <a:rPr lang="en-US"/>
              <a:t>Products in this market are similar in every aspect. A consumer gets the same good whenever he purchases. As a result there will be one price all over the market.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5790" y="200660"/>
            <a:ext cx="11304270" cy="6439535"/>
          </a:xfrm>
        </p:spPr>
        <p:txBody>
          <a:bodyPr>
            <a:normAutofit fontScale="70000"/>
          </a:bodyPr>
          <a:p>
            <a:r>
              <a:rPr lang="en-US"/>
              <a:t>3</a:t>
            </a:r>
            <a:r>
              <a:rPr lang="en-US" b="1"/>
              <a:t>. Free entry and exit:</a:t>
            </a:r>
            <a:endParaRPr lang="en-US"/>
          </a:p>
          <a:p>
            <a:r>
              <a:rPr lang="en-US"/>
              <a:t>Any firm can enter into the production as per its desire. Finally it can leave the production at any time. This helps new firms to enter into business when conditions are favourable. As long as a firm earns super normal profits, it usually stays in competition. But when the firm ends up with losses, it would leave the market.</a:t>
            </a:r>
            <a:endParaRPr lang="en-US"/>
          </a:p>
          <a:p>
            <a:r>
              <a:rPr lang="en-US"/>
              <a:t>4. </a:t>
            </a:r>
            <a:r>
              <a:rPr lang="en-US" b="1"/>
              <a:t>Mobility of factors of production:</a:t>
            </a:r>
            <a:endParaRPr lang="en-US" b="1"/>
          </a:p>
          <a:p>
            <a:r>
              <a:rPr lang="en-US"/>
              <a:t>Factors of production will move from one production to another easily. This is also useful for free entry and exit of firms factors (land, labour, capital) move to the production activities where they get higher incomes.</a:t>
            </a:r>
            <a:endParaRPr lang="en-US"/>
          </a:p>
          <a:p>
            <a:r>
              <a:rPr lang="en-US"/>
              <a:t>5. </a:t>
            </a:r>
            <a:r>
              <a:rPr lang="en-US" b="1"/>
              <a:t>Absence of transport cost:</a:t>
            </a:r>
            <a:endParaRPr lang="en-US" b="1"/>
          </a:p>
          <a:p>
            <a:r>
              <a:rPr lang="en-US"/>
              <a:t>Under perfect market transport costs should not be added in the price. If transport costs are added the goods are available at the fewer prices at the near markets and they are available at the higher prices at distant markets. Existing of two prices for the same thing in different parts is against for perfect market. So transport cost should not be added.</a:t>
            </a:r>
            <a:endParaRPr lang="en-US"/>
          </a:p>
          <a:p>
            <a:r>
              <a:rPr lang="en-US"/>
              <a:t>6</a:t>
            </a:r>
            <a:r>
              <a:rPr lang="en-US" b="1"/>
              <a:t>. Perfect knowledge of market:</a:t>
            </a:r>
            <a:endParaRPr lang="en-US" b="1"/>
          </a:p>
          <a:p>
            <a:r>
              <a:rPr lang="en-US"/>
              <a:t>Buyers and sellers in this market will have a clear knowledge about market conditions. So that there will be one price throughout the market. Because of perfect knowledge, sales and purchases of commodities take place as one price.</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64888</Words>
  <Application>WPS Presentation</Application>
  <PresentationFormat>Widescreen</PresentationFormat>
  <Paragraphs>573</Paragraphs>
  <Slides>68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68</vt:i4>
      </vt:variant>
    </vt:vector>
  </HeadingPairs>
  <TitlesOfParts>
    <vt:vector size="76" baseType="lpstr">
      <vt:lpstr>Arial</vt:lpstr>
      <vt:lpstr>SimSun</vt:lpstr>
      <vt:lpstr>Wingdings</vt:lpstr>
      <vt:lpstr>Calibri Light</vt:lpstr>
      <vt:lpstr>Calibri</vt:lpstr>
      <vt:lpstr>Microsoft YaHei</vt:lpstr>
      <vt:lpstr>Arial Unicode MS</vt:lpstr>
      <vt:lpstr>Office Theme</vt:lpstr>
      <vt:lpstr>UNIT - III</vt:lpstr>
      <vt:lpstr>Markets</vt:lpstr>
      <vt:lpstr>PowerPoint 演示文稿</vt:lpstr>
      <vt:lpstr>PowerPoint 演示文稿</vt:lpstr>
      <vt:lpstr>PowerPoint 演示文稿</vt:lpstr>
      <vt:lpstr>A FIRM </vt:lpstr>
      <vt:lpstr>AN INDUSTRY </vt:lpstr>
      <vt:lpstr>PERFECT COMPETITION </vt:lpstr>
      <vt:lpstr>PowerPoint 演示文稿</vt:lpstr>
      <vt:lpstr>Imperfect Competition Market: </vt:lpstr>
      <vt:lpstr>Monopoly Market: </vt:lpstr>
      <vt:lpstr>PowerPoint 演示文稿</vt:lpstr>
      <vt:lpstr>Monopolistic Competition Market: </vt:lpstr>
      <vt:lpstr>PowerPoint 演示文稿</vt:lpstr>
      <vt:lpstr>Oligopoly Market:</vt:lpstr>
      <vt:lpstr>Duopoly Market</vt:lpstr>
      <vt:lpstr>Monopolistic Competition</vt:lpstr>
      <vt:lpstr>Features of Monopolistic Competition </vt:lpstr>
      <vt:lpstr>PowerPoint 演示文稿</vt:lpstr>
      <vt:lpstr>PowerPoint 演示文稿</vt:lpstr>
      <vt:lpstr>A Firm’s Short-Run Equilibrium under Monopolistic Competition </vt:lpstr>
      <vt:lpstr>PowerPoint 演示文稿</vt:lpstr>
      <vt:lpstr>A Firm’s Long-Run Equilibrium under Monopolistic Competition</vt:lpstr>
      <vt:lpstr>PowerPoint 演示文稿</vt:lpstr>
      <vt:lpstr>PowerPoint 演示文稿</vt:lpstr>
      <vt:lpstr>PowerPoint 演示文稿</vt:lpstr>
      <vt:lpstr>Marris’ Managerial theory of a Firm</vt:lpstr>
      <vt:lpstr>1. Managerial Constraint </vt:lpstr>
      <vt:lpstr>   2. Financial Constraint </vt:lpstr>
      <vt:lpstr>PowerPoint 演示文稿</vt:lpstr>
      <vt:lpstr>Under the Marris model, a manager works under two constraints:</vt:lpstr>
      <vt:lpstr>PowerPoint 演示文稿</vt:lpstr>
      <vt:lpstr>Williamson’s Model of Managerial Discretion </vt:lpstr>
      <vt:lpstr>PowerPoint 演示文稿</vt:lpstr>
      <vt:lpstr>Average cost pricing </vt:lpstr>
      <vt:lpstr>Limit pricing</vt:lpstr>
      <vt:lpstr>Market skimming Pricing</vt:lpstr>
      <vt:lpstr>Internet Pricing Models:  Flat rate pricing</vt:lpstr>
      <vt:lpstr>Usage sensitive pricing </vt:lpstr>
      <vt:lpstr> Priority Pricing </vt:lpstr>
      <vt:lpstr>Business Cycles:</vt:lpstr>
      <vt:lpstr>PowerPoint 演示文稿</vt:lpstr>
      <vt:lpstr>Stages of the Business Cycle </vt:lpstr>
      <vt:lpstr>PowerPoint 演示文稿</vt:lpstr>
      <vt:lpstr>PowerPoint 演示文稿</vt:lpstr>
      <vt:lpstr>SOLE TRADER </vt:lpstr>
      <vt:lpstr>PowerPoint 演示文稿</vt:lpstr>
      <vt:lpstr>PowerPoint 演示文稿</vt:lpstr>
      <vt:lpstr>PowerPoint 演示文稿</vt:lpstr>
      <vt:lpstr>PARTNERSHIP </vt:lpstr>
      <vt:lpstr>PowerPoint 演示文稿</vt:lpstr>
      <vt:lpstr>PowerPoint 演示文稿</vt:lpstr>
      <vt:lpstr>Partnership Deed </vt:lpstr>
      <vt:lpstr>KIND OF PARTNERS </vt:lpstr>
      <vt:lpstr>Advantages </vt:lpstr>
      <vt:lpstr>Disadvantages: </vt:lpstr>
      <vt:lpstr>JOINT STOCK COMPANY </vt:lpstr>
      <vt:lpstr>Company Defined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PUBLIC ENTERPRISES </vt:lpstr>
      <vt:lpstr>Need for Public Enterprises</vt:lpstr>
      <vt:lpstr>Achievements of public Enterprises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III</dc:title>
  <dc:creator/>
  <cp:lastModifiedBy>Neeli</cp:lastModifiedBy>
  <cp:revision>18</cp:revision>
  <dcterms:created xsi:type="dcterms:W3CDTF">2022-04-18T13:16:00Z</dcterms:created>
  <dcterms:modified xsi:type="dcterms:W3CDTF">2022-05-12T11:09:47Z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07DC72CEF44F40318CAEB9AC06389615</vt:lpwstr>
  </property>
  <property fmtid="{D5CDD505-2E9C-101B-9397-08002B2CF9AE}" pid="3" name="KSOProductBuildVer">
    <vt:lpwstr>1033-11.2.0.10451</vt:lpwstr>
  </property>
</Properties>
</file>