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b="1" spc="-5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INTRODUCTION </a:t>
            </a:r>
            <a:br>
              <a:rPr b="1" spc="-5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</a:br>
            <a:r>
              <a:rPr b="1" spc="-4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br>
              <a:rPr b="1" spc="-4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</a:br>
            <a:r>
              <a:rPr b="1" spc="-35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FINA</a:t>
            </a:r>
            <a:r>
              <a:rPr b="1" spc="-1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b="1" spc="1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</a:t>
            </a:r>
            <a:r>
              <a:rPr b="1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IAL</a:t>
            </a:r>
            <a:r>
              <a:rPr b="1" spc="-52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ACC</a:t>
            </a:r>
            <a:r>
              <a:rPr b="1" spc="-2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b="1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</a:t>
            </a:r>
            <a:r>
              <a:rPr b="1" spc="10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b="1" dirty="0">
                <a:solidFill>
                  <a:srgbClr val="6E2E9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80" y="264159"/>
            <a:ext cx="85832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OBJECTIVES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OF</a:t>
            </a:r>
            <a:r>
              <a:rPr sz="4000" spc="-3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FINANCIAL</a:t>
            </a:r>
            <a:r>
              <a:rPr sz="4000" spc="3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854709"/>
            <a:ext cx="8589645" cy="488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32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544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Maintaining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proper/systematic record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Business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Transactions: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replaces 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limitations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human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memory.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main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purpose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identify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nature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enter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appropriate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books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helps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keep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all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systematically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proper books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accounts.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363220" algn="l"/>
              </a:tabLst>
            </a:pPr>
            <a:r>
              <a:rPr sz="2400" b="1" spc="-1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-1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ascertain the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financial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results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enterprise: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One 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main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objects of accounting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ascertain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calculate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enterprise.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statements</a:t>
            </a:r>
            <a:r>
              <a:rPr sz="2400" spc="5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5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prepared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help 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trial balance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(prepared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balances of ledger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accounts). </a:t>
            </a:r>
            <a:r>
              <a:rPr sz="2400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end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period,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we prepare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trading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ascertain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gross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profit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or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gross</a:t>
            </a:r>
            <a:r>
              <a:rPr sz="2400" spc="509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loss.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Afterwards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 account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prepared</a:t>
            </a:r>
            <a:r>
              <a:rPr sz="2400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ascertain</a:t>
            </a:r>
            <a:r>
              <a:rPr sz="24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net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net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80" y="264159"/>
            <a:ext cx="85832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OBJECTIVES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OF</a:t>
            </a:r>
            <a:r>
              <a:rPr sz="4000" spc="-3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FINANCIAL</a:t>
            </a:r>
            <a:r>
              <a:rPr sz="4000" spc="3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12111" y="1001013"/>
            <a:ext cx="85166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865" algn="l"/>
                <a:tab pos="935990" algn="l"/>
                <a:tab pos="2440940" algn="l"/>
                <a:tab pos="3851910" algn="l"/>
                <a:tab pos="5213350" algn="l"/>
                <a:tab pos="5687695" algn="l"/>
                <a:tab pos="7097395" algn="l"/>
                <a:tab pos="8201025" algn="l"/>
              </a:tabLst>
            </a:pP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2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anc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nanc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1427734"/>
            <a:ext cx="201548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881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	business: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9498" y="1478026"/>
            <a:ext cx="63106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spc="3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3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2400" spc="3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3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3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3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period,</a:t>
            </a:r>
            <a:r>
              <a:rPr sz="2400" spc="3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400" spc="3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prepare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1857502"/>
            <a:ext cx="8599805" cy="458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position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statement.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Blance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sheet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statement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liabilities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date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serves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health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4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13970" algn="just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4.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b="1" spc="-1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help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decision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making: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serves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helping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arrive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rational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decisions.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American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Association also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stresses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upon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point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while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defining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spc="5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͞the</a:t>
            </a:r>
            <a:r>
              <a:rPr sz="2400" spc="1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identifying,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measuring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communicating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economic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permit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informed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judgments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decisions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users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information.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keeps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systematic record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used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assist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management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its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function of decision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making</a:t>
            </a:r>
            <a:r>
              <a:rPr sz="2400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control.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80" y="264159"/>
            <a:ext cx="85832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OBJECTIVES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OF</a:t>
            </a:r>
            <a:r>
              <a:rPr sz="4000" spc="-3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FINANCIAL</a:t>
            </a:r>
            <a:r>
              <a:rPr sz="4000" spc="3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1001013"/>
            <a:ext cx="8592185" cy="501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  <a:buFont typeface="Calibri" panose="020F0502020204030204"/>
              <a:buAutoNum type="arabicPeriod" startAt="5"/>
              <a:tabLst>
                <a:tab pos="1178560" algn="l"/>
                <a:tab pos="1179195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Providing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Effective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Control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over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Business: 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reveals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actual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2400" spc="5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production,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sales,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profit,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loss,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cost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production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the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book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value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sundry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actual</a:t>
            </a:r>
            <a:r>
              <a:rPr sz="2400" spc="5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compared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planned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desired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 t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also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compared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previous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performance.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Comparison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reveals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deviation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weaknesses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spc="5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plus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points.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715" indent="137160" algn="just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519430" algn="l"/>
              </a:tabLst>
            </a:pP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Making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Information to various groups: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makes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information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available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 these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interested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parties.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Proprietors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interest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or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dividend,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debenture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holders,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lenders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investors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concerned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safety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money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advanced by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thereon.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object of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provide</a:t>
            </a:r>
            <a:r>
              <a:rPr sz="2400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meaningful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 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4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interested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parties.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2001" y="264159"/>
            <a:ext cx="504888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Meaning</a:t>
            </a:r>
            <a:r>
              <a:rPr sz="4000" spc="1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of</a:t>
            </a:r>
            <a:r>
              <a:rPr sz="4000" spc="-3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an</a:t>
            </a:r>
            <a:r>
              <a:rPr sz="4000" spc="-25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856233"/>
            <a:ext cx="8581390" cy="5734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6040">
              <a:lnSpc>
                <a:spcPct val="100000"/>
              </a:lnSpc>
              <a:spcBef>
                <a:spcPts val="105"/>
              </a:spcBef>
              <a:tabLst>
                <a:tab pos="447675" algn="l"/>
                <a:tab pos="1420495" algn="l"/>
                <a:tab pos="1727200" algn="l"/>
                <a:tab pos="1995170" algn="l"/>
                <a:tab pos="3100705" algn="l"/>
                <a:tab pos="4231640" algn="l"/>
                <a:tab pos="4589780" algn="l"/>
                <a:tab pos="5635625" algn="l"/>
                <a:tab pos="7069455" algn="l"/>
                <a:tab pos="8018145" algn="l"/>
                <a:tab pos="8380730" algn="l"/>
              </a:tabLst>
            </a:pP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ss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ness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sac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20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0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property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expense.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940810">
              <a:lnSpc>
                <a:spcPts val="2880"/>
              </a:lnSpc>
              <a:spcBef>
                <a:spcPts val="160"/>
              </a:spcBef>
            </a:pP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vertically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divided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halves/parts. </a:t>
            </a:r>
            <a:r>
              <a:rPr sz="2000" b="1" spc="-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prepared</a:t>
            </a:r>
            <a:r>
              <a:rPr sz="2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form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alphabet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64135" indent="57785">
              <a:lnSpc>
                <a:spcPct val="100000"/>
              </a:lnSpc>
              <a:spcBef>
                <a:spcPts val="310"/>
              </a:spcBef>
            </a:pP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left</a:t>
            </a:r>
            <a:r>
              <a:rPr sz="20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</a:t>
            </a:r>
            <a:r>
              <a:rPr sz="2000" b="1" spc="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000" b="1" spc="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known</a:t>
            </a:r>
            <a:r>
              <a:rPr sz="2000" b="1" spc="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</a:t>
            </a:r>
            <a:r>
              <a:rPr sz="2000" b="1" spc="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right</a:t>
            </a:r>
            <a:r>
              <a:rPr sz="2000" b="1" spc="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</a:t>
            </a:r>
            <a:r>
              <a:rPr sz="20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000" b="1" spc="-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known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68580" indent="55880">
              <a:lnSpc>
                <a:spcPct val="107000"/>
              </a:lnSpc>
              <a:spcBef>
                <a:spcPts val="325"/>
              </a:spcBef>
            </a:pP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Dr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written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top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left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hand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corner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side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000" b="1" spc="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b="1" spc="1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</a:t>
            </a:r>
            <a:r>
              <a:rPr sz="2000" b="1" spc="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written</a:t>
            </a:r>
            <a:r>
              <a:rPr sz="2000" b="1" spc="1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b="1" spc="7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top</a:t>
            </a:r>
            <a:r>
              <a:rPr sz="2000" b="1" spc="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right</a:t>
            </a:r>
            <a:r>
              <a:rPr sz="2000" b="1" spc="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hand</a:t>
            </a:r>
            <a:r>
              <a:rPr sz="2000" b="1" spc="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corner</a:t>
            </a:r>
            <a:r>
              <a:rPr sz="2000" b="1" spc="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</a:t>
            </a:r>
            <a:r>
              <a:rPr sz="2000" b="1" spc="7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17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2000" b="1" spc="1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b="1" spc="17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2000" b="1" spc="1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2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1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1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written</a:t>
            </a:r>
            <a:r>
              <a:rPr sz="2000" b="1" spc="1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1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top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1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middle</a:t>
            </a:r>
            <a:r>
              <a:rPr sz="20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43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96215" indent="57785">
              <a:lnSpc>
                <a:spcPct val="100000"/>
              </a:lnSpc>
              <a:spcBef>
                <a:spcPts val="455"/>
              </a:spcBef>
              <a:tabLst>
                <a:tab pos="597535" algn="l"/>
                <a:tab pos="1280795" algn="l"/>
                <a:tab pos="1665605" algn="l"/>
                <a:tab pos="2512060" algn="l"/>
                <a:tab pos="2913380" algn="l"/>
                <a:tab pos="3820795" algn="l"/>
                <a:tab pos="4231640" algn="l"/>
                <a:tab pos="4719320" algn="l"/>
                <a:tab pos="5406390" algn="l"/>
                <a:tab pos="5970905" algn="l"/>
                <a:tab pos="6325870" algn="l"/>
                <a:tab pos="6724015" algn="l"/>
                <a:tab pos="7689850" algn="l"/>
                <a:tab pos="8025765" algn="l"/>
              </a:tabLst>
            </a:pP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͚</a:t>
            </a:r>
            <a:r>
              <a:rPr sz="2000" b="1" spc="-1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baseline="10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͛</a:t>
            </a:r>
            <a:r>
              <a:rPr sz="3000" b="1" baseline="10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uld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wr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particulars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 indent="57785" algn="just">
              <a:lnSpc>
                <a:spcPct val="100000"/>
              </a:lnSpc>
              <a:spcBef>
                <a:spcPts val="460"/>
              </a:spcBef>
            </a:pP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2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b="1" spc="2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͚By͛</a:t>
            </a:r>
            <a:r>
              <a:rPr sz="2000" b="1" spc="229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2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2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written</a:t>
            </a:r>
            <a:r>
              <a:rPr sz="2000" b="1" spc="2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b="1" spc="2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25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000" b="1" spc="2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</a:t>
            </a:r>
            <a:r>
              <a:rPr sz="2000" b="1" spc="2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25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2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particulars</a:t>
            </a:r>
            <a:r>
              <a:rPr sz="2000" b="1" spc="2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2000" b="1" spc="2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 All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receiving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aspects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entered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 the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 side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all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giving aspects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entered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 of the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in the particulars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column.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8580" algn="just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0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spc="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maintained</a:t>
            </a:r>
            <a:r>
              <a:rPr sz="20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Ledger.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0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</a:t>
            </a:r>
            <a:r>
              <a:rPr lang="en-US"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Ledger accounts.</a:t>
            </a:r>
            <a:endParaRPr lang="en-US" sz="2000" b="1" spc="-5" dirty="0">
              <a:solidFill>
                <a:srgbClr val="6E2E9F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81200" y="2133600"/>
          <a:ext cx="830897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659255"/>
                <a:gridCol w="516255"/>
                <a:gridCol w="1085850"/>
                <a:gridCol w="734695"/>
                <a:gridCol w="1745615"/>
                <a:gridCol w="570865"/>
                <a:gridCol w="1142365"/>
              </a:tblGrid>
              <a:tr h="1714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PARTICULARS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J.F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1960" marR="122555" indent="-259080">
                        <a:lnSpc>
                          <a:spcPct val="101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Rs.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00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PARTICULARS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9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J.F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spc="-3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Cr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98120" marR="162560">
                        <a:lnSpc>
                          <a:spcPts val="2120"/>
                        </a:lnSpc>
                        <a:spcBef>
                          <a:spcPts val="1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Rs.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</a:tr>
              <a:tr h="1714500">
                <a:tc gridSpan="2">
                  <a:txBody>
                    <a:bodyPr/>
                    <a:lstStyle/>
                    <a:p>
                      <a:pPr marL="1130935" marR="1377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6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cul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s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of benefits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received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xxxxx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4710" marR="12192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By</a:t>
                      </a:r>
                      <a:r>
                        <a:rPr sz="18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Particulars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Benefits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given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35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xxxxx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10026"/>
            <a:ext cx="10515600" cy="1635760"/>
          </a:xfrm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PROFORMA</a:t>
            </a:r>
            <a:r>
              <a:rPr sz="4000" spc="-2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OF</a:t>
            </a:r>
            <a:r>
              <a:rPr sz="4000" spc="-4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</a:t>
            </a:r>
            <a:endParaRPr sz="4000"/>
          </a:p>
          <a:p>
            <a:pPr marL="6985" algn="ctr">
              <a:lnSpc>
                <a:spcPct val="100000"/>
              </a:lnSpc>
            </a:pPr>
            <a:r>
              <a:rPr sz="4000" spc="-5" dirty="0">
                <a:solidFill>
                  <a:srgbClr val="C00000"/>
                </a:solidFill>
              </a:rPr>
              <a:t>Name</a:t>
            </a:r>
            <a:r>
              <a:rPr sz="4000" spc="-10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of</a:t>
            </a:r>
            <a:r>
              <a:rPr sz="4000" spc="-3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Account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382270"/>
            <a:ext cx="7723505" cy="6201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marR="53975" indent="-343535">
              <a:lnSpc>
                <a:spcPct val="80000"/>
              </a:lnSpc>
              <a:spcBef>
                <a:spcPts val="83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contains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1)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Date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2) 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Particulars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3)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Journal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Folio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4) 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Amount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both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sides.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format </a:t>
            </a:r>
            <a:r>
              <a:rPr sz="3000" b="1" spc="-66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ruling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above.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3535">
              <a:lnSpc>
                <a:spcPts val="359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Classification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Accounts: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lnSpc>
                <a:spcPct val="80000"/>
              </a:lnSpc>
              <a:spcBef>
                <a:spcPts val="725"/>
              </a:spcBef>
              <a:buClr>
                <a:srgbClr val="C00000"/>
              </a:buClr>
              <a:buFont typeface="Arial MT"/>
              <a:buChar char="•"/>
              <a:tabLst>
                <a:tab pos="429895" algn="l"/>
                <a:tab pos="431165" algn="l"/>
                <a:tab pos="7159625" algn="l"/>
              </a:tabLst>
            </a:pPr>
            <a:r>
              <a:rPr dirty="0"/>
              <a:t>	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Broadly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speaking</a:t>
            </a:r>
            <a:r>
              <a:rPr sz="30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classified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types.</a:t>
            </a:r>
            <a:r>
              <a:rPr sz="3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3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I.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	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II. </a:t>
            </a:r>
            <a:r>
              <a:rPr sz="3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Impersonal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Impersonal</a:t>
            </a:r>
            <a:r>
              <a:rPr sz="3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3000" b="1" spc="-6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again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divided</a:t>
            </a:r>
            <a:r>
              <a:rPr sz="30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3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r>
              <a:rPr sz="3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Thus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Three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types.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94970" indent="-382905">
              <a:lnSpc>
                <a:spcPct val="100000"/>
              </a:lnSpc>
              <a:buAutoNum type="arabicPeriod"/>
              <a:tabLst>
                <a:tab pos="395605" algn="l"/>
              </a:tabLst>
            </a:pP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30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94970" indent="-382905">
              <a:lnSpc>
                <a:spcPct val="100000"/>
              </a:lnSpc>
              <a:buAutoNum type="arabicPeriod"/>
              <a:tabLst>
                <a:tab pos="395605" algn="l"/>
              </a:tabLst>
            </a:pP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</a:t>
            </a:r>
            <a:r>
              <a:rPr sz="30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94970" indent="-3829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95605" algn="l"/>
              </a:tabLst>
            </a:pP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 Accounts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3535">
              <a:lnSpc>
                <a:spcPts val="3240"/>
              </a:lnSpc>
              <a:spcBef>
                <a:spcPts val="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</a:t>
            </a:r>
            <a:r>
              <a:rPr sz="3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Nominal 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3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are</a:t>
            </a:r>
            <a:r>
              <a:rPr sz="3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collectively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ts val="3240"/>
              </a:lnSpc>
              <a:tabLst>
                <a:tab pos="3228340" algn="l"/>
              </a:tabLst>
            </a:pPr>
            <a:r>
              <a:rPr sz="3000" b="1" spc="-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Đalled</a:t>
            </a:r>
            <a:r>
              <a:rPr sz="3000" b="1" spc="-1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͞IŵpeƌsoŶal	</a:t>
            </a:r>
            <a:r>
              <a:rPr sz="3000" b="1" spc="-1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AĐĐouŶts͟.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350266"/>
            <a:ext cx="8001634" cy="523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4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sz="4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4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Accounts: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355600" marR="483870" indent="-343535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 and institutions with whom the </a:t>
            </a:r>
            <a:r>
              <a:rPr sz="2200" b="1" spc="-48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deals. A 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separate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kept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each person.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2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classified</a:t>
            </a:r>
            <a:r>
              <a:rPr sz="2200" b="1" spc="-6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2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three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categories: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55600" marR="936625" indent="-343535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2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i)</a:t>
            </a:r>
            <a:r>
              <a:rPr sz="2200" b="1" spc="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200" b="1" spc="2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3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3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ii) Artificial</a:t>
            </a:r>
            <a:r>
              <a:rPr sz="2200" b="1" spc="3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2200" b="1" spc="-48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-4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iii)</a:t>
            </a:r>
            <a:r>
              <a:rPr sz="2200" b="1" spc="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Representative</a:t>
            </a:r>
            <a:r>
              <a:rPr sz="2200" b="1" spc="-6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accounts.</a:t>
            </a:r>
            <a:endParaRPr sz="2200">
              <a:solidFill>
                <a:schemeClr val="accent2"/>
              </a:solidFill>
              <a:latin typeface="Calibri" panose="020F0502020204030204"/>
              <a:cs typeface="Calibri" panose="020F0502020204030204"/>
            </a:endParaRPr>
          </a:p>
          <a:p>
            <a:pPr marL="355600" marR="481965" indent="-343535">
              <a:lnSpc>
                <a:spcPct val="80000"/>
              </a:lnSpc>
              <a:spcBef>
                <a:spcPts val="54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I)</a:t>
            </a:r>
            <a:r>
              <a:rPr sz="22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200" b="1" spc="-4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Accounts:</a:t>
            </a:r>
            <a:r>
              <a:rPr sz="22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2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means </a:t>
            </a:r>
            <a:r>
              <a:rPr sz="2200" b="1" spc="-4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who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creations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Gods.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example Ravi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Account, Rani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Account,</a:t>
            </a:r>
            <a:r>
              <a:rPr sz="22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Raghu</a:t>
            </a:r>
            <a:r>
              <a:rPr sz="22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2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Nagarjuna</a:t>
            </a:r>
            <a:r>
              <a:rPr sz="22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etc.,</a:t>
            </a:r>
            <a:r>
              <a:rPr sz="22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</a:t>
            </a:r>
            <a:r>
              <a:rPr sz="22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200" b="1" spc="-48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2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II)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Artificial</a:t>
            </a:r>
            <a:r>
              <a:rPr sz="22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Accounts: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2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2200" b="1" spc="-6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200" b="1" spc="-484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corporate</a:t>
            </a:r>
            <a:r>
              <a:rPr sz="22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bodies or</a:t>
            </a:r>
            <a:r>
              <a:rPr sz="22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institutions</a:t>
            </a:r>
            <a:r>
              <a:rPr sz="22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2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recognized</a:t>
            </a:r>
            <a:r>
              <a:rPr sz="22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2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 business dealings.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account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a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Limited </a:t>
            </a:r>
            <a:r>
              <a:rPr sz="22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Company,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2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co-operative</a:t>
            </a:r>
            <a:r>
              <a:rPr sz="22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society,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200" b="1" spc="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clubs,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Government,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2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insurance </a:t>
            </a:r>
            <a:r>
              <a:rPr sz="22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company,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Colleges, </a:t>
            </a:r>
            <a:r>
              <a:rPr sz="22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Schools,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Universities and Hotels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etc., are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200" b="1" spc="-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Artificial</a:t>
            </a:r>
            <a:r>
              <a:rPr sz="22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2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95859"/>
            <a:ext cx="272224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C00000"/>
                </a:solidFill>
              </a:rPr>
              <a:t>Personal</a:t>
            </a:r>
            <a:r>
              <a:rPr sz="2700" spc="-65" dirty="0">
                <a:solidFill>
                  <a:srgbClr val="C00000"/>
                </a:solidFill>
              </a:rPr>
              <a:t> </a:t>
            </a:r>
            <a:r>
              <a:rPr sz="2700" spc="-5" dirty="0">
                <a:solidFill>
                  <a:srgbClr val="C00000"/>
                </a:solidFill>
              </a:rPr>
              <a:t>Accounts: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059940" y="802894"/>
            <a:ext cx="8146415" cy="54521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810"/>
              </a:spcBef>
              <a:buClr>
                <a:srgbClr val="C00000"/>
              </a:buClr>
              <a:buFont typeface="Arial MT"/>
              <a:buChar char="•"/>
              <a:tabLst>
                <a:tab pos="431165" algn="l"/>
              </a:tabLst>
            </a:pPr>
            <a:r>
              <a:rPr dirty="0"/>
              <a:t>	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III</a:t>
            </a:r>
            <a:r>
              <a:rPr sz="27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7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2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Representative</a:t>
            </a:r>
            <a:r>
              <a:rPr sz="2900" b="1" spc="-1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Personal</a:t>
            </a:r>
            <a:r>
              <a:rPr sz="2900" b="1" spc="-10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 Accounts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900" spc="-6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represent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certain person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group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persons.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900" spc="6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example,</a:t>
            </a:r>
            <a:r>
              <a:rPr sz="2900" spc="6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Outstanding</a:t>
            </a:r>
            <a:r>
              <a:rPr sz="2900" spc="6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expenses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A/c,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Prepaid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expenses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A/c,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 Receivable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advance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A/c,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Drawings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9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Capital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A/c</a:t>
            </a:r>
            <a:r>
              <a:rPr sz="29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termed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9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Representative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6870" indent="-344805" algn="just">
              <a:lnSpc>
                <a:spcPts val="3465"/>
              </a:lnSpc>
              <a:buFont typeface="Arial MT"/>
              <a:buChar char="•"/>
              <a:tabLst>
                <a:tab pos="357505" algn="l"/>
              </a:tabLst>
            </a:pP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Principle/</a:t>
            </a:r>
            <a:r>
              <a:rPr sz="29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Rule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</a:t>
            </a:r>
            <a:r>
              <a:rPr sz="29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Account: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6870" indent="-344805" algn="just">
              <a:lnSpc>
                <a:spcPts val="3475"/>
              </a:lnSpc>
              <a:buFont typeface="Arial MT"/>
              <a:buChar char="•"/>
              <a:tabLst>
                <a:tab pos="357505" algn="l"/>
              </a:tabLst>
            </a:pP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</a:t>
            </a:r>
            <a:r>
              <a:rPr sz="29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receiver</a:t>
            </a:r>
            <a:r>
              <a:rPr sz="2900" b="1" spc="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9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giver.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</a:tabLst>
            </a:pP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example,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9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been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Raja,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Raja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9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have to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debited. </a:t>
            </a:r>
            <a:r>
              <a:rPr sz="29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Similarly,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if </a:t>
            </a:r>
            <a:r>
              <a:rPr sz="29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 from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Meena, the 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9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Meena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9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have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9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9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credited.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391413"/>
            <a:ext cx="8125459" cy="617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2.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Real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6985" indent="-343535" algn="just">
              <a:lnSpc>
                <a:spcPct val="80000"/>
              </a:lnSpc>
              <a:spcBef>
                <a:spcPts val="51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relating to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properties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or possessions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firm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 Accounts.</a:t>
            </a:r>
            <a:r>
              <a:rPr sz="2000" b="1" spc="88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000" b="1" spc="409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firm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needs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Fixed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Land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Buildings,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Plant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Machinery,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Furniture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Fixtures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running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separate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maintained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each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asset.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Four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types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Fixed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Assets: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Those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which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acquired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long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by 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concern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known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Fixed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assets.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Land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Buildings,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Plant and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Machinery,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Furniture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Fixtures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 are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 as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Fixed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7620" indent="-343535" algn="just">
              <a:lnSpc>
                <a:spcPct val="800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Current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Assets: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Those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possible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convert into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known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known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Current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example cash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hand,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</a:t>
            </a:r>
            <a:r>
              <a:rPr sz="20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0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Bank,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Stock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trade,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Debtors,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Bills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Receivable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etc.,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current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assets.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6985" indent="-343535" algn="just">
              <a:lnSpc>
                <a:spcPct val="80000"/>
              </a:lnSpc>
              <a:spcBef>
                <a:spcPts val="4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Tangible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Assets: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Tangible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those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relate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things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which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touched,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felt,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measured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etc.,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Tangible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have physical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existence.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Hence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transferred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place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place.Fixed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assets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Current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Tangible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6350" indent="-343535" algn="just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Intangible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Assets: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represent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things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cannot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touched.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course,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interms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money.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Intangible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assets </a:t>
            </a:r>
            <a:r>
              <a:rPr sz="2000" b="1" spc="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haǀeŶ͛t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any physical existence.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Goodwill,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copy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rights,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patents and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trademarks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Intangible</a:t>
            </a:r>
            <a:r>
              <a:rPr sz="20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assets.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47980"/>
            <a:ext cx="60706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>
                <a:solidFill>
                  <a:srgbClr val="C00000"/>
                </a:solidFill>
              </a:rPr>
              <a:t>2.</a:t>
            </a:r>
            <a:r>
              <a:rPr sz="4100" spc="-10" dirty="0">
                <a:solidFill>
                  <a:srgbClr val="C00000"/>
                </a:solidFill>
              </a:rPr>
              <a:t> </a:t>
            </a:r>
            <a:r>
              <a:rPr sz="4100" spc="-5" dirty="0">
                <a:solidFill>
                  <a:srgbClr val="C00000"/>
                </a:solidFill>
              </a:rPr>
              <a:t>Principle</a:t>
            </a:r>
            <a:r>
              <a:rPr sz="4100" spc="-15" dirty="0">
                <a:solidFill>
                  <a:srgbClr val="C00000"/>
                </a:solidFill>
              </a:rPr>
              <a:t> </a:t>
            </a:r>
            <a:r>
              <a:rPr sz="4100" spc="-10" dirty="0">
                <a:solidFill>
                  <a:srgbClr val="C00000"/>
                </a:solidFill>
              </a:rPr>
              <a:t>of</a:t>
            </a:r>
            <a:r>
              <a:rPr sz="4100" spc="-5" dirty="0">
                <a:solidFill>
                  <a:srgbClr val="C00000"/>
                </a:solidFill>
              </a:rPr>
              <a:t> </a:t>
            </a:r>
            <a:r>
              <a:rPr sz="4100" spc="-15" dirty="0">
                <a:solidFill>
                  <a:srgbClr val="C00000"/>
                </a:solidFill>
              </a:rPr>
              <a:t>Real</a:t>
            </a:r>
            <a:r>
              <a:rPr sz="4100" spc="-20" dirty="0">
                <a:solidFill>
                  <a:srgbClr val="C00000"/>
                </a:solidFill>
              </a:rPr>
              <a:t> </a:t>
            </a:r>
            <a:r>
              <a:rPr sz="4100" spc="-10" dirty="0">
                <a:solidFill>
                  <a:srgbClr val="C00000"/>
                </a:solidFill>
              </a:rPr>
              <a:t>Account: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2059940" y="975106"/>
            <a:ext cx="8147050" cy="429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90195" algn="just">
              <a:lnSpc>
                <a:spcPts val="3475"/>
              </a:lnSpc>
              <a:spcBef>
                <a:spcPts val="105"/>
              </a:spcBef>
              <a:buAutoNum type="romanLcParenR"/>
              <a:tabLst>
                <a:tab pos="302895" algn="l"/>
              </a:tabLst>
            </a:pP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</a:t>
            </a:r>
            <a:r>
              <a:rPr sz="29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9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comes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9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900" b="1" spc="6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90525" indent="-378460" algn="just">
              <a:lnSpc>
                <a:spcPts val="3475"/>
              </a:lnSpc>
              <a:buAutoNum type="romanLcParenR"/>
              <a:tabLst>
                <a:tab pos="391160" algn="l"/>
              </a:tabLst>
            </a:pP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9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9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goes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29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9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</a:tabLst>
            </a:pP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9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example,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if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machinery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has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been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purchased </a:t>
            </a:r>
            <a:r>
              <a:rPr sz="29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cash,</a:t>
            </a:r>
            <a:r>
              <a:rPr sz="2900" b="1" spc="4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machinery</a:t>
            </a:r>
            <a:r>
              <a:rPr sz="2900" b="1" spc="4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900" b="1" spc="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900" b="1" spc="4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900" b="1" spc="4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debited</a:t>
            </a:r>
            <a:r>
              <a:rPr sz="2900" b="1" spc="4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 </a:t>
            </a:r>
            <a:r>
              <a:rPr sz="2900" b="1" spc="-6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 is coming </a:t>
            </a:r>
            <a:r>
              <a:rPr sz="29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business, while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 be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is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going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the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If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furniture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sold </a:t>
            </a:r>
            <a:r>
              <a:rPr sz="29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cash, cash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debited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since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coming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business,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while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Furniture account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9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furniture</a:t>
            </a:r>
            <a:r>
              <a:rPr sz="29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9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going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29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0721"/>
            <a:ext cx="10515600" cy="674370"/>
          </a:xfrm>
          <a:prstGeom prst="rect">
            <a:avLst/>
          </a:prstGeom>
        </p:spPr>
        <p:txBody>
          <a:bodyPr vert="horz" wrap="square" lIns="0" tIns="59182" rIns="0" bIns="0" rtlCol="0">
            <a:spAutoFit/>
          </a:bodyPr>
          <a:lstStyle/>
          <a:p>
            <a:pPr marL="3292475" marR="5080" indent="-1451610">
              <a:lnSpc>
                <a:spcPct val="100000"/>
              </a:lnSpc>
              <a:spcBef>
                <a:spcPts val="70"/>
              </a:spcBef>
            </a:pPr>
            <a:r>
              <a:rPr sz="4000" spc="-5" dirty="0">
                <a:solidFill>
                  <a:srgbClr val="C00000"/>
                </a:solidFill>
              </a:rPr>
              <a:t>DEFINITIONS OF </a:t>
            </a:r>
            <a:r>
              <a:rPr sz="4000" dirty="0">
                <a:solidFill>
                  <a:srgbClr val="C00000"/>
                </a:solidFill>
              </a:rPr>
              <a:t>FINANCIAL </a:t>
            </a:r>
            <a:r>
              <a:rPr sz="4000" spc="-89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1389380"/>
            <a:ext cx="9162415" cy="47377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7995" indent="-455930" algn="just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46863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According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Smith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Ashburne,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marR="7620" indent="-457200" algn="just">
              <a:lnSpc>
                <a:spcPct val="100000"/>
              </a:lnSpc>
              <a:spcBef>
                <a:spcPts val="570"/>
              </a:spcBef>
            </a:pPr>
            <a:r>
              <a:rPr sz="2400" spc="-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lang="en-US" sz="2400" spc="-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ccounting</a:t>
            </a:r>
            <a:r>
              <a:rPr sz="2400" spc="-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science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classifying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400" spc="2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2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events,</a:t>
            </a:r>
            <a:r>
              <a:rPr sz="2400" spc="2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primarily</a:t>
            </a:r>
            <a:r>
              <a:rPr sz="2400" spc="3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2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2400" spc="27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2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27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art </a:t>
            </a:r>
            <a:r>
              <a:rPr sz="2400" spc="-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making significant summaries, analysis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interpretations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those transactions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communicating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results </a:t>
            </a:r>
            <a:r>
              <a:rPr sz="24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</a:t>
            </a:r>
            <a:r>
              <a:rPr sz="24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must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make</a:t>
            </a:r>
            <a:r>
              <a:rPr sz="24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decisions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form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judg</a:t>
            </a:r>
            <a:r>
              <a:rPr lang="en-US" sz="2400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ements</a:t>
            </a:r>
            <a:r>
              <a:rPr sz="2400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67310" indent="914400" algn="just">
              <a:lnSpc>
                <a:spcPct val="101000"/>
              </a:lnSpc>
              <a:spcBef>
                <a:spcPts val="545"/>
              </a:spcBef>
              <a:buFont typeface="Calibri" panose="020F0502020204030204"/>
              <a:buAutoNum type="arabicPeriod" startAt="2"/>
              <a:tabLst>
                <a:tab pos="131762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According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committee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terminology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American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Institute</a:t>
            </a:r>
            <a:r>
              <a:rPr sz="24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Certified</a:t>
            </a:r>
            <a:r>
              <a:rPr sz="24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Accountants</a:t>
            </a:r>
            <a:r>
              <a:rPr sz="24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(AICPA),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205740" algn="just">
              <a:lnSpc>
                <a:spcPct val="100000"/>
              </a:lnSpc>
              <a:spcBef>
                <a:spcPts val="560"/>
              </a:spcBef>
            </a:pPr>
            <a:r>
              <a:rPr lang="en-US" sz="2400" spc="-1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</a:t>
            </a:r>
            <a:r>
              <a:rPr sz="2400" spc="-1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3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3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3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art</a:t>
            </a:r>
            <a:r>
              <a:rPr sz="2400" spc="3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3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recording,</a:t>
            </a:r>
            <a:r>
              <a:rPr sz="2400" spc="3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classifying</a:t>
            </a:r>
            <a:r>
              <a:rPr sz="2400" spc="3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3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summarizing</a:t>
            </a:r>
            <a:r>
              <a:rPr sz="2400" spc="3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significant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manner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money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part,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least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financial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character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interpreting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results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thereof.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17576"/>
            <a:ext cx="237553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</a:rPr>
              <a:t>3.</a:t>
            </a:r>
            <a:r>
              <a:rPr sz="2200" spc="-40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Nominal</a:t>
            </a:r>
            <a:r>
              <a:rPr sz="2200" spc="-15" dirty="0">
                <a:solidFill>
                  <a:srgbClr val="C00000"/>
                </a:solidFill>
              </a:rPr>
              <a:t> </a:t>
            </a:r>
            <a:r>
              <a:rPr sz="2200" spc="-10" dirty="0">
                <a:solidFill>
                  <a:srgbClr val="C00000"/>
                </a:solidFill>
              </a:rPr>
              <a:t>Account: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059940" y="744982"/>
            <a:ext cx="8190865" cy="60598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marR="128905" indent="-343535">
              <a:lnSpc>
                <a:spcPct val="80000"/>
              </a:lnSpc>
              <a:spcBef>
                <a:spcPts val="685"/>
              </a:spcBef>
              <a:buSzPct val="63000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expenses,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losses, 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incomes and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gains.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examples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salaries,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wages,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taxes,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lighting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charges,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transport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charges,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travelling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charges,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coolie</a:t>
            </a:r>
            <a:r>
              <a:rPr sz="24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charges,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warehouse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rent,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insurance,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advertisement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paid,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Bad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debts,</a:t>
            </a:r>
            <a:r>
              <a:rPr sz="24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commission</a:t>
            </a:r>
            <a:r>
              <a:rPr sz="24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paid,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Discount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allowed,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paid,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capital,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received,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received,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commission</a:t>
            </a:r>
            <a:r>
              <a:rPr sz="24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received,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discount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received,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dividend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received,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interest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investment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received, </a:t>
            </a:r>
            <a:r>
              <a:rPr sz="2400" b="1" spc="-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bad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debts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recovered</a:t>
            </a:r>
            <a:r>
              <a:rPr sz="24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etc.,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lnSpc>
                <a:spcPct val="80000"/>
              </a:lnSpc>
              <a:spcBef>
                <a:spcPts val="57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are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opened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the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books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simply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explain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nature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transactions. They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not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really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exist.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example,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salary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manager,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commission</a:t>
            </a:r>
            <a:r>
              <a:rPr sz="24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 salesmen,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paid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landlord,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cash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goes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4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something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real,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while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salary,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commission,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such does not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exist.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these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items are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opened simply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explain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how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been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spent.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absence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information,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it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difficult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cashier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explain</a:t>
            </a:r>
            <a:r>
              <a:rPr sz="24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his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disposal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was utilized.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are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also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called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Fictitious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373206"/>
            <a:ext cx="8218170" cy="325691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Principle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Rule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Nominal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68605" indent="-25654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269240" algn="l"/>
              </a:tabLst>
            </a:pP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expenses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losses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68605" indent="-25654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269240" algn="l"/>
              </a:tabLst>
            </a:pP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incomes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gains.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E2E9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355600" marR="5080" indent="-343535">
              <a:lnSpc>
                <a:spcPts val="2390"/>
              </a:lnSpc>
              <a:spcBef>
                <a:spcPts val="575"/>
              </a:spcBef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salaries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paid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cash,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salaries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debited </a:t>
            </a:r>
            <a:r>
              <a:rPr sz="2000" b="1" spc="-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an expense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while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</a:t>
            </a:r>
            <a:r>
              <a:rPr sz="20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going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 of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business.</a:t>
            </a:r>
            <a:r>
              <a:rPr sz="2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received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cash,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0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debited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cash</a:t>
            </a:r>
            <a:r>
              <a:rPr sz="20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coming</a:t>
            </a:r>
            <a:r>
              <a:rPr sz="20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into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business,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while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rent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since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0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income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3579342"/>
            <a:ext cx="114935" cy="7473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6E2E9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6E2E9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144" y="4002404"/>
            <a:ext cx="7941945" cy="2167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026795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principle of Nominal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is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quite opposite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principles of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principle of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receiving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aspects (Incomes and profits)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credited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giving aspects (expenses and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losses) 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debited.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But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per 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principles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 and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account,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receiving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aspect is debited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giving </a:t>
            </a:r>
            <a:r>
              <a:rPr sz="2000" b="1" spc="-4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aspect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credited.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Hence the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rule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 account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principles</a:t>
            </a:r>
            <a:r>
              <a:rPr sz="20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Real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Nominal</a:t>
            </a:r>
            <a:r>
              <a:rPr sz="20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6189675"/>
            <a:ext cx="1149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E2E9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0721"/>
            <a:ext cx="10515600" cy="674370"/>
          </a:xfrm>
          <a:prstGeom prst="rect">
            <a:avLst/>
          </a:prstGeom>
        </p:spPr>
        <p:txBody>
          <a:bodyPr vert="horz" wrap="square" lIns="0" tIns="59182" rIns="0" bIns="0" rtlCol="0">
            <a:spAutoFit/>
          </a:bodyPr>
          <a:lstStyle/>
          <a:p>
            <a:pPr marL="3292475" marR="5080" indent="-1451610">
              <a:lnSpc>
                <a:spcPct val="100000"/>
              </a:lnSpc>
              <a:spcBef>
                <a:spcPts val="70"/>
              </a:spcBef>
            </a:pPr>
            <a:r>
              <a:rPr sz="4000" spc="-5" dirty="0">
                <a:solidFill>
                  <a:srgbClr val="C00000"/>
                </a:solidFill>
              </a:rPr>
              <a:t>DEFINITIONS OF </a:t>
            </a:r>
            <a:r>
              <a:rPr sz="4000" dirty="0">
                <a:solidFill>
                  <a:srgbClr val="C00000"/>
                </a:solidFill>
              </a:rPr>
              <a:t>FINANCIAL </a:t>
            </a:r>
            <a:r>
              <a:rPr sz="4000" spc="-89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1461261"/>
            <a:ext cx="8590280" cy="42932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1595">
              <a:lnSpc>
                <a:spcPct val="101000"/>
              </a:lnSpc>
              <a:spcBef>
                <a:spcPts val="75"/>
              </a:spcBef>
              <a:buAutoNum type="arabicPeriod" startAt="3"/>
              <a:tabLst>
                <a:tab pos="32258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4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4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24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b="1" spc="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b="1" spc="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professional</a:t>
            </a:r>
            <a:r>
              <a:rPr sz="2400" b="1" spc="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body,</a:t>
            </a:r>
            <a:r>
              <a:rPr sz="24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namely, </a:t>
            </a:r>
            <a:r>
              <a:rPr sz="2400" b="1" spc="-5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AICPA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stated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that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715" indent="205740" algn="just">
              <a:lnSpc>
                <a:spcPts val="2870"/>
              </a:lnSpc>
              <a:spcBef>
                <a:spcPts val="645"/>
              </a:spcBef>
            </a:pPr>
            <a:r>
              <a:rPr lang="en-US" sz="2400" spc="-1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</a:t>
            </a:r>
            <a:r>
              <a:rPr sz="2400" spc="-1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1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collection,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measurement,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recording,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classification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communication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economic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relating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400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enterprise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purpose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reporting,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decision</a:t>
            </a:r>
            <a:r>
              <a:rPr sz="2400" spc="5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making</a:t>
            </a:r>
            <a:r>
              <a:rPr sz="2400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control.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64135" indent="914400" algn="just">
              <a:lnSpc>
                <a:spcPct val="100000"/>
              </a:lnSpc>
              <a:spcBef>
                <a:spcPts val="490"/>
              </a:spcBef>
              <a:buAutoNum type="arabicPeriod" startAt="4"/>
              <a:tabLst>
                <a:tab pos="139827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 1966, the American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Association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defined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accounting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follows: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205740" algn="just">
              <a:lnSpc>
                <a:spcPct val="100000"/>
              </a:lnSpc>
              <a:spcBef>
                <a:spcPts val="580"/>
              </a:spcBef>
            </a:pPr>
            <a:r>
              <a:rPr lang="en-US" sz="2400" spc="-1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spc="-1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identifying,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measuring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 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communicating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economic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5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permit</a:t>
            </a:r>
            <a:r>
              <a:rPr sz="2400" spc="5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informed 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judgments</a:t>
            </a:r>
            <a:r>
              <a:rPr sz="24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decisions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by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4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users</a:t>
            </a:r>
            <a:r>
              <a:rPr sz="24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877" y="4128"/>
            <a:ext cx="6574790" cy="12395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50875" marR="5080" indent="-638810">
              <a:lnSpc>
                <a:spcPct val="100000"/>
              </a:lnSpc>
              <a:spcBef>
                <a:spcPts val="70"/>
              </a:spcBef>
              <a:tabLst>
                <a:tab pos="5986145" algn="l"/>
              </a:tabLst>
            </a:pPr>
            <a:r>
              <a:rPr sz="4000" spc="-10" dirty="0">
                <a:solidFill>
                  <a:srgbClr val="C00000"/>
                </a:solidFill>
              </a:rPr>
              <a:t>CHAR</a:t>
            </a:r>
            <a:r>
              <a:rPr sz="4000" spc="-40" dirty="0">
                <a:solidFill>
                  <a:srgbClr val="C00000"/>
                </a:solidFill>
              </a:rPr>
              <a:t>A</a:t>
            </a:r>
            <a:r>
              <a:rPr sz="4000" spc="15" dirty="0">
                <a:solidFill>
                  <a:srgbClr val="C00000"/>
                </a:solidFill>
              </a:rPr>
              <a:t>C</a:t>
            </a:r>
            <a:r>
              <a:rPr sz="4000" spc="-10" dirty="0">
                <a:solidFill>
                  <a:srgbClr val="C00000"/>
                </a:solidFill>
              </a:rPr>
              <a:t>TER</a:t>
            </a:r>
            <a:r>
              <a:rPr sz="4000" dirty="0">
                <a:solidFill>
                  <a:srgbClr val="C00000"/>
                </a:solidFill>
              </a:rPr>
              <a:t>I</a:t>
            </a:r>
            <a:r>
              <a:rPr sz="4000" spc="-50" dirty="0">
                <a:solidFill>
                  <a:srgbClr val="C00000"/>
                </a:solidFill>
              </a:rPr>
              <a:t>S</a:t>
            </a:r>
            <a:r>
              <a:rPr sz="4000" spc="-10" dirty="0">
                <a:solidFill>
                  <a:srgbClr val="C00000"/>
                </a:solidFill>
              </a:rPr>
              <a:t>TICS/</a:t>
            </a:r>
            <a:r>
              <a:rPr sz="4000" spc="15" dirty="0">
                <a:solidFill>
                  <a:srgbClr val="C00000"/>
                </a:solidFill>
              </a:rPr>
              <a:t>N</a:t>
            </a:r>
            <a:r>
              <a:rPr sz="4000" spc="-330" dirty="0">
                <a:solidFill>
                  <a:srgbClr val="C00000"/>
                </a:solidFill>
              </a:rPr>
              <a:t>A</a:t>
            </a:r>
            <a:r>
              <a:rPr sz="4000" spc="-10" dirty="0">
                <a:solidFill>
                  <a:srgbClr val="C00000"/>
                </a:solidFill>
              </a:rPr>
              <a:t>TUR</a:t>
            </a:r>
            <a:r>
              <a:rPr sz="4000" spc="-5" dirty="0">
                <a:solidFill>
                  <a:srgbClr val="C00000"/>
                </a:solidFill>
              </a:rPr>
              <a:t>E</a:t>
            </a:r>
            <a:r>
              <a:rPr sz="4000" dirty="0">
                <a:solidFill>
                  <a:srgbClr val="C00000"/>
                </a:solidFill>
              </a:rPr>
              <a:t>	</a:t>
            </a:r>
            <a:r>
              <a:rPr sz="4000" spc="-10" dirty="0">
                <a:solidFill>
                  <a:srgbClr val="C00000"/>
                </a:solidFill>
              </a:rPr>
              <a:t>OF  </a:t>
            </a:r>
            <a:r>
              <a:rPr sz="4000" spc="-5" dirty="0">
                <a:solidFill>
                  <a:srgbClr val="C00000"/>
                </a:solidFill>
              </a:rPr>
              <a:t>FINANCIAL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1370062"/>
            <a:ext cx="8589010" cy="48945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556510" indent="-352425" algn="just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55714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Science</a:t>
            </a:r>
            <a:r>
              <a:rPr sz="28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Art: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605"/>
              </a:spcBef>
            </a:pP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science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because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has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400" b="1" spc="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objects.</a:t>
            </a:r>
            <a:r>
              <a:rPr sz="2400" b="1" spc="5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other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words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Accounting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science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because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systematic </a:t>
            </a:r>
            <a:r>
              <a:rPr sz="24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manner.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This is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done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first 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Journal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which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primary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book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Accounting/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 </a:t>
            </a:r>
            <a:r>
              <a:rPr sz="2400" b="1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art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because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prescribes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400" b="1" spc="5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through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which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achieved.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12190" indent="-352425" algn="just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101282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recording</a:t>
            </a:r>
            <a:r>
              <a:rPr sz="2800" b="1" spc="-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transactions: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615"/>
              </a:spcBef>
            </a:pP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First,</a:t>
            </a:r>
            <a:r>
              <a:rPr sz="2400" b="1" spc="509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should be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journal </a:t>
            </a:r>
            <a:r>
              <a:rPr sz="24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books of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original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entry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known as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subsidiary books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400" b="1" spc="2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take</a:t>
            </a:r>
            <a:r>
              <a:rPr sz="2400" b="1" spc="1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place</a:t>
            </a:r>
            <a:r>
              <a:rPr sz="2400" b="1" spc="2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</a:t>
            </a:r>
            <a:r>
              <a:rPr sz="2400" b="1" spc="2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400" b="1" spc="2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1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complete</a:t>
            </a:r>
            <a:r>
              <a:rPr sz="2400" b="1" spc="1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</a:t>
            </a:r>
            <a:r>
              <a:rPr sz="24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2400" b="1" spc="1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 </a:t>
            </a:r>
            <a:r>
              <a:rPr sz="2400" b="1" spc="-5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available.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877" y="4128"/>
            <a:ext cx="6574790" cy="12395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50875" marR="5080" indent="-638810">
              <a:lnSpc>
                <a:spcPct val="100000"/>
              </a:lnSpc>
              <a:spcBef>
                <a:spcPts val="70"/>
              </a:spcBef>
              <a:tabLst>
                <a:tab pos="5986145" algn="l"/>
              </a:tabLst>
            </a:pPr>
            <a:r>
              <a:rPr sz="4000" spc="-10" dirty="0">
                <a:solidFill>
                  <a:srgbClr val="C00000"/>
                </a:solidFill>
              </a:rPr>
              <a:t>CHAR</a:t>
            </a:r>
            <a:r>
              <a:rPr sz="4000" spc="-40" dirty="0">
                <a:solidFill>
                  <a:srgbClr val="C00000"/>
                </a:solidFill>
              </a:rPr>
              <a:t>A</a:t>
            </a:r>
            <a:r>
              <a:rPr sz="4000" spc="15" dirty="0">
                <a:solidFill>
                  <a:srgbClr val="C00000"/>
                </a:solidFill>
              </a:rPr>
              <a:t>C</a:t>
            </a:r>
            <a:r>
              <a:rPr sz="4000" spc="-10" dirty="0">
                <a:solidFill>
                  <a:srgbClr val="C00000"/>
                </a:solidFill>
              </a:rPr>
              <a:t>TER</a:t>
            </a:r>
            <a:r>
              <a:rPr sz="4000" dirty="0">
                <a:solidFill>
                  <a:srgbClr val="C00000"/>
                </a:solidFill>
              </a:rPr>
              <a:t>I</a:t>
            </a:r>
            <a:r>
              <a:rPr sz="4000" spc="-50" dirty="0">
                <a:solidFill>
                  <a:srgbClr val="C00000"/>
                </a:solidFill>
              </a:rPr>
              <a:t>S</a:t>
            </a:r>
            <a:r>
              <a:rPr sz="4000" spc="-10" dirty="0">
                <a:solidFill>
                  <a:srgbClr val="C00000"/>
                </a:solidFill>
              </a:rPr>
              <a:t>TICS/</a:t>
            </a:r>
            <a:r>
              <a:rPr sz="4000" spc="15" dirty="0">
                <a:solidFill>
                  <a:srgbClr val="C00000"/>
                </a:solidFill>
              </a:rPr>
              <a:t>N</a:t>
            </a:r>
            <a:r>
              <a:rPr sz="4000" spc="-330" dirty="0">
                <a:solidFill>
                  <a:srgbClr val="C00000"/>
                </a:solidFill>
              </a:rPr>
              <a:t>A</a:t>
            </a:r>
            <a:r>
              <a:rPr sz="4000" spc="-10" dirty="0">
                <a:solidFill>
                  <a:srgbClr val="C00000"/>
                </a:solidFill>
              </a:rPr>
              <a:t>TUR</a:t>
            </a:r>
            <a:r>
              <a:rPr sz="4000" spc="-5" dirty="0">
                <a:solidFill>
                  <a:srgbClr val="C00000"/>
                </a:solidFill>
              </a:rPr>
              <a:t>E</a:t>
            </a:r>
            <a:r>
              <a:rPr sz="4000" dirty="0">
                <a:solidFill>
                  <a:srgbClr val="C00000"/>
                </a:solidFill>
              </a:rPr>
              <a:t>	</a:t>
            </a:r>
            <a:r>
              <a:rPr sz="4000" spc="-10" dirty="0">
                <a:solidFill>
                  <a:srgbClr val="C00000"/>
                </a:solidFill>
              </a:rPr>
              <a:t>OF  </a:t>
            </a:r>
            <a:r>
              <a:rPr sz="4000" spc="-5" dirty="0">
                <a:solidFill>
                  <a:srgbClr val="C00000"/>
                </a:solidFill>
              </a:rPr>
              <a:t>FINANCIAL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ACCOUNTING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1061364"/>
            <a:ext cx="8602345" cy="54502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art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classifying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transactions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10795" indent="914400" algn="just">
              <a:lnSpc>
                <a:spcPct val="100000"/>
              </a:lnSpc>
              <a:spcBef>
                <a:spcPts val="710"/>
              </a:spcBef>
            </a:pP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 entries in the journal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subsidiary books should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classified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by posting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appropriate ledger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to find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out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glance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total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effect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all such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8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730250" algn="just">
              <a:lnSpc>
                <a:spcPct val="100000"/>
              </a:lnSpc>
              <a:spcBef>
                <a:spcPts val="685"/>
              </a:spcBef>
            </a:pP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example,</a:t>
            </a:r>
            <a:r>
              <a:rPr sz="2800" b="1" spc="6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relating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b="1" spc="6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shyam </a:t>
            </a:r>
            <a:r>
              <a:rPr sz="2800" b="1" spc="-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“uŶdaƌ͛s</a:t>
            </a:r>
            <a:r>
              <a:rPr sz="2800" b="1" spc="-6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journal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2800" b="1" spc="6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subsidiary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books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will be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posted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shyam </a:t>
            </a:r>
            <a:r>
              <a:rPr sz="2800" b="1" spc="-5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“uŶdaƌ͛s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Account.</a:t>
            </a:r>
            <a:r>
              <a:rPr sz="2800" b="1" spc="6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 t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noted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business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recorded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classified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8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be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possible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determine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its </a:t>
            </a:r>
            <a:r>
              <a:rPr sz="2800" b="1" spc="-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2800" b="1" spc="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position</a:t>
            </a:r>
            <a:r>
              <a:rPr sz="2800" b="1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specified</a:t>
            </a:r>
            <a:r>
              <a:rPr sz="2800" b="1" spc="-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date.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228752"/>
            <a:ext cx="8601075" cy="57873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66750" algn="just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4. 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Recording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Financial</a:t>
            </a:r>
            <a:r>
              <a:rPr sz="2800" b="1" spc="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Nature: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685"/>
              </a:spcBef>
            </a:pP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which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financial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economic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nature</a:t>
            </a:r>
            <a:r>
              <a:rPr sz="2800" b="1" spc="6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60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accounting.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cannot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measured</a:t>
            </a:r>
            <a:r>
              <a:rPr sz="2800" b="1" spc="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money,</a:t>
            </a:r>
            <a:r>
              <a:rPr sz="2800" b="1" spc="-3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accounting.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 example,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quarrel between production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manager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financial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manager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affecting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but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spc="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cannot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measured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money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thus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the books of accounts.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efficiency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honesty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800" b="1" spc="6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employees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cannot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recorded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because</a:t>
            </a:r>
            <a:r>
              <a:rPr sz="28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cannot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b="1" spc="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measured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terms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money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though </a:t>
            </a:r>
            <a:r>
              <a:rPr sz="28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8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affects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total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profits</a:t>
            </a:r>
            <a:r>
              <a:rPr sz="28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307593"/>
            <a:ext cx="8625840" cy="56711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2870" algn="just">
              <a:lnSpc>
                <a:spcPct val="100000"/>
              </a:lnSpc>
              <a:spcBef>
                <a:spcPts val="85"/>
              </a:spcBef>
            </a:pPr>
            <a:r>
              <a:rPr sz="4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5. It is the art of summarizing </a:t>
            </a:r>
            <a:r>
              <a:rPr sz="4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financial </a:t>
            </a:r>
            <a:r>
              <a:rPr sz="4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transactions: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940"/>
              </a:spcBef>
            </a:pP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classifying </a:t>
            </a:r>
            <a:r>
              <a:rPr sz="4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stage</a:t>
            </a:r>
            <a:r>
              <a:rPr sz="4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4000" b="1" spc="-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prepare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trial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balance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final 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accounts with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view </a:t>
            </a:r>
            <a:r>
              <a:rPr sz="40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ascertaining the 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profit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loss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during</a:t>
            </a:r>
            <a:r>
              <a:rPr sz="4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trading </a:t>
            </a:r>
            <a:r>
              <a:rPr sz="40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period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position</a:t>
            </a:r>
            <a:r>
              <a:rPr sz="40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4000" b="1" spc="-89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4000" b="1" spc="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40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 particular</a:t>
            </a:r>
            <a:r>
              <a:rPr sz="4000" b="1" spc="4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date.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68" y="386651"/>
            <a:ext cx="6483350" cy="100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34000"/>
              </a:lnSpc>
              <a:spcBef>
                <a:spcPts val="100"/>
              </a:spcBef>
              <a:tabLst>
                <a:tab pos="1539875" algn="l"/>
              </a:tabLst>
            </a:pPr>
            <a:r>
              <a:rPr sz="2400" spc="-5" dirty="0">
                <a:solidFill>
                  <a:srgbClr val="C00000"/>
                </a:solidFill>
              </a:rPr>
              <a:t>6. It is </a:t>
            </a:r>
            <a:r>
              <a:rPr sz="2400" dirty="0">
                <a:solidFill>
                  <a:srgbClr val="C00000"/>
                </a:solidFill>
              </a:rPr>
              <a:t>an art of </a:t>
            </a:r>
            <a:r>
              <a:rPr sz="2400" spc="-5" dirty="0">
                <a:solidFill>
                  <a:srgbClr val="C00000"/>
                </a:solidFill>
              </a:rPr>
              <a:t>analysis </a:t>
            </a:r>
            <a:r>
              <a:rPr sz="2400" dirty="0">
                <a:solidFill>
                  <a:srgbClr val="C00000"/>
                </a:solidFill>
              </a:rPr>
              <a:t>and </a:t>
            </a:r>
            <a:r>
              <a:rPr sz="2400" spc="-15" dirty="0">
                <a:solidFill>
                  <a:srgbClr val="C00000"/>
                </a:solidFill>
              </a:rPr>
              <a:t>interpretation </a:t>
            </a:r>
            <a:r>
              <a:rPr sz="2400" dirty="0">
                <a:solidFill>
                  <a:srgbClr val="C00000"/>
                </a:solidFill>
              </a:rPr>
              <a:t>of </a:t>
            </a:r>
            <a:r>
              <a:rPr sz="2400" spc="-5" dirty="0">
                <a:solidFill>
                  <a:srgbClr val="C00000"/>
                </a:solidFill>
              </a:rPr>
              <a:t>these </a:t>
            </a:r>
            <a:r>
              <a:rPr sz="2400" spc="-53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financial	</a:t>
            </a:r>
            <a:r>
              <a:rPr sz="2400" spc="-10" dirty="0">
                <a:solidFill>
                  <a:srgbClr val="C00000"/>
                </a:solidFill>
              </a:rPr>
              <a:t>transactions: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31340" y="1446022"/>
            <a:ext cx="8528685" cy="5182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62455" algn="just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accounting information must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analyzed </a:t>
            </a:r>
            <a:r>
              <a:rPr sz="2800" spc="-6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interpreted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calculating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ratios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percentages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other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relationship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order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evaluate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past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business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6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make</a:t>
            </a:r>
            <a:r>
              <a:rPr sz="2800" spc="58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sound </a:t>
            </a:r>
            <a:r>
              <a:rPr sz="28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plans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future.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know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purpose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is not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only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 but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also </a:t>
            </a:r>
            <a:r>
              <a:rPr sz="28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analyzing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interpreting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800" spc="6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certain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important future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decisions.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also known </a:t>
            </a:r>
            <a:r>
              <a:rPr sz="28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future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forecasting.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Thus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we see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definition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accounting is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changing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rapidly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because </a:t>
            </a:r>
            <a:r>
              <a:rPr sz="2800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increase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its functions.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i.e.,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recording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transactions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interpreting</a:t>
            </a:r>
            <a:r>
              <a:rPr sz="2800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economic </a:t>
            </a:r>
            <a:r>
              <a:rPr sz="2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events.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379704"/>
            <a:ext cx="8528685" cy="15468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914400" algn="just">
              <a:lnSpc>
                <a:spcPct val="103000"/>
              </a:lnSpc>
              <a:spcBef>
                <a:spcPts val="200"/>
              </a:spcBef>
            </a:pPr>
            <a:r>
              <a:rPr sz="3200" spc="-5" dirty="0">
                <a:solidFill>
                  <a:srgbClr val="C00000"/>
                </a:solidFill>
              </a:rPr>
              <a:t>7.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The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results</a:t>
            </a:r>
            <a:r>
              <a:rPr sz="3200" spc="-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such</a:t>
            </a:r>
            <a:r>
              <a:rPr sz="3200" spc="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analysis</a:t>
            </a:r>
            <a:r>
              <a:rPr sz="3200" spc="-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must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be 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communicated </a:t>
            </a:r>
            <a:r>
              <a:rPr sz="3200" spc="-20" dirty="0">
                <a:solidFill>
                  <a:srgbClr val="C00000"/>
                </a:solidFill>
              </a:rPr>
              <a:t>to </a:t>
            </a:r>
            <a:r>
              <a:rPr sz="3200" dirty="0">
                <a:solidFill>
                  <a:srgbClr val="C00000"/>
                </a:solidFill>
              </a:rPr>
              <a:t>the </a:t>
            </a:r>
            <a:r>
              <a:rPr sz="3200" spc="-10" dirty="0">
                <a:solidFill>
                  <a:srgbClr val="C00000"/>
                </a:solidFill>
              </a:rPr>
              <a:t>persons who are </a:t>
            </a:r>
            <a:r>
              <a:rPr sz="3200" spc="-15" dirty="0">
                <a:solidFill>
                  <a:srgbClr val="C00000"/>
                </a:solidFill>
              </a:rPr>
              <a:t>to </a:t>
            </a:r>
            <a:r>
              <a:rPr sz="3200" spc="-25" dirty="0">
                <a:solidFill>
                  <a:srgbClr val="C00000"/>
                </a:solidFill>
              </a:rPr>
              <a:t>make 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decisions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or</a:t>
            </a:r>
            <a:r>
              <a:rPr sz="3200" spc="-5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form</a:t>
            </a:r>
            <a:r>
              <a:rPr sz="3200" spc="1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judgments: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31340" y="2587878"/>
            <a:ext cx="8618220" cy="2783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170430" algn="just">
              <a:lnSpc>
                <a:spcPct val="100000"/>
              </a:lnSpc>
              <a:spcBef>
                <a:spcPts val="110"/>
              </a:spcBef>
            </a:pP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information 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must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provided 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categories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persons</a:t>
            </a:r>
            <a:r>
              <a:rPr sz="3600" b="1" spc="79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so</a:t>
            </a:r>
            <a:r>
              <a:rPr sz="3600" b="1" spc="8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36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appropriate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decisions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36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3600" b="1" spc="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3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taken</a:t>
            </a:r>
            <a:r>
              <a:rPr sz="3600" b="1" spc="-2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3600" b="1" spc="-1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600" b="1" spc="-80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0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right</a:t>
            </a:r>
            <a:r>
              <a:rPr sz="3600" b="1" spc="-5" dirty="0">
                <a:solidFill>
                  <a:srgbClr val="6E2E9F"/>
                </a:solidFill>
                <a:latin typeface="Calibri" panose="020F0502020204030204"/>
                <a:cs typeface="Calibri" panose="020F0502020204030204"/>
              </a:rPr>
              <a:t> time.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14561</Words>
  <Application>WPS Presentation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Arial MT</vt:lpstr>
      <vt:lpstr>Calibri</vt:lpstr>
      <vt:lpstr>Office Theme</vt:lpstr>
      <vt:lpstr>INTRODUCTION  TO   FINANCIAL ACCOUNTING</vt:lpstr>
      <vt:lpstr>DEFINITIONS OF FINANCIAL  ACCOUNTING</vt:lpstr>
      <vt:lpstr>DEFINITIONS OF FINANCIAL  ACCOUNTING</vt:lpstr>
      <vt:lpstr>CHARACTERISTICS/NATURE	OF  FINANCIAL ACCOUNTING</vt:lpstr>
      <vt:lpstr>CHARACTERISTICS/NATURE	OF  FINANCIAL ACCOUNTING</vt:lpstr>
      <vt:lpstr>PowerPoint 演示文稿</vt:lpstr>
      <vt:lpstr>PowerPoint 演示文稿</vt:lpstr>
      <vt:lpstr>6. It is an art of analysis and interpretation of these  financial	transactions:</vt:lpstr>
      <vt:lpstr>7. The results of such analysis must be  communicated to the persons who are to make  decisions or form judgments:</vt:lpstr>
      <vt:lpstr>OBJECTIVES OF FINANCIAL ACCOUNTING</vt:lpstr>
      <vt:lpstr>OBJECTIVES OF FINANCIAL ACCOUNTING</vt:lpstr>
      <vt:lpstr>OBJECTIVES OF FINANCIAL ACCOUNTING</vt:lpstr>
      <vt:lpstr>Meaning of an Account:</vt:lpstr>
      <vt:lpstr>Name of Account</vt:lpstr>
      <vt:lpstr>PowerPoint 演示文稿</vt:lpstr>
      <vt:lpstr>PowerPoint 演示文稿</vt:lpstr>
      <vt:lpstr>Personal Accounts:</vt:lpstr>
      <vt:lpstr>PowerPoint 演示文稿</vt:lpstr>
      <vt:lpstr>2. Principle of Real Account:</vt:lpstr>
      <vt:lpstr>3. Nominal Account: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 FINANCIAL ACCOUNTING</dc:title>
  <dc:creator/>
  <cp:lastModifiedBy>Neeli</cp:lastModifiedBy>
  <cp:revision>2</cp:revision>
  <dcterms:created xsi:type="dcterms:W3CDTF">2022-05-12T16:31:00Z</dcterms:created>
  <dcterms:modified xsi:type="dcterms:W3CDTF">2022-05-13T10:58:40Z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85E990B4706C426FB3CA4AC94C2CDC35</vt:lpwstr>
  </property>
  <property fmtid="{D5CDD505-2E9C-101B-9397-08002B2CF9AE}" pid="3" name="KSOProductBuildVer">
    <vt:lpwstr>1033-11.2.0.10451</vt:lpwstr>
  </property>
</Properties>
</file>