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6" r:id="rId2"/>
    <p:sldId id="296" r:id="rId3"/>
    <p:sldId id="297"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 id="283" r:id="rId51"/>
    <p:sldId id="284" r:id="rId52"/>
    <p:sldId id="285" r:id="rId53"/>
    <p:sldId id="286" r:id="rId54"/>
    <p:sldId id="287" r:id="rId55"/>
    <p:sldId id="288" r:id="rId56"/>
    <p:sldId id="289" r:id="rId57"/>
    <p:sldId id="290" r:id="rId58"/>
    <p:sldId id="291" r:id="rId59"/>
    <p:sldId id="292" r:id="rId60"/>
    <p:sldId id="293" r:id="rId61"/>
    <p:sldId id="295" r:id="rId62"/>
    <p:sldId id="294" r:id="rId6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ink/ink1.xml><?xml version="1.0" encoding="utf-8"?>
<inkml:ink xmlns:inkml="http://www.w3.org/2003/InkML">
  <inkml:definitions>
    <inkml:context xml:id="ctx0">
      <inkml:inkSource xml:id="inkSrc0">
        <inkml:traceFormat>
          <inkml:channel name="X" type="integer" max="2732" units="cm"/>
          <inkml:channel name="Y" type="integer" max="768" units="cm"/>
        </inkml:traceFormat>
        <inkml:channelProperties>
          <inkml:channelProperty channel="X" name="resolution" value="88.41424" units="1/cm"/>
          <inkml:channelProperty channel="Y" name="resolution" value="44.13793" units="1/cm"/>
        </inkml:channelProperties>
      </inkml:inkSource>
      <inkml:timestamp xml:id="ts0" timeString="2022-01-22T06:01:04.013"/>
    </inkml:context>
    <inkml:brush xml:id="br0">
      <inkml:brushProperty name="width" value="0.05292" units="cm"/>
      <inkml:brushProperty name="height" value="0.05292" units="cm"/>
      <inkml:brushProperty name="color" value="#FF0000"/>
    </inkml:brush>
  </inkml:definitions>
  <inkml:trace contextRef="#ctx0" brushRef="#br0">7720 6139</inkml:trace>
  <inkml:trace contextRef="#ctx0" brushRef="#br0" timeOffset="950.8978">3349 3386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C06BD-E3D1-44EE-B0C8-316AE9B66600}" type="datetimeFigureOut">
              <a:rPr lang="en-IN" smtClean="0"/>
              <a:t>22-01-2022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E6DF6F-07EF-46AF-B83A-864B13AFC2B2}" type="slidenum">
              <a:rPr lang="en-IN" smtClean="0"/>
              <a:t>‹#›</a:t>
            </a:fld>
            <a:endParaRPr lang="en-IN"/>
          </a:p>
        </p:txBody>
      </p:sp>
    </p:spTree>
    <p:extLst>
      <p:ext uri="{BB962C8B-B14F-4D97-AF65-F5344CB8AC3E}">
        <p14:creationId xmlns:p14="http://schemas.microsoft.com/office/powerpoint/2010/main" val="116122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63245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405358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41277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2286"/>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8859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114550"/>
            <a:ext cx="6400800" cy="131445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1/22/2022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1815084"/>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285750"/>
            <a:ext cx="7772400" cy="131445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802505" y="2458593"/>
            <a:ext cx="468401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194322"/>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2265188"/>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2257426"/>
            <a:ext cx="457200" cy="330994"/>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228600"/>
            <a:ext cx="6553200" cy="43660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228601"/>
            <a:ext cx="1447800" cy="4388644"/>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50851"/>
            <a:ext cx="5067600" cy="841800"/>
          </a:xfrm>
          <a:prstGeom prst="rect">
            <a:avLst/>
          </a:prstGeom>
        </p:spPr>
        <p:txBody>
          <a:bodyPr spcFirstLastPara="1" wrap="square" lIns="0" tIns="0" rIns="0" bIns="0"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2400"/>
            </a:lvl2pPr>
            <a:lvl3pPr lvl="2" algn="ctr">
              <a:spcBef>
                <a:spcPts val="0"/>
              </a:spcBef>
              <a:spcAft>
                <a:spcPts val="0"/>
              </a:spcAft>
              <a:buSzPts val="3600"/>
              <a:buNone/>
              <a:defRPr sz="2400"/>
            </a:lvl3pPr>
            <a:lvl4pPr lvl="3" algn="ctr">
              <a:spcBef>
                <a:spcPts val="0"/>
              </a:spcBef>
              <a:spcAft>
                <a:spcPts val="0"/>
              </a:spcAft>
              <a:buSzPts val="3600"/>
              <a:buNone/>
              <a:defRPr sz="2400"/>
            </a:lvl4pPr>
            <a:lvl5pPr lvl="4" algn="ctr">
              <a:spcBef>
                <a:spcPts val="0"/>
              </a:spcBef>
              <a:spcAft>
                <a:spcPts val="0"/>
              </a:spcAft>
              <a:buSzPts val="3600"/>
              <a:buNone/>
              <a:defRPr sz="2400"/>
            </a:lvl5pPr>
            <a:lvl6pPr lvl="5" algn="ctr">
              <a:spcBef>
                <a:spcPts val="0"/>
              </a:spcBef>
              <a:spcAft>
                <a:spcPts val="0"/>
              </a:spcAft>
              <a:buSzPts val="3600"/>
              <a:buNone/>
              <a:defRPr sz="2400"/>
            </a:lvl6pPr>
            <a:lvl7pPr lvl="6" algn="ctr">
              <a:spcBef>
                <a:spcPts val="0"/>
              </a:spcBef>
              <a:spcAft>
                <a:spcPts val="0"/>
              </a:spcAft>
              <a:buSzPts val="3600"/>
              <a:buNone/>
              <a:defRPr sz="2400"/>
            </a:lvl7pPr>
            <a:lvl8pPr lvl="7" algn="ctr">
              <a:spcBef>
                <a:spcPts val="0"/>
              </a:spcBef>
              <a:spcAft>
                <a:spcPts val="0"/>
              </a:spcAft>
              <a:buSzPts val="3600"/>
              <a:buNone/>
              <a:defRPr sz="2400"/>
            </a:lvl8pPr>
            <a:lvl9pPr lvl="8" algn="ctr">
              <a:spcBef>
                <a:spcPts val="0"/>
              </a:spcBef>
              <a:spcAft>
                <a:spcPts val="0"/>
              </a:spcAft>
              <a:buSzPts val="3600"/>
              <a:buNone/>
              <a:defRPr sz="2400"/>
            </a:lvl9pPr>
          </a:lstStyle>
          <a:p>
            <a:endParaRPr/>
          </a:p>
        </p:txBody>
      </p:sp>
      <p:sp>
        <p:nvSpPr>
          <p:cNvPr id="13" name="Google Shape;13;p3"/>
          <p:cNvSpPr txBox="1">
            <a:spLocks noGrp="1"/>
          </p:cNvSpPr>
          <p:nvPr>
            <p:ph type="title" idx="2" hasCustomPrompt="1"/>
          </p:nvPr>
        </p:nvSpPr>
        <p:spPr>
          <a:xfrm>
            <a:off x="720000" y="1337826"/>
            <a:ext cx="5067600" cy="8418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4100"/>
            </a:lvl1pPr>
            <a:lvl2pPr lvl="1" algn="ctr" rtl="0">
              <a:spcBef>
                <a:spcPts val="0"/>
              </a:spcBef>
              <a:spcAft>
                <a:spcPts val="0"/>
              </a:spcAft>
              <a:buSzPts val="6000"/>
              <a:buNone/>
              <a:defRPr sz="4100"/>
            </a:lvl2pPr>
            <a:lvl3pPr lvl="2" algn="ctr" rtl="0">
              <a:spcBef>
                <a:spcPts val="0"/>
              </a:spcBef>
              <a:spcAft>
                <a:spcPts val="0"/>
              </a:spcAft>
              <a:buSzPts val="6000"/>
              <a:buNone/>
              <a:defRPr sz="4100"/>
            </a:lvl3pPr>
            <a:lvl4pPr lvl="3" algn="ctr" rtl="0">
              <a:spcBef>
                <a:spcPts val="0"/>
              </a:spcBef>
              <a:spcAft>
                <a:spcPts val="0"/>
              </a:spcAft>
              <a:buSzPts val="6000"/>
              <a:buNone/>
              <a:defRPr sz="4100"/>
            </a:lvl4pPr>
            <a:lvl5pPr lvl="4" algn="ctr" rtl="0">
              <a:spcBef>
                <a:spcPts val="0"/>
              </a:spcBef>
              <a:spcAft>
                <a:spcPts val="0"/>
              </a:spcAft>
              <a:buSzPts val="6000"/>
              <a:buNone/>
              <a:defRPr sz="4100"/>
            </a:lvl5pPr>
            <a:lvl6pPr lvl="5" algn="ctr" rtl="0">
              <a:spcBef>
                <a:spcPts val="0"/>
              </a:spcBef>
              <a:spcAft>
                <a:spcPts val="0"/>
              </a:spcAft>
              <a:buSzPts val="6000"/>
              <a:buNone/>
              <a:defRPr sz="4100"/>
            </a:lvl6pPr>
            <a:lvl7pPr lvl="6" algn="ctr" rtl="0">
              <a:spcBef>
                <a:spcPts val="0"/>
              </a:spcBef>
              <a:spcAft>
                <a:spcPts val="0"/>
              </a:spcAft>
              <a:buSzPts val="6000"/>
              <a:buNone/>
              <a:defRPr sz="4100"/>
            </a:lvl7pPr>
            <a:lvl8pPr lvl="7" algn="ctr" rtl="0">
              <a:spcBef>
                <a:spcPts val="0"/>
              </a:spcBef>
              <a:spcAft>
                <a:spcPts val="0"/>
              </a:spcAft>
              <a:buSzPts val="6000"/>
              <a:buNone/>
              <a:defRPr sz="4100"/>
            </a:lvl8pPr>
            <a:lvl9pPr lvl="8" algn="ctr" rtl="0">
              <a:spcBef>
                <a:spcPts val="0"/>
              </a:spcBef>
              <a:spcAft>
                <a:spcPts val="0"/>
              </a:spcAft>
              <a:buSzPts val="6000"/>
              <a:buNone/>
              <a:defRPr sz="4100"/>
            </a:lvl9pPr>
          </a:lstStyle>
          <a:p>
            <a:r>
              <a:t>xx%</a:t>
            </a:r>
          </a:p>
        </p:txBody>
      </p:sp>
      <p:sp>
        <p:nvSpPr>
          <p:cNvPr id="14" name="Google Shape;14;p3"/>
          <p:cNvSpPr txBox="1">
            <a:spLocks noGrp="1"/>
          </p:cNvSpPr>
          <p:nvPr>
            <p:ph type="subTitle" idx="1"/>
          </p:nvPr>
        </p:nvSpPr>
        <p:spPr>
          <a:xfrm>
            <a:off x="720000" y="2903576"/>
            <a:ext cx="5067600" cy="7134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112204519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1" y="1215753"/>
            <a:ext cx="7704000" cy="3416400"/>
          </a:xfrm>
          <a:prstGeom prst="rect">
            <a:avLst/>
          </a:prstGeom>
        </p:spPr>
        <p:txBody>
          <a:bodyPr spcFirstLastPara="1" wrap="square" lIns="91425" tIns="91425" rIns="91425" bIns="91425" anchor="t" anchorCtr="0">
            <a:noAutofit/>
          </a:bodyPr>
          <a:lstStyle>
            <a:lvl1pPr marL="309799" lvl="0" indent="-206532" rtl="0">
              <a:lnSpc>
                <a:spcPct val="100000"/>
              </a:lnSpc>
              <a:spcBef>
                <a:spcPts val="0"/>
              </a:spcBef>
              <a:spcAft>
                <a:spcPts val="0"/>
              </a:spcAft>
              <a:buClr>
                <a:srgbClr val="434343"/>
              </a:buClr>
              <a:buSzPts val="1200"/>
              <a:buAutoNum type="arabicPeriod"/>
              <a:defRPr sz="847">
                <a:solidFill>
                  <a:srgbClr val="434343"/>
                </a:solidFill>
              </a:defRPr>
            </a:lvl1pPr>
            <a:lvl2pPr marL="619597" lvl="1"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2pPr>
            <a:lvl3pPr marL="929396" lvl="2"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3pPr>
            <a:lvl4pPr marL="1239195" lvl="3"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4pPr>
            <a:lvl5pPr marL="1548994" lvl="4"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5pPr>
            <a:lvl6pPr marL="1858792" lvl="5"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6pPr>
            <a:lvl7pPr marL="2168591" lvl="6"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7pPr>
            <a:lvl8pPr marL="2478390" lvl="7"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8pPr>
            <a:lvl9pPr marL="2788188" lvl="8" indent="-206532" rtl="0">
              <a:lnSpc>
                <a:spcPct val="115000"/>
              </a:lnSpc>
              <a:spcBef>
                <a:spcPts val="1084"/>
              </a:spcBef>
              <a:spcAft>
                <a:spcPts val="1084"/>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61382710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557401" y="3100289"/>
            <a:ext cx="4360200" cy="5319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000"/>
            </a:lvl2pPr>
            <a:lvl3pPr lvl="2" algn="ctr" rtl="0">
              <a:spcBef>
                <a:spcPts val="0"/>
              </a:spcBef>
              <a:spcAft>
                <a:spcPts val="0"/>
              </a:spcAft>
              <a:buSzPts val="3000"/>
              <a:buNone/>
              <a:defRPr sz="2000"/>
            </a:lvl3pPr>
            <a:lvl4pPr lvl="3" algn="ctr" rtl="0">
              <a:spcBef>
                <a:spcPts val="0"/>
              </a:spcBef>
              <a:spcAft>
                <a:spcPts val="0"/>
              </a:spcAft>
              <a:buSzPts val="3000"/>
              <a:buNone/>
              <a:defRPr sz="2000"/>
            </a:lvl4pPr>
            <a:lvl5pPr lvl="4" algn="ctr" rtl="0">
              <a:spcBef>
                <a:spcPts val="0"/>
              </a:spcBef>
              <a:spcAft>
                <a:spcPts val="0"/>
              </a:spcAft>
              <a:buSzPts val="3000"/>
              <a:buNone/>
              <a:defRPr sz="2000"/>
            </a:lvl5pPr>
            <a:lvl6pPr lvl="5" algn="ctr" rtl="0">
              <a:spcBef>
                <a:spcPts val="0"/>
              </a:spcBef>
              <a:spcAft>
                <a:spcPts val="0"/>
              </a:spcAft>
              <a:buSzPts val="3000"/>
              <a:buNone/>
              <a:defRPr sz="2000"/>
            </a:lvl6pPr>
            <a:lvl7pPr lvl="6" algn="ctr" rtl="0">
              <a:spcBef>
                <a:spcPts val="0"/>
              </a:spcBef>
              <a:spcAft>
                <a:spcPts val="0"/>
              </a:spcAft>
              <a:buSzPts val="3000"/>
              <a:buNone/>
              <a:defRPr sz="2000"/>
            </a:lvl7pPr>
            <a:lvl8pPr lvl="7" algn="ctr" rtl="0">
              <a:spcBef>
                <a:spcPts val="0"/>
              </a:spcBef>
              <a:spcAft>
                <a:spcPts val="0"/>
              </a:spcAft>
              <a:buSzPts val="3000"/>
              <a:buNone/>
              <a:defRPr sz="2000"/>
            </a:lvl8pPr>
            <a:lvl9pPr lvl="8" algn="ctr" rtl="0">
              <a:spcBef>
                <a:spcPts val="0"/>
              </a:spcBef>
              <a:spcAft>
                <a:spcPts val="0"/>
              </a:spcAft>
              <a:buSzPts val="3000"/>
              <a:buNone/>
              <a:defRPr sz="2000"/>
            </a:lvl9pPr>
          </a:lstStyle>
          <a:p>
            <a:endParaRPr/>
          </a:p>
        </p:txBody>
      </p:sp>
      <p:sp>
        <p:nvSpPr>
          <p:cNvPr id="65" name="Google Shape;65;p15"/>
          <p:cNvSpPr txBox="1">
            <a:spLocks noGrp="1"/>
          </p:cNvSpPr>
          <p:nvPr>
            <p:ph type="subTitle" idx="1"/>
          </p:nvPr>
        </p:nvSpPr>
        <p:spPr>
          <a:xfrm>
            <a:off x="1226401" y="1511314"/>
            <a:ext cx="6691200" cy="14784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2000"/>
            </a:lvl2pPr>
            <a:lvl3pPr lvl="2" algn="ctr" rtl="0">
              <a:lnSpc>
                <a:spcPct val="100000"/>
              </a:lnSpc>
              <a:spcBef>
                <a:spcPts val="0"/>
              </a:spcBef>
              <a:spcAft>
                <a:spcPts val="0"/>
              </a:spcAft>
              <a:buSzPts val="3000"/>
              <a:buNone/>
              <a:defRPr sz="2000"/>
            </a:lvl3pPr>
            <a:lvl4pPr lvl="3" algn="ctr" rtl="0">
              <a:lnSpc>
                <a:spcPct val="100000"/>
              </a:lnSpc>
              <a:spcBef>
                <a:spcPts val="0"/>
              </a:spcBef>
              <a:spcAft>
                <a:spcPts val="0"/>
              </a:spcAft>
              <a:buSzPts val="3000"/>
              <a:buNone/>
              <a:defRPr sz="2000"/>
            </a:lvl4pPr>
            <a:lvl5pPr lvl="4" algn="ctr" rtl="0">
              <a:lnSpc>
                <a:spcPct val="100000"/>
              </a:lnSpc>
              <a:spcBef>
                <a:spcPts val="0"/>
              </a:spcBef>
              <a:spcAft>
                <a:spcPts val="0"/>
              </a:spcAft>
              <a:buSzPts val="3000"/>
              <a:buNone/>
              <a:defRPr sz="2000"/>
            </a:lvl5pPr>
            <a:lvl6pPr lvl="5" algn="ctr" rtl="0">
              <a:lnSpc>
                <a:spcPct val="100000"/>
              </a:lnSpc>
              <a:spcBef>
                <a:spcPts val="0"/>
              </a:spcBef>
              <a:spcAft>
                <a:spcPts val="0"/>
              </a:spcAft>
              <a:buSzPts val="3000"/>
              <a:buNone/>
              <a:defRPr sz="2000"/>
            </a:lvl6pPr>
            <a:lvl7pPr lvl="6" algn="ctr" rtl="0">
              <a:lnSpc>
                <a:spcPct val="100000"/>
              </a:lnSpc>
              <a:spcBef>
                <a:spcPts val="0"/>
              </a:spcBef>
              <a:spcAft>
                <a:spcPts val="0"/>
              </a:spcAft>
              <a:buSzPts val="3000"/>
              <a:buNone/>
              <a:defRPr sz="2000"/>
            </a:lvl7pPr>
            <a:lvl8pPr lvl="7" algn="ctr" rtl="0">
              <a:lnSpc>
                <a:spcPct val="100000"/>
              </a:lnSpc>
              <a:spcBef>
                <a:spcPts val="0"/>
              </a:spcBef>
              <a:spcAft>
                <a:spcPts val="0"/>
              </a:spcAft>
              <a:buSzPts val="3000"/>
              <a:buNone/>
              <a:defRPr sz="2000"/>
            </a:lvl8pPr>
            <a:lvl9pPr lvl="8" algn="ctr" rtl="0">
              <a:lnSpc>
                <a:spcPct val="100000"/>
              </a:lnSpc>
              <a:spcBef>
                <a:spcPts val="0"/>
              </a:spcBef>
              <a:spcAft>
                <a:spcPts val="0"/>
              </a:spcAft>
              <a:buSzPts val="3000"/>
              <a:buNone/>
              <a:defRPr sz="2000"/>
            </a:lvl9pPr>
          </a:lstStyle>
          <a:p>
            <a:endParaRPr/>
          </a:p>
        </p:txBody>
      </p:sp>
    </p:spTree>
    <p:extLst>
      <p:ext uri="{BB962C8B-B14F-4D97-AF65-F5344CB8AC3E}">
        <p14:creationId xmlns:p14="http://schemas.microsoft.com/office/powerpoint/2010/main" val="4124869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1"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2" name="Google Shape;42;p13"/>
          <p:cNvSpPr txBox="1">
            <a:spLocks noGrp="1"/>
          </p:cNvSpPr>
          <p:nvPr>
            <p:ph type="subTitle" idx="1"/>
          </p:nvPr>
        </p:nvSpPr>
        <p:spPr>
          <a:xfrm>
            <a:off x="720001"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3419270"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4" name="Google Shape;44;p13"/>
          <p:cNvSpPr txBox="1">
            <a:spLocks noGrp="1"/>
          </p:cNvSpPr>
          <p:nvPr>
            <p:ph type="subTitle" idx="3"/>
          </p:nvPr>
        </p:nvSpPr>
        <p:spPr>
          <a:xfrm>
            <a:off x="3419270"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720001"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6" name="Google Shape;46;p13"/>
          <p:cNvSpPr txBox="1">
            <a:spLocks noGrp="1"/>
          </p:cNvSpPr>
          <p:nvPr>
            <p:ph type="subTitle" idx="5"/>
          </p:nvPr>
        </p:nvSpPr>
        <p:spPr>
          <a:xfrm>
            <a:off x="720001"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3419270"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8" name="Google Shape;48;p13"/>
          <p:cNvSpPr txBox="1">
            <a:spLocks noGrp="1"/>
          </p:cNvSpPr>
          <p:nvPr>
            <p:ph type="subTitle" idx="7"/>
          </p:nvPr>
        </p:nvSpPr>
        <p:spPr>
          <a:xfrm>
            <a:off x="3419270"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6118546"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0" name="Google Shape;50;p13"/>
          <p:cNvSpPr txBox="1">
            <a:spLocks noGrp="1"/>
          </p:cNvSpPr>
          <p:nvPr>
            <p:ph type="subTitle" idx="9"/>
          </p:nvPr>
        </p:nvSpPr>
        <p:spPr>
          <a:xfrm>
            <a:off x="6118546"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6118546"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2" name="Google Shape;52;p13"/>
          <p:cNvSpPr txBox="1">
            <a:spLocks noGrp="1"/>
          </p:cNvSpPr>
          <p:nvPr>
            <p:ph type="subTitle" idx="14"/>
          </p:nvPr>
        </p:nvSpPr>
        <p:spPr>
          <a:xfrm>
            <a:off x="6118546"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72000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4" name="Google Shape;54;p13"/>
          <p:cNvSpPr txBox="1">
            <a:spLocks noGrp="1"/>
          </p:cNvSpPr>
          <p:nvPr>
            <p:ph type="title" idx="16" hasCustomPrompt="1"/>
          </p:nvPr>
        </p:nvSpPr>
        <p:spPr>
          <a:xfrm>
            <a:off x="72000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5" name="Google Shape;55;p13"/>
          <p:cNvSpPr txBox="1">
            <a:spLocks noGrp="1"/>
          </p:cNvSpPr>
          <p:nvPr>
            <p:ph type="title" idx="17" hasCustomPrompt="1"/>
          </p:nvPr>
        </p:nvSpPr>
        <p:spPr>
          <a:xfrm>
            <a:off x="3419275"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6" name="Google Shape;56;p13"/>
          <p:cNvSpPr txBox="1">
            <a:spLocks noGrp="1"/>
          </p:cNvSpPr>
          <p:nvPr>
            <p:ph type="title" idx="18" hasCustomPrompt="1"/>
          </p:nvPr>
        </p:nvSpPr>
        <p:spPr>
          <a:xfrm>
            <a:off x="3419275"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7" name="Google Shape;57;p13"/>
          <p:cNvSpPr txBox="1">
            <a:spLocks noGrp="1"/>
          </p:cNvSpPr>
          <p:nvPr>
            <p:ph type="title" idx="19" hasCustomPrompt="1"/>
          </p:nvPr>
        </p:nvSpPr>
        <p:spPr>
          <a:xfrm>
            <a:off x="611855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8" name="Google Shape;58;p13"/>
          <p:cNvSpPr txBox="1">
            <a:spLocks noGrp="1"/>
          </p:cNvSpPr>
          <p:nvPr>
            <p:ph type="title" idx="20" hasCustomPrompt="1"/>
          </p:nvPr>
        </p:nvSpPr>
        <p:spPr>
          <a:xfrm>
            <a:off x="611855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9" name="Google Shape;59;p13"/>
          <p:cNvSpPr txBox="1">
            <a:spLocks noGrp="1"/>
          </p:cNvSpPr>
          <p:nvPr>
            <p:ph type="title" idx="21"/>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415904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317951" y="1307101"/>
            <a:ext cx="4508100" cy="25293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6800"/>
            </a:lvl1pPr>
            <a:lvl2pPr lvl="1">
              <a:spcBef>
                <a:spcPts val="0"/>
              </a:spcBef>
              <a:spcAft>
                <a:spcPts val="0"/>
              </a:spcAft>
              <a:buSzPts val="4800"/>
              <a:buNone/>
              <a:defRPr sz="3300"/>
            </a:lvl2pPr>
            <a:lvl3pPr lvl="2">
              <a:spcBef>
                <a:spcPts val="0"/>
              </a:spcBef>
              <a:spcAft>
                <a:spcPts val="0"/>
              </a:spcAft>
              <a:buSzPts val="4800"/>
              <a:buNone/>
              <a:defRPr sz="3300"/>
            </a:lvl3pPr>
            <a:lvl4pPr lvl="3">
              <a:spcBef>
                <a:spcPts val="0"/>
              </a:spcBef>
              <a:spcAft>
                <a:spcPts val="0"/>
              </a:spcAft>
              <a:buSzPts val="4800"/>
              <a:buNone/>
              <a:defRPr sz="3300"/>
            </a:lvl4pPr>
            <a:lvl5pPr lvl="4">
              <a:spcBef>
                <a:spcPts val="0"/>
              </a:spcBef>
              <a:spcAft>
                <a:spcPts val="0"/>
              </a:spcAft>
              <a:buSzPts val="4800"/>
              <a:buNone/>
              <a:defRPr sz="3300"/>
            </a:lvl5pPr>
            <a:lvl6pPr lvl="5">
              <a:spcBef>
                <a:spcPts val="0"/>
              </a:spcBef>
              <a:spcAft>
                <a:spcPts val="0"/>
              </a:spcAft>
              <a:buSzPts val="4800"/>
              <a:buNone/>
              <a:defRPr sz="3300"/>
            </a:lvl6pPr>
            <a:lvl7pPr lvl="6">
              <a:spcBef>
                <a:spcPts val="0"/>
              </a:spcBef>
              <a:spcAft>
                <a:spcPts val="0"/>
              </a:spcAft>
              <a:buSzPts val="4800"/>
              <a:buNone/>
              <a:defRPr sz="3300"/>
            </a:lvl7pPr>
            <a:lvl8pPr lvl="7">
              <a:spcBef>
                <a:spcPts val="0"/>
              </a:spcBef>
              <a:spcAft>
                <a:spcPts val="0"/>
              </a:spcAft>
              <a:buSzPts val="4800"/>
              <a:buNone/>
              <a:defRPr sz="3300"/>
            </a:lvl8pPr>
            <a:lvl9pPr lvl="8">
              <a:spcBef>
                <a:spcPts val="0"/>
              </a:spcBef>
              <a:spcAft>
                <a:spcPts val="0"/>
              </a:spcAft>
              <a:buSzPts val="4800"/>
              <a:buNone/>
              <a:defRPr sz="3300"/>
            </a:lvl9pPr>
          </a:lstStyle>
          <a:p>
            <a:endParaRPr/>
          </a:p>
        </p:txBody>
      </p:sp>
    </p:spTree>
    <p:extLst>
      <p:ext uri="{BB962C8B-B14F-4D97-AF65-F5344CB8AC3E}">
        <p14:creationId xmlns:p14="http://schemas.microsoft.com/office/powerpoint/2010/main" val="3853796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769779"/>
            <a:ext cx="457200" cy="330994"/>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145286"/>
            <a:ext cx="850392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4288"/>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1714500"/>
            <a:ext cx="8833104"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06764"/>
            <a:ext cx="8833104" cy="1604772"/>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057400"/>
            <a:ext cx="6480174" cy="1254919"/>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8" name="Straight Connector 7"/>
          <p:cNvSpPr>
            <a:spLocks noChangeShapeType="1"/>
          </p:cNvSpPr>
          <p:nvPr/>
        </p:nvSpPr>
        <p:spPr bwMode="auto">
          <a:xfrm>
            <a:off x="152400" y="18288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400050"/>
            <a:ext cx="7772400" cy="1143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171450"/>
            <a:ext cx="8534400" cy="569214"/>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4807458"/>
            <a:ext cx="3044952" cy="274320"/>
          </a:xfrm>
        </p:spPr>
        <p:txBody>
          <a:bodyPr/>
          <a:lstStyle/>
          <a:p>
            <a:fld id="{1D8BD707-D9CF-40AE-B4C6-C98DA3205C09}"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1" y="1181739"/>
            <a:ext cx="8921" cy="3614668"/>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028700"/>
            <a:ext cx="4038600" cy="3511296"/>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028700"/>
            <a:ext cx="4038600" cy="3511296"/>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1650206"/>
            <a:ext cx="0" cy="3140964"/>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0858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028700"/>
            <a:ext cx="8833104" cy="6858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4793742"/>
            <a:ext cx="8833104" cy="233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143000"/>
            <a:ext cx="4040188" cy="549731"/>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1" y="1143000"/>
            <a:ext cx="4041775" cy="54864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1/22/2022</a:t>
            </a:fld>
            <a:endParaRPr lang="en-US"/>
          </a:p>
        </p:txBody>
      </p:sp>
      <p:sp>
        <p:nvSpPr>
          <p:cNvPr id="8" name="Footer Placeholder 7"/>
          <p:cNvSpPr>
            <a:spLocks noGrp="1"/>
          </p:cNvSpPr>
          <p:nvPr>
            <p:ph type="ftr" sz="quarter" idx="11"/>
          </p:nvPr>
        </p:nvSpPr>
        <p:spPr>
          <a:xfrm>
            <a:off x="304800" y="4807458"/>
            <a:ext cx="3581400" cy="274320"/>
          </a:xfrm>
        </p:spPr>
        <p:txBody>
          <a:bodyPr/>
          <a:lstStyle/>
          <a:p>
            <a:endParaRPr lang="en-US"/>
          </a:p>
        </p:txBody>
      </p:sp>
      <p:sp>
        <p:nvSpPr>
          <p:cNvPr id="15" name="Straight Connector 14"/>
          <p:cNvSpPr>
            <a:spLocks noChangeShapeType="1"/>
          </p:cNvSpPr>
          <p:nvPr/>
        </p:nvSpPr>
        <p:spPr bwMode="auto">
          <a:xfrm>
            <a:off x="152400" y="96012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1853537"/>
            <a:ext cx="4041648" cy="286380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1853537"/>
            <a:ext cx="4038600" cy="286664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781812"/>
            <a:ext cx="457200" cy="330994"/>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777015"/>
            <a:ext cx="457200" cy="330994"/>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18872"/>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4743450"/>
            <a:ext cx="609600" cy="330993"/>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14300"/>
            <a:ext cx="8833104" cy="2286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89154"/>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685800"/>
            <a:ext cx="2362200" cy="74295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485901"/>
            <a:ext cx="2362200" cy="3108722"/>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514350"/>
            <a:ext cx="5638800" cy="4057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1/22/2022</a:t>
            </a:fld>
            <a:endParaRPr lang="en-US"/>
          </a:p>
        </p:txBody>
      </p:sp>
      <p:sp>
        <p:nvSpPr>
          <p:cNvPr id="6" name="Footer Placeholder 5"/>
          <p:cNvSpPr>
            <a:spLocks noGrp="1"/>
          </p:cNvSpPr>
          <p:nvPr>
            <p:ph type="ftr" sz="quarter" idx="11"/>
          </p:nvPr>
        </p:nvSpPr>
        <p:spPr>
          <a:xfrm>
            <a:off x="301752" y="4808136"/>
            <a:ext cx="3383280" cy="27432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14300"/>
            <a:ext cx="8833104" cy="226314"/>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3771900"/>
            <a:ext cx="5867400" cy="9144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457200"/>
            <a:ext cx="5867400" cy="32004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742950"/>
            <a:ext cx="2438400" cy="394335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4803738"/>
            <a:ext cx="3044952" cy="274320"/>
          </a:xfrm>
        </p:spPr>
        <p:txBody>
          <a:bodyPr/>
          <a:lstStyle/>
          <a:p>
            <a:fld id="{1D8BD707-D9CF-40AE-B4C6-C98DA3205C09}" type="datetimeFigureOut">
              <a:rPr lang="en-US" smtClean="0"/>
              <a:pPr/>
              <a:t>1/22/2022</a:t>
            </a:fld>
            <a:endParaRPr lang="en-US"/>
          </a:p>
        </p:txBody>
      </p:sp>
      <p:sp>
        <p:nvSpPr>
          <p:cNvPr id="6" name="Footer Placeholder 5"/>
          <p:cNvSpPr>
            <a:spLocks noGrp="1"/>
          </p:cNvSpPr>
          <p:nvPr>
            <p:ph type="ftr" sz="quarter" idx="11"/>
          </p:nvPr>
        </p:nvSpPr>
        <p:spPr>
          <a:xfrm>
            <a:off x="301752" y="4808136"/>
            <a:ext cx="3584448" cy="27432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144000" cy="104502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4803738"/>
            <a:ext cx="3044952" cy="27432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1/22/2022</a:t>
            </a:fld>
            <a:endParaRPr lang="en-US"/>
          </a:p>
        </p:txBody>
      </p:sp>
      <p:sp>
        <p:nvSpPr>
          <p:cNvPr id="3" name="Footer Placeholder 2"/>
          <p:cNvSpPr>
            <a:spLocks noGrp="1"/>
          </p:cNvSpPr>
          <p:nvPr>
            <p:ph type="ftr" sz="quarter" idx="3"/>
          </p:nvPr>
        </p:nvSpPr>
        <p:spPr>
          <a:xfrm>
            <a:off x="304800" y="4808136"/>
            <a:ext cx="3581400" cy="27432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57557"/>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780131"/>
            <a:ext cx="457200" cy="330994"/>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171450"/>
            <a:ext cx="8534400" cy="569214"/>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143000"/>
            <a:ext cx="8534400" cy="344957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Object Oriented</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2105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1725153" y="267494"/>
            <a:ext cx="5582863" cy="612100"/>
          </a:xfrm>
          <a:prstGeom prst="rect">
            <a:avLst/>
          </a:prstGeom>
        </p:spPr>
        <p:txBody>
          <a:bodyPr spcFirstLastPara="1" wrap="square" lIns="0" tIns="0" rIns="0" bIns="0" anchor="ctr" anchorCtr="0">
            <a:noAutofit/>
          </a:bodyPr>
          <a:lstStyle/>
          <a:p>
            <a:pPr algn="l">
              <a:buSzPts val="1100"/>
            </a:pPr>
            <a:r>
              <a:rPr lang="en" sz="3200" dirty="0">
                <a:solidFill>
                  <a:schemeClr val="bg1"/>
                </a:solidFill>
                <a:latin typeface="Times New Roman" panose="02020603050405020304" pitchFamily="18" charset="0"/>
                <a:cs typeface="Times New Roman" panose="02020603050405020304" pitchFamily="18" charset="0"/>
              </a:rPr>
              <a:t>Data Science &amp; Analytics Learning Plan</a:t>
            </a:r>
            <a:endParaRPr sz="3200" dirty="0">
              <a:solidFill>
                <a:schemeClr val="bg1"/>
              </a:solidFill>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910211" y="1054831"/>
            <a:ext cx="1481289" cy="2665269"/>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Python</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100" dirty="0">
                    <a:solidFill>
                      <a:schemeClr val="dk1"/>
                    </a:solidFill>
                    <a:latin typeface="Roboto"/>
                    <a:ea typeface="Roboto"/>
                    <a:cs typeface="Roboto"/>
                    <a:sym typeface="Roboto"/>
                  </a:rPr>
                  <a:t>Introduction To Python and Python Data Structures</a:t>
                </a:r>
                <a:endParaRPr sz="1100"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01</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2391492" y="1054831"/>
            <a:ext cx="1537963" cy="249516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Library</a:t>
                </a:r>
                <a:endParaRPr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100" dirty="0">
                    <a:latin typeface="Roboto"/>
                    <a:ea typeface="Roboto"/>
                    <a:cs typeface="Roboto"/>
                    <a:sym typeface="Roboto"/>
                  </a:rPr>
                  <a:t>Pandas</a:t>
                </a:r>
              </a:p>
              <a:p>
                <a:r>
                  <a:rPr lang="en" sz="1100" dirty="0">
                    <a:latin typeface="Roboto"/>
                    <a:ea typeface="Roboto"/>
                    <a:cs typeface="Roboto"/>
                    <a:sym typeface="Roboto"/>
                  </a:rPr>
                  <a:t>Numpy</a:t>
                </a:r>
              </a:p>
              <a:p>
                <a:r>
                  <a:rPr lang="en" sz="1100" dirty="0">
                    <a:latin typeface="Roboto"/>
                    <a:ea typeface="Roboto"/>
                    <a:cs typeface="Roboto"/>
                    <a:sym typeface="Roboto"/>
                  </a:rPr>
                  <a:t>MatplotLib</a:t>
                </a:r>
              </a:p>
              <a:p>
                <a:r>
                  <a:rPr lang="en" sz="1100" dirty="0">
                    <a:latin typeface="Roboto"/>
                    <a:ea typeface="Roboto"/>
                    <a:cs typeface="Roboto"/>
                    <a:sym typeface="Roboto"/>
                  </a:rPr>
                  <a:t>Cborn, SKLearn Lib</a:t>
                </a:r>
              </a:p>
              <a:p>
                <a:r>
                  <a:rPr lang="en" sz="1100" dirty="0">
                    <a:latin typeface="Roboto"/>
                    <a:ea typeface="Roboto"/>
                    <a:cs typeface="Roboto"/>
                    <a:sym typeface="Roboto"/>
                  </a:rPr>
                  <a:t>Collab</a:t>
                </a:r>
                <a:endParaRPr sz="1100"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200" dirty="0">
                  <a:sym typeface="Fira Sans Extra Condensed SemiBold"/>
                </a:rPr>
                <a:t>02</a:t>
              </a:r>
              <a:endParaRPr sz="2200" dirty="0">
                <a:sym typeface="Fira Sans Extra Condensed SemiBold"/>
              </a:endParaRPr>
            </a:p>
          </p:txBody>
        </p:sp>
      </p:grpSp>
      <p:grpSp>
        <p:nvGrpSpPr>
          <p:cNvPr id="281" name="Google Shape;281;p29"/>
          <p:cNvGrpSpPr/>
          <p:nvPr/>
        </p:nvGrpSpPr>
        <p:grpSpPr>
          <a:xfrm>
            <a:off x="3887993" y="1054830"/>
            <a:ext cx="1355890" cy="256886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dirty="0">
                    <a:latin typeface="Fira Sans Extra Condensed SemiBold"/>
                    <a:ea typeface="Fira Sans Extra Condensed SemiBold"/>
                    <a:cs typeface="Fira Sans Extra Condensed SemiBold"/>
                    <a:sym typeface="Fira Sans Extra Condensed SemiBold"/>
                  </a:rPr>
                  <a:t>Analytics</a:t>
                </a:r>
                <a:endParaRPr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dirty="0" smtClean="0">
                    <a:sym typeface="Roboto"/>
                  </a:rPr>
                  <a:t>Distribution</a:t>
                </a:r>
              </a:p>
              <a:p>
                <a:r>
                  <a:rPr lang="en-US" dirty="0" smtClean="0">
                    <a:sym typeface="Roboto"/>
                  </a:rPr>
                  <a:t>Visualization</a:t>
                </a:r>
              </a:p>
              <a:p>
                <a:r>
                  <a:rPr lang="en-US" dirty="0" smtClean="0">
                    <a:sym typeface="Roboto"/>
                  </a:rPr>
                  <a:t>Aggregation</a:t>
                </a:r>
              </a:p>
              <a:p>
                <a:r>
                  <a:rPr lang="en-US" dirty="0" smtClean="0">
                    <a:sym typeface="Roboto"/>
                  </a:rPr>
                  <a:t>Statistics</a:t>
                </a:r>
                <a:endParaRPr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200" dirty="0">
                  <a:latin typeface="Fira Sans Extra Condensed SemiBold"/>
                  <a:ea typeface="Fira Sans Extra Condensed SemiBold"/>
                  <a:cs typeface="Fira Sans Extra Condensed SemiBold"/>
                  <a:sym typeface="Fira Sans Extra Condensed SemiBold"/>
                </a:rPr>
                <a:t>03</a:t>
              </a:r>
              <a:endParaRPr sz="2200"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5207853" y="1054831"/>
            <a:ext cx="1314437" cy="249516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Tools</a:t>
                </a:r>
                <a:endParaRPr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dirty="0" smtClean="0">
                    <a:sym typeface="Roboto"/>
                  </a:rPr>
                  <a:t>PowerBi</a:t>
                </a:r>
              </a:p>
              <a:p>
                <a:r>
                  <a:rPr lang="en" dirty="0" smtClean="0">
                    <a:sym typeface="Roboto"/>
                  </a:rPr>
                  <a:t>Tableo</a:t>
                </a:r>
                <a:endParaRPr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04</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6411695" y="1049992"/>
            <a:ext cx="1632943" cy="249516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100" dirty="0">
                    <a:solidFill>
                      <a:schemeClr val="dk1"/>
                    </a:solidFill>
                    <a:latin typeface="Roboto"/>
                    <a:ea typeface="Roboto"/>
                    <a:cs typeface="Roboto"/>
                    <a:sym typeface="Roboto"/>
                  </a:rPr>
                  <a:t>Project Building,</a:t>
                </a:r>
              </a:p>
              <a:p>
                <a:pPr algn="ctr">
                  <a:buClr>
                    <a:schemeClr val="dk1"/>
                  </a:buClr>
                  <a:buSzPts val="1100"/>
                </a:pPr>
                <a:r>
                  <a:rPr lang="en" sz="1100" dirty="0">
                    <a:solidFill>
                      <a:schemeClr val="dk1"/>
                    </a:solidFill>
                    <a:latin typeface="Roboto"/>
                    <a:ea typeface="Roboto"/>
                    <a:cs typeface="Roboto"/>
                    <a:sym typeface="Roboto"/>
                  </a:rPr>
                  <a:t>DSA Jobs</a:t>
                </a:r>
                <a:endParaRPr sz="1100" dirty="0">
                  <a:solidFill>
                    <a:schemeClr val="dk1"/>
                  </a:solidFill>
                  <a:latin typeface="Roboto"/>
                  <a:ea typeface="Roboto"/>
                  <a:cs typeface="Roboto"/>
                  <a:sym typeface="Roboto"/>
                </a:endParaRP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05</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498" y="1619745"/>
            <a:ext cx="1100404" cy="6827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2337" y="1654316"/>
            <a:ext cx="1482301" cy="824361"/>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2590407" y="1654316"/>
            <a:ext cx="1071924" cy="6481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6835" y="1615640"/>
            <a:ext cx="936821" cy="6629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5400907" y="1669237"/>
            <a:ext cx="928320" cy="709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854538"/>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3517"/>
            <a:ext cx="8229600" cy="579711"/>
          </a:xfrm>
        </p:spPr>
        <p:txBody>
          <a:bodyPr lIns="61960" tIns="30980" rIns="61960" bIns="30980">
            <a:normAutofit/>
          </a:bodyPr>
          <a:lstStyle/>
          <a:p>
            <a:pPr algn="l"/>
            <a:r>
              <a:rPr lang="en" sz="3200" dirty="0">
                <a:solidFill>
                  <a:schemeClr val="bg1"/>
                </a:solidFill>
                <a:latin typeface="Times New Roman" panose="02020603050405020304" pitchFamily="18" charset="0"/>
                <a:cs typeface="Times New Roman" panose="02020603050405020304" pitchFamily="18" charset="0"/>
              </a:rPr>
              <a:t>Day wise Learning Plan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1037198" y="1089214"/>
            <a:ext cx="5117198" cy="306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960" tIns="30980" rIns="61960" bIns="309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619597"/>
            <a:r>
              <a:rPr lang="en-US" sz="1200" b="1" dirty="0">
                <a:solidFill>
                  <a:srgbClr val="606060"/>
                </a:solidFill>
                <a:latin typeface="Poppins"/>
              </a:rPr>
              <a:t>Day -1 :</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for Data</a:t>
            </a:r>
            <a:br>
              <a:rPr lang="en-US" sz="1200" dirty="0">
                <a:solidFill>
                  <a:srgbClr val="2D2D2F"/>
                </a:solidFill>
                <a:latin typeface="Segoe UI" panose="020B0502040204020203" pitchFamily="34" charset="0"/>
                <a:cs typeface="Segoe UI" panose="020B0502040204020203" pitchFamily="34" charset="0"/>
              </a:rPr>
            </a:br>
            <a:r>
              <a:rPr lang="en-US" sz="1200" dirty="0">
                <a:solidFill>
                  <a:srgbClr val="2D2D2F"/>
                </a:solidFill>
                <a:latin typeface="Segoe UI" panose="020B0502040204020203" pitchFamily="34" charset="0"/>
                <a:cs typeface="Segoe UI" panose="020B0502040204020203" pitchFamily="34" charset="0"/>
              </a:rPr>
              <a:t>Science (5 Solved end-to-end Data Science Projects in Python)</a:t>
            </a:r>
            <a:endParaRPr lang="en-US" sz="1200" dirty="0"/>
          </a:p>
          <a:p>
            <a:pPr defTabSz="619597"/>
            <a:r>
              <a:rPr lang="en-US" sz="1200" b="1" dirty="0">
                <a:solidFill>
                  <a:srgbClr val="606060"/>
                </a:solidFill>
                <a:latin typeface="Poppins"/>
              </a:rPr>
              <a:t>Day -2: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Advanced Python Programming</a:t>
            </a:r>
            <a:endParaRPr lang="en-US" sz="1200" dirty="0"/>
          </a:p>
          <a:p>
            <a:pPr defTabSz="619597"/>
            <a:r>
              <a:rPr lang="en-US" sz="1200" b="1" dirty="0">
                <a:solidFill>
                  <a:srgbClr val="606060"/>
                </a:solidFill>
                <a:latin typeface="Poppins"/>
              </a:rPr>
              <a:t>Day -3: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Introduction</a:t>
            </a:r>
            <a:endParaRPr lang="en-US" sz="1200" dirty="0"/>
          </a:p>
          <a:p>
            <a:pPr defTabSz="619597"/>
            <a:r>
              <a:rPr lang="en-US" sz="1200" b="1" dirty="0">
                <a:solidFill>
                  <a:srgbClr val="606060"/>
                </a:solidFill>
                <a:latin typeface="Poppins"/>
              </a:rPr>
              <a:t>Day -4: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Data Structures</a:t>
            </a:r>
            <a:endParaRPr lang="en-US" sz="1200" dirty="0"/>
          </a:p>
          <a:p>
            <a:pPr defTabSz="619597"/>
            <a:r>
              <a:rPr lang="en-US" sz="1200" b="1" dirty="0">
                <a:solidFill>
                  <a:srgbClr val="606060"/>
                </a:solidFill>
                <a:latin typeface="Poppins"/>
              </a:rPr>
              <a:t>Day -5:</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library – Array Operations | Mathematical Functions</a:t>
            </a:r>
            <a:endParaRPr lang="en-US" sz="1200" dirty="0"/>
          </a:p>
          <a:p>
            <a:pPr defTabSz="619597"/>
            <a:r>
              <a:rPr lang="en-US" sz="1200" b="1" dirty="0">
                <a:solidFill>
                  <a:srgbClr val="606060"/>
                </a:solidFill>
                <a:latin typeface="Poppins"/>
              </a:rPr>
              <a:t>Day -6:</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 Sort, Search and Counting Functions</a:t>
            </a:r>
            <a:endParaRPr lang="en-US" sz="1200" dirty="0"/>
          </a:p>
          <a:p>
            <a:pPr defTabSz="619597"/>
            <a:r>
              <a:rPr lang="en-US" sz="1200" b="1" dirty="0">
                <a:solidFill>
                  <a:srgbClr val="606060"/>
                </a:solidFill>
                <a:latin typeface="Poppins"/>
              </a:rPr>
              <a:t>Day -7:</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Histogram Using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I/O With </a:t>
            </a:r>
            <a:r>
              <a:rPr lang="en-US" sz="1200" dirty="0" err="1">
                <a:solidFill>
                  <a:srgbClr val="2D2D2F"/>
                </a:solidFill>
                <a:latin typeface="Segoe UI" panose="020B0502040204020203" pitchFamily="34" charset="0"/>
                <a:cs typeface="Segoe UI" panose="020B0502040204020203" pitchFamily="34" charset="0"/>
              </a:rPr>
              <a:t>Numpy</a:t>
            </a:r>
            <a:endParaRPr lang="en-US" sz="1200" dirty="0"/>
          </a:p>
          <a:p>
            <a:pPr defTabSz="619597"/>
            <a:r>
              <a:rPr lang="en-US" sz="1200" b="1" dirty="0">
                <a:solidFill>
                  <a:srgbClr val="606060"/>
                </a:solidFill>
                <a:latin typeface="Poppins"/>
              </a:rPr>
              <a:t>Day -8:</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Library – Introduction , </a:t>
            </a:r>
            <a:r>
              <a:rPr lang="en-US" sz="1200" dirty="0" err="1">
                <a:solidFill>
                  <a:srgbClr val="2D2D2F"/>
                </a:solidFill>
                <a:latin typeface="Segoe UI" panose="020B0502040204020203" pitchFamily="34" charset="0"/>
                <a:cs typeface="Segoe UI" panose="020B0502040204020203" pitchFamily="34" charset="0"/>
              </a:rPr>
              <a:t>Pyplot</a:t>
            </a:r>
            <a:r>
              <a:rPr lang="en-US" sz="1200" dirty="0">
                <a:solidFill>
                  <a:srgbClr val="2D2D2F"/>
                </a:solidFill>
                <a:latin typeface="Segoe UI" panose="020B0502040204020203" pitchFamily="34" charset="0"/>
                <a:cs typeface="Segoe UI" panose="020B0502040204020203" pitchFamily="34" charset="0"/>
              </a:rPr>
              <a:t> API | Types Of Plots</a:t>
            </a:r>
            <a:endParaRPr lang="en-US" sz="1200" dirty="0"/>
          </a:p>
          <a:p>
            <a:pPr defTabSz="619597"/>
            <a:r>
              <a:rPr lang="en-US" sz="1200" b="1" dirty="0">
                <a:solidFill>
                  <a:srgbClr val="606060"/>
                </a:solidFill>
                <a:latin typeface="Poppins"/>
              </a:rPr>
              <a:t>Day -9:</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Seaborn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-10:</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SKLearn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-11:</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Google </a:t>
            </a:r>
            <a:r>
              <a:rPr lang="en-US" sz="1200" dirty="0" err="1">
                <a:solidFill>
                  <a:srgbClr val="2D2D2F"/>
                </a:solidFill>
                <a:latin typeface="Segoe UI" panose="020B0502040204020203" pitchFamily="34" charset="0"/>
                <a:cs typeface="Segoe UI" panose="020B0502040204020203" pitchFamily="34" charset="0"/>
              </a:rPr>
              <a:t>Colab</a:t>
            </a:r>
            <a:r>
              <a:rPr lang="en-US" sz="1200" dirty="0">
                <a:solidFill>
                  <a:srgbClr val="2D2D2F"/>
                </a:solidFill>
                <a:latin typeface="Segoe UI" panose="020B0502040204020203" pitchFamily="34" charset="0"/>
                <a:cs typeface="Segoe UI" panose="020B0502040204020203" pitchFamily="34" charset="0"/>
              </a:rPr>
              <a:t> Notebook</a:t>
            </a:r>
            <a:endParaRPr lang="en-US" sz="1200" dirty="0"/>
          </a:p>
          <a:p>
            <a:pPr defTabSz="619597"/>
            <a:r>
              <a:rPr lang="en-US" sz="1200" b="1" dirty="0">
                <a:solidFill>
                  <a:srgbClr val="606060"/>
                </a:solidFill>
                <a:latin typeface="Poppins"/>
              </a:rPr>
              <a:t>Day -12: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Date and Time, Data Wrangling</a:t>
            </a:r>
            <a:endParaRPr lang="en-US" sz="1200" dirty="0"/>
          </a:p>
          <a:p>
            <a:pPr defTabSz="619597"/>
            <a:r>
              <a:rPr lang="en-US" sz="1200" b="1" dirty="0">
                <a:solidFill>
                  <a:srgbClr val="606060"/>
                </a:solidFill>
                <a:latin typeface="Poppins"/>
              </a:rPr>
              <a:t>Day -13: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Data Aggregation</a:t>
            </a:r>
            <a:endParaRPr lang="en-US" sz="1200" dirty="0"/>
          </a:p>
          <a:p>
            <a:pPr defTabSz="619597"/>
            <a:r>
              <a:rPr lang="en-US" sz="1200" b="1" dirty="0">
                <a:solidFill>
                  <a:srgbClr val="606060"/>
                </a:solidFill>
                <a:latin typeface="Poppins"/>
              </a:rPr>
              <a:t>Day -14: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Word Tokenization , Stemming and </a:t>
            </a:r>
            <a:r>
              <a:rPr lang="en-US" sz="1200" dirty="0" err="1">
                <a:solidFill>
                  <a:srgbClr val="2D2D2F"/>
                </a:solidFill>
                <a:latin typeface="Segoe UI" panose="020B0502040204020203" pitchFamily="34" charset="0"/>
                <a:cs typeface="Segoe UI" panose="020B0502040204020203" pitchFamily="34" charset="0"/>
              </a:rPr>
              <a:t>Lammetization</a:t>
            </a:r>
            <a:endParaRPr lang="en-US" sz="1200" dirty="0"/>
          </a:p>
          <a:p>
            <a:pPr defTabSz="619597"/>
            <a:r>
              <a:rPr lang="en-US" sz="1200" b="1" dirty="0">
                <a:solidFill>
                  <a:srgbClr val="606060"/>
                </a:solidFill>
                <a:latin typeface="Poppins"/>
              </a:rPr>
              <a:t>Day -15: </a:t>
            </a:r>
            <a:r>
              <a:rPr lang="en-US" sz="1200" dirty="0">
                <a:solidFill>
                  <a:srgbClr val="2D2D2F"/>
                </a:solidFill>
                <a:latin typeface="Segoe UI" panose="020B0502040204020203" pitchFamily="34" charset="0"/>
                <a:cs typeface="Segoe UI" panose="020B0502040204020203" pitchFamily="34" charset="0"/>
              </a:rPr>
              <a:t>Python – Data Visualization</a:t>
            </a:r>
            <a:endParaRPr lang="en-US" sz="1900" dirty="0"/>
          </a:p>
        </p:txBody>
      </p:sp>
    </p:spTree>
    <p:extLst>
      <p:ext uri="{BB962C8B-B14F-4D97-AF65-F5344CB8AC3E}">
        <p14:creationId xmlns:p14="http://schemas.microsoft.com/office/powerpoint/2010/main" val="3871180514"/>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9502"/>
            <a:ext cx="8229600" cy="857250"/>
          </a:xfrm>
        </p:spPr>
        <p:txBody>
          <a:bodyPr lIns="61960" tIns="30980" rIns="61960" bIns="30980"/>
          <a:lstStyle/>
          <a:p>
            <a:pPr algn="l"/>
            <a:r>
              <a:rPr lang="en" sz="2700" dirty="0">
                <a:solidFill>
                  <a:schemeClr val="bg1"/>
                </a:solidFill>
              </a:rPr>
              <a:t>Day wise Learning Plan</a:t>
            </a:r>
            <a:endParaRPr lang="en-US" sz="2400" dirty="0">
              <a:solidFill>
                <a:schemeClr val="bg1"/>
              </a:solidFill>
            </a:endParaRPr>
          </a:p>
        </p:txBody>
      </p:sp>
      <p:sp>
        <p:nvSpPr>
          <p:cNvPr id="3" name="Rectangle 2"/>
          <p:cNvSpPr/>
          <p:nvPr/>
        </p:nvSpPr>
        <p:spPr>
          <a:xfrm>
            <a:off x="611560" y="925951"/>
            <a:ext cx="6810447" cy="4217549"/>
          </a:xfrm>
          <a:prstGeom prst="rect">
            <a:avLst/>
          </a:prstGeom>
        </p:spPr>
        <p:txBody>
          <a:bodyPr wrap="square" lIns="61960" tIns="30980" rIns="61960" bIns="30980">
            <a:spAutoFit/>
          </a:bodyPr>
          <a:lstStyle/>
          <a:p>
            <a:r>
              <a:rPr lang="en-US" b="1" dirty="0">
                <a:solidFill>
                  <a:srgbClr val="606060"/>
                </a:solidFill>
                <a:latin typeface="Poppins"/>
              </a:rPr>
              <a:t>Day -16:</a:t>
            </a:r>
            <a:r>
              <a:rPr lang="en-US" dirty="0">
                <a:solidFill>
                  <a:srgbClr val="606060"/>
                </a:solidFill>
                <a:latin typeface="Poppins"/>
              </a:rPr>
              <a:t> </a:t>
            </a:r>
            <a:r>
              <a:rPr lang="en-US" sz="1200" dirty="0">
                <a:solidFill>
                  <a:srgbClr val="2D2D2F"/>
                </a:solidFill>
                <a:latin typeface="Segoe UI" panose="020B0502040204020203" pitchFamily="34" charset="0"/>
              </a:rPr>
              <a:t>Python – Statistical Analysis</a:t>
            </a:r>
            <a:endParaRPr lang="en-US" dirty="0">
              <a:solidFill>
                <a:srgbClr val="606060"/>
              </a:solidFill>
              <a:latin typeface="Poppins"/>
            </a:endParaRPr>
          </a:p>
          <a:p>
            <a:r>
              <a:rPr lang="en-US" b="1" dirty="0">
                <a:solidFill>
                  <a:srgbClr val="606060"/>
                </a:solidFill>
                <a:latin typeface="Poppins"/>
              </a:rPr>
              <a:t>Day -17:</a:t>
            </a:r>
            <a:r>
              <a:rPr lang="en-US" dirty="0">
                <a:solidFill>
                  <a:srgbClr val="606060"/>
                </a:solidFill>
                <a:latin typeface="Poppins"/>
              </a:rPr>
              <a:t> </a:t>
            </a:r>
            <a:r>
              <a:rPr lang="en-US" sz="1200" dirty="0">
                <a:solidFill>
                  <a:srgbClr val="2D2D2F"/>
                </a:solidFill>
                <a:latin typeface="Segoe UI" panose="020B0502040204020203" pitchFamily="34" charset="0"/>
              </a:rPr>
              <a:t>Python – Types Of Distribution</a:t>
            </a:r>
            <a:endParaRPr lang="en-US" dirty="0">
              <a:solidFill>
                <a:srgbClr val="606060"/>
              </a:solidFill>
              <a:latin typeface="Poppins"/>
            </a:endParaRPr>
          </a:p>
          <a:p>
            <a:r>
              <a:rPr lang="en-US" b="1" dirty="0">
                <a:solidFill>
                  <a:srgbClr val="606060"/>
                </a:solidFill>
                <a:latin typeface="Poppins"/>
              </a:rPr>
              <a:t>Day -18:</a:t>
            </a:r>
            <a:r>
              <a:rPr lang="en-US" dirty="0">
                <a:solidFill>
                  <a:srgbClr val="606060"/>
                </a:solidFill>
                <a:latin typeface="Poppins"/>
              </a:rPr>
              <a:t> </a:t>
            </a:r>
            <a:r>
              <a:rPr lang="en-US" sz="1200" dirty="0">
                <a:solidFill>
                  <a:srgbClr val="2D2D2F"/>
                </a:solidFill>
                <a:latin typeface="Segoe UI" panose="020B0502040204020203" pitchFamily="34" charset="0"/>
              </a:rPr>
              <a:t>Python – Correlation ,Chi-Square Test , Linear Regression</a:t>
            </a:r>
            <a:endParaRPr lang="en-US" dirty="0">
              <a:solidFill>
                <a:srgbClr val="606060"/>
              </a:solidFill>
              <a:latin typeface="Poppins"/>
            </a:endParaRPr>
          </a:p>
          <a:p>
            <a:r>
              <a:rPr lang="en-US" b="1" dirty="0">
                <a:solidFill>
                  <a:srgbClr val="606060"/>
                </a:solidFill>
                <a:latin typeface="Poppins"/>
              </a:rPr>
              <a:t>Day -19:</a:t>
            </a:r>
            <a:r>
              <a:rPr lang="en-US" dirty="0">
                <a:solidFill>
                  <a:srgbClr val="606060"/>
                </a:solidFill>
                <a:latin typeface="Poppins"/>
              </a:rPr>
              <a:t> </a:t>
            </a:r>
            <a:r>
              <a:rPr lang="en-US" sz="1200" dirty="0">
                <a:solidFill>
                  <a:srgbClr val="2D2D2F"/>
                </a:solidFill>
                <a:latin typeface="Segoe UI" panose="020B0502040204020203" pitchFamily="34" charset="0"/>
              </a:rPr>
              <a:t>Tableau – Introduction and Tools</a:t>
            </a:r>
            <a:endParaRPr lang="en-US" dirty="0">
              <a:solidFill>
                <a:srgbClr val="606060"/>
              </a:solidFill>
              <a:latin typeface="Poppins"/>
            </a:endParaRPr>
          </a:p>
          <a:p>
            <a:r>
              <a:rPr lang="en-US" b="1" dirty="0">
                <a:solidFill>
                  <a:srgbClr val="606060"/>
                </a:solidFill>
                <a:latin typeface="Poppins"/>
              </a:rPr>
              <a:t>Day -20:</a:t>
            </a:r>
            <a:r>
              <a:rPr lang="en-US" dirty="0">
                <a:solidFill>
                  <a:srgbClr val="606060"/>
                </a:solidFill>
                <a:latin typeface="Poppins"/>
              </a:rPr>
              <a:t> </a:t>
            </a:r>
            <a:r>
              <a:rPr lang="en-US" sz="1200" dirty="0">
                <a:solidFill>
                  <a:srgbClr val="2D2D2F"/>
                </a:solidFill>
                <a:latin typeface="Segoe UI" panose="020B0502040204020203" pitchFamily="34" charset="0"/>
              </a:rPr>
              <a:t>Tableau – Data Sources , Worksheets</a:t>
            </a:r>
            <a:endParaRPr lang="en-US" dirty="0">
              <a:solidFill>
                <a:srgbClr val="606060"/>
              </a:solidFill>
              <a:latin typeface="Poppins"/>
            </a:endParaRPr>
          </a:p>
          <a:p>
            <a:r>
              <a:rPr lang="en-US" b="1" dirty="0">
                <a:solidFill>
                  <a:srgbClr val="606060"/>
                </a:solidFill>
                <a:latin typeface="Poppins"/>
              </a:rPr>
              <a:t>Day -21:</a:t>
            </a:r>
            <a:r>
              <a:rPr lang="en-US" dirty="0">
                <a:solidFill>
                  <a:srgbClr val="606060"/>
                </a:solidFill>
                <a:latin typeface="Poppins"/>
              </a:rPr>
              <a:t> </a:t>
            </a:r>
            <a:r>
              <a:rPr lang="en-US" sz="1200" dirty="0">
                <a:solidFill>
                  <a:srgbClr val="2D2D2F"/>
                </a:solidFill>
                <a:latin typeface="Segoe UI" panose="020B0502040204020203" pitchFamily="34" charset="0"/>
              </a:rPr>
              <a:t>Spatial Data Science For Covid-19 Disease Prediction</a:t>
            </a:r>
            <a:endParaRPr lang="en-US" dirty="0">
              <a:solidFill>
                <a:srgbClr val="606060"/>
              </a:solidFill>
              <a:latin typeface="Poppins"/>
            </a:endParaRPr>
          </a:p>
          <a:p>
            <a:r>
              <a:rPr lang="en-US" b="1" dirty="0">
                <a:solidFill>
                  <a:srgbClr val="606060"/>
                </a:solidFill>
                <a:latin typeface="Poppins"/>
              </a:rPr>
              <a:t>Day -22:</a:t>
            </a:r>
            <a:r>
              <a:rPr lang="en-US" dirty="0">
                <a:solidFill>
                  <a:srgbClr val="606060"/>
                </a:solidFill>
                <a:latin typeface="Poppins"/>
              </a:rPr>
              <a:t>  </a:t>
            </a:r>
            <a:r>
              <a:rPr lang="en-US" sz="1200" dirty="0">
                <a:solidFill>
                  <a:srgbClr val="2D2D2F"/>
                </a:solidFill>
                <a:latin typeface="Segoe UI" panose="020B0502040204020203" pitchFamily="34" charset="0"/>
              </a:rPr>
              <a:t>Power-BI – Introduction, Installation Steps and Architecture</a:t>
            </a:r>
            <a:endParaRPr lang="en-US" dirty="0">
              <a:solidFill>
                <a:srgbClr val="606060"/>
              </a:solidFill>
              <a:latin typeface="Poppins"/>
            </a:endParaRPr>
          </a:p>
          <a:p>
            <a:r>
              <a:rPr lang="en-US" b="1" dirty="0">
                <a:solidFill>
                  <a:srgbClr val="606060"/>
                </a:solidFill>
                <a:latin typeface="Poppins"/>
              </a:rPr>
              <a:t>Day -23:</a:t>
            </a:r>
            <a:r>
              <a:rPr lang="en-US" dirty="0">
                <a:solidFill>
                  <a:srgbClr val="606060"/>
                </a:solidFill>
                <a:latin typeface="Poppins"/>
              </a:rPr>
              <a:t> </a:t>
            </a:r>
            <a:r>
              <a:rPr lang="en-US" sz="1200" dirty="0">
                <a:solidFill>
                  <a:srgbClr val="2D2D2F"/>
                </a:solidFill>
                <a:latin typeface="Segoe UI" panose="020B0502040204020203" pitchFamily="34" charset="0"/>
              </a:rPr>
              <a:t>Power-BI – Data Modelling , Visualization Options | Excel Integration</a:t>
            </a:r>
            <a:endParaRPr lang="en-US" dirty="0">
              <a:solidFill>
                <a:srgbClr val="606060"/>
              </a:solidFill>
              <a:latin typeface="Poppins"/>
            </a:endParaRPr>
          </a:p>
          <a:p>
            <a:r>
              <a:rPr lang="en-US" b="1" dirty="0">
                <a:solidFill>
                  <a:srgbClr val="606060"/>
                </a:solidFill>
                <a:latin typeface="Poppins"/>
              </a:rPr>
              <a:t>Day -24:</a:t>
            </a:r>
            <a:r>
              <a:rPr lang="en-US" dirty="0">
                <a:solidFill>
                  <a:srgbClr val="606060"/>
                </a:solidFill>
                <a:latin typeface="Poppins"/>
              </a:rPr>
              <a:t> </a:t>
            </a:r>
            <a:r>
              <a:rPr lang="en-US" sz="1200" dirty="0">
                <a:solidFill>
                  <a:srgbClr val="2D2D2F"/>
                </a:solidFill>
                <a:latin typeface="Segoe UI" panose="020B0502040204020203" pitchFamily="34" charset="0"/>
              </a:rPr>
              <a:t>Parkinson’s Disease Prediction – XG Boost Classifier</a:t>
            </a:r>
            <a:endParaRPr lang="en-US" dirty="0">
              <a:solidFill>
                <a:srgbClr val="606060"/>
              </a:solidFill>
              <a:latin typeface="Poppins"/>
            </a:endParaRPr>
          </a:p>
          <a:p>
            <a:r>
              <a:rPr lang="en-US" b="1" dirty="0">
                <a:solidFill>
                  <a:srgbClr val="606060"/>
                </a:solidFill>
                <a:latin typeface="Poppins"/>
              </a:rPr>
              <a:t>Day -25:</a:t>
            </a:r>
            <a:r>
              <a:rPr lang="en-US" dirty="0">
                <a:solidFill>
                  <a:srgbClr val="606060"/>
                </a:solidFill>
                <a:latin typeface="Poppins"/>
              </a:rPr>
              <a:t> </a:t>
            </a:r>
            <a:r>
              <a:rPr lang="en-US" sz="1200" dirty="0">
                <a:solidFill>
                  <a:srgbClr val="2D2D2F"/>
                </a:solidFill>
                <a:latin typeface="Segoe UI" panose="020B0502040204020203" pitchFamily="34" charset="0"/>
              </a:rPr>
              <a:t>House Price Prediction using Random Forest Regression</a:t>
            </a:r>
            <a:endParaRPr lang="en-US" dirty="0">
              <a:solidFill>
                <a:srgbClr val="606060"/>
              </a:solidFill>
              <a:latin typeface="Poppins"/>
            </a:endParaRPr>
          </a:p>
          <a:p>
            <a:r>
              <a:rPr lang="en-US" b="1" dirty="0">
                <a:solidFill>
                  <a:srgbClr val="606060"/>
                </a:solidFill>
                <a:latin typeface="Poppins"/>
              </a:rPr>
              <a:t>Day -26:</a:t>
            </a:r>
            <a:r>
              <a:rPr lang="en-US" dirty="0">
                <a:solidFill>
                  <a:srgbClr val="606060"/>
                </a:solidFill>
                <a:latin typeface="Poppins"/>
              </a:rPr>
              <a:t> </a:t>
            </a:r>
            <a:r>
              <a:rPr lang="en-US" sz="1200" dirty="0">
                <a:solidFill>
                  <a:srgbClr val="2D2D2F"/>
                </a:solidFill>
                <a:latin typeface="Segoe UI" panose="020B0502040204020203" pitchFamily="34" charset="0"/>
              </a:rPr>
              <a:t>Customer Segmentation Using ML – K-Means Clustering</a:t>
            </a:r>
            <a:endParaRPr lang="en-US" dirty="0">
              <a:solidFill>
                <a:srgbClr val="606060"/>
              </a:solidFill>
              <a:latin typeface="Poppins"/>
            </a:endParaRPr>
          </a:p>
          <a:p>
            <a:r>
              <a:rPr lang="en-US" b="1" dirty="0">
                <a:solidFill>
                  <a:srgbClr val="606060"/>
                </a:solidFill>
                <a:latin typeface="Poppins"/>
              </a:rPr>
              <a:t>Day -27:</a:t>
            </a:r>
            <a:r>
              <a:rPr lang="en-US" dirty="0">
                <a:solidFill>
                  <a:srgbClr val="606060"/>
                </a:solidFill>
                <a:latin typeface="Poppins"/>
              </a:rPr>
              <a:t> </a:t>
            </a:r>
            <a:r>
              <a:rPr lang="en-US" sz="1200" dirty="0">
                <a:solidFill>
                  <a:srgbClr val="2D2D2F"/>
                </a:solidFill>
                <a:latin typeface="Segoe UI" panose="020B0502040204020203" pitchFamily="34" charset="0"/>
              </a:rPr>
              <a:t>Home Loan Prediction using Decision Tree Classifier</a:t>
            </a:r>
            <a:endParaRPr lang="en-US" dirty="0">
              <a:solidFill>
                <a:srgbClr val="606060"/>
              </a:solidFill>
              <a:latin typeface="Poppins"/>
            </a:endParaRPr>
          </a:p>
          <a:p>
            <a:r>
              <a:rPr lang="en-US" b="1" dirty="0">
                <a:solidFill>
                  <a:srgbClr val="606060"/>
                </a:solidFill>
                <a:latin typeface="Poppins"/>
              </a:rPr>
              <a:t>Day -28:</a:t>
            </a:r>
            <a:r>
              <a:rPr lang="en-US" dirty="0">
                <a:solidFill>
                  <a:srgbClr val="606060"/>
                </a:solidFill>
                <a:latin typeface="Poppins"/>
              </a:rPr>
              <a:t> </a:t>
            </a:r>
            <a:r>
              <a:rPr lang="en-US" sz="1200" dirty="0">
                <a:solidFill>
                  <a:srgbClr val="2D2D2F"/>
                </a:solidFill>
                <a:latin typeface="Segoe UI" panose="020B0502040204020203" pitchFamily="34" charset="0"/>
              </a:rPr>
              <a:t>Spam Classification using NLP</a:t>
            </a:r>
            <a:endParaRPr lang="en-US" dirty="0">
              <a:solidFill>
                <a:srgbClr val="606060"/>
              </a:solidFill>
              <a:latin typeface="Poppins"/>
            </a:endParaRPr>
          </a:p>
          <a:p>
            <a:r>
              <a:rPr lang="en-US" b="1" dirty="0">
                <a:solidFill>
                  <a:srgbClr val="606060"/>
                </a:solidFill>
                <a:latin typeface="Poppins"/>
              </a:rPr>
              <a:t>Day -29:</a:t>
            </a:r>
            <a:r>
              <a:rPr lang="en-US" dirty="0">
                <a:solidFill>
                  <a:srgbClr val="606060"/>
                </a:solidFill>
                <a:latin typeface="Poppins"/>
              </a:rPr>
              <a:t> </a:t>
            </a:r>
            <a:r>
              <a:rPr lang="en-US" sz="1200" dirty="0">
                <a:solidFill>
                  <a:srgbClr val="2D2D2F"/>
                </a:solidFill>
                <a:latin typeface="Segoe UI" panose="020B0502040204020203" pitchFamily="34" charset="0"/>
              </a:rPr>
              <a:t>Hand Written Digit Recognition Using CNN</a:t>
            </a:r>
            <a:endParaRPr lang="en-US" dirty="0">
              <a:solidFill>
                <a:srgbClr val="606060"/>
              </a:solidFill>
              <a:latin typeface="Poppins"/>
            </a:endParaRPr>
          </a:p>
          <a:p>
            <a:r>
              <a:rPr lang="en-US" b="1" dirty="0">
                <a:solidFill>
                  <a:srgbClr val="606060"/>
                </a:solidFill>
                <a:latin typeface="Poppins"/>
              </a:rPr>
              <a:t>Day -30:</a:t>
            </a:r>
            <a:r>
              <a:rPr lang="en-US" dirty="0">
                <a:solidFill>
                  <a:srgbClr val="606060"/>
                </a:solidFill>
                <a:latin typeface="Poppins"/>
              </a:rPr>
              <a:t> </a:t>
            </a:r>
            <a:r>
              <a:rPr lang="en-US" sz="1200" dirty="0">
                <a:solidFill>
                  <a:srgbClr val="2D2D2F"/>
                </a:solidFill>
                <a:latin typeface="Segoe UI" panose="020B0502040204020203" pitchFamily="34" charset="0"/>
              </a:rPr>
              <a:t>Churn Prediction using Deep Learning</a:t>
            </a:r>
            <a:endParaRPr lang="en-US" dirty="0">
              <a:solidFill>
                <a:srgbClr val="606060"/>
              </a:solidFill>
              <a:latin typeface="Poppins"/>
            </a:endParaRPr>
          </a:p>
        </p:txBody>
      </p:sp>
    </p:spTree>
    <p:extLst>
      <p:ext uri="{BB962C8B-B14F-4D97-AF65-F5344CB8AC3E}">
        <p14:creationId xmlns:p14="http://schemas.microsoft.com/office/powerpoint/2010/main" val="1844678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57" y="339502"/>
            <a:ext cx="8229600" cy="857250"/>
          </a:xfrm>
        </p:spPr>
        <p:txBody>
          <a:bodyPr lIns="61960" tIns="30980" rIns="61960" bIns="30980">
            <a:normAutofit/>
          </a:bodyPr>
          <a:lstStyle/>
          <a:p>
            <a:pPr algn="l"/>
            <a:r>
              <a:rPr lang="en-US" sz="3200" dirty="0">
                <a:solidFill>
                  <a:schemeClr val="bg1"/>
                </a:solidFill>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794990" y="4256635"/>
            <a:ext cx="3880967" cy="354953"/>
          </a:xfrm>
          <a:prstGeom prst="rect">
            <a:avLst/>
          </a:prstGeom>
          <a:noFill/>
        </p:spPr>
        <p:txBody>
          <a:bodyPr wrap="none" lIns="61960" tIns="30980" rIns="61960" bIns="30980" rtlCol="0">
            <a:spAutoFit/>
          </a:bodyPr>
          <a:lstStyle/>
          <a:p>
            <a:r>
              <a:rPr lang="en-US" sz="1900" dirty="0"/>
              <a:t>All Projects in </a:t>
            </a:r>
            <a:r>
              <a:rPr lang="en-US" sz="1900" b="1" dirty="0"/>
              <a:t>Jupyter Notebook</a:t>
            </a:r>
            <a:endParaRPr lang="en-US" sz="1900" b="1" u="sng" dirty="0"/>
          </a:p>
        </p:txBody>
      </p:sp>
      <p:sp>
        <p:nvSpPr>
          <p:cNvPr id="6" name="Rectangle 5"/>
          <p:cNvSpPr/>
          <p:nvPr/>
        </p:nvSpPr>
        <p:spPr>
          <a:xfrm>
            <a:off x="794991" y="1290420"/>
            <a:ext cx="6567179" cy="2565470"/>
          </a:xfrm>
          <a:prstGeom prst="rect">
            <a:avLst/>
          </a:prstGeom>
        </p:spPr>
        <p:txBody>
          <a:bodyPr wrap="square" lIns="61960" tIns="30980" rIns="61960" bIns="30980">
            <a:spAutoFit/>
          </a:bodyPr>
          <a:lstStyle/>
          <a:p>
            <a:pPr marL="232349" indent="-232349">
              <a:buFont typeface="+mj-lt"/>
              <a:buAutoNum type="arabicPeriod"/>
            </a:pPr>
            <a:r>
              <a:rPr lang="en-US" sz="1600" dirty="0">
                <a:solidFill>
                  <a:schemeClr val="bg1"/>
                </a:solidFill>
              </a:rPr>
              <a:t>Spatial Data Science For  Covid-19 Disease Prediction     </a:t>
            </a:r>
          </a:p>
          <a:p>
            <a:pPr marL="232349" indent="-232349">
              <a:buFont typeface="+mj-lt"/>
              <a:buAutoNum type="arabicPeriod"/>
            </a:pPr>
            <a:r>
              <a:rPr lang="en-US" sz="1600" dirty="0">
                <a:solidFill>
                  <a:schemeClr val="bg1"/>
                </a:solidFill>
              </a:rPr>
              <a:t>Parkinson’s Disease Prediction-</a:t>
            </a:r>
            <a:r>
              <a:rPr lang="en-US" sz="1600" dirty="0" err="1">
                <a:solidFill>
                  <a:schemeClr val="bg1"/>
                </a:solidFill>
              </a:rPr>
              <a:t>XGBoost</a:t>
            </a:r>
            <a:r>
              <a:rPr lang="en-US" sz="1600" dirty="0">
                <a:solidFill>
                  <a:schemeClr val="bg1"/>
                </a:solidFill>
              </a:rPr>
              <a:t> Classifier</a:t>
            </a:r>
          </a:p>
          <a:p>
            <a:pPr marL="232349" indent="-232349">
              <a:buFont typeface="+mj-lt"/>
              <a:buAutoNum type="arabicPeriod"/>
            </a:pPr>
            <a:r>
              <a:rPr lang="en-US" sz="1600" dirty="0">
                <a:solidFill>
                  <a:schemeClr val="bg1"/>
                </a:solidFill>
              </a:rPr>
              <a:t>House Price Prediction-Random Forest Regression</a:t>
            </a:r>
          </a:p>
          <a:p>
            <a:pPr marL="232349" indent="-232349">
              <a:buFont typeface="+mj-lt"/>
              <a:buAutoNum type="arabicPeriod"/>
            </a:pPr>
            <a:r>
              <a:rPr lang="en-US" sz="1600" dirty="0">
                <a:solidFill>
                  <a:schemeClr val="bg1"/>
                </a:solidFill>
              </a:rPr>
              <a:t>Customer Segmentation Using ML-K-Means Clustering</a:t>
            </a:r>
          </a:p>
          <a:p>
            <a:pPr marL="232349" indent="-232349">
              <a:buFont typeface="+mj-lt"/>
              <a:buAutoNum type="arabicPeriod"/>
            </a:pPr>
            <a:r>
              <a:rPr lang="en-US" sz="1600" dirty="0">
                <a:solidFill>
                  <a:schemeClr val="bg1"/>
                </a:solidFill>
              </a:rPr>
              <a:t>Home Loan Prediction-Decision Tree Classifier</a:t>
            </a:r>
          </a:p>
          <a:p>
            <a:pPr marL="232349" indent="-232349">
              <a:buFont typeface="+mj-lt"/>
              <a:buAutoNum type="arabicPeriod"/>
            </a:pPr>
            <a:r>
              <a:rPr lang="en-US" sz="1600" dirty="0">
                <a:solidFill>
                  <a:schemeClr val="bg1"/>
                </a:solidFill>
              </a:rPr>
              <a:t>Spam Classification-NLP</a:t>
            </a:r>
          </a:p>
          <a:p>
            <a:pPr marL="232349" indent="-232349">
              <a:buFont typeface="+mj-lt"/>
              <a:buAutoNum type="arabicPeriod"/>
            </a:pPr>
            <a:r>
              <a:rPr lang="en-US" sz="1600" dirty="0">
                <a:solidFill>
                  <a:schemeClr val="bg1"/>
                </a:solidFill>
              </a:rPr>
              <a:t>Hand Written Digit Recognition Using Python-CNN</a:t>
            </a:r>
          </a:p>
          <a:p>
            <a:pPr marL="232349" indent="-232349">
              <a:buFont typeface="+mj-lt"/>
              <a:buAutoNum type="arabicPeriod"/>
            </a:pPr>
            <a:r>
              <a:rPr lang="en-US" sz="1600" dirty="0">
                <a:solidFill>
                  <a:schemeClr val="bg1"/>
                </a:solidFill>
              </a:rPr>
              <a:t>Churn Prediction-Deep Learning</a:t>
            </a:r>
          </a:p>
          <a:p>
            <a:pPr marL="232349" indent="-232349">
              <a:buFont typeface="+mj-lt"/>
              <a:buAutoNum type="arabicPeriod"/>
            </a:pPr>
            <a:r>
              <a:rPr lang="en-US" sz="1600" dirty="0">
                <a:solidFill>
                  <a:schemeClr val="bg1"/>
                </a:solidFill>
              </a:rPr>
              <a:t>Crop Yield Prediction</a:t>
            </a:r>
          </a:p>
          <a:p>
            <a:pPr marL="232349" indent="-232349">
              <a:buFont typeface="+mj-lt"/>
              <a:buAutoNum type="arabicPeriod"/>
            </a:pPr>
            <a:r>
              <a:rPr lang="en-US" sz="1600" dirty="0">
                <a:solidFill>
                  <a:schemeClr val="bg1"/>
                </a:solidFill>
              </a:rPr>
              <a:t>Ground water level prediction</a:t>
            </a:r>
          </a:p>
        </p:txBody>
      </p:sp>
    </p:spTree>
    <p:extLst>
      <p:ext uri="{BB962C8B-B14F-4D97-AF65-F5344CB8AC3E}">
        <p14:creationId xmlns:p14="http://schemas.microsoft.com/office/powerpoint/2010/main" val="2724818984"/>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95" y="968130"/>
            <a:ext cx="8238600" cy="478200"/>
          </a:xfrm>
        </p:spPr>
        <p:txBody>
          <a:bodyPr lIns="61960" tIns="30980" rIns="61960" bIns="30980"/>
          <a:lstStyle/>
          <a:p>
            <a:pPr algn="l"/>
            <a:r>
              <a:rPr lang="en-US" sz="2400" u="sng" dirty="0">
                <a:solidFill>
                  <a:schemeClr val="bg1"/>
                </a:solidFill>
              </a:rPr>
              <a:t>What</a:t>
            </a:r>
            <a:r>
              <a:rPr lang="en-US" sz="2400" dirty="0">
                <a:solidFill>
                  <a:schemeClr val="bg1"/>
                </a:solidFill>
              </a:rPr>
              <a:t> you will </a:t>
            </a:r>
            <a:r>
              <a:rPr lang="en-US" sz="2400" u="sng" dirty="0">
                <a:solidFill>
                  <a:schemeClr val="bg1"/>
                </a:solidFill>
              </a:rPr>
              <a:t>get</a:t>
            </a:r>
            <a:r>
              <a:rPr lang="en-US" sz="2400" dirty="0">
                <a:solidFill>
                  <a:schemeClr val="bg1"/>
                </a:solidFill>
              </a:rPr>
              <a:t> from this Free 30 Days Master Class?</a:t>
            </a:r>
          </a:p>
        </p:txBody>
      </p:sp>
      <p:sp>
        <p:nvSpPr>
          <p:cNvPr id="3" name="Rectangle 2"/>
          <p:cNvSpPr/>
          <p:nvPr/>
        </p:nvSpPr>
        <p:spPr>
          <a:xfrm>
            <a:off x="1577610" y="1948363"/>
            <a:ext cx="5702538" cy="1188876"/>
          </a:xfrm>
          <a:prstGeom prst="rect">
            <a:avLst/>
          </a:prstGeom>
        </p:spPr>
        <p:txBody>
          <a:bodyPr wrap="square" lIns="61960" tIns="30980" rIns="61960" bIns="30980">
            <a:spAutoFit/>
          </a:bodyPr>
          <a:lstStyle/>
          <a:p>
            <a:pPr marL="309799" indent="-309799">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You can attend YouTube Live Class</a:t>
            </a:r>
          </a:p>
          <a:p>
            <a:pPr marL="309799" indent="-309799">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3390615497"/>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748" y="2233960"/>
            <a:ext cx="5886584" cy="783316"/>
          </a:xfrm>
        </p:spPr>
        <p:txBody>
          <a:bodyPr/>
          <a:lstStyle/>
          <a:p>
            <a:r>
              <a:rPr lang="en-US" sz="1900" dirty="0">
                <a:solidFill>
                  <a:schemeClr val="bg2">
                    <a:lumMod val="50000"/>
                  </a:schemeClr>
                </a:solidFill>
              </a:rPr>
              <a:t>Ans :</a:t>
            </a:r>
            <a:r>
              <a:rPr lang="en-US" sz="1900" dirty="0"/>
              <a:t> </a:t>
            </a:r>
            <a:r>
              <a:rPr lang="en-US" sz="1200" dirty="0"/>
              <a:t>During the Live Class, organizer will post </a:t>
            </a:r>
            <a:r>
              <a:rPr lang="en-US" sz="1200" u="sng" dirty="0">
                <a:solidFill>
                  <a:srgbClr val="FF0000"/>
                </a:solidFill>
              </a:rPr>
              <a:t>Google Form link </a:t>
            </a:r>
            <a:r>
              <a:rPr lang="en-US" sz="1200" dirty="0"/>
              <a:t>in </a:t>
            </a:r>
            <a:r>
              <a:rPr lang="en-US" sz="1200" u="sng" dirty="0">
                <a:solidFill>
                  <a:srgbClr val="FF0000"/>
                </a:solidFill>
              </a:rPr>
              <a:t>Live Chat. </a:t>
            </a:r>
            <a:r>
              <a:rPr lang="en-US" sz="1200" dirty="0">
                <a:solidFill>
                  <a:schemeClr val="tx1"/>
                </a:solidFill>
              </a:rPr>
              <a:t>The Participants should submit the from on daily basis. </a:t>
            </a:r>
            <a:br>
              <a:rPr lang="en-US" sz="1200" dirty="0">
                <a:solidFill>
                  <a:schemeClr val="tx1"/>
                </a:solidFill>
              </a:rPr>
            </a:br>
            <a:r>
              <a:rPr lang="en-US" sz="1200" dirty="0">
                <a:solidFill>
                  <a:srgbClr val="C00000"/>
                </a:solidFill>
              </a:rPr>
              <a:t>Minimum 25 Days </a:t>
            </a:r>
            <a:r>
              <a:rPr lang="en-US" sz="1200" dirty="0">
                <a:solidFill>
                  <a:schemeClr val="tx1"/>
                </a:solidFill>
              </a:rPr>
              <a:t>Attendance is Required to get Free Master Class Participation Certificate.</a:t>
            </a:r>
          </a:p>
        </p:txBody>
      </p:sp>
      <p:sp>
        <p:nvSpPr>
          <p:cNvPr id="3" name="Title 2"/>
          <p:cNvSpPr>
            <a:spLocks noGrp="1"/>
          </p:cNvSpPr>
          <p:nvPr>
            <p:ph type="title" idx="2"/>
          </p:nvPr>
        </p:nvSpPr>
        <p:spPr>
          <a:xfrm>
            <a:off x="1589081" y="771550"/>
            <a:ext cx="5850559" cy="1462408"/>
          </a:xfrm>
        </p:spPr>
        <p:txBody>
          <a:bodyPr/>
          <a:lstStyle/>
          <a:p>
            <a:r>
              <a:rPr lang="en-US" sz="3300" dirty="0">
                <a:solidFill>
                  <a:schemeClr val="bg2">
                    <a:lumMod val="50000"/>
                  </a:schemeClr>
                </a:solidFill>
              </a:rPr>
              <a:t>How to mark </a:t>
            </a:r>
            <a:r>
              <a:rPr lang="en-US" sz="3300" dirty="0"/>
              <a:t>your </a:t>
            </a:r>
            <a:r>
              <a:rPr lang="en-US" sz="3300" dirty="0">
                <a:solidFill>
                  <a:schemeClr val="bg2">
                    <a:lumMod val="50000"/>
                  </a:schemeClr>
                </a:solidFill>
              </a:rPr>
              <a:t>Attendance</a:t>
            </a:r>
            <a:r>
              <a:rPr lang="en-US" sz="3300" dirty="0"/>
              <a:t> in </a:t>
            </a:r>
            <a:r>
              <a:rPr lang="en-US" sz="3300" dirty="0">
                <a:solidFill>
                  <a:schemeClr val="bg2">
                    <a:lumMod val="50000"/>
                  </a:schemeClr>
                </a:solidFill>
              </a:rPr>
              <a:t>YouTube Live Class</a:t>
            </a:r>
            <a:r>
              <a:rPr lang="en-US" sz="3300" dirty="0"/>
              <a:t>?</a:t>
            </a:r>
          </a:p>
        </p:txBody>
      </p:sp>
      <p:sp>
        <p:nvSpPr>
          <p:cNvPr id="6" name="Rectangle 5"/>
          <p:cNvSpPr/>
          <p:nvPr/>
        </p:nvSpPr>
        <p:spPr>
          <a:xfrm>
            <a:off x="1682748" y="3501533"/>
            <a:ext cx="5756892" cy="893562"/>
          </a:xfrm>
          <a:prstGeom prst="rect">
            <a:avLst/>
          </a:prstGeom>
          <a:ln>
            <a:solidFill>
              <a:srgbClr val="FF0000"/>
            </a:solidFill>
          </a:ln>
        </p:spPr>
        <p:txBody>
          <a:bodyPr wrap="square" lIns="61960" tIns="30980" rIns="61960" bIns="30980">
            <a:spAutoFit/>
          </a:bodyPr>
          <a:lstStyle/>
          <a:p>
            <a:r>
              <a:rPr lang="en-US" sz="1400" dirty="0">
                <a:solidFill>
                  <a:schemeClr val="bg2">
                    <a:lumMod val="50000"/>
                  </a:schemeClr>
                </a:solidFill>
              </a:rPr>
              <a:t>Note :</a:t>
            </a:r>
            <a:r>
              <a:rPr lang="en-US" sz="1400" dirty="0"/>
              <a:t> </a:t>
            </a:r>
            <a:r>
              <a:rPr lang="en-US" dirty="0"/>
              <a:t>The Link will be available during the Live. From the LIVE Class date, the live video will get removed from the YouTube in 3 days. </a:t>
            </a:r>
            <a:endParaRPr lang="en-US" u="sng" dirty="0">
              <a:solidFill>
                <a:srgbClr val="FF0000"/>
              </a:solidFill>
            </a:endParaRPr>
          </a:p>
        </p:txBody>
      </p:sp>
    </p:spTree>
    <p:extLst>
      <p:ext uri="{BB962C8B-B14F-4D97-AF65-F5344CB8AC3E}">
        <p14:creationId xmlns:p14="http://schemas.microsoft.com/office/powerpoint/2010/main" val="3178065227"/>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61960" tIns="30980" rIns="61960" bIns="30980">
            <a:normAutofit fontScale="90000"/>
          </a:bodyPr>
          <a:lstStyle/>
          <a:p>
            <a:pPr algn="l"/>
            <a:r>
              <a:rPr lang="en-US" sz="2700" dirty="0" smtClean="0"/>
              <a:t/>
            </a:r>
            <a:br>
              <a:rPr lang="en-US" sz="2700" dirty="0" smtClean="0"/>
            </a:br>
            <a:r>
              <a:rPr lang="en-US" sz="3600" dirty="0" smtClean="0">
                <a:solidFill>
                  <a:schemeClr val="bg1"/>
                </a:solidFill>
                <a:latin typeface="Times New Roman" panose="02020603050405020304" pitchFamily="18" charset="0"/>
                <a:cs typeface="Times New Roman" panose="02020603050405020304" pitchFamily="18" charset="0"/>
              </a:rPr>
              <a:t>Sample </a:t>
            </a:r>
            <a:r>
              <a:rPr lang="en-US" sz="3600" dirty="0">
                <a:solidFill>
                  <a:schemeClr val="bg1"/>
                </a:solidFill>
                <a:latin typeface="Times New Roman" panose="02020603050405020304" pitchFamily="18" charset="0"/>
                <a:cs typeface="Times New Roman" panose="02020603050405020304" pitchFamily="18" charset="0"/>
              </a:rPr>
              <a:t>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7674" y="1131590"/>
            <a:ext cx="4876365" cy="344665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927" y="2115654"/>
            <a:ext cx="2109728" cy="1620054"/>
          </a:xfrm>
          <a:prstGeom prst="rect">
            <a:avLst/>
          </a:prstGeom>
        </p:spPr>
      </p:pic>
    </p:spTree>
    <p:extLst>
      <p:ext uri="{BB962C8B-B14F-4D97-AF65-F5344CB8AC3E}">
        <p14:creationId xmlns:p14="http://schemas.microsoft.com/office/powerpoint/2010/main" val="1863006213"/>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5849" y="2854997"/>
            <a:ext cx="5965841" cy="435394"/>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403648" y="1203598"/>
            <a:ext cx="7396407" cy="955896"/>
          </a:xfrm>
        </p:spPr>
        <p:txBody>
          <a:bodyPr/>
          <a:lstStyle/>
          <a:p>
            <a:pPr algn="l"/>
            <a:r>
              <a:rPr lang="en-US" sz="2700" dirty="0"/>
              <a:t>You can get chance to apply 1 Month Internship on Data Science &amp; Analytics Master Class</a:t>
            </a:r>
          </a:p>
        </p:txBody>
      </p:sp>
      <p:sp>
        <p:nvSpPr>
          <p:cNvPr id="5" name="Subtitle 3"/>
          <p:cNvSpPr txBox="1">
            <a:spLocks/>
          </p:cNvSpPr>
          <p:nvPr/>
        </p:nvSpPr>
        <p:spPr>
          <a:xfrm>
            <a:off x="1096446" y="361695"/>
            <a:ext cx="5091544" cy="1001886"/>
          </a:xfrm>
          <a:prstGeom prst="rect">
            <a:avLst/>
          </a:prstGeom>
          <a:noFill/>
          <a:ln>
            <a:noFill/>
          </a:ln>
        </p:spPr>
        <p:txBody>
          <a:bodyPr spcFirstLastPara="1" wrap="square" lIns="61950" tIns="61950" rIns="61950" bIns="6195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3700" b="1" dirty="0"/>
              <a:t>On Demand</a:t>
            </a:r>
          </a:p>
        </p:txBody>
      </p:sp>
    </p:spTree>
    <p:extLst>
      <p:ext uri="{BB962C8B-B14F-4D97-AF65-F5344CB8AC3E}">
        <p14:creationId xmlns:p14="http://schemas.microsoft.com/office/powerpoint/2010/main" val="2965563637"/>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554" y="267495"/>
            <a:ext cx="4222798" cy="1008111"/>
          </a:xfrm>
        </p:spPr>
        <p:txBody>
          <a:bodyPr/>
          <a:lstStyle/>
          <a:p>
            <a:r>
              <a:rPr lang="en-US" sz="4100" dirty="0"/>
              <a:t>What is Internship????</a:t>
            </a:r>
          </a:p>
        </p:txBody>
      </p:sp>
      <p:grpSp>
        <p:nvGrpSpPr>
          <p:cNvPr id="9" name="Group 8"/>
          <p:cNvGrpSpPr/>
          <p:nvPr/>
        </p:nvGrpSpPr>
        <p:grpSpPr>
          <a:xfrm>
            <a:off x="1547664" y="1419622"/>
            <a:ext cx="6339624" cy="3495748"/>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bg1"/>
                  </a:solidFill>
                </a:rPr>
                <a:t>Grow</a:t>
              </a:r>
            </a:p>
          </p:txBody>
        </p:sp>
      </p:grpSp>
    </p:spTree>
    <p:extLst>
      <p:ext uri="{BB962C8B-B14F-4D97-AF65-F5344CB8AC3E}">
        <p14:creationId xmlns:p14="http://schemas.microsoft.com/office/powerpoint/2010/main" val="2955661476"/>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1640450336"/>
              </p:ext>
            </p:extLst>
          </p:nvPr>
        </p:nvGraphicFramePr>
        <p:xfrm>
          <a:off x="0" y="75104"/>
          <a:ext cx="8940527" cy="4886910"/>
        </p:xfrm>
        <a:graphic>
          <a:graphicData uri="http://schemas.openxmlformats.org/drawingml/2006/table">
            <a:tbl>
              <a:tblPr firstRow="1" bandRow="1">
                <a:tableStyleId>{08FB837D-C827-4EFA-A057-4D05807E0F7C}</a:tableStyleId>
              </a:tblPr>
              <a:tblGrid>
                <a:gridCol w="3545384"/>
                <a:gridCol w="5395143"/>
              </a:tblGrid>
              <a:tr h="349730">
                <a:tc>
                  <a:txBody>
                    <a:bodyPr/>
                    <a:lstStyle/>
                    <a:p>
                      <a:pPr algn="ctr"/>
                      <a:r>
                        <a:rPr lang="en-US" sz="1600" dirty="0" smtClean="0"/>
                        <a:t>Free Master Class DSA</a:t>
                      </a:r>
                      <a:endParaRPr lang="en-US" sz="1600" dirty="0"/>
                    </a:p>
                  </a:txBody>
                  <a:tcPr marL="61964" marR="61964" marT="30984" marB="30984"/>
                </a:tc>
                <a:tc>
                  <a:txBody>
                    <a:bodyPr/>
                    <a:lstStyle/>
                    <a:p>
                      <a:pPr algn="ctr"/>
                      <a:r>
                        <a:rPr lang="en-US" sz="1600" dirty="0" smtClean="0"/>
                        <a:t>1</a:t>
                      </a:r>
                      <a:r>
                        <a:rPr lang="en-US" sz="1600" baseline="0" dirty="0" smtClean="0"/>
                        <a:t> Month Internship on DSA</a:t>
                      </a:r>
                      <a:endParaRPr lang="en-US" sz="1600" dirty="0"/>
                    </a:p>
                  </a:txBody>
                  <a:tcPr marL="61964" marR="61964" marT="30984" marB="30984"/>
                </a:tc>
              </a:tr>
              <a:tr h="557706">
                <a:tc>
                  <a:txBody>
                    <a:bodyPr/>
                    <a:lstStyle/>
                    <a:p>
                      <a:r>
                        <a:rPr lang="en-US" sz="1600" dirty="0" smtClean="0"/>
                        <a:t>Master Class Participation Certificate</a:t>
                      </a:r>
                      <a:endParaRPr lang="en-US" sz="1600" dirty="0"/>
                    </a:p>
                  </a:txBody>
                  <a:tcPr marL="61964" marR="61964" marT="30984" marB="30984"/>
                </a:tc>
                <a:tc>
                  <a:txBody>
                    <a:bodyPr/>
                    <a:lstStyle/>
                    <a:p>
                      <a:r>
                        <a:rPr lang="en-US" sz="1600" dirty="0" smtClean="0"/>
                        <a:t>Internship Completion</a:t>
                      </a:r>
                      <a:r>
                        <a:rPr lang="en-US" sz="1600" baseline="0" dirty="0" smtClean="0"/>
                        <a:t> Certificate</a:t>
                      </a:r>
                      <a:endParaRPr lang="en-US" sz="1600" dirty="0"/>
                    </a:p>
                  </a:txBody>
                  <a:tcPr marL="61964" marR="61964" marT="30984" marB="30984"/>
                </a:tc>
              </a:tr>
              <a:tr h="557706">
                <a:tc>
                  <a:txBody>
                    <a:bodyPr/>
                    <a:lstStyle/>
                    <a:p>
                      <a:r>
                        <a:rPr lang="en-US" sz="1600" dirty="0" smtClean="0"/>
                        <a:t>Minimum 25 Class should attend YouTube</a:t>
                      </a:r>
                      <a:r>
                        <a:rPr lang="en-US" sz="1600" baseline="0" dirty="0" smtClean="0"/>
                        <a:t> Live</a:t>
                      </a:r>
                      <a:endParaRPr lang="en-US" sz="1600" dirty="0"/>
                    </a:p>
                  </a:txBody>
                  <a:tcPr marL="61964" marR="61964" marT="30984" marB="30984"/>
                </a:tc>
                <a:tc>
                  <a:txBody>
                    <a:bodyPr/>
                    <a:lstStyle/>
                    <a:p>
                      <a:r>
                        <a:rPr lang="en-US" sz="1600" dirty="0" smtClean="0"/>
                        <a:t>Recorded Class</a:t>
                      </a:r>
                      <a:r>
                        <a:rPr lang="en-US" sz="1600" baseline="0" dirty="0" smtClean="0"/>
                        <a:t> Link will be provided. – LMS Portal Access</a:t>
                      </a:r>
                      <a:endParaRPr lang="en-US" sz="1600" dirty="0"/>
                    </a:p>
                  </a:txBody>
                  <a:tcPr marL="61964" marR="61964" marT="30984" marB="30984"/>
                </a:tc>
              </a:tr>
              <a:tr h="557706">
                <a:tc>
                  <a:txBody>
                    <a:bodyPr/>
                    <a:lstStyle/>
                    <a:p>
                      <a:r>
                        <a:rPr lang="en-US" sz="1600" dirty="0" smtClean="0"/>
                        <a:t>YouTube</a:t>
                      </a:r>
                      <a:r>
                        <a:rPr lang="en-US" sz="1600" baseline="0" dirty="0" smtClean="0"/>
                        <a:t> Live Mandatory</a:t>
                      </a:r>
                      <a:endParaRPr lang="en-US" sz="1600" dirty="0"/>
                    </a:p>
                  </a:txBody>
                  <a:tcPr marL="61964" marR="61964" marT="30984" marB="30984"/>
                </a:tc>
                <a:tc>
                  <a:txBody>
                    <a:bodyPr/>
                    <a:lstStyle/>
                    <a:p>
                      <a:r>
                        <a:rPr lang="en-US" sz="1600" dirty="0" smtClean="0"/>
                        <a:t>Your Choice. You can attend Live</a:t>
                      </a:r>
                      <a:r>
                        <a:rPr lang="en-US" sz="1600" baseline="0" dirty="0" smtClean="0"/>
                        <a:t> or else You can watch Recorded Class in LMS Portal</a:t>
                      </a:r>
                      <a:endParaRPr lang="en-US" sz="1600" dirty="0"/>
                    </a:p>
                  </a:txBody>
                  <a:tcPr marL="61964" marR="61964" marT="30984" marB="30984"/>
                </a:tc>
              </a:tr>
              <a:tr h="557706">
                <a:tc>
                  <a:txBody>
                    <a:bodyPr/>
                    <a:lstStyle/>
                    <a:p>
                      <a:r>
                        <a:rPr lang="en-US" sz="1600" dirty="0" smtClean="0"/>
                        <a:t>All Projects Demo class</a:t>
                      </a:r>
                      <a:r>
                        <a:rPr lang="en-US" sz="1600" baseline="0" dirty="0" smtClean="0"/>
                        <a:t> in YouTube Live</a:t>
                      </a:r>
                      <a:endParaRPr lang="en-US" sz="1600" dirty="0"/>
                    </a:p>
                  </a:txBody>
                  <a:tcPr marL="61964" marR="61964" marT="30984" marB="30984"/>
                </a:tc>
                <a:tc>
                  <a:txBody>
                    <a:bodyPr/>
                    <a:lstStyle/>
                    <a:p>
                      <a:r>
                        <a:rPr lang="en-US" sz="1600" dirty="0" smtClean="0"/>
                        <a:t>Step by Step Video</a:t>
                      </a:r>
                      <a:r>
                        <a:rPr lang="en-US" sz="1600" baseline="0" dirty="0" smtClean="0"/>
                        <a:t> Explanation Content in LMS Portal</a:t>
                      </a:r>
                      <a:endParaRPr lang="en-US" sz="1600" dirty="0"/>
                    </a:p>
                  </a:txBody>
                  <a:tcPr marL="61964" marR="61964" marT="30984" marB="30984"/>
                </a:tc>
              </a:tr>
              <a:tr h="349730">
                <a:tc>
                  <a:txBody>
                    <a:bodyPr/>
                    <a:lstStyle/>
                    <a:p>
                      <a:r>
                        <a:rPr lang="en-US" sz="1600" dirty="0" smtClean="0"/>
                        <a:t>Access : 3 Days</a:t>
                      </a:r>
                      <a:endParaRPr lang="en-US" sz="1600" dirty="0"/>
                    </a:p>
                  </a:txBody>
                  <a:tcPr marL="61964" marR="61964" marT="30984" marB="30984"/>
                </a:tc>
                <a:tc>
                  <a:txBody>
                    <a:bodyPr/>
                    <a:lstStyle/>
                    <a:p>
                      <a:r>
                        <a:rPr lang="en-US" sz="1600" dirty="0" smtClean="0"/>
                        <a:t>VIP WhatsApp Group Support</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You Can Download All PPTs </a:t>
                      </a:r>
                      <a:endParaRPr lang="en-US" sz="1600" dirty="0"/>
                    </a:p>
                  </a:txBody>
                  <a:tcPr marL="61964" marR="61964" marT="30984" marB="30984"/>
                </a:tc>
              </a:tr>
              <a:tr h="557706">
                <a:tc>
                  <a:txBody>
                    <a:bodyPr/>
                    <a:lstStyle/>
                    <a:p>
                      <a:endParaRPr lang="en-US" sz="1600" dirty="0"/>
                    </a:p>
                  </a:txBody>
                  <a:tcPr marL="61964" marR="61964" marT="30984" marB="30984"/>
                </a:tc>
                <a:tc>
                  <a:txBody>
                    <a:bodyPr/>
                    <a:lstStyle/>
                    <a:p>
                      <a:r>
                        <a:rPr lang="en-US" sz="1600" dirty="0" smtClean="0"/>
                        <a:t>4 </a:t>
                      </a:r>
                      <a:r>
                        <a:rPr lang="en-US" sz="1600" dirty="0" err="1" smtClean="0"/>
                        <a:t>Nos</a:t>
                      </a:r>
                      <a:r>
                        <a:rPr lang="en-US" sz="1600" dirty="0" smtClean="0"/>
                        <a:t> of Hackathon Class in Zoom Live. The</a:t>
                      </a:r>
                      <a:r>
                        <a:rPr lang="en-US" sz="1600" baseline="0" dirty="0" smtClean="0"/>
                        <a:t> Recording also will be provided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You Can Download All Project Files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Mentor</a:t>
                      </a:r>
                      <a:r>
                        <a:rPr lang="en-US" sz="1600" baseline="0" dirty="0" smtClean="0"/>
                        <a:t> will guide you to finish 10 Projects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Access : 60 Days</a:t>
                      </a:r>
                      <a:endParaRPr lang="en-US" sz="1600" dirty="0"/>
                    </a:p>
                  </a:txBody>
                  <a:tcPr marL="61964" marR="61964" marT="30984" marB="30984"/>
                </a:tc>
              </a:tr>
            </a:tbl>
          </a:graphicData>
        </a:graphic>
      </p:graphicFrame>
    </p:spTree>
    <p:extLst>
      <p:ext uri="{BB962C8B-B14F-4D97-AF65-F5344CB8AC3E}">
        <p14:creationId xmlns:p14="http://schemas.microsoft.com/office/powerpoint/2010/main" val="1155437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0063"/>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065582" y="699542"/>
            <a:ext cx="5641765" cy="1728163"/>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2" name="TextBox 1"/>
          <p:cNvSpPr txBox="1"/>
          <p:nvPr/>
        </p:nvSpPr>
        <p:spPr>
          <a:xfrm>
            <a:off x="2902427" y="4264189"/>
            <a:ext cx="4450032" cy="693507"/>
          </a:xfrm>
          <a:prstGeom prst="rect">
            <a:avLst/>
          </a:prstGeom>
          <a:noFill/>
        </p:spPr>
        <p:txBody>
          <a:bodyPr wrap="none" lIns="61960" tIns="30980" rIns="61960" bIns="30980" rtlCol="0">
            <a:spAutoFit/>
          </a:bodyPr>
          <a:lstStyle/>
          <a:p>
            <a:r>
              <a:rPr lang="en-US" sz="4100" dirty="0"/>
              <a:t>Free Registration</a:t>
            </a:r>
          </a:p>
        </p:txBody>
      </p:sp>
      <p:sp>
        <p:nvSpPr>
          <p:cNvPr id="3" name="TextBox 2"/>
          <p:cNvSpPr txBox="1"/>
          <p:nvPr/>
        </p:nvSpPr>
        <p:spPr>
          <a:xfrm>
            <a:off x="2902427" y="2866816"/>
            <a:ext cx="5968076" cy="524230"/>
          </a:xfrm>
          <a:prstGeom prst="rect">
            <a:avLst/>
          </a:prstGeom>
          <a:noFill/>
        </p:spPr>
        <p:txBody>
          <a:bodyPr wrap="none" lIns="61960" tIns="30980" rIns="61960" bIns="30980" rtlCol="0">
            <a:spAutoFit/>
          </a:bodyPr>
          <a:lstStyle/>
          <a:p>
            <a:r>
              <a:rPr lang="en-US" sz="3000" dirty="0"/>
              <a:t>Day1 : Python for Data Science </a:t>
            </a:r>
          </a:p>
        </p:txBody>
      </p:sp>
      <p:sp>
        <p:nvSpPr>
          <p:cNvPr id="4" name="TextBox 3"/>
          <p:cNvSpPr txBox="1"/>
          <p:nvPr/>
        </p:nvSpPr>
        <p:spPr>
          <a:xfrm>
            <a:off x="4261243" y="3674683"/>
            <a:ext cx="2151326" cy="339564"/>
          </a:xfrm>
          <a:prstGeom prst="rect">
            <a:avLst/>
          </a:prstGeom>
          <a:noFill/>
        </p:spPr>
        <p:txBody>
          <a:bodyPr wrap="none" lIns="61960" tIns="30980" rIns="61960" bIns="30980" rtlCol="0">
            <a:spAutoFit/>
          </a:bodyPr>
          <a:lstStyle/>
          <a:p>
            <a:r>
              <a:rPr lang="en-US" dirty="0" smtClean="0"/>
              <a:t>Time: 6.00 PM IST</a:t>
            </a:r>
            <a:endParaRPr lang="en-US" dirty="0"/>
          </a:p>
        </p:txBody>
      </p:sp>
    </p:spTree>
    <p:extLst>
      <p:ext uri="{BB962C8B-B14F-4D97-AF65-F5344CB8AC3E}">
        <p14:creationId xmlns:p14="http://schemas.microsoft.com/office/powerpoint/2010/main" val="3456167725"/>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1602" y="1307101"/>
            <a:ext cx="8464919" cy="2529300"/>
          </a:xfrm>
        </p:spPr>
        <p:txBody>
          <a:bodyPr/>
          <a:lstStyle/>
          <a:p>
            <a:r>
              <a:rPr lang="en-US" sz="4500" u="sng" dirty="0"/>
              <a:t>Pantech</a:t>
            </a:r>
            <a:r>
              <a:rPr lang="en-US" sz="4500" dirty="0"/>
              <a:t> will make you to </a:t>
            </a:r>
            <a:r>
              <a:rPr lang="en-US" sz="4500" u="sng" dirty="0">
                <a:solidFill>
                  <a:srgbClr val="FF0000"/>
                </a:solidFill>
              </a:rPr>
              <a:t>Create 10 Projects</a:t>
            </a:r>
            <a:r>
              <a:rPr lang="en-US" sz="4500" dirty="0"/>
              <a:t> in Data Science &amp; Analytics in </a:t>
            </a:r>
            <a:r>
              <a:rPr lang="en-US" sz="4500" u="sng" dirty="0">
                <a:solidFill>
                  <a:srgbClr val="FF0000"/>
                </a:solidFill>
              </a:rPr>
              <a:t>30 Days</a:t>
            </a:r>
          </a:p>
        </p:txBody>
      </p:sp>
      <p:sp>
        <p:nvSpPr>
          <p:cNvPr id="5" name="TextBox 4"/>
          <p:cNvSpPr txBox="1"/>
          <p:nvPr/>
        </p:nvSpPr>
        <p:spPr>
          <a:xfrm>
            <a:off x="451603" y="955767"/>
            <a:ext cx="4663232" cy="354953"/>
          </a:xfrm>
          <a:prstGeom prst="rect">
            <a:avLst/>
          </a:prstGeom>
          <a:noFill/>
        </p:spPr>
        <p:txBody>
          <a:bodyPr wrap="none" lIns="61960" tIns="30980" rIns="61960" bIns="30980" rtlCol="0">
            <a:spAutoFit/>
          </a:bodyPr>
          <a:lstStyle/>
          <a:p>
            <a:r>
              <a:rPr lang="en-US" sz="1900" b="1" dirty="0"/>
              <a:t>Objective of this 30 Days Master Class</a:t>
            </a:r>
          </a:p>
        </p:txBody>
      </p:sp>
    </p:spTree>
    <p:extLst>
      <p:ext uri="{BB962C8B-B14F-4D97-AF65-F5344CB8AC3E}">
        <p14:creationId xmlns:p14="http://schemas.microsoft.com/office/powerpoint/2010/main" val="17722166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55526"/>
            <a:ext cx="6757704" cy="720080"/>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07504" y="1347614"/>
            <a:ext cx="8267371" cy="3462528"/>
          </a:xfrm>
        </p:spPr>
        <p:txBody>
          <a:bodyPr/>
          <a:lstStyle/>
          <a:p>
            <a:r>
              <a:rPr lang="en-US" sz="2200" dirty="0">
                <a:solidFill>
                  <a:schemeClr val="tx1"/>
                </a:solidFill>
              </a:rPr>
              <a:t>INTERNSHIP E-Certificate(30Days Internship on Data Science Engineering)</a:t>
            </a:r>
          </a:p>
          <a:p>
            <a:r>
              <a:rPr lang="en-US" sz="2200" dirty="0">
                <a:solidFill>
                  <a:schemeClr val="tx1"/>
                </a:solidFill>
              </a:rPr>
              <a:t>Highly organized Video content</a:t>
            </a:r>
          </a:p>
          <a:p>
            <a:r>
              <a:rPr lang="en-US" sz="2200" dirty="0">
                <a:solidFill>
                  <a:schemeClr val="tx1"/>
                </a:solidFill>
              </a:rPr>
              <a:t>Download All Files</a:t>
            </a:r>
          </a:p>
          <a:p>
            <a:r>
              <a:rPr lang="en-US" sz="2200" dirty="0">
                <a:solidFill>
                  <a:schemeClr val="tx1"/>
                </a:solidFill>
              </a:rPr>
              <a:t>Download PPTs</a:t>
            </a:r>
          </a:p>
          <a:p>
            <a:r>
              <a:rPr lang="en-US" sz="2200" dirty="0">
                <a:solidFill>
                  <a:schemeClr val="tx1"/>
                </a:solidFill>
              </a:rPr>
              <a:t>Assignments</a:t>
            </a:r>
          </a:p>
          <a:p>
            <a:r>
              <a:rPr lang="en-US" sz="2200" dirty="0">
                <a:solidFill>
                  <a:schemeClr val="tx1"/>
                </a:solidFill>
              </a:rPr>
              <a:t>Flexible Time. </a:t>
            </a:r>
          </a:p>
          <a:p>
            <a:r>
              <a:rPr lang="en-US" sz="2200" dirty="0">
                <a:solidFill>
                  <a:schemeClr val="tx1"/>
                </a:solidFill>
              </a:rPr>
              <a:t>Access Period: 60Days from the date of payment</a:t>
            </a:r>
          </a:p>
        </p:txBody>
      </p:sp>
    </p:spTree>
    <p:extLst>
      <p:ext uri="{BB962C8B-B14F-4D97-AF65-F5344CB8AC3E}">
        <p14:creationId xmlns:p14="http://schemas.microsoft.com/office/powerpoint/2010/main" val="1237361288"/>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689" y="341240"/>
            <a:ext cx="5684687" cy="569097"/>
          </a:xfrm>
        </p:spPr>
        <p:txBody>
          <a:bodyPr/>
          <a:lstStyle/>
          <a:p>
            <a:r>
              <a:rPr lang="en-US" sz="3700" dirty="0"/>
              <a:t>What You Will Get???</a:t>
            </a:r>
          </a:p>
        </p:txBody>
      </p:sp>
      <p:sp>
        <p:nvSpPr>
          <p:cNvPr id="3" name="Text Placeholder 2"/>
          <p:cNvSpPr>
            <a:spLocks noGrp="1"/>
          </p:cNvSpPr>
          <p:nvPr>
            <p:ph type="body" idx="1"/>
          </p:nvPr>
        </p:nvSpPr>
        <p:spPr>
          <a:xfrm>
            <a:off x="31642" y="1077457"/>
            <a:ext cx="5220593" cy="515037"/>
          </a:xfrm>
        </p:spPr>
        <p:txBody>
          <a:bodyPr/>
          <a:lstStyle/>
          <a:p>
            <a:pPr>
              <a:buFont typeface="Arial" panose="020B0604020202020204" pitchFamily="34" charset="0"/>
              <a:buChar char="•"/>
            </a:pPr>
            <a:r>
              <a:rPr lang="en-US" sz="1600" b="1" dirty="0">
                <a:solidFill>
                  <a:srgbClr val="C00000"/>
                </a:solidFill>
                <a:latin typeface="+mj-lt"/>
              </a:rPr>
              <a:t>30 Days Learning Activity</a:t>
            </a:r>
          </a:p>
          <a:p>
            <a:pPr>
              <a:buFont typeface="Arial" panose="020B0604020202020204" pitchFamily="34" charset="0"/>
              <a:buChar char="•"/>
            </a:pPr>
            <a:r>
              <a:rPr lang="en-US" sz="1600" b="1" dirty="0">
                <a:solidFill>
                  <a:srgbClr val="C00000"/>
                </a:solidFill>
                <a:latin typeface="+mj-lt"/>
              </a:rPr>
              <a:t>Data Science Core Concepts</a:t>
            </a:r>
          </a:p>
          <a:p>
            <a:pPr>
              <a:buFont typeface="Arial" panose="020B0604020202020204" pitchFamily="34" charset="0"/>
              <a:buChar char="•"/>
            </a:pPr>
            <a:r>
              <a:rPr lang="en-US" sz="1600" b="1" dirty="0">
                <a:solidFill>
                  <a:srgbClr val="C00000"/>
                </a:solidFill>
                <a:latin typeface="+mj-lt"/>
              </a:rPr>
              <a:t>10 + Projects</a:t>
            </a:r>
          </a:p>
          <a:p>
            <a:pPr marL="296890" indent="-193624">
              <a:buFont typeface="Arial" panose="020B0604020202020204" pitchFamily="34" charset="0"/>
              <a:buChar char="•"/>
            </a:pPr>
            <a:endParaRPr lang="en-US" sz="1600" b="1" dirty="0">
              <a:solidFill>
                <a:srgbClr val="C00000"/>
              </a:solidFill>
              <a:latin typeface="+mj-lt"/>
            </a:endParaRPr>
          </a:p>
        </p:txBody>
      </p:sp>
      <p:grpSp>
        <p:nvGrpSpPr>
          <p:cNvPr id="8" name="Group 7"/>
          <p:cNvGrpSpPr/>
          <p:nvPr/>
        </p:nvGrpSpPr>
        <p:grpSpPr>
          <a:xfrm>
            <a:off x="4899736" y="574926"/>
            <a:ext cx="1823433" cy="979089"/>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7" name="Google Shape;871;p31"/>
            <p:cNvSpPr txBox="1">
              <a:spLocks/>
            </p:cNvSpPr>
            <p:nvPr/>
          </p:nvSpPr>
          <p:spPr>
            <a:xfrm>
              <a:off x="5425737" y="386344"/>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Complete Project Files</a:t>
              </a:r>
            </a:p>
          </p:txBody>
        </p:sp>
      </p:grpSp>
      <p:grpSp>
        <p:nvGrpSpPr>
          <p:cNvPr id="9" name="Group 8"/>
          <p:cNvGrpSpPr/>
          <p:nvPr/>
        </p:nvGrpSpPr>
        <p:grpSpPr>
          <a:xfrm>
            <a:off x="5472029" y="1458414"/>
            <a:ext cx="1818578" cy="979089"/>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Project PPT</a:t>
              </a:r>
            </a:p>
          </p:txBody>
        </p:sp>
      </p:grpSp>
      <p:grpSp>
        <p:nvGrpSpPr>
          <p:cNvPr id="14" name="Group 13"/>
          <p:cNvGrpSpPr/>
          <p:nvPr/>
        </p:nvGrpSpPr>
        <p:grpSpPr>
          <a:xfrm>
            <a:off x="5645299" y="2308738"/>
            <a:ext cx="2680342" cy="107052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5505865" y="3740922"/>
            <a:ext cx="2596460" cy="736818"/>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algn="ctr"/>
              <a:r>
                <a:rPr lang="en-US" sz="1400" dirty="0"/>
                <a:t>Get chance to Enroll 1-Month Internship on demand</a:t>
              </a:r>
              <a:endParaRPr sz="1400"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grpSp>
      <p:sp>
        <p:nvSpPr>
          <p:cNvPr id="22" name="Rectangle 21"/>
          <p:cNvSpPr/>
          <p:nvPr/>
        </p:nvSpPr>
        <p:spPr>
          <a:xfrm>
            <a:off x="672153" y="1949102"/>
            <a:ext cx="5089883" cy="2463222"/>
          </a:xfrm>
          <a:prstGeom prst="rect">
            <a:avLst/>
          </a:prstGeom>
        </p:spPr>
        <p:txBody>
          <a:bodyPr wrap="square" lIns="61960" tIns="30980" rIns="61960" bIns="30980">
            <a:spAutoFit/>
          </a:bodyPr>
          <a:lstStyle/>
          <a:p>
            <a:pPr marL="232349" indent="-232349">
              <a:buFont typeface="+mj-lt"/>
              <a:buAutoNum type="arabicPeriod"/>
            </a:pPr>
            <a:r>
              <a:rPr lang="en-US" sz="1200" dirty="0"/>
              <a:t>Spatial Data Science For  Covid-19 Disease Prediction     </a:t>
            </a:r>
          </a:p>
          <a:p>
            <a:pPr marL="232349" indent="-232349">
              <a:buFont typeface="+mj-lt"/>
              <a:buAutoNum type="arabicPeriod"/>
            </a:pPr>
            <a:r>
              <a:rPr lang="en-US" sz="1200" dirty="0"/>
              <a:t>Parkinson’s Disease Prediction-</a:t>
            </a:r>
            <a:r>
              <a:rPr lang="en-US" sz="1200" dirty="0" err="1"/>
              <a:t>XGBoost</a:t>
            </a:r>
            <a:r>
              <a:rPr lang="en-US" sz="1200" dirty="0"/>
              <a:t> Classifier</a:t>
            </a:r>
          </a:p>
          <a:p>
            <a:pPr marL="232349" indent="-232349">
              <a:buFont typeface="+mj-lt"/>
              <a:buAutoNum type="arabicPeriod"/>
            </a:pPr>
            <a:r>
              <a:rPr lang="en-US" sz="1200" dirty="0"/>
              <a:t>House Price Prediction-Random Forest Regression</a:t>
            </a:r>
          </a:p>
          <a:p>
            <a:pPr marL="232349" indent="-232349">
              <a:buFont typeface="+mj-lt"/>
              <a:buAutoNum type="arabicPeriod"/>
            </a:pPr>
            <a:r>
              <a:rPr lang="en-US" sz="1200" dirty="0"/>
              <a:t>Customer Segmentation Using ML-K-Means Clustering</a:t>
            </a:r>
          </a:p>
          <a:p>
            <a:pPr marL="232349" indent="-232349">
              <a:buFont typeface="+mj-lt"/>
              <a:buAutoNum type="arabicPeriod"/>
            </a:pPr>
            <a:r>
              <a:rPr lang="en-US" sz="1200" dirty="0"/>
              <a:t>Home Loan Prediction-Decision Tree Classifier</a:t>
            </a:r>
          </a:p>
          <a:p>
            <a:pPr marL="232349" indent="-232349">
              <a:buFont typeface="+mj-lt"/>
              <a:buAutoNum type="arabicPeriod"/>
            </a:pPr>
            <a:r>
              <a:rPr lang="en-US" sz="1200" dirty="0"/>
              <a:t>Spam Classification-NLP</a:t>
            </a:r>
          </a:p>
          <a:p>
            <a:pPr marL="232349" indent="-232349">
              <a:buFont typeface="+mj-lt"/>
              <a:buAutoNum type="arabicPeriod"/>
            </a:pPr>
            <a:r>
              <a:rPr lang="en-US" sz="1200" dirty="0"/>
              <a:t>Hand Written Digit Recognition Using Python-CNN</a:t>
            </a:r>
          </a:p>
          <a:p>
            <a:pPr marL="232349" indent="-232349">
              <a:buFont typeface="+mj-lt"/>
              <a:buAutoNum type="arabicPeriod"/>
            </a:pPr>
            <a:r>
              <a:rPr lang="en-US" sz="1200" dirty="0"/>
              <a:t>Churn Prediction-Deep Learning</a:t>
            </a:r>
          </a:p>
          <a:p>
            <a:pPr marL="232349" indent="-232349">
              <a:buFont typeface="+mj-lt"/>
              <a:buAutoNum type="arabicPeriod"/>
            </a:pPr>
            <a:r>
              <a:rPr lang="en-US" sz="1200" dirty="0"/>
              <a:t>Crop Yield Prediction</a:t>
            </a:r>
          </a:p>
          <a:p>
            <a:pPr marL="232349" indent="-232349">
              <a:buFont typeface="+mj-lt"/>
              <a:buAutoNum type="arabicPeriod"/>
            </a:pPr>
            <a:r>
              <a:rPr lang="en-US" sz="1200" dirty="0"/>
              <a:t>Ground water level prediction</a:t>
            </a:r>
          </a:p>
          <a:p>
            <a:pPr marL="232349" indent="-232349">
              <a:buFont typeface="Arial" panose="020B0604020202020204" pitchFamily="34" charset="0"/>
              <a:buChar char="•"/>
            </a:pPr>
            <a:endParaRPr lang="en-US" b="1" dirty="0" smtClean="0"/>
          </a:p>
          <a:p>
            <a:pPr marL="232349" indent="-232349">
              <a:buFont typeface="Arial" panose="020B0604020202020204" pitchFamily="34" charset="0"/>
              <a:buChar char="•"/>
            </a:pPr>
            <a:endParaRPr lang="en-US" dirty="0"/>
          </a:p>
        </p:txBody>
      </p:sp>
    </p:spTree>
    <p:extLst>
      <p:ext uri="{BB962C8B-B14F-4D97-AF65-F5344CB8AC3E}">
        <p14:creationId xmlns:p14="http://schemas.microsoft.com/office/powerpoint/2010/main" val="3369773992"/>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40057" y="1439498"/>
            <a:ext cx="6306133" cy="2846622"/>
          </a:xfrm>
          <a:prstGeom prst="rect">
            <a:avLst/>
          </a:prstGeom>
        </p:spPr>
      </p:pic>
      <p:sp>
        <p:nvSpPr>
          <p:cNvPr id="2" name="Title 1"/>
          <p:cNvSpPr>
            <a:spLocks noGrp="1"/>
          </p:cNvSpPr>
          <p:nvPr>
            <p:ph type="title"/>
          </p:nvPr>
        </p:nvSpPr>
        <p:spPr/>
        <p:txBody>
          <a:bodyPr/>
          <a:lstStyle/>
          <a:p>
            <a:r>
              <a:rPr lang="en-US" sz="2700" dirty="0"/>
              <a:t>How to join in 1 month Internship</a:t>
            </a:r>
          </a:p>
        </p:txBody>
      </p:sp>
      <p:sp>
        <p:nvSpPr>
          <p:cNvPr id="3" name="Text Placeholder 2"/>
          <p:cNvSpPr>
            <a:spLocks noGrp="1"/>
          </p:cNvSpPr>
          <p:nvPr>
            <p:ph type="body" idx="1"/>
          </p:nvPr>
        </p:nvSpPr>
        <p:spPr>
          <a:xfrm>
            <a:off x="1309691" y="984688"/>
            <a:ext cx="6955683" cy="3416400"/>
          </a:xfrm>
        </p:spPr>
        <p:txBody>
          <a:bodyPr/>
          <a:lstStyle/>
          <a:p>
            <a:pPr marL="103266" indent="0">
              <a:buNone/>
            </a:pPr>
            <a:r>
              <a:rPr lang="en-US" sz="1400" dirty="0"/>
              <a:t>https://www.pantechelearning.com/data-science-master-class/</a:t>
            </a:r>
          </a:p>
          <a:p>
            <a:pPr marL="103266" indent="0">
              <a:buNone/>
            </a:pPr>
            <a:endParaRPr lang="en-US" sz="1400" dirty="0"/>
          </a:p>
        </p:txBody>
      </p:sp>
      <p:sp>
        <p:nvSpPr>
          <p:cNvPr id="8" name="Rounded Rectangle 7"/>
          <p:cNvSpPr/>
          <p:nvPr/>
        </p:nvSpPr>
        <p:spPr>
          <a:xfrm>
            <a:off x="2888155" y="4365877"/>
            <a:ext cx="3062009" cy="579889"/>
          </a:xfrm>
          <a:prstGeom prst="roundRect">
            <a:avLst/>
          </a:prstGeom>
        </p:spPr>
        <p:style>
          <a:lnRef idx="2">
            <a:schemeClr val="accent6"/>
          </a:lnRef>
          <a:fillRef idx="1">
            <a:schemeClr val="lt1"/>
          </a:fillRef>
          <a:effectRef idx="0">
            <a:schemeClr val="accent6"/>
          </a:effectRef>
          <a:fontRef idx="minor">
            <a:schemeClr val="dk1"/>
          </a:fontRef>
        </p:style>
        <p:txBody>
          <a:bodyPr lIns="61960" tIns="30980" rIns="61960" bIns="30980" rtlCol="0" anchor="ctr"/>
          <a:lstStyle/>
          <a:p>
            <a:pPr algn="ctr"/>
            <a:r>
              <a:rPr lang="en-US" sz="1600" dirty="0"/>
              <a:t>Coupon Code: </a:t>
            </a:r>
            <a:r>
              <a:rPr lang="en-US" sz="1600" b="1" dirty="0">
                <a:solidFill>
                  <a:srgbClr val="FF0000"/>
                </a:solidFill>
              </a:rPr>
              <a:t>WELCOMEDSE</a:t>
            </a:r>
            <a:endParaRPr lang="en-IN" sz="1600" b="1" dirty="0">
              <a:solidFill>
                <a:srgbClr val="FF0000"/>
              </a:solidFill>
            </a:endParaRPr>
          </a:p>
        </p:txBody>
      </p:sp>
      <p:sp>
        <p:nvSpPr>
          <p:cNvPr id="7" name="Right Arrow 6"/>
          <p:cNvSpPr/>
          <p:nvPr/>
        </p:nvSpPr>
        <p:spPr>
          <a:xfrm>
            <a:off x="199545" y="3019115"/>
            <a:ext cx="1340511" cy="735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61960" tIns="30980" rIns="61960" bIns="30980" rtlCol="0" anchor="ctr"/>
          <a:lstStyle/>
          <a:p>
            <a:pPr algn="ctr"/>
            <a:r>
              <a:rPr lang="en-US" b="1" dirty="0" smtClean="0"/>
              <a:t>Click Here</a:t>
            </a:r>
            <a:endParaRPr lang="en-US" b="1" dirty="0"/>
          </a:p>
        </p:txBody>
      </p:sp>
    </p:spTree>
    <p:extLst>
      <p:ext uri="{BB962C8B-B14F-4D97-AF65-F5344CB8AC3E}">
        <p14:creationId xmlns:p14="http://schemas.microsoft.com/office/powerpoint/2010/main" val="1057932123"/>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Creating Classes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lnSpcReduction="1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class statement creates a new  class definition.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name of the class immediately follows the keyword class followed by a colon:</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Syntax:</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class ClassName</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'Optional </a:t>
            </a:r>
            <a:r>
              <a:rPr lang="en-IN" sz="2000" dirty="0">
                <a:latin typeface="Times New Roman" panose="02020603050405020304" pitchFamily="18" charset="0"/>
                <a:cs typeface="Times New Roman" panose="02020603050405020304" pitchFamily="18" charset="0"/>
              </a:rPr>
              <a:t>class documentation string'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class_suite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15729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Creating Classes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class has a documentation string , which can be accessed via ClassName.__doc__.</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class_suite contains all the component statements defining class members , data attributes and functions.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81775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Creating </a:t>
            </a:r>
            <a:r>
              <a:rPr lang="en-US" sz="4000" dirty="0" smtClean="0">
                <a:latin typeface="Times New Roman" panose="02020603050405020304" pitchFamily="18" charset="0"/>
                <a:cs typeface="Times New Roman" panose="02020603050405020304" pitchFamily="18" charset="0"/>
              </a:rPr>
              <a:t>Classes - Example</a:t>
            </a:r>
            <a:endParaRPr lang="en-IN" sz="4000" dirty="0"/>
          </a:p>
        </p:txBody>
      </p:sp>
      <p:sp>
        <p:nvSpPr>
          <p:cNvPr id="3" name="Content Placeholder 2"/>
          <p:cNvSpPr>
            <a:spLocks noGrp="1"/>
          </p:cNvSpPr>
          <p:nvPr>
            <p:ph sz="quarter" idx="1"/>
          </p:nvPr>
        </p:nvSpPr>
        <p:spPr>
          <a:xfrm>
            <a:off x="301752" y="1047750"/>
            <a:ext cx="8503920" cy="3526536"/>
          </a:xfrm>
        </p:spPr>
        <p:txBody>
          <a:bodyPr>
            <a:normAutofit fontScale="62500" lnSpcReduction="20000"/>
          </a:bodyPr>
          <a:lstStyle/>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class Employee: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'Common </a:t>
            </a:r>
            <a:r>
              <a:rPr lang="en-IN" sz="2000" dirty="0">
                <a:latin typeface="Times New Roman" panose="02020603050405020304" pitchFamily="18" charset="0"/>
                <a:cs typeface="Times New Roman" panose="02020603050405020304" pitchFamily="18" charset="0"/>
              </a:rPr>
              <a:t>base class for all employees'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empCount </a:t>
            </a:r>
            <a:r>
              <a:rPr lang="en-IN" sz="2000" dirty="0">
                <a:latin typeface="Times New Roman" panose="02020603050405020304" pitchFamily="18" charset="0"/>
                <a:cs typeface="Times New Roman" panose="02020603050405020304" pitchFamily="18" charset="0"/>
              </a:rPr>
              <a:t>= 0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def </a:t>
            </a:r>
            <a:r>
              <a:rPr lang="en-IN" sz="2000" dirty="0">
                <a:latin typeface="Times New Roman" panose="02020603050405020304" pitchFamily="18" charset="0"/>
                <a:cs typeface="Times New Roman" panose="02020603050405020304" pitchFamily="18" charset="0"/>
              </a:rPr>
              <a:t>__init__(self, name, salary):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self.name </a:t>
            </a:r>
            <a:r>
              <a:rPr lang="en-IN" sz="2000" dirty="0">
                <a:latin typeface="Times New Roman" panose="02020603050405020304" pitchFamily="18" charset="0"/>
                <a:cs typeface="Times New Roman" panose="02020603050405020304" pitchFamily="18" charset="0"/>
              </a:rPr>
              <a:t>= name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self.salary </a:t>
            </a:r>
            <a:r>
              <a:rPr lang="en-IN" sz="2000" dirty="0">
                <a:latin typeface="Times New Roman" panose="02020603050405020304" pitchFamily="18" charset="0"/>
                <a:cs typeface="Times New Roman" panose="02020603050405020304" pitchFamily="18" charset="0"/>
              </a:rPr>
              <a:t>= salary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Employee.empCount </a:t>
            </a:r>
            <a:r>
              <a:rPr lang="en-IN" sz="2000" dirty="0">
                <a:latin typeface="Times New Roman" panose="02020603050405020304" pitchFamily="18" charset="0"/>
                <a:cs typeface="Times New Roman" panose="02020603050405020304" pitchFamily="18" charset="0"/>
              </a:rPr>
              <a:t>+= 1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def </a:t>
            </a:r>
            <a:r>
              <a:rPr lang="en-IN" sz="2000" dirty="0">
                <a:latin typeface="Times New Roman" panose="02020603050405020304" pitchFamily="18" charset="0"/>
                <a:cs typeface="Times New Roman" panose="02020603050405020304" pitchFamily="18" charset="0"/>
              </a:rPr>
              <a:t>displayCount(self):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print </a:t>
            </a:r>
            <a:r>
              <a:rPr lang="en-IN" sz="2000" dirty="0">
                <a:latin typeface="Times New Roman" panose="02020603050405020304" pitchFamily="18" charset="0"/>
                <a:cs typeface="Times New Roman" panose="02020603050405020304" pitchFamily="18" charset="0"/>
              </a:rPr>
              <a:t>"Total Employee %d" % Employee.empCount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def </a:t>
            </a:r>
            <a:r>
              <a:rPr lang="en-IN" sz="2000" dirty="0">
                <a:latin typeface="Times New Roman" panose="02020603050405020304" pitchFamily="18" charset="0"/>
                <a:cs typeface="Times New Roman" panose="02020603050405020304" pitchFamily="18" charset="0"/>
              </a:rPr>
              <a:t>displayEmployee(self):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print </a:t>
            </a:r>
            <a:r>
              <a:rPr lang="en-IN" sz="2000" dirty="0">
                <a:latin typeface="Times New Roman" panose="02020603050405020304" pitchFamily="18" charset="0"/>
                <a:cs typeface="Times New Roman" panose="02020603050405020304" pitchFamily="18" charset="0"/>
              </a:rPr>
              <a:t>"Name : ", self.name, ", Salary: ", self.salary</a:t>
            </a:r>
          </a:p>
        </p:txBody>
      </p:sp>
    </p:spTree>
    <p:extLst>
      <p:ext uri="{BB962C8B-B14F-4D97-AF65-F5344CB8AC3E}">
        <p14:creationId xmlns:p14="http://schemas.microsoft.com/office/powerpoint/2010/main" val="33888709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Creating Classes</a:t>
            </a:r>
            <a:endParaRPr lang="en-IN" sz="4000" dirty="0"/>
          </a:p>
        </p:txBody>
      </p:sp>
      <p:sp>
        <p:nvSpPr>
          <p:cNvPr id="3" name="Content Placeholder 2"/>
          <p:cNvSpPr>
            <a:spLocks noGrp="1"/>
          </p:cNvSpPr>
          <p:nvPr>
            <p:ph sz="quarter" idx="1"/>
          </p:nvPr>
        </p:nvSpPr>
        <p:spPr>
          <a:xfrm>
            <a:off x="301752" y="1047750"/>
            <a:ext cx="8503920" cy="35265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variable empCount is a class variable whose value is shared among all the instances of the class.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first method __init__() is a special method , which is called class constructor or initialization method that python calls when you create a new instance of a class.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You declare other class methods like normal functions with the exception that each the first argument to each method is self.</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8115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Creating Instance Objects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To create instances of the class , we call the class using the class name and pass in whatever arguments in its __init__ method accepts.</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"This would create first object of Employee class"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emp1 </a:t>
            </a:r>
            <a:r>
              <a:rPr lang="en-IN" sz="2000" dirty="0">
                <a:latin typeface="Times New Roman" panose="02020603050405020304" pitchFamily="18" charset="0"/>
                <a:cs typeface="Times New Roman" panose="02020603050405020304" pitchFamily="18" charset="0"/>
              </a:rPr>
              <a:t>= Employee("Zara", 2000)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This would create second object of Employee class"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emp2 </a:t>
            </a:r>
            <a:r>
              <a:rPr lang="en-IN" sz="2000" dirty="0">
                <a:latin typeface="Times New Roman" panose="02020603050405020304" pitchFamily="18" charset="0"/>
                <a:cs typeface="Times New Roman" panose="02020603050405020304" pitchFamily="18" charset="0"/>
              </a:rPr>
              <a:t>= Employee("Manni", 5000)</a:t>
            </a:r>
          </a:p>
        </p:txBody>
      </p:sp>
    </p:spTree>
    <p:extLst>
      <p:ext uri="{BB962C8B-B14F-4D97-AF65-F5344CB8AC3E}">
        <p14:creationId xmlns:p14="http://schemas.microsoft.com/office/powerpoint/2010/main" val="11758416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Accessing Attributes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We can access the object’s attribute using the dot operator with object.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Class variable could be accessed using the class name.</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emp1.displayEmployee()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emp2.displayEmployee</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"Total Employee %d" % Employee.empCount</a:t>
            </a:r>
          </a:p>
        </p:txBody>
      </p:sp>
    </p:spTree>
    <p:extLst>
      <p:ext uri="{BB962C8B-B14F-4D97-AF65-F5344CB8AC3E}">
        <p14:creationId xmlns:p14="http://schemas.microsoft.com/office/powerpoint/2010/main" val="389780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15" y="2545096"/>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2555776" y="771550"/>
            <a:ext cx="5641765" cy="1584147"/>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5" name="TextBox 4"/>
          <p:cNvSpPr txBox="1"/>
          <p:nvPr/>
        </p:nvSpPr>
        <p:spPr>
          <a:xfrm>
            <a:off x="4211960" y="3345788"/>
            <a:ext cx="2231476" cy="570396"/>
          </a:xfrm>
          <a:prstGeom prst="rect">
            <a:avLst/>
          </a:prstGeom>
          <a:noFill/>
        </p:spPr>
        <p:txBody>
          <a:bodyPr wrap="none" lIns="61960" tIns="30980" rIns="61960" bIns="30980" rtlCol="0">
            <a:spAutoFit/>
          </a:bodyPr>
          <a:lstStyle/>
          <a:p>
            <a:r>
              <a:rPr lang="en-US" sz="3300" dirty="0"/>
              <a:t>Handbook</a:t>
            </a:r>
          </a:p>
        </p:txBody>
      </p:sp>
    </p:spTree>
    <p:extLst>
      <p:ext uri="{BB962C8B-B14F-4D97-AF65-F5344CB8AC3E}">
        <p14:creationId xmlns:p14="http://schemas.microsoft.com/office/powerpoint/2010/main" val="1826286294"/>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Example: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fontScale="77500" lnSpcReduction="20000"/>
          </a:bodyPr>
          <a:lstStyle/>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#!/usr/bin/python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class </a:t>
            </a:r>
            <a:r>
              <a:rPr lang="en-IN" sz="2000" dirty="0">
                <a:latin typeface="Times New Roman" panose="02020603050405020304" pitchFamily="18" charset="0"/>
                <a:cs typeface="Times New Roman" panose="02020603050405020304" pitchFamily="18" charset="0"/>
              </a:rPr>
              <a:t>Employee: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'Common </a:t>
            </a:r>
            <a:r>
              <a:rPr lang="en-IN" sz="2000" dirty="0">
                <a:latin typeface="Times New Roman" panose="02020603050405020304" pitchFamily="18" charset="0"/>
                <a:cs typeface="Times New Roman" panose="02020603050405020304" pitchFamily="18" charset="0"/>
              </a:rPr>
              <a:t>base class for all employees'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empCount </a:t>
            </a:r>
            <a:r>
              <a:rPr lang="en-IN" sz="2000" dirty="0">
                <a:latin typeface="Times New Roman" panose="02020603050405020304" pitchFamily="18" charset="0"/>
                <a:cs typeface="Times New Roman" panose="02020603050405020304" pitchFamily="18" charset="0"/>
              </a:rPr>
              <a:t>= 0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def </a:t>
            </a:r>
            <a:r>
              <a:rPr lang="en-IN" sz="2000" dirty="0">
                <a:latin typeface="Times New Roman" panose="02020603050405020304" pitchFamily="18" charset="0"/>
                <a:cs typeface="Times New Roman" panose="02020603050405020304" pitchFamily="18" charset="0"/>
              </a:rPr>
              <a:t>__init__(self, name, salary):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self.name </a:t>
            </a:r>
            <a:r>
              <a:rPr lang="en-IN" sz="2000" dirty="0">
                <a:latin typeface="Times New Roman" panose="02020603050405020304" pitchFamily="18" charset="0"/>
                <a:cs typeface="Times New Roman" panose="02020603050405020304" pitchFamily="18" charset="0"/>
              </a:rPr>
              <a:t>= name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self.salary </a:t>
            </a:r>
            <a:r>
              <a:rPr lang="en-IN" sz="2000" dirty="0">
                <a:latin typeface="Times New Roman" panose="02020603050405020304" pitchFamily="18" charset="0"/>
                <a:cs typeface="Times New Roman" panose="02020603050405020304" pitchFamily="18" charset="0"/>
              </a:rPr>
              <a:t>= salary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Employee.empCount </a:t>
            </a:r>
            <a:r>
              <a:rPr lang="en-IN" sz="2000" dirty="0">
                <a:latin typeface="Times New Roman" panose="02020603050405020304" pitchFamily="18" charset="0"/>
                <a:cs typeface="Times New Roman" panose="02020603050405020304" pitchFamily="18" charset="0"/>
              </a:rPr>
              <a:t>+= 1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def </a:t>
            </a:r>
            <a:r>
              <a:rPr lang="en-IN" sz="2000" dirty="0">
                <a:latin typeface="Times New Roman" panose="02020603050405020304" pitchFamily="18" charset="0"/>
                <a:cs typeface="Times New Roman" panose="02020603050405020304" pitchFamily="18" charset="0"/>
              </a:rPr>
              <a:t>displayCount(self):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print </a:t>
            </a:r>
            <a:r>
              <a:rPr lang="en-IN" sz="2000" dirty="0">
                <a:latin typeface="Times New Roman" panose="02020603050405020304" pitchFamily="18" charset="0"/>
                <a:cs typeface="Times New Roman" panose="02020603050405020304" pitchFamily="18" charset="0"/>
              </a:rPr>
              <a:t>"Total Employee %d" % Employee.empCount</a:t>
            </a:r>
          </a:p>
        </p:txBody>
      </p:sp>
    </p:spTree>
    <p:extLst>
      <p:ext uri="{BB962C8B-B14F-4D97-AF65-F5344CB8AC3E}">
        <p14:creationId xmlns:p14="http://schemas.microsoft.com/office/powerpoint/2010/main" val="41293015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Example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r>
              <a:rPr lang="en-IN" sz="2000" dirty="0">
                <a:latin typeface="Times New Roman" panose="02020603050405020304" pitchFamily="18" charset="0"/>
                <a:cs typeface="Times New Roman" panose="02020603050405020304" pitchFamily="18" charset="0"/>
              </a:rPr>
              <a:t>def displayEmployee(self): </a:t>
            </a:r>
            <a:endParaRPr lang="en-IN" sz="2000" dirty="0" smtClean="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print </a:t>
            </a:r>
            <a:r>
              <a:rPr lang="en-IN" sz="2000" dirty="0">
                <a:latin typeface="Times New Roman" panose="02020603050405020304" pitchFamily="18" charset="0"/>
                <a:cs typeface="Times New Roman" panose="02020603050405020304" pitchFamily="18" charset="0"/>
              </a:rPr>
              <a:t>"Name : ", self.name, ", Salary: ", self.salary </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This would create first object of Employee class" </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emp1 </a:t>
            </a:r>
            <a:r>
              <a:rPr lang="en-IN" sz="2000" dirty="0">
                <a:latin typeface="Times New Roman" panose="02020603050405020304" pitchFamily="18" charset="0"/>
                <a:cs typeface="Times New Roman" panose="02020603050405020304" pitchFamily="18" charset="0"/>
              </a:rPr>
              <a:t>= Employee("Zara", 2000) </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This would create second object of Employee class" </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emp2 </a:t>
            </a:r>
            <a:r>
              <a:rPr lang="en-IN" sz="2000" dirty="0">
                <a:latin typeface="Times New Roman" panose="02020603050405020304" pitchFamily="18" charset="0"/>
                <a:cs typeface="Times New Roman" panose="02020603050405020304" pitchFamily="18" charset="0"/>
              </a:rPr>
              <a:t>= Employee("Manni", 5000) </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emp1.displayEmployee()</a:t>
            </a:r>
          </a:p>
          <a:p>
            <a:r>
              <a:rPr lang="en-IN" sz="2000" dirty="0" smtClean="0">
                <a:latin typeface="Times New Roman" panose="02020603050405020304" pitchFamily="18" charset="0"/>
                <a:cs typeface="Times New Roman" panose="02020603050405020304" pitchFamily="18" charset="0"/>
              </a:rPr>
              <a:t>emp2.displayEmployee</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"Total Employee %d" % Employee.empCount</a:t>
            </a:r>
          </a:p>
        </p:txBody>
      </p:sp>
    </p:spTree>
    <p:extLst>
      <p:ext uri="{BB962C8B-B14F-4D97-AF65-F5344CB8AC3E}">
        <p14:creationId xmlns:p14="http://schemas.microsoft.com/office/powerpoint/2010/main" val="1274427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Name : Zara ,Salary: 2000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Name </a:t>
            </a:r>
            <a:r>
              <a:rPr lang="en-IN" sz="2000" dirty="0">
                <a:latin typeface="Times New Roman" panose="02020603050405020304" pitchFamily="18" charset="0"/>
                <a:cs typeface="Times New Roman" panose="02020603050405020304" pitchFamily="18" charset="0"/>
              </a:rPr>
              <a:t>: Manni ,Salary: 5000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Total </a:t>
            </a:r>
            <a:r>
              <a:rPr lang="en-IN" sz="2000" dirty="0">
                <a:latin typeface="Times New Roman" panose="02020603050405020304" pitchFamily="18" charset="0"/>
                <a:cs typeface="Times New Roman" panose="02020603050405020304" pitchFamily="18" charset="0"/>
              </a:rPr>
              <a:t>Employee 2</a:t>
            </a:r>
          </a:p>
        </p:txBody>
      </p:sp>
    </p:spTree>
    <p:extLst>
      <p:ext uri="{BB962C8B-B14F-4D97-AF65-F5344CB8AC3E}">
        <p14:creationId xmlns:p14="http://schemas.microsoft.com/office/powerpoint/2010/main" val="39430963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Accessing Attributes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We can add , remove or modify attributes of classes and objects at any time.</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emp1.age = 7 # Add an 'age' attribute.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emp1.age </a:t>
            </a:r>
            <a:r>
              <a:rPr lang="en-IN" sz="2000" dirty="0">
                <a:latin typeface="Times New Roman" panose="02020603050405020304" pitchFamily="18" charset="0"/>
                <a:cs typeface="Times New Roman" panose="02020603050405020304" pitchFamily="18" charset="0"/>
              </a:rPr>
              <a:t>= 8 # Modify 'age' attribute.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del </a:t>
            </a:r>
            <a:r>
              <a:rPr lang="en-IN" sz="2000" dirty="0">
                <a:latin typeface="Times New Roman" panose="02020603050405020304" pitchFamily="18" charset="0"/>
                <a:cs typeface="Times New Roman" panose="02020603050405020304" pitchFamily="18" charset="0"/>
              </a:rPr>
              <a:t>emp1.age # Delete 'age' attribute.</a:t>
            </a:r>
          </a:p>
        </p:txBody>
      </p:sp>
    </p:spTree>
    <p:extLst>
      <p:ext uri="{BB962C8B-B14F-4D97-AF65-F5344CB8AC3E}">
        <p14:creationId xmlns:p14="http://schemas.microsoft.com/office/powerpoint/2010/main" val="31133566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Accessing Attributes</a:t>
            </a:r>
            <a:endParaRPr lang="en-IN" sz="4000" dirty="0"/>
          </a:p>
        </p:txBody>
      </p:sp>
      <p:sp>
        <p:nvSpPr>
          <p:cNvPr id="3" name="Content Placeholder 2"/>
          <p:cNvSpPr>
            <a:spLocks noGrp="1"/>
          </p:cNvSpPr>
          <p:nvPr>
            <p:ph sz="quarter" idx="1"/>
          </p:nvPr>
        </p:nvSpPr>
        <p:spPr>
          <a:xfrm>
            <a:off x="301752" y="1047750"/>
            <a:ext cx="8503920" cy="35265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Instead of using normal statements to access attributes , we can use the following functions:</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getattr(obj, name[, default])</a:t>
            </a:r>
            <a:r>
              <a:rPr lang="en-IN" sz="2000" dirty="0">
                <a:latin typeface="Times New Roman" panose="02020603050405020304" pitchFamily="18" charset="0"/>
                <a:cs typeface="Times New Roman" panose="02020603050405020304" pitchFamily="18" charset="0"/>
              </a:rPr>
              <a:t> − to access the attribute of object.</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hasattr(obj,name)</a:t>
            </a:r>
            <a:r>
              <a:rPr lang="en-IN" sz="2000" dirty="0">
                <a:latin typeface="Times New Roman" panose="02020603050405020304" pitchFamily="18" charset="0"/>
                <a:cs typeface="Times New Roman" panose="02020603050405020304" pitchFamily="18" charset="0"/>
              </a:rPr>
              <a:t> − to check if an attribute exists or not.</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setattr(obj,name,value)</a:t>
            </a:r>
            <a:r>
              <a:rPr lang="en-IN" sz="2000" dirty="0">
                <a:latin typeface="Times New Roman" panose="02020603050405020304" pitchFamily="18" charset="0"/>
                <a:cs typeface="Times New Roman" panose="02020603050405020304" pitchFamily="18" charset="0"/>
              </a:rPr>
              <a:t> − to set an attribute. If attribute does not exist, then it would be created.</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delattr(obj, name)</a:t>
            </a:r>
            <a:r>
              <a:rPr lang="en-IN" sz="2000" dirty="0">
                <a:latin typeface="Times New Roman" panose="02020603050405020304" pitchFamily="18" charset="0"/>
                <a:cs typeface="Times New Roman" panose="02020603050405020304" pitchFamily="18" charset="0"/>
              </a:rPr>
              <a:t> − to delete an attribute.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9578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Accessing Attributes</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hasattr(emp1, 'age') # Returns true if 'age' attribute exists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getattr(emp1</a:t>
            </a:r>
            <a:r>
              <a:rPr lang="en-IN" sz="2000" dirty="0">
                <a:latin typeface="Times New Roman" panose="02020603050405020304" pitchFamily="18" charset="0"/>
                <a:cs typeface="Times New Roman" panose="02020603050405020304" pitchFamily="18" charset="0"/>
              </a:rPr>
              <a:t>, 'age') # Returns value of 'age' attribute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setattr(emp1</a:t>
            </a:r>
            <a:r>
              <a:rPr lang="en-IN" sz="2000" dirty="0">
                <a:latin typeface="Times New Roman" panose="02020603050405020304" pitchFamily="18" charset="0"/>
                <a:cs typeface="Times New Roman" panose="02020603050405020304" pitchFamily="18" charset="0"/>
              </a:rPr>
              <a:t>, 'age', 8) # Set attribute 'age' at 8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delattr(empl</a:t>
            </a:r>
            <a:r>
              <a:rPr lang="en-IN" sz="2000" dirty="0">
                <a:latin typeface="Times New Roman" panose="02020603050405020304" pitchFamily="18" charset="0"/>
                <a:cs typeface="Times New Roman" panose="02020603050405020304" pitchFamily="18" charset="0"/>
              </a:rPr>
              <a:t>, 'age') # Delete attribute 'age'</a:t>
            </a:r>
          </a:p>
        </p:txBody>
      </p:sp>
    </p:spTree>
    <p:extLst>
      <p:ext uri="{BB962C8B-B14F-4D97-AF65-F5344CB8AC3E}">
        <p14:creationId xmlns:p14="http://schemas.microsoft.com/office/powerpoint/2010/main" val="3386181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Built-In Class Attributes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85000" lnSpcReduction="2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Every python class keeps following built-in attributes and they can be accessed using dot operator.</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b="1" dirty="0">
                <a:latin typeface="Times New Roman" panose="02020603050405020304" pitchFamily="18" charset="0"/>
                <a:cs typeface="Times New Roman" panose="02020603050405020304" pitchFamily="18" charset="0"/>
              </a:rPr>
              <a:t>__dict__</a:t>
            </a:r>
            <a:r>
              <a:rPr lang="en-IN" sz="2000" dirty="0">
                <a:latin typeface="Times New Roman" panose="02020603050405020304" pitchFamily="18" charset="0"/>
                <a:cs typeface="Times New Roman" panose="02020603050405020304" pitchFamily="18" charset="0"/>
              </a:rPr>
              <a:t> − Dictionary containing the class's namespace.</a:t>
            </a:r>
          </a:p>
          <a:p>
            <a:pPr algn="just">
              <a:lnSpc>
                <a:spcPct val="150000"/>
              </a:lnSpc>
              <a:spcBef>
                <a:spcPts val="0"/>
              </a:spcBef>
            </a:pPr>
            <a:r>
              <a:rPr lang="en-IN" sz="2000" b="1" dirty="0">
                <a:latin typeface="Times New Roman" panose="02020603050405020304" pitchFamily="18" charset="0"/>
                <a:cs typeface="Times New Roman" panose="02020603050405020304" pitchFamily="18" charset="0"/>
              </a:rPr>
              <a:t>__doc__</a:t>
            </a:r>
            <a:r>
              <a:rPr lang="en-IN" sz="2000" dirty="0">
                <a:latin typeface="Times New Roman" panose="02020603050405020304" pitchFamily="18" charset="0"/>
                <a:cs typeface="Times New Roman" panose="02020603050405020304" pitchFamily="18" charset="0"/>
              </a:rPr>
              <a:t> − Class documentation string or none, if undefined.</a:t>
            </a:r>
          </a:p>
          <a:p>
            <a:pPr algn="just">
              <a:lnSpc>
                <a:spcPct val="150000"/>
              </a:lnSpc>
              <a:spcBef>
                <a:spcPts val="0"/>
              </a:spcBef>
            </a:pPr>
            <a:r>
              <a:rPr lang="en-IN" sz="2000" b="1" dirty="0">
                <a:latin typeface="Times New Roman" panose="02020603050405020304" pitchFamily="18" charset="0"/>
                <a:cs typeface="Times New Roman" panose="02020603050405020304" pitchFamily="18" charset="0"/>
              </a:rPr>
              <a:t>__name__</a:t>
            </a:r>
            <a:r>
              <a:rPr lang="en-IN" sz="2000" dirty="0">
                <a:latin typeface="Times New Roman" panose="02020603050405020304" pitchFamily="18" charset="0"/>
                <a:cs typeface="Times New Roman" panose="02020603050405020304" pitchFamily="18" charset="0"/>
              </a:rPr>
              <a:t> − Class name.</a:t>
            </a:r>
          </a:p>
          <a:p>
            <a:pPr algn="just">
              <a:lnSpc>
                <a:spcPct val="150000"/>
              </a:lnSpc>
              <a:spcBef>
                <a:spcPts val="0"/>
              </a:spcBef>
            </a:pPr>
            <a:r>
              <a:rPr lang="en-IN" sz="2000" b="1" dirty="0">
                <a:latin typeface="Times New Roman" panose="02020603050405020304" pitchFamily="18" charset="0"/>
                <a:cs typeface="Times New Roman" panose="02020603050405020304" pitchFamily="18" charset="0"/>
              </a:rPr>
              <a:t>__module__</a:t>
            </a:r>
            <a:r>
              <a:rPr lang="en-IN" sz="2000" dirty="0">
                <a:latin typeface="Times New Roman" panose="02020603050405020304" pitchFamily="18" charset="0"/>
                <a:cs typeface="Times New Roman" panose="02020603050405020304" pitchFamily="18" charset="0"/>
              </a:rPr>
              <a:t> − Module name in which the class is defined. This attribute is "__main__" in interactive mode.</a:t>
            </a:r>
          </a:p>
          <a:p>
            <a:pPr algn="just">
              <a:lnSpc>
                <a:spcPct val="150000"/>
              </a:lnSpc>
              <a:spcBef>
                <a:spcPts val="0"/>
              </a:spcBef>
            </a:pPr>
            <a:r>
              <a:rPr lang="en-IN" sz="2000" b="1" dirty="0">
                <a:latin typeface="Times New Roman" panose="02020603050405020304" pitchFamily="18" charset="0"/>
                <a:cs typeface="Times New Roman" panose="02020603050405020304" pitchFamily="18" charset="0"/>
              </a:rPr>
              <a:t>__bases__</a:t>
            </a:r>
            <a:r>
              <a:rPr lang="en-IN" sz="2000" dirty="0">
                <a:latin typeface="Times New Roman" panose="02020603050405020304" pitchFamily="18" charset="0"/>
                <a:cs typeface="Times New Roman" panose="02020603050405020304" pitchFamily="18" charset="0"/>
              </a:rPr>
              <a:t> − A possibly empty tuple containing the base classes, in the order of their occurrence in the base class list.</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3826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Built-In Class </a:t>
            </a:r>
            <a:r>
              <a:rPr lang="en-US" sz="4000" dirty="0" smtClean="0">
                <a:latin typeface="Times New Roman" panose="02020603050405020304" pitchFamily="18" charset="0"/>
                <a:cs typeface="Times New Roman" panose="02020603050405020304" pitchFamily="18" charset="0"/>
              </a:rPr>
              <a:t>Attributes - Example</a:t>
            </a:r>
            <a:endParaRPr lang="en-IN" sz="4000" dirty="0"/>
          </a:p>
        </p:txBody>
      </p:sp>
      <p:sp>
        <p:nvSpPr>
          <p:cNvPr id="3" name="Content Placeholder 2"/>
          <p:cNvSpPr>
            <a:spLocks noGrp="1"/>
          </p:cNvSpPr>
          <p:nvPr>
            <p:ph sz="quarter" idx="1"/>
          </p:nvPr>
        </p:nvSpPr>
        <p:spPr>
          <a:xfrm>
            <a:off x="301752" y="971550"/>
            <a:ext cx="8503920" cy="3602736"/>
          </a:xfrm>
        </p:spPr>
        <p:txBody>
          <a:bodyPr>
            <a:normAutofit fontScale="77500" lnSpcReduction="20000"/>
          </a:bodyPr>
          <a:lstStyle/>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#!/usr/bin/python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class </a:t>
            </a:r>
            <a:r>
              <a:rPr lang="en-IN" sz="2000" dirty="0">
                <a:latin typeface="Times New Roman" panose="02020603050405020304" pitchFamily="18" charset="0"/>
                <a:cs typeface="Times New Roman" panose="02020603050405020304" pitchFamily="18" charset="0"/>
              </a:rPr>
              <a:t>Employee: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'Common </a:t>
            </a:r>
            <a:r>
              <a:rPr lang="en-IN" sz="2000" dirty="0">
                <a:latin typeface="Times New Roman" panose="02020603050405020304" pitchFamily="18" charset="0"/>
                <a:cs typeface="Times New Roman" panose="02020603050405020304" pitchFamily="18" charset="0"/>
              </a:rPr>
              <a:t>base class for all employees'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empCount </a:t>
            </a:r>
            <a:r>
              <a:rPr lang="en-IN" sz="2000" dirty="0">
                <a:latin typeface="Times New Roman" panose="02020603050405020304" pitchFamily="18" charset="0"/>
                <a:cs typeface="Times New Roman" panose="02020603050405020304" pitchFamily="18" charset="0"/>
              </a:rPr>
              <a:t>= 0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def </a:t>
            </a:r>
            <a:r>
              <a:rPr lang="en-IN" sz="2000" dirty="0">
                <a:latin typeface="Times New Roman" panose="02020603050405020304" pitchFamily="18" charset="0"/>
                <a:cs typeface="Times New Roman" panose="02020603050405020304" pitchFamily="18" charset="0"/>
              </a:rPr>
              <a:t>__init__(self, name, salary):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self.name </a:t>
            </a:r>
            <a:r>
              <a:rPr lang="en-IN" sz="2000" dirty="0">
                <a:latin typeface="Times New Roman" panose="02020603050405020304" pitchFamily="18" charset="0"/>
                <a:cs typeface="Times New Roman" panose="02020603050405020304" pitchFamily="18" charset="0"/>
              </a:rPr>
              <a:t>= name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self.salary </a:t>
            </a:r>
            <a:r>
              <a:rPr lang="en-IN" sz="2000" dirty="0">
                <a:latin typeface="Times New Roman" panose="02020603050405020304" pitchFamily="18" charset="0"/>
                <a:cs typeface="Times New Roman" panose="02020603050405020304" pitchFamily="18" charset="0"/>
              </a:rPr>
              <a:t>= salary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Employee.empCount </a:t>
            </a:r>
            <a:r>
              <a:rPr lang="en-IN" sz="2000" dirty="0">
                <a:latin typeface="Times New Roman" panose="02020603050405020304" pitchFamily="18" charset="0"/>
                <a:cs typeface="Times New Roman" panose="02020603050405020304" pitchFamily="18" charset="0"/>
              </a:rPr>
              <a:t>+= 1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def </a:t>
            </a:r>
            <a:r>
              <a:rPr lang="en-IN" sz="2000" dirty="0">
                <a:latin typeface="Times New Roman" panose="02020603050405020304" pitchFamily="18" charset="0"/>
                <a:cs typeface="Times New Roman" panose="02020603050405020304" pitchFamily="18" charset="0"/>
              </a:rPr>
              <a:t>displayCount(self):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print </a:t>
            </a:r>
            <a:r>
              <a:rPr lang="en-IN" sz="2000" dirty="0">
                <a:latin typeface="Times New Roman" panose="02020603050405020304" pitchFamily="18" charset="0"/>
                <a:cs typeface="Times New Roman" panose="02020603050405020304" pitchFamily="18" charset="0"/>
              </a:rPr>
              <a:t>"Total Employee %d" % Employee.empCount</a:t>
            </a:r>
          </a:p>
        </p:txBody>
      </p:sp>
    </p:spTree>
    <p:extLst>
      <p:ext uri="{BB962C8B-B14F-4D97-AF65-F5344CB8AC3E}">
        <p14:creationId xmlns:p14="http://schemas.microsoft.com/office/powerpoint/2010/main" val="12226759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Built-In Class Attributes - Example</a:t>
            </a:r>
            <a:endParaRPr lang="en-IN" sz="4000"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def displayEmployee(self):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print </a:t>
            </a:r>
            <a:r>
              <a:rPr lang="en-IN" sz="2000" dirty="0">
                <a:latin typeface="Times New Roman" panose="02020603050405020304" pitchFamily="18" charset="0"/>
                <a:cs typeface="Times New Roman" panose="02020603050405020304" pitchFamily="18" charset="0"/>
              </a:rPr>
              <a:t>"Name : ", self.name, ", Salary: ", self.salary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"Employee.__doc__:", Employee.__doc__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"Employee.__name__:", Employee.__name__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"Employee.__module__:", Employee.__module__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"Employee.__bases__:", Employee.__bases__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"Employee.__dict__:", Employee.__dict__</a:t>
            </a:r>
          </a:p>
        </p:txBody>
      </p:sp>
    </p:spTree>
    <p:extLst>
      <p:ext uri="{BB962C8B-B14F-4D97-AF65-F5344CB8AC3E}">
        <p14:creationId xmlns:p14="http://schemas.microsoft.com/office/powerpoint/2010/main" val="34023750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lnSpcReduction="10000"/>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Employee.__doc__: Common base class for all employees Employee.__name__: Employee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Employee</a:t>
            </a:r>
            <a:r>
              <a:rPr lang="en-IN" sz="2000" dirty="0">
                <a:latin typeface="Times New Roman" panose="02020603050405020304" pitchFamily="18" charset="0"/>
                <a:cs typeface="Times New Roman" panose="02020603050405020304" pitchFamily="18" charset="0"/>
              </a:rPr>
              <a:t>.__module__: __main__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Employee</a:t>
            </a:r>
            <a:r>
              <a:rPr lang="en-IN" sz="2000" dirty="0">
                <a:latin typeface="Times New Roman" panose="02020603050405020304" pitchFamily="18" charset="0"/>
                <a:cs typeface="Times New Roman" panose="02020603050405020304" pitchFamily="18" charset="0"/>
              </a:rPr>
              <a:t>.__bases__: ()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Employee</a:t>
            </a:r>
            <a:r>
              <a:rPr lang="en-IN" sz="2000" dirty="0">
                <a:latin typeface="Times New Roman" panose="02020603050405020304" pitchFamily="18" charset="0"/>
                <a:cs typeface="Times New Roman" panose="02020603050405020304" pitchFamily="18" charset="0"/>
              </a:rPr>
              <a:t>.__dict__: {'__module__': '__main__', 'displayCount': &lt;function displayCount at 0xb7c84994&gt;, 'empCount': 2, 'displayEmployee': &lt;function displayEmployee at 0xb7c8441c&gt;, '__doc__': 'Common base class for all employees', '__init__': &lt;function __init__ at 0xb7c846bc&gt;}</a:t>
            </a:r>
          </a:p>
        </p:txBody>
      </p:sp>
    </p:spTree>
    <p:extLst>
      <p:ext uri="{BB962C8B-B14F-4D97-AF65-F5344CB8AC3E}">
        <p14:creationId xmlns:p14="http://schemas.microsoft.com/office/powerpoint/2010/main" val="1892388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66259" y="751074"/>
            <a:ext cx="4793448" cy="570473"/>
          </a:xfrm>
        </p:spPr>
        <p:txBody>
          <a:bodyPr/>
          <a:lstStyle/>
          <a:p>
            <a:r>
              <a:rPr lang="en-US" sz="3200" dirty="0" smtClean="0"/>
              <a:t>What is Master Class ?</a:t>
            </a:r>
            <a:endParaRPr lang="en-US" sz="3200" dirty="0"/>
          </a:p>
        </p:txBody>
      </p:sp>
      <p:grpSp>
        <p:nvGrpSpPr>
          <p:cNvPr id="22" name="Google Shape;2872;p54"/>
          <p:cNvGrpSpPr/>
          <p:nvPr/>
        </p:nvGrpSpPr>
        <p:grpSpPr>
          <a:xfrm>
            <a:off x="6437945" y="1373671"/>
            <a:ext cx="1430335" cy="2585934"/>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sp>
        <p:nvSpPr>
          <p:cNvPr id="21" name="TextBox 20"/>
          <p:cNvSpPr txBox="1"/>
          <p:nvPr/>
        </p:nvSpPr>
        <p:spPr>
          <a:xfrm>
            <a:off x="1134667" y="1246370"/>
            <a:ext cx="4685674" cy="693507"/>
          </a:xfrm>
          <a:prstGeom prst="rect">
            <a:avLst/>
          </a:prstGeom>
          <a:noFill/>
        </p:spPr>
        <p:txBody>
          <a:bodyPr wrap="none" lIns="61960" tIns="30980" rIns="61960" bIns="30980" rtlCol="0">
            <a:spAutoFit/>
          </a:bodyPr>
          <a:lstStyle/>
          <a:p>
            <a:r>
              <a:rPr lang="en-US" sz="2700" dirty="0"/>
              <a:t>👍 </a:t>
            </a:r>
            <a:r>
              <a:rPr lang="en-US" sz="1400" dirty="0"/>
              <a:t>This is the 30 Days Industrial Learning Activity.</a:t>
            </a:r>
          </a:p>
          <a:p>
            <a:endParaRPr lang="en-US" sz="1400" dirty="0"/>
          </a:p>
        </p:txBody>
      </p:sp>
      <p:sp>
        <p:nvSpPr>
          <p:cNvPr id="63" name="Rectangle 62"/>
          <p:cNvSpPr/>
          <p:nvPr/>
        </p:nvSpPr>
        <p:spPr>
          <a:xfrm>
            <a:off x="999376" y="1777760"/>
            <a:ext cx="3151600" cy="478063"/>
          </a:xfrm>
          <a:prstGeom prst="rect">
            <a:avLst/>
          </a:prstGeom>
        </p:spPr>
        <p:txBody>
          <a:bodyPr wrap="none" lIns="61960" tIns="30980" rIns="61960" bIns="30980">
            <a:spAutoFit/>
          </a:bodyPr>
          <a:lstStyle/>
          <a:p>
            <a:pPr algn="ctr"/>
            <a:r>
              <a:rPr lang="en-US" sz="2700" dirty="0"/>
              <a:t>👍 </a:t>
            </a:r>
            <a:r>
              <a:rPr lang="en-US" sz="1400" dirty="0"/>
              <a:t>Its Online </a:t>
            </a:r>
            <a:r>
              <a:rPr lang="en-US" sz="1400" b="1" dirty="0">
                <a:solidFill>
                  <a:srgbClr val="C00000"/>
                </a:solidFill>
              </a:rPr>
              <a:t>YouTube Live </a:t>
            </a:r>
            <a:r>
              <a:rPr lang="en-US" sz="1400" dirty="0"/>
              <a:t>Class</a:t>
            </a:r>
          </a:p>
        </p:txBody>
      </p:sp>
      <p:sp>
        <p:nvSpPr>
          <p:cNvPr id="64" name="Rectangle 63"/>
          <p:cNvSpPr/>
          <p:nvPr/>
        </p:nvSpPr>
        <p:spPr>
          <a:xfrm>
            <a:off x="872196" y="2192948"/>
            <a:ext cx="3874822" cy="688297"/>
          </a:xfrm>
          <a:prstGeom prst="rect">
            <a:avLst/>
          </a:prstGeom>
        </p:spPr>
        <p:txBody>
          <a:bodyPr wrap="square" lIns="61960" tIns="30980" rIns="61960" bIns="30980">
            <a:spAutoFit/>
          </a:bodyPr>
          <a:lstStyle/>
          <a:p>
            <a:pPr algn="ctr"/>
            <a:r>
              <a:rPr lang="en-US" sz="2700" dirty="0"/>
              <a:t>👍 </a:t>
            </a:r>
            <a:r>
              <a:rPr lang="en-US" sz="1400" dirty="0"/>
              <a:t>If you Invest </a:t>
            </a:r>
            <a:r>
              <a:rPr lang="en-US" sz="1400" b="1" dirty="0">
                <a:solidFill>
                  <a:srgbClr val="C00000"/>
                </a:solidFill>
              </a:rPr>
              <a:t>45 minutes </a:t>
            </a:r>
            <a:r>
              <a:rPr lang="en-US" sz="1400" dirty="0"/>
              <a:t>daily, U will become Master in </a:t>
            </a:r>
            <a:r>
              <a:rPr lang="en-US" sz="1400" b="1" dirty="0"/>
              <a:t>Data Science</a:t>
            </a:r>
          </a:p>
        </p:txBody>
      </p:sp>
      <p:grpSp>
        <p:nvGrpSpPr>
          <p:cNvPr id="67" name="Group 66"/>
          <p:cNvGrpSpPr/>
          <p:nvPr/>
        </p:nvGrpSpPr>
        <p:grpSpPr>
          <a:xfrm>
            <a:off x="1004514" y="2915344"/>
            <a:ext cx="4802605" cy="895727"/>
            <a:chOff x="507620" y="4093456"/>
            <a:chExt cx="7087177" cy="1321750"/>
          </a:xfrm>
        </p:grpSpPr>
        <p:sp>
          <p:nvSpPr>
            <p:cNvPr id="65" name="Rectangle 64"/>
            <p:cNvSpPr/>
            <p:nvPr/>
          </p:nvSpPr>
          <p:spPr>
            <a:xfrm>
              <a:off x="507620" y="4093456"/>
              <a:ext cx="5154991" cy="749364"/>
            </a:xfrm>
            <a:prstGeom prst="rect">
              <a:avLst/>
            </a:prstGeom>
          </p:spPr>
          <p:txBody>
            <a:bodyPr wrap="none">
              <a:spAutoFit/>
            </a:bodyPr>
            <a:lstStyle/>
            <a:p>
              <a:pPr algn="ctr"/>
              <a:r>
                <a:rPr lang="en-US" sz="2700" dirty="0"/>
                <a:t>👍 </a:t>
              </a:r>
              <a:r>
                <a:rPr lang="en-US" sz="1400" dirty="0"/>
                <a:t>   You will get </a:t>
              </a:r>
              <a:r>
                <a:rPr lang="en-US" sz="1400"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dirty="0">
                  <a:solidFill>
                    <a:srgbClr val="7030A0"/>
                  </a:solidFill>
                </a:rPr>
                <a:t>Webinar Participation Certificate</a:t>
              </a:r>
              <a:endParaRPr lang="en-US" i="1" dirty="0"/>
            </a:p>
          </p:txBody>
        </p:sp>
      </p:grpSp>
      <p:sp>
        <p:nvSpPr>
          <p:cNvPr id="68" name="Rectangle 67"/>
          <p:cNvSpPr/>
          <p:nvPr/>
        </p:nvSpPr>
        <p:spPr>
          <a:xfrm>
            <a:off x="1168640" y="4159161"/>
            <a:ext cx="4431127" cy="893562"/>
          </a:xfrm>
          <a:prstGeom prst="rect">
            <a:avLst/>
          </a:prstGeom>
          <a:ln>
            <a:solidFill>
              <a:schemeClr val="accent4">
                <a:lumMod val="50000"/>
              </a:schemeClr>
            </a:solidFill>
          </a:ln>
        </p:spPr>
        <p:txBody>
          <a:bodyPr wrap="square" lIns="61960" tIns="30980" rIns="61960" bIns="30980">
            <a:spAutoFit/>
          </a:bodyPr>
          <a:lstStyle/>
          <a:p>
            <a:pPr algn="just"/>
            <a:r>
              <a:rPr lang="en-US" i="1" dirty="0">
                <a:solidFill>
                  <a:schemeClr val="bg2">
                    <a:lumMod val="50000"/>
                  </a:schemeClr>
                </a:solidFill>
                <a:latin typeface="Fjalla One"/>
              </a:rPr>
              <a:t>“Learning is the beginning of wealth.</a:t>
            </a:r>
          </a:p>
          <a:p>
            <a:pPr algn="r"/>
            <a:r>
              <a:rPr lang="en-US"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5040935" y="1677178"/>
            <a:ext cx="1335505" cy="603260"/>
          </a:xfrm>
          <a:prstGeom prst="rect">
            <a:avLst/>
          </a:prstGeom>
        </p:spPr>
      </p:pic>
    </p:spTree>
    <p:extLst>
      <p:ext uri="{BB962C8B-B14F-4D97-AF65-F5344CB8AC3E}">
        <p14:creationId xmlns:p14="http://schemas.microsoft.com/office/powerpoint/2010/main" val="2081967261"/>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Destroying Objects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92500" lnSpcReduction="2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Python deletes unneeded objects automatically to free the empty space.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process by which Python periodically reclaims block of memory that are no longer in use is termed Garbage Collection.</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a = 40 # Create object &lt;40&gt;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b </a:t>
            </a:r>
            <a:r>
              <a:rPr lang="en-IN" sz="2000" dirty="0">
                <a:latin typeface="Times New Roman" panose="02020603050405020304" pitchFamily="18" charset="0"/>
                <a:cs typeface="Times New Roman" panose="02020603050405020304" pitchFamily="18" charset="0"/>
              </a:rPr>
              <a:t>= a # Increase ref. count of &lt;40&gt;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 </a:t>
            </a:r>
            <a:r>
              <a:rPr lang="en-IN" sz="2000" dirty="0">
                <a:latin typeface="Times New Roman" panose="02020603050405020304" pitchFamily="18" charset="0"/>
                <a:cs typeface="Times New Roman" panose="02020603050405020304" pitchFamily="18" charset="0"/>
              </a:rPr>
              <a:t>= [b] # Increase ref. count of &lt;40&gt;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del </a:t>
            </a:r>
            <a:r>
              <a:rPr lang="en-IN" sz="2000" dirty="0">
                <a:latin typeface="Times New Roman" panose="02020603050405020304" pitchFamily="18" charset="0"/>
                <a:cs typeface="Times New Roman" panose="02020603050405020304" pitchFamily="18" charset="0"/>
              </a:rPr>
              <a:t>a # Decrease ref. count of &lt;40&gt;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b </a:t>
            </a:r>
            <a:r>
              <a:rPr lang="en-IN" sz="2000" dirty="0">
                <a:latin typeface="Times New Roman" panose="02020603050405020304" pitchFamily="18" charset="0"/>
                <a:cs typeface="Times New Roman" panose="02020603050405020304" pitchFamily="18" charset="0"/>
              </a:rPr>
              <a:t>= 100 # Decrease ref. count of &lt;40&gt;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c[0</a:t>
            </a:r>
            <a:r>
              <a:rPr lang="en-IN" sz="2000" dirty="0">
                <a:latin typeface="Times New Roman" panose="02020603050405020304" pitchFamily="18" charset="0"/>
                <a:cs typeface="Times New Roman" panose="02020603050405020304" pitchFamily="18" charset="0"/>
              </a:rPr>
              <a:t>] = -1 # Decrease ref. count of &lt;40&gt; </a:t>
            </a:r>
          </a:p>
        </p:txBody>
      </p:sp>
    </p:spTree>
    <p:extLst>
      <p:ext uri="{BB962C8B-B14F-4D97-AF65-F5344CB8AC3E}">
        <p14:creationId xmlns:p14="http://schemas.microsoft.com/office/powerpoint/2010/main" val="2477537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Destroying </a:t>
            </a:r>
            <a:r>
              <a:rPr lang="en-US" sz="3600" dirty="0" smtClean="0">
                <a:latin typeface="Times New Roman" panose="02020603050405020304" pitchFamily="18" charset="0"/>
                <a:cs typeface="Times New Roman" panose="02020603050405020304" pitchFamily="18" charset="0"/>
              </a:rPr>
              <a:t>Objects - Example</a:t>
            </a:r>
            <a:endParaRPr lang="en-IN" dirty="0"/>
          </a:p>
        </p:txBody>
      </p:sp>
      <p:sp>
        <p:nvSpPr>
          <p:cNvPr id="3" name="Content Placeholder 2"/>
          <p:cNvSpPr>
            <a:spLocks noGrp="1"/>
          </p:cNvSpPr>
          <p:nvPr>
            <p:ph sz="quarter" idx="1"/>
          </p:nvPr>
        </p:nvSpPr>
        <p:spPr>
          <a:xfrm>
            <a:off x="301752" y="1047750"/>
            <a:ext cx="8503920" cy="3526536"/>
          </a:xfrm>
        </p:spPr>
        <p:txBody>
          <a:bodyPr>
            <a:normAutofit fontScale="62500" lnSpcReduction="20000"/>
          </a:bodyPr>
          <a:lstStyle/>
          <a:p>
            <a:pPr algn="just">
              <a:lnSpc>
                <a:spcPct val="170000"/>
              </a:lnSpc>
              <a:spcBef>
                <a:spcPts val="0"/>
              </a:spcBef>
            </a:pPr>
            <a:r>
              <a:rPr lang="en-US" sz="2400" dirty="0" smtClean="0">
                <a:latin typeface="Times New Roman" panose="02020603050405020304" pitchFamily="18" charset="0"/>
                <a:cs typeface="Times New Roman" panose="02020603050405020304" pitchFamily="18" charset="0"/>
              </a:rPr>
              <a:t>This __del__() destructor prints the class name of an instance that is about to be destroyed.</a:t>
            </a:r>
          </a:p>
          <a:p>
            <a:pPr algn="just">
              <a:lnSpc>
                <a:spcPct val="17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70000"/>
              </a:lnSpc>
              <a:spcBef>
                <a:spcPts val="0"/>
              </a:spcBef>
            </a:pPr>
            <a:r>
              <a:rPr lang="en-IN" sz="2400" dirty="0">
                <a:latin typeface="Times New Roman" panose="02020603050405020304" pitchFamily="18" charset="0"/>
                <a:cs typeface="Times New Roman" panose="02020603050405020304" pitchFamily="18" charset="0"/>
              </a:rPr>
              <a:t>#!/usr/bin/python </a:t>
            </a:r>
            <a:endParaRPr lang="en-IN" sz="24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400" dirty="0" smtClean="0">
                <a:latin typeface="Times New Roman" panose="02020603050405020304" pitchFamily="18" charset="0"/>
                <a:cs typeface="Times New Roman" panose="02020603050405020304" pitchFamily="18" charset="0"/>
              </a:rPr>
              <a:t>class </a:t>
            </a:r>
            <a:r>
              <a:rPr lang="en-IN" sz="2400" dirty="0">
                <a:latin typeface="Times New Roman" panose="02020603050405020304" pitchFamily="18" charset="0"/>
                <a:cs typeface="Times New Roman" panose="02020603050405020304" pitchFamily="18" charset="0"/>
              </a:rPr>
              <a:t>Point: </a:t>
            </a:r>
            <a:endParaRPr lang="en-IN" sz="24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def </a:t>
            </a:r>
            <a:r>
              <a:rPr lang="en-IN" sz="2400" dirty="0">
                <a:latin typeface="Times New Roman" panose="02020603050405020304" pitchFamily="18" charset="0"/>
                <a:cs typeface="Times New Roman" panose="02020603050405020304" pitchFamily="18" charset="0"/>
              </a:rPr>
              <a:t>__init__( self, x=0, y=0): </a:t>
            </a:r>
            <a:endParaRPr lang="en-IN" sz="24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self.x </a:t>
            </a:r>
            <a:r>
              <a:rPr lang="en-IN" sz="2400" dirty="0">
                <a:latin typeface="Times New Roman" panose="02020603050405020304" pitchFamily="18" charset="0"/>
                <a:cs typeface="Times New Roman" panose="02020603050405020304" pitchFamily="18" charset="0"/>
              </a:rPr>
              <a:t>= x </a:t>
            </a:r>
            <a:endParaRPr lang="en-IN" sz="24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self.y </a:t>
            </a:r>
            <a:r>
              <a:rPr lang="en-IN" sz="2400" dirty="0">
                <a:latin typeface="Times New Roman" panose="02020603050405020304" pitchFamily="18" charset="0"/>
                <a:cs typeface="Times New Roman" panose="02020603050405020304" pitchFamily="18" charset="0"/>
              </a:rPr>
              <a:t>= y </a:t>
            </a:r>
            <a:endParaRPr lang="en-IN" sz="24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def </a:t>
            </a:r>
            <a:r>
              <a:rPr lang="en-IN" sz="2400" dirty="0">
                <a:latin typeface="Times New Roman" panose="02020603050405020304" pitchFamily="18" charset="0"/>
                <a:cs typeface="Times New Roman" panose="02020603050405020304" pitchFamily="18" charset="0"/>
              </a:rPr>
              <a:t>__del__(self): </a:t>
            </a:r>
            <a:endParaRPr lang="en-IN" sz="24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class_name </a:t>
            </a:r>
            <a:r>
              <a:rPr lang="en-IN" sz="2400" dirty="0">
                <a:latin typeface="Times New Roman" panose="02020603050405020304" pitchFamily="18" charset="0"/>
                <a:cs typeface="Times New Roman" panose="02020603050405020304" pitchFamily="18" charset="0"/>
              </a:rPr>
              <a:t>= self.__class__.__name__ </a:t>
            </a:r>
            <a:endParaRPr lang="en-IN" sz="24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print </a:t>
            </a:r>
            <a:r>
              <a:rPr lang="en-IN" sz="2400" dirty="0">
                <a:latin typeface="Times New Roman" panose="02020603050405020304" pitchFamily="18" charset="0"/>
                <a:cs typeface="Times New Roman" panose="02020603050405020304" pitchFamily="18" charset="0"/>
              </a:rPr>
              <a:t>class_name, "destroyed"</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3710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Destroying Objects - Example</a:t>
            </a:r>
            <a:endParaRPr lang="en-IN" sz="4000"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pt1 = Point()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pt2 </a:t>
            </a:r>
            <a:r>
              <a:rPr lang="en-IN" sz="2000" dirty="0">
                <a:latin typeface="Times New Roman" panose="02020603050405020304" pitchFamily="18" charset="0"/>
                <a:cs typeface="Times New Roman" panose="02020603050405020304" pitchFamily="18" charset="0"/>
              </a:rPr>
              <a:t>= pt1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pt3 </a:t>
            </a:r>
            <a:r>
              <a:rPr lang="en-IN" sz="2000" dirty="0">
                <a:latin typeface="Times New Roman" panose="02020603050405020304" pitchFamily="18" charset="0"/>
                <a:cs typeface="Times New Roman" panose="02020603050405020304" pitchFamily="18" charset="0"/>
              </a:rPr>
              <a:t>= pt1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id(pt1), id(pt2), id(pt3) # prints the ids of the obejcts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del </a:t>
            </a:r>
            <a:r>
              <a:rPr lang="en-IN" sz="2000" dirty="0">
                <a:latin typeface="Times New Roman" panose="02020603050405020304" pitchFamily="18" charset="0"/>
                <a:cs typeface="Times New Roman" panose="02020603050405020304" pitchFamily="18" charset="0"/>
              </a:rPr>
              <a:t>pt1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del </a:t>
            </a:r>
            <a:r>
              <a:rPr lang="en-IN" sz="2000" dirty="0">
                <a:latin typeface="Times New Roman" panose="02020603050405020304" pitchFamily="18" charset="0"/>
                <a:cs typeface="Times New Roman" panose="02020603050405020304" pitchFamily="18" charset="0"/>
              </a:rPr>
              <a:t>pt2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del </a:t>
            </a:r>
            <a:r>
              <a:rPr lang="en-IN" sz="2000" dirty="0">
                <a:latin typeface="Times New Roman" panose="02020603050405020304" pitchFamily="18" charset="0"/>
                <a:cs typeface="Times New Roman" panose="02020603050405020304" pitchFamily="18" charset="0"/>
              </a:rPr>
              <a:t>pt3</a:t>
            </a:r>
          </a:p>
        </p:txBody>
      </p:sp>
    </p:spTree>
    <p:extLst>
      <p:ext uri="{BB962C8B-B14F-4D97-AF65-F5344CB8AC3E}">
        <p14:creationId xmlns:p14="http://schemas.microsoft.com/office/powerpoint/2010/main" val="28087169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Class Inheritance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92500" lnSpcReduction="2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We can create a class by deriving it from the preexisting class by listing the parent class in the parentheses after the new class name.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child class inherits the attributes of the parent class , and we can use those attributes as if they were defined in the child class.</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Syntax:</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class SubClassName (ParentClass1[, ParentClass2, ...]):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'Optional </a:t>
            </a:r>
            <a:r>
              <a:rPr lang="en-IN" sz="2000" dirty="0">
                <a:latin typeface="Times New Roman" panose="02020603050405020304" pitchFamily="18" charset="0"/>
                <a:cs typeface="Times New Roman" panose="02020603050405020304" pitchFamily="18" charset="0"/>
              </a:rPr>
              <a:t>class documentation string'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class_suite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41430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anose="02020603050405020304" pitchFamily="18" charset="0"/>
                <a:cs typeface="Times New Roman" panose="02020603050405020304" pitchFamily="18" charset="0"/>
              </a:rPr>
              <a:t>Example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#!/usr/bin/python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class </a:t>
            </a:r>
            <a:r>
              <a:rPr lang="en-IN" sz="2000" dirty="0">
                <a:latin typeface="Times New Roman" panose="02020603050405020304" pitchFamily="18" charset="0"/>
                <a:cs typeface="Times New Roman" panose="02020603050405020304" pitchFamily="18" charset="0"/>
              </a:rPr>
              <a:t>Parent: # define parent class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parentAttr </a:t>
            </a:r>
            <a:r>
              <a:rPr lang="en-IN" sz="2000" dirty="0">
                <a:latin typeface="Times New Roman" panose="02020603050405020304" pitchFamily="18" charset="0"/>
                <a:cs typeface="Times New Roman" panose="02020603050405020304" pitchFamily="18" charset="0"/>
              </a:rPr>
              <a:t>= 100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def </a:t>
            </a:r>
            <a:r>
              <a:rPr lang="en-IN" sz="2000" dirty="0">
                <a:latin typeface="Times New Roman" panose="02020603050405020304" pitchFamily="18" charset="0"/>
                <a:cs typeface="Times New Roman" panose="02020603050405020304" pitchFamily="18" charset="0"/>
              </a:rPr>
              <a:t>__init__(self):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print </a:t>
            </a:r>
            <a:r>
              <a:rPr lang="en-IN" sz="2000" dirty="0">
                <a:latin typeface="Times New Roman" panose="02020603050405020304" pitchFamily="18" charset="0"/>
                <a:cs typeface="Times New Roman" panose="02020603050405020304" pitchFamily="18" charset="0"/>
              </a:rPr>
              <a:t>"Calling parent constructor"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def </a:t>
            </a:r>
            <a:r>
              <a:rPr lang="en-IN" sz="2000" dirty="0">
                <a:latin typeface="Times New Roman" panose="02020603050405020304" pitchFamily="18" charset="0"/>
                <a:cs typeface="Times New Roman" panose="02020603050405020304" pitchFamily="18" charset="0"/>
              </a:rPr>
              <a:t>parentMethod(self):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print </a:t>
            </a:r>
            <a:r>
              <a:rPr lang="en-IN" sz="2000" dirty="0">
                <a:latin typeface="Times New Roman" panose="02020603050405020304" pitchFamily="18" charset="0"/>
                <a:cs typeface="Times New Roman" panose="02020603050405020304" pitchFamily="18" charset="0"/>
              </a:rPr>
              <a:t>'Calling parent method' </a:t>
            </a:r>
            <a:endParaRPr lang="en-IN" sz="2000"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205640" y="1218960"/>
              <a:ext cx="1573920" cy="991440"/>
            </p14:xfrm>
          </p:contentPart>
        </mc:Choice>
        <mc:Fallback>
          <p:pic>
            <p:nvPicPr>
              <p:cNvPr id="4" name="Ink 3"/>
              <p:cNvPicPr/>
              <p:nvPr/>
            </p:nvPicPr>
            <p:blipFill>
              <a:blip r:embed="rId3"/>
              <a:stretch>
                <a:fillRect/>
              </a:stretch>
            </p:blipFill>
            <p:spPr>
              <a:xfrm>
                <a:off x="1196280" y="1209600"/>
                <a:ext cx="1592640" cy="1010160"/>
              </a:xfrm>
              <a:prstGeom prst="rect">
                <a:avLst/>
              </a:prstGeom>
            </p:spPr>
          </p:pic>
        </mc:Fallback>
      </mc:AlternateContent>
    </p:spTree>
    <p:extLst>
      <p:ext uri="{BB962C8B-B14F-4D97-AF65-F5344CB8AC3E}">
        <p14:creationId xmlns:p14="http://schemas.microsoft.com/office/powerpoint/2010/main" val="24772169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Example</a:t>
            </a:r>
            <a:endParaRPr lang="en-IN" sz="4000" dirty="0"/>
          </a:p>
        </p:txBody>
      </p:sp>
      <p:sp>
        <p:nvSpPr>
          <p:cNvPr id="3" name="Content Placeholder 2"/>
          <p:cNvSpPr>
            <a:spLocks noGrp="1"/>
          </p:cNvSpPr>
          <p:nvPr>
            <p:ph sz="quarter" idx="1"/>
          </p:nvPr>
        </p:nvSpPr>
        <p:spPr/>
        <p:txBody>
          <a:bodyPr/>
          <a:lstStyle/>
          <a:p>
            <a:pPr algn="just">
              <a:lnSpc>
                <a:spcPct val="150000"/>
              </a:lnSpc>
              <a:spcBef>
                <a:spcPts val="0"/>
              </a:spcBef>
            </a:pPr>
            <a:r>
              <a:rPr lang="en-IN" sz="2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def setAttr(self, attr):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Parent.parentAttr = attr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def </a:t>
            </a:r>
            <a:r>
              <a:rPr lang="en-IN" sz="2000" dirty="0">
                <a:latin typeface="Times New Roman" panose="02020603050405020304" pitchFamily="18" charset="0"/>
                <a:cs typeface="Times New Roman" panose="02020603050405020304" pitchFamily="18" charset="0"/>
              </a:rPr>
              <a:t>getAttr(self):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print "Parent attribute :", Parent.parentAttr</a:t>
            </a:r>
            <a:endParaRPr lang="en-IN" sz="2000" dirty="0"/>
          </a:p>
        </p:txBody>
      </p:sp>
    </p:spTree>
    <p:extLst>
      <p:ext uri="{BB962C8B-B14F-4D97-AF65-F5344CB8AC3E}">
        <p14:creationId xmlns:p14="http://schemas.microsoft.com/office/powerpoint/2010/main" val="9215870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Example</a:t>
            </a:r>
            <a:endParaRPr lang="en-IN" dirty="0"/>
          </a:p>
        </p:txBody>
      </p:sp>
      <p:sp>
        <p:nvSpPr>
          <p:cNvPr id="3" name="Content Placeholder 2"/>
          <p:cNvSpPr>
            <a:spLocks noGrp="1"/>
          </p:cNvSpPr>
          <p:nvPr>
            <p:ph sz="quarter" idx="1"/>
          </p:nvPr>
        </p:nvSpPr>
        <p:spPr/>
        <p:txBody>
          <a:bodyPr>
            <a:normAutofit fontScale="85000" lnSpcReduction="20000"/>
          </a:bodyPr>
          <a:lstStyle/>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class Child(Parent): # define child class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def </a:t>
            </a:r>
            <a:r>
              <a:rPr lang="en-IN" sz="2000" dirty="0">
                <a:latin typeface="Times New Roman" panose="02020603050405020304" pitchFamily="18" charset="0"/>
                <a:cs typeface="Times New Roman" panose="02020603050405020304" pitchFamily="18" charset="0"/>
              </a:rPr>
              <a:t>__init__(self):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print </a:t>
            </a:r>
            <a:r>
              <a:rPr lang="en-IN" sz="2000" dirty="0">
                <a:latin typeface="Times New Roman" panose="02020603050405020304" pitchFamily="18" charset="0"/>
                <a:cs typeface="Times New Roman" panose="02020603050405020304" pitchFamily="18" charset="0"/>
              </a:rPr>
              <a:t>"Calling child constructor"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def </a:t>
            </a:r>
            <a:r>
              <a:rPr lang="en-IN" sz="2000" dirty="0">
                <a:latin typeface="Times New Roman" panose="02020603050405020304" pitchFamily="18" charset="0"/>
                <a:cs typeface="Times New Roman" panose="02020603050405020304" pitchFamily="18" charset="0"/>
              </a:rPr>
              <a:t>childMethod(self):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print </a:t>
            </a:r>
            <a:r>
              <a:rPr lang="en-IN" sz="2000" dirty="0">
                <a:latin typeface="Times New Roman" panose="02020603050405020304" pitchFamily="18" charset="0"/>
                <a:cs typeface="Times New Roman" panose="02020603050405020304" pitchFamily="18" charset="0"/>
              </a:rPr>
              <a:t>'Calling child method'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c </a:t>
            </a:r>
            <a:r>
              <a:rPr lang="en-IN" sz="2000" dirty="0">
                <a:latin typeface="Times New Roman" panose="02020603050405020304" pitchFamily="18" charset="0"/>
                <a:cs typeface="Times New Roman" panose="02020603050405020304" pitchFamily="18" charset="0"/>
              </a:rPr>
              <a:t>= Child() # instance of child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c.childMethod</a:t>
            </a:r>
            <a:r>
              <a:rPr lang="en-IN" sz="2000" dirty="0">
                <a:latin typeface="Times New Roman" panose="02020603050405020304" pitchFamily="18" charset="0"/>
                <a:cs typeface="Times New Roman" panose="02020603050405020304" pitchFamily="18" charset="0"/>
              </a:rPr>
              <a:t>() # child calls its method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c.setAttr(200</a:t>
            </a:r>
            <a:r>
              <a:rPr lang="en-IN" sz="2000" dirty="0">
                <a:latin typeface="Times New Roman" panose="02020603050405020304" pitchFamily="18" charset="0"/>
                <a:cs typeface="Times New Roman" panose="02020603050405020304" pitchFamily="18" charset="0"/>
              </a:rPr>
              <a:t>) # again call parent's method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c.getAttr</a:t>
            </a:r>
            <a:r>
              <a:rPr lang="en-IN" sz="2000" dirty="0">
                <a:latin typeface="Times New Roman" panose="02020603050405020304" pitchFamily="18" charset="0"/>
                <a:cs typeface="Times New Roman" panose="02020603050405020304" pitchFamily="18" charset="0"/>
              </a:rPr>
              <a:t>() # again call parent's method</a:t>
            </a:r>
          </a:p>
        </p:txBody>
      </p:sp>
    </p:spTree>
    <p:extLst>
      <p:ext uri="{BB962C8B-B14F-4D97-AF65-F5344CB8AC3E}">
        <p14:creationId xmlns:p14="http://schemas.microsoft.com/office/powerpoint/2010/main" val="34361775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Calling child constructor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C</a:t>
            </a:r>
            <a:r>
              <a:rPr lang="en-IN" sz="2000" dirty="0" smtClean="0">
                <a:latin typeface="Times New Roman" panose="02020603050405020304" pitchFamily="18" charset="0"/>
                <a:cs typeface="Times New Roman" panose="02020603050405020304" pitchFamily="18" charset="0"/>
              </a:rPr>
              <a:t>alling </a:t>
            </a:r>
            <a:r>
              <a:rPr lang="en-IN" sz="2000" dirty="0">
                <a:latin typeface="Times New Roman" panose="02020603050405020304" pitchFamily="18" charset="0"/>
                <a:cs typeface="Times New Roman" panose="02020603050405020304" pitchFamily="18" charset="0"/>
              </a:rPr>
              <a:t>child method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Calling </a:t>
            </a:r>
            <a:r>
              <a:rPr lang="en-IN" sz="2000" dirty="0">
                <a:latin typeface="Times New Roman" panose="02020603050405020304" pitchFamily="18" charset="0"/>
                <a:cs typeface="Times New Roman" panose="02020603050405020304" pitchFamily="18" charset="0"/>
              </a:rPr>
              <a:t>parent method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Parent </a:t>
            </a:r>
            <a:r>
              <a:rPr lang="en-IN" sz="2000" dirty="0">
                <a:latin typeface="Times New Roman" panose="02020603050405020304" pitchFamily="18" charset="0"/>
                <a:cs typeface="Times New Roman" panose="02020603050405020304" pitchFamily="18" charset="0"/>
              </a:rPr>
              <a:t>attribute : 200</a:t>
            </a:r>
          </a:p>
        </p:txBody>
      </p:sp>
    </p:spTree>
    <p:extLst>
      <p:ext uri="{BB962C8B-B14F-4D97-AF65-F5344CB8AC3E}">
        <p14:creationId xmlns:p14="http://schemas.microsoft.com/office/powerpoint/2010/main" val="42868869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Multiple Inheritance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We can derive a class from multiple parent classes:</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class A: # define your class A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class </a:t>
            </a:r>
            <a:r>
              <a:rPr lang="en-IN" sz="2000" dirty="0">
                <a:latin typeface="Times New Roman" panose="02020603050405020304" pitchFamily="18" charset="0"/>
                <a:cs typeface="Times New Roman" panose="02020603050405020304" pitchFamily="18" charset="0"/>
              </a:rPr>
              <a:t>B: # define your class B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class </a:t>
            </a:r>
            <a:r>
              <a:rPr lang="en-IN" sz="2000" dirty="0">
                <a:latin typeface="Times New Roman" panose="02020603050405020304" pitchFamily="18" charset="0"/>
                <a:cs typeface="Times New Roman" panose="02020603050405020304" pitchFamily="18" charset="0"/>
              </a:rPr>
              <a:t>C(A, B): # subclass of A and B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2672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Multiple Inheritance</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You can use issubclass() or isinstance() functions to check a relationships of two classes and instances.</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issubclass(sub, sup)</a:t>
            </a:r>
            <a:r>
              <a:rPr lang="en-IN" sz="2000" dirty="0">
                <a:latin typeface="Times New Roman" panose="02020603050405020304" pitchFamily="18" charset="0"/>
                <a:cs typeface="Times New Roman" panose="02020603050405020304" pitchFamily="18" charset="0"/>
              </a:rPr>
              <a:t> boolean function returns true if the given subclass </a:t>
            </a:r>
            <a:r>
              <a:rPr lang="en-IN" sz="2000" b="1" dirty="0">
                <a:latin typeface="Times New Roman" panose="02020603050405020304" pitchFamily="18" charset="0"/>
                <a:cs typeface="Times New Roman" panose="02020603050405020304" pitchFamily="18" charset="0"/>
              </a:rPr>
              <a:t>sub</a:t>
            </a:r>
            <a:r>
              <a:rPr lang="en-IN" sz="2000" dirty="0">
                <a:latin typeface="Times New Roman" panose="02020603050405020304" pitchFamily="18" charset="0"/>
                <a:cs typeface="Times New Roman" panose="02020603050405020304" pitchFamily="18" charset="0"/>
              </a:rPr>
              <a:t> is indeed a subclass of the superclass </a:t>
            </a:r>
            <a:r>
              <a:rPr lang="en-IN" sz="2000" b="1" dirty="0">
                <a:latin typeface="Times New Roman" panose="02020603050405020304" pitchFamily="18" charset="0"/>
                <a:cs typeface="Times New Roman" panose="02020603050405020304" pitchFamily="18" charset="0"/>
              </a:rPr>
              <a:t>sup</a:t>
            </a:r>
            <a:r>
              <a:rPr lang="en-IN" sz="2000" dirty="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isinstance(obj, Class)</a:t>
            </a:r>
            <a:r>
              <a:rPr lang="en-IN" sz="2000" dirty="0">
                <a:latin typeface="Times New Roman" panose="02020603050405020304" pitchFamily="18" charset="0"/>
                <a:cs typeface="Times New Roman" panose="02020603050405020304" pitchFamily="18" charset="0"/>
              </a:rPr>
              <a:t> boolean function returns true if </a:t>
            </a:r>
            <a:r>
              <a:rPr lang="en-IN" sz="2000" i="1" dirty="0">
                <a:latin typeface="Times New Roman" panose="02020603050405020304" pitchFamily="18" charset="0"/>
                <a:cs typeface="Times New Roman" panose="02020603050405020304" pitchFamily="18" charset="0"/>
              </a:rPr>
              <a:t>obj</a:t>
            </a:r>
            <a:r>
              <a:rPr lang="en-IN" sz="2000" dirty="0">
                <a:latin typeface="Times New Roman" panose="02020603050405020304" pitchFamily="18" charset="0"/>
                <a:cs typeface="Times New Roman" panose="02020603050405020304" pitchFamily="18" charset="0"/>
              </a:rPr>
              <a:t> is an instance of class </a:t>
            </a:r>
            <a:r>
              <a:rPr lang="en-IN" sz="2000" i="1" dirty="0">
                <a:latin typeface="Times New Roman" panose="02020603050405020304" pitchFamily="18" charset="0"/>
                <a:cs typeface="Times New Roman" panose="02020603050405020304" pitchFamily="18" charset="0"/>
              </a:rPr>
              <a:t>Class</a:t>
            </a:r>
            <a:r>
              <a:rPr lang="en-IN" sz="2000" dirty="0">
                <a:latin typeface="Times New Roman" panose="02020603050405020304" pitchFamily="18" charset="0"/>
                <a:cs typeface="Times New Roman" panose="02020603050405020304" pitchFamily="18" charset="0"/>
              </a:rPr>
              <a:t> or is an instance of a subclass of Class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029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94990" y="1131590"/>
            <a:ext cx="7704000" cy="3783782"/>
          </a:xfrm>
        </p:spPr>
        <p:txBody>
          <a:bodyPr/>
          <a:lstStyle/>
          <a:p>
            <a:r>
              <a:rPr lang="en-US" sz="2200" dirty="0">
                <a:solidFill>
                  <a:srgbClr val="FF0000"/>
                </a:solidFill>
              </a:rPr>
              <a:t>Educational Equipment Manufacturer</a:t>
            </a:r>
          </a:p>
          <a:p>
            <a:pPr marL="722864" lvl="1" indent="-309799">
              <a:buFont typeface="Arial" panose="020B0604020202020204" pitchFamily="34" charset="0"/>
              <a:buChar char="•"/>
            </a:pPr>
            <a:r>
              <a:rPr lang="en-US" sz="2200" dirty="0" err="1">
                <a:solidFill>
                  <a:schemeClr val="tx1"/>
                </a:solidFill>
              </a:rPr>
              <a:t>IoT</a:t>
            </a:r>
            <a:r>
              <a:rPr lang="en-US" sz="2200" dirty="0">
                <a:solidFill>
                  <a:schemeClr val="tx1"/>
                </a:solidFill>
              </a:rPr>
              <a:t>, AI, </a:t>
            </a:r>
            <a:r>
              <a:rPr lang="en-US" sz="2200" dirty="0" err="1">
                <a:solidFill>
                  <a:schemeClr val="tx1"/>
                </a:solidFill>
              </a:rPr>
              <a:t>Robotics,Autonomous</a:t>
            </a:r>
            <a:r>
              <a:rPr lang="en-US" sz="2200" dirty="0">
                <a:solidFill>
                  <a:schemeClr val="tx1"/>
                </a:solidFill>
              </a:rPr>
              <a:t> Robot</a:t>
            </a:r>
          </a:p>
          <a:p>
            <a:pPr marL="722864" lvl="1" indent="-309799">
              <a:buFont typeface="Arial" panose="020B0604020202020204" pitchFamily="34" charset="0"/>
              <a:buChar char="•"/>
            </a:pPr>
            <a:r>
              <a:rPr lang="en-US" sz="2200" dirty="0">
                <a:solidFill>
                  <a:schemeClr val="tx1"/>
                </a:solidFill>
              </a:rPr>
              <a:t>Microprocessor/Microcontroller</a:t>
            </a:r>
          </a:p>
          <a:p>
            <a:pPr marL="722864" lvl="1" indent="-309799">
              <a:buFont typeface="Arial" panose="020B0604020202020204" pitchFamily="34" charset="0"/>
              <a:buChar char="•"/>
            </a:pPr>
            <a:r>
              <a:rPr lang="en-US" sz="2200" dirty="0">
                <a:solidFill>
                  <a:schemeClr val="tx1"/>
                </a:solidFill>
              </a:rPr>
              <a:t>DSP,VLSI, Embedded System </a:t>
            </a:r>
          </a:p>
          <a:p>
            <a:pPr marL="722864" lvl="1" indent="-309799">
              <a:buFont typeface="Arial" panose="020B0604020202020204" pitchFamily="34" charset="0"/>
              <a:buChar char="•"/>
            </a:pPr>
            <a:r>
              <a:rPr lang="en-US" sz="2200" dirty="0">
                <a:solidFill>
                  <a:schemeClr val="tx1"/>
                </a:solidFill>
              </a:rPr>
              <a:t>Power Electronics &amp; Drives, Fuel Cell Trainer Kit</a:t>
            </a:r>
          </a:p>
          <a:p>
            <a:pPr marL="722864" lvl="1" indent="-309799">
              <a:buFont typeface="Arial" panose="020B0604020202020204" pitchFamily="34" charset="0"/>
              <a:buChar char="•"/>
            </a:pPr>
            <a:r>
              <a:rPr lang="en-US" sz="2200" dirty="0">
                <a:solidFill>
                  <a:schemeClr val="tx1"/>
                </a:solidFill>
              </a:rPr>
              <a:t>Renewable Energy Lab, Electric Vehicle Lab</a:t>
            </a:r>
          </a:p>
          <a:p>
            <a:r>
              <a:rPr lang="en-US" sz="2200" dirty="0">
                <a:solidFill>
                  <a:srgbClr val="FF0000"/>
                </a:solidFill>
              </a:rPr>
              <a:t>Technical Training</a:t>
            </a:r>
          </a:p>
          <a:p>
            <a:r>
              <a:rPr lang="en-US" sz="2200" dirty="0">
                <a:solidFill>
                  <a:srgbClr val="FF0000"/>
                </a:solidFill>
              </a:rPr>
              <a:t>DIY Project</a:t>
            </a:r>
          </a:p>
        </p:txBody>
      </p:sp>
      <p:sp>
        <p:nvSpPr>
          <p:cNvPr id="5" name="Title 4"/>
          <p:cNvSpPr>
            <a:spLocks noGrp="1"/>
          </p:cNvSpPr>
          <p:nvPr>
            <p:ph type="title"/>
          </p:nvPr>
        </p:nvSpPr>
        <p:spPr>
          <a:xfrm>
            <a:off x="611560" y="555526"/>
            <a:ext cx="8238600" cy="478200"/>
          </a:xfrm>
        </p:spPr>
        <p:txBody>
          <a:bodyPr/>
          <a:lstStyle/>
          <a:p>
            <a:r>
              <a:rPr lang="en-US" sz="4500" dirty="0"/>
              <a:t>Pantech?</a:t>
            </a:r>
          </a:p>
        </p:txBody>
      </p:sp>
    </p:spTree>
    <p:extLst>
      <p:ext uri="{BB962C8B-B14F-4D97-AF65-F5344CB8AC3E}">
        <p14:creationId xmlns:p14="http://schemas.microsoft.com/office/powerpoint/2010/main" val="26896418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Overriding Methods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We can always override parent class methods.</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One reason for overriding parent's methods is because you may want special or different functionality in your subclass</a:t>
            </a:r>
            <a:r>
              <a:rPr lang="en-IN" sz="20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03056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Overriding Methods - Example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92500" lnSpcReduction="20000"/>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#!/usr/bin/python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class </a:t>
            </a:r>
            <a:r>
              <a:rPr lang="en-IN" sz="2000" dirty="0">
                <a:latin typeface="Times New Roman" panose="02020603050405020304" pitchFamily="18" charset="0"/>
                <a:cs typeface="Times New Roman" panose="02020603050405020304" pitchFamily="18" charset="0"/>
              </a:rPr>
              <a:t>Parent: # define parent </a:t>
            </a:r>
            <a:r>
              <a:rPr lang="en-IN" sz="2000" dirty="0" smtClean="0">
                <a:latin typeface="Times New Roman" panose="02020603050405020304" pitchFamily="18" charset="0"/>
                <a:cs typeface="Times New Roman" panose="02020603050405020304" pitchFamily="18" charset="0"/>
              </a:rPr>
              <a:t>class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def </a:t>
            </a:r>
            <a:r>
              <a:rPr lang="en-IN" sz="2000" dirty="0">
                <a:latin typeface="Times New Roman" panose="02020603050405020304" pitchFamily="18" charset="0"/>
                <a:cs typeface="Times New Roman" panose="02020603050405020304" pitchFamily="18" charset="0"/>
              </a:rPr>
              <a:t>myMethod(self):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print </a:t>
            </a:r>
            <a:r>
              <a:rPr lang="en-IN" sz="2000" dirty="0">
                <a:latin typeface="Times New Roman" panose="02020603050405020304" pitchFamily="18" charset="0"/>
                <a:cs typeface="Times New Roman" panose="02020603050405020304" pitchFamily="18" charset="0"/>
              </a:rPr>
              <a:t>'Calling parent method'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class </a:t>
            </a:r>
            <a:r>
              <a:rPr lang="en-IN" sz="2000" dirty="0">
                <a:latin typeface="Times New Roman" panose="02020603050405020304" pitchFamily="18" charset="0"/>
                <a:cs typeface="Times New Roman" panose="02020603050405020304" pitchFamily="18" charset="0"/>
              </a:rPr>
              <a:t>Child(Parent): # define child class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def </a:t>
            </a:r>
            <a:r>
              <a:rPr lang="en-IN" sz="2000" dirty="0">
                <a:latin typeface="Times New Roman" panose="02020603050405020304" pitchFamily="18" charset="0"/>
                <a:cs typeface="Times New Roman" panose="02020603050405020304" pitchFamily="18" charset="0"/>
              </a:rPr>
              <a:t>myMethod(self):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print </a:t>
            </a:r>
            <a:r>
              <a:rPr lang="en-IN" sz="2000" dirty="0">
                <a:latin typeface="Times New Roman" panose="02020603050405020304" pitchFamily="18" charset="0"/>
                <a:cs typeface="Times New Roman" panose="02020603050405020304" pitchFamily="18" charset="0"/>
              </a:rPr>
              <a:t>'Calling child method'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 </a:t>
            </a:r>
            <a:r>
              <a:rPr lang="en-IN" sz="2000" dirty="0">
                <a:latin typeface="Times New Roman" panose="02020603050405020304" pitchFamily="18" charset="0"/>
                <a:cs typeface="Times New Roman" panose="02020603050405020304" pitchFamily="18" charset="0"/>
              </a:rPr>
              <a:t>= Child() # instance of child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c.myMethod</a:t>
            </a:r>
            <a:r>
              <a:rPr lang="en-IN" sz="2000" dirty="0">
                <a:latin typeface="Times New Roman" panose="02020603050405020304" pitchFamily="18" charset="0"/>
                <a:cs typeface="Times New Roman" panose="02020603050405020304" pitchFamily="18" charset="0"/>
              </a:rPr>
              <a:t>() # child calls overridden method</a:t>
            </a:r>
          </a:p>
        </p:txBody>
      </p:sp>
    </p:spTree>
    <p:extLst>
      <p:ext uri="{BB962C8B-B14F-4D97-AF65-F5344CB8AC3E}">
        <p14:creationId xmlns:p14="http://schemas.microsoft.com/office/powerpoint/2010/main" val="10320739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r>
              <a:rPr lang="en-IN" sz="2000" dirty="0">
                <a:latin typeface="Times New Roman" panose="02020603050405020304" pitchFamily="18" charset="0"/>
                <a:cs typeface="Times New Roman" panose="02020603050405020304" pitchFamily="18" charset="0"/>
              </a:rPr>
              <a:t>Calling child method</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0661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Overloading Operators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Suppose you have created a Vector class to represent two-dimensional vectors, what happens when you use the plus operator to add them? Most likely Python will yell at you.</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You could, however, define the </a:t>
            </a:r>
            <a:r>
              <a:rPr lang="en-IN" sz="2000" i="1" dirty="0">
                <a:latin typeface="Times New Roman" panose="02020603050405020304" pitchFamily="18" charset="0"/>
                <a:cs typeface="Times New Roman" panose="02020603050405020304" pitchFamily="18" charset="0"/>
              </a:rPr>
              <a:t>__add__</a:t>
            </a:r>
            <a:r>
              <a:rPr lang="en-IN" sz="2000" dirty="0">
                <a:latin typeface="Times New Roman" panose="02020603050405020304" pitchFamily="18" charset="0"/>
                <a:cs typeface="Times New Roman" panose="02020603050405020304" pitchFamily="18" charset="0"/>
              </a:rPr>
              <a:t> method in your class to perform vector addition and then the plus operator would behave as per expectation −</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7868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Example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fontScale="85000" lnSpcReduction="10000"/>
          </a:bodyPr>
          <a:lstStyle/>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#!/usr/bin/python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class </a:t>
            </a:r>
            <a:r>
              <a:rPr lang="en-IN" sz="2000" dirty="0">
                <a:latin typeface="Times New Roman" panose="02020603050405020304" pitchFamily="18" charset="0"/>
                <a:cs typeface="Times New Roman" panose="02020603050405020304" pitchFamily="18" charset="0"/>
              </a:rPr>
              <a:t>Vector</a:t>
            </a:r>
            <a:r>
              <a:rPr lang="en-IN" sz="2000" dirty="0" smtClean="0">
                <a:latin typeface="Times New Roman" panose="02020603050405020304" pitchFamily="18" charset="0"/>
                <a:cs typeface="Times New Roman" panose="02020603050405020304" pitchFamily="18" charset="0"/>
              </a:rPr>
              <a:t>:</a:t>
            </a: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def __init__(self, a, b):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self.a </a:t>
            </a:r>
            <a:r>
              <a:rPr lang="en-IN" sz="2000" dirty="0">
                <a:latin typeface="Times New Roman" panose="02020603050405020304" pitchFamily="18" charset="0"/>
                <a:cs typeface="Times New Roman" panose="02020603050405020304" pitchFamily="18" charset="0"/>
              </a:rPr>
              <a:t>= a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self.b </a:t>
            </a:r>
            <a:r>
              <a:rPr lang="en-IN" sz="2000" dirty="0">
                <a:latin typeface="Times New Roman" panose="02020603050405020304" pitchFamily="18" charset="0"/>
                <a:cs typeface="Times New Roman" panose="02020603050405020304" pitchFamily="18" charset="0"/>
              </a:rPr>
              <a:t>= b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def </a:t>
            </a:r>
            <a:r>
              <a:rPr lang="en-IN" sz="2000" dirty="0">
                <a:latin typeface="Times New Roman" panose="02020603050405020304" pitchFamily="18" charset="0"/>
                <a:cs typeface="Times New Roman" panose="02020603050405020304" pitchFamily="18" charset="0"/>
              </a:rPr>
              <a:t>__str__(self):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return </a:t>
            </a:r>
            <a:r>
              <a:rPr lang="en-IN" sz="2000" dirty="0">
                <a:latin typeface="Times New Roman" panose="02020603050405020304" pitchFamily="18" charset="0"/>
                <a:cs typeface="Times New Roman" panose="02020603050405020304" pitchFamily="18" charset="0"/>
              </a:rPr>
              <a:t>'Vector (%d, %d)' % (self.a, self.b)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773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Example</a:t>
            </a:r>
            <a:endParaRPr lang="en-IN" sz="4000" dirty="0"/>
          </a:p>
        </p:txBody>
      </p:sp>
      <p:sp>
        <p:nvSpPr>
          <p:cNvPr id="3" name="Content Placeholder 2"/>
          <p:cNvSpPr>
            <a:spLocks noGrp="1"/>
          </p:cNvSpPr>
          <p:nvPr>
            <p:ph sz="quarter" idx="1"/>
          </p:nvPr>
        </p:nvSpPr>
        <p:spPr/>
        <p:txBody>
          <a:bodyPr>
            <a:normAutofit/>
          </a:bodyPr>
          <a:lstStyle/>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def __add__(self,other): </a:t>
            </a: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        return Vector(self.a + other.a, self.b + other.b)</a:t>
            </a: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 v1 = Vector(2,10)</a:t>
            </a: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 v2 = Vector(5,-2) </a:t>
            </a: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print v1 + v2</a:t>
            </a:r>
          </a:p>
          <a:p>
            <a:endParaRPr lang="en-IN" dirty="0"/>
          </a:p>
        </p:txBody>
      </p:sp>
    </p:spTree>
    <p:extLst>
      <p:ext uri="{BB962C8B-B14F-4D97-AF65-F5344CB8AC3E}">
        <p14:creationId xmlns:p14="http://schemas.microsoft.com/office/powerpoint/2010/main" val="40726812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a:lnSpc>
                <a:spcPct val="150000"/>
              </a:lnSpc>
              <a:spcBef>
                <a:spcPts val="0"/>
              </a:spcBef>
            </a:pPr>
            <a:r>
              <a:rPr lang="en-IN" sz="2000" dirty="0">
                <a:latin typeface="Times New Roman" panose="02020603050405020304" pitchFamily="18" charset="0"/>
                <a:cs typeface="Times New Roman" panose="02020603050405020304" pitchFamily="18" charset="0"/>
              </a:rPr>
              <a:t>Vector(7,8)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10684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Data Hiding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An object's attributes may or may not be visible outside the class definition</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You need to name attributes with a double underscore prefix, and those attributes then are not be directly visible to outsiders.</a:t>
            </a:r>
          </a:p>
        </p:txBody>
      </p:sp>
    </p:spTree>
    <p:extLst>
      <p:ext uri="{BB962C8B-B14F-4D97-AF65-F5344CB8AC3E}">
        <p14:creationId xmlns:p14="http://schemas.microsoft.com/office/powerpoint/2010/main" val="15538892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Data Hiding</a:t>
            </a:r>
            <a:endParaRPr lang="en-IN" sz="4000" dirty="0"/>
          </a:p>
        </p:txBody>
      </p:sp>
      <p:sp>
        <p:nvSpPr>
          <p:cNvPr id="3" name="Content Placeholder 2"/>
          <p:cNvSpPr>
            <a:spLocks noGrp="1"/>
          </p:cNvSpPr>
          <p:nvPr>
            <p:ph sz="quarter" idx="1"/>
          </p:nvPr>
        </p:nvSpPr>
        <p:spPr>
          <a:xfrm>
            <a:off x="301752" y="1047750"/>
            <a:ext cx="8503920" cy="3526536"/>
          </a:xfrm>
        </p:spPr>
        <p:txBody>
          <a:bodyPr>
            <a:normAutofit fontScale="77500" lnSpcReduction="20000"/>
          </a:bodyPr>
          <a:lstStyle/>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#!/usr/bin/python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class </a:t>
            </a:r>
            <a:r>
              <a:rPr lang="en-IN" sz="2000" dirty="0">
                <a:latin typeface="Times New Roman" panose="02020603050405020304" pitchFamily="18" charset="0"/>
                <a:cs typeface="Times New Roman" panose="02020603050405020304" pitchFamily="18" charset="0"/>
              </a:rPr>
              <a:t>JustCounter</a:t>
            </a:r>
            <a:r>
              <a:rPr lang="en-IN" sz="2000" dirty="0" smtClean="0">
                <a:latin typeface="Times New Roman" panose="02020603050405020304" pitchFamily="18" charset="0"/>
                <a:cs typeface="Times New Roman" panose="02020603050405020304" pitchFamily="18" charset="0"/>
              </a:rPr>
              <a:t>:</a:t>
            </a: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__secretCount = 0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def </a:t>
            </a:r>
            <a:r>
              <a:rPr lang="en-IN" sz="2000" dirty="0">
                <a:latin typeface="Times New Roman" panose="02020603050405020304" pitchFamily="18" charset="0"/>
                <a:cs typeface="Times New Roman" panose="02020603050405020304" pitchFamily="18" charset="0"/>
              </a:rPr>
              <a:t>count(self):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self</a:t>
            </a:r>
            <a:r>
              <a:rPr lang="en-IN" sz="2000" dirty="0">
                <a:latin typeface="Times New Roman" panose="02020603050405020304" pitchFamily="18" charset="0"/>
                <a:cs typeface="Times New Roman" panose="02020603050405020304" pitchFamily="18" charset="0"/>
              </a:rPr>
              <a:t>.__secretCount += 1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print </a:t>
            </a:r>
            <a:r>
              <a:rPr lang="en-IN" sz="2000" dirty="0">
                <a:latin typeface="Times New Roman" panose="02020603050405020304" pitchFamily="18" charset="0"/>
                <a:cs typeface="Times New Roman" panose="02020603050405020304" pitchFamily="18" charset="0"/>
              </a:rPr>
              <a:t>self.__secretCount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counter </a:t>
            </a:r>
            <a:r>
              <a:rPr lang="en-IN" sz="2000" dirty="0">
                <a:latin typeface="Times New Roman" panose="02020603050405020304" pitchFamily="18" charset="0"/>
                <a:cs typeface="Times New Roman" panose="02020603050405020304" pitchFamily="18" charset="0"/>
              </a:rPr>
              <a:t>= JustCounter()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counter.count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counter.count()</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counter.__secretCount</a:t>
            </a:r>
          </a:p>
        </p:txBody>
      </p:sp>
    </p:spTree>
    <p:extLst>
      <p:ext uri="{BB962C8B-B14F-4D97-AF65-F5344CB8AC3E}">
        <p14:creationId xmlns:p14="http://schemas.microsoft.com/office/powerpoint/2010/main" val="12190896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Python protects those members by internally changing the name to include the class name.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You </a:t>
            </a:r>
            <a:r>
              <a:rPr lang="en-IN" sz="2000" dirty="0">
                <a:latin typeface="Times New Roman" panose="02020603050405020304" pitchFamily="18" charset="0"/>
                <a:cs typeface="Times New Roman" panose="02020603050405020304" pitchFamily="18" charset="0"/>
              </a:rPr>
              <a:t>can access such attributes as </a:t>
            </a:r>
            <a:r>
              <a:rPr lang="en-IN" sz="2000" i="1" dirty="0">
                <a:latin typeface="Times New Roman" panose="02020603050405020304" pitchFamily="18" charset="0"/>
                <a:cs typeface="Times New Roman" panose="02020603050405020304" pitchFamily="18" charset="0"/>
              </a:rPr>
              <a:t>object._className__attrName</a:t>
            </a:r>
            <a:r>
              <a:rPr lang="en-IN" sz="2000" dirty="0">
                <a:latin typeface="Times New Roman" panose="02020603050405020304" pitchFamily="18" charset="0"/>
                <a:cs typeface="Times New Roman" panose="02020603050405020304" pitchFamily="18" charset="0"/>
              </a:rPr>
              <a:t>. If you would replace your last line as following, then it works for you −</a:t>
            </a:r>
          </a:p>
        </p:txBody>
      </p:sp>
    </p:spTree>
    <p:extLst>
      <p:ext uri="{BB962C8B-B14F-4D97-AF65-F5344CB8AC3E}">
        <p14:creationId xmlns:p14="http://schemas.microsoft.com/office/powerpoint/2010/main" val="159220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991" y="2728513"/>
            <a:ext cx="6745719" cy="8418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720000" y="1337826"/>
            <a:ext cx="2609255" cy="841800"/>
          </a:xfrm>
        </p:spPr>
        <p:txBody>
          <a:bodyPr/>
          <a:lstStyle/>
          <a:p>
            <a:r>
              <a:rPr lang="en-US" dirty="0" smtClean="0"/>
              <a:t>Our Vision</a:t>
            </a:r>
            <a:endParaRPr lang="en-US" dirty="0"/>
          </a:p>
        </p:txBody>
      </p:sp>
    </p:spTree>
    <p:extLst>
      <p:ext uri="{BB962C8B-B14F-4D97-AF65-F5344CB8AC3E}">
        <p14:creationId xmlns:p14="http://schemas.microsoft.com/office/powerpoint/2010/main" val="21180338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Data Hiding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counter._JustCounter__</a:t>
            </a:r>
            <a:r>
              <a:rPr lang="en-IN" sz="2000" dirty="0" smtClean="0">
                <a:latin typeface="Times New Roman" panose="02020603050405020304" pitchFamily="18" charset="0"/>
                <a:cs typeface="Times New Roman" panose="02020603050405020304" pitchFamily="18" charset="0"/>
              </a:rPr>
              <a:t>secretCount.</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Output:</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1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2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8480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2853940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2849135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029233" y="3495281"/>
            <a:ext cx="7908293" cy="570473"/>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62" y="1259383"/>
            <a:ext cx="8569943" cy="182847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29234" y="4065755"/>
            <a:ext cx="2948019" cy="339564"/>
          </a:xfrm>
          <a:prstGeom prst="rect">
            <a:avLst/>
          </a:prstGeom>
        </p:spPr>
        <p:txBody>
          <a:bodyPr wrap="none" lIns="61960" tIns="30980" rIns="61960" bIns="30980">
            <a:spAutoFit/>
          </a:bodyPr>
          <a:lstStyle/>
          <a:p>
            <a:r>
              <a:rPr lang="en-US" dirty="0"/>
              <a:t>https://apssdc.in/home/</a:t>
            </a:r>
          </a:p>
        </p:txBody>
      </p:sp>
    </p:spTree>
    <p:extLst>
      <p:ext uri="{BB962C8B-B14F-4D97-AF65-F5344CB8AC3E}">
        <p14:creationId xmlns:p14="http://schemas.microsoft.com/office/powerpoint/2010/main" val="1097573941"/>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67544" y="1347614"/>
            <a:ext cx="7704000" cy="3416400"/>
          </a:xfrm>
        </p:spPr>
        <p:txBody>
          <a:bodyPr/>
          <a:lstStyle/>
          <a:p>
            <a:pPr marL="0" indent="0">
              <a:buNone/>
            </a:pPr>
            <a:r>
              <a:rPr lang="en-US" sz="2200" b="1" u="sng" dirty="0" err="1"/>
              <a:t>Exp</a:t>
            </a:r>
            <a:r>
              <a:rPr lang="en-US" sz="2200" b="1" u="sng" dirty="0"/>
              <a:t>: </a:t>
            </a:r>
            <a:r>
              <a:rPr lang="en-US" sz="2200" dirty="0"/>
              <a:t>5 </a:t>
            </a:r>
            <a:r>
              <a:rPr lang="en-US" sz="2200" dirty="0" err="1"/>
              <a:t>Yrs</a:t>
            </a:r>
            <a:endParaRPr lang="en-US" sz="2200" dirty="0"/>
          </a:p>
          <a:p>
            <a:pPr marL="0" indent="0">
              <a:buNone/>
            </a:pPr>
            <a:r>
              <a:rPr lang="en-US" sz="2200" b="1" u="sng" dirty="0"/>
              <a:t>Expert in</a:t>
            </a:r>
          </a:p>
          <a:p>
            <a:pPr marL="116175" indent="-116175">
              <a:buFont typeface="Arial" panose="020B0604020202020204" pitchFamily="34" charset="0"/>
              <a:buChar char="•"/>
            </a:pPr>
            <a:r>
              <a:rPr lang="en-US" sz="2200" dirty="0">
                <a:solidFill>
                  <a:schemeClr val="tx1"/>
                </a:solidFill>
              </a:rPr>
              <a:t>Python Developer on Machine Learning </a:t>
            </a:r>
          </a:p>
          <a:p>
            <a:pPr marL="116175" indent="-116175">
              <a:buFont typeface="Arial" panose="020B0604020202020204" pitchFamily="34" charset="0"/>
              <a:buChar char="•"/>
            </a:pPr>
            <a:r>
              <a:rPr lang="en-US" sz="2200" dirty="0">
                <a:solidFill>
                  <a:schemeClr val="tx1"/>
                </a:solidFill>
              </a:rPr>
              <a:t>Deep learning with computer vision </a:t>
            </a:r>
          </a:p>
          <a:p>
            <a:pPr marL="116175" indent="-116175">
              <a:buFont typeface="Arial" panose="020B0604020202020204" pitchFamily="34" charset="0"/>
              <a:buChar char="•"/>
            </a:pPr>
            <a:r>
              <a:rPr lang="en-US" sz="2200" dirty="0">
                <a:solidFill>
                  <a:schemeClr val="tx1"/>
                </a:solidFill>
              </a:rPr>
              <a:t>Matlab – Image Processing   </a:t>
            </a:r>
          </a:p>
          <a:p>
            <a:pPr marL="116175" indent="-116175">
              <a:buFont typeface="Arial" panose="020B0604020202020204" pitchFamily="34" charset="0"/>
              <a:buChar char="•"/>
            </a:pPr>
            <a:r>
              <a:rPr lang="en-US" sz="2200" dirty="0">
                <a:solidFill>
                  <a:schemeClr val="tx1"/>
                </a:solidFill>
              </a:rPr>
              <a:t>Autonomous Car design using ROS with LIDAR</a:t>
            </a:r>
          </a:p>
          <a:p>
            <a:pPr marL="0" indent="0">
              <a:buNone/>
            </a:pPr>
            <a:r>
              <a:rPr lang="en-US" sz="2200" b="1" u="sng" dirty="0">
                <a:solidFill>
                  <a:schemeClr val="tx1"/>
                </a:solidFill>
              </a:rPr>
              <a:t>Language</a:t>
            </a:r>
            <a:r>
              <a:rPr lang="en-US" sz="2200" dirty="0">
                <a:solidFill>
                  <a:schemeClr val="tx1"/>
                </a:solidFill>
              </a:rPr>
              <a:t> – Python , Java , HTML ,CSS.</a:t>
            </a:r>
          </a:p>
          <a:p>
            <a:pPr marL="0" indent="0">
              <a:buNone/>
            </a:pPr>
            <a:r>
              <a:rPr lang="en-US" sz="2200" b="1" u="sng" dirty="0">
                <a:solidFill>
                  <a:schemeClr val="tx1"/>
                </a:solidFill>
              </a:rPr>
              <a:t>Tools</a:t>
            </a:r>
            <a:r>
              <a:rPr lang="en-US" sz="2200" u="sng" dirty="0">
                <a:solidFill>
                  <a:schemeClr val="tx1"/>
                </a:solidFill>
              </a:rPr>
              <a:t> </a:t>
            </a:r>
            <a:r>
              <a:rPr lang="en-US" sz="2200" dirty="0">
                <a:solidFill>
                  <a:schemeClr val="tx1"/>
                </a:solidFill>
              </a:rPr>
              <a:t>– ANACONDA NAVIGATOR, JUPYTER NOTEBOOK, </a:t>
            </a:r>
          </a:p>
          <a:p>
            <a:pPr marL="116175" indent="-116175">
              <a:buFont typeface="Arial" panose="020B0604020202020204" pitchFamily="34" charset="0"/>
              <a:buChar char="•"/>
            </a:pPr>
            <a:r>
              <a:rPr lang="en-US" sz="2200" dirty="0">
                <a:solidFill>
                  <a:schemeClr val="tx1"/>
                </a:solidFill>
              </a:rPr>
              <a:t>GOOGLE COLAB.</a:t>
            </a:r>
          </a:p>
          <a:p>
            <a:pPr marL="0" indent="0">
              <a:buNone/>
            </a:pPr>
            <a:r>
              <a:rPr lang="en-US" sz="2200" b="1" dirty="0">
                <a:solidFill>
                  <a:schemeClr val="tx1"/>
                </a:solidFill>
              </a:rPr>
              <a:t>Graduation : </a:t>
            </a:r>
            <a:r>
              <a:rPr lang="en-US" sz="2200" dirty="0">
                <a:solidFill>
                  <a:schemeClr val="tx1"/>
                </a:solidFill>
              </a:rPr>
              <a:t>BE – ECE  | 2011</a:t>
            </a:r>
          </a:p>
          <a:p>
            <a:pPr marL="116175" indent="-116175">
              <a:buFont typeface="Arial" panose="020B0604020202020204" pitchFamily="34" charset="0"/>
              <a:buChar char="•"/>
            </a:pPr>
            <a:endParaRPr lang="en-US" sz="2200" dirty="0">
              <a:solidFill>
                <a:schemeClr val="tx1"/>
              </a:solidFill>
            </a:endParaRPr>
          </a:p>
        </p:txBody>
      </p:sp>
      <p:sp>
        <p:nvSpPr>
          <p:cNvPr id="7" name="Title 6"/>
          <p:cNvSpPr>
            <a:spLocks noGrp="1"/>
          </p:cNvSpPr>
          <p:nvPr>
            <p:ph type="title"/>
          </p:nvPr>
        </p:nvSpPr>
        <p:spPr>
          <a:xfrm>
            <a:off x="539552" y="627534"/>
            <a:ext cx="8238600" cy="478200"/>
          </a:xfrm>
        </p:spPr>
        <p:txBody>
          <a:bodyPr/>
          <a:lstStyle/>
          <a:p>
            <a:r>
              <a:rPr lang="en-US" sz="4500" dirty="0"/>
              <a:t>NANDHINI.S</a:t>
            </a:r>
          </a:p>
        </p:txBody>
      </p:sp>
    </p:spTree>
    <p:extLst>
      <p:ext uri="{BB962C8B-B14F-4D97-AF65-F5344CB8AC3E}">
        <p14:creationId xmlns:p14="http://schemas.microsoft.com/office/powerpoint/2010/main" val="2047503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794991" y="1176328"/>
            <a:ext cx="8195047" cy="1533428"/>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916155352"/>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1303</TotalTime>
  <Words>2339</Words>
  <Application>Microsoft Office PowerPoint</Application>
  <PresentationFormat>On-screen Show (16:9)</PresentationFormat>
  <Paragraphs>423</Paragraphs>
  <Slides>62</Slides>
  <Notes>3</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Civic</vt:lpstr>
      <vt:lpstr>Python – Object Oriented</vt:lpstr>
      <vt:lpstr>30 Days  Data Scinece &amp; Analytics Master Class</vt:lpstr>
      <vt:lpstr>30 Days  Data Scinece &amp; Analytics Master Class</vt:lpstr>
      <vt:lpstr>What is Master Class ?</vt:lpstr>
      <vt:lpstr>Pantech?</vt:lpstr>
      <vt:lpstr>Help 10 Million Students to Learn the Technology in Easy Way</vt:lpstr>
      <vt:lpstr>Associate Partner for this Master Class</vt:lpstr>
      <vt:lpstr>NANDHINI.S</vt:lpstr>
      <vt:lpstr>What U will Learn from 30 Days Data Science &amp; Analytics Master Class</vt:lpstr>
      <vt:lpstr>Data Science &amp; Analytics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Creating Classes</vt:lpstr>
      <vt:lpstr>Creating Classes</vt:lpstr>
      <vt:lpstr>Creating Classes - Example</vt:lpstr>
      <vt:lpstr>Creating Classes</vt:lpstr>
      <vt:lpstr>Creating Instance Objects</vt:lpstr>
      <vt:lpstr>Accessing Attributes</vt:lpstr>
      <vt:lpstr>Example:</vt:lpstr>
      <vt:lpstr>Example</vt:lpstr>
      <vt:lpstr>Output</vt:lpstr>
      <vt:lpstr>Accessing Attributes</vt:lpstr>
      <vt:lpstr>Accessing Attributes</vt:lpstr>
      <vt:lpstr>Accessing Attributes</vt:lpstr>
      <vt:lpstr>Built-In Class Attributes</vt:lpstr>
      <vt:lpstr>Built-In Class Attributes - Example</vt:lpstr>
      <vt:lpstr>Built-In Class Attributes - Example</vt:lpstr>
      <vt:lpstr>Output</vt:lpstr>
      <vt:lpstr>Destroying Objects</vt:lpstr>
      <vt:lpstr>Destroying Objects - Example</vt:lpstr>
      <vt:lpstr>Destroying Objects - Example</vt:lpstr>
      <vt:lpstr>Class Inheritance</vt:lpstr>
      <vt:lpstr>Example</vt:lpstr>
      <vt:lpstr>Example</vt:lpstr>
      <vt:lpstr>Example</vt:lpstr>
      <vt:lpstr>Output:</vt:lpstr>
      <vt:lpstr>Multiple Inheritance</vt:lpstr>
      <vt:lpstr>Multiple Inheritance</vt:lpstr>
      <vt:lpstr>Overriding Methods</vt:lpstr>
      <vt:lpstr>Overriding Methods - Example</vt:lpstr>
      <vt:lpstr>Output</vt:lpstr>
      <vt:lpstr>Overloading Operators</vt:lpstr>
      <vt:lpstr>Example</vt:lpstr>
      <vt:lpstr>Example</vt:lpstr>
      <vt:lpstr>Output</vt:lpstr>
      <vt:lpstr>Data Hiding</vt:lpstr>
      <vt:lpstr>Data Hiding</vt:lpstr>
      <vt:lpstr>Output</vt:lpstr>
      <vt:lpstr>Data Hiding</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Object Oriented</dc:title>
  <dc:creator>DELL</dc:creator>
  <cp:lastModifiedBy>DELL</cp:lastModifiedBy>
  <cp:revision>93</cp:revision>
  <dcterms:created xsi:type="dcterms:W3CDTF">2006-08-16T00:00:00Z</dcterms:created>
  <dcterms:modified xsi:type="dcterms:W3CDTF">2022-01-22T14:10:42Z</dcterms:modified>
</cp:coreProperties>
</file>