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331"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94" r:id="rId38"/>
    <p:sldId id="270" r:id="rId39"/>
    <p:sldId id="271" r:id="rId40"/>
    <p:sldId id="272" r:id="rId41"/>
    <p:sldId id="273" r:id="rId42"/>
    <p:sldId id="274" r:id="rId43"/>
    <p:sldId id="275" r:id="rId44"/>
    <p:sldId id="276" r:id="rId45"/>
    <p:sldId id="277" r:id="rId46"/>
    <p:sldId id="278" r:id="rId47"/>
    <p:sldId id="282" r:id="rId48"/>
    <p:sldId id="280" r:id="rId49"/>
    <p:sldId id="281" r:id="rId50"/>
    <p:sldId id="295" r:id="rId51"/>
    <p:sldId id="283" r:id="rId52"/>
    <p:sldId id="284" r:id="rId53"/>
    <p:sldId id="296" r:id="rId54"/>
    <p:sldId id="285" r:id="rId55"/>
    <p:sldId id="286" r:id="rId56"/>
    <p:sldId id="287" r:id="rId57"/>
    <p:sldId id="288" r:id="rId58"/>
    <p:sldId id="289" r:id="rId59"/>
    <p:sldId id="290" r:id="rId60"/>
    <p:sldId id="291" r:id="rId61"/>
    <p:sldId id="292" r:id="rId62"/>
    <p:sldId id="293"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2D1B1-0BDB-43F9-87F5-7195ACB5066A}" type="datetimeFigureOut">
              <a:rPr lang="en-IN" smtClean="0"/>
              <a:t>28-01-2022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00299-3CA5-4984-876A-CD8F256E1E98}" type="slidenum">
              <a:rPr lang="en-IN" smtClean="0"/>
              <a:t>‹#›</a:t>
            </a:fld>
            <a:endParaRPr lang="en-IN"/>
          </a:p>
        </p:txBody>
      </p:sp>
    </p:spTree>
    <p:extLst>
      <p:ext uri="{BB962C8B-B14F-4D97-AF65-F5344CB8AC3E}">
        <p14:creationId xmlns:p14="http://schemas.microsoft.com/office/powerpoint/2010/main" val="174573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121897" tIns="121897" rIns="121897" bIns="121897" anchor="t" anchorCtr="0">
            <a:noAutofit/>
          </a:bodyPr>
          <a:lstStyle>
            <a:lvl1pPr marL="413055" lvl="0" indent="-275369" rtl="0">
              <a:lnSpc>
                <a:spcPct val="100000"/>
              </a:lnSpc>
              <a:spcBef>
                <a:spcPts val="0"/>
              </a:spcBef>
              <a:spcAft>
                <a:spcPts val="0"/>
              </a:spcAft>
              <a:buClr>
                <a:srgbClr val="434343"/>
              </a:buClr>
              <a:buSzPts val="1200"/>
              <a:buAutoNum type="arabicPeriod"/>
              <a:defRPr sz="1100">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3940294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500"/>
            </a:lvl1pPr>
            <a:lvl2pPr lvl="1" algn="ctr" rtl="0">
              <a:spcBef>
                <a:spcPts val="0"/>
              </a:spcBef>
              <a:spcAft>
                <a:spcPts val="0"/>
              </a:spcAft>
              <a:buSzPts val="6000"/>
              <a:buNone/>
              <a:defRPr sz="5500"/>
            </a:lvl2pPr>
            <a:lvl3pPr lvl="2" algn="ctr" rtl="0">
              <a:spcBef>
                <a:spcPts val="0"/>
              </a:spcBef>
              <a:spcAft>
                <a:spcPts val="0"/>
              </a:spcAft>
              <a:buSzPts val="6000"/>
              <a:buNone/>
              <a:defRPr sz="5500"/>
            </a:lvl3pPr>
            <a:lvl4pPr lvl="3" algn="ctr" rtl="0">
              <a:spcBef>
                <a:spcPts val="0"/>
              </a:spcBef>
              <a:spcAft>
                <a:spcPts val="0"/>
              </a:spcAft>
              <a:buSzPts val="6000"/>
              <a:buNone/>
              <a:defRPr sz="5500"/>
            </a:lvl4pPr>
            <a:lvl5pPr lvl="4" algn="ctr" rtl="0">
              <a:spcBef>
                <a:spcPts val="0"/>
              </a:spcBef>
              <a:spcAft>
                <a:spcPts val="0"/>
              </a:spcAft>
              <a:buSzPts val="6000"/>
              <a:buNone/>
              <a:defRPr sz="5500"/>
            </a:lvl5pPr>
            <a:lvl6pPr lvl="5" algn="ctr" rtl="0">
              <a:spcBef>
                <a:spcPts val="0"/>
              </a:spcBef>
              <a:spcAft>
                <a:spcPts val="0"/>
              </a:spcAft>
              <a:buSzPts val="6000"/>
              <a:buNone/>
              <a:defRPr sz="5500"/>
            </a:lvl6pPr>
            <a:lvl7pPr lvl="6" algn="ctr" rtl="0">
              <a:spcBef>
                <a:spcPts val="0"/>
              </a:spcBef>
              <a:spcAft>
                <a:spcPts val="0"/>
              </a:spcAft>
              <a:buSzPts val="6000"/>
              <a:buNone/>
              <a:defRPr sz="5500"/>
            </a:lvl7pPr>
            <a:lvl8pPr lvl="7" algn="ctr" rtl="0">
              <a:spcBef>
                <a:spcPts val="0"/>
              </a:spcBef>
              <a:spcAft>
                <a:spcPts val="0"/>
              </a:spcAft>
              <a:buSzPts val="6000"/>
              <a:buNone/>
              <a:defRPr sz="5500"/>
            </a:lvl8pPr>
            <a:lvl9pPr lvl="8" algn="ctr" rtl="0">
              <a:spcBef>
                <a:spcPts val="0"/>
              </a:spcBef>
              <a:spcAft>
                <a:spcPts val="0"/>
              </a:spcAft>
              <a:buSzPts val="6000"/>
              <a:buNone/>
              <a:defRPr sz="5500"/>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82598" tIns="82598" rIns="82598" bIns="82598"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7831186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700"/>
            </a:lvl2pPr>
            <a:lvl3pPr lvl="2" algn="ctr" rtl="0">
              <a:spcBef>
                <a:spcPts val="0"/>
              </a:spcBef>
              <a:spcAft>
                <a:spcPts val="0"/>
              </a:spcAft>
              <a:buSzPts val="3000"/>
              <a:buNone/>
              <a:defRPr sz="2700"/>
            </a:lvl3pPr>
            <a:lvl4pPr lvl="3" algn="ctr" rtl="0">
              <a:spcBef>
                <a:spcPts val="0"/>
              </a:spcBef>
              <a:spcAft>
                <a:spcPts val="0"/>
              </a:spcAft>
              <a:buSzPts val="3000"/>
              <a:buNone/>
              <a:defRPr sz="2700"/>
            </a:lvl4pPr>
            <a:lvl5pPr lvl="4" algn="ctr" rtl="0">
              <a:spcBef>
                <a:spcPts val="0"/>
              </a:spcBef>
              <a:spcAft>
                <a:spcPts val="0"/>
              </a:spcAft>
              <a:buSzPts val="3000"/>
              <a:buNone/>
              <a:defRPr sz="2700"/>
            </a:lvl5pPr>
            <a:lvl6pPr lvl="5" algn="ctr" rtl="0">
              <a:spcBef>
                <a:spcPts val="0"/>
              </a:spcBef>
              <a:spcAft>
                <a:spcPts val="0"/>
              </a:spcAft>
              <a:buSzPts val="3000"/>
              <a:buNone/>
              <a:defRPr sz="2700"/>
            </a:lvl6pPr>
            <a:lvl7pPr lvl="6" algn="ctr" rtl="0">
              <a:spcBef>
                <a:spcPts val="0"/>
              </a:spcBef>
              <a:spcAft>
                <a:spcPts val="0"/>
              </a:spcAft>
              <a:buSzPts val="3000"/>
              <a:buNone/>
              <a:defRPr sz="2700"/>
            </a:lvl7pPr>
            <a:lvl8pPr lvl="7" algn="ctr" rtl="0">
              <a:spcBef>
                <a:spcPts val="0"/>
              </a:spcBef>
              <a:spcAft>
                <a:spcPts val="0"/>
              </a:spcAft>
              <a:buSzPts val="3000"/>
              <a:buNone/>
              <a:defRPr sz="2700"/>
            </a:lvl8pPr>
            <a:lvl9pPr lvl="8" algn="ctr" rtl="0">
              <a:spcBef>
                <a:spcPts val="0"/>
              </a:spcBef>
              <a:spcAft>
                <a:spcPts val="0"/>
              </a:spcAft>
              <a:buSzPts val="3000"/>
              <a:buNone/>
              <a:defRPr sz="2700"/>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82598" tIns="82598" rIns="82598" bIns="82598" anchor="ctr" anchorCtr="0">
            <a:noAutofit/>
          </a:bodyPr>
          <a:lstStyle>
            <a:lvl1pPr lvl="0" algn="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2700"/>
            </a:lvl2pPr>
            <a:lvl3pPr lvl="2" algn="ctr" rtl="0">
              <a:lnSpc>
                <a:spcPct val="100000"/>
              </a:lnSpc>
              <a:spcBef>
                <a:spcPts val="0"/>
              </a:spcBef>
              <a:spcAft>
                <a:spcPts val="0"/>
              </a:spcAft>
              <a:buSzPts val="3000"/>
              <a:buNone/>
              <a:defRPr sz="2700"/>
            </a:lvl3pPr>
            <a:lvl4pPr lvl="3" algn="ctr" rtl="0">
              <a:lnSpc>
                <a:spcPct val="100000"/>
              </a:lnSpc>
              <a:spcBef>
                <a:spcPts val="0"/>
              </a:spcBef>
              <a:spcAft>
                <a:spcPts val="0"/>
              </a:spcAft>
              <a:buSzPts val="3000"/>
              <a:buNone/>
              <a:defRPr sz="2700"/>
            </a:lvl4pPr>
            <a:lvl5pPr lvl="4" algn="ctr" rtl="0">
              <a:lnSpc>
                <a:spcPct val="100000"/>
              </a:lnSpc>
              <a:spcBef>
                <a:spcPts val="0"/>
              </a:spcBef>
              <a:spcAft>
                <a:spcPts val="0"/>
              </a:spcAft>
              <a:buSzPts val="3000"/>
              <a:buNone/>
              <a:defRPr sz="2700"/>
            </a:lvl5pPr>
            <a:lvl6pPr lvl="5" algn="ctr" rtl="0">
              <a:lnSpc>
                <a:spcPct val="100000"/>
              </a:lnSpc>
              <a:spcBef>
                <a:spcPts val="0"/>
              </a:spcBef>
              <a:spcAft>
                <a:spcPts val="0"/>
              </a:spcAft>
              <a:buSzPts val="3000"/>
              <a:buNone/>
              <a:defRPr sz="2700"/>
            </a:lvl6pPr>
            <a:lvl7pPr lvl="6" algn="ctr" rtl="0">
              <a:lnSpc>
                <a:spcPct val="100000"/>
              </a:lnSpc>
              <a:spcBef>
                <a:spcPts val="0"/>
              </a:spcBef>
              <a:spcAft>
                <a:spcPts val="0"/>
              </a:spcAft>
              <a:buSzPts val="3000"/>
              <a:buNone/>
              <a:defRPr sz="2700"/>
            </a:lvl7pPr>
            <a:lvl8pPr lvl="7" algn="ctr" rtl="0">
              <a:lnSpc>
                <a:spcPct val="100000"/>
              </a:lnSpc>
              <a:spcBef>
                <a:spcPts val="0"/>
              </a:spcBef>
              <a:spcAft>
                <a:spcPts val="0"/>
              </a:spcAft>
              <a:buSzPts val="3000"/>
              <a:buNone/>
              <a:defRPr sz="2700"/>
            </a:lvl8pPr>
            <a:lvl9pPr lvl="8" algn="ctr" rtl="0">
              <a:lnSpc>
                <a:spcPct val="100000"/>
              </a:lnSpc>
              <a:spcBef>
                <a:spcPts val="0"/>
              </a:spcBef>
              <a:spcAft>
                <a:spcPts val="0"/>
              </a:spcAft>
              <a:buSzPts val="3000"/>
              <a:buNone/>
              <a:defRPr sz="2700"/>
            </a:lvl9pPr>
          </a:lstStyle>
          <a:p>
            <a:endParaRPr/>
          </a:p>
        </p:txBody>
      </p:sp>
    </p:spTree>
    <p:extLst>
      <p:ext uri="{BB962C8B-B14F-4D97-AF65-F5344CB8AC3E}">
        <p14:creationId xmlns:p14="http://schemas.microsoft.com/office/powerpoint/2010/main" val="122591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746934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100"/>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379914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1/28/2022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a:t>
            </a:r>
            <a:r>
              <a:rPr lang="en-IN" dirty="0" err="1" smtClean="0"/>
              <a:t>Scikit</a:t>
            </a:r>
            <a:r>
              <a:rPr lang="en-IN" dirty="0" smtClean="0"/>
              <a:t> Learn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5" y="356659"/>
            <a:ext cx="7443817" cy="816133"/>
          </a:xfrm>
          <a:prstGeom prst="rect">
            <a:avLst/>
          </a:prstGeom>
        </p:spPr>
        <p:txBody>
          <a:bodyPr spcFirstLastPara="1" wrap="square" lIns="0" tIns="0" rIns="0" bIns="0" anchor="ctr" anchorCtr="0">
            <a:noAutofit/>
          </a:bodyPr>
          <a:lstStyle/>
          <a:p>
            <a:pPr algn="l">
              <a:buSzPts val="1100"/>
            </a:pPr>
            <a:r>
              <a:rPr lang="en" sz="4300" dirty="0">
                <a:solidFill>
                  <a:schemeClr val="tx1"/>
                </a:solidFill>
                <a:latin typeface="Times New Roman" panose="02020603050405020304" pitchFamily="18" charset="0"/>
                <a:cs typeface="Times New Roman" panose="02020603050405020304" pitchFamily="18" charset="0"/>
              </a:rPr>
              <a:t>Data Science &amp; Analytics Learning Plan</a:t>
            </a:r>
            <a:endParaRPr sz="43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2"/>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Python</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500" dirty="0">
                    <a:solidFill>
                      <a:schemeClr val="dk1"/>
                    </a:solidFill>
                    <a:latin typeface="Roboto"/>
                    <a:ea typeface="Roboto"/>
                    <a:cs typeface="Roboto"/>
                    <a:sym typeface="Roboto"/>
                  </a:rPr>
                  <a:t>Introduction To Python and Python Data Structures</a:t>
                </a:r>
                <a:endParaRPr sz="15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01</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7"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500" dirty="0">
                    <a:latin typeface="Roboto"/>
                    <a:ea typeface="Roboto"/>
                    <a:cs typeface="Roboto"/>
                    <a:sym typeface="Roboto"/>
                  </a:rPr>
                  <a:t>Pandas</a:t>
                </a:r>
              </a:p>
              <a:p>
                <a:r>
                  <a:rPr lang="en" sz="1500" dirty="0">
                    <a:latin typeface="Roboto"/>
                    <a:ea typeface="Roboto"/>
                    <a:cs typeface="Roboto"/>
                    <a:sym typeface="Roboto"/>
                  </a:rPr>
                  <a:t>Numpy</a:t>
                </a:r>
              </a:p>
              <a:p>
                <a:r>
                  <a:rPr lang="en" sz="1500" dirty="0">
                    <a:latin typeface="Roboto"/>
                    <a:ea typeface="Roboto"/>
                    <a:cs typeface="Roboto"/>
                    <a:sym typeface="Roboto"/>
                  </a:rPr>
                  <a:t>MatplotLib</a:t>
                </a:r>
              </a:p>
              <a:p>
                <a:r>
                  <a:rPr lang="en" sz="1500" dirty="0">
                    <a:latin typeface="Roboto"/>
                    <a:ea typeface="Roboto"/>
                    <a:cs typeface="Roboto"/>
                    <a:sym typeface="Roboto"/>
                  </a:rPr>
                  <a:t>Cborn, SKLearn Lib</a:t>
                </a:r>
              </a:p>
              <a:p>
                <a:r>
                  <a:rPr lang="en" sz="1500" dirty="0">
                    <a:latin typeface="Roboto"/>
                    <a:ea typeface="Roboto"/>
                    <a:cs typeface="Roboto"/>
                    <a:sym typeface="Roboto"/>
                  </a:rPr>
                  <a:t>Collab</a:t>
                </a:r>
                <a:endParaRPr sz="15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00" dirty="0">
                  <a:sym typeface="Fira Sans Extra Condensed SemiBold"/>
                </a:rPr>
                <a:t>02</a:t>
              </a:r>
              <a:endParaRPr sz="2900" dirty="0">
                <a:sym typeface="Fira Sans Extra Condensed SemiBold"/>
              </a:endParaRPr>
            </a:p>
          </p:txBody>
        </p:sp>
      </p:grpSp>
      <p:grpSp>
        <p:nvGrpSpPr>
          <p:cNvPr id="281" name="Google Shape;281;p29"/>
          <p:cNvGrpSpPr/>
          <p:nvPr/>
        </p:nvGrpSpPr>
        <p:grpSpPr>
          <a:xfrm>
            <a:off x="5183991" y="1406441"/>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00" dirty="0">
                  <a:latin typeface="Fira Sans Extra Condensed SemiBold"/>
                  <a:ea typeface="Fira Sans Extra Condensed SemiBold"/>
                  <a:cs typeface="Fira Sans Extra Condensed SemiBold"/>
                  <a:sym typeface="Fira Sans Extra Condensed SemiBold"/>
                </a:rPr>
                <a:t>03</a:t>
              </a:r>
              <a:endParaRPr sz="29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5"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04</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8"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500" dirty="0">
                    <a:solidFill>
                      <a:schemeClr val="dk1"/>
                    </a:solidFill>
                    <a:latin typeface="Roboto"/>
                    <a:ea typeface="Roboto"/>
                    <a:cs typeface="Roboto"/>
                    <a:sym typeface="Roboto"/>
                  </a:rPr>
                  <a:t>Project Building,</a:t>
                </a:r>
              </a:p>
              <a:p>
                <a:pPr algn="ctr">
                  <a:buClr>
                    <a:schemeClr val="dk1"/>
                  </a:buClr>
                  <a:buSzPts val="1100"/>
                </a:pPr>
                <a:r>
                  <a:rPr lang="en" sz="1500" dirty="0">
                    <a:solidFill>
                      <a:schemeClr val="dk1"/>
                    </a:solidFill>
                    <a:latin typeface="Roboto"/>
                    <a:ea typeface="Roboto"/>
                    <a:cs typeface="Roboto"/>
                    <a:sym typeface="Roboto"/>
                  </a:rPr>
                  <a:t>DSA Jobs</a:t>
                </a:r>
                <a:endParaRPr sz="15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05</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8" y="2159661"/>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4"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5"/>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1"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0"/>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518253"/>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0"/>
            <a:ext cx="10972800" cy="772948"/>
          </a:xfrm>
        </p:spPr>
        <p:txBody>
          <a:bodyPr lIns="82611" tIns="41306" rIns="82611" bIns="41306">
            <a:normAutofit/>
          </a:bodyPr>
          <a:lstStyle/>
          <a:p>
            <a:pPr algn="l"/>
            <a:r>
              <a:rPr lang="en" sz="4300" dirty="0">
                <a:solidFill>
                  <a:schemeClr val="tx1"/>
                </a:solidFill>
                <a:latin typeface="Times New Roman" panose="02020603050405020304" pitchFamily="18" charset="0"/>
                <a:cs typeface="Times New Roman" panose="02020603050405020304" pitchFamily="18" charset="0"/>
              </a:rPr>
              <a:t>Day wise Learning Plan</a:t>
            </a:r>
            <a:endParaRPr lang="en-US" sz="43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452286"/>
            <a:ext cx="7776864" cy="408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1" tIns="41306" rIns="82611" bIns="413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109"/>
            <a:r>
              <a:rPr lang="en-US" sz="1600" b="1" dirty="0">
                <a:solidFill>
                  <a:srgbClr val="606060"/>
                </a:solidFill>
                <a:latin typeface="Poppins"/>
              </a:rPr>
              <a:t>Day -1 :</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for Data</a:t>
            </a:r>
            <a:br>
              <a:rPr lang="en-US" sz="1600" dirty="0">
                <a:solidFill>
                  <a:srgbClr val="2D2D2F"/>
                </a:solidFill>
                <a:latin typeface="Segoe UI" panose="020B0502040204020203" pitchFamily="34" charset="0"/>
                <a:cs typeface="Segoe UI" panose="020B0502040204020203" pitchFamily="34" charset="0"/>
              </a:rPr>
            </a:br>
            <a:r>
              <a:rPr lang="en-US" sz="16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600" dirty="0"/>
          </a:p>
          <a:p>
            <a:pPr defTabSz="826109"/>
            <a:r>
              <a:rPr lang="en-US" sz="1600" b="1" dirty="0">
                <a:solidFill>
                  <a:srgbClr val="606060"/>
                </a:solidFill>
                <a:latin typeface="Poppins"/>
              </a:rPr>
              <a:t>Day -2: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Advanced Python Programming</a:t>
            </a:r>
            <a:endParaRPr lang="en-US" sz="1600" dirty="0"/>
          </a:p>
          <a:p>
            <a:pPr defTabSz="826109"/>
            <a:r>
              <a:rPr lang="en-US" sz="1600" b="1" dirty="0">
                <a:solidFill>
                  <a:srgbClr val="606060"/>
                </a:solidFill>
                <a:latin typeface="Poppins"/>
              </a:rPr>
              <a:t>Day -3: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Introduction</a:t>
            </a:r>
            <a:endParaRPr lang="en-US" sz="1600" dirty="0"/>
          </a:p>
          <a:p>
            <a:pPr defTabSz="826109"/>
            <a:r>
              <a:rPr lang="en-US" sz="1600" b="1" dirty="0">
                <a:solidFill>
                  <a:srgbClr val="606060"/>
                </a:solidFill>
                <a:latin typeface="Poppins"/>
              </a:rPr>
              <a:t>Day -4: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Data Structures</a:t>
            </a:r>
            <a:endParaRPr lang="en-US" sz="1600" dirty="0"/>
          </a:p>
          <a:p>
            <a:pPr defTabSz="826109"/>
            <a:r>
              <a:rPr lang="en-US" sz="1600" b="1" dirty="0">
                <a:solidFill>
                  <a:srgbClr val="606060"/>
                </a:solidFill>
                <a:latin typeface="Poppins"/>
              </a:rPr>
              <a:t>Day -5:</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600" dirty="0"/>
          </a:p>
          <a:p>
            <a:pPr defTabSz="826109"/>
            <a:r>
              <a:rPr lang="en-US" sz="1600" b="1" dirty="0">
                <a:solidFill>
                  <a:srgbClr val="606060"/>
                </a:solidFill>
                <a:latin typeface="Poppins"/>
              </a:rPr>
              <a:t>Day -6:</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 Sort, Search and Counting Functions</a:t>
            </a:r>
            <a:endParaRPr lang="en-US" sz="1600" dirty="0"/>
          </a:p>
          <a:p>
            <a:pPr defTabSz="826109"/>
            <a:r>
              <a:rPr lang="en-US" sz="1600" b="1" dirty="0">
                <a:solidFill>
                  <a:srgbClr val="606060"/>
                </a:solidFill>
                <a:latin typeface="Poppins"/>
              </a:rPr>
              <a:t>Day -7:</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Histogram Using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I/O With </a:t>
            </a:r>
            <a:r>
              <a:rPr lang="en-US" sz="1600" dirty="0" err="1">
                <a:solidFill>
                  <a:srgbClr val="2D2D2F"/>
                </a:solidFill>
                <a:latin typeface="Segoe UI" panose="020B0502040204020203" pitchFamily="34" charset="0"/>
                <a:cs typeface="Segoe UI" panose="020B0502040204020203" pitchFamily="34" charset="0"/>
              </a:rPr>
              <a:t>Numpy</a:t>
            </a:r>
            <a:endParaRPr lang="en-US" sz="1600" dirty="0"/>
          </a:p>
          <a:p>
            <a:pPr defTabSz="826109"/>
            <a:r>
              <a:rPr lang="en-US" sz="1600" b="1" dirty="0">
                <a:solidFill>
                  <a:srgbClr val="606060"/>
                </a:solidFill>
                <a:latin typeface="Poppins"/>
              </a:rPr>
              <a:t>Day -8:</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Library – Introduction , </a:t>
            </a:r>
            <a:r>
              <a:rPr lang="en-US" sz="1600" dirty="0" err="1">
                <a:solidFill>
                  <a:srgbClr val="2D2D2F"/>
                </a:solidFill>
                <a:latin typeface="Segoe UI" panose="020B0502040204020203" pitchFamily="34" charset="0"/>
                <a:cs typeface="Segoe UI" panose="020B0502040204020203" pitchFamily="34" charset="0"/>
              </a:rPr>
              <a:t>Pyplot</a:t>
            </a:r>
            <a:r>
              <a:rPr lang="en-US" sz="1600" dirty="0">
                <a:solidFill>
                  <a:srgbClr val="2D2D2F"/>
                </a:solidFill>
                <a:latin typeface="Segoe UI" panose="020B0502040204020203" pitchFamily="34" charset="0"/>
                <a:cs typeface="Segoe UI" panose="020B0502040204020203" pitchFamily="34" charset="0"/>
              </a:rPr>
              <a:t> API | Types Of Plots</a:t>
            </a:r>
            <a:endParaRPr lang="en-US" sz="1600" dirty="0"/>
          </a:p>
          <a:p>
            <a:pPr defTabSz="826109"/>
            <a:r>
              <a:rPr lang="en-US" sz="1600" b="1" dirty="0">
                <a:solidFill>
                  <a:srgbClr val="606060"/>
                </a:solidFill>
                <a:latin typeface="Poppins"/>
              </a:rPr>
              <a:t>Day -9:</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Seaborn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-10:</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SKLearn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-11:</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Google </a:t>
            </a:r>
            <a:r>
              <a:rPr lang="en-US" sz="1600" dirty="0" err="1">
                <a:solidFill>
                  <a:srgbClr val="2D2D2F"/>
                </a:solidFill>
                <a:latin typeface="Segoe UI" panose="020B0502040204020203" pitchFamily="34" charset="0"/>
                <a:cs typeface="Segoe UI" panose="020B0502040204020203" pitchFamily="34" charset="0"/>
              </a:rPr>
              <a:t>Colab</a:t>
            </a:r>
            <a:r>
              <a:rPr lang="en-US" sz="1600" dirty="0">
                <a:solidFill>
                  <a:srgbClr val="2D2D2F"/>
                </a:solidFill>
                <a:latin typeface="Segoe UI" panose="020B0502040204020203" pitchFamily="34" charset="0"/>
                <a:cs typeface="Segoe UI" panose="020B0502040204020203" pitchFamily="34" charset="0"/>
              </a:rPr>
              <a:t> Notebook</a:t>
            </a:r>
            <a:endParaRPr lang="en-US" sz="1600" dirty="0"/>
          </a:p>
          <a:p>
            <a:pPr defTabSz="826109"/>
            <a:r>
              <a:rPr lang="en-US" sz="1600" b="1" dirty="0">
                <a:solidFill>
                  <a:srgbClr val="606060"/>
                </a:solidFill>
                <a:latin typeface="Poppins"/>
              </a:rPr>
              <a:t>Day -12: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Date and Time, Data Wrangling</a:t>
            </a:r>
            <a:endParaRPr lang="en-US" sz="1600" dirty="0"/>
          </a:p>
          <a:p>
            <a:pPr defTabSz="826109"/>
            <a:r>
              <a:rPr lang="en-US" sz="1600" b="1" dirty="0">
                <a:solidFill>
                  <a:srgbClr val="606060"/>
                </a:solidFill>
                <a:latin typeface="Poppins"/>
              </a:rPr>
              <a:t>Day -13: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Data Aggregation</a:t>
            </a:r>
            <a:endParaRPr lang="en-US" sz="1600" dirty="0"/>
          </a:p>
          <a:p>
            <a:pPr defTabSz="826109"/>
            <a:r>
              <a:rPr lang="en-US" sz="1600" b="1" dirty="0">
                <a:solidFill>
                  <a:srgbClr val="606060"/>
                </a:solidFill>
                <a:latin typeface="Poppins"/>
              </a:rPr>
              <a:t>Day -14: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Word Tokenization , Stemming and </a:t>
            </a:r>
            <a:r>
              <a:rPr lang="en-US" sz="1600" dirty="0" err="1">
                <a:solidFill>
                  <a:srgbClr val="2D2D2F"/>
                </a:solidFill>
                <a:latin typeface="Segoe UI" panose="020B0502040204020203" pitchFamily="34" charset="0"/>
                <a:cs typeface="Segoe UI" panose="020B0502040204020203" pitchFamily="34" charset="0"/>
              </a:rPr>
              <a:t>Lammetization</a:t>
            </a:r>
            <a:endParaRPr lang="en-US" sz="1600" dirty="0"/>
          </a:p>
          <a:p>
            <a:pPr defTabSz="826109"/>
            <a:r>
              <a:rPr lang="en-US" sz="1600" b="1" dirty="0">
                <a:solidFill>
                  <a:srgbClr val="606060"/>
                </a:solidFill>
                <a:latin typeface="Poppins"/>
              </a:rPr>
              <a:t>Day -15: </a:t>
            </a:r>
            <a:r>
              <a:rPr lang="en-US" sz="1600" dirty="0">
                <a:solidFill>
                  <a:srgbClr val="2D2D2F"/>
                </a:solidFill>
                <a:latin typeface="Segoe UI" panose="020B0502040204020203" pitchFamily="34" charset="0"/>
                <a:cs typeface="Segoe UI" panose="020B0502040204020203" pitchFamily="34" charset="0"/>
              </a:rPr>
              <a:t>Python – Data Visualization</a:t>
            </a:r>
            <a:endParaRPr lang="en-US" sz="2500" dirty="0"/>
          </a:p>
        </p:txBody>
      </p:sp>
    </p:spTree>
    <p:extLst>
      <p:ext uri="{BB962C8B-B14F-4D97-AF65-F5344CB8AC3E}">
        <p14:creationId xmlns:p14="http://schemas.microsoft.com/office/powerpoint/2010/main" val="698085069"/>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lIns="82611" tIns="41306" rIns="82611" bIns="41306"/>
          <a:lstStyle/>
          <a:p>
            <a:pPr algn="l"/>
            <a:r>
              <a:rPr lang="en" sz="3600" dirty="0">
                <a:solidFill>
                  <a:schemeClr val="tx1"/>
                </a:solidFill>
              </a:rPr>
              <a:t>Day wise Learning Plan</a:t>
            </a:r>
            <a:endParaRPr lang="en-US" sz="3200" dirty="0">
              <a:solidFill>
                <a:schemeClr val="tx1"/>
              </a:solidFill>
            </a:endParaRPr>
          </a:p>
        </p:txBody>
      </p:sp>
      <p:sp>
        <p:nvSpPr>
          <p:cNvPr id="3" name="Rectangle 2"/>
          <p:cNvSpPr/>
          <p:nvPr/>
        </p:nvSpPr>
        <p:spPr>
          <a:xfrm>
            <a:off x="812801" y="1397001"/>
            <a:ext cx="7864009" cy="4238402"/>
          </a:xfrm>
          <a:prstGeom prst="rect">
            <a:avLst/>
          </a:prstGeom>
        </p:spPr>
        <p:txBody>
          <a:bodyPr wrap="square" lIns="82611" tIns="41306" rIns="82611" bIns="41306">
            <a:spAutoFit/>
          </a:bodyPr>
          <a:lstStyle/>
          <a:p>
            <a:r>
              <a:rPr lang="en-US" b="1" dirty="0">
                <a:solidFill>
                  <a:srgbClr val="606060"/>
                </a:solidFill>
                <a:latin typeface="Poppins"/>
              </a:rPr>
              <a:t>Day -16:</a:t>
            </a:r>
            <a:r>
              <a:rPr lang="en-US" dirty="0">
                <a:solidFill>
                  <a:srgbClr val="606060"/>
                </a:solidFill>
                <a:latin typeface="Poppins"/>
              </a:rPr>
              <a:t> </a:t>
            </a:r>
            <a:r>
              <a:rPr lang="en-US" sz="16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6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6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6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6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6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6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6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6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6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6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6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6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6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6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1424666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lIns="82611" tIns="41306" rIns="82611" bIns="41306">
            <a:normAutofit/>
          </a:bodyPr>
          <a:lstStyle/>
          <a:p>
            <a:pPr algn="l"/>
            <a:r>
              <a:rPr lang="en-US" sz="43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7" y="5675514"/>
            <a:ext cx="4337914" cy="468139"/>
          </a:xfrm>
          <a:prstGeom prst="rect">
            <a:avLst/>
          </a:prstGeom>
          <a:noFill/>
        </p:spPr>
        <p:txBody>
          <a:bodyPr wrap="none" lIns="82611" tIns="41306" rIns="82611" bIns="41306" rtlCol="0">
            <a:spAutoFit/>
          </a:bodyPr>
          <a:lstStyle/>
          <a:p>
            <a:r>
              <a:rPr lang="en-US" sz="2500" dirty="0"/>
              <a:t>All Projects in </a:t>
            </a:r>
            <a:r>
              <a:rPr lang="en-US" sz="2500" b="1" dirty="0"/>
              <a:t>Jupyter Notebook</a:t>
            </a:r>
            <a:endParaRPr lang="en-US" sz="2500" b="1" u="sng" dirty="0"/>
          </a:p>
        </p:txBody>
      </p:sp>
      <p:sp>
        <p:nvSpPr>
          <p:cNvPr id="6" name="Rectangle 5"/>
          <p:cNvSpPr/>
          <p:nvPr/>
        </p:nvSpPr>
        <p:spPr>
          <a:xfrm>
            <a:off x="1059989" y="1720560"/>
            <a:ext cx="8756239" cy="3420627"/>
          </a:xfrm>
          <a:prstGeom prst="rect">
            <a:avLst/>
          </a:prstGeom>
        </p:spPr>
        <p:txBody>
          <a:bodyPr wrap="square" lIns="82611" tIns="41306" rIns="82611" bIns="41306">
            <a:spAutoFit/>
          </a:bodyPr>
          <a:lstStyle/>
          <a:p>
            <a:pPr marL="309791" indent="-309791">
              <a:buFont typeface="+mj-lt"/>
              <a:buAutoNum type="arabicPeriod"/>
            </a:pPr>
            <a:r>
              <a:rPr lang="en-US" sz="2100" dirty="0"/>
              <a:t>Spatial Data Science For  Covid-19 Disease Prediction     </a:t>
            </a:r>
          </a:p>
          <a:p>
            <a:pPr marL="309791" indent="-309791">
              <a:buFont typeface="+mj-lt"/>
              <a:buAutoNum type="arabicPeriod"/>
            </a:pPr>
            <a:r>
              <a:rPr lang="en-US" sz="2100" dirty="0"/>
              <a:t>Parkinson’s Disease Prediction-</a:t>
            </a:r>
            <a:r>
              <a:rPr lang="en-US" sz="2100" dirty="0" err="1"/>
              <a:t>XGBoost</a:t>
            </a:r>
            <a:r>
              <a:rPr lang="en-US" sz="2100" dirty="0"/>
              <a:t> Classifier</a:t>
            </a:r>
          </a:p>
          <a:p>
            <a:pPr marL="309791" indent="-309791">
              <a:buFont typeface="+mj-lt"/>
              <a:buAutoNum type="arabicPeriod"/>
            </a:pPr>
            <a:r>
              <a:rPr lang="en-US" sz="2100" dirty="0"/>
              <a:t>House Price Prediction-Random Forest Regression</a:t>
            </a:r>
          </a:p>
          <a:p>
            <a:pPr marL="309791" indent="-309791">
              <a:buFont typeface="+mj-lt"/>
              <a:buAutoNum type="arabicPeriod"/>
            </a:pPr>
            <a:r>
              <a:rPr lang="en-US" sz="2100" dirty="0"/>
              <a:t>Customer Segmentation Using ML-K-Means Clustering</a:t>
            </a:r>
          </a:p>
          <a:p>
            <a:pPr marL="309791" indent="-309791">
              <a:buFont typeface="+mj-lt"/>
              <a:buAutoNum type="arabicPeriod"/>
            </a:pPr>
            <a:r>
              <a:rPr lang="en-US" sz="2100" dirty="0"/>
              <a:t>Home Loan Prediction-Decision Tree Classifier</a:t>
            </a:r>
          </a:p>
          <a:p>
            <a:pPr marL="309791" indent="-309791">
              <a:buFont typeface="+mj-lt"/>
              <a:buAutoNum type="arabicPeriod"/>
            </a:pPr>
            <a:r>
              <a:rPr lang="en-US" sz="2100" dirty="0"/>
              <a:t>Spam Classification-NLP</a:t>
            </a:r>
          </a:p>
          <a:p>
            <a:pPr marL="309791" indent="-309791">
              <a:buFont typeface="+mj-lt"/>
              <a:buAutoNum type="arabicPeriod"/>
            </a:pPr>
            <a:r>
              <a:rPr lang="en-US" sz="2100" dirty="0"/>
              <a:t>Hand Written Digit Recognition Using Python-CNN</a:t>
            </a:r>
          </a:p>
          <a:p>
            <a:pPr marL="309791" indent="-309791">
              <a:buFont typeface="+mj-lt"/>
              <a:buAutoNum type="arabicPeriod"/>
            </a:pPr>
            <a:r>
              <a:rPr lang="en-US" sz="2100" dirty="0"/>
              <a:t>Churn Prediction-Deep Learning</a:t>
            </a:r>
          </a:p>
          <a:p>
            <a:pPr marL="309791" indent="-309791">
              <a:buFont typeface="+mj-lt"/>
              <a:buAutoNum type="arabicPeriod"/>
            </a:pPr>
            <a:r>
              <a:rPr lang="en-US" sz="2100" dirty="0"/>
              <a:t>Crop Yield Prediction</a:t>
            </a:r>
          </a:p>
          <a:p>
            <a:pPr marL="309791" indent="-309791">
              <a:buFont typeface="+mj-lt"/>
              <a:buAutoNum type="arabicPeriod"/>
            </a:pPr>
            <a:r>
              <a:rPr lang="en-US" sz="2100" dirty="0"/>
              <a:t>Ground water level prediction</a:t>
            </a:r>
          </a:p>
        </p:txBody>
      </p:sp>
    </p:spTree>
    <p:extLst>
      <p:ext uri="{BB962C8B-B14F-4D97-AF65-F5344CB8AC3E}">
        <p14:creationId xmlns:p14="http://schemas.microsoft.com/office/powerpoint/2010/main" val="145012225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lIns="82611" tIns="41306" rIns="82611" bIns="41306"/>
          <a:lstStyle/>
          <a:p>
            <a:pPr algn="l"/>
            <a:r>
              <a:rPr lang="en-US" sz="3200" u="sng" dirty="0">
                <a:solidFill>
                  <a:schemeClr val="tx1"/>
                </a:solidFill>
              </a:rPr>
              <a:t>What</a:t>
            </a:r>
            <a:r>
              <a:rPr lang="en-US" sz="3200" dirty="0">
                <a:solidFill>
                  <a:schemeClr val="tx1"/>
                </a:solidFill>
              </a:rPr>
              <a:t> you will </a:t>
            </a:r>
            <a:r>
              <a:rPr lang="en-US" sz="3200" u="sng" dirty="0">
                <a:solidFill>
                  <a:schemeClr val="tx1"/>
                </a:solidFill>
              </a:rPr>
              <a:t>get</a:t>
            </a:r>
            <a:r>
              <a:rPr lang="en-US" sz="3200" dirty="0">
                <a:solidFill>
                  <a:schemeClr val="tx1"/>
                </a:solidFill>
              </a:rPr>
              <a:t> from this Free 30 Days Master Class?</a:t>
            </a:r>
          </a:p>
        </p:txBody>
      </p:sp>
      <p:sp>
        <p:nvSpPr>
          <p:cNvPr id="3" name="Rectangle 2"/>
          <p:cNvSpPr/>
          <p:nvPr/>
        </p:nvSpPr>
        <p:spPr>
          <a:xfrm>
            <a:off x="2103480" y="2597817"/>
            <a:ext cx="7603384" cy="1585168"/>
          </a:xfrm>
          <a:prstGeom prst="rect">
            <a:avLst/>
          </a:prstGeom>
        </p:spPr>
        <p:txBody>
          <a:bodyPr wrap="square" lIns="82611" tIns="41306" rIns="82611" bIns="41306">
            <a:spAutoFit/>
          </a:bodyPr>
          <a:lstStyle/>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156849675"/>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4" y="2978614"/>
            <a:ext cx="7848779" cy="1044421"/>
          </a:xfrm>
        </p:spPr>
        <p:txBody>
          <a:bodyPr/>
          <a:lstStyle/>
          <a:p>
            <a:r>
              <a:rPr lang="en-US" sz="2500" dirty="0">
                <a:solidFill>
                  <a:schemeClr val="bg2">
                    <a:lumMod val="50000"/>
                  </a:schemeClr>
                </a:solidFill>
              </a:rPr>
              <a:t>Ans :</a:t>
            </a:r>
            <a:r>
              <a:rPr lang="en-US" sz="2500"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solidFill>
                  <a:schemeClr val="tx1"/>
                </a:solidFill>
              </a:rPr>
              <a:t>The Participants should submit the from on daily basis. </a:t>
            </a:r>
            <a:br>
              <a:rPr lang="en-US" sz="1600" dirty="0">
                <a:solidFill>
                  <a:schemeClr val="tx1"/>
                </a:solidFill>
              </a:rPr>
            </a:br>
            <a:r>
              <a:rPr lang="en-US" sz="1600" dirty="0">
                <a:solidFill>
                  <a:srgbClr val="C00000"/>
                </a:solidFill>
              </a:rPr>
              <a:t>Minimum 25 Days </a:t>
            </a:r>
            <a:r>
              <a:rPr lang="en-US" sz="1600" dirty="0">
                <a:solidFill>
                  <a:schemeClr val="tx1"/>
                </a:solidFill>
              </a:rPr>
              <a:t>Attendance is Required to get Free Master Class Participation Certificate.</a:t>
            </a:r>
          </a:p>
        </p:txBody>
      </p:sp>
      <p:sp>
        <p:nvSpPr>
          <p:cNvPr id="3" name="Title 2"/>
          <p:cNvSpPr>
            <a:spLocks noGrp="1"/>
          </p:cNvSpPr>
          <p:nvPr>
            <p:ph type="title" idx="2"/>
          </p:nvPr>
        </p:nvSpPr>
        <p:spPr>
          <a:xfrm>
            <a:off x="2118776" y="1028734"/>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1"/>
            <a:ext cx="7675856" cy="652805"/>
          </a:xfrm>
          <a:prstGeom prst="rect">
            <a:avLst/>
          </a:prstGeom>
          <a:ln>
            <a:solidFill>
              <a:srgbClr val="FF0000"/>
            </a:solidFill>
          </a:ln>
        </p:spPr>
        <p:txBody>
          <a:bodyPr wrap="square" lIns="82611" tIns="41306" rIns="82611" bIns="41306">
            <a:spAutoFit/>
          </a:bodyPr>
          <a:lstStyle/>
          <a:p>
            <a:r>
              <a:rPr lang="en-US" sz="1900" dirty="0">
                <a:solidFill>
                  <a:schemeClr val="bg2">
                    <a:lumMod val="50000"/>
                  </a:schemeClr>
                </a:solidFill>
              </a:rPr>
              <a:t>Note :</a:t>
            </a:r>
            <a:r>
              <a:rPr lang="en-US" sz="19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3590170860"/>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82611" tIns="41306" rIns="82611" bIns="41306">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a:t>
            </a:r>
            <a:r>
              <a:rPr lang="en-US" sz="48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3"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134034371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3" y="3806663"/>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598" tIns="82598" rIns="82598" bIns="82598"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00" b="1" dirty="0"/>
              <a:t>On Demand</a:t>
            </a:r>
          </a:p>
        </p:txBody>
      </p:sp>
    </p:spTree>
    <p:extLst>
      <p:ext uri="{BB962C8B-B14F-4D97-AF65-F5344CB8AC3E}">
        <p14:creationId xmlns:p14="http://schemas.microsoft.com/office/powerpoint/2010/main" val="1938367462"/>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1"/>
            <a:ext cx="5630397" cy="1344148"/>
          </a:xfrm>
        </p:spPr>
        <p:txBody>
          <a:bodyPr/>
          <a:lstStyle/>
          <a:p>
            <a:r>
              <a:rPr lang="en-US" sz="5500" dirty="0"/>
              <a:t>What is Internship????</a:t>
            </a:r>
          </a:p>
        </p:txBody>
      </p:sp>
      <p:grpSp>
        <p:nvGrpSpPr>
          <p:cNvPr id="9" name="Group 8"/>
          <p:cNvGrpSpPr/>
          <p:nvPr/>
        </p:nvGrpSpPr>
        <p:grpSpPr>
          <a:xfrm>
            <a:off x="2063552" y="1892830"/>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bg1"/>
                  </a:solidFill>
                </a:rPr>
                <a:t>Grow</a:t>
              </a:r>
            </a:p>
          </p:txBody>
        </p:sp>
      </p:grpSp>
    </p:spTree>
    <p:extLst>
      <p:ext uri="{BB962C8B-B14F-4D97-AF65-F5344CB8AC3E}">
        <p14:creationId xmlns:p14="http://schemas.microsoft.com/office/powerpoint/2010/main" val="3236503331"/>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447689044"/>
              </p:ext>
            </p:extLst>
          </p:nvPr>
        </p:nvGraphicFramePr>
        <p:xfrm>
          <a:off x="1" y="100139"/>
          <a:ext cx="11920703" cy="6515882"/>
        </p:xfrm>
        <a:graphic>
          <a:graphicData uri="http://schemas.openxmlformats.org/drawingml/2006/table">
            <a:tbl>
              <a:tblPr firstRow="1" bandRow="1">
                <a:tableStyleId>{08FB837D-C827-4EFA-A057-4D05807E0F7C}</a:tableStyleId>
              </a:tblPr>
              <a:tblGrid>
                <a:gridCol w="4727179"/>
                <a:gridCol w="7193524"/>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tr>
            </a:tbl>
          </a:graphicData>
        </a:graphic>
      </p:graphicFrame>
    </p:spTree>
    <p:extLst>
      <p:ext uri="{BB962C8B-B14F-4D97-AF65-F5344CB8AC3E}">
        <p14:creationId xmlns:p14="http://schemas.microsoft.com/office/powerpoint/2010/main" val="799809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33418"/>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4" y="932724"/>
            <a:ext cx="7522353" cy="2304217"/>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2" name="TextBox 1"/>
          <p:cNvSpPr txBox="1"/>
          <p:nvPr/>
        </p:nvSpPr>
        <p:spPr>
          <a:xfrm>
            <a:off x="3869903" y="5685586"/>
            <a:ext cx="4567464" cy="929804"/>
          </a:xfrm>
          <a:prstGeom prst="rect">
            <a:avLst/>
          </a:prstGeom>
          <a:noFill/>
        </p:spPr>
        <p:txBody>
          <a:bodyPr wrap="none" lIns="82611" tIns="41306" rIns="82611" bIns="41306" rtlCol="0">
            <a:spAutoFit/>
          </a:bodyPr>
          <a:lstStyle/>
          <a:p>
            <a:r>
              <a:rPr lang="en-US" sz="5500" dirty="0">
                <a:solidFill>
                  <a:schemeClr val="bg2">
                    <a:lumMod val="75000"/>
                  </a:schemeClr>
                </a:solidFill>
              </a:rPr>
              <a:t>Free Registration</a:t>
            </a:r>
          </a:p>
        </p:txBody>
      </p:sp>
      <p:sp>
        <p:nvSpPr>
          <p:cNvPr id="3" name="TextBox 2"/>
          <p:cNvSpPr txBox="1"/>
          <p:nvPr/>
        </p:nvSpPr>
        <p:spPr>
          <a:xfrm>
            <a:off x="3869904" y="3822422"/>
            <a:ext cx="6044791" cy="698972"/>
          </a:xfrm>
          <a:prstGeom prst="rect">
            <a:avLst/>
          </a:prstGeom>
          <a:noFill/>
        </p:spPr>
        <p:txBody>
          <a:bodyPr wrap="none" lIns="82611" tIns="41306" rIns="82611" bIns="41306" rtlCol="0">
            <a:spAutoFit/>
          </a:bodyPr>
          <a:lstStyle/>
          <a:p>
            <a:r>
              <a:rPr lang="en-US" sz="4000" dirty="0">
                <a:solidFill>
                  <a:schemeClr val="bg2">
                    <a:lumMod val="75000"/>
                  </a:schemeClr>
                </a:solidFill>
              </a:rPr>
              <a:t>Day1 : Python for Data Science </a:t>
            </a:r>
          </a:p>
        </p:txBody>
      </p:sp>
      <p:sp>
        <p:nvSpPr>
          <p:cNvPr id="4" name="TextBox 3"/>
          <p:cNvSpPr txBox="1"/>
          <p:nvPr/>
        </p:nvSpPr>
        <p:spPr>
          <a:xfrm>
            <a:off x="5681657" y="4899577"/>
            <a:ext cx="1784651" cy="360418"/>
          </a:xfrm>
          <a:prstGeom prst="rect">
            <a:avLst/>
          </a:prstGeom>
          <a:noFill/>
        </p:spPr>
        <p:txBody>
          <a:bodyPr wrap="none" lIns="82611" tIns="41306" rIns="82611" bIns="41306"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195883487"/>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7"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7" y="1274357"/>
            <a:ext cx="5237006" cy="468139"/>
          </a:xfrm>
          <a:prstGeom prst="rect">
            <a:avLst/>
          </a:prstGeom>
          <a:noFill/>
        </p:spPr>
        <p:txBody>
          <a:bodyPr wrap="none" lIns="82611" tIns="41306" rIns="82611" bIns="41306" rtlCol="0">
            <a:spAutoFit/>
          </a:bodyPr>
          <a:lstStyle/>
          <a:p>
            <a:r>
              <a:rPr lang="en-US" sz="2500" b="1" dirty="0"/>
              <a:t>Objective of this 30 Days Master Class</a:t>
            </a:r>
          </a:p>
        </p:txBody>
      </p:sp>
    </p:spTree>
    <p:extLst>
      <p:ext uri="{BB962C8B-B14F-4D97-AF65-F5344CB8AC3E}">
        <p14:creationId xmlns:p14="http://schemas.microsoft.com/office/powerpoint/2010/main" val="2225533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0" y="1796819"/>
            <a:ext cx="11023161" cy="4616704"/>
          </a:xfrm>
        </p:spPr>
        <p:txBody>
          <a:bodyPr/>
          <a:lstStyle/>
          <a:p>
            <a:r>
              <a:rPr lang="en-US" sz="2900" dirty="0">
                <a:solidFill>
                  <a:schemeClr val="tx1"/>
                </a:solidFill>
              </a:rPr>
              <a:t>INTERNSHIP E-Certificate(30Days Internship on Data Science Engineering)</a:t>
            </a:r>
          </a:p>
          <a:p>
            <a:r>
              <a:rPr lang="en-US" sz="2900" dirty="0">
                <a:solidFill>
                  <a:schemeClr val="tx1"/>
                </a:solidFill>
              </a:rPr>
              <a:t>Highly organized Video content</a:t>
            </a:r>
          </a:p>
          <a:p>
            <a:r>
              <a:rPr lang="en-US" sz="2900" dirty="0">
                <a:solidFill>
                  <a:schemeClr val="tx1"/>
                </a:solidFill>
              </a:rPr>
              <a:t>Download All Files</a:t>
            </a:r>
          </a:p>
          <a:p>
            <a:r>
              <a:rPr lang="en-US" sz="2900" dirty="0">
                <a:solidFill>
                  <a:schemeClr val="tx1"/>
                </a:solidFill>
              </a:rPr>
              <a:t>Download PPTs</a:t>
            </a:r>
          </a:p>
          <a:p>
            <a:r>
              <a:rPr lang="en-US" sz="2900" dirty="0">
                <a:solidFill>
                  <a:schemeClr val="tx1"/>
                </a:solidFill>
              </a:rPr>
              <a:t>Assignments</a:t>
            </a:r>
          </a:p>
          <a:p>
            <a:r>
              <a:rPr lang="en-US" sz="2900" dirty="0">
                <a:solidFill>
                  <a:schemeClr val="tx1"/>
                </a:solidFill>
              </a:rPr>
              <a:t>Flexible Time. </a:t>
            </a:r>
          </a:p>
          <a:p>
            <a:r>
              <a:rPr lang="en-US" sz="2900" dirty="0">
                <a:solidFill>
                  <a:schemeClr val="tx1"/>
                </a:solidFill>
              </a:rPr>
              <a:t>Access Period: 60Days from the date of payment</a:t>
            </a:r>
          </a:p>
        </p:txBody>
      </p:sp>
    </p:spTree>
    <p:extLst>
      <p:ext uri="{BB962C8B-B14F-4D97-AF65-F5344CB8AC3E}">
        <p14:creationId xmlns:p14="http://schemas.microsoft.com/office/powerpoint/2010/main" val="3251943272"/>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7" y="922199"/>
            <a:ext cx="7579583" cy="758796"/>
          </a:xfrm>
        </p:spPr>
        <p:txBody>
          <a:bodyPr/>
          <a:lstStyle/>
          <a:p>
            <a:r>
              <a:rPr lang="en-US" sz="4900" dirty="0"/>
              <a:t>What You Will Get???</a:t>
            </a:r>
          </a:p>
        </p:txBody>
      </p:sp>
      <p:sp>
        <p:nvSpPr>
          <p:cNvPr id="3" name="Text Placeholder 2"/>
          <p:cNvSpPr>
            <a:spLocks noGrp="1"/>
          </p:cNvSpPr>
          <p:nvPr>
            <p:ph type="body" idx="1"/>
          </p:nvPr>
        </p:nvSpPr>
        <p:spPr>
          <a:xfrm>
            <a:off x="42190" y="1436610"/>
            <a:ext cx="6960791" cy="686716"/>
          </a:xfrm>
        </p:spPr>
        <p:txBody>
          <a:bodyPr/>
          <a:lstStyle/>
          <a:p>
            <a:pPr>
              <a:buFont typeface="Arial" panose="020B0604020202020204" pitchFamily="34" charset="0"/>
              <a:buChar char="•"/>
            </a:pPr>
            <a:r>
              <a:rPr lang="en-US" sz="2100" b="1" dirty="0">
                <a:solidFill>
                  <a:srgbClr val="C00000"/>
                </a:solidFill>
                <a:latin typeface="+mj-lt"/>
              </a:rPr>
              <a:t>30 Days Learning Activity</a:t>
            </a:r>
          </a:p>
          <a:p>
            <a:pPr>
              <a:buFont typeface="Arial" panose="020B0604020202020204" pitchFamily="34" charset="0"/>
              <a:buChar char="•"/>
            </a:pPr>
            <a:r>
              <a:rPr lang="en-US" sz="2100" b="1" dirty="0">
                <a:solidFill>
                  <a:srgbClr val="C00000"/>
                </a:solidFill>
                <a:latin typeface="+mj-lt"/>
              </a:rPr>
              <a:t>Data Science Core Concepts</a:t>
            </a:r>
          </a:p>
          <a:p>
            <a:pPr>
              <a:buFont typeface="Arial" panose="020B0604020202020204" pitchFamily="34" charset="0"/>
              <a:buChar char="•"/>
            </a:pPr>
            <a:r>
              <a:rPr lang="en-US" sz="2100" b="1" dirty="0">
                <a:solidFill>
                  <a:srgbClr val="C00000"/>
                </a:solidFill>
                <a:latin typeface="+mj-lt"/>
              </a:rPr>
              <a:t>10 + Projects</a:t>
            </a:r>
          </a:p>
          <a:p>
            <a:pPr marL="395843" indent="-258159">
              <a:buFont typeface="Arial" panose="020B0604020202020204" pitchFamily="34" charset="0"/>
              <a:buChar char="•"/>
            </a:pPr>
            <a:endParaRPr lang="en-US" sz="2100" b="1" dirty="0">
              <a:solidFill>
                <a:srgbClr val="C00000"/>
              </a:solidFill>
              <a:latin typeface="+mj-lt"/>
            </a:endParaRPr>
          </a:p>
        </p:txBody>
      </p:sp>
      <p:grpSp>
        <p:nvGrpSpPr>
          <p:cNvPr id="8" name="Group 7"/>
          <p:cNvGrpSpPr/>
          <p:nvPr/>
        </p:nvGrpSpPr>
        <p:grpSpPr>
          <a:xfrm>
            <a:off x="6532982" y="766569"/>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7296039" y="1944553"/>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7527066" y="3078318"/>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900" dirty="0"/>
                <a:t>Get chance to Enroll 1-Month Internship on demand</a:t>
              </a:r>
              <a:endParaRPr sz="19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896205" y="2598803"/>
            <a:ext cx="6786511" cy="3099629"/>
          </a:xfrm>
          <a:prstGeom prst="rect">
            <a:avLst/>
          </a:prstGeom>
        </p:spPr>
        <p:txBody>
          <a:bodyPr wrap="square" lIns="82611" tIns="41306" rIns="82611" bIns="41306">
            <a:spAutoFit/>
          </a:bodyPr>
          <a:lstStyle/>
          <a:p>
            <a:pPr marL="309791" indent="-309791">
              <a:buFont typeface="+mj-lt"/>
              <a:buAutoNum type="arabicPeriod"/>
            </a:pPr>
            <a:r>
              <a:rPr lang="en-US" sz="1600" dirty="0"/>
              <a:t>Spatial Data Science For  Covid-19 Disease Prediction     </a:t>
            </a:r>
          </a:p>
          <a:p>
            <a:pPr marL="309791" indent="-309791">
              <a:buFont typeface="+mj-lt"/>
              <a:buAutoNum type="arabicPeriod"/>
            </a:pPr>
            <a:r>
              <a:rPr lang="en-US" sz="1600" dirty="0"/>
              <a:t>Parkinson’s Disease Prediction-</a:t>
            </a:r>
            <a:r>
              <a:rPr lang="en-US" sz="1600" dirty="0" err="1"/>
              <a:t>XGBoost</a:t>
            </a:r>
            <a:r>
              <a:rPr lang="en-US" sz="1600" dirty="0"/>
              <a:t> Classifier</a:t>
            </a:r>
          </a:p>
          <a:p>
            <a:pPr marL="309791" indent="-309791">
              <a:buFont typeface="+mj-lt"/>
              <a:buAutoNum type="arabicPeriod"/>
            </a:pPr>
            <a:r>
              <a:rPr lang="en-US" sz="1600" dirty="0"/>
              <a:t>House Price Prediction-Random Forest Regression</a:t>
            </a:r>
          </a:p>
          <a:p>
            <a:pPr marL="309791" indent="-309791">
              <a:buFont typeface="+mj-lt"/>
              <a:buAutoNum type="arabicPeriod"/>
            </a:pPr>
            <a:r>
              <a:rPr lang="en-US" sz="1600" dirty="0"/>
              <a:t>Customer Segmentation Using ML-K-Means Clustering</a:t>
            </a:r>
          </a:p>
          <a:p>
            <a:pPr marL="309791" indent="-309791">
              <a:buFont typeface="+mj-lt"/>
              <a:buAutoNum type="arabicPeriod"/>
            </a:pPr>
            <a:r>
              <a:rPr lang="en-US" sz="1600" dirty="0"/>
              <a:t>Home Loan Prediction-Decision Tree Classifier</a:t>
            </a:r>
          </a:p>
          <a:p>
            <a:pPr marL="309791" indent="-309791">
              <a:buFont typeface="+mj-lt"/>
              <a:buAutoNum type="arabicPeriod"/>
            </a:pPr>
            <a:r>
              <a:rPr lang="en-US" sz="1600" dirty="0"/>
              <a:t>Spam Classification-NLP</a:t>
            </a:r>
          </a:p>
          <a:p>
            <a:pPr marL="309791" indent="-309791">
              <a:buFont typeface="+mj-lt"/>
              <a:buAutoNum type="arabicPeriod"/>
            </a:pPr>
            <a:r>
              <a:rPr lang="en-US" sz="1600" dirty="0"/>
              <a:t>Hand Written Digit Recognition Using Python-CNN</a:t>
            </a:r>
          </a:p>
          <a:p>
            <a:pPr marL="309791" indent="-309791">
              <a:buFont typeface="+mj-lt"/>
              <a:buAutoNum type="arabicPeriod"/>
            </a:pPr>
            <a:r>
              <a:rPr lang="en-US" sz="1600" dirty="0"/>
              <a:t>Churn Prediction-Deep Learning</a:t>
            </a:r>
          </a:p>
          <a:p>
            <a:pPr marL="309791" indent="-309791">
              <a:buFont typeface="+mj-lt"/>
              <a:buAutoNum type="arabicPeriod"/>
            </a:pPr>
            <a:r>
              <a:rPr lang="en-US" sz="1600" dirty="0"/>
              <a:t>Crop Yield Prediction</a:t>
            </a:r>
          </a:p>
          <a:p>
            <a:pPr marL="309791" indent="-309791">
              <a:buFont typeface="+mj-lt"/>
              <a:buAutoNum type="arabicPeriod"/>
            </a:pPr>
            <a:r>
              <a:rPr lang="en-US" sz="1600" dirty="0"/>
              <a:t>Ground water level prediction</a:t>
            </a:r>
          </a:p>
          <a:p>
            <a:pPr marL="309791" indent="-309791">
              <a:buFont typeface="Arial" panose="020B0604020202020204" pitchFamily="34" charset="0"/>
              <a:buChar char="•"/>
            </a:pPr>
            <a:endParaRPr lang="en-US" b="1" dirty="0" smtClean="0"/>
          </a:p>
          <a:p>
            <a:pPr marL="309791" indent="-309791">
              <a:buFont typeface="Arial" panose="020B0604020202020204" pitchFamily="34" charset="0"/>
              <a:buChar char="•"/>
            </a:pPr>
            <a:endParaRPr lang="en-US" dirty="0"/>
          </a:p>
        </p:txBody>
      </p:sp>
    </p:spTree>
    <p:extLst>
      <p:ext uri="{BB962C8B-B14F-4D97-AF65-F5344CB8AC3E}">
        <p14:creationId xmlns:p14="http://schemas.microsoft.com/office/powerpoint/2010/main" val="29297159"/>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3410" y="1919331"/>
            <a:ext cx="8408177" cy="3795496"/>
          </a:xfrm>
          <a:prstGeom prst="rect">
            <a:avLst/>
          </a:prstGeom>
        </p:spPr>
      </p:pic>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5" indent="0">
              <a:buNone/>
            </a:pPr>
            <a:r>
              <a:rPr lang="en-US" sz="1900" dirty="0"/>
              <a:t>https://www.pantechelearning.com/data-science-master-class/</a:t>
            </a:r>
          </a:p>
          <a:p>
            <a:pPr marL="137685" indent="0">
              <a:buNone/>
            </a:pPr>
            <a:endParaRPr lang="en-US" sz="1900" dirty="0"/>
          </a:p>
        </p:txBody>
      </p:sp>
      <p:sp>
        <p:nvSpPr>
          <p:cNvPr id="8" name="Rounded Rectangle 7"/>
          <p:cNvSpPr/>
          <p:nvPr/>
        </p:nvSpPr>
        <p:spPr>
          <a:xfrm>
            <a:off x="3850874" y="5821170"/>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1" tIns="41306" rIns="82611" bIns="41306" rtlCol="0" anchor="ctr"/>
          <a:lstStyle/>
          <a:p>
            <a:pPr algn="ctr"/>
            <a:r>
              <a:rPr lang="en-US" sz="2100" dirty="0"/>
              <a:t>Coupon Code: </a:t>
            </a:r>
            <a:r>
              <a:rPr lang="en-US" sz="2100" b="1" dirty="0" smtClean="0">
                <a:solidFill>
                  <a:srgbClr val="FF0000"/>
                </a:solidFill>
              </a:rPr>
              <a:t>DSABATCH2</a:t>
            </a:r>
            <a:endParaRPr lang="en-IN" sz="2100" b="1" dirty="0">
              <a:solidFill>
                <a:srgbClr val="FF0000"/>
              </a:solidFill>
            </a:endParaRPr>
          </a:p>
        </p:txBody>
      </p:sp>
      <p:sp>
        <p:nvSpPr>
          <p:cNvPr id="7" name="Right Arrow 6"/>
          <p:cNvSpPr/>
          <p:nvPr/>
        </p:nvSpPr>
        <p:spPr>
          <a:xfrm>
            <a:off x="266061" y="4025488"/>
            <a:ext cx="1787348" cy="98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82611" tIns="41306" rIns="82611" bIns="41306" rtlCol="0" anchor="ctr"/>
          <a:lstStyle/>
          <a:p>
            <a:pPr algn="ctr"/>
            <a:r>
              <a:rPr lang="en-US" b="1" dirty="0" smtClean="0"/>
              <a:t>Click Here</a:t>
            </a:r>
            <a:endParaRPr lang="en-US" b="1" dirty="0"/>
          </a:p>
        </p:txBody>
      </p:sp>
    </p:spTree>
    <p:extLst>
      <p:ext uri="{BB962C8B-B14F-4D97-AF65-F5344CB8AC3E}">
        <p14:creationId xmlns:p14="http://schemas.microsoft.com/office/powerpoint/2010/main" val="4027250275"/>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ScikitLearn</a:t>
            </a:r>
            <a:r>
              <a:rPr lang="en-IN" dirty="0" smtClean="0"/>
              <a:t> - Introduction</a:t>
            </a:r>
            <a:endParaRPr lang="en-US" dirty="0"/>
          </a:p>
        </p:txBody>
      </p:sp>
      <p:sp>
        <p:nvSpPr>
          <p:cNvPr id="3" name="Content Placeholder 2"/>
          <p:cNvSpPr>
            <a:spLocks noGrp="1"/>
          </p:cNvSpPr>
          <p:nvPr>
            <p:ph sz="quarter" idx="1"/>
          </p:nvPr>
        </p:nvSpPr>
        <p:spPr/>
        <p:txBody>
          <a:bodyPr/>
          <a:lstStyle/>
          <a:p>
            <a:r>
              <a:rPr lang="en-IN" dirty="0" smtClean="0"/>
              <a:t>It is the most useful and robust library for machine learning in python.</a:t>
            </a:r>
          </a:p>
          <a:p>
            <a:r>
              <a:rPr lang="en-IN" dirty="0" smtClean="0"/>
              <a:t>It contains powerful tools for machine learning and statistical modelling.</a:t>
            </a:r>
          </a:p>
          <a:p>
            <a:r>
              <a:rPr lang="en-IN" dirty="0" smtClean="0"/>
              <a:t>The statistical modelling includes classification , regression ,c </a:t>
            </a:r>
            <a:r>
              <a:rPr lang="en-IN" dirty="0" err="1" smtClean="0"/>
              <a:t>lustering</a:t>
            </a:r>
            <a:r>
              <a:rPr lang="en-IN" dirty="0" smtClean="0"/>
              <a:t> and dimensionality reduction through a consistent interface in python.</a:t>
            </a:r>
          </a:p>
          <a:p>
            <a:r>
              <a:rPr lang="en-IN" dirty="0" smtClean="0"/>
              <a:t>This library is written in python and built on top of </a:t>
            </a:r>
            <a:r>
              <a:rPr lang="en-IN" dirty="0" err="1" smtClean="0"/>
              <a:t>Numpy,Scipy</a:t>
            </a:r>
            <a:r>
              <a:rPr lang="en-IN" dirty="0" smtClean="0"/>
              <a:t> and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Origin Of </a:t>
            </a:r>
            <a:r>
              <a:rPr lang="en-IN" dirty="0" err="1" smtClean="0"/>
              <a:t>ScikitLearn</a:t>
            </a:r>
            <a:endParaRPr lang="en-US" dirty="0"/>
          </a:p>
        </p:txBody>
      </p:sp>
      <p:sp>
        <p:nvSpPr>
          <p:cNvPr id="3" name="Content Placeholder 2"/>
          <p:cNvSpPr>
            <a:spLocks noGrp="1"/>
          </p:cNvSpPr>
          <p:nvPr>
            <p:ph sz="quarter" idx="1"/>
          </p:nvPr>
        </p:nvSpPr>
        <p:spPr/>
        <p:txBody>
          <a:bodyPr/>
          <a:lstStyle/>
          <a:p>
            <a:r>
              <a:rPr lang="en-IN" dirty="0" smtClean="0"/>
              <a:t>It is called as </a:t>
            </a:r>
            <a:r>
              <a:rPr lang="en-IN" dirty="0" err="1" smtClean="0"/>
              <a:t>scikits.learn</a:t>
            </a:r>
            <a:r>
              <a:rPr lang="en-IN" dirty="0" smtClean="0"/>
              <a:t>.</a:t>
            </a:r>
          </a:p>
          <a:p>
            <a:r>
              <a:rPr lang="en-IN" dirty="0" smtClean="0"/>
              <a:t>It was developed by David </a:t>
            </a:r>
            <a:r>
              <a:rPr lang="en-IN" dirty="0" err="1" smtClean="0"/>
              <a:t>Cournapeau</a:t>
            </a:r>
            <a:r>
              <a:rPr lang="en-IN" dirty="0" smtClean="0"/>
              <a:t>.</a:t>
            </a:r>
          </a:p>
          <a:p>
            <a:r>
              <a:rPr lang="en-US" dirty="0" smtClean="0"/>
              <a:t>Later, in 2010, Fabian </a:t>
            </a:r>
            <a:r>
              <a:rPr lang="en-US" dirty="0" err="1" smtClean="0"/>
              <a:t>Pedregosa</a:t>
            </a:r>
            <a:r>
              <a:rPr lang="en-US" dirty="0" smtClean="0"/>
              <a:t>, Gael </a:t>
            </a:r>
            <a:r>
              <a:rPr lang="en-US" dirty="0" err="1" smtClean="0"/>
              <a:t>Varoquaux</a:t>
            </a:r>
            <a:r>
              <a:rPr lang="en-US" dirty="0" smtClean="0"/>
              <a:t>, </a:t>
            </a:r>
            <a:r>
              <a:rPr lang="en-US" dirty="0" err="1" smtClean="0"/>
              <a:t>Alexandre</a:t>
            </a:r>
            <a:r>
              <a:rPr lang="en-US" dirty="0" smtClean="0"/>
              <a:t> </a:t>
            </a:r>
            <a:r>
              <a:rPr lang="en-US" dirty="0" err="1" smtClean="0"/>
              <a:t>Gramfort</a:t>
            </a:r>
            <a:r>
              <a:rPr lang="en-US" dirty="0" smtClean="0"/>
              <a:t>, and Vincent Michel, from FIRCA (French Institute for Research in Computer Science and Automation), took this project at another level and made the first public release (v0.1 beta) on 1st Feb. 2010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Pre-Requisites:</a:t>
            </a:r>
            <a:endParaRPr lang="en-US" dirty="0"/>
          </a:p>
        </p:txBody>
      </p:sp>
      <p:sp>
        <p:nvSpPr>
          <p:cNvPr id="3" name="Content Placeholder 2"/>
          <p:cNvSpPr>
            <a:spLocks noGrp="1"/>
          </p:cNvSpPr>
          <p:nvPr>
            <p:ph sz="quarter" idx="1"/>
          </p:nvPr>
        </p:nvSpPr>
        <p:spPr/>
        <p:txBody>
          <a:bodyPr/>
          <a:lstStyle/>
          <a:p>
            <a:r>
              <a:rPr lang="en-IN" dirty="0" smtClean="0"/>
              <a:t>To use </a:t>
            </a:r>
            <a:r>
              <a:rPr lang="en-IN" dirty="0" err="1" smtClean="0"/>
              <a:t>scikit</a:t>
            </a:r>
            <a:r>
              <a:rPr lang="en-IN" dirty="0" smtClean="0"/>
              <a:t>-learn latest release, we require the following:</a:t>
            </a:r>
          </a:p>
          <a:p>
            <a:r>
              <a:rPr lang="en-US" dirty="0" smtClean="0"/>
              <a:t>Python (&gt;=3.5)</a:t>
            </a:r>
          </a:p>
          <a:p>
            <a:r>
              <a:rPr lang="en-US" dirty="0" err="1" smtClean="0"/>
              <a:t>NumPy</a:t>
            </a:r>
            <a:r>
              <a:rPr lang="en-US" dirty="0" smtClean="0"/>
              <a:t> (&gt;= 1.11.0)</a:t>
            </a:r>
          </a:p>
          <a:p>
            <a:r>
              <a:rPr lang="en-US" dirty="0" err="1" smtClean="0"/>
              <a:t>Scipy</a:t>
            </a:r>
            <a:r>
              <a:rPr lang="en-US" dirty="0" smtClean="0"/>
              <a:t> (&gt;= 0.17.0)</a:t>
            </a:r>
            <a:r>
              <a:rPr lang="en-US" dirty="0" err="1" smtClean="0"/>
              <a:t>li</a:t>
            </a:r>
            <a:endParaRPr lang="en-US" dirty="0" smtClean="0"/>
          </a:p>
          <a:p>
            <a:r>
              <a:rPr lang="en-US" dirty="0" err="1" smtClean="0"/>
              <a:t>Joblib</a:t>
            </a:r>
            <a:r>
              <a:rPr lang="en-US" dirty="0" smtClean="0"/>
              <a:t> (&gt;= 0.11)</a:t>
            </a:r>
          </a:p>
          <a:p>
            <a:r>
              <a:rPr lang="en-US" dirty="0" err="1" smtClean="0"/>
              <a:t>Matplotlib</a:t>
            </a:r>
            <a:r>
              <a:rPr lang="en-US" dirty="0" smtClean="0"/>
              <a:t> (&gt;= 1.5.1) is required for </a:t>
            </a:r>
            <a:r>
              <a:rPr lang="en-US" dirty="0" err="1" smtClean="0"/>
              <a:t>Sklearn</a:t>
            </a:r>
            <a:r>
              <a:rPr lang="en-US" dirty="0" smtClean="0"/>
              <a:t> plotting capabilities.</a:t>
            </a:r>
          </a:p>
          <a:p>
            <a:r>
              <a:rPr lang="en-US" dirty="0" smtClean="0"/>
              <a:t>Pandas (&gt;= 0.18.0) – Required for </a:t>
            </a:r>
            <a:r>
              <a:rPr lang="en-US" dirty="0" err="1" smtClean="0"/>
              <a:t>scikit</a:t>
            </a:r>
            <a:r>
              <a:rPr lang="en-US" dirty="0" smtClean="0"/>
              <a:t>-learn examples using data structure and analysis.</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US" dirty="0"/>
          </a:p>
        </p:txBody>
      </p:sp>
      <p:sp>
        <p:nvSpPr>
          <p:cNvPr id="3" name="Content Placeholder 2"/>
          <p:cNvSpPr>
            <a:spLocks noGrp="1"/>
          </p:cNvSpPr>
          <p:nvPr>
            <p:ph sz="quarter" idx="1"/>
          </p:nvPr>
        </p:nvSpPr>
        <p:spPr/>
        <p:txBody>
          <a:bodyPr>
            <a:normAutofit lnSpcReduction="10000"/>
          </a:bodyPr>
          <a:lstStyle/>
          <a:p>
            <a:r>
              <a:rPr lang="en-IN" dirty="0" err="1" smtClean="0"/>
              <a:t>Scikitlearn</a:t>
            </a:r>
            <a:r>
              <a:rPr lang="en-IN" dirty="0" smtClean="0"/>
              <a:t> can be installed in the following two ways:</a:t>
            </a:r>
          </a:p>
          <a:p>
            <a:r>
              <a:rPr lang="en-IN" b="1" dirty="0" smtClean="0"/>
              <a:t>Using Pip:</a:t>
            </a:r>
          </a:p>
          <a:p>
            <a:r>
              <a:rPr lang="en-IN" dirty="0" smtClean="0"/>
              <a:t>Following command can be used to install </a:t>
            </a:r>
            <a:r>
              <a:rPr lang="en-IN" dirty="0" err="1" smtClean="0"/>
              <a:t>scikitlearn</a:t>
            </a:r>
            <a:r>
              <a:rPr lang="en-IN" dirty="0" smtClean="0"/>
              <a:t> via pip.</a:t>
            </a:r>
          </a:p>
          <a:p>
            <a:r>
              <a:rPr lang="en-US" dirty="0" smtClean="0"/>
              <a:t>pip install -U </a:t>
            </a:r>
            <a:r>
              <a:rPr lang="en-US" dirty="0" err="1" smtClean="0"/>
              <a:t>scikit</a:t>
            </a:r>
            <a:r>
              <a:rPr lang="en-US" dirty="0" smtClean="0"/>
              <a:t>-learn.</a:t>
            </a:r>
          </a:p>
          <a:p>
            <a:r>
              <a:rPr lang="en-IN" b="1" dirty="0" smtClean="0"/>
              <a:t>Using </a:t>
            </a:r>
            <a:r>
              <a:rPr lang="en-IN" b="1" dirty="0" err="1" smtClean="0"/>
              <a:t>Conda</a:t>
            </a:r>
            <a:r>
              <a:rPr lang="en-IN" b="1" dirty="0" smtClean="0"/>
              <a:t>:</a:t>
            </a:r>
          </a:p>
          <a:p>
            <a:r>
              <a:rPr lang="en-IN" dirty="0" smtClean="0"/>
              <a:t>Following command can be used to install </a:t>
            </a:r>
            <a:r>
              <a:rPr lang="en-IN" dirty="0" err="1" smtClean="0"/>
              <a:t>scikit</a:t>
            </a:r>
            <a:r>
              <a:rPr lang="en-IN" dirty="0" smtClean="0"/>
              <a:t>-learn via </a:t>
            </a:r>
            <a:r>
              <a:rPr lang="en-IN" dirty="0" err="1" smtClean="0"/>
              <a:t>conda</a:t>
            </a:r>
            <a:r>
              <a:rPr lang="en-IN" dirty="0" smtClean="0"/>
              <a:t>.</a:t>
            </a:r>
          </a:p>
          <a:p>
            <a:r>
              <a:rPr lang="en-US" dirty="0" err="1" smtClean="0"/>
              <a:t>conda</a:t>
            </a:r>
            <a:r>
              <a:rPr lang="en-US" dirty="0" smtClean="0"/>
              <a:t> install </a:t>
            </a:r>
            <a:r>
              <a:rPr lang="en-US" dirty="0" err="1" smtClean="0"/>
              <a:t>scikit</a:t>
            </a:r>
            <a:r>
              <a:rPr lang="en-US" dirty="0" smtClean="0"/>
              <a:t>-learn.</a:t>
            </a:r>
          </a:p>
          <a:p>
            <a:r>
              <a:rPr lang="en-IN" dirty="0" smtClean="0"/>
              <a:t>If </a:t>
            </a:r>
            <a:r>
              <a:rPr lang="en-IN" dirty="0" err="1" smtClean="0"/>
              <a:t>Numpy</a:t>
            </a:r>
            <a:r>
              <a:rPr lang="en-IN" dirty="0" smtClean="0"/>
              <a:t> and </a:t>
            </a:r>
            <a:r>
              <a:rPr lang="en-IN" dirty="0" err="1" smtClean="0"/>
              <a:t>Scipy</a:t>
            </a:r>
            <a:r>
              <a:rPr lang="en-IN" dirty="0" smtClean="0"/>
              <a:t> is not installed on the python workstation, we can install then using pip or </a:t>
            </a:r>
            <a:r>
              <a:rPr lang="en-IN" dirty="0" err="1" smtClean="0"/>
              <a:t>conda</a:t>
            </a:r>
            <a:r>
              <a:rPr lang="en-IN" dirty="0" smtClean="0"/>
              <a:t>.</a:t>
            </a:r>
          </a:p>
          <a:p>
            <a:r>
              <a:rPr lang="en-IN" dirty="0" smtClean="0"/>
              <a:t>Python distributions like canopy and anaconda can be used to use </a:t>
            </a:r>
            <a:r>
              <a:rPr lang="en-IN" dirty="0" err="1" smtClean="0"/>
              <a:t>scikit</a:t>
            </a:r>
            <a:r>
              <a:rPr lang="en-IN" dirty="0" smtClean="0"/>
              <a:t>-learn.</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ScikitLearn</a:t>
            </a:r>
            <a:r>
              <a:rPr lang="en-IN" dirty="0" smtClean="0"/>
              <a:t> - Features</a:t>
            </a:r>
            <a:endParaRPr lang="en-US" dirty="0"/>
          </a:p>
        </p:txBody>
      </p:sp>
      <p:sp>
        <p:nvSpPr>
          <p:cNvPr id="3" name="Content Placeholder 2"/>
          <p:cNvSpPr>
            <a:spLocks noGrp="1"/>
          </p:cNvSpPr>
          <p:nvPr>
            <p:ph sz="quarter" idx="1"/>
          </p:nvPr>
        </p:nvSpPr>
        <p:spPr/>
        <p:txBody>
          <a:bodyPr/>
          <a:lstStyle/>
          <a:p>
            <a:r>
              <a:rPr lang="en-IN" dirty="0" err="1" smtClean="0"/>
              <a:t>Scikit</a:t>
            </a:r>
            <a:r>
              <a:rPr lang="en-IN" dirty="0" smtClean="0"/>
              <a:t>-learn library is used for modelling on data rather than focussed on loading , manipulating and summarising data.</a:t>
            </a:r>
          </a:p>
          <a:p>
            <a:r>
              <a:rPr lang="en-IN" dirty="0" smtClean="0"/>
              <a:t>Following are the popular groups of models provided by </a:t>
            </a:r>
            <a:r>
              <a:rPr lang="en-IN" dirty="0" err="1" smtClean="0"/>
              <a:t>sklearn</a:t>
            </a:r>
            <a:r>
              <a:rPr lang="en-IN" dirty="0" smtClean="0"/>
              <a:t>.</a:t>
            </a:r>
          </a:p>
          <a:p>
            <a:r>
              <a:rPr lang="en-IN" b="1" dirty="0" smtClean="0"/>
              <a:t>Supervised Learning Algorithms:</a:t>
            </a:r>
            <a:r>
              <a:rPr lang="en-IN" dirty="0" smtClean="0"/>
              <a:t> Machine learning algorithms like linear regression, Support Vector Machine(SVM) and Decision Tree are part of </a:t>
            </a:r>
            <a:r>
              <a:rPr lang="en-IN" dirty="0" err="1" smtClean="0"/>
              <a:t>scikit</a:t>
            </a:r>
            <a:r>
              <a:rPr lang="en-IN" dirty="0" smtClean="0"/>
              <a:t>-learn.</a:t>
            </a:r>
          </a:p>
          <a:p>
            <a:r>
              <a:rPr lang="en-IN" b="1" dirty="0" smtClean="0"/>
              <a:t>Unsupervised Learning Algorithms: </a:t>
            </a:r>
            <a:r>
              <a:rPr lang="en-IN" dirty="0" smtClean="0"/>
              <a:t>It has all unsupervised learning algorithms from </a:t>
            </a:r>
            <a:r>
              <a:rPr lang="en-IN" dirty="0" err="1" smtClean="0"/>
              <a:t>clustering,factor</a:t>
            </a:r>
            <a:r>
              <a:rPr lang="en-IN" dirty="0" smtClean="0"/>
              <a:t> analysis and PCA(Principal Component Analysis).</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US" dirty="0"/>
          </a:p>
        </p:txBody>
      </p:sp>
      <p:sp>
        <p:nvSpPr>
          <p:cNvPr id="3" name="Content Placeholder 2"/>
          <p:cNvSpPr>
            <a:spLocks noGrp="1"/>
          </p:cNvSpPr>
          <p:nvPr>
            <p:ph sz="quarter" idx="1"/>
          </p:nvPr>
        </p:nvSpPr>
        <p:spPr/>
        <p:txBody>
          <a:bodyPr/>
          <a:lstStyle/>
          <a:p>
            <a:r>
              <a:rPr lang="en-IN" b="1" dirty="0" smtClean="0"/>
              <a:t>Clustering: </a:t>
            </a:r>
            <a:r>
              <a:rPr lang="en-IN" dirty="0" smtClean="0"/>
              <a:t>This model is grouping unlabelled data.</a:t>
            </a:r>
          </a:p>
          <a:p>
            <a:r>
              <a:rPr lang="en-IN" b="1" dirty="0" smtClean="0"/>
              <a:t>Cross Validation: </a:t>
            </a:r>
            <a:r>
              <a:rPr lang="en-IN" dirty="0" smtClean="0"/>
              <a:t>It is used to check the accuracy of supervised models on unseen data.</a:t>
            </a:r>
          </a:p>
          <a:p>
            <a:r>
              <a:rPr lang="en-IN" b="1" dirty="0" smtClean="0"/>
              <a:t>Cross Validation: </a:t>
            </a:r>
            <a:r>
              <a:rPr lang="en-IN" dirty="0" smtClean="0"/>
              <a:t>It is used to check the accuracy of supervised models on unseen data.</a:t>
            </a:r>
          </a:p>
          <a:p>
            <a:r>
              <a:rPr lang="en-IN" b="1" dirty="0" smtClean="0"/>
              <a:t>Dimensionality Reduction: </a:t>
            </a:r>
            <a:r>
              <a:rPr lang="en-IN" dirty="0" smtClean="0"/>
              <a:t>It is used to reduce the number of attributes in the data .It can be used for summarisation, visualisation and feature selection.</a:t>
            </a:r>
          </a:p>
          <a:p>
            <a:r>
              <a:rPr lang="en-IN" b="1" dirty="0" smtClean="0"/>
              <a:t>Ensemble Methods: </a:t>
            </a:r>
            <a:r>
              <a:rPr lang="en-IN" dirty="0" smtClean="0"/>
              <a:t>It is used to combine the predictions of multiple supervised models.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4" y="3393462"/>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2" y="1028734"/>
            <a:ext cx="7522353" cy="2112196"/>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5" name="TextBox 4"/>
          <p:cNvSpPr txBox="1"/>
          <p:nvPr/>
        </p:nvSpPr>
        <p:spPr>
          <a:xfrm>
            <a:off x="5615947" y="4461051"/>
            <a:ext cx="2282799" cy="760527"/>
          </a:xfrm>
          <a:prstGeom prst="rect">
            <a:avLst/>
          </a:prstGeom>
          <a:noFill/>
        </p:spPr>
        <p:txBody>
          <a:bodyPr wrap="none" lIns="82611" tIns="41306" rIns="82611" bIns="41306"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145827670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lstStyle/>
          <a:p>
            <a:r>
              <a:rPr lang="en-US" b="1" dirty="0" smtClean="0"/>
              <a:t>Feature Extraction : </a:t>
            </a:r>
            <a:r>
              <a:rPr lang="en-US" dirty="0" smtClean="0"/>
              <a:t>It is used to extract the features from data to define the attributes in an image.</a:t>
            </a:r>
          </a:p>
          <a:p>
            <a:r>
              <a:rPr lang="en-US" b="1" dirty="0" smtClean="0"/>
              <a:t>Feature selection: </a:t>
            </a:r>
            <a:r>
              <a:rPr lang="en-US" dirty="0" smtClean="0"/>
              <a:t>It is used to identify the useful attributes to create supervised models.</a:t>
            </a:r>
          </a:p>
          <a:p>
            <a:r>
              <a:rPr lang="en-US" b="1" dirty="0" smtClean="0"/>
              <a:t>Open Source: </a:t>
            </a:r>
            <a:r>
              <a:rPr lang="en-US" dirty="0" smtClean="0"/>
              <a:t>It is a open source library and available under BSD license.</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SCIKIT LEARN – MODELLING PROCESS:</a:t>
            </a:r>
            <a:endParaRPr lang="en-US" dirty="0"/>
          </a:p>
        </p:txBody>
      </p:sp>
      <p:sp>
        <p:nvSpPr>
          <p:cNvPr id="3" name="Content Placeholder 2"/>
          <p:cNvSpPr>
            <a:spLocks noGrp="1"/>
          </p:cNvSpPr>
          <p:nvPr>
            <p:ph sz="quarter" idx="1"/>
          </p:nvPr>
        </p:nvSpPr>
        <p:spPr/>
        <p:txBody>
          <a:bodyPr/>
          <a:lstStyle/>
          <a:p>
            <a:r>
              <a:rPr lang="en-US" dirty="0" smtClean="0"/>
              <a:t>It deals with the </a:t>
            </a:r>
            <a:r>
              <a:rPr lang="en-US" dirty="0" err="1" smtClean="0"/>
              <a:t>modelling</a:t>
            </a:r>
            <a:r>
              <a:rPr lang="en-US" dirty="0" smtClean="0"/>
              <a:t> process involved in </a:t>
            </a:r>
            <a:r>
              <a:rPr lang="en-US" dirty="0" err="1" smtClean="0"/>
              <a:t>sklearn</a:t>
            </a:r>
            <a:r>
              <a:rPr lang="en-US" dirty="0" smtClean="0"/>
              <a:t>.</a:t>
            </a:r>
          </a:p>
          <a:p>
            <a:r>
              <a:rPr lang="en-US" b="1" dirty="0" smtClean="0"/>
              <a:t>Dataset Loading: </a:t>
            </a:r>
            <a:r>
              <a:rPr lang="en-US" dirty="0" smtClean="0"/>
              <a:t>Dataset is nothing but a collection of data.</a:t>
            </a:r>
          </a:p>
          <a:p>
            <a:r>
              <a:rPr lang="en-US" b="1" dirty="0" smtClean="0"/>
              <a:t>Features – </a:t>
            </a:r>
            <a:r>
              <a:rPr lang="en-US" dirty="0" smtClean="0"/>
              <a:t>Variables of data are called its features.</a:t>
            </a:r>
          </a:p>
          <a:p>
            <a:r>
              <a:rPr lang="en-US" dirty="0" smtClean="0"/>
              <a:t>They are known as predictor inputs or attributes.</a:t>
            </a:r>
          </a:p>
          <a:p>
            <a:r>
              <a:rPr lang="en-US" b="1" dirty="0" smtClean="0"/>
              <a:t>Feature Matrix: </a:t>
            </a:r>
            <a:r>
              <a:rPr lang="en-US" dirty="0" smtClean="0"/>
              <a:t>A feature matrix is nothing but a collection of features.</a:t>
            </a:r>
          </a:p>
          <a:p>
            <a:r>
              <a:rPr lang="en-US" b="1" dirty="0" smtClean="0"/>
              <a:t>Feature names: </a:t>
            </a:r>
            <a:r>
              <a:rPr lang="en-US" dirty="0" smtClean="0"/>
              <a:t>It is a list of all the names of the features.</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LOADING:</a:t>
            </a:r>
            <a:endParaRPr lang="en-US" dirty="0"/>
          </a:p>
        </p:txBody>
      </p:sp>
      <p:sp>
        <p:nvSpPr>
          <p:cNvPr id="3" name="Content Placeholder 2"/>
          <p:cNvSpPr>
            <a:spLocks noGrp="1"/>
          </p:cNvSpPr>
          <p:nvPr>
            <p:ph sz="quarter" idx="1"/>
          </p:nvPr>
        </p:nvSpPr>
        <p:spPr/>
        <p:txBody>
          <a:bodyPr/>
          <a:lstStyle/>
          <a:p>
            <a:r>
              <a:rPr lang="en-US" b="1" dirty="0" smtClean="0"/>
              <a:t>Response: </a:t>
            </a:r>
            <a:r>
              <a:rPr lang="en-US" dirty="0" smtClean="0"/>
              <a:t>It is a output variable and depends upon the feature variables.</a:t>
            </a:r>
          </a:p>
          <a:p>
            <a:r>
              <a:rPr lang="en-US" dirty="0" smtClean="0"/>
              <a:t>They are known as target, label or output.</a:t>
            </a:r>
          </a:p>
          <a:p>
            <a:r>
              <a:rPr lang="en-US" b="1" dirty="0" smtClean="0"/>
              <a:t>Response vector – </a:t>
            </a:r>
            <a:r>
              <a:rPr lang="en-US" dirty="0" smtClean="0"/>
              <a:t>It denotes a response column. </a:t>
            </a:r>
          </a:p>
          <a:p>
            <a:r>
              <a:rPr lang="en-US" dirty="0" smtClean="0"/>
              <a:t>We have just one response column.</a:t>
            </a:r>
          </a:p>
          <a:p>
            <a:r>
              <a:rPr lang="en-US" b="1" dirty="0" smtClean="0"/>
              <a:t>Target names- </a:t>
            </a:r>
            <a:r>
              <a:rPr lang="en-US" dirty="0" smtClean="0"/>
              <a:t>It denotes the possible values taken by the response vector.</a:t>
            </a:r>
          </a:p>
          <a:p>
            <a:r>
              <a:rPr lang="en-US" dirty="0" err="1" smtClean="0"/>
              <a:t>Scikit</a:t>
            </a:r>
            <a:r>
              <a:rPr lang="en-US" dirty="0" smtClean="0"/>
              <a:t>-learn have example datasets like iris and digits for classification.</a:t>
            </a:r>
          </a:p>
          <a:p>
            <a:r>
              <a:rPr lang="en-US" dirty="0" smtClean="0"/>
              <a:t>They contain the Boston house prices for regression.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from </a:t>
            </a:r>
            <a:r>
              <a:rPr lang="en-US" dirty="0" err="1" smtClean="0"/>
              <a:t>sklearn.datasets</a:t>
            </a:r>
            <a:r>
              <a:rPr lang="en-US" dirty="0" smtClean="0"/>
              <a:t> import </a:t>
            </a:r>
            <a:r>
              <a:rPr lang="en-US" dirty="0" err="1" smtClean="0"/>
              <a:t>load_iris</a:t>
            </a:r>
            <a:r>
              <a:rPr lang="en-US" dirty="0" smtClean="0"/>
              <a:t> </a:t>
            </a:r>
          </a:p>
          <a:p>
            <a:pPr>
              <a:buNone/>
            </a:pPr>
            <a:r>
              <a:rPr lang="en-US" dirty="0" smtClean="0"/>
              <a:t>iris = </a:t>
            </a:r>
            <a:r>
              <a:rPr lang="en-US" dirty="0" err="1" smtClean="0"/>
              <a:t>load_iris</a:t>
            </a:r>
            <a:r>
              <a:rPr lang="en-US" dirty="0" smtClean="0"/>
              <a:t>()</a:t>
            </a:r>
          </a:p>
          <a:p>
            <a:pPr>
              <a:buNone/>
            </a:pPr>
            <a:r>
              <a:rPr lang="en-US" dirty="0" smtClean="0"/>
              <a:t> X = </a:t>
            </a:r>
            <a:r>
              <a:rPr lang="en-US" dirty="0" err="1" smtClean="0"/>
              <a:t>iris.data</a:t>
            </a:r>
            <a:r>
              <a:rPr lang="en-US" dirty="0" smtClean="0"/>
              <a:t> </a:t>
            </a:r>
          </a:p>
          <a:p>
            <a:pPr>
              <a:buNone/>
            </a:pPr>
            <a:r>
              <a:rPr lang="en-US" dirty="0" smtClean="0"/>
              <a:t>y = </a:t>
            </a:r>
            <a:r>
              <a:rPr lang="en-US" dirty="0" err="1" smtClean="0"/>
              <a:t>iris.target</a:t>
            </a:r>
            <a:r>
              <a:rPr lang="en-US" dirty="0" smtClean="0"/>
              <a:t> </a:t>
            </a:r>
          </a:p>
          <a:p>
            <a:pPr>
              <a:buNone/>
            </a:pPr>
            <a:r>
              <a:rPr lang="en-US" dirty="0" err="1" smtClean="0"/>
              <a:t>feature_names</a:t>
            </a:r>
            <a:r>
              <a:rPr lang="en-US" dirty="0" smtClean="0"/>
              <a:t> = </a:t>
            </a:r>
            <a:r>
              <a:rPr lang="en-US" dirty="0" err="1" smtClean="0"/>
              <a:t>iris.feature_names</a:t>
            </a:r>
            <a:r>
              <a:rPr lang="en-US" dirty="0" smtClean="0"/>
              <a:t> </a:t>
            </a:r>
          </a:p>
          <a:p>
            <a:pPr>
              <a:buNone/>
            </a:pPr>
            <a:r>
              <a:rPr lang="en-US" dirty="0" err="1" smtClean="0"/>
              <a:t>target_names</a:t>
            </a:r>
            <a:r>
              <a:rPr lang="en-US" dirty="0" smtClean="0"/>
              <a:t> = </a:t>
            </a:r>
            <a:r>
              <a:rPr lang="en-US" dirty="0" err="1" smtClean="0"/>
              <a:t>iris.target_names</a:t>
            </a:r>
            <a:r>
              <a:rPr lang="en-US" dirty="0" smtClean="0"/>
              <a:t> </a:t>
            </a:r>
          </a:p>
          <a:p>
            <a:pPr>
              <a:buNone/>
            </a:pPr>
            <a:r>
              <a:rPr lang="en-US" dirty="0" smtClean="0"/>
              <a:t>print("Feature names:", </a:t>
            </a:r>
            <a:r>
              <a:rPr lang="en-US" dirty="0" err="1" smtClean="0"/>
              <a:t>feature_names</a:t>
            </a:r>
            <a:r>
              <a:rPr lang="en-US" dirty="0" smtClean="0"/>
              <a:t>) </a:t>
            </a:r>
          </a:p>
          <a:p>
            <a:pPr>
              <a:buNone/>
            </a:pPr>
            <a:r>
              <a:rPr lang="en-US" dirty="0" smtClean="0"/>
              <a:t>print("Target names:", </a:t>
            </a:r>
            <a:r>
              <a:rPr lang="en-US" dirty="0" err="1" smtClean="0"/>
              <a:t>target_names</a:t>
            </a:r>
            <a:r>
              <a:rPr lang="en-US" dirty="0" smtClean="0"/>
              <a:t>) </a:t>
            </a:r>
          </a:p>
          <a:p>
            <a:pPr>
              <a:buNone/>
            </a:pPr>
            <a:r>
              <a:rPr lang="en-US" dirty="0" smtClean="0"/>
              <a:t>print("\</a:t>
            </a:r>
            <a:r>
              <a:rPr lang="en-US" dirty="0" err="1" smtClean="0"/>
              <a:t>nFirst</a:t>
            </a:r>
            <a:r>
              <a:rPr lang="en-US" dirty="0" smtClean="0"/>
              <a:t> 10 rows of X:\n", X[:10])</a:t>
            </a: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THE DATASET:</a:t>
            </a:r>
            <a:endParaRPr lang="en-US" dirty="0"/>
          </a:p>
        </p:txBody>
      </p:sp>
      <p:sp>
        <p:nvSpPr>
          <p:cNvPr id="3" name="Content Placeholder 2"/>
          <p:cNvSpPr>
            <a:spLocks noGrp="1"/>
          </p:cNvSpPr>
          <p:nvPr>
            <p:ph sz="quarter" idx="1"/>
          </p:nvPr>
        </p:nvSpPr>
        <p:spPr/>
        <p:txBody>
          <a:bodyPr/>
          <a:lstStyle/>
          <a:p>
            <a:r>
              <a:rPr lang="en-US" dirty="0" smtClean="0"/>
              <a:t>To check the accuracy of the dataset , we split the dataset into two pieces-</a:t>
            </a:r>
            <a:r>
              <a:rPr lang="en-US" b="1" dirty="0" smtClean="0"/>
              <a:t>training set</a:t>
            </a:r>
            <a:r>
              <a:rPr lang="en-US" dirty="0" smtClean="0"/>
              <a:t> and a </a:t>
            </a:r>
            <a:r>
              <a:rPr lang="en-US" b="1" dirty="0" smtClean="0"/>
              <a:t>testing set</a:t>
            </a:r>
            <a:r>
              <a:rPr lang="en-US" dirty="0" smtClean="0"/>
              <a:t>.</a:t>
            </a:r>
          </a:p>
          <a:p>
            <a:r>
              <a:rPr lang="en-US" dirty="0" smtClean="0"/>
              <a:t> Training set is used to train the model and testing set is used to test the model.</a:t>
            </a:r>
          </a:p>
          <a:p>
            <a:r>
              <a:rPr lang="en-US" dirty="0" smtClean="0"/>
              <a:t>We can then evaluate how our model performed.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Example will split the data into 70:30 ratio.</a:t>
            </a:r>
          </a:p>
          <a:p>
            <a:r>
              <a:rPr lang="en-US" dirty="0" smtClean="0"/>
              <a:t>70% data will be used as training data and 30% will be used as testing data.</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0"/>
            <a:ext cx="8915400" cy="6477000"/>
          </a:xfrm>
        </p:spPr>
        <p:txBody>
          <a:bodyPr/>
          <a:lstStyle/>
          <a:p>
            <a:pPr>
              <a:buNone/>
            </a:pPr>
            <a:r>
              <a:rPr lang="en-US" dirty="0" smtClean="0"/>
              <a:t>from </a:t>
            </a:r>
            <a:r>
              <a:rPr lang="en-US" dirty="0" err="1" smtClean="0"/>
              <a:t>sklearn.datasets</a:t>
            </a:r>
            <a:r>
              <a:rPr lang="en-US" dirty="0" smtClean="0"/>
              <a:t> import </a:t>
            </a:r>
            <a:r>
              <a:rPr lang="en-US" dirty="0" err="1" smtClean="0"/>
              <a:t>load_iris</a:t>
            </a:r>
            <a:r>
              <a:rPr lang="en-US" dirty="0" smtClean="0"/>
              <a:t> </a:t>
            </a:r>
          </a:p>
          <a:p>
            <a:pPr>
              <a:buNone/>
            </a:pPr>
            <a:r>
              <a:rPr lang="en-US" dirty="0" smtClean="0"/>
              <a:t>iris = </a:t>
            </a:r>
            <a:r>
              <a:rPr lang="en-US" dirty="0" err="1" smtClean="0"/>
              <a:t>load_iris</a:t>
            </a:r>
            <a:r>
              <a:rPr lang="en-US" dirty="0" smtClean="0"/>
              <a:t>()</a:t>
            </a:r>
          </a:p>
          <a:p>
            <a:pPr>
              <a:buNone/>
            </a:pPr>
            <a:r>
              <a:rPr lang="en-US" dirty="0" smtClean="0"/>
              <a:t> X = </a:t>
            </a:r>
            <a:r>
              <a:rPr lang="en-US" dirty="0" err="1" smtClean="0"/>
              <a:t>iris.data</a:t>
            </a:r>
            <a:r>
              <a:rPr lang="en-US" dirty="0" smtClean="0"/>
              <a:t> </a:t>
            </a:r>
          </a:p>
          <a:p>
            <a:pPr>
              <a:buNone/>
            </a:pPr>
            <a:r>
              <a:rPr lang="en-US" dirty="0" smtClean="0"/>
              <a:t>y = </a:t>
            </a:r>
            <a:r>
              <a:rPr lang="en-US" dirty="0" err="1" smtClean="0"/>
              <a:t>iris.target</a:t>
            </a:r>
            <a:endParaRPr lang="en-US" dirty="0" smtClean="0"/>
          </a:p>
          <a:p>
            <a:pPr>
              <a:buNone/>
            </a:pPr>
            <a:r>
              <a:rPr lang="en-US" dirty="0" smtClean="0"/>
              <a:t> from </a:t>
            </a:r>
            <a:r>
              <a:rPr lang="en-US" dirty="0" err="1" smtClean="0"/>
              <a:t>sklearn.model_selection</a:t>
            </a:r>
            <a:r>
              <a:rPr lang="en-US" dirty="0" smtClean="0"/>
              <a:t> import </a:t>
            </a:r>
            <a:r>
              <a:rPr lang="en-US" dirty="0" err="1" smtClean="0"/>
              <a:t>train_test_split</a:t>
            </a:r>
            <a:endParaRPr lang="en-US" dirty="0" smtClean="0"/>
          </a:p>
          <a:p>
            <a:pPr>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 X, y, </a:t>
            </a:r>
            <a:r>
              <a:rPr lang="en-US" dirty="0" err="1" smtClean="0"/>
              <a:t>test_size</a:t>
            </a:r>
            <a:r>
              <a:rPr lang="en-US" dirty="0" smtClean="0"/>
              <a:t> = 0.3, </a:t>
            </a:r>
            <a:r>
              <a:rPr lang="en-US" dirty="0" err="1" smtClean="0"/>
              <a:t>random_state</a:t>
            </a:r>
            <a:r>
              <a:rPr lang="en-US" dirty="0" smtClean="0"/>
              <a:t> = 1 )</a:t>
            </a:r>
          </a:p>
          <a:p>
            <a:pPr>
              <a:buNone/>
            </a:pPr>
            <a:r>
              <a:rPr lang="en-US" dirty="0" smtClean="0"/>
              <a:t> print(</a:t>
            </a:r>
            <a:r>
              <a:rPr lang="en-US" dirty="0" err="1" smtClean="0"/>
              <a:t>X_train.shape</a:t>
            </a:r>
            <a:r>
              <a:rPr lang="en-US" dirty="0" smtClean="0"/>
              <a:t>)</a:t>
            </a:r>
          </a:p>
          <a:p>
            <a:pPr>
              <a:buNone/>
            </a:pPr>
            <a:r>
              <a:rPr lang="en-US" dirty="0" smtClean="0"/>
              <a:t> print(</a:t>
            </a:r>
            <a:r>
              <a:rPr lang="en-US" dirty="0" err="1" smtClean="0"/>
              <a:t>X_test.shape</a:t>
            </a:r>
            <a:r>
              <a:rPr lang="en-US" dirty="0" smtClean="0"/>
              <a:t>)</a:t>
            </a:r>
          </a:p>
          <a:p>
            <a:pPr>
              <a:buNone/>
            </a:pPr>
            <a:r>
              <a:rPr lang="en-US" dirty="0" smtClean="0"/>
              <a:t> print(</a:t>
            </a:r>
            <a:r>
              <a:rPr lang="en-US" dirty="0" err="1" smtClean="0"/>
              <a:t>y_train.shape</a:t>
            </a:r>
            <a:r>
              <a:rPr lang="en-US" dirty="0" smtClean="0"/>
              <a:t>) </a:t>
            </a:r>
          </a:p>
          <a:p>
            <a:pPr>
              <a:buNone/>
            </a:pPr>
            <a:r>
              <a:rPr lang="en-US" dirty="0" smtClean="0"/>
              <a:t>print(</a:t>
            </a:r>
            <a:r>
              <a:rPr lang="en-US" dirty="0" err="1" smtClean="0"/>
              <a:t>y_test.shape</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show how to split the data using </a:t>
            </a:r>
            <a:r>
              <a:rPr lang="en-IN" dirty="0" err="1" smtClean="0"/>
              <a:t>sklearn</a:t>
            </a:r>
            <a:r>
              <a:rPr lang="en-IN"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It uses </a:t>
            </a:r>
            <a:r>
              <a:rPr lang="en-US" dirty="0" err="1" smtClean="0"/>
              <a:t>train_test_split</a:t>
            </a:r>
            <a:r>
              <a:rPr lang="en-US" dirty="0" smtClean="0"/>
              <a:t>() function of  </a:t>
            </a:r>
            <a:r>
              <a:rPr lang="en-US" dirty="0" err="1" smtClean="0"/>
              <a:t>scikit</a:t>
            </a:r>
            <a:r>
              <a:rPr lang="en-US" dirty="0" smtClean="0"/>
              <a:t>-learn to split the dataset.</a:t>
            </a:r>
          </a:p>
          <a:p>
            <a:r>
              <a:rPr lang="en-US" dirty="0" smtClean="0"/>
              <a:t>The function contains three arguments.</a:t>
            </a:r>
          </a:p>
          <a:p>
            <a:r>
              <a:rPr lang="en-US" b="1" dirty="0" err="1" smtClean="0"/>
              <a:t>X,y</a:t>
            </a:r>
            <a:r>
              <a:rPr lang="en-US" b="1" dirty="0" smtClean="0"/>
              <a:t> – </a:t>
            </a:r>
            <a:r>
              <a:rPr lang="en-US" dirty="0" smtClean="0"/>
              <a:t>X is the feature matrix and y is the response vector.</a:t>
            </a:r>
          </a:p>
          <a:p>
            <a:r>
              <a:rPr lang="en-US" b="1" dirty="0" err="1" smtClean="0"/>
              <a:t>Test_size</a:t>
            </a:r>
            <a:r>
              <a:rPr lang="en-US" b="1" dirty="0" smtClean="0"/>
              <a:t> – </a:t>
            </a:r>
            <a:r>
              <a:rPr lang="en-US" dirty="0" smtClean="0"/>
              <a:t>It gives the ratio of test data to the total given data.</a:t>
            </a:r>
          </a:p>
          <a:p>
            <a:r>
              <a:rPr lang="en-US" dirty="0" smtClean="0"/>
              <a:t>In the example, we set </a:t>
            </a:r>
            <a:r>
              <a:rPr lang="en-US" dirty="0" err="1" smtClean="0"/>
              <a:t>test_data</a:t>
            </a:r>
            <a:r>
              <a:rPr lang="en-US" dirty="0" smtClean="0"/>
              <a:t> = 0.3 for 150 rows of x.</a:t>
            </a:r>
          </a:p>
          <a:p>
            <a:r>
              <a:rPr lang="en-US" b="1" dirty="0" err="1" smtClean="0"/>
              <a:t>Random_size</a:t>
            </a:r>
            <a:r>
              <a:rPr lang="en-US" b="1" dirty="0" smtClean="0"/>
              <a:t> – </a:t>
            </a:r>
            <a:r>
              <a:rPr lang="en-US" dirty="0" smtClean="0"/>
              <a:t>It guarantees that the split will always be the same.</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THE MODEL:</a:t>
            </a:r>
            <a:endParaRPr lang="en-US" dirty="0"/>
          </a:p>
        </p:txBody>
      </p:sp>
      <p:sp>
        <p:nvSpPr>
          <p:cNvPr id="3" name="Content Placeholder 2"/>
          <p:cNvSpPr>
            <a:spLocks noGrp="1"/>
          </p:cNvSpPr>
          <p:nvPr>
            <p:ph sz="quarter" idx="1"/>
          </p:nvPr>
        </p:nvSpPr>
        <p:spPr/>
        <p:txBody>
          <a:bodyPr/>
          <a:lstStyle/>
          <a:p>
            <a:r>
              <a:rPr lang="en-US" dirty="0" smtClean="0"/>
              <a:t>We can use the dataset to train the prediction model.</a:t>
            </a:r>
          </a:p>
          <a:p>
            <a:r>
              <a:rPr lang="en-US" dirty="0" err="1" smtClean="0"/>
              <a:t>Scikit</a:t>
            </a:r>
            <a:r>
              <a:rPr lang="en-US" dirty="0" smtClean="0"/>
              <a:t>-learn has a wide range of ML Algorithms.</a:t>
            </a:r>
          </a:p>
          <a:p>
            <a:r>
              <a:rPr lang="en-US" dirty="0" smtClean="0"/>
              <a:t>They have a consistent accuracy for fitting , predicting accuracy and recall.</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00" b="1" u="sng" dirty="0" err="1"/>
              <a:t>Exp</a:t>
            </a:r>
            <a:r>
              <a:rPr lang="en-US" sz="2900" b="1" u="sng" dirty="0"/>
              <a:t>: </a:t>
            </a:r>
            <a:r>
              <a:rPr lang="en-US" sz="2900" dirty="0"/>
              <a:t>5 </a:t>
            </a:r>
            <a:r>
              <a:rPr lang="en-US" sz="2900" dirty="0" err="1"/>
              <a:t>Yrs</a:t>
            </a:r>
            <a:endParaRPr lang="en-US" sz="2900" dirty="0"/>
          </a:p>
          <a:p>
            <a:pPr marL="0" indent="0">
              <a:buNone/>
            </a:pPr>
            <a:r>
              <a:rPr lang="en-US" sz="2900" b="1" u="sng" dirty="0"/>
              <a:t>Expert in</a:t>
            </a:r>
          </a:p>
          <a:p>
            <a:pPr marL="154896" indent="-154896">
              <a:buFont typeface="Arial" panose="020B0604020202020204" pitchFamily="34" charset="0"/>
              <a:buChar char="•"/>
            </a:pPr>
            <a:r>
              <a:rPr lang="en-US" sz="2900" dirty="0">
                <a:solidFill>
                  <a:schemeClr val="tx1"/>
                </a:solidFill>
              </a:rPr>
              <a:t>Python Developer on Machine Learning </a:t>
            </a:r>
          </a:p>
          <a:p>
            <a:pPr marL="154896" indent="-154896">
              <a:buFont typeface="Arial" panose="020B0604020202020204" pitchFamily="34" charset="0"/>
              <a:buChar char="•"/>
            </a:pPr>
            <a:r>
              <a:rPr lang="en-US" sz="2900" dirty="0">
                <a:solidFill>
                  <a:schemeClr val="tx1"/>
                </a:solidFill>
              </a:rPr>
              <a:t>Deep learning with computer vision </a:t>
            </a:r>
          </a:p>
          <a:p>
            <a:pPr marL="154896" indent="-154896">
              <a:buFont typeface="Arial" panose="020B0604020202020204" pitchFamily="34" charset="0"/>
              <a:buChar char="•"/>
            </a:pPr>
            <a:r>
              <a:rPr lang="en-US" sz="2900" dirty="0">
                <a:solidFill>
                  <a:schemeClr val="tx1"/>
                </a:solidFill>
              </a:rPr>
              <a:t>Matlab – Image Processing   </a:t>
            </a:r>
          </a:p>
          <a:p>
            <a:pPr marL="154896" indent="-154896">
              <a:buFont typeface="Arial" panose="020B0604020202020204" pitchFamily="34" charset="0"/>
              <a:buChar char="•"/>
            </a:pPr>
            <a:r>
              <a:rPr lang="en-US" sz="2900" dirty="0">
                <a:solidFill>
                  <a:schemeClr val="tx1"/>
                </a:solidFill>
              </a:rPr>
              <a:t>Autonomous Car design using ROS with LIDAR</a:t>
            </a:r>
          </a:p>
          <a:p>
            <a:pPr marL="0" indent="0">
              <a:buNone/>
            </a:pPr>
            <a:r>
              <a:rPr lang="en-US" sz="2900" b="1" u="sng" dirty="0">
                <a:solidFill>
                  <a:schemeClr val="tx1"/>
                </a:solidFill>
              </a:rPr>
              <a:t>Language</a:t>
            </a:r>
            <a:r>
              <a:rPr lang="en-US" sz="2900" dirty="0">
                <a:solidFill>
                  <a:schemeClr val="tx1"/>
                </a:solidFill>
              </a:rPr>
              <a:t> – Python , Java , HTML ,CSS.</a:t>
            </a:r>
          </a:p>
          <a:p>
            <a:pPr marL="0" indent="0">
              <a:buNone/>
            </a:pPr>
            <a:r>
              <a:rPr lang="en-US" sz="2900" b="1" u="sng" dirty="0">
                <a:solidFill>
                  <a:schemeClr val="tx1"/>
                </a:solidFill>
              </a:rPr>
              <a:t>Tools</a:t>
            </a:r>
            <a:r>
              <a:rPr lang="en-US" sz="2900" u="sng" dirty="0">
                <a:solidFill>
                  <a:schemeClr val="tx1"/>
                </a:solidFill>
              </a:rPr>
              <a:t> </a:t>
            </a:r>
            <a:r>
              <a:rPr lang="en-US" sz="2900" dirty="0">
                <a:solidFill>
                  <a:schemeClr val="tx1"/>
                </a:solidFill>
              </a:rPr>
              <a:t>– ANACONDA NAVIGATOR, JUPYTER NOTEBOOK, </a:t>
            </a:r>
          </a:p>
          <a:p>
            <a:pPr marL="154896" indent="-154896">
              <a:buFont typeface="Arial" panose="020B0604020202020204" pitchFamily="34" charset="0"/>
              <a:buChar char="•"/>
            </a:pPr>
            <a:r>
              <a:rPr lang="en-US" sz="2900" dirty="0">
                <a:solidFill>
                  <a:schemeClr val="tx1"/>
                </a:solidFill>
              </a:rPr>
              <a:t>GOOGLE COLAB.</a:t>
            </a:r>
          </a:p>
          <a:p>
            <a:pPr marL="0" indent="0">
              <a:buNone/>
            </a:pPr>
            <a:r>
              <a:rPr lang="en-US" sz="2900" b="1" dirty="0">
                <a:solidFill>
                  <a:schemeClr val="tx1"/>
                </a:solidFill>
              </a:rPr>
              <a:t>Graduation : </a:t>
            </a:r>
            <a:r>
              <a:rPr lang="en-US" sz="2900" dirty="0">
                <a:solidFill>
                  <a:schemeClr val="tx1"/>
                </a:solidFill>
              </a:rPr>
              <a:t>BE – ECE  | 2011</a:t>
            </a:r>
          </a:p>
          <a:p>
            <a:pPr marL="154896" indent="-154896">
              <a:buFont typeface="Arial" panose="020B0604020202020204" pitchFamily="34" charset="0"/>
              <a:buChar char="•"/>
            </a:pPr>
            <a:endParaRPr lang="en-US" sz="2900"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3160462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r>
              <a:rPr lang="en-US" dirty="0" smtClean="0"/>
              <a:t>In the below example , we use KNN classifiers .</a:t>
            </a:r>
          </a:p>
          <a:p>
            <a:r>
              <a:rPr lang="en-US" dirty="0" smtClean="0"/>
              <a:t>We don’t go into the details of KNN algorithms.</a:t>
            </a:r>
          </a:p>
          <a:p>
            <a:pPr>
              <a:buNone/>
            </a:pPr>
            <a:r>
              <a:rPr lang="en-US" dirty="0" smtClean="0"/>
              <a:t>from </a:t>
            </a:r>
            <a:r>
              <a:rPr lang="en-US" dirty="0" err="1" smtClean="0"/>
              <a:t>sklearn.datasets</a:t>
            </a:r>
            <a:r>
              <a:rPr lang="en-US" dirty="0" smtClean="0"/>
              <a:t> import </a:t>
            </a:r>
            <a:r>
              <a:rPr lang="en-US" dirty="0" err="1" smtClean="0"/>
              <a:t>load_iris</a:t>
            </a:r>
            <a:r>
              <a:rPr lang="en-US" dirty="0" smtClean="0"/>
              <a:t> </a:t>
            </a:r>
          </a:p>
          <a:p>
            <a:pPr>
              <a:buNone/>
            </a:pPr>
            <a:r>
              <a:rPr lang="en-US" dirty="0" smtClean="0"/>
              <a:t>iris = </a:t>
            </a:r>
            <a:r>
              <a:rPr lang="en-US" dirty="0" err="1" smtClean="0"/>
              <a:t>load_iris</a:t>
            </a:r>
            <a:r>
              <a:rPr lang="en-US" dirty="0" smtClean="0"/>
              <a:t>() </a:t>
            </a:r>
          </a:p>
          <a:p>
            <a:pPr>
              <a:buNone/>
            </a:pPr>
            <a:r>
              <a:rPr lang="en-US" dirty="0" smtClean="0"/>
              <a:t>X = </a:t>
            </a:r>
            <a:r>
              <a:rPr lang="en-US" dirty="0" err="1" smtClean="0"/>
              <a:t>iris.data</a:t>
            </a:r>
            <a:endParaRPr lang="en-US" dirty="0" smtClean="0"/>
          </a:p>
          <a:p>
            <a:pPr>
              <a:buNone/>
            </a:pPr>
            <a:r>
              <a:rPr lang="en-US" dirty="0" smtClean="0"/>
              <a:t> y = </a:t>
            </a:r>
            <a:r>
              <a:rPr lang="en-US" dirty="0" err="1" smtClean="0"/>
              <a:t>iris.target</a:t>
            </a:r>
            <a:endParaRPr lang="en-US" dirty="0" smtClean="0"/>
          </a:p>
          <a:p>
            <a:pPr>
              <a:buNone/>
            </a:pPr>
            <a:r>
              <a:rPr lang="en-US" dirty="0" smtClean="0"/>
              <a:t> from </a:t>
            </a:r>
            <a:r>
              <a:rPr lang="en-US" dirty="0" err="1" smtClean="0"/>
              <a:t>sklearn.model_selection</a:t>
            </a:r>
            <a:r>
              <a:rPr lang="en-US" dirty="0" smtClean="0"/>
              <a:t>  import </a:t>
            </a:r>
            <a:r>
              <a:rPr lang="en-US" dirty="0" err="1" smtClean="0"/>
              <a:t>train_test_split</a:t>
            </a: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a:t>
            </a:r>
          </a:p>
          <a:p>
            <a:pPr>
              <a:buNone/>
            </a:pPr>
            <a:r>
              <a:rPr lang="en-US" dirty="0" smtClean="0"/>
              <a:t> </a:t>
            </a:r>
            <a:r>
              <a:rPr lang="en-US" dirty="0" err="1" smtClean="0"/>
              <a:t>y_test</a:t>
            </a:r>
            <a:r>
              <a:rPr lang="en-US" dirty="0" smtClean="0"/>
              <a:t> = </a:t>
            </a:r>
            <a:r>
              <a:rPr lang="en-US" dirty="0" err="1" smtClean="0"/>
              <a:t>train_test_split</a:t>
            </a:r>
            <a:r>
              <a:rPr lang="en-US" dirty="0" smtClean="0"/>
              <a:t>( X, y, </a:t>
            </a:r>
            <a:r>
              <a:rPr lang="en-US" dirty="0" err="1" smtClean="0"/>
              <a:t>test_size</a:t>
            </a:r>
            <a:r>
              <a:rPr lang="en-US" dirty="0" smtClean="0"/>
              <a:t> = 0.4, </a:t>
            </a:r>
            <a:r>
              <a:rPr lang="en-US" dirty="0" err="1" smtClean="0"/>
              <a:t>random_state</a:t>
            </a:r>
            <a:r>
              <a:rPr lang="en-US" dirty="0" smtClean="0"/>
              <a:t>=1 )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0"/>
            <a:ext cx="8915400" cy="6553200"/>
          </a:xfrm>
        </p:spPr>
        <p:txBody>
          <a:bodyPr/>
          <a:lstStyle/>
          <a:p>
            <a:pPr>
              <a:buNone/>
            </a:pPr>
            <a:r>
              <a:rPr lang="en-US" dirty="0" smtClean="0"/>
              <a:t>from </a:t>
            </a:r>
            <a:r>
              <a:rPr lang="en-US" dirty="0" err="1" smtClean="0"/>
              <a:t>sklearn.neighbors</a:t>
            </a:r>
            <a:r>
              <a:rPr lang="en-US" dirty="0" smtClean="0"/>
              <a:t> import </a:t>
            </a:r>
            <a:r>
              <a:rPr lang="en-US" dirty="0" err="1" smtClean="0"/>
              <a:t>KNeighborsClassifier</a:t>
            </a:r>
            <a:r>
              <a:rPr lang="en-US" dirty="0" smtClean="0"/>
              <a:t> </a:t>
            </a:r>
          </a:p>
          <a:p>
            <a:pPr>
              <a:buNone/>
            </a:pPr>
            <a:r>
              <a:rPr lang="en-US" dirty="0" smtClean="0"/>
              <a:t>from </a:t>
            </a:r>
            <a:r>
              <a:rPr lang="en-US" dirty="0" err="1" smtClean="0"/>
              <a:t>sklearn</a:t>
            </a:r>
            <a:r>
              <a:rPr lang="en-US" dirty="0" smtClean="0"/>
              <a:t> import metrics classifier_</a:t>
            </a:r>
          </a:p>
          <a:p>
            <a:pPr>
              <a:buNone/>
            </a:pPr>
            <a:r>
              <a:rPr lang="en-US" dirty="0" err="1" smtClean="0"/>
              <a:t>knn</a:t>
            </a:r>
            <a:r>
              <a:rPr lang="en-US" dirty="0" smtClean="0"/>
              <a:t> = </a:t>
            </a:r>
            <a:r>
              <a:rPr lang="en-US" dirty="0" err="1" smtClean="0"/>
              <a:t>KNeighborsClassifier</a:t>
            </a:r>
            <a:r>
              <a:rPr lang="en-US" dirty="0" smtClean="0"/>
              <a:t>(</a:t>
            </a:r>
            <a:r>
              <a:rPr lang="en-US" dirty="0" err="1" smtClean="0"/>
              <a:t>n_neighbors</a:t>
            </a:r>
            <a:r>
              <a:rPr lang="en-US" dirty="0" smtClean="0"/>
              <a:t> = 3)</a:t>
            </a:r>
          </a:p>
          <a:p>
            <a:pPr>
              <a:buNone/>
            </a:pPr>
            <a:r>
              <a:rPr lang="en-US" dirty="0" smtClean="0"/>
              <a:t>classifier_knn.fit(</a:t>
            </a:r>
            <a:r>
              <a:rPr lang="en-US" dirty="0" err="1" smtClean="0"/>
              <a:t>X_train</a:t>
            </a:r>
            <a:r>
              <a:rPr lang="en-US" dirty="0" smtClean="0"/>
              <a:t>, </a:t>
            </a:r>
            <a:r>
              <a:rPr lang="en-US" dirty="0" err="1" smtClean="0"/>
              <a:t>y_train</a:t>
            </a:r>
            <a:r>
              <a:rPr lang="en-US" dirty="0" smtClean="0"/>
              <a:t>) </a:t>
            </a:r>
          </a:p>
          <a:p>
            <a:pPr>
              <a:buNone/>
            </a:pPr>
            <a:r>
              <a:rPr lang="en-US" dirty="0" err="1" smtClean="0"/>
              <a:t>y_pred</a:t>
            </a:r>
            <a:r>
              <a:rPr lang="en-US" dirty="0" smtClean="0"/>
              <a:t> = </a:t>
            </a:r>
            <a:r>
              <a:rPr lang="en-US" dirty="0" err="1" smtClean="0"/>
              <a:t>classifier_knn.predict</a:t>
            </a:r>
            <a:r>
              <a:rPr lang="en-US" dirty="0" smtClean="0"/>
              <a:t>(</a:t>
            </a:r>
            <a:r>
              <a:rPr lang="en-US" dirty="0" err="1" smtClean="0"/>
              <a:t>X_test</a:t>
            </a:r>
            <a:r>
              <a:rPr lang="en-US" dirty="0" smtClean="0"/>
              <a:t>) # Finding accuracy by comparing actual response values(</a:t>
            </a:r>
            <a:r>
              <a:rPr lang="en-US" dirty="0" err="1" smtClean="0"/>
              <a:t>y_test</a:t>
            </a:r>
            <a:r>
              <a:rPr lang="en-US" dirty="0" smtClean="0"/>
              <a:t>)with predicted response</a:t>
            </a:r>
          </a:p>
          <a:p>
            <a:pPr>
              <a:buNone/>
            </a:pPr>
            <a:r>
              <a:rPr lang="en-US" dirty="0" smtClean="0"/>
              <a:t>value(</a:t>
            </a:r>
            <a:r>
              <a:rPr lang="en-US" dirty="0" err="1" smtClean="0"/>
              <a:t>y_pred</a:t>
            </a:r>
            <a:r>
              <a:rPr lang="en-US" dirty="0" smtClean="0"/>
              <a:t>) </a:t>
            </a:r>
          </a:p>
          <a:p>
            <a:pPr>
              <a:buNone/>
            </a:pPr>
            <a:r>
              <a:rPr lang="en-US" dirty="0" smtClean="0"/>
              <a:t>print("Accuracy:", </a:t>
            </a:r>
            <a:r>
              <a:rPr lang="en-US" dirty="0" err="1" smtClean="0"/>
              <a:t>metrics.accuracy_score</a:t>
            </a:r>
            <a:r>
              <a:rPr lang="en-US" dirty="0" smtClean="0"/>
              <a:t>(</a:t>
            </a:r>
            <a:r>
              <a:rPr lang="en-US" dirty="0" err="1" smtClean="0"/>
              <a:t>y_test</a:t>
            </a:r>
            <a:r>
              <a:rPr lang="en-US" dirty="0" smtClean="0"/>
              <a:t>, </a:t>
            </a:r>
            <a:r>
              <a:rPr lang="en-US" dirty="0" err="1" smtClean="0"/>
              <a:t>y_pred</a:t>
            </a:r>
            <a:r>
              <a:rPr lang="en-US" dirty="0" smtClean="0"/>
              <a:t>)) # Providing sample data and the model will make prediction out of that data</a:t>
            </a:r>
          </a:p>
          <a:p>
            <a:pPr>
              <a:buNone/>
            </a:pPr>
            <a:r>
              <a:rPr lang="en-US" dirty="0" smtClean="0"/>
              <a:t>sample = [[5, 5, 3, 2], [2, 4, 3, 5]] </a:t>
            </a:r>
          </a:p>
          <a:p>
            <a:pPr>
              <a:buNone/>
            </a:pPr>
            <a:r>
              <a:rPr lang="en-US" dirty="0" err="1" smtClean="0"/>
              <a:t>preds</a:t>
            </a:r>
            <a:r>
              <a:rPr lang="en-US" dirty="0" smtClean="0"/>
              <a:t> = </a:t>
            </a:r>
            <a:r>
              <a:rPr lang="en-US" dirty="0" err="1" smtClean="0"/>
              <a:t>classifier_knn.predict</a:t>
            </a:r>
            <a:r>
              <a:rPr lang="en-US" dirty="0" smtClean="0"/>
              <a:t>(sample)</a:t>
            </a:r>
          </a:p>
          <a:p>
            <a:pPr>
              <a:buNone/>
            </a:pPr>
            <a:r>
              <a:rPr lang="en-US" dirty="0" smtClean="0"/>
              <a:t> </a:t>
            </a:r>
            <a:r>
              <a:rPr lang="en-US" dirty="0" err="1" smtClean="0"/>
              <a:t>pred_species</a:t>
            </a:r>
            <a:r>
              <a:rPr lang="en-US" dirty="0" smtClean="0"/>
              <a:t> = [</a:t>
            </a:r>
            <a:r>
              <a:rPr lang="en-US" dirty="0" err="1" smtClean="0"/>
              <a:t>iris.target_names</a:t>
            </a:r>
            <a:r>
              <a:rPr lang="en-US" dirty="0" smtClean="0"/>
              <a:t>[p] for p in </a:t>
            </a:r>
            <a:r>
              <a:rPr lang="en-US" dirty="0" err="1" smtClean="0"/>
              <a:t>preds</a:t>
            </a:r>
            <a:r>
              <a:rPr lang="en-US" dirty="0" smtClean="0"/>
              <a:t>]</a:t>
            </a:r>
          </a:p>
          <a:p>
            <a:pPr>
              <a:buNone/>
            </a:pPr>
            <a:r>
              <a:rPr lang="en-US" dirty="0" smtClean="0"/>
              <a:t>print("Predictions:", </a:t>
            </a:r>
            <a:r>
              <a:rPr lang="en-US" dirty="0" err="1" smtClean="0"/>
              <a:t>pred_species</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PERSISTANCE: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Once we train the model , the model should persist for future use.</a:t>
            </a:r>
          </a:p>
          <a:p>
            <a:r>
              <a:rPr lang="en-US" dirty="0" smtClean="0"/>
              <a:t>We don’t have to retrain it again and again.</a:t>
            </a:r>
          </a:p>
          <a:p>
            <a:r>
              <a:rPr lang="en-US" dirty="0" smtClean="0"/>
              <a:t>It can be done with the help of dump and load features of </a:t>
            </a:r>
            <a:r>
              <a:rPr lang="en-US" dirty="0" err="1" smtClean="0"/>
              <a:t>joblib</a:t>
            </a:r>
            <a:r>
              <a:rPr lang="en-US" dirty="0" smtClean="0"/>
              <a:t> package.</a:t>
            </a:r>
          </a:p>
          <a:p>
            <a:r>
              <a:rPr lang="en-US" dirty="0" smtClean="0"/>
              <a:t>Consider the following example:</a:t>
            </a:r>
          </a:p>
          <a:p>
            <a:r>
              <a:rPr lang="en-US" dirty="0" smtClean="0"/>
              <a:t>from </a:t>
            </a:r>
            <a:r>
              <a:rPr lang="en-US" dirty="0" err="1" smtClean="0"/>
              <a:t>sklearn.externals</a:t>
            </a:r>
            <a:r>
              <a:rPr lang="en-US" dirty="0" smtClean="0"/>
              <a:t> import </a:t>
            </a:r>
            <a:r>
              <a:rPr lang="en-US" dirty="0" err="1" smtClean="0"/>
              <a:t>joblib</a:t>
            </a:r>
            <a:r>
              <a:rPr lang="en-US" dirty="0" smtClean="0"/>
              <a:t> </a:t>
            </a:r>
            <a:r>
              <a:rPr lang="en-US" dirty="0" err="1" smtClean="0"/>
              <a:t>joblib.dump</a:t>
            </a:r>
            <a:r>
              <a:rPr lang="en-US" dirty="0" smtClean="0"/>
              <a:t>(</a:t>
            </a:r>
            <a:r>
              <a:rPr lang="en-US" dirty="0" err="1" smtClean="0"/>
              <a:t>classifier_knn</a:t>
            </a:r>
            <a:r>
              <a:rPr lang="en-US" dirty="0" smtClean="0"/>
              <a:t>, '</a:t>
            </a:r>
            <a:r>
              <a:rPr lang="en-US" dirty="0" err="1" smtClean="0"/>
              <a:t>iris_classifier_knn.joblib</a:t>
            </a:r>
            <a:r>
              <a:rPr lang="en-US" dirty="0" smtClean="0"/>
              <a:t>') </a:t>
            </a:r>
          </a:p>
          <a:p>
            <a:r>
              <a:rPr lang="en-US" dirty="0" smtClean="0"/>
              <a:t>The above code will save the model into file named </a:t>
            </a:r>
            <a:r>
              <a:rPr lang="en-US" dirty="0" err="1" smtClean="0"/>
              <a:t>iris_classifier_knn.joblib</a:t>
            </a:r>
            <a:r>
              <a:rPr lang="en-US" dirty="0" smtClean="0"/>
              <a:t>.</a:t>
            </a:r>
          </a:p>
          <a:p>
            <a:r>
              <a:rPr lang="en-US" dirty="0" smtClean="0"/>
              <a:t>Object can be reloaded into the file with the help of following code.</a:t>
            </a:r>
          </a:p>
          <a:p>
            <a:r>
              <a:rPr lang="en-US" dirty="0" err="1" smtClean="0"/>
              <a:t>joblib.load</a:t>
            </a:r>
            <a:r>
              <a:rPr lang="en-US" dirty="0" smtClean="0"/>
              <a:t>('</a:t>
            </a:r>
            <a:r>
              <a:rPr lang="en-US" dirty="0" err="1" smtClean="0"/>
              <a:t>iris_classifier_knn.joblib</a:t>
            </a:r>
            <a:r>
              <a:rPr lang="en-US" dirty="0" smtClean="0"/>
              <a:t>') </a:t>
            </a:r>
            <a:br>
              <a:rPr lang="en-US" dirty="0" smtClean="0"/>
            </a:b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THE DATA:</a:t>
            </a:r>
            <a:endParaRPr lang="en-US" dirty="0"/>
          </a:p>
        </p:txBody>
      </p:sp>
      <p:sp>
        <p:nvSpPr>
          <p:cNvPr id="3" name="Content Placeholder 2"/>
          <p:cNvSpPr>
            <a:spLocks noGrp="1"/>
          </p:cNvSpPr>
          <p:nvPr>
            <p:ph sz="quarter" idx="1"/>
          </p:nvPr>
        </p:nvSpPr>
        <p:spPr/>
        <p:txBody>
          <a:bodyPr/>
          <a:lstStyle/>
          <a:p>
            <a:r>
              <a:rPr lang="en-US" dirty="0" smtClean="0"/>
              <a:t>We are dealing with large sets of data and these data are in raw form .</a:t>
            </a:r>
          </a:p>
          <a:p>
            <a:r>
              <a:rPr lang="en-US" dirty="0" smtClean="0"/>
              <a:t>Before feeding it to the Machine learning algorithm , we need to convert it into meaningful data.</a:t>
            </a:r>
          </a:p>
          <a:p>
            <a:r>
              <a:rPr lang="en-US" dirty="0" smtClean="0"/>
              <a:t>This process is called as preprocessing of data.</a:t>
            </a:r>
          </a:p>
          <a:p>
            <a:r>
              <a:rPr lang="en-US" dirty="0" err="1" smtClean="0"/>
              <a:t>Scikit</a:t>
            </a:r>
            <a:r>
              <a:rPr lang="en-US" dirty="0" smtClean="0"/>
              <a:t>-learn has a package called preprocessing for this purpose.</a:t>
            </a:r>
          </a:p>
          <a:p>
            <a:r>
              <a:rPr lang="en-US" dirty="0" smtClean="0"/>
              <a:t>The preprocessing package has the following techniques.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BINARISATION:</a:t>
            </a:r>
            <a:endParaRPr lang="en-US" dirty="0"/>
          </a:p>
        </p:txBody>
      </p:sp>
      <p:sp>
        <p:nvSpPr>
          <p:cNvPr id="3" name="Content Placeholder 2"/>
          <p:cNvSpPr>
            <a:spLocks noGrp="1"/>
          </p:cNvSpPr>
          <p:nvPr>
            <p:ph sz="quarter" idx="1"/>
          </p:nvPr>
        </p:nvSpPr>
        <p:spPr/>
        <p:txBody>
          <a:bodyPr>
            <a:normAutofit/>
          </a:bodyPr>
          <a:lstStyle/>
          <a:p>
            <a:r>
              <a:rPr lang="en-US" dirty="0" smtClean="0"/>
              <a:t>This preprocessing technique is used when we want to convert the numeric values into </a:t>
            </a:r>
            <a:r>
              <a:rPr lang="en-US" dirty="0" err="1" smtClean="0"/>
              <a:t>boolean</a:t>
            </a:r>
            <a:r>
              <a:rPr lang="en-US" dirty="0" smtClean="0"/>
              <a:t> values.</a:t>
            </a:r>
          </a:p>
          <a:p>
            <a:r>
              <a:rPr lang="en-US" dirty="0" smtClean="0"/>
              <a:t>Example:</a:t>
            </a:r>
          </a:p>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from </a:t>
            </a:r>
            <a:r>
              <a:rPr lang="en-US" dirty="0" err="1" smtClean="0"/>
              <a:t>sklearn</a:t>
            </a:r>
            <a:r>
              <a:rPr lang="en-US" dirty="0" smtClean="0"/>
              <a:t> import preprocessing </a:t>
            </a:r>
          </a:p>
          <a:p>
            <a:r>
              <a:rPr lang="en-US" dirty="0" err="1" smtClean="0"/>
              <a:t>Input_data</a:t>
            </a:r>
            <a:r>
              <a:rPr lang="en-US" dirty="0" smtClean="0"/>
              <a:t> = </a:t>
            </a:r>
            <a:r>
              <a:rPr lang="en-US" dirty="0" err="1" smtClean="0"/>
              <a:t>np.array</a:t>
            </a:r>
            <a:r>
              <a:rPr lang="en-US" dirty="0" smtClean="0"/>
              <a:t>( [2.1, -1.9, 5.5], [-1.5, 2.4, 3.5], [0.5, -7.9, 5.6], [5.9, 2.3, -5.8]] ) </a:t>
            </a:r>
          </a:p>
          <a:p>
            <a:r>
              <a:rPr lang="en-US" dirty="0" err="1" smtClean="0"/>
              <a:t>data_binarized</a:t>
            </a:r>
            <a:r>
              <a:rPr lang="en-US" dirty="0" smtClean="0"/>
              <a:t>=</a:t>
            </a:r>
            <a:r>
              <a:rPr lang="en-US" dirty="0" err="1" smtClean="0"/>
              <a:t>preprocessing.Binarizer</a:t>
            </a:r>
            <a:r>
              <a:rPr lang="en-US" dirty="0" smtClean="0"/>
              <a:t>(threshold=0.5).transform(</a:t>
            </a:r>
            <a:r>
              <a:rPr lang="en-US" dirty="0" err="1" smtClean="0"/>
              <a:t>input_data</a:t>
            </a:r>
            <a:r>
              <a:rPr lang="en-US" dirty="0" smtClean="0"/>
              <a:t>) </a:t>
            </a:r>
          </a:p>
          <a:p>
            <a:r>
              <a:rPr lang="en-US" dirty="0" smtClean="0"/>
              <a:t>print("\</a:t>
            </a:r>
            <a:r>
              <a:rPr lang="en-US" dirty="0" err="1" smtClean="0"/>
              <a:t>nBinarized</a:t>
            </a:r>
            <a:r>
              <a:rPr lang="en-US" dirty="0" smtClean="0"/>
              <a:t> data:\n", </a:t>
            </a:r>
            <a:r>
              <a:rPr lang="en-US" dirty="0" err="1" smtClean="0"/>
              <a:t>data_binarized</a:t>
            </a:r>
            <a:r>
              <a:rPr lang="en-US" dirty="0" smtClean="0"/>
              <a: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BINARISATION:</a:t>
            </a:r>
            <a:endParaRPr lang="en-US" dirty="0"/>
          </a:p>
        </p:txBody>
      </p:sp>
      <p:sp>
        <p:nvSpPr>
          <p:cNvPr id="3" name="Content Placeholder 2"/>
          <p:cNvSpPr>
            <a:spLocks noGrp="1"/>
          </p:cNvSpPr>
          <p:nvPr>
            <p:ph sz="quarter" idx="1"/>
          </p:nvPr>
        </p:nvSpPr>
        <p:spPr/>
        <p:txBody>
          <a:bodyPr/>
          <a:lstStyle/>
          <a:p>
            <a:r>
              <a:rPr lang="en-US" dirty="0" smtClean="0"/>
              <a:t>In the above example , we used </a:t>
            </a:r>
            <a:r>
              <a:rPr lang="en-US" dirty="0" err="1" smtClean="0"/>
              <a:t>threhold</a:t>
            </a:r>
            <a:r>
              <a:rPr lang="en-US" dirty="0" smtClean="0"/>
              <a:t> value = 0.5 and all the values above 0.5 will be  converted to 1 and all the values below 0.5 will be converted to 0.</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REMOVAL;</a:t>
            </a:r>
            <a:endParaRPr lang="en-US" dirty="0"/>
          </a:p>
        </p:txBody>
      </p:sp>
      <p:sp>
        <p:nvSpPr>
          <p:cNvPr id="3" name="Content Placeholder 2"/>
          <p:cNvSpPr>
            <a:spLocks noGrp="1"/>
          </p:cNvSpPr>
          <p:nvPr>
            <p:ph sz="quarter" idx="1"/>
          </p:nvPr>
        </p:nvSpPr>
        <p:spPr/>
        <p:txBody>
          <a:bodyPr/>
          <a:lstStyle/>
          <a:p>
            <a:r>
              <a:rPr lang="en-US" dirty="0" smtClean="0"/>
              <a:t>This feature is used to eliminate the mean from feature vector.</a:t>
            </a:r>
          </a:p>
          <a:p>
            <a:r>
              <a:rPr lang="en-US" dirty="0" smtClean="0"/>
              <a:t>Every feature is </a:t>
            </a:r>
            <a:r>
              <a:rPr lang="en-US" dirty="0" err="1" smtClean="0"/>
              <a:t>centred</a:t>
            </a:r>
            <a:r>
              <a:rPr lang="en-US" dirty="0" smtClean="0"/>
              <a:t> on zero.</a:t>
            </a:r>
          </a:p>
          <a:p>
            <a:r>
              <a:rPr lang="en-US" dirty="0" smtClean="0"/>
              <a:t>import </a:t>
            </a:r>
            <a:r>
              <a:rPr lang="en-US" dirty="0" err="1" smtClean="0"/>
              <a:t>numpy</a:t>
            </a:r>
            <a:r>
              <a:rPr lang="en-US" dirty="0" smtClean="0"/>
              <a:t> as </a:t>
            </a:r>
            <a:r>
              <a:rPr lang="en-US" dirty="0" err="1" smtClean="0"/>
              <a:t>np</a:t>
            </a:r>
            <a:r>
              <a:rPr lang="en-US" dirty="0" smtClean="0"/>
              <a:t> from </a:t>
            </a:r>
            <a:r>
              <a:rPr lang="en-US" dirty="0" err="1" smtClean="0"/>
              <a:t>sklearn</a:t>
            </a:r>
            <a:r>
              <a:rPr lang="en-US" dirty="0" smtClean="0"/>
              <a:t> </a:t>
            </a:r>
          </a:p>
          <a:p>
            <a:r>
              <a:rPr lang="en-US" dirty="0" smtClean="0"/>
              <a:t>import preprocessing </a:t>
            </a:r>
          </a:p>
          <a:p>
            <a:r>
              <a:rPr lang="en-US" dirty="0" err="1" smtClean="0"/>
              <a:t>Input_data</a:t>
            </a:r>
            <a:r>
              <a:rPr lang="en-US" dirty="0" smtClean="0"/>
              <a:t> = </a:t>
            </a:r>
            <a:r>
              <a:rPr lang="en-US" dirty="0" err="1" smtClean="0"/>
              <a:t>np.array</a:t>
            </a:r>
            <a:r>
              <a:rPr lang="en-US" dirty="0" smtClean="0"/>
              <a:t>( [2.1, -1.9, 5.5], [-1.5, 2.4, 3.5], [0.5, -7.9, 5.6], [5.9, 2.3, -5.8]] )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#displaying the mean and the standard deviation of the input data print("Mean =", </a:t>
            </a:r>
            <a:r>
              <a:rPr lang="en-US" dirty="0" err="1" smtClean="0"/>
              <a:t>input_data.mean</a:t>
            </a:r>
            <a:r>
              <a:rPr lang="en-US" dirty="0" smtClean="0"/>
              <a:t>(axis=0)) </a:t>
            </a:r>
          </a:p>
          <a:p>
            <a:pPr>
              <a:buNone/>
            </a:pPr>
            <a:r>
              <a:rPr lang="en-US" dirty="0" smtClean="0"/>
              <a:t>print("</a:t>
            </a:r>
            <a:r>
              <a:rPr lang="en-US" dirty="0" err="1" smtClean="0"/>
              <a:t>Stddeviation</a:t>
            </a:r>
            <a:r>
              <a:rPr lang="en-US" dirty="0" smtClean="0"/>
              <a:t> = ", input_data.std(axis=0)) #Removing the mean and the standard deviation of the input data </a:t>
            </a:r>
          </a:p>
          <a:p>
            <a:pPr>
              <a:buNone/>
            </a:pPr>
            <a:r>
              <a:rPr lang="en-US" dirty="0" err="1" smtClean="0"/>
              <a:t>data_scaled</a:t>
            </a:r>
            <a:r>
              <a:rPr lang="en-US" dirty="0" smtClean="0"/>
              <a:t> = </a:t>
            </a:r>
            <a:r>
              <a:rPr lang="en-US" dirty="0" err="1" smtClean="0"/>
              <a:t>preprocessing.scale</a:t>
            </a:r>
            <a:r>
              <a:rPr lang="en-US" dirty="0" smtClean="0"/>
              <a:t>(</a:t>
            </a:r>
            <a:r>
              <a:rPr lang="en-US" dirty="0" err="1" smtClean="0"/>
              <a:t>input_data</a:t>
            </a:r>
            <a:r>
              <a:rPr lang="en-US" dirty="0" smtClean="0"/>
              <a:t>) </a:t>
            </a:r>
          </a:p>
          <a:p>
            <a:pPr>
              <a:buNone/>
            </a:pPr>
            <a:r>
              <a:rPr lang="en-US" dirty="0" smtClean="0"/>
              <a:t>print("</a:t>
            </a:r>
            <a:r>
              <a:rPr lang="en-US" dirty="0" err="1" smtClean="0"/>
              <a:t>Mean_removed</a:t>
            </a:r>
            <a:r>
              <a:rPr lang="en-US" dirty="0" smtClean="0"/>
              <a:t> =", </a:t>
            </a:r>
            <a:r>
              <a:rPr lang="en-US" dirty="0" err="1" smtClean="0"/>
              <a:t>data_scaled.mean</a:t>
            </a:r>
            <a:r>
              <a:rPr lang="en-US" dirty="0" smtClean="0"/>
              <a:t>(axis=0))</a:t>
            </a:r>
          </a:p>
          <a:p>
            <a:pPr>
              <a:buNone/>
            </a:pPr>
            <a:r>
              <a:rPr lang="en-US" dirty="0" smtClean="0"/>
              <a:t>print("</a:t>
            </a:r>
            <a:r>
              <a:rPr lang="en-US" dirty="0" err="1" smtClean="0"/>
              <a:t>Stddeviation_removed</a:t>
            </a:r>
            <a:r>
              <a:rPr lang="en-US" dirty="0" smtClean="0"/>
              <a:t> =", data_scaled.std(axis=0))</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sz="quarter" idx="1"/>
          </p:nvPr>
        </p:nvSpPr>
        <p:spPr/>
        <p:txBody>
          <a:bodyPr/>
          <a:lstStyle/>
          <a:p>
            <a:r>
              <a:rPr lang="en-US" dirty="0" smtClean="0"/>
              <a:t>This preprocessing technique is used for scaling the feature vectors.</a:t>
            </a:r>
          </a:p>
          <a:p>
            <a:r>
              <a:rPr lang="en-US" dirty="0" smtClean="0"/>
              <a:t>Scaling of feature vectors is important.</a:t>
            </a:r>
          </a:p>
          <a:p>
            <a:r>
              <a:rPr lang="en-US" dirty="0" smtClean="0"/>
              <a:t>The features should not be synthetically large or small.</a:t>
            </a:r>
          </a:p>
          <a:p>
            <a:r>
              <a:rPr lang="en-US" b="1" dirty="0" smtClean="0"/>
              <a:t>Example:</a:t>
            </a:r>
          </a:p>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from </a:t>
            </a:r>
            <a:r>
              <a:rPr lang="en-US" dirty="0" err="1" smtClean="0"/>
              <a:t>sklearn</a:t>
            </a:r>
            <a:r>
              <a:rPr lang="en-US" dirty="0" smtClean="0"/>
              <a:t> import preprocessing</a:t>
            </a:r>
          </a:p>
          <a:p>
            <a:r>
              <a:rPr lang="en-US" dirty="0" smtClean="0"/>
              <a:t> </a:t>
            </a:r>
            <a:r>
              <a:rPr lang="en-US" dirty="0" err="1" smtClean="0"/>
              <a:t>Input_data</a:t>
            </a:r>
            <a:r>
              <a:rPr lang="en-US" dirty="0" smtClean="0"/>
              <a:t> = </a:t>
            </a:r>
            <a:r>
              <a:rPr lang="en-US" dirty="0" err="1" smtClean="0"/>
              <a:t>np.array</a:t>
            </a:r>
            <a:r>
              <a:rPr lang="en-US" dirty="0" smtClean="0"/>
              <a:t>( [ [2.1, -1.9, 5.5], [-1.5, 2.4, 3.5], [0.5, -7.9, 5.6], [5.9, 2.3, -5.8] ] ) </a:t>
            </a:r>
            <a:br>
              <a:rPr lang="en-US" dirty="0" smtClean="0"/>
            </a:b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EXAMPLE:</a:t>
            </a:r>
            <a:endParaRPr lang="en-US" dirty="0"/>
          </a:p>
        </p:txBody>
      </p:sp>
      <p:sp>
        <p:nvSpPr>
          <p:cNvPr id="3" name="Content Placeholder 2"/>
          <p:cNvSpPr>
            <a:spLocks noGrp="1"/>
          </p:cNvSpPr>
          <p:nvPr>
            <p:ph sz="quarter" idx="1"/>
          </p:nvPr>
        </p:nvSpPr>
        <p:spPr/>
        <p:txBody>
          <a:bodyPr/>
          <a:lstStyle/>
          <a:p>
            <a:pPr>
              <a:buNone/>
            </a:pPr>
            <a:r>
              <a:rPr lang="en-US" dirty="0" err="1" smtClean="0"/>
              <a:t>data_scaler_minmax</a:t>
            </a:r>
            <a:r>
              <a:rPr lang="en-US" dirty="0" smtClean="0"/>
              <a:t>=</a:t>
            </a:r>
            <a:r>
              <a:rPr lang="en-US" dirty="0" err="1" smtClean="0"/>
              <a:t>preprocessing.MinMaxScaler</a:t>
            </a:r>
            <a:r>
              <a:rPr lang="en-US" dirty="0" smtClean="0"/>
              <a:t>(</a:t>
            </a:r>
            <a:r>
              <a:rPr lang="en-US" dirty="0" err="1" smtClean="0"/>
              <a:t>feature_range</a:t>
            </a:r>
            <a:r>
              <a:rPr lang="en-US" dirty="0" smtClean="0"/>
              <a:t>=(0,1))</a:t>
            </a:r>
          </a:p>
          <a:p>
            <a:pPr>
              <a:buNone/>
            </a:pPr>
            <a:r>
              <a:rPr lang="en-US" dirty="0" err="1" smtClean="0"/>
              <a:t>data_scaled_minmax</a:t>
            </a:r>
            <a:r>
              <a:rPr lang="en-US" dirty="0" smtClean="0"/>
              <a:t>=</a:t>
            </a:r>
            <a:r>
              <a:rPr lang="en-US" dirty="0" err="1" smtClean="0"/>
              <a:t>data_scaler_minmax.fit_transform</a:t>
            </a:r>
            <a:r>
              <a:rPr lang="en-US" dirty="0" smtClean="0"/>
              <a:t>(</a:t>
            </a:r>
            <a:r>
              <a:rPr lang="en-US" dirty="0" err="1" smtClean="0"/>
              <a:t>input_data</a:t>
            </a:r>
            <a:r>
              <a:rPr lang="en-US" dirty="0" smtClean="0"/>
              <a:t>) </a:t>
            </a:r>
          </a:p>
          <a:p>
            <a:pPr>
              <a:buNone/>
            </a:pPr>
            <a:r>
              <a:rPr lang="en-US" dirty="0" smtClean="0"/>
              <a:t>print ("\</a:t>
            </a:r>
            <a:r>
              <a:rPr lang="en-US" dirty="0" err="1" smtClean="0"/>
              <a:t>nMin</a:t>
            </a:r>
            <a:r>
              <a:rPr lang="en-US" dirty="0" smtClean="0"/>
              <a:t> max scaled data:\n", </a:t>
            </a:r>
            <a:r>
              <a:rPr lang="en-US" dirty="0" err="1" smtClean="0"/>
              <a:t>data_scaled_minmax</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7"/>
            <a:ext cx="10272000" cy="5045043"/>
          </a:xfrm>
        </p:spPr>
        <p:txBody>
          <a:bodyPr/>
          <a:lstStyle/>
          <a:p>
            <a:r>
              <a:rPr lang="en-US" sz="2900" dirty="0">
                <a:solidFill>
                  <a:srgbClr val="FF0000"/>
                </a:solidFill>
              </a:rPr>
              <a:t>Educational Equipment Manufacturer</a:t>
            </a:r>
          </a:p>
          <a:p>
            <a:pPr marL="963795" lvl="1" indent="-413055">
              <a:buFont typeface="Arial" panose="020B0604020202020204" pitchFamily="34" charset="0"/>
              <a:buChar char="•"/>
            </a:pPr>
            <a:r>
              <a:rPr lang="en-US" sz="2900" dirty="0" err="1">
                <a:solidFill>
                  <a:schemeClr val="tx1"/>
                </a:solidFill>
              </a:rPr>
              <a:t>IoT</a:t>
            </a:r>
            <a:r>
              <a:rPr lang="en-US" sz="2900" dirty="0">
                <a:solidFill>
                  <a:schemeClr val="tx1"/>
                </a:solidFill>
              </a:rPr>
              <a:t>, AI, </a:t>
            </a:r>
            <a:r>
              <a:rPr lang="en-US" sz="2900" dirty="0" err="1">
                <a:solidFill>
                  <a:schemeClr val="tx1"/>
                </a:solidFill>
              </a:rPr>
              <a:t>Robotics,Autonomous</a:t>
            </a:r>
            <a:r>
              <a:rPr lang="en-US" sz="2900" dirty="0">
                <a:solidFill>
                  <a:schemeClr val="tx1"/>
                </a:solidFill>
              </a:rPr>
              <a:t> Robot</a:t>
            </a:r>
          </a:p>
          <a:p>
            <a:pPr marL="963795" lvl="1" indent="-413055">
              <a:buFont typeface="Arial" panose="020B0604020202020204" pitchFamily="34" charset="0"/>
              <a:buChar char="•"/>
            </a:pPr>
            <a:r>
              <a:rPr lang="en-US" sz="2900" dirty="0">
                <a:solidFill>
                  <a:schemeClr val="tx1"/>
                </a:solidFill>
              </a:rPr>
              <a:t>Microprocessor/Microcontroller</a:t>
            </a:r>
          </a:p>
          <a:p>
            <a:pPr marL="963795" lvl="1" indent="-413055">
              <a:buFont typeface="Arial" panose="020B0604020202020204" pitchFamily="34" charset="0"/>
              <a:buChar char="•"/>
            </a:pPr>
            <a:r>
              <a:rPr lang="en-US" sz="2900" dirty="0">
                <a:solidFill>
                  <a:schemeClr val="tx1"/>
                </a:solidFill>
              </a:rPr>
              <a:t>DSP,VLSI, Embedded System </a:t>
            </a:r>
          </a:p>
          <a:p>
            <a:pPr marL="963795" lvl="1" indent="-413055">
              <a:buFont typeface="Arial" panose="020B0604020202020204" pitchFamily="34" charset="0"/>
              <a:buChar char="•"/>
            </a:pPr>
            <a:r>
              <a:rPr lang="en-US" sz="2900" dirty="0">
                <a:solidFill>
                  <a:schemeClr val="tx1"/>
                </a:solidFill>
              </a:rPr>
              <a:t>Power Electronics &amp; Drives, Fuel Cell Trainer Kit</a:t>
            </a:r>
          </a:p>
          <a:p>
            <a:pPr marL="963795" lvl="1" indent="-413055">
              <a:buFont typeface="Arial" panose="020B0604020202020204" pitchFamily="34" charset="0"/>
              <a:buChar char="•"/>
            </a:pPr>
            <a:r>
              <a:rPr lang="en-US" sz="2900" dirty="0">
                <a:solidFill>
                  <a:schemeClr val="tx1"/>
                </a:solidFill>
              </a:rPr>
              <a:t>Renewable Energy Lab, Electric Vehicle Lab</a:t>
            </a:r>
          </a:p>
          <a:p>
            <a:r>
              <a:rPr lang="en-US" sz="2900" dirty="0">
                <a:solidFill>
                  <a:srgbClr val="FF0000"/>
                </a:solidFill>
              </a:rPr>
              <a:t>Technical Training</a:t>
            </a:r>
          </a:p>
          <a:p>
            <a:r>
              <a:rPr lang="en-US" sz="2900"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41733253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scaling operations by applying the pre processing techniques in </a:t>
            </a:r>
            <a:r>
              <a:rPr lang="en-IN" dirty="0" err="1" smtClean="0"/>
              <a:t>sklearn</a:t>
            </a:r>
            <a:r>
              <a:rPr lang="en-IN"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NORMALISATION:</a:t>
            </a:r>
            <a:endParaRPr lang="en-US" dirty="0"/>
          </a:p>
        </p:txBody>
      </p:sp>
      <p:sp>
        <p:nvSpPr>
          <p:cNvPr id="3" name="Content Placeholder 2"/>
          <p:cNvSpPr>
            <a:spLocks noGrp="1"/>
          </p:cNvSpPr>
          <p:nvPr>
            <p:ph sz="quarter" idx="1"/>
          </p:nvPr>
        </p:nvSpPr>
        <p:spPr/>
        <p:txBody>
          <a:bodyPr/>
          <a:lstStyle/>
          <a:p>
            <a:r>
              <a:rPr lang="en-US" dirty="0" smtClean="0"/>
              <a:t>This preprocessing technique is used for modifying the feature vectors.</a:t>
            </a:r>
          </a:p>
          <a:p>
            <a:r>
              <a:rPr lang="en-US" dirty="0" smtClean="0"/>
              <a:t>Feature vectors can be </a:t>
            </a:r>
            <a:r>
              <a:rPr lang="en-US" dirty="0" err="1" smtClean="0"/>
              <a:t>normalised</a:t>
            </a:r>
            <a:r>
              <a:rPr lang="en-US" dirty="0" smtClean="0"/>
              <a:t> so that feature vectors can be measured at common scale.</a:t>
            </a:r>
          </a:p>
          <a:p>
            <a:r>
              <a:rPr lang="en-US" dirty="0" smtClean="0"/>
              <a:t>There are two types of </a:t>
            </a:r>
            <a:r>
              <a:rPr lang="en-US" dirty="0" err="1" smtClean="0"/>
              <a:t>normalisation</a:t>
            </a:r>
            <a:r>
              <a:rPr lang="en-US" dirty="0" smtClean="0"/>
              <a:t>:</a:t>
            </a:r>
          </a:p>
          <a:p>
            <a:r>
              <a:rPr lang="en-US" b="1" dirty="0" smtClean="0"/>
              <a:t>L1 </a:t>
            </a:r>
            <a:r>
              <a:rPr lang="en-US" b="1" dirty="0" err="1" smtClean="0"/>
              <a:t>Normalisation</a:t>
            </a:r>
            <a:r>
              <a:rPr lang="en-US" b="1" dirty="0" smtClean="0"/>
              <a:t>: </a:t>
            </a:r>
            <a:r>
              <a:rPr lang="en-US" dirty="0" smtClean="0"/>
              <a:t>It is called least absolute deviations.</a:t>
            </a:r>
          </a:p>
          <a:p>
            <a:pPr>
              <a:buNone/>
            </a:pPr>
            <a:r>
              <a:rPr lang="en-US" dirty="0" smtClean="0"/>
              <a:t>It modifies the values in such a manner that the sum of absolute values always remains up to 1 in each row.</a:t>
            </a:r>
          </a:p>
          <a:p>
            <a:pPr>
              <a:buNone/>
            </a:pPr>
            <a:r>
              <a:rPr lang="en-US" dirty="0" smtClean="0"/>
              <a:t>Following example shows the implementation of L1 </a:t>
            </a:r>
            <a:r>
              <a:rPr lang="en-US" dirty="0" err="1" smtClean="0"/>
              <a:t>normalisation</a:t>
            </a:r>
            <a:r>
              <a:rPr lang="en-US" dirty="0" smtClean="0"/>
              <a:t> on input data.</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from </a:t>
            </a:r>
            <a:r>
              <a:rPr lang="en-US" dirty="0" err="1" smtClean="0"/>
              <a:t>sklearn</a:t>
            </a:r>
            <a:r>
              <a:rPr lang="en-US" dirty="0" smtClean="0"/>
              <a:t> import preprocessing </a:t>
            </a:r>
          </a:p>
          <a:p>
            <a:pPr>
              <a:buNone/>
            </a:pPr>
            <a:r>
              <a:rPr lang="en-US" dirty="0" err="1" smtClean="0"/>
              <a:t>Input_data</a:t>
            </a:r>
            <a:r>
              <a:rPr lang="en-US" dirty="0" smtClean="0"/>
              <a:t> = </a:t>
            </a:r>
            <a:r>
              <a:rPr lang="en-US" dirty="0" err="1" smtClean="0"/>
              <a:t>np.array</a:t>
            </a:r>
            <a:r>
              <a:rPr lang="en-US" dirty="0" smtClean="0"/>
              <a:t>( [ [2.1, -1.9, 5.5], [-1.5, 2.4, 3.5], [0.5, -7.9, 5.6], [5.9, 2.3, -5.8] ] ) </a:t>
            </a:r>
          </a:p>
          <a:p>
            <a:pPr>
              <a:buNone/>
            </a:pPr>
            <a:r>
              <a:rPr lang="en-US" dirty="0" smtClean="0"/>
              <a:t>data_normalized_l1 = </a:t>
            </a:r>
            <a:r>
              <a:rPr lang="en-US" dirty="0" err="1" smtClean="0"/>
              <a:t>preprocessing.normalize</a:t>
            </a:r>
            <a:r>
              <a:rPr lang="en-US" dirty="0" smtClean="0"/>
              <a:t>(</a:t>
            </a:r>
            <a:r>
              <a:rPr lang="en-US" dirty="0" err="1" smtClean="0"/>
              <a:t>input_data</a:t>
            </a:r>
            <a:r>
              <a:rPr lang="en-US" dirty="0" smtClean="0"/>
              <a:t>, norm='l1')</a:t>
            </a:r>
          </a:p>
          <a:p>
            <a:pPr>
              <a:buNone/>
            </a:pPr>
            <a:r>
              <a:rPr lang="en-US" dirty="0" smtClean="0"/>
              <a:t> print("\nL1 normalized data:\n", data_normalized_l1)</a:t>
            </a:r>
            <a:br>
              <a:rPr lang="en-US"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L1 normalisation using </a:t>
            </a:r>
            <a:r>
              <a:rPr lang="en-IN" dirty="0" err="1" smtClean="0"/>
              <a:t>sklearn</a:t>
            </a:r>
            <a:r>
              <a:rPr lang="en-IN"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L1 normalized data: [ [ 0.22105263 -0.2 0.57894737] [-0.2027027 0.32432432 0.47297297] [ 0.03571429 -0.56428571 0.4 ] [ 0.42142857 0.16428571 -0.41428571] ] </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L2 NORMALISATION:</a:t>
            </a:r>
            <a:endParaRPr lang="en-US" dirty="0"/>
          </a:p>
        </p:txBody>
      </p:sp>
      <p:sp>
        <p:nvSpPr>
          <p:cNvPr id="3" name="Content Placeholder 2"/>
          <p:cNvSpPr>
            <a:spLocks noGrp="1"/>
          </p:cNvSpPr>
          <p:nvPr>
            <p:ph sz="quarter" idx="1"/>
          </p:nvPr>
        </p:nvSpPr>
        <p:spPr/>
        <p:txBody>
          <a:bodyPr/>
          <a:lstStyle/>
          <a:p>
            <a:r>
              <a:rPr lang="en-US" dirty="0" smtClean="0"/>
              <a:t>It is also called least squares.</a:t>
            </a:r>
          </a:p>
          <a:p>
            <a:r>
              <a:rPr lang="en-US" dirty="0" smtClean="0"/>
              <a:t>It modifies the values in such a manner that the sum of the squares remains </a:t>
            </a:r>
            <a:r>
              <a:rPr lang="en-US" dirty="0" err="1" smtClean="0"/>
              <a:t>upto</a:t>
            </a:r>
            <a:r>
              <a:rPr lang="en-US" dirty="0" smtClean="0"/>
              <a:t> 1 in each row.</a:t>
            </a:r>
          </a:p>
          <a:p>
            <a:r>
              <a:rPr lang="en-US" dirty="0" smtClean="0"/>
              <a:t>Following example shows the implementation of L2 </a:t>
            </a:r>
            <a:r>
              <a:rPr lang="en-US" dirty="0" err="1" smtClean="0"/>
              <a:t>Normalisation</a:t>
            </a:r>
            <a:r>
              <a:rPr lang="en-US" dirty="0" smtClean="0"/>
              <a:t> on input data.</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 from </a:t>
            </a:r>
            <a:r>
              <a:rPr lang="en-US" dirty="0" err="1" smtClean="0"/>
              <a:t>sklearn</a:t>
            </a:r>
            <a:r>
              <a:rPr lang="en-US" dirty="0" smtClean="0"/>
              <a:t> import preprocessing </a:t>
            </a:r>
          </a:p>
          <a:p>
            <a:pPr>
              <a:buNone/>
            </a:pPr>
            <a:r>
              <a:rPr lang="en-US" dirty="0" err="1" smtClean="0"/>
              <a:t>Input_data</a:t>
            </a:r>
            <a:r>
              <a:rPr lang="en-US" dirty="0" smtClean="0"/>
              <a:t> = </a:t>
            </a:r>
            <a:r>
              <a:rPr lang="en-US" dirty="0" err="1" smtClean="0"/>
              <a:t>np.array</a:t>
            </a:r>
            <a:r>
              <a:rPr lang="en-US" dirty="0" smtClean="0"/>
              <a:t>( [ [2.1, -1.9, 5.5], [-1.5, 2.4, 3.5], [0.5, -7.9, 5.6], [5.9, 2.3, -5.8] ] )</a:t>
            </a:r>
          </a:p>
          <a:p>
            <a:pPr>
              <a:buNone/>
            </a:pPr>
            <a:r>
              <a:rPr lang="en-US" dirty="0" smtClean="0"/>
              <a:t> data_normalized_l2 = </a:t>
            </a:r>
            <a:r>
              <a:rPr lang="en-US" dirty="0" err="1" smtClean="0"/>
              <a:t>preprocessing.normalize</a:t>
            </a:r>
            <a:r>
              <a:rPr lang="en-US" dirty="0" smtClean="0"/>
              <a:t>(</a:t>
            </a:r>
            <a:r>
              <a:rPr lang="en-US" dirty="0" err="1" smtClean="0"/>
              <a:t>input_data</a:t>
            </a:r>
            <a:r>
              <a:rPr lang="en-US" dirty="0" smtClean="0"/>
              <a:t>, norm='l2') </a:t>
            </a:r>
          </a:p>
          <a:p>
            <a:pPr>
              <a:buNone/>
            </a:pPr>
            <a:r>
              <a:rPr lang="en-US" dirty="0" smtClean="0"/>
              <a:t>print("\nL1 normalized data:\n", data_normalized_l2)</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L2 normalized data: [ [ 0.33946114 -0.30713151 0.88906489] [-0.33325106 0.53320169 0.7775858 ] [ 0.05156558 -0.81473612 0.57753446] [ 0.68706914 0.26784051 -0.6754239 ] ]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a:t>
            </a:r>
            <a:r>
              <a:rPr lang="en-US" dirty="0" smtClean="0"/>
              <a:t> Learn – Data Representation</a:t>
            </a:r>
            <a:endParaRPr lang="en-US" dirty="0"/>
          </a:p>
        </p:txBody>
      </p:sp>
      <p:sp>
        <p:nvSpPr>
          <p:cNvPr id="3" name="Content Placeholder 2"/>
          <p:cNvSpPr>
            <a:spLocks noGrp="1"/>
          </p:cNvSpPr>
          <p:nvPr>
            <p:ph sz="quarter" idx="1"/>
          </p:nvPr>
        </p:nvSpPr>
        <p:spPr/>
        <p:txBody>
          <a:bodyPr/>
          <a:lstStyle/>
          <a:p>
            <a:r>
              <a:rPr lang="en-US" dirty="0" smtClean="0"/>
              <a:t>Machine learning can create models from data.</a:t>
            </a:r>
          </a:p>
          <a:p>
            <a:r>
              <a:rPr lang="en-US" dirty="0" smtClean="0"/>
              <a:t>Computers should need to understand data first.</a:t>
            </a:r>
          </a:p>
          <a:p>
            <a:r>
              <a:rPr lang="en-US" dirty="0" smtClean="0"/>
              <a:t>We are going to discuss various ways so that data can be understood by the computer.</a:t>
            </a:r>
          </a:p>
          <a:p>
            <a:r>
              <a:rPr lang="en-US" b="1" dirty="0" smtClean="0"/>
              <a:t>Data as Table:</a:t>
            </a:r>
          </a:p>
          <a:p>
            <a:r>
              <a:rPr lang="en-US" dirty="0" smtClean="0"/>
              <a:t>The best way to represent data in </a:t>
            </a:r>
            <a:r>
              <a:rPr lang="en-US" dirty="0" err="1" smtClean="0"/>
              <a:t>Scikit</a:t>
            </a:r>
            <a:r>
              <a:rPr lang="en-US" dirty="0" smtClean="0"/>
              <a:t>-learn is in the form of tables.</a:t>
            </a:r>
          </a:p>
          <a:p>
            <a:r>
              <a:rPr lang="en-US" dirty="0" smtClean="0"/>
              <a:t>A table denotes a 2D grid of data .</a:t>
            </a:r>
          </a:p>
          <a:p>
            <a:r>
              <a:rPr lang="en-US" dirty="0" smtClean="0"/>
              <a:t>Rows denote the individual elements and columns denote the quantities related to those individual elements.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In this example , we can download iris dataset in the form of pandas </a:t>
            </a:r>
            <a:r>
              <a:rPr lang="en-US" dirty="0" err="1" smtClean="0"/>
              <a:t>dataframe</a:t>
            </a:r>
            <a:r>
              <a:rPr lang="en-US" dirty="0" smtClean="0"/>
              <a:t> with the help of </a:t>
            </a:r>
            <a:r>
              <a:rPr lang="en-US" dirty="0" err="1" smtClean="0"/>
              <a:t>seaborn</a:t>
            </a:r>
            <a:r>
              <a:rPr lang="en-US" dirty="0" smtClean="0"/>
              <a:t> library.</a:t>
            </a:r>
          </a:p>
          <a:p>
            <a:r>
              <a:rPr lang="en-US" dirty="0" smtClean="0"/>
              <a:t>import </a:t>
            </a:r>
            <a:r>
              <a:rPr lang="en-US" dirty="0" err="1" smtClean="0"/>
              <a:t>seaborn</a:t>
            </a:r>
            <a:r>
              <a:rPr lang="en-US" dirty="0" smtClean="0"/>
              <a:t> as </a:t>
            </a:r>
            <a:r>
              <a:rPr lang="en-US" dirty="0" err="1" smtClean="0"/>
              <a:t>sns</a:t>
            </a:r>
            <a:r>
              <a:rPr lang="en-US" dirty="0" smtClean="0"/>
              <a:t> </a:t>
            </a:r>
          </a:p>
          <a:p>
            <a:r>
              <a:rPr lang="en-US" dirty="0" smtClean="0"/>
              <a:t>iris = </a:t>
            </a:r>
            <a:r>
              <a:rPr lang="en-US" dirty="0" err="1" smtClean="0"/>
              <a:t>sns.load_dataset</a:t>
            </a:r>
            <a:r>
              <a:rPr lang="en-US" dirty="0" smtClean="0"/>
              <a:t>('iris') </a:t>
            </a:r>
          </a:p>
          <a:p>
            <a:r>
              <a:rPr lang="en-US" dirty="0" err="1" smtClean="0"/>
              <a:t>iris.head</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3"/>
            <a:ext cx="6391264" cy="760631"/>
          </a:xfrm>
        </p:spPr>
        <p:txBody>
          <a:bodyPr/>
          <a:lstStyle/>
          <a:p>
            <a:r>
              <a:rPr lang="en-US" sz="4300" dirty="0"/>
              <a:t>What is Master Class ?</a:t>
            </a:r>
            <a:endParaRPr lang="en-US" sz="4300" dirty="0"/>
          </a:p>
        </p:txBody>
      </p:sp>
      <p:grpSp>
        <p:nvGrpSpPr>
          <p:cNvPr id="22" name="Google Shape;2872;p54"/>
          <p:cNvGrpSpPr/>
          <p:nvPr/>
        </p:nvGrpSpPr>
        <p:grpSpPr>
          <a:xfrm>
            <a:off x="8583928"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512890" y="1661827"/>
            <a:ext cx="4891783" cy="929804"/>
          </a:xfrm>
          <a:prstGeom prst="rect">
            <a:avLst/>
          </a:prstGeom>
          <a:noFill/>
        </p:spPr>
        <p:txBody>
          <a:bodyPr wrap="none" lIns="82611" tIns="41306" rIns="82611" bIns="41306" rtlCol="0">
            <a:spAutoFit/>
          </a:bodyPr>
          <a:lstStyle/>
          <a:p>
            <a:r>
              <a:rPr lang="en-US" sz="3600" dirty="0"/>
              <a:t>👍 </a:t>
            </a:r>
            <a:r>
              <a:rPr lang="en-US" sz="1900" dirty="0"/>
              <a:t>This is the 30 Days Industrial Learning Activity.</a:t>
            </a:r>
          </a:p>
          <a:p>
            <a:endParaRPr lang="en-US" sz="1900" dirty="0"/>
          </a:p>
        </p:txBody>
      </p:sp>
      <p:sp>
        <p:nvSpPr>
          <p:cNvPr id="63" name="Rectangle 62"/>
          <p:cNvSpPr/>
          <p:nvPr/>
        </p:nvSpPr>
        <p:spPr>
          <a:xfrm>
            <a:off x="1660201" y="2370348"/>
            <a:ext cx="3546735" cy="637417"/>
          </a:xfrm>
          <a:prstGeom prst="rect">
            <a:avLst/>
          </a:prstGeom>
        </p:spPr>
        <p:txBody>
          <a:bodyPr wrap="none" lIns="82611" tIns="41306" rIns="82611" bIns="41306">
            <a:spAutoFit/>
          </a:bodyPr>
          <a:lstStyle/>
          <a:p>
            <a:pPr algn="ctr"/>
            <a:r>
              <a:rPr lang="en-US" sz="3600" dirty="0"/>
              <a:t>👍 </a:t>
            </a:r>
            <a:r>
              <a:rPr lang="en-US" sz="1900" dirty="0"/>
              <a:t>Its Online </a:t>
            </a:r>
            <a:r>
              <a:rPr lang="en-US" sz="1900" b="1" dirty="0">
                <a:solidFill>
                  <a:srgbClr val="C00000"/>
                </a:solidFill>
              </a:rPr>
              <a:t>YouTube Live </a:t>
            </a:r>
            <a:r>
              <a:rPr lang="en-US" sz="1900" dirty="0"/>
              <a:t>Class</a:t>
            </a:r>
          </a:p>
        </p:txBody>
      </p:sp>
      <p:sp>
        <p:nvSpPr>
          <p:cNvPr id="64" name="Rectangle 63"/>
          <p:cNvSpPr/>
          <p:nvPr/>
        </p:nvSpPr>
        <p:spPr>
          <a:xfrm>
            <a:off x="1162928" y="2923932"/>
            <a:ext cx="5166429" cy="929804"/>
          </a:xfrm>
          <a:prstGeom prst="rect">
            <a:avLst/>
          </a:prstGeom>
        </p:spPr>
        <p:txBody>
          <a:bodyPr wrap="square" lIns="82611" tIns="41306" rIns="82611" bIns="41306">
            <a:spAutoFit/>
          </a:bodyPr>
          <a:lstStyle/>
          <a:p>
            <a:pPr algn="ctr"/>
            <a:r>
              <a:rPr lang="en-US" sz="3600" dirty="0"/>
              <a:t>👍 </a:t>
            </a:r>
            <a:r>
              <a:rPr lang="en-US" sz="1900" dirty="0"/>
              <a:t>If you Invest </a:t>
            </a:r>
            <a:r>
              <a:rPr lang="en-US" sz="1900" b="1" dirty="0">
                <a:solidFill>
                  <a:srgbClr val="C00000"/>
                </a:solidFill>
              </a:rPr>
              <a:t>45 minutes </a:t>
            </a:r>
            <a:r>
              <a:rPr lang="en-US" sz="1900" dirty="0"/>
              <a:t>daily, U will become Master in </a:t>
            </a:r>
            <a:r>
              <a:rPr lang="en-US" sz="1900" b="1" dirty="0"/>
              <a:t>Data Science</a:t>
            </a:r>
          </a:p>
        </p:txBody>
      </p:sp>
      <p:grpSp>
        <p:nvGrpSpPr>
          <p:cNvPr id="67" name="Group 66"/>
          <p:cNvGrpSpPr/>
          <p:nvPr/>
        </p:nvGrpSpPr>
        <p:grpSpPr>
          <a:xfrm>
            <a:off x="1708076" y="3887126"/>
            <a:ext cx="6034750" cy="1194303"/>
            <a:chOff x="915712" y="4093456"/>
            <a:chExt cx="6679085" cy="1321750"/>
          </a:xfrm>
        </p:grpSpPr>
        <p:sp>
          <p:nvSpPr>
            <p:cNvPr id="65" name="Rectangle 64"/>
            <p:cNvSpPr/>
            <p:nvPr/>
          </p:nvSpPr>
          <p:spPr>
            <a:xfrm>
              <a:off x="915712" y="4093456"/>
              <a:ext cx="4338806" cy="715303"/>
            </a:xfrm>
            <a:prstGeom prst="rect">
              <a:avLst/>
            </a:prstGeom>
          </p:spPr>
          <p:txBody>
            <a:bodyPr wrap="none">
              <a:spAutoFit/>
            </a:bodyPr>
            <a:lstStyle/>
            <a:p>
              <a:pPr algn="ctr"/>
              <a:r>
                <a:rPr lang="en-US" sz="3600" dirty="0"/>
                <a:t>👍 </a:t>
              </a:r>
              <a:r>
                <a:rPr lang="en-US" sz="1900" dirty="0"/>
                <a:t>   You will get </a:t>
              </a:r>
              <a:r>
                <a:rPr lang="en-US" sz="19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558188" y="5545548"/>
            <a:ext cx="5908169" cy="914415"/>
          </a:xfrm>
          <a:prstGeom prst="rect">
            <a:avLst/>
          </a:prstGeom>
          <a:ln>
            <a:solidFill>
              <a:schemeClr val="accent4">
                <a:lumMod val="50000"/>
              </a:schemeClr>
            </a:solidFill>
          </a:ln>
        </p:spPr>
        <p:txBody>
          <a:bodyPr wrap="square" lIns="82611" tIns="41306" rIns="82611" bIns="41306">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8" y="2236237"/>
            <a:ext cx="1780673" cy="804347"/>
          </a:xfrm>
          <a:prstGeom prst="rect">
            <a:avLst/>
          </a:prstGeom>
        </p:spPr>
      </p:pic>
    </p:spTree>
    <p:extLst>
      <p:ext uri="{BB962C8B-B14F-4D97-AF65-F5344CB8AC3E}">
        <p14:creationId xmlns:p14="http://schemas.microsoft.com/office/powerpoint/2010/main" val="231272678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Description:</a:t>
            </a:r>
            <a:endParaRPr lang="en-US" dirty="0"/>
          </a:p>
        </p:txBody>
      </p:sp>
      <p:sp>
        <p:nvSpPr>
          <p:cNvPr id="3" name="Content Placeholder 2"/>
          <p:cNvSpPr>
            <a:spLocks noGrp="1"/>
          </p:cNvSpPr>
          <p:nvPr>
            <p:ph sz="quarter" idx="1"/>
          </p:nvPr>
        </p:nvSpPr>
        <p:spPr/>
        <p:txBody>
          <a:bodyPr/>
          <a:lstStyle/>
          <a:p>
            <a:r>
              <a:rPr lang="en-US" dirty="0" smtClean="0"/>
              <a:t>Each row in the </a:t>
            </a:r>
            <a:r>
              <a:rPr lang="en-US" dirty="0" err="1" smtClean="0"/>
              <a:t>dataframe</a:t>
            </a:r>
            <a:r>
              <a:rPr lang="en-US" dirty="0" smtClean="0"/>
              <a:t> represents a single observed flower .</a:t>
            </a:r>
          </a:p>
          <a:p>
            <a:r>
              <a:rPr lang="en-US" dirty="0" smtClean="0"/>
              <a:t>Number of rows represents the total observed flowers in the dataset.</a:t>
            </a:r>
          </a:p>
          <a:p>
            <a:r>
              <a:rPr lang="en-US" dirty="0" smtClean="0"/>
              <a:t>Rows of the matrix are referred as samples.</a:t>
            </a:r>
          </a:p>
          <a:p>
            <a:r>
              <a:rPr lang="en-US" dirty="0" smtClean="0"/>
              <a:t>Each column of data represents the quantitative information </a:t>
            </a:r>
          </a:p>
          <a:p>
            <a:r>
              <a:rPr lang="en-US" dirty="0" smtClean="0"/>
              <a:t>Which describes each sample.</a:t>
            </a:r>
          </a:p>
          <a:p>
            <a:r>
              <a:rPr lang="en-US" dirty="0" smtClean="0"/>
              <a:t>The columns of matrix are called as features.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Feature Matrix:</a:t>
            </a:r>
            <a:endParaRPr lang="en-US" dirty="0"/>
          </a:p>
        </p:txBody>
      </p:sp>
      <p:sp>
        <p:nvSpPr>
          <p:cNvPr id="3" name="Content Placeholder 2"/>
          <p:cNvSpPr>
            <a:spLocks noGrp="1"/>
          </p:cNvSpPr>
          <p:nvPr>
            <p:ph sz="quarter" idx="1"/>
          </p:nvPr>
        </p:nvSpPr>
        <p:spPr/>
        <p:txBody>
          <a:bodyPr/>
          <a:lstStyle/>
          <a:p>
            <a:r>
              <a:rPr lang="en-US" dirty="0" smtClean="0"/>
              <a:t>Feature matrix is defined as a table layout where information is represented in the form of a 2D matrix.</a:t>
            </a:r>
          </a:p>
          <a:p>
            <a:r>
              <a:rPr lang="en-US" dirty="0" smtClean="0"/>
              <a:t>It is stored in a variable called X and it is two-dimensional in shape[</a:t>
            </a:r>
            <a:r>
              <a:rPr lang="en-US" dirty="0" err="1" smtClean="0"/>
              <a:t>n_samples,n_features</a:t>
            </a:r>
            <a:r>
              <a:rPr lang="en-US" dirty="0" smtClean="0"/>
              <a:t>].</a:t>
            </a:r>
          </a:p>
          <a:p>
            <a:r>
              <a:rPr lang="en-US" dirty="0" smtClean="0"/>
              <a:t>It is contained in a </a:t>
            </a:r>
            <a:r>
              <a:rPr lang="en-US" dirty="0" err="1" smtClean="0"/>
              <a:t>numpy</a:t>
            </a:r>
            <a:r>
              <a:rPr lang="en-US" dirty="0" smtClean="0"/>
              <a:t> array or a pandas </a:t>
            </a:r>
            <a:r>
              <a:rPr lang="en-US" dirty="0" err="1" smtClean="0"/>
              <a:t>dataframe</a:t>
            </a:r>
            <a:r>
              <a:rPr lang="en-US" dirty="0" smtClean="0"/>
              <a:t>.</a:t>
            </a:r>
          </a:p>
          <a:p>
            <a:r>
              <a:rPr lang="en-US" dirty="0" smtClean="0"/>
              <a:t>Samples represent the individual objects described by the dataset.</a:t>
            </a:r>
          </a:p>
          <a:p>
            <a:r>
              <a:rPr lang="en-US" dirty="0" smtClean="0"/>
              <a:t>Features represent distinct observations that describe each sample in a quantitative manner.</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Target Array:</a:t>
            </a:r>
            <a:endParaRPr lang="en-US" dirty="0"/>
          </a:p>
        </p:txBody>
      </p:sp>
      <p:sp>
        <p:nvSpPr>
          <p:cNvPr id="3" name="Content Placeholder 2"/>
          <p:cNvSpPr>
            <a:spLocks noGrp="1"/>
          </p:cNvSpPr>
          <p:nvPr>
            <p:ph sz="quarter" idx="1"/>
          </p:nvPr>
        </p:nvSpPr>
        <p:spPr/>
        <p:txBody>
          <a:bodyPr/>
          <a:lstStyle/>
          <a:p>
            <a:r>
              <a:rPr lang="en-US" dirty="0" smtClean="0"/>
              <a:t>Feature matrix is denoted by X and we also have target array.</a:t>
            </a:r>
          </a:p>
          <a:p>
            <a:r>
              <a:rPr lang="en-IN" dirty="0" smtClean="0"/>
              <a:t>It is called a label.</a:t>
            </a:r>
          </a:p>
          <a:p>
            <a:r>
              <a:rPr lang="en-IN" dirty="0" smtClean="0"/>
              <a:t>It is denoted by y</a:t>
            </a:r>
          </a:p>
          <a:p>
            <a:r>
              <a:rPr lang="en-IN" dirty="0" smtClean="0"/>
              <a:t>The target array is one-dimensional  having length one samples.</a:t>
            </a:r>
          </a:p>
          <a:p>
            <a:r>
              <a:rPr lang="en-IN" dirty="0" smtClean="0"/>
              <a:t>It is contained in </a:t>
            </a:r>
            <a:r>
              <a:rPr lang="en-IN" dirty="0" err="1" smtClean="0"/>
              <a:t>Numpy</a:t>
            </a:r>
            <a:r>
              <a:rPr lang="en-IN" dirty="0" smtClean="0"/>
              <a:t> array or Panda series.</a:t>
            </a:r>
          </a:p>
          <a:p>
            <a:r>
              <a:rPr lang="en-IN" dirty="0" smtClean="0"/>
              <a:t>Target array may have both the values , continuous numeric values as well as discrete values.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Array Differs From Feature Columns: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Target array is usually the quantity we want to predict from data .</a:t>
            </a:r>
          </a:p>
          <a:p>
            <a:r>
              <a:rPr lang="en-US" dirty="0" smtClean="0"/>
              <a:t>In statistical terms , it is the dependent variable.</a:t>
            </a:r>
          </a:p>
          <a:p>
            <a:pPr>
              <a:buNone/>
            </a:pPr>
            <a:r>
              <a:rPr lang="en-US" b="1" dirty="0" smtClean="0"/>
              <a:t>Example:</a:t>
            </a:r>
          </a:p>
          <a:p>
            <a:pPr>
              <a:buNone/>
            </a:pPr>
            <a:r>
              <a:rPr lang="en-US" dirty="0" smtClean="0"/>
              <a:t>From the iris dataset , we predict the species of flower based on other measurements.</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r>
              <a:rPr lang="en-US" dirty="0" smtClean="0"/>
              <a:t>iris = </a:t>
            </a:r>
            <a:r>
              <a:rPr lang="en-US" dirty="0" err="1" smtClean="0"/>
              <a:t>sns.load_dataset</a:t>
            </a:r>
            <a:r>
              <a:rPr lang="en-US" dirty="0" smtClean="0"/>
              <a:t>('iris') </a:t>
            </a:r>
          </a:p>
          <a:p>
            <a:pPr>
              <a:buNone/>
            </a:pPr>
            <a:r>
              <a:rPr lang="en-US" dirty="0" smtClean="0"/>
              <a:t>%</a:t>
            </a:r>
            <a:r>
              <a:rPr lang="en-US" dirty="0" err="1" smtClean="0"/>
              <a:t>matplotlib</a:t>
            </a:r>
            <a:r>
              <a:rPr lang="en-US" dirty="0" smtClean="0"/>
              <a:t> inline</a:t>
            </a:r>
          </a:p>
          <a:p>
            <a:pPr>
              <a:buNone/>
            </a:pPr>
            <a:r>
              <a:rPr lang="en-US" dirty="0" smtClean="0"/>
              <a:t> import </a:t>
            </a:r>
            <a:r>
              <a:rPr lang="en-US" dirty="0" err="1" smtClean="0"/>
              <a:t>seaborn</a:t>
            </a:r>
            <a:r>
              <a:rPr lang="en-US" dirty="0" smtClean="0"/>
              <a:t> as </a:t>
            </a:r>
            <a:r>
              <a:rPr lang="en-US" dirty="0" err="1" smtClean="0"/>
              <a:t>sns</a:t>
            </a:r>
            <a:r>
              <a:rPr lang="en-US" dirty="0" smtClean="0"/>
              <a:t>; </a:t>
            </a:r>
            <a:r>
              <a:rPr lang="en-US" dirty="0" err="1" smtClean="0"/>
              <a:t>sns.set</a:t>
            </a:r>
            <a:r>
              <a:rPr lang="en-US" dirty="0" smtClean="0"/>
              <a:t>() </a:t>
            </a:r>
          </a:p>
          <a:p>
            <a:pPr>
              <a:buNone/>
            </a:pPr>
            <a:r>
              <a:rPr lang="en-US" dirty="0" err="1" smtClean="0"/>
              <a:t>sns.pairplot</a:t>
            </a:r>
            <a:r>
              <a:rPr lang="en-US" dirty="0" smtClean="0"/>
              <a:t>(iris, hue='species', height=3);</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err="1" smtClean="0"/>
              <a:t>X_iris</a:t>
            </a:r>
            <a:r>
              <a:rPr lang="en-US" dirty="0" smtClean="0"/>
              <a:t> = </a:t>
            </a:r>
            <a:r>
              <a:rPr lang="en-US" dirty="0" err="1" smtClean="0"/>
              <a:t>iris.drop</a:t>
            </a:r>
            <a:r>
              <a:rPr lang="en-US" dirty="0" smtClean="0"/>
              <a:t>('species', axis=1) </a:t>
            </a:r>
          </a:p>
          <a:p>
            <a:pPr>
              <a:buNone/>
            </a:pPr>
            <a:r>
              <a:rPr lang="en-US" dirty="0" err="1" smtClean="0"/>
              <a:t>X_iris.shape</a:t>
            </a:r>
            <a:r>
              <a:rPr lang="en-US" dirty="0" smtClean="0"/>
              <a:t> </a:t>
            </a:r>
          </a:p>
          <a:p>
            <a:pPr>
              <a:buNone/>
            </a:pPr>
            <a:r>
              <a:rPr lang="en-US" dirty="0" err="1" smtClean="0"/>
              <a:t>y_iris</a:t>
            </a:r>
            <a:r>
              <a:rPr lang="en-US" dirty="0" smtClean="0"/>
              <a:t> = iris['species']</a:t>
            </a:r>
          </a:p>
          <a:p>
            <a:pPr>
              <a:buNone/>
            </a:pPr>
            <a:r>
              <a:rPr lang="en-US" dirty="0" smtClean="0"/>
              <a:t> </a:t>
            </a:r>
            <a:r>
              <a:rPr lang="en-US" dirty="0" err="1" smtClean="0"/>
              <a:t>y_iris.shape</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ScikitLearn</a:t>
            </a:r>
            <a:r>
              <a:rPr lang="en-US" dirty="0" smtClean="0"/>
              <a:t> – Estimator API</a:t>
            </a:r>
            <a:endParaRPr lang="en-US" dirty="0"/>
          </a:p>
        </p:txBody>
      </p:sp>
      <p:sp>
        <p:nvSpPr>
          <p:cNvPr id="3" name="Content Placeholder 2"/>
          <p:cNvSpPr>
            <a:spLocks noGrp="1"/>
          </p:cNvSpPr>
          <p:nvPr>
            <p:ph sz="quarter" idx="1"/>
          </p:nvPr>
        </p:nvSpPr>
        <p:spPr/>
        <p:txBody>
          <a:bodyPr/>
          <a:lstStyle/>
          <a:p>
            <a:r>
              <a:rPr lang="en-US" dirty="0" smtClean="0"/>
              <a:t>It is one of the important APIs implemented by </a:t>
            </a:r>
            <a:r>
              <a:rPr lang="en-US" dirty="0" err="1" smtClean="0"/>
              <a:t>scikitLearn</a:t>
            </a:r>
            <a:r>
              <a:rPr lang="en-US" dirty="0" smtClean="0"/>
              <a:t>.</a:t>
            </a:r>
          </a:p>
          <a:p>
            <a:r>
              <a:rPr lang="en-US" dirty="0" smtClean="0"/>
              <a:t>It provides a consistent interface for a wide range of ML applications.</a:t>
            </a:r>
          </a:p>
          <a:p>
            <a:r>
              <a:rPr lang="en-US" dirty="0" smtClean="0"/>
              <a:t>All machine learning </a:t>
            </a:r>
            <a:r>
              <a:rPr lang="en-US" dirty="0" err="1" smtClean="0"/>
              <a:t>alorithms</a:t>
            </a:r>
            <a:r>
              <a:rPr lang="en-US" dirty="0" smtClean="0"/>
              <a:t> in </a:t>
            </a:r>
            <a:r>
              <a:rPr lang="en-US" dirty="0" err="1" smtClean="0"/>
              <a:t>scikit</a:t>
            </a:r>
            <a:r>
              <a:rPr lang="en-US" dirty="0" smtClean="0"/>
              <a:t>-learn are implemented via estimator API.</a:t>
            </a:r>
          </a:p>
          <a:p>
            <a:r>
              <a:rPr lang="en-US" dirty="0" smtClean="0"/>
              <a:t>The object that learns from the data(fitting the data) is an estimator.</a:t>
            </a:r>
          </a:p>
          <a:p>
            <a:r>
              <a:rPr lang="en-US" dirty="0" smtClean="0"/>
              <a:t>It can be used with any of the algorithms like classification, regression and clustering.</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Estimator API: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For fitting the data , all estimator objects expose a fit method that takes a dataset.</a:t>
            </a:r>
          </a:p>
          <a:p>
            <a:r>
              <a:rPr lang="en-US" dirty="0" smtClean="0"/>
              <a:t>estimator.fit(data) .</a:t>
            </a:r>
          </a:p>
          <a:p>
            <a:r>
              <a:rPr lang="en-US" dirty="0" smtClean="0"/>
              <a:t>All the parameters of an attribute can be set when it is instantiated by the corresponding attribute.</a:t>
            </a:r>
          </a:p>
          <a:p>
            <a:r>
              <a:rPr lang="pt-BR" dirty="0" smtClean="0"/>
              <a:t>estimator = Estimator (param1=1, param2=2) estimator.param1 </a:t>
            </a:r>
          </a:p>
          <a:p>
            <a:r>
              <a:rPr lang="pt-BR" dirty="0" smtClean="0"/>
              <a:t>Once the data is fitted with an estimator, parameters are estimated from the data at hand.</a:t>
            </a:r>
          </a:p>
          <a:p>
            <a:r>
              <a:rPr lang="pt-BR" dirty="0" smtClean="0"/>
              <a:t>All the estimated parameters will be the attributes of the estimator object ending by an underscore.</a:t>
            </a:r>
          </a:p>
          <a:p>
            <a:r>
              <a:rPr lang="en-US" dirty="0" err="1" smtClean="0"/>
              <a:t>estimator.estimated_param</a:t>
            </a:r>
            <a:r>
              <a:rPr lang="en-US" dirty="0" smtClean="0"/>
              <a:t>_ </a:t>
            </a:r>
            <a:br>
              <a:rPr lang="en-US" dirty="0" smtClean="0"/>
            </a:br>
            <a:r>
              <a:rPr lang="en-US" dirty="0" smtClean="0"/>
              <a:t> </a:t>
            </a:r>
            <a:r>
              <a:rPr lang="pt-BR" dirty="0" smtClean="0"/>
              <a:t/>
            </a:r>
            <a:br>
              <a:rPr lang="pt-BR" dirty="0" smtClean="0"/>
            </a:br>
            <a:r>
              <a:rPr lang="pt-BR"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Estimator API:</a:t>
            </a:r>
            <a:endParaRPr lang="en-US" dirty="0"/>
          </a:p>
        </p:txBody>
      </p:sp>
      <p:sp>
        <p:nvSpPr>
          <p:cNvPr id="3" name="Content Placeholder 2"/>
          <p:cNvSpPr>
            <a:spLocks noGrp="1"/>
          </p:cNvSpPr>
          <p:nvPr>
            <p:ph sz="quarter" idx="1"/>
          </p:nvPr>
        </p:nvSpPr>
        <p:spPr/>
        <p:txBody>
          <a:bodyPr>
            <a:normAutofit/>
          </a:bodyPr>
          <a:lstStyle/>
          <a:p>
            <a:r>
              <a:rPr lang="en-US" b="1" dirty="0" smtClean="0"/>
              <a:t>Estimation and decoding of a Model:</a:t>
            </a:r>
          </a:p>
          <a:p>
            <a:r>
              <a:rPr lang="en-US" dirty="0" smtClean="0"/>
              <a:t>Estimator object is used for the estimation and decoding of a model.</a:t>
            </a:r>
          </a:p>
          <a:p>
            <a:r>
              <a:rPr lang="en-US" dirty="0" smtClean="0"/>
              <a:t>Model is estimated as a deterministic function of the following:</a:t>
            </a:r>
          </a:p>
          <a:p>
            <a:r>
              <a:rPr lang="en-US" dirty="0" smtClean="0"/>
              <a:t>The parameters which are provided in the object construction.</a:t>
            </a:r>
          </a:p>
          <a:p>
            <a:r>
              <a:rPr lang="en-US" dirty="0" smtClean="0"/>
              <a:t>The global random state(</a:t>
            </a:r>
            <a:r>
              <a:rPr lang="en-US" dirty="0" err="1" smtClean="0"/>
              <a:t>numpy.random</a:t>
            </a:r>
            <a:r>
              <a:rPr lang="en-US" dirty="0" smtClean="0"/>
              <a:t>) if the estimator’s </a:t>
            </a:r>
            <a:r>
              <a:rPr lang="en-US" dirty="0" err="1" smtClean="0"/>
              <a:t>random_state</a:t>
            </a:r>
            <a:r>
              <a:rPr lang="en-US" dirty="0" smtClean="0"/>
              <a:t> parameter is set to none.</a:t>
            </a:r>
          </a:p>
          <a:p>
            <a:r>
              <a:rPr lang="en-US" dirty="0" smtClean="0"/>
              <a:t>Any data passed to the most recent call to </a:t>
            </a:r>
            <a:r>
              <a:rPr lang="en-US" dirty="0" err="1" smtClean="0"/>
              <a:t>fit,fit_transform</a:t>
            </a:r>
            <a:r>
              <a:rPr lang="en-US" dirty="0" smtClean="0"/>
              <a:t> or </a:t>
            </a:r>
            <a:r>
              <a:rPr lang="en-US" dirty="0" err="1" smtClean="0"/>
              <a:t>fit_predict</a:t>
            </a:r>
            <a:r>
              <a:rPr lang="en-US" dirty="0" smtClean="0"/>
              <a:t>.</a:t>
            </a:r>
          </a:p>
          <a:p>
            <a:r>
              <a:rPr lang="en-US" dirty="0" smtClean="0"/>
              <a:t>Any data passed in a sequence of calls to </a:t>
            </a:r>
            <a:r>
              <a:rPr lang="en-US" dirty="0" err="1" smtClean="0"/>
              <a:t>partial_fit</a:t>
            </a:r>
            <a:r>
              <a:rPr lang="en-US" dirty="0" smtClean="0"/>
              <a:t>.</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non-rectangular data representation into rectangular data:</a:t>
            </a:r>
            <a:endParaRPr lang="en-US" dirty="0"/>
          </a:p>
        </p:txBody>
      </p:sp>
      <p:sp>
        <p:nvSpPr>
          <p:cNvPr id="3" name="Content Placeholder 2"/>
          <p:cNvSpPr>
            <a:spLocks noGrp="1"/>
          </p:cNvSpPr>
          <p:nvPr>
            <p:ph sz="quarter" idx="1"/>
          </p:nvPr>
        </p:nvSpPr>
        <p:spPr/>
        <p:txBody>
          <a:bodyPr>
            <a:normAutofit/>
          </a:bodyPr>
          <a:lstStyle/>
          <a:p>
            <a:r>
              <a:rPr lang="en-US" dirty="0" smtClean="0"/>
              <a:t>It maps a non-rectangular data representation into rectangular data.</a:t>
            </a:r>
          </a:p>
          <a:p>
            <a:r>
              <a:rPr lang="en-US" dirty="0" smtClean="0"/>
              <a:t>It takes an input where each sample is not represented as an array-like sample of fixed length and produce an array-like object of features of each sample.</a:t>
            </a:r>
          </a:p>
          <a:p>
            <a:r>
              <a:rPr lang="en-US" b="1" dirty="0" smtClean="0"/>
              <a:t>Difference Between core and outlying samples:</a:t>
            </a:r>
          </a:p>
          <a:p>
            <a:r>
              <a:rPr lang="en-US" dirty="0" smtClean="0"/>
              <a:t>It models the distinction between  core and outlying samples by using the following methods:</a:t>
            </a:r>
          </a:p>
          <a:p>
            <a:r>
              <a:rPr lang="en-US" dirty="0" smtClean="0"/>
              <a:t>Fit</a:t>
            </a:r>
          </a:p>
          <a:p>
            <a:r>
              <a:rPr lang="en-US" dirty="0" err="1" smtClean="0"/>
              <a:t>Fit_predict</a:t>
            </a:r>
            <a:r>
              <a:rPr lang="en-US" dirty="0" smtClean="0"/>
              <a:t> if </a:t>
            </a:r>
            <a:r>
              <a:rPr lang="en-US" dirty="0" err="1" smtClean="0"/>
              <a:t>transductive</a:t>
            </a:r>
            <a:r>
              <a:rPr lang="en-US" dirty="0" smtClean="0"/>
              <a:t>.</a:t>
            </a:r>
          </a:p>
          <a:p>
            <a:r>
              <a:rPr lang="en-US" dirty="0" smtClean="0"/>
              <a:t>Predict if inductive.</a:t>
            </a:r>
          </a:p>
          <a:p>
            <a:endParaRPr lang="en-US" dirty="0" smtClean="0"/>
          </a:p>
          <a:p>
            <a:endParaRPr lang="en-US" b="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Principles:</a:t>
            </a:r>
            <a:endParaRPr lang="en-US" dirty="0"/>
          </a:p>
        </p:txBody>
      </p:sp>
      <p:sp>
        <p:nvSpPr>
          <p:cNvPr id="3" name="Content Placeholder 2"/>
          <p:cNvSpPr>
            <a:spLocks noGrp="1"/>
          </p:cNvSpPr>
          <p:nvPr>
            <p:ph sz="quarter" idx="1"/>
          </p:nvPr>
        </p:nvSpPr>
        <p:spPr/>
        <p:txBody>
          <a:bodyPr>
            <a:normAutofit/>
          </a:bodyPr>
          <a:lstStyle/>
          <a:p>
            <a:r>
              <a:rPr lang="en-US" dirty="0" smtClean="0"/>
              <a:t>Following guiding principles are used while designing </a:t>
            </a:r>
            <a:r>
              <a:rPr lang="en-US" dirty="0" err="1" smtClean="0"/>
              <a:t>scikit</a:t>
            </a:r>
            <a:r>
              <a:rPr lang="en-US" dirty="0" smtClean="0"/>
              <a:t>-learn API:</a:t>
            </a:r>
          </a:p>
          <a:p>
            <a:r>
              <a:rPr lang="en-US" b="1" dirty="0" smtClean="0"/>
              <a:t>Consistency: </a:t>
            </a:r>
            <a:r>
              <a:rPr lang="en-US" dirty="0" smtClean="0"/>
              <a:t>This principle states all the objects should share a common interface drawn from a limited set of methods.</a:t>
            </a:r>
          </a:p>
          <a:p>
            <a:r>
              <a:rPr lang="en-US" b="1" dirty="0" smtClean="0"/>
              <a:t>Limited Object Hierarchy:</a:t>
            </a:r>
            <a:endParaRPr lang="en-US" dirty="0" smtClean="0"/>
          </a:p>
          <a:p>
            <a:r>
              <a:rPr lang="en-US" dirty="0" smtClean="0"/>
              <a:t>The guiding principle says:</a:t>
            </a:r>
          </a:p>
          <a:p>
            <a:r>
              <a:rPr lang="en-US" dirty="0" smtClean="0"/>
              <a:t>Algorithms should be represented by python classes.</a:t>
            </a:r>
          </a:p>
          <a:p>
            <a:r>
              <a:rPr lang="en-US" dirty="0" smtClean="0"/>
              <a:t>Datasets must be denoted by </a:t>
            </a:r>
            <a:r>
              <a:rPr lang="en-US" dirty="0" err="1" smtClean="0"/>
              <a:t>Numpy</a:t>
            </a:r>
            <a:r>
              <a:rPr lang="en-US" dirty="0" smtClean="0"/>
              <a:t> Arrays , Pandas </a:t>
            </a:r>
            <a:r>
              <a:rPr lang="en-US" dirty="0" err="1" smtClean="0"/>
              <a:t>Dataframes</a:t>
            </a:r>
            <a:r>
              <a:rPr lang="en-US" dirty="0" smtClean="0"/>
              <a:t> and </a:t>
            </a:r>
            <a:r>
              <a:rPr lang="en-US" dirty="0" err="1" smtClean="0"/>
              <a:t>Scipy</a:t>
            </a:r>
            <a:r>
              <a:rPr lang="en-US" dirty="0" smtClean="0"/>
              <a:t> sparse matrix.</a:t>
            </a:r>
          </a:p>
          <a:p>
            <a:r>
              <a:rPr lang="en-US" dirty="0" smtClean="0"/>
              <a:t>Parameter names should use standard python strings.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89"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1"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2773794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Principles:</a:t>
            </a:r>
            <a:endParaRPr lang="en-US" dirty="0"/>
          </a:p>
        </p:txBody>
      </p:sp>
      <p:sp>
        <p:nvSpPr>
          <p:cNvPr id="3" name="Content Placeholder 2"/>
          <p:cNvSpPr>
            <a:spLocks noGrp="1"/>
          </p:cNvSpPr>
          <p:nvPr>
            <p:ph sz="quarter" idx="1"/>
          </p:nvPr>
        </p:nvSpPr>
        <p:spPr/>
        <p:txBody>
          <a:bodyPr/>
          <a:lstStyle/>
          <a:p>
            <a:r>
              <a:rPr lang="en-US" b="1" dirty="0" smtClean="0"/>
              <a:t>Composition: </a:t>
            </a:r>
            <a:r>
              <a:rPr lang="en-US" dirty="0" smtClean="0"/>
              <a:t>ML algorithms can be expressed as a sequence of  many fundamental algorithms.</a:t>
            </a:r>
          </a:p>
          <a:p>
            <a:r>
              <a:rPr lang="en-US" dirty="0" err="1" smtClean="0"/>
              <a:t>Scikit</a:t>
            </a:r>
            <a:r>
              <a:rPr lang="en-US" dirty="0" smtClean="0"/>
              <a:t>-Learn use these algorithms when needed.</a:t>
            </a:r>
          </a:p>
          <a:p>
            <a:endParaRPr lang="en-US" dirty="0" smtClean="0"/>
          </a:p>
          <a:p>
            <a:r>
              <a:rPr lang="en-US" b="1" dirty="0" smtClean="0"/>
              <a:t>Sensible Defaults: </a:t>
            </a:r>
            <a:r>
              <a:rPr lang="en-US" dirty="0" smtClean="0"/>
              <a:t>According to this principle , </a:t>
            </a:r>
            <a:r>
              <a:rPr lang="en-US" dirty="0" err="1" smtClean="0"/>
              <a:t>Scikit</a:t>
            </a:r>
            <a:r>
              <a:rPr lang="en-US" dirty="0" smtClean="0"/>
              <a:t>-Learn library defines an appropriate default value when ML models require user-defined parameters.</a:t>
            </a:r>
          </a:p>
          <a:p>
            <a:r>
              <a:rPr lang="en-US" b="1" dirty="0" smtClean="0"/>
              <a:t>Inspection:</a:t>
            </a:r>
          </a:p>
          <a:p>
            <a:r>
              <a:rPr lang="en-US" dirty="0" smtClean="0"/>
              <a:t>As per this principle , every specified parameter value is exposed as public attributes.</a:t>
            </a:r>
          </a:p>
          <a:p>
            <a:endParaRPr lang="en-US" b="1" dirty="0" smtClean="0"/>
          </a:p>
          <a:p>
            <a:pPr>
              <a:buNone/>
            </a:pPr>
            <a:endParaRPr lang="en-US"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normAutofit/>
          </a:bodyPr>
          <a:lstStyle/>
          <a:p>
            <a:r>
              <a:rPr lang="en-US" dirty="0" smtClean="0"/>
              <a:t>Following are the steps in using </a:t>
            </a:r>
            <a:r>
              <a:rPr lang="en-US" dirty="0" err="1" smtClean="0"/>
              <a:t>skikit</a:t>
            </a:r>
            <a:r>
              <a:rPr lang="en-US" dirty="0" smtClean="0"/>
              <a:t>-learn Estimator API:</a:t>
            </a:r>
          </a:p>
          <a:p>
            <a:r>
              <a:rPr lang="en-US" b="1" dirty="0" smtClean="0"/>
              <a:t>Step 1: Choose a class of Model</a:t>
            </a:r>
          </a:p>
          <a:p>
            <a:r>
              <a:rPr lang="en-US" dirty="0" smtClean="0"/>
              <a:t>In the first step , we need to choose a class of model.</a:t>
            </a:r>
          </a:p>
          <a:p>
            <a:r>
              <a:rPr lang="en-US" dirty="0" smtClean="0"/>
              <a:t>It can be done by importing appropriate estimator class from </a:t>
            </a:r>
            <a:r>
              <a:rPr lang="en-US" dirty="0" err="1" smtClean="0"/>
              <a:t>scikit</a:t>
            </a:r>
            <a:r>
              <a:rPr lang="en-US" dirty="0" smtClean="0"/>
              <a:t>-learn.</a:t>
            </a:r>
          </a:p>
          <a:p>
            <a:endParaRPr lang="en-US" dirty="0" smtClean="0"/>
          </a:p>
          <a:p>
            <a:r>
              <a:rPr lang="en-US" b="1" dirty="0" smtClean="0"/>
              <a:t>Step 2: Choose model </a:t>
            </a:r>
            <a:r>
              <a:rPr lang="en-US" b="1" dirty="0" err="1" smtClean="0"/>
              <a:t>Hyperparameters</a:t>
            </a:r>
            <a:endParaRPr lang="en-US" b="1" dirty="0" smtClean="0"/>
          </a:p>
          <a:p>
            <a:r>
              <a:rPr lang="en-US" dirty="0" smtClean="0"/>
              <a:t>In this step , we need to choose class model </a:t>
            </a:r>
            <a:r>
              <a:rPr lang="en-US" dirty="0" err="1" smtClean="0"/>
              <a:t>hyperparameters</a:t>
            </a:r>
            <a:r>
              <a:rPr lang="en-US" dirty="0" smtClean="0"/>
              <a:t>.</a:t>
            </a:r>
          </a:p>
          <a:p>
            <a:r>
              <a:rPr lang="en-US" dirty="0" smtClean="0"/>
              <a:t>It can be done by </a:t>
            </a:r>
            <a:r>
              <a:rPr lang="en-US" dirty="0" err="1" smtClean="0"/>
              <a:t>instatntiating</a:t>
            </a:r>
            <a:r>
              <a:rPr lang="en-US" dirty="0" smtClean="0"/>
              <a:t> the class with desired values.</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Step 3: Arranging the data</a:t>
            </a:r>
          </a:p>
          <a:p>
            <a:pPr>
              <a:buNone/>
            </a:pPr>
            <a:r>
              <a:rPr lang="en-US" dirty="0" smtClean="0"/>
              <a:t>We need to arrange the data into features matrix(X) and </a:t>
            </a:r>
            <a:r>
              <a:rPr lang="en-US" dirty="0" err="1" smtClean="0"/>
              <a:t>taget</a:t>
            </a:r>
            <a:r>
              <a:rPr lang="en-US" dirty="0" smtClean="0"/>
              <a:t> vector(y).</a:t>
            </a:r>
          </a:p>
          <a:p>
            <a:r>
              <a:rPr lang="en-US" b="1" dirty="0" smtClean="0"/>
              <a:t>Step 4: Model Fitting</a:t>
            </a:r>
          </a:p>
          <a:p>
            <a:r>
              <a:rPr lang="en-US" dirty="0" smtClean="0"/>
              <a:t>We need to fit the model to our data. </a:t>
            </a:r>
          </a:p>
          <a:p>
            <a:r>
              <a:rPr lang="en-US" dirty="0" smtClean="0"/>
              <a:t>It can be done by calling the fit method of the model instance.</a:t>
            </a:r>
          </a:p>
          <a:p>
            <a:endParaRPr lang="en-US" dirty="0" smtClean="0"/>
          </a:p>
          <a:p>
            <a:r>
              <a:rPr lang="en-US" b="1" dirty="0" smtClean="0"/>
              <a:t>Step 5: Applying the model:</a:t>
            </a:r>
          </a:p>
          <a:p>
            <a:r>
              <a:rPr lang="en-US" dirty="0" smtClean="0"/>
              <a:t>After applying the model, we can apply it to new data.</a:t>
            </a:r>
          </a:p>
          <a:p>
            <a:r>
              <a:rPr lang="en-US" dirty="0" smtClean="0"/>
              <a:t>For supervised learning , use predict() method to predict labels for unknown data.</a:t>
            </a:r>
          </a:p>
          <a:p>
            <a:r>
              <a:rPr lang="en-US" dirty="0" smtClean="0"/>
              <a:t>For unsupervised learning , use predict() or transform() method in order to infer properties of data.</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 this example , we are taking an example of fitting a line to (</a:t>
            </a:r>
            <a:r>
              <a:rPr lang="en-US" dirty="0" err="1" smtClean="0"/>
              <a:t>x,y</a:t>
            </a:r>
            <a:r>
              <a:rPr lang="en-US" dirty="0" smtClean="0"/>
              <a:t>) data.(</a:t>
            </a:r>
            <a:r>
              <a:rPr lang="en-US" dirty="0" err="1" smtClean="0"/>
              <a:t>i.e</a:t>
            </a:r>
            <a:r>
              <a:rPr lang="en-US" dirty="0" smtClean="0"/>
              <a:t> , simple linear regression)</a:t>
            </a:r>
          </a:p>
          <a:p>
            <a:r>
              <a:rPr lang="en-US" dirty="0" smtClean="0"/>
              <a:t>We need to load the dataset , we are using the iris dataset.</a:t>
            </a:r>
          </a:p>
          <a:p>
            <a:endParaRPr lang="en-US" dirty="0" smtClean="0"/>
          </a:p>
          <a:p>
            <a:r>
              <a:rPr lang="en-US" b="1" dirty="0" smtClean="0"/>
              <a:t>Example:</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r>
              <a:rPr lang="en-US" dirty="0" smtClean="0"/>
              <a:t>iris = </a:t>
            </a:r>
            <a:r>
              <a:rPr lang="en-US" dirty="0" err="1" smtClean="0"/>
              <a:t>sns.load_dataset</a:t>
            </a:r>
            <a:r>
              <a:rPr lang="en-US" dirty="0" smtClean="0"/>
              <a:t>('iris') </a:t>
            </a:r>
          </a:p>
          <a:p>
            <a:pPr>
              <a:buNone/>
            </a:pPr>
            <a:r>
              <a:rPr lang="en-US" dirty="0" err="1" smtClean="0"/>
              <a:t>X_iris</a:t>
            </a:r>
            <a:r>
              <a:rPr lang="en-US" dirty="0" smtClean="0"/>
              <a:t> = </a:t>
            </a:r>
            <a:r>
              <a:rPr lang="en-US" dirty="0" err="1" smtClean="0"/>
              <a:t>iris.drop</a:t>
            </a:r>
            <a:r>
              <a:rPr lang="en-US" dirty="0" smtClean="0"/>
              <a:t>('species', axis = 1) </a:t>
            </a:r>
          </a:p>
          <a:p>
            <a:pPr>
              <a:buNone/>
            </a:pPr>
            <a:r>
              <a:rPr lang="en-US" dirty="0" err="1" smtClean="0"/>
              <a:t>X_iris.shape</a:t>
            </a:r>
            <a:endParaRPr lang="en-US" dirty="0" smtClean="0"/>
          </a:p>
          <a:p>
            <a:r>
              <a:rPr lang="en-US" b="1" dirty="0" smtClean="0"/>
              <a:t>Output:</a:t>
            </a:r>
          </a:p>
          <a:p>
            <a:r>
              <a:rPr lang="en-US" dirty="0" smtClean="0"/>
              <a:t>(150, 4)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t>Example:</a:t>
            </a:r>
          </a:p>
          <a:p>
            <a:pPr>
              <a:buNone/>
            </a:pPr>
            <a:r>
              <a:rPr lang="en-US" dirty="0" err="1" smtClean="0"/>
              <a:t>y_iris</a:t>
            </a:r>
            <a:r>
              <a:rPr lang="en-US" dirty="0" smtClean="0"/>
              <a:t> = iris['species'] </a:t>
            </a:r>
          </a:p>
          <a:p>
            <a:pPr>
              <a:buNone/>
            </a:pPr>
            <a:r>
              <a:rPr lang="en-US" dirty="0" err="1" smtClean="0"/>
              <a:t>y_iris.shape</a:t>
            </a:r>
            <a:endParaRPr lang="en-US" dirty="0" smtClean="0"/>
          </a:p>
          <a:p>
            <a:r>
              <a:rPr lang="en-US" b="1" dirty="0" smtClean="0"/>
              <a:t>Output:</a:t>
            </a:r>
          </a:p>
          <a:p>
            <a:r>
              <a:rPr lang="en-US" dirty="0" smtClean="0"/>
              <a:t>(150,) </a:t>
            </a:r>
          </a:p>
          <a:p>
            <a:r>
              <a:rPr lang="en-US" b="1" dirty="0" smtClean="0"/>
              <a:t>Example: </a:t>
            </a:r>
            <a:r>
              <a:rPr lang="en-US" dirty="0" smtClean="0"/>
              <a:t>For the regression example , we are going to use the sample data.</a:t>
            </a:r>
          </a:p>
          <a:p>
            <a:pPr>
              <a:buNone/>
            </a:pPr>
            <a:r>
              <a:rPr lang="en-US" dirty="0" smtClean="0"/>
              <a:t>%</a:t>
            </a:r>
            <a:r>
              <a:rPr lang="en-US" dirty="0" err="1" smtClean="0"/>
              <a:t>matplotlib</a:t>
            </a:r>
            <a:r>
              <a:rPr lang="en-US" dirty="0" smtClean="0"/>
              <a:t> inline</a:t>
            </a:r>
          </a:p>
          <a:p>
            <a:pPr>
              <a:buNone/>
            </a:pPr>
            <a:r>
              <a:rPr lang="en-US" dirty="0" smtClean="0"/>
              <a:t> 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err="1" smtClean="0"/>
              <a:t>rng</a:t>
            </a:r>
            <a:r>
              <a:rPr lang="en-US" dirty="0" smtClean="0"/>
              <a:t> = </a:t>
            </a:r>
            <a:r>
              <a:rPr lang="en-US" dirty="0" err="1" smtClean="0"/>
              <a:t>np.random.RandomState</a:t>
            </a:r>
            <a:r>
              <a:rPr lang="en-US" dirty="0" smtClean="0"/>
              <a:t>(35) </a:t>
            </a:r>
          </a:p>
          <a:p>
            <a:pPr>
              <a:buNone/>
            </a:pPr>
            <a:r>
              <a:rPr lang="en-US" dirty="0" smtClean="0"/>
              <a:t>x = 10*</a:t>
            </a:r>
            <a:r>
              <a:rPr lang="en-US" dirty="0" err="1" smtClean="0"/>
              <a:t>rng.rand</a:t>
            </a:r>
            <a:r>
              <a:rPr lang="en-US" dirty="0" smtClean="0"/>
              <a:t>(40) </a:t>
            </a:r>
          </a:p>
          <a:p>
            <a:pPr>
              <a:buNone/>
            </a:pPr>
            <a:r>
              <a:rPr lang="en-US" dirty="0" smtClean="0"/>
              <a:t>y = 2*x-1+rng.randn(40)</a:t>
            </a:r>
          </a:p>
          <a:p>
            <a:pPr>
              <a:buNone/>
            </a:pPr>
            <a:r>
              <a:rPr lang="en-US" dirty="0" smtClean="0"/>
              <a:t> </a:t>
            </a:r>
            <a:r>
              <a:rPr lang="en-US" dirty="0" err="1" smtClean="0"/>
              <a:t>plt.scatter</a:t>
            </a:r>
            <a:r>
              <a:rPr lang="en-US" dirty="0" smtClean="0"/>
              <a:t>(</a:t>
            </a:r>
            <a:r>
              <a:rPr lang="en-US" dirty="0" err="1" smtClean="0"/>
              <a:t>x,y</a:t>
            </a:r>
            <a:r>
              <a:rPr lang="en-US" dirty="0" smtClean="0"/>
              <a:t>);</a:t>
            </a:r>
            <a:endParaRPr lang="en-US" b="1"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lstStyle/>
          <a:p>
            <a:r>
              <a:rPr lang="en-US" dirty="0" smtClean="0"/>
              <a:t>With the above example , the following steps are applied:</a:t>
            </a:r>
          </a:p>
          <a:p>
            <a:r>
              <a:rPr lang="en-US" b="1" dirty="0" smtClean="0"/>
              <a:t>Choose a class or Model:</a:t>
            </a:r>
          </a:p>
          <a:p>
            <a:r>
              <a:rPr lang="en-US" dirty="0" smtClean="0"/>
              <a:t>To compute a simple linear regression model , we need to import the linear regression class.</a:t>
            </a:r>
          </a:p>
          <a:p>
            <a:r>
              <a:rPr lang="en-US" dirty="0" smtClean="0"/>
              <a:t>from </a:t>
            </a:r>
            <a:r>
              <a:rPr lang="en-US" dirty="0" err="1" smtClean="0"/>
              <a:t>sklearn.linear_model</a:t>
            </a:r>
            <a:r>
              <a:rPr lang="en-US" dirty="0" smtClean="0"/>
              <a:t> import </a:t>
            </a:r>
            <a:r>
              <a:rPr lang="en-US" dirty="0" err="1" smtClean="0"/>
              <a:t>LinearRegression</a:t>
            </a:r>
            <a:r>
              <a:rPr lang="en-US" dirty="0" smtClean="0"/>
              <a:t> </a:t>
            </a:r>
            <a:br>
              <a:rPr lang="en-US" dirty="0" smtClean="0"/>
            </a:br>
            <a:endParaRPr lang="en-US" dirty="0" smtClean="0"/>
          </a:p>
          <a:p>
            <a:r>
              <a:rPr lang="en-US" b="1" dirty="0" smtClean="0"/>
              <a:t>Choose Model </a:t>
            </a:r>
            <a:r>
              <a:rPr lang="en-US" b="1" dirty="0" err="1" smtClean="0"/>
              <a:t>Hyperparameters</a:t>
            </a:r>
            <a:r>
              <a:rPr lang="en-US" b="1" dirty="0" smtClean="0"/>
              <a:t>:</a:t>
            </a:r>
          </a:p>
          <a:p>
            <a:r>
              <a:rPr lang="en-US" dirty="0" smtClean="0"/>
              <a:t>Once we choose a class or model , we need to make some important choices which are denoted as </a:t>
            </a:r>
            <a:r>
              <a:rPr lang="en-US" dirty="0" err="1" smtClean="0"/>
              <a:t>hyperparameters</a:t>
            </a:r>
            <a:r>
              <a:rPr lang="en-US"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Choose Model </a:t>
            </a:r>
            <a:r>
              <a:rPr lang="en-US" b="1" dirty="0" err="1" smtClean="0"/>
              <a:t>Hyperparameters</a:t>
            </a:r>
            <a:r>
              <a:rPr lang="en-US" b="1" dirty="0" smtClean="0"/>
              <a:t>:</a:t>
            </a:r>
          </a:p>
          <a:p>
            <a:r>
              <a:rPr lang="en-US" dirty="0" smtClean="0"/>
              <a:t>The parameters must be set before the model is fit to data.</a:t>
            </a:r>
          </a:p>
          <a:p>
            <a:r>
              <a:rPr lang="en-US" dirty="0" smtClean="0"/>
              <a:t>For this linear regression example , the intercept is fit by using the </a:t>
            </a:r>
            <a:r>
              <a:rPr lang="en-US" dirty="0" err="1" smtClean="0"/>
              <a:t>fit_intercept</a:t>
            </a:r>
            <a:r>
              <a:rPr lang="en-US" dirty="0" smtClean="0"/>
              <a:t> </a:t>
            </a:r>
            <a:r>
              <a:rPr lang="en-US" dirty="0" err="1" smtClean="0"/>
              <a:t>hyperparameter</a:t>
            </a:r>
            <a:r>
              <a:rPr lang="en-US" dirty="0" smtClean="0"/>
              <a:t>.</a:t>
            </a:r>
          </a:p>
          <a:p>
            <a:r>
              <a:rPr lang="en-US" b="1" dirty="0" smtClean="0"/>
              <a:t>Example:</a:t>
            </a:r>
          </a:p>
          <a:p>
            <a:r>
              <a:rPr lang="en-US" dirty="0" smtClean="0"/>
              <a:t>model = </a:t>
            </a:r>
            <a:r>
              <a:rPr lang="en-US" dirty="0" err="1" smtClean="0"/>
              <a:t>LinearRegression</a:t>
            </a:r>
            <a:r>
              <a:rPr lang="en-US" dirty="0" smtClean="0"/>
              <a:t>(</a:t>
            </a:r>
            <a:r>
              <a:rPr lang="en-US" dirty="0" err="1" smtClean="0"/>
              <a:t>fit_intercept</a:t>
            </a:r>
            <a:r>
              <a:rPr lang="en-US" dirty="0" smtClean="0"/>
              <a:t> = True)</a:t>
            </a:r>
          </a:p>
          <a:p>
            <a:r>
              <a:rPr lang="en-US" dirty="0" smtClean="0"/>
              <a:t> model</a:t>
            </a:r>
          </a:p>
          <a:p>
            <a:r>
              <a:rPr lang="en-US" b="1" dirty="0" smtClean="0"/>
              <a:t>Output:</a:t>
            </a:r>
          </a:p>
          <a:p>
            <a:r>
              <a:rPr lang="en-US" dirty="0" err="1" smtClean="0"/>
              <a:t>LinearRegression</a:t>
            </a:r>
            <a:r>
              <a:rPr lang="en-US" dirty="0" smtClean="0"/>
              <a:t>(</a:t>
            </a:r>
            <a:r>
              <a:rPr lang="en-US" dirty="0" err="1" smtClean="0"/>
              <a:t>copy_X</a:t>
            </a:r>
            <a:r>
              <a:rPr lang="en-US" dirty="0" smtClean="0"/>
              <a:t> = True, </a:t>
            </a:r>
            <a:r>
              <a:rPr lang="en-US" dirty="0" err="1" smtClean="0"/>
              <a:t>fit_intercept</a:t>
            </a:r>
            <a:r>
              <a:rPr lang="en-US" dirty="0" smtClean="0"/>
              <a:t> = True, </a:t>
            </a:r>
            <a:r>
              <a:rPr lang="en-US" dirty="0" err="1" smtClean="0"/>
              <a:t>n_jobs</a:t>
            </a:r>
            <a:r>
              <a:rPr lang="en-US" dirty="0" smtClean="0"/>
              <a:t> = None, normalize = False) </a:t>
            </a:r>
            <a:br>
              <a:rPr lang="en-US" dirty="0" smtClean="0"/>
            </a:br>
            <a:endParaRPr 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Arranging the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know that our target variable y is in the correct format, i.e. a length </a:t>
            </a:r>
            <a:r>
              <a:rPr lang="en-US" dirty="0" err="1" smtClean="0"/>
              <a:t>n_samples</a:t>
            </a:r>
            <a:r>
              <a:rPr lang="en-US" dirty="0" smtClean="0"/>
              <a:t> array of 1D.</a:t>
            </a:r>
          </a:p>
          <a:p>
            <a:r>
              <a:rPr lang="en-US" dirty="0" smtClean="0"/>
              <a:t>We need to reshape the feature matrix X to make it a matrix of size[</a:t>
            </a:r>
            <a:r>
              <a:rPr lang="en-US" dirty="0" err="1" smtClean="0"/>
              <a:t>n_samples,n_features</a:t>
            </a:r>
            <a:r>
              <a:rPr lang="en-US" dirty="0" smtClean="0"/>
              <a:t>]</a:t>
            </a:r>
          </a:p>
          <a:p>
            <a:r>
              <a:rPr lang="en-US" b="1" dirty="0" smtClean="0"/>
              <a:t>Example:</a:t>
            </a:r>
          </a:p>
          <a:p>
            <a:r>
              <a:rPr lang="en-US" dirty="0" smtClean="0"/>
              <a:t>X = x[:, </a:t>
            </a:r>
            <a:r>
              <a:rPr lang="en-US" dirty="0" err="1" smtClean="0"/>
              <a:t>np.newaxis</a:t>
            </a:r>
            <a:r>
              <a:rPr lang="en-US" dirty="0" smtClean="0"/>
              <a:t>] </a:t>
            </a:r>
          </a:p>
          <a:p>
            <a:r>
              <a:rPr lang="en-US" dirty="0" err="1" smtClean="0"/>
              <a:t>X.shape</a:t>
            </a:r>
            <a:endParaRPr lang="en-US" dirty="0" smtClean="0"/>
          </a:p>
          <a:p>
            <a:endParaRPr lang="en-US" dirty="0" smtClean="0"/>
          </a:p>
          <a:p>
            <a:r>
              <a:rPr lang="en-US" b="1" dirty="0" smtClean="0"/>
              <a:t>Output:</a:t>
            </a:r>
          </a:p>
          <a:p>
            <a:r>
              <a:rPr lang="en-US" dirty="0" smtClean="0"/>
              <a:t>(40, 1) </a:t>
            </a:r>
            <a:br>
              <a:rPr lang="en-US" dirty="0" smtClean="0"/>
            </a:b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Model Fitting:</a:t>
            </a:r>
          </a:p>
          <a:p>
            <a:r>
              <a:rPr lang="en-US" dirty="0" smtClean="0"/>
              <a:t>Once we arrange the data , it is time to fit the model.</a:t>
            </a:r>
          </a:p>
          <a:p>
            <a:r>
              <a:rPr lang="en-US" dirty="0" smtClean="0"/>
              <a:t>We need to apply the model to our data.</a:t>
            </a:r>
          </a:p>
          <a:p>
            <a:r>
              <a:rPr lang="en-US" dirty="0" smtClean="0"/>
              <a:t>This can be done with the help of fit method.</a:t>
            </a:r>
          </a:p>
          <a:p>
            <a:endParaRPr lang="en-US" dirty="0" smtClean="0"/>
          </a:p>
          <a:p>
            <a:r>
              <a:rPr lang="en-US" b="1" dirty="0" smtClean="0"/>
              <a:t>Example:</a:t>
            </a:r>
          </a:p>
          <a:p>
            <a:r>
              <a:rPr lang="en-US" dirty="0" smtClean="0"/>
              <a:t>model.fit(X, y)</a:t>
            </a:r>
          </a:p>
          <a:p>
            <a:endParaRPr lang="en-US" dirty="0" smtClean="0"/>
          </a:p>
          <a:p>
            <a:r>
              <a:rPr lang="en-US" b="1" dirty="0" smtClean="0"/>
              <a:t>Output:</a:t>
            </a:r>
            <a:r>
              <a:rPr lang="en-US" dirty="0" smtClean="0"/>
              <a:t/>
            </a:r>
            <a:br>
              <a:rPr lang="en-US" dirty="0" smtClean="0"/>
            </a:br>
            <a:r>
              <a:rPr lang="en-US" dirty="0" smtClean="0"/>
              <a:t> </a:t>
            </a:r>
            <a:r>
              <a:rPr lang="en-US" dirty="0" err="1" smtClean="0"/>
              <a:t>LinearRegression</a:t>
            </a:r>
            <a:r>
              <a:rPr lang="en-US" dirty="0" smtClean="0"/>
              <a:t>(</a:t>
            </a:r>
            <a:r>
              <a:rPr lang="en-US" dirty="0" err="1" smtClean="0"/>
              <a:t>copy_X</a:t>
            </a:r>
            <a:r>
              <a:rPr lang="en-US" dirty="0" smtClean="0"/>
              <a:t> = True, </a:t>
            </a:r>
            <a:r>
              <a:rPr lang="en-US" dirty="0" err="1" smtClean="0"/>
              <a:t>fit_intercept</a:t>
            </a:r>
            <a:r>
              <a:rPr lang="en-US" dirty="0" smtClean="0"/>
              <a:t> = True, </a:t>
            </a:r>
            <a:r>
              <a:rPr lang="en-US" dirty="0" err="1" smtClean="0"/>
              <a:t>n_jobs</a:t>
            </a:r>
            <a:r>
              <a:rPr lang="en-US" dirty="0" smtClean="0"/>
              <a:t> = </a:t>
            </a:r>
            <a:r>
              <a:rPr lang="en-US" dirty="0" err="1" smtClean="0"/>
              <a:t>None,normalize</a:t>
            </a:r>
            <a:r>
              <a:rPr lang="en-US" dirty="0" smtClean="0"/>
              <a:t> = False)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the following example , the below parameter shows the slope of simple linear fit of data.</a:t>
            </a:r>
          </a:p>
          <a:p>
            <a:r>
              <a:rPr lang="en-US" b="1" dirty="0" smtClean="0"/>
              <a:t>Example:</a:t>
            </a:r>
          </a:p>
          <a:p>
            <a:pPr>
              <a:buNone/>
            </a:pPr>
            <a:r>
              <a:rPr lang="en-US" dirty="0" err="1" smtClean="0"/>
              <a:t>model.coef</a:t>
            </a:r>
            <a:r>
              <a:rPr lang="en-US" dirty="0" smtClean="0"/>
              <a:t>_</a:t>
            </a:r>
          </a:p>
          <a:p>
            <a:r>
              <a:rPr lang="en-US" b="1" dirty="0" smtClean="0"/>
              <a:t>Output:</a:t>
            </a:r>
          </a:p>
          <a:p>
            <a:r>
              <a:rPr lang="en-US" dirty="0" smtClean="0"/>
              <a:t>array([1.99839352]) </a:t>
            </a:r>
          </a:p>
          <a:p>
            <a:r>
              <a:rPr lang="en-US" dirty="0" smtClean="0"/>
              <a:t>The below parameter represents the intercept to simple linear fit to data.</a:t>
            </a:r>
          </a:p>
          <a:p>
            <a:r>
              <a:rPr lang="en-US" b="1" dirty="0" smtClean="0"/>
              <a:t>Example:</a:t>
            </a:r>
          </a:p>
          <a:p>
            <a:r>
              <a:rPr lang="en-US" dirty="0" err="1" smtClean="0"/>
              <a:t>model.intercept</a:t>
            </a:r>
            <a:r>
              <a:rPr lang="en-US" dirty="0" smtClean="0"/>
              <a:t>_</a:t>
            </a:r>
          </a:p>
          <a:p>
            <a:r>
              <a:rPr lang="en-US" b="1" dirty="0" smtClean="0"/>
              <a:t>Output:</a:t>
            </a:r>
          </a:p>
          <a:p>
            <a:r>
              <a:rPr lang="en-US" dirty="0" smtClean="0"/>
              <a:t>-0.9895459457775022 </a:t>
            </a:r>
            <a:br>
              <a:rPr lang="en-US" dirty="0" smtClean="0"/>
            </a:br>
            <a:endParaRPr lang="en-US" dirty="0" smtClean="0"/>
          </a:p>
          <a:p>
            <a:pPr>
              <a:buNone/>
            </a:pP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7" y="4293097"/>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2"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2328646" cy="360418"/>
          </a:xfrm>
          <a:prstGeom prst="rect">
            <a:avLst/>
          </a:prstGeom>
        </p:spPr>
        <p:txBody>
          <a:bodyPr wrap="none" lIns="82611" tIns="41306" rIns="82611" bIns="41306">
            <a:spAutoFit/>
          </a:bodyPr>
          <a:lstStyle/>
          <a:p>
            <a:r>
              <a:rPr lang="en-US" dirty="0"/>
              <a:t>https://apssdc.in/home/</a:t>
            </a:r>
          </a:p>
        </p:txBody>
      </p:sp>
    </p:spTree>
    <p:extLst>
      <p:ext uri="{BB962C8B-B14F-4D97-AF65-F5344CB8AC3E}">
        <p14:creationId xmlns:p14="http://schemas.microsoft.com/office/powerpoint/2010/main" val="4106229117"/>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Model to new Data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After training the model , we can apply it to new data.</a:t>
            </a:r>
          </a:p>
          <a:p>
            <a:r>
              <a:rPr lang="en-US" dirty="0" smtClean="0"/>
              <a:t>The main task of supervised learning is to evaluate the model based on new data.</a:t>
            </a:r>
          </a:p>
          <a:p>
            <a:r>
              <a:rPr lang="en-US" dirty="0" smtClean="0"/>
              <a:t>It is not a part of the training set.</a:t>
            </a:r>
          </a:p>
          <a:p>
            <a:r>
              <a:rPr lang="en-US" dirty="0" smtClean="0"/>
              <a:t>It can be done with the help of </a:t>
            </a:r>
            <a:r>
              <a:rPr lang="en-US" b="1" dirty="0" smtClean="0"/>
              <a:t>predict() </a:t>
            </a:r>
            <a:r>
              <a:rPr lang="en-US" dirty="0" smtClean="0"/>
              <a:t>method.</a:t>
            </a:r>
          </a:p>
          <a:p>
            <a:r>
              <a:rPr lang="en-US" b="1" dirty="0" smtClean="0"/>
              <a:t>Example:</a:t>
            </a:r>
          </a:p>
          <a:p>
            <a:r>
              <a:rPr lang="en-US" dirty="0" err="1" smtClean="0"/>
              <a:t>xfit</a:t>
            </a:r>
            <a:r>
              <a:rPr lang="en-US" dirty="0" smtClean="0"/>
              <a:t> = </a:t>
            </a:r>
            <a:r>
              <a:rPr lang="en-US" dirty="0" err="1" smtClean="0"/>
              <a:t>np.linspace</a:t>
            </a:r>
            <a:r>
              <a:rPr lang="en-US" dirty="0" smtClean="0"/>
              <a:t>(-1, 11) </a:t>
            </a:r>
          </a:p>
          <a:p>
            <a:r>
              <a:rPr lang="en-US" dirty="0" err="1" smtClean="0"/>
              <a:t>Xfit</a:t>
            </a:r>
            <a:r>
              <a:rPr lang="en-US" dirty="0" smtClean="0"/>
              <a:t> = </a:t>
            </a:r>
            <a:r>
              <a:rPr lang="en-US" dirty="0" err="1" smtClean="0"/>
              <a:t>xfit</a:t>
            </a:r>
            <a:r>
              <a:rPr lang="en-US" dirty="0" smtClean="0"/>
              <a:t>[:, </a:t>
            </a:r>
            <a:r>
              <a:rPr lang="en-US" dirty="0" err="1" smtClean="0"/>
              <a:t>np.newaxis</a:t>
            </a:r>
            <a:r>
              <a:rPr lang="en-US" dirty="0" smtClean="0"/>
              <a:t>] </a:t>
            </a:r>
          </a:p>
          <a:p>
            <a:r>
              <a:rPr lang="en-US" dirty="0" err="1" smtClean="0"/>
              <a:t>yfit</a:t>
            </a:r>
            <a:r>
              <a:rPr lang="en-US" dirty="0" smtClean="0"/>
              <a:t> = </a:t>
            </a:r>
            <a:r>
              <a:rPr lang="en-US" dirty="0" err="1" smtClean="0"/>
              <a:t>model.predict</a:t>
            </a:r>
            <a:r>
              <a:rPr lang="en-US" dirty="0" smtClean="0"/>
              <a:t>(</a:t>
            </a:r>
            <a:r>
              <a:rPr lang="en-US" dirty="0" err="1" smtClean="0"/>
              <a:t>Xfit</a:t>
            </a:r>
            <a:r>
              <a:rPr lang="en-US" dirty="0" smtClean="0"/>
              <a:t>)</a:t>
            </a:r>
          </a:p>
          <a:p>
            <a:r>
              <a:rPr lang="en-US" dirty="0" smtClean="0"/>
              <a:t> </a:t>
            </a:r>
            <a:r>
              <a:rPr lang="en-US" dirty="0" err="1" smtClean="0"/>
              <a:t>plt.scatter</a:t>
            </a:r>
            <a:r>
              <a:rPr lang="en-US" dirty="0" smtClean="0"/>
              <a:t>(x, y) </a:t>
            </a:r>
          </a:p>
          <a:p>
            <a:r>
              <a:rPr lang="en-US" dirty="0" err="1" smtClean="0"/>
              <a:t>plt.plot</a:t>
            </a:r>
            <a:r>
              <a:rPr lang="en-US" dirty="0" smtClean="0"/>
              <a:t>(</a:t>
            </a:r>
            <a:r>
              <a:rPr lang="en-US" dirty="0" err="1" smtClean="0"/>
              <a:t>xfit</a:t>
            </a:r>
            <a:r>
              <a:rPr lang="en-US" dirty="0" smtClean="0"/>
              <a:t>, </a:t>
            </a:r>
            <a:r>
              <a:rPr lang="en-US" dirty="0" err="1" smtClean="0"/>
              <a:t>yfit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 Working/Executable Sample:</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a:t>
            </a:r>
            <a:r>
              <a:rPr lang="en-US" dirty="0" err="1" smtClean="0"/>
              <a:t>matplotlib</a:t>
            </a:r>
            <a:r>
              <a:rPr lang="en-US" dirty="0" smtClean="0"/>
              <a:t> inline </a:t>
            </a:r>
          </a:p>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endParaRPr lang="en-US" dirty="0" smtClean="0"/>
          </a:p>
          <a:p>
            <a:pPr>
              <a:buNone/>
            </a:pPr>
            <a:r>
              <a:rPr lang="en-US" dirty="0" smtClean="0"/>
              <a:t>iris = </a:t>
            </a:r>
            <a:r>
              <a:rPr lang="en-US" dirty="0" err="1" smtClean="0"/>
              <a:t>sns.load_dataset</a:t>
            </a:r>
            <a:r>
              <a:rPr lang="en-US" dirty="0" smtClean="0"/>
              <a:t>('iris') </a:t>
            </a:r>
          </a:p>
          <a:p>
            <a:pPr>
              <a:buNone/>
            </a:pPr>
            <a:r>
              <a:rPr lang="en-US" dirty="0" err="1" smtClean="0"/>
              <a:t>X_iris</a:t>
            </a:r>
            <a:r>
              <a:rPr lang="en-US" dirty="0" smtClean="0"/>
              <a:t> = </a:t>
            </a:r>
            <a:r>
              <a:rPr lang="en-US" dirty="0" err="1" smtClean="0"/>
              <a:t>iris.drop</a:t>
            </a:r>
            <a:r>
              <a:rPr lang="en-US" dirty="0" smtClean="0"/>
              <a:t>('species', axis = 1) </a:t>
            </a:r>
          </a:p>
          <a:p>
            <a:pPr>
              <a:buNone/>
            </a:pPr>
            <a:r>
              <a:rPr lang="en-US" dirty="0" err="1" smtClean="0"/>
              <a:t>X_iris.shape</a:t>
            </a:r>
            <a:r>
              <a:rPr lang="en-US" dirty="0" smtClean="0"/>
              <a:t> </a:t>
            </a:r>
          </a:p>
          <a:p>
            <a:pPr>
              <a:buNone/>
            </a:pPr>
            <a:r>
              <a:rPr lang="en-US" dirty="0" err="1" smtClean="0"/>
              <a:t>y_iris</a:t>
            </a:r>
            <a:r>
              <a:rPr lang="en-US" dirty="0" smtClean="0"/>
              <a:t> = iris['species'] </a:t>
            </a:r>
          </a:p>
          <a:p>
            <a:pPr>
              <a:buNone/>
            </a:pPr>
            <a:r>
              <a:rPr lang="en-US" dirty="0" err="1" smtClean="0"/>
              <a:t>y_iris.shape</a:t>
            </a:r>
            <a:endParaRPr lang="en-US" dirty="0" smtClean="0"/>
          </a:p>
          <a:p>
            <a:pPr>
              <a:buNone/>
            </a:pPr>
            <a:endParaRPr lang="en-US" dirty="0" smtClean="0"/>
          </a:p>
          <a:p>
            <a:pPr>
              <a:buNone/>
            </a:pPr>
            <a:r>
              <a:rPr lang="en-US" dirty="0" smtClean="0"/>
              <a:t> </a:t>
            </a:r>
            <a:r>
              <a:rPr lang="en-US" dirty="0" err="1" smtClean="0"/>
              <a:t>rng</a:t>
            </a:r>
            <a:r>
              <a:rPr lang="en-US" dirty="0" smtClean="0"/>
              <a:t> = </a:t>
            </a:r>
            <a:r>
              <a:rPr lang="en-US" dirty="0" err="1" smtClean="0"/>
              <a:t>np.random.RandomState</a:t>
            </a:r>
            <a:r>
              <a:rPr lang="en-US" dirty="0" smtClean="0"/>
              <a:t>(35) </a:t>
            </a:r>
          </a:p>
          <a:p>
            <a:pPr>
              <a:buNone/>
            </a:pPr>
            <a:r>
              <a:rPr lang="en-US" dirty="0" smtClean="0"/>
              <a:t>x = 10*</a:t>
            </a:r>
            <a:r>
              <a:rPr lang="en-US" dirty="0" err="1" smtClean="0"/>
              <a:t>rng.rand</a:t>
            </a:r>
            <a:r>
              <a:rPr lang="en-US" dirty="0" smtClean="0"/>
              <a:t>(40)</a:t>
            </a:r>
          </a:p>
          <a:p>
            <a:pPr>
              <a:buNone/>
            </a:pPr>
            <a:r>
              <a:rPr lang="en-US" dirty="0" smtClean="0"/>
              <a:t> y = 2*x-1+rng.randn(40) </a:t>
            </a:r>
          </a:p>
          <a:p>
            <a:pPr>
              <a:buNone/>
            </a:pPr>
            <a:r>
              <a:rPr lang="en-US" dirty="0" err="1" smtClean="0"/>
              <a:t>plt.scatter</a:t>
            </a:r>
            <a:r>
              <a:rPr lang="en-US" dirty="0" smtClean="0"/>
              <a:t>(</a:t>
            </a:r>
            <a:r>
              <a:rPr lang="en-US" dirty="0" err="1" smtClean="0"/>
              <a:t>x,y</a:t>
            </a:r>
            <a:r>
              <a:rPr lang="en-US" dirty="0" smtClean="0"/>
              <a:t>); </a:t>
            </a:r>
          </a:p>
          <a:p>
            <a:pPr>
              <a:buNone/>
            </a:pPr>
            <a:r>
              <a:rPr lang="en-US" dirty="0" smtClean="0"/>
              <a:t>from </a:t>
            </a:r>
            <a:r>
              <a:rPr lang="en-US" dirty="0" err="1" smtClean="0"/>
              <a:t>sklearn.linear_model</a:t>
            </a:r>
            <a:r>
              <a:rPr lang="en-US" dirty="0" smtClean="0"/>
              <a:t> </a:t>
            </a:r>
          </a:p>
          <a:p>
            <a:pPr>
              <a:buNone/>
            </a:pPr>
            <a:r>
              <a:rPr lang="en-US" dirty="0" smtClean="0"/>
              <a:t>import </a:t>
            </a:r>
            <a:r>
              <a:rPr lang="en-US" dirty="0" err="1" smtClean="0"/>
              <a:t>LinearRegression</a:t>
            </a:r>
            <a:r>
              <a:rPr lang="en-US" dirty="0" smtClean="0"/>
              <a:t> </a:t>
            </a:r>
          </a:p>
          <a:p>
            <a:pPr>
              <a:buNone/>
            </a:pPr>
            <a:r>
              <a:rPr lang="en-US" dirty="0" smtClean="0"/>
              <a:t>model = </a:t>
            </a:r>
            <a:r>
              <a:rPr lang="en-US" dirty="0" err="1" smtClean="0"/>
              <a:t>LinearRegression</a:t>
            </a:r>
            <a:r>
              <a:rPr lang="en-US" dirty="0" smtClean="0"/>
              <a:t>(</a:t>
            </a:r>
            <a:r>
              <a:rPr lang="en-US" dirty="0" err="1" smtClean="0"/>
              <a:t>fit_intercept</a:t>
            </a:r>
            <a:r>
              <a:rPr lang="en-US" dirty="0" smtClean="0"/>
              <a:t>=True) </a:t>
            </a:r>
          </a:p>
          <a:p>
            <a:pPr>
              <a:buNone/>
            </a:pPr>
            <a:r>
              <a:rPr lang="en-US" dirty="0" smtClean="0"/>
              <a:t>model X = x[:, </a:t>
            </a:r>
            <a:r>
              <a:rPr lang="en-US" dirty="0" err="1" smtClean="0"/>
              <a:t>np.newaxis</a:t>
            </a:r>
            <a:r>
              <a:rPr lang="en-US" dirty="0" smtClean="0"/>
              <a:t>] </a:t>
            </a:r>
          </a:p>
          <a:p>
            <a:pPr>
              <a:buNone/>
            </a:pPr>
            <a:r>
              <a:rPr lang="en-US" dirty="0" err="1" smtClean="0"/>
              <a:t>X.shape</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model.fit(X, y) </a:t>
            </a:r>
          </a:p>
          <a:p>
            <a:pPr>
              <a:buNone/>
            </a:pPr>
            <a:r>
              <a:rPr lang="en-US" dirty="0" err="1" smtClean="0"/>
              <a:t>model.coef</a:t>
            </a:r>
            <a:r>
              <a:rPr lang="en-US" dirty="0" smtClean="0"/>
              <a:t>_ </a:t>
            </a:r>
          </a:p>
          <a:p>
            <a:pPr>
              <a:buNone/>
            </a:pPr>
            <a:r>
              <a:rPr lang="en-US" dirty="0" err="1" smtClean="0"/>
              <a:t>model.intercept</a:t>
            </a:r>
            <a:r>
              <a:rPr lang="en-US" dirty="0" smtClean="0"/>
              <a:t>_ </a:t>
            </a:r>
          </a:p>
          <a:p>
            <a:pPr>
              <a:buNone/>
            </a:pPr>
            <a:r>
              <a:rPr lang="en-US" dirty="0" err="1" smtClean="0"/>
              <a:t>xfit</a:t>
            </a:r>
            <a:r>
              <a:rPr lang="en-US" dirty="0" smtClean="0"/>
              <a:t> = </a:t>
            </a:r>
            <a:r>
              <a:rPr lang="en-US" dirty="0" err="1" smtClean="0"/>
              <a:t>np.linspace</a:t>
            </a:r>
            <a:r>
              <a:rPr lang="en-US" dirty="0" smtClean="0"/>
              <a:t>(-1, 11) </a:t>
            </a:r>
          </a:p>
          <a:p>
            <a:pPr>
              <a:buNone/>
            </a:pPr>
            <a:r>
              <a:rPr lang="en-US" dirty="0" err="1" smtClean="0"/>
              <a:t>Xfit</a:t>
            </a:r>
            <a:r>
              <a:rPr lang="en-US" dirty="0" smtClean="0"/>
              <a:t> = </a:t>
            </a:r>
            <a:r>
              <a:rPr lang="en-US" dirty="0" err="1" smtClean="0"/>
              <a:t>xfit</a:t>
            </a:r>
            <a:r>
              <a:rPr lang="en-US" dirty="0" smtClean="0"/>
              <a:t>[:, </a:t>
            </a:r>
            <a:r>
              <a:rPr lang="en-US" dirty="0" err="1" smtClean="0"/>
              <a:t>np.newaxis</a:t>
            </a:r>
            <a:r>
              <a:rPr lang="en-US" dirty="0" smtClean="0"/>
              <a:t>] </a:t>
            </a:r>
          </a:p>
          <a:p>
            <a:pPr>
              <a:buNone/>
            </a:pPr>
            <a:r>
              <a:rPr lang="en-US" dirty="0" err="1" smtClean="0"/>
              <a:t>yfit</a:t>
            </a:r>
            <a:r>
              <a:rPr lang="en-US" dirty="0" smtClean="0"/>
              <a:t> = </a:t>
            </a:r>
            <a:r>
              <a:rPr lang="en-US" dirty="0" err="1" smtClean="0"/>
              <a:t>model.predict</a:t>
            </a:r>
            <a:r>
              <a:rPr lang="en-US" dirty="0" smtClean="0"/>
              <a:t>(</a:t>
            </a:r>
            <a:r>
              <a:rPr lang="en-US" dirty="0" err="1" smtClean="0"/>
              <a:t>Xfit</a:t>
            </a:r>
            <a:r>
              <a:rPr lang="en-US" dirty="0" smtClean="0"/>
              <a:t>) </a:t>
            </a:r>
          </a:p>
          <a:p>
            <a:pPr>
              <a:buNone/>
            </a:pPr>
            <a:r>
              <a:rPr lang="en-US" dirty="0" err="1" smtClean="0"/>
              <a:t>plt.scatter</a:t>
            </a:r>
            <a:r>
              <a:rPr lang="en-US" dirty="0" smtClean="0"/>
              <a:t>(x, y) </a:t>
            </a:r>
          </a:p>
          <a:p>
            <a:pPr>
              <a:buNone/>
            </a:pPr>
            <a:r>
              <a:rPr lang="en-US" dirty="0" err="1" smtClean="0"/>
              <a:t>plt.plot</a:t>
            </a:r>
            <a:r>
              <a:rPr lang="en-US" dirty="0" smtClean="0"/>
              <a:t>(</a:t>
            </a:r>
            <a:r>
              <a:rPr lang="en-US" dirty="0" err="1" smtClean="0"/>
              <a:t>xfit</a:t>
            </a:r>
            <a:r>
              <a:rPr lang="en-US" dirty="0" smtClean="0"/>
              <a:t>, </a:t>
            </a:r>
            <a:r>
              <a:rPr lang="en-US" dirty="0" err="1" smtClean="0"/>
              <a:t>yfit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a:t>
            </a:r>
            <a:r>
              <a:rPr lang="en-US" smtClean="0"/>
              <a:t>Learning Example:</a:t>
            </a:r>
            <a:endParaRPr lang="en-US"/>
          </a:p>
        </p:txBody>
      </p:sp>
      <p:sp>
        <p:nvSpPr>
          <p:cNvPr id="3" name="Content Placeholder 2"/>
          <p:cNvSpPr>
            <a:spLocks noGrp="1"/>
          </p:cNvSpPr>
          <p:nvPr>
            <p:ph sz="quarter" idx="1"/>
          </p:nvPr>
        </p:nvSpPr>
        <p:spPr/>
        <p:txBody>
          <a:bodyPr/>
          <a:lstStyle/>
          <a:p>
            <a:r>
              <a:rPr lang="en-US" dirty="0" smtClean="0"/>
              <a:t>In this example , the dimensionality of the iris dataset is reduced so that we can visualize it easily.</a:t>
            </a:r>
          </a:p>
          <a:p>
            <a:r>
              <a:rPr lang="en-US" dirty="0" smtClean="0"/>
              <a:t>We are going to use a technique called principal component  Analysis(PCA).</a:t>
            </a:r>
          </a:p>
          <a:p>
            <a:r>
              <a:rPr lang="en-US" dirty="0" smtClean="0"/>
              <a:t>PCA is a fast linear dimensionality reduction technique.</a:t>
            </a:r>
          </a:p>
          <a:p>
            <a:r>
              <a:rPr lang="en-US" dirty="0" smtClean="0"/>
              <a:t>We can load and plot the random data from iris dataset.</a:t>
            </a:r>
          </a:p>
          <a:p>
            <a:r>
              <a:rPr lang="en-US" dirty="0" smtClean="0"/>
              <a:t>We can follow the below steps.</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Involved in Unsupervised Learning:</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smtClean="0"/>
              <a:t>Choose a Class Of Model:</a:t>
            </a:r>
          </a:p>
          <a:p>
            <a:pPr>
              <a:buNone/>
            </a:pPr>
            <a:r>
              <a:rPr lang="en-US" dirty="0" smtClean="0"/>
              <a:t>from </a:t>
            </a:r>
            <a:r>
              <a:rPr lang="en-US" dirty="0" err="1" smtClean="0"/>
              <a:t>sklearn.decomposition</a:t>
            </a:r>
            <a:r>
              <a:rPr lang="en-US" dirty="0" smtClean="0"/>
              <a:t> import PCA </a:t>
            </a:r>
            <a:br>
              <a:rPr lang="en-US" dirty="0" smtClean="0"/>
            </a:br>
            <a:endParaRPr lang="en-US" dirty="0" smtClean="0"/>
          </a:p>
          <a:p>
            <a:pPr>
              <a:buNone/>
            </a:pPr>
            <a:r>
              <a:rPr lang="en-US" b="1" dirty="0" smtClean="0"/>
              <a:t>Choose Model </a:t>
            </a:r>
            <a:r>
              <a:rPr lang="en-US" b="1" dirty="0" err="1" smtClean="0"/>
              <a:t>Hyperparameters</a:t>
            </a:r>
            <a:r>
              <a:rPr lang="en-US" b="1" dirty="0" smtClean="0"/>
              <a:t>:</a:t>
            </a:r>
          </a:p>
          <a:p>
            <a:pPr>
              <a:buNone/>
            </a:pPr>
            <a:r>
              <a:rPr lang="en-US" b="1" dirty="0" smtClean="0"/>
              <a:t>Example:</a:t>
            </a:r>
          </a:p>
          <a:p>
            <a:pPr>
              <a:buNone/>
            </a:pPr>
            <a:r>
              <a:rPr lang="en-US" dirty="0" smtClean="0"/>
              <a:t>model = PCA(</a:t>
            </a:r>
            <a:r>
              <a:rPr lang="en-US" dirty="0" err="1" smtClean="0"/>
              <a:t>n_components</a:t>
            </a:r>
            <a:r>
              <a:rPr lang="en-US" dirty="0" smtClean="0"/>
              <a:t>=2) </a:t>
            </a:r>
          </a:p>
          <a:p>
            <a:pPr>
              <a:buNone/>
            </a:pPr>
            <a:r>
              <a:rPr lang="en-US" dirty="0" smtClean="0"/>
              <a:t>Model</a:t>
            </a:r>
          </a:p>
          <a:p>
            <a:pPr>
              <a:buNone/>
            </a:pPr>
            <a:endParaRPr lang="en-US" dirty="0" smtClean="0"/>
          </a:p>
          <a:p>
            <a:pPr>
              <a:buNone/>
            </a:pPr>
            <a:r>
              <a:rPr lang="en-US" b="1" dirty="0" smtClean="0"/>
              <a:t>Output:</a:t>
            </a:r>
          </a:p>
          <a:p>
            <a:pPr>
              <a:buNone/>
            </a:pPr>
            <a:r>
              <a:rPr lang="en-US" dirty="0" smtClean="0"/>
              <a:t>PCA(copy = True, </a:t>
            </a:r>
            <a:r>
              <a:rPr lang="en-US" dirty="0" err="1" smtClean="0"/>
              <a:t>iterated_power</a:t>
            </a:r>
            <a:r>
              <a:rPr lang="en-US" dirty="0" smtClean="0"/>
              <a:t> = 'auto', </a:t>
            </a:r>
            <a:r>
              <a:rPr lang="en-US" dirty="0" err="1" smtClean="0"/>
              <a:t>n_components</a:t>
            </a:r>
            <a:r>
              <a:rPr lang="en-US" dirty="0" smtClean="0"/>
              <a:t> = 2, </a:t>
            </a:r>
            <a:r>
              <a:rPr lang="en-US" dirty="0" err="1" smtClean="0"/>
              <a:t>random_state</a:t>
            </a:r>
            <a:r>
              <a:rPr lang="en-US" dirty="0" smtClean="0"/>
              <a:t> = None, </a:t>
            </a:r>
            <a:r>
              <a:rPr lang="en-US" dirty="0" err="1" smtClean="0"/>
              <a:t>svd_solver</a:t>
            </a:r>
            <a:r>
              <a:rPr lang="en-US" dirty="0" smtClean="0"/>
              <a:t> = 'auto', </a:t>
            </a:r>
            <a:r>
              <a:rPr lang="en-US" dirty="0" err="1" smtClean="0"/>
              <a:t>tol</a:t>
            </a:r>
            <a:r>
              <a:rPr lang="en-US" dirty="0" smtClean="0"/>
              <a:t> = 0.0, whiten = False)</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Involved in Unsupervised Learning:</a:t>
            </a:r>
            <a:endParaRPr lang="en-US" dirty="0"/>
          </a:p>
        </p:txBody>
      </p:sp>
      <p:sp>
        <p:nvSpPr>
          <p:cNvPr id="3" name="Content Placeholder 2"/>
          <p:cNvSpPr>
            <a:spLocks noGrp="1"/>
          </p:cNvSpPr>
          <p:nvPr>
            <p:ph sz="quarter" idx="1"/>
          </p:nvPr>
        </p:nvSpPr>
        <p:spPr/>
        <p:txBody>
          <a:bodyPr/>
          <a:lstStyle/>
          <a:p>
            <a:pPr>
              <a:buNone/>
            </a:pPr>
            <a:r>
              <a:rPr lang="en-US" b="1" dirty="0" smtClean="0"/>
              <a:t>Model  Fitting:</a:t>
            </a:r>
          </a:p>
          <a:p>
            <a:pPr>
              <a:buNone/>
            </a:pPr>
            <a:r>
              <a:rPr lang="en-US" b="1" dirty="0" smtClean="0"/>
              <a:t>Example:</a:t>
            </a:r>
          </a:p>
          <a:p>
            <a:pPr>
              <a:buNone/>
            </a:pPr>
            <a:r>
              <a:rPr lang="en-US" dirty="0" smtClean="0"/>
              <a:t>model.fit(</a:t>
            </a:r>
            <a:r>
              <a:rPr lang="en-US" dirty="0" err="1" smtClean="0"/>
              <a:t>X_iris</a:t>
            </a:r>
            <a:r>
              <a:rPr lang="en-US" dirty="0" smtClean="0"/>
              <a:t>)</a:t>
            </a:r>
            <a:br>
              <a:rPr lang="en-US" dirty="0" smtClean="0"/>
            </a:br>
            <a:endParaRPr lang="en-US" dirty="0" smtClean="0"/>
          </a:p>
          <a:p>
            <a:pPr>
              <a:buNone/>
            </a:pPr>
            <a:r>
              <a:rPr lang="en-US" b="1" dirty="0" smtClean="0"/>
              <a:t>Output:</a:t>
            </a:r>
          </a:p>
          <a:p>
            <a:pPr>
              <a:buNone/>
            </a:pPr>
            <a:r>
              <a:rPr lang="en-US" dirty="0" smtClean="0"/>
              <a:t>PCA(copy = True, </a:t>
            </a:r>
            <a:r>
              <a:rPr lang="en-US" dirty="0" err="1" smtClean="0"/>
              <a:t>iterated_power</a:t>
            </a:r>
            <a:r>
              <a:rPr lang="en-US" dirty="0" smtClean="0"/>
              <a:t> = 'auto', </a:t>
            </a:r>
            <a:r>
              <a:rPr lang="en-US" dirty="0" err="1" smtClean="0"/>
              <a:t>n_components</a:t>
            </a:r>
            <a:r>
              <a:rPr lang="en-US" dirty="0" smtClean="0"/>
              <a:t> = 2, </a:t>
            </a:r>
            <a:r>
              <a:rPr lang="en-US" dirty="0" err="1" smtClean="0"/>
              <a:t>random_state</a:t>
            </a:r>
            <a:r>
              <a:rPr lang="en-US" dirty="0" smtClean="0"/>
              <a:t> = None, </a:t>
            </a:r>
            <a:r>
              <a:rPr lang="en-US" dirty="0" err="1" smtClean="0"/>
              <a:t>svd_solver</a:t>
            </a:r>
            <a:r>
              <a:rPr lang="en-US" dirty="0" smtClean="0"/>
              <a:t> = 'auto', </a:t>
            </a:r>
            <a:r>
              <a:rPr lang="en-US" dirty="0" err="1" smtClean="0"/>
              <a:t>tol</a:t>
            </a:r>
            <a:r>
              <a:rPr lang="en-US" dirty="0" smtClean="0"/>
              <a:t> = 0.0, whiten = False)</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Involved in Unsupervised Learning:</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Transform the Data To Two Dimensional:</a:t>
            </a:r>
          </a:p>
          <a:p>
            <a:pPr>
              <a:buNone/>
            </a:pPr>
            <a:r>
              <a:rPr lang="en-US" b="1" dirty="0" smtClean="0"/>
              <a:t>Example:</a:t>
            </a:r>
          </a:p>
          <a:p>
            <a:pPr>
              <a:buNone/>
            </a:pPr>
            <a:r>
              <a:rPr lang="en-US" dirty="0" smtClean="0"/>
              <a:t>X_2D = </a:t>
            </a:r>
            <a:r>
              <a:rPr lang="en-US" dirty="0" err="1" smtClean="0"/>
              <a:t>model.transform</a:t>
            </a:r>
            <a:r>
              <a:rPr lang="en-US" dirty="0" smtClean="0"/>
              <a:t>(</a:t>
            </a:r>
            <a:r>
              <a:rPr lang="en-US" dirty="0" err="1" smtClean="0"/>
              <a:t>X_iris</a:t>
            </a:r>
            <a:r>
              <a:rPr lang="en-US" dirty="0" smtClean="0"/>
              <a:t>)</a:t>
            </a:r>
            <a:br>
              <a:rPr lang="en-US" dirty="0" smtClean="0"/>
            </a:br>
            <a:endParaRPr lang="en-US" dirty="0" smtClean="0"/>
          </a:p>
          <a:p>
            <a:pPr>
              <a:buNone/>
            </a:pPr>
            <a:r>
              <a:rPr lang="en-US" dirty="0" smtClean="0"/>
              <a:t>Result can be plotted as follows:</a:t>
            </a:r>
          </a:p>
          <a:p>
            <a:pPr>
              <a:buNone/>
            </a:pPr>
            <a:r>
              <a:rPr lang="en-US" b="1" dirty="0" smtClean="0"/>
              <a:t>Output:</a:t>
            </a:r>
          </a:p>
          <a:p>
            <a:pPr>
              <a:buNone/>
            </a:pPr>
            <a:r>
              <a:rPr lang="en-US" dirty="0" smtClean="0"/>
              <a:t>iris['PCA1'] = X_2D[:, 0] </a:t>
            </a:r>
          </a:p>
          <a:p>
            <a:pPr>
              <a:buNone/>
            </a:pPr>
            <a:r>
              <a:rPr lang="en-US" dirty="0" smtClean="0"/>
              <a:t>iris['PCA2'] = X_2D[:, 1]</a:t>
            </a:r>
          </a:p>
          <a:p>
            <a:pPr>
              <a:buNone/>
            </a:pPr>
            <a:r>
              <a:rPr lang="en-US" dirty="0" err="1" smtClean="0"/>
              <a:t>sns.lmplot</a:t>
            </a:r>
            <a:r>
              <a:rPr lang="en-US" dirty="0" smtClean="0"/>
              <a:t>("PCA1", "PCA2", hue = 'species', data = iris, </a:t>
            </a:r>
            <a:r>
              <a:rPr lang="en-US" dirty="0" err="1" smtClean="0"/>
              <a:t>fit_reg</a:t>
            </a:r>
            <a:r>
              <a:rPr lang="en-US" dirty="0" smtClean="0"/>
              <a:t> = False);</a:t>
            </a:r>
          </a:p>
          <a:p>
            <a:pPr>
              <a:buNone/>
            </a:pPr>
            <a:endParaRPr lang="en-US"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Working/Executable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a:t>
            </a:r>
            <a:r>
              <a:rPr lang="en-US" dirty="0" err="1" smtClean="0"/>
              <a:t>matplotlib</a:t>
            </a:r>
            <a:r>
              <a:rPr lang="en-US" dirty="0" smtClean="0"/>
              <a:t> inline </a:t>
            </a:r>
          </a:p>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r>
              <a:rPr lang="en-US" dirty="0" smtClean="0"/>
              <a:t>iris = </a:t>
            </a:r>
            <a:r>
              <a:rPr lang="en-US" dirty="0" err="1" smtClean="0"/>
              <a:t>sns.load_dataset</a:t>
            </a:r>
            <a:r>
              <a:rPr lang="en-US" dirty="0" smtClean="0"/>
              <a:t>('iris') </a:t>
            </a:r>
          </a:p>
          <a:p>
            <a:pPr>
              <a:buNone/>
            </a:pPr>
            <a:r>
              <a:rPr lang="en-US" dirty="0" err="1" smtClean="0"/>
              <a:t>X_iris</a:t>
            </a:r>
            <a:r>
              <a:rPr lang="en-US" dirty="0" smtClean="0"/>
              <a:t> = </a:t>
            </a:r>
            <a:r>
              <a:rPr lang="en-US" dirty="0" err="1" smtClean="0"/>
              <a:t>iris.drop</a:t>
            </a:r>
            <a:r>
              <a:rPr lang="en-US" dirty="0" smtClean="0"/>
              <a:t>('species', axis = 1) </a:t>
            </a:r>
          </a:p>
          <a:p>
            <a:pPr>
              <a:buNone/>
            </a:pPr>
            <a:r>
              <a:rPr lang="en-US" dirty="0" err="1" smtClean="0"/>
              <a:t>X_iris.shape</a:t>
            </a:r>
            <a:r>
              <a:rPr lang="en-US" dirty="0" smtClean="0"/>
              <a:t> </a:t>
            </a:r>
          </a:p>
          <a:p>
            <a:pPr>
              <a:buNone/>
            </a:pPr>
            <a:r>
              <a:rPr lang="en-US" dirty="0" err="1" smtClean="0"/>
              <a:t>y_iris</a:t>
            </a:r>
            <a:r>
              <a:rPr lang="en-US" dirty="0" smtClean="0"/>
              <a:t> = iris['species'] </a:t>
            </a:r>
          </a:p>
          <a:p>
            <a:pPr>
              <a:buNone/>
            </a:pPr>
            <a:r>
              <a:rPr lang="en-US" dirty="0" err="1" smtClean="0"/>
              <a:t>y_iris.shape</a:t>
            </a:r>
            <a:r>
              <a:rPr lang="en-US" dirty="0" smtClean="0"/>
              <a:t> </a:t>
            </a:r>
          </a:p>
          <a:p>
            <a:pPr>
              <a:buNone/>
            </a:pPr>
            <a:r>
              <a:rPr lang="en-US" dirty="0" err="1" smtClean="0"/>
              <a:t>rng</a:t>
            </a:r>
            <a:r>
              <a:rPr lang="en-US" dirty="0" smtClean="0"/>
              <a:t> = </a:t>
            </a:r>
            <a:r>
              <a:rPr lang="en-US" dirty="0" err="1" smtClean="0"/>
              <a:t>np.random.RandomState</a:t>
            </a:r>
            <a:r>
              <a:rPr lang="en-US" dirty="0" smtClean="0"/>
              <a:t>(35) </a:t>
            </a:r>
          </a:p>
          <a:p>
            <a:pPr>
              <a:buNone/>
            </a:pPr>
            <a:r>
              <a:rPr lang="en-US" dirty="0" smtClean="0"/>
              <a:t>x = 10*</a:t>
            </a:r>
            <a:r>
              <a:rPr lang="en-US" dirty="0" err="1" smtClean="0"/>
              <a:t>rng.rand</a:t>
            </a:r>
            <a:r>
              <a:rPr lang="en-US" dirty="0" smtClean="0"/>
              <a:t>(40) </a:t>
            </a:r>
          </a:p>
          <a:p>
            <a:pPr>
              <a:buNone/>
            </a:pPr>
            <a:r>
              <a:rPr lang="en-US" dirty="0" smtClean="0"/>
              <a:t>y = 2*x-1+rng.randn(40)</a:t>
            </a:r>
          </a:p>
          <a:p>
            <a:pPr>
              <a:buNone/>
            </a:pPr>
            <a:r>
              <a:rPr lang="en-US" dirty="0" smtClean="0"/>
              <a:t> </a:t>
            </a:r>
            <a:r>
              <a:rPr lang="en-US" dirty="0" err="1" smtClean="0"/>
              <a:t>plt.scatter</a:t>
            </a:r>
            <a:r>
              <a:rPr lang="en-US" dirty="0" smtClean="0"/>
              <a:t>(</a:t>
            </a:r>
            <a:r>
              <a:rPr lang="en-US" dirty="0" err="1" smtClean="0"/>
              <a:t>x,y</a:t>
            </a:r>
            <a:r>
              <a:rPr lang="en-US" dirty="0" smtClean="0"/>
              <a:t>); </a:t>
            </a:r>
          </a:p>
          <a:p>
            <a:pPr>
              <a:buNone/>
            </a:pPr>
            <a:r>
              <a:rPr lang="en-US" dirty="0" smtClean="0"/>
              <a:t>from </a:t>
            </a:r>
            <a:r>
              <a:rPr lang="en-US" dirty="0" err="1" smtClean="0"/>
              <a:t>sklearn.decomposition</a:t>
            </a:r>
            <a:r>
              <a:rPr lang="en-US" dirty="0" smtClean="0"/>
              <a:t> import PCA </a:t>
            </a:r>
          </a:p>
          <a:p>
            <a:pPr>
              <a:buNone/>
            </a:pPr>
            <a:r>
              <a:rPr lang="en-US" dirty="0" smtClean="0"/>
              <a:t>model = PCA(</a:t>
            </a:r>
            <a:r>
              <a:rPr lang="en-US" dirty="0" err="1" smtClean="0"/>
              <a:t>n_components</a:t>
            </a:r>
            <a:r>
              <a:rPr lang="en-US" dirty="0" smtClean="0"/>
              <a:t>=2) </a:t>
            </a:r>
          </a:p>
          <a:p>
            <a:pPr>
              <a:buNone/>
            </a:pPr>
            <a:r>
              <a:rPr lang="en-US" dirty="0" smtClean="0"/>
              <a:t>model model.fit(</a:t>
            </a:r>
            <a:r>
              <a:rPr lang="en-US" dirty="0" err="1" smtClean="0"/>
              <a:t>X_iris</a:t>
            </a:r>
            <a:r>
              <a:rPr lang="en-US" dirty="0" smtClean="0"/>
              <a:t>) </a:t>
            </a:r>
          </a:p>
          <a:p>
            <a:pPr>
              <a:buNone/>
            </a:pPr>
            <a:r>
              <a:rPr lang="en-US" dirty="0" smtClean="0"/>
              <a:t>X_2D = </a:t>
            </a:r>
            <a:r>
              <a:rPr lang="en-US" dirty="0" err="1" smtClean="0"/>
              <a:t>model.transform</a:t>
            </a:r>
            <a:r>
              <a:rPr lang="en-US" dirty="0" smtClean="0"/>
              <a:t>(</a:t>
            </a:r>
            <a:r>
              <a:rPr lang="en-US" dirty="0" err="1" smtClean="0"/>
              <a:t>X_iris</a:t>
            </a:r>
            <a:r>
              <a:rPr lang="en-US" dirty="0" smtClean="0"/>
              <a:t>) </a:t>
            </a:r>
          </a:p>
          <a:p>
            <a:pPr>
              <a:buNone/>
            </a:pPr>
            <a:r>
              <a:rPr lang="en-US" dirty="0" smtClean="0"/>
              <a:t>iris['PCA1'] = X_2D[:, 0] </a:t>
            </a:r>
          </a:p>
          <a:p>
            <a:pPr>
              <a:buNone/>
            </a:pPr>
            <a:r>
              <a:rPr lang="en-US" dirty="0" smtClean="0"/>
              <a:t>iris['PCA2'] = X_2D[:, 1] </a:t>
            </a:r>
          </a:p>
          <a:p>
            <a:pPr>
              <a:buNone/>
            </a:pPr>
            <a:r>
              <a:rPr lang="en-US" dirty="0" err="1" smtClean="0"/>
              <a:t>sns.lmplot</a:t>
            </a:r>
            <a:r>
              <a:rPr lang="en-US" dirty="0" smtClean="0"/>
              <a:t>("PCA1", "PCA2", hue='species', data=iris, </a:t>
            </a:r>
            <a:r>
              <a:rPr lang="en-US" dirty="0" err="1" smtClean="0"/>
              <a:t>fit_reg</a:t>
            </a:r>
            <a:r>
              <a:rPr lang="en-US" dirty="0" smtClean="0"/>
              <a:t>=False);</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a:t>
            </a:r>
            <a:r>
              <a:rPr lang="en-US" dirty="0" smtClean="0"/>
              <a:t> Learn - Conventions</a:t>
            </a:r>
            <a:endParaRPr lang="en-US" dirty="0"/>
          </a:p>
        </p:txBody>
      </p:sp>
      <p:sp>
        <p:nvSpPr>
          <p:cNvPr id="3" name="Content Placeholder 2"/>
          <p:cNvSpPr>
            <a:spLocks noGrp="1"/>
          </p:cNvSpPr>
          <p:nvPr>
            <p:ph sz="quarter" idx="1"/>
          </p:nvPr>
        </p:nvSpPr>
        <p:spPr/>
        <p:txBody>
          <a:bodyPr/>
          <a:lstStyle/>
          <a:p>
            <a:r>
              <a:rPr lang="en-US" dirty="0" smtClean="0"/>
              <a:t>The objects of </a:t>
            </a:r>
            <a:r>
              <a:rPr lang="en-US" dirty="0" err="1" smtClean="0"/>
              <a:t>scikit</a:t>
            </a:r>
            <a:r>
              <a:rPr lang="en-US" dirty="0" smtClean="0"/>
              <a:t>-learn share a uniform API that consists of following three complementary interfaces.</a:t>
            </a:r>
          </a:p>
          <a:p>
            <a:endParaRPr lang="en-US" dirty="0" smtClean="0"/>
          </a:p>
          <a:p>
            <a:r>
              <a:rPr lang="en-US" b="1" dirty="0" smtClean="0"/>
              <a:t>Estimator Interface – </a:t>
            </a:r>
            <a:r>
              <a:rPr lang="en-US" dirty="0" smtClean="0"/>
              <a:t>It is for building and fitting the models.</a:t>
            </a:r>
          </a:p>
          <a:p>
            <a:r>
              <a:rPr lang="en-US" b="1" dirty="0" smtClean="0"/>
              <a:t>Predictor Interface – </a:t>
            </a:r>
            <a:r>
              <a:rPr lang="en-US" dirty="0" smtClean="0"/>
              <a:t>It is for making predictions.</a:t>
            </a:r>
          </a:p>
          <a:p>
            <a:r>
              <a:rPr lang="en-US" b="1" dirty="0" smtClean="0"/>
              <a:t>Transformer Interface – </a:t>
            </a:r>
            <a:r>
              <a:rPr lang="en-US" dirty="0" smtClean="0"/>
              <a:t>It is converting data.</a:t>
            </a:r>
          </a:p>
          <a:p>
            <a:r>
              <a:rPr lang="en-US" dirty="0" smtClean="0"/>
              <a:t>The APIs adopt simple conventions.</a:t>
            </a:r>
          </a:p>
          <a:p>
            <a:r>
              <a:rPr lang="en-US" dirty="0" smtClean="0"/>
              <a:t>Design choices have been guided in a manner to avoid proliferation of framework code.</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Conventions:</a:t>
            </a:r>
            <a:endParaRPr lang="en-US" dirty="0"/>
          </a:p>
        </p:txBody>
      </p:sp>
      <p:sp>
        <p:nvSpPr>
          <p:cNvPr id="3" name="Content Placeholder 2"/>
          <p:cNvSpPr>
            <a:spLocks noGrp="1"/>
          </p:cNvSpPr>
          <p:nvPr>
            <p:ph sz="quarter" idx="1"/>
          </p:nvPr>
        </p:nvSpPr>
        <p:spPr/>
        <p:txBody>
          <a:bodyPr/>
          <a:lstStyle/>
          <a:p>
            <a:r>
              <a:rPr lang="en-US" dirty="0" smtClean="0"/>
              <a:t>The purpose of conventions is to make sure that the APIs stick to the following principles:</a:t>
            </a:r>
          </a:p>
          <a:p>
            <a:r>
              <a:rPr lang="en-US" b="1" dirty="0" smtClean="0"/>
              <a:t>Consistency- </a:t>
            </a:r>
            <a:r>
              <a:rPr lang="en-US" dirty="0" smtClean="0"/>
              <a:t>All the objects must share a consistent interface which further composed of a limited set of methods.</a:t>
            </a:r>
          </a:p>
          <a:p>
            <a:r>
              <a:rPr lang="en-US" b="1" dirty="0" smtClean="0"/>
              <a:t>Inspection: </a:t>
            </a:r>
            <a:r>
              <a:rPr lang="en-US" dirty="0" smtClean="0"/>
              <a:t>Constructor parameters and parameter values determined by learning algorithm should be stored and exposed as public attributes.</a:t>
            </a:r>
          </a:p>
          <a:p>
            <a:r>
              <a:rPr lang="en-US" b="1" dirty="0" smtClean="0"/>
              <a:t>Non-Proliferation Of Classes: </a:t>
            </a:r>
            <a:r>
              <a:rPr lang="en-US" dirty="0" smtClean="0"/>
              <a:t>Datasets should be represented as </a:t>
            </a:r>
            <a:r>
              <a:rPr lang="en-US" dirty="0" err="1" smtClean="0"/>
              <a:t>Numpy</a:t>
            </a:r>
            <a:r>
              <a:rPr lang="en-US" dirty="0" smtClean="0"/>
              <a:t> arrays or </a:t>
            </a:r>
            <a:r>
              <a:rPr lang="en-US" dirty="0" err="1" smtClean="0"/>
              <a:t>Scipy</a:t>
            </a:r>
            <a:r>
              <a:rPr lang="en-US" dirty="0" smtClean="0"/>
              <a:t> sparse matrix.</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89"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235671966"/>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Conventions:</a:t>
            </a:r>
            <a:endParaRPr lang="en-US" dirty="0"/>
          </a:p>
        </p:txBody>
      </p:sp>
      <p:sp>
        <p:nvSpPr>
          <p:cNvPr id="3" name="Content Placeholder 2"/>
          <p:cNvSpPr>
            <a:spLocks noGrp="1"/>
          </p:cNvSpPr>
          <p:nvPr>
            <p:ph sz="quarter" idx="1"/>
          </p:nvPr>
        </p:nvSpPr>
        <p:spPr/>
        <p:txBody>
          <a:bodyPr>
            <a:normAutofit/>
          </a:bodyPr>
          <a:lstStyle/>
          <a:p>
            <a:r>
              <a:rPr lang="en-US" b="1" dirty="0" smtClean="0"/>
              <a:t>Non-Proliferation Of Classes: </a:t>
            </a:r>
            <a:r>
              <a:rPr lang="en-US" dirty="0" smtClean="0"/>
              <a:t>Hyper-parameters names and values should be denoted as std. python strings.</a:t>
            </a:r>
          </a:p>
          <a:p>
            <a:r>
              <a:rPr lang="en-US" dirty="0" smtClean="0"/>
              <a:t>This is done in order to avoid the proliferation of framework code.</a:t>
            </a:r>
          </a:p>
          <a:p>
            <a:r>
              <a:rPr lang="en-US" b="1" dirty="0" smtClean="0"/>
              <a:t>Composition: </a:t>
            </a:r>
            <a:r>
              <a:rPr lang="en-US" dirty="0" smtClean="0"/>
              <a:t>The algorithms which can be expressed as sequences or combinations of transformations to data are naturally viewed as meta algorithms.</a:t>
            </a:r>
          </a:p>
          <a:p>
            <a:r>
              <a:rPr lang="en-US" b="1" dirty="0" smtClean="0"/>
              <a:t>Sensible Defaults: </a:t>
            </a:r>
            <a:r>
              <a:rPr lang="en-US" dirty="0" smtClean="0"/>
              <a:t>When an operation requires a appropriate user-defined parameter , an  appropriate default value is defined.</a:t>
            </a:r>
          </a:p>
          <a:p>
            <a:r>
              <a:rPr lang="en-US" dirty="0" smtClean="0"/>
              <a:t>The default value should cause the operation to be performed in a sensible way.</a:t>
            </a:r>
          </a:p>
          <a:p>
            <a:r>
              <a:rPr lang="en-US" dirty="0" smtClean="0"/>
              <a:t>We need to give a baseline solution to  </a:t>
            </a:r>
            <a:r>
              <a:rPr lang="en-US" smtClean="0"/>
              <a:t>a task at hand.</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Conventions:</a:t>
            </a:r>
            <a:endParaRPr lang="en-US" dirty="0"/>
          </a:p>
        </p:txBody>
      </p:sp>
      <p:sp>
        <p:nvSpPr>
          <p:cNvPr id="3" name="Content Placeholder 2"/>
          <p:cNvSpPr>
            <a:spLocks noGrp="1"/>
          </p:cNvSpPr>
          <p:nvPr>
            <p:ph sz="quarter" idx="1"/>
          </p:nvPr>
        </p:nvSpPr>
        <p:spPr/>
        <p:txBody>
          <a:bodyPr/>
          <a:lstStyle/>
          <a:p>
            <a:r>
              <a:rPr lang="en-US" b="1" dirty="0" smtClean="0"/>
              <a:t>Inspection:</a:t>
            </a:r>
            <a:r>
              <a:rPr lang="en-US" dirty="0" smtClean="0"/>
              <a:t> As per this guiding principle , every specified parameter value is exposed as public attributes.</a:t>
            </a:r>
          </a:p>
          <a:p>
            <a:pPr>
              <a:buNone/>
            </a:pPr>
            <a:endParaRPr lang="en-US" b="1" dirty="0" smtClean="0"/>
          </a:p>
          <a:p>
            <a:endParaRPr lang="en-US"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lstStyle/>
          <a:p>
            <a:r>
              <a:rPr lang="en-US" b="1" dirty="0" smtClean="0"/>
              <a:t>Step 1: </a:t>
            </a:r>
            <a:r>
              <a:rPr lang="en-US" dirty="0" smtClean="0"/>
              <a:t>Choose a class of model</a:t>
            </a:r>
          </a:p>
          <a:p>
            <a:r>
              <a:rPr lang="en-US" dirty="0" smtClean="0"/>
              <a:t>In the first step , we need to choose a class of model. It can be done by importing the appropriate estimator class from </a:t>
            </a:r>
            <a:r>
              <a:rPr lang="en-US" dirty="0" err="1" smtClean="0"/>
              <a:t>Scikit</a:t>
            </a:r>
            <a:r>
              <a:rPr lang="en-US" dirty="0" smtClean="0"/>
              <a:t>-learn.</a:t>
            </a:r>
          </a:p>
          <a:p>
            <a:endParaRPr lang="en-US" dirty="0" smtClean="0"/>
          </a:p>
          <a:p>
            <a:r>
              <a:rPr lang="en-US" b="1" dirty="0" smtClean="0"/>
              <a:t>Step 2: </a:t>
            </a:r>
            <a:r>
              <a:rPr lang="en-US" dirty="0" smtClean="0"/>
              <a:t>Choose Model </a:t>
            </a:r>
            <a:r>
              <a:rPr lang="en-US" dirty="0" err="1" smtClean="0"/>
              <a:t>Hyperparameters</a:t>
            </a:r>
            <a:endParaRPr lang="en-US" dirty="0" smtClean="0"/>
          </a:p>
          <a:p>
            <a:r>
              <a:rPr lang="en-US" dirty="0" smtClean="0"/>
              <a:t>I this step , the class model </a:t>
            </a:r>
            <a:r>
              <a:rPr lang="en-US" dirty="0" err="1" smtClean="0"/>
              <a:t>hyperparameters</a:t>
            </a:r>
            <a:r>
              <a:rPr lang="en-US" dirty="0" smtClean="0"/>
              <a:t> must be chosen.</a:t>
            </a:r>
          </a:p>
          <a:p>
            <a:r>
              <a:rPr lang="en-US" dirty="0" smtClean="0"/>
              <a:t>This can be done by instantiating the class with desired values.</a:t>
            </a:r>
          </a:p>
          <a:p>
            <a:pPr>
              <a:buNone/>
            </a:pPr>
            <a:endParaRPr lang="en-US" b="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Step 3: </a:t>
            </a:r>
            <a:r>
              <a:rPr lang="en-US" dirty="0" smtClean="0"/>
              <a:t>Arranging the Data</a:t>
            </a:r>
          </a:p>
          <a:p>
            <a:r>
              <a:rPr lang="en-US" dirty="0" smtClean="0"/>
              <a:t>We need to arrange the data into features matrix(X) and target vector(y)</a:t>
            </a:r>
          </a:p>
          <a:p>
            <a:endParaRPr lang="en-US" dirty="0" smtClean="0"/>
          </a:p>
          <a:p>
            <a:r>
              <a:rPr lang="en-US" b="1" dirty="0" smtClean="0"/>
              <a:t>Step 4: </a:t>
            </a:r>
            <a:r>
              <a:rPr lang="en-US" dirty="0" smtClean="0"/>
              <a:t>Model Fitting</a:t>
            </a:r>
          </a:p>
          <a:p>
            <a:r>
              <a:rPr lang="en-US" dirty="0" smtClean="0"/>
              <a:t>We need to fit the model to our data. It can be done by calling the fit() method of model instance.</a:t>
            </a:r>
          </a:p>
          <a:p>
            <a:endParaRPr lang="en-US" dirty="0" smtClean="0"/>
          </a:p>
          <a:p>
            <a:r>
              <a:rPr lang="en-US" b="1" dirty="0" smtClean="0"/>
              <a:t>Step 5: </a:t>
            </a:r>
            <a:r>
              <a:rPr lang="en-US" dirty="0" smtClean="0"/>
              <a:t>Applying the Model</a:t>
            </a:r>
          </a:p>
          <a:p>
            <a:r>
              <a:rPr lang="en-US" dirty="0" smtClean="0"/>
              <a:t>After fitting the model , we can apply it to new data.</a:t>
            </a:r>
          </a:p>
          <a:p>
            <a:r>
              <a:rPr lang="en-US" dirty="0" smtClean="0"/>
              <a:t>For supervised learning , use the predict() method to predict the labels for unknown data.</a:t>
            </a:r>
          </a:p>
          <a:p>
            <a:r>
              <a:rPr lang="en-US" dirty="0" smtClean="0"/>
              <a:t>For unsupervised learning , use predict() or transform() to infer properties of data.</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lstStyle/>
          <a:p>
            <a:r>
              <a:rPr lang="en-US" dirty="0" smtClean="0"/>
              <a:t>In the below example , we are going to show how to fit a line to (</a:t>
            </a:r>
            <a:r>
              <a:rPr lang="en-US" dirty="0" err="1" smtClean="0"/>
              <a:t>x,y</a:t>
            </a:r>
            <a:r>
              <a:rPr lang="en-US" dirty="0" smtClean="0"/>
              <a:t>) data ,</a:t>
            </a:r>
            <a:r>
              <a:rPr lang="en-US" dirty="0" err="1" smtClean="0"/>
              <a:t>i.e</a:t>
            </a:r>
            <a:r>
              <a:rPr lang="en-US" dirty="0" smtClean="0"/>
              <a:t>(Simple linear regression).</a:t>
            </a:r>
          </a:p>
          <a:p>
            <a:r>
              <a:rPr lang="en-US" dirty="0" smtClean="0"/>
              <a:t>First , we need to load the iris dataset.</a:t>
            </a:r>
          </a:p>
          <a:p>
            <a:endParaRPr lang="en-US" dirty="0" smtClean="0"/>
          </a:p>
          <a:p>
            <a:r>
              <a:rPr lang="en-US" b="1" dirty="0" smtClean="0"/>
              <a:t>Example:</a:t>
            </a:r>
          </a:p>
          <a:p>
            <a:r>
              <a:rPr lang="en-US" dirty="0" smtClean="0"/>
              <a:t>import </a:t>
            </a:r>
            <a:r>
              <a:rPr lang="en-US" dirty="0" err="1" smtClean="0"/>
              <a:t>seaborn</a:t>
            </a:r>
            <a:r>
              <a:rPr lang="en-US" dirty="0" smtClean="0"/>
              <a:t> as </a:t>
            </a:r>
            <a:r>
              <a:rPr lang="en-US" dirty="0" err="1" smtClean="0"/>
              <a:t>sns</a:t>
            </a:r>
            <a:r>
              <a:rPr lang="en-US" dirty="0" smtClean="0"/>
              <a:t> </a:t>
            </a:r>
          </a:p>
          <a:p>
            <a:r>
              <a:rPr lang="en-US" dirty="0" smtClean="0"/>
              <a:t>iris = </a:t>
            </a:r>
            <a:r>
              <a:rPr lang="en-US" dirty="0" err="1" smtClean="0"/>
              <a:t>sns.load_dataset</a:t>
            </a:r>
            <a:r>
              <a:rPr lang="en-US" dirty="0" smtClean="0"/>
              <a:t>('iris')</a:t>
            </a:r>
          </a:p>
          <a:p>
            <a:r>
              <a:rPr lang="en-US" dirty="0" smtClean="0"/>
              <a:t> </a:t>
            </a:r>
            <a:r>
              <a:rPr lang="en-US" dirty="0" err="1" smtClean="0"/>
              <a:t>X_iris</a:t>
            </a:r>
            <a:r>
              <a:rPr lang="en-US" dirty="0" smtClean="0"/>
              <a:t> = </a:t>
            </a:r>
            <a:r>
              <a:rPr lang="en-US" dirty="0" err="1" smtClean="0"/>
              <a:t>iris.drop</a:t>
            </a:r>
            <a:r>
              <a:rPr lang="en-US" dirty="0" smtClean="0"/>
              <a:t>('species', axis = 1) </a:t>
            </a:r>
          </a:p>
          <a:p>
            <a:r>
              <a:rPr lang="en-US" dirty="0" err="1" smtClean="0"/>
              <a:t>X_iris.shape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Example:</a:t>
            </a:r>
          </a:p>
          <a:p>
            <a:r>
              <a:rPr lang="en-US" dirty="0" err="1" smtClean="0"/>
              <a:t>y_iris</a:t>
            </a:r>
            <a:r>
              <a:rPr lang="en-US" dirty="0" smtClean="0"/>
              <a:t> = iris['species'] </a:t>
            </a:r>
          </a:p>
          <a:p>
            <a:r>
              <a:rPr lang="en-US" dirty="0" err="1" smtClean="0"/>
              <a:t>y_iris.shape</a:t>
            </a:r>
            <a:endParaRPr lang="en-US" dirty="0" smtClean="0"/>
          </a:p>
          <a:p>
            <a:endParaRPr lang="en-US" dirty="0" smtClean="0"/>
          </a:p>
          <a:p>
            <a:r>
              <a:rPr lang="en-US" dirty="0" smtClean="0"/>
              <a:t>For the regression example, we are going to use the following example.</a:t>
            </a:r>
          </a:p>
          <a:p>
            <a:r>
              <a:rPr lang="en-US" dirty="0" smtClean="0"/>
              <a:t>%</a:t>
            </a:r>
            <a:r>
              <a:rPr lang="en-US" dirty="0" err="1" smtClean="0"/>
              <a:t>matplotlib</a:t>
            </a:r>
            <a:r>
              <a:rPr lang="en-US" dirty="0" smtClean="0"/>
              <a:t> inline</a:t>
            </a:r>
          </a:p>
          <a:p>
            <a:r>
              <a:rPr lang="en-US" dirty="0" smtClean="0"/>
              <a:t> import </a:t>
            </a:r>
            <a:r>
              <a:rPr lang="en-US" dirty="0" err="1" smtClean="0"/>
              <a:t>matplotlib.pyplot</a:t>
            </a:r>
            <a:r>
              <a:rPr lang="en-US" dirty="0" smtClean="0"/>
              <a:t> as </a:t>
            </a:r>
            <a:r>
              <a:rPr lang="en-US" dirty="0" err="1" smtClean="0"/>
              <a:t>plt</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err="1" smtClean="0"/>
              <a:t>rng</a:t>
            </a:r>
            <a:r>
              <a:rPr lang="en-US" dirty="0" smtClean="0"/>
              <a:t> = </a:t>
            </a:r>
            <a:r>
              <a:rPr lang="en-US" dirty="0" err="1" smtClean="0"/>
              <a:t>np.random.RandomState</a:t>
            </a:r>
            <a:r>
              <a:rPr lang="en-US" dirty="0" smtClean="0"/>
              <a:t>(35) </a:t>
            </a:r>
          </a:p>
          <a:p>
            <a:r>
              <a:rPr lang="en-US" dirty="0" smtClean="0"/>
              <a:t>x = 10*</a:t>
            </a:r>
            <a:r>
              <a:rPr lang="en-US" dirty="0" err="1" smtClean="0"/>
              <a:t>rng.rand</a:t>
            </a:r>
            <a:r>
              <a:rPr lang="en-US" dirty="0" smtClean="0"/>
              <a:t>(40) </a:t>
            </a:r>
          </a:p>
          <a:p>
            <a:r>
              <a:rPr lang="en-US" dirty="0" smtClean="0"/>
              <a:t>y = 2*x-1+rng.randn(40) </a:t>
            </a:r>
          </a:p>
          <a:p>
            <a:r>
              <a:rPr lang="en-US" dirty="0" err="1" smtClean="0"/>
              <a:t>plt.scatter</a:t>
            </a:r>
            <a:r>
              <a:rPr lang="en-US" dirty="0" smtClean="0"/>
              <a:t>(</a:t>
            </a:r>
            <a:r>
              <a:rPr lang="en-US" dirty="0" err="1" smtClean="0"/>
              <a:t>x,y</a:t>
            </a:r>
            <a:r>
              <a:rPr lang="en-US" dirty="0" smtClean="0"/>
              <a:t>);</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lstStyle/>
          <a:p>
            <a:r>
              <a:rPr lang="en-US" b="1" dirty="0" smtClean="0"/>
              <a:t>Choose a Class Of Model:</a:t>
            </a:r>
          </a:p>
          <a:p>
            <a:r>
              <a:rPr lang="en-US" dirty="0" smtClean="0"/>
              <a:t>To compute a simple linear regression model , we need to import the linear regression class.</a:t>
            </a:r>
          </a:p>
          <a:p>
            <a:r>
              <a:rPr lang="en-US" dirty="0" smtClean="0"/>
              <a:t>from </a:t>
            </a:r>
            <a:r>
              <a:rPr lang="en-US" dirty="0" err="1" smtClean="0"/>
              <a:t>sklearn.linear_model</a:t>
            </a:r>
            <a:r>
              <a:rPr lang="en-US" dirty="0" smtClean="0"/>
              <a:t> import </a:t>
            </a:r>
            <a:r>
              <a:rPr lang="en-US" dirty="0" err="1" smtClean="0"/>
              <a:t>LinearRegression</a:t>
            </a:r>
            <a:r>
              <a:rPr lang="en-US" dirty="0" smtClean="0"/>
              <a:t> </a:t>
            </a:r>
          </a:p>
          <a:p>
            <a:endParaRPr lang="en-US" dirty="0" smtClean="0"/>
          </a:p>
          <a:p>
            <a:r>
              <a:rPr lang="en-US" b="1" dirty="0" smtClean="0"/>
              <a:t>Choose Model </a:t>
            </a:r>
            <a:r>
              <a:rPr lang="en-US" b="1" dirty="0" err="1" smtClean="0"/>
              <a:t>Hyperparameters</a:t>
            </a:r>
            <a:r>
              <a:rPr lang="en-US" b="1" dirty="0" smtClean="0"/>
              <a:t>:</a:t>
            </a:r>
          </a:p>
          <a:p>
            <a:r>
              <a:rPr lang="en-US" dirty="0" smtClean="0"/>
              <a:t>Once we choose </a:t>
            </a:r>
            <a:r>
              <a:rPr lang="en-US" smtClean="0"/>
              <a:t>a class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3293</TotalTime>
  <Words>5149</Words>
  <Application>Microsoft Office PowerPoint</Application>
  <PresentationFormat>Custom</PresentationFormat>
  <Paragraphs>722</Paragraphs>
  <Slides>96</Slides>
  <Notes>3</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Equity</vt:lpstr>
      <vt:lpstr>Introduction to Scikit Learn</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ScikitLearn - Introduction</vt:lpstr>
      <vt:lpstr>Origin Of ScikitLearn</vt:lpstr>
      <vt:lpstr>Pre-Requisites:</vt:lpstr>
      <vt:lpstr>INSTALLATION:</vt:lpstr>
      <vt:lpstr>ScikitLearn - Features</vt:lpstr>
      <vt:lpstr>Features</vt:lpstr>
      <vt:lpstr>FEATURES:</vt:lpstr>
      <vt:lpstr>SCIKIT LEARN – MODELLING PROCESS:</vt:lpstr>
      <vt:lpstr>DATASET LOADING:</vt:lpstr>
      <vt:lpstr>EXAMPLE:</vt:lpstr>
      <vt:lpstr>SPLITTING THE DATASET:</vt:lpstr>
      <vt:lpstr>EXAMPLE:</vt:lpstr>
      <vt:lpstr>PowerPoint Presentation</vt:lpstr>
      <vt:lpstr>TASK:</vt:lpstr>
      <vt:lpstr>EXAMPLE:</vt:lpstr>
      <vt:lpstr>TRAIN THE MODEL:</vt:lpstr>
      <vt:lpstr>EXAMPLE:</vt:lpstr>
      <vt:lpstr>PowerPoint Presentation</vt:lpstr>
      <vt:lpstr>MODEL PERSISTANCE:</vt:lpstr>
      <vt:lpstr>PREPROCESSING THE DATA:</vt:lpstr>
      <vt:lpstr>BINARISATION:</vt:lpstr>
      <vt:lpstr>BINARISATION:</vt:lpstr>
      <vt:lpstr>MEAN REMOVAL;</vt:lpstr>
      <vt:lpstr>EXAMPLE:</vt:lpstr>
      <vt:lpstr>SCALING:</vt:lpstr>
      <vt:lpstr>SCALING EXAMPLE:</vt:lpstr>
      <vt:lpstr>Task:</vt:lpstr>
      <vt:lpstr>NORMALISATION:</vt:lpstr>
      <vt:lpstr>EXAMPLE:</vt:lpstr>
      <vt:lpstr>Task:</vt:lpstr>
      <vt:lpstr>OUTPUT:</vt:lpstr>
      <vt:lpstr>L2 NORMALISATION:</vt:lpstr>
      <vt:lpstr>EXAMPLE;</vt:lpstr>
      <vt:lpstr>OUTPUT:</vt:lpstr>
      <vt:lpstr>Scikit Learn – Data Representation</vt:lpstr>
      <vt:lpstr>EXAMPLE:</vt:lpstr>
      <vt:lpstr>Output Description:</vt:lpstr>
      <vt:lpstr>Data as Feature Matrix:</vt:lpstr>
      <vt:lpstr>Data as Target Array:</vt:lpstr>
      <vt:lpstr>Target Array Differs From Feature Columns:</vt:lpstr>
      <vt:lpstr>Example:</vt:lpstr>
      <vt:lpstr>ScikitLearn – Estimator API</vt:lpstr>
      <vt:lpstr>Estimator API:</vt:lpstr>
      <vt:lpstr>Use Of Estimator API:</vt:lpstr>
      <vt:lpstr>Mapping non-rectangular data representation into rectangular data:</vt:lpstr>
      <vt:lpstr>Guiding Principles:</vt:lpstr>
      <vt:lpstr>Guiding Principles:</vt:lpstr>
      <vt:lpstr>Steps in Using Estimator API:</vt:lpstr>
      <vt:lpstr>Steps in Using Estimator API:</vt:lpstr>
      <vt:lpstr>Supervised Learning Example:</vt:lpstr>
      <vt:lpstr>Supervised Learning Example:</vt:lpstr>
      <vt:lpstr>Steps:</vt:lpstr>
      <vt:lpstr>Steps:</vt:lpstr>
      <vt:lpstr>Arranging the Data:</vt:lpstr>
      <vt:lpstr>Steps:</vt:lpstr>
      <vt:lpstr>Steps:</vt:lpstr>
      <vt:lpstr>Applying the Model to new Data</vt:lpstr>
      <vt:lpstr>Complete Working/Executable Sample:</vt:lpstr>
      <vt:lpstr>Example:</vt:lpstr>
      <vt:lpstr>Unsupervised Learning Example:</vt:lpstr>
      <vt:lpstr>Steps Involved in Unsupervised Learning:</vt:lpstr>
      <vt:lpstr>Steps Involved in Unsupervised Learning:</vt:lpstr>
      <vt:lpstr>Steps Involved in Unsupervised Learning:</vt:lpstr>
      <vt:lpstr>Full Working/Executable Example:</vt:lpstr>
      <vt:lpstr>Scikit Learn - Conventions</vt:lpstr>
      <vt:lpstr>Purpose Of Conventions:</vt:lpstr>
      <vt:lpstr>Purpose Of Conventions:</vt:lpstr>
      <vt:lpstr>Purpose Of Conventions:</vt:lpstr>
      <vt:lpstr>Steps in Using Estimator API:</vt:lpstr>
      <vt:lpstr>Steps in Using Estimator API:</vt:lpstr>
      <vt:lpstr>Supervised Learning Example</vt:lpstr>
      <vt:lpstr>Supervised Learning Example:</vt:lpstr>
      <vt:lpstr>Supervised Learning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Scikit Learn</dc:title>
  <dc:creator>user</dc:creator>
  <cp:lastModifiedBy>DELL</cp:lastModifiedBy>
  <cp:revision>216</cp:revision>
  <dcterms:created xsi:type="dcterms:W3CDTF">2006-08-16T00:00:00Z</dcterms:created>
  <dcterms:modified xsi:type="dcterms:W3CDTF">2022-01-28T16:52:26Z</dcterms:modified>
</cp:coreProperties>
</file>