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83CA0F-3705-4DC2-92DD-A37FB2CD8446}" type="datetimeFigureOut">
              <a:rPr lang="en-IN" smtClean="0"/>
              <a:t>01-02-2022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A2586-AB43-48FB-8DF6-9B56F02A02FE}" type="slidenum">
              <a:rPr lang="en-IN" smtClean="0"/>
              <a:t>‹#›</a:t>
            </a:fld>
            <a:endParaRPr lang="en-IN"/>
          </a:p>
        </p:txBody>
      </p:sp>
    </p:spTree>
    <p:extLst>
      <p:ext uri="{BB962C8B-B14F-4D97-AF65-F5344CB8AC3E}">
        <p14:creationId xmlns:p14="http://schemas.microsoft.com/office/powerpoint/2010/main" val="1856548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2286"/>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8859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114550"/>
            <a:ext cx="6400800" cy="131445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3BCD374-B7CA-4F53-8F20-E23EC794C7A9}" type="datetimeFigureOut">
              <a:rPr lang="en-IN" smtClean="0"/>
              <a:t>01-02-2022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1815084"/>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51616297-23C0-4D48-BAAB-40DF732E1092}" type="slidenum">
              <a:rPr lang="en-IN" smtClean="0"/>
              <a:t>‹#›</a:t>
            </a:fld>
            <a:endParaRPr lang="en-IN"/>
          </a:p>
        </p:txBody>
      </p:sp>
      <p:sp>
        <p:nvSpPr>
          <p:cNvPr id="8" name="Title 7"/>
          <p:cNvSpPr>
            <a:spLocks noGrp="1"/>
          </p:cNvSpPr>
          <p:nvPr>
            <p:ph type="ctrTitle"/>
          </p:nvPr>
        </p:nvSpPr>
        <p:spPr>
          <a:xfrm>
            <a:off x="685800" y="285750"/>
            <a:ext cx="7772400" cy="131445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BCD374-B7CA-4F53-8F20-E23EC794C7A9}"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16297-23C0-4D48-BAAB-40DF732E109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802505" y="2458593"/>
            <a:ext cx="468401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194322"/>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2265188"/>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2257426"/>
            <a:ext cx="457200" cy="330994"/>
          </a:xfrm>
        </p:spPr>
        <p:txBody>
          <a:bodyPr/>
          <a:lstStyle/>
          <a:p>
            <a:fld id="{51616297-23C0-4D48-BAAB-40DF732E1092}" type="slidenum">
              <a:rPr lang="en-IN" smtClean="0"/>
              <a:t>‹#›</a:t>
            </a:fld>
            <a:endParaRPr lang="en-IN"/>
          </a:p>
        </p:txBody>
      </p:sp>
      <p:sp>
        <p:nvSpPr>
          <p:cNvPr id="3" name="Vertical Text Placeholder 2"/>
          <p:cNvSpPr>
            <a:spLocks noGrp="1"/>
          </p:cNvSpPr>
          <p:nvPr>
            <p:ph type="body" orient="vert" idx="1"/>
          </p:nvPr>
        </p:nvSpPr>
        <p:spPr>
          <a:xfrm>
            <a:off x="304800" y="228600"/>
            <a:ext cx="6553200" cy="43660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BCD374-B7CA-4F53-8F20-E23EC794C7A9}"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228601"/>
            <a:ext cx="1447800" cy="4388644"/>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3223164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7855531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1574139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706624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424885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BCD374-B7CA-4F53-8F20-E23EC794C7A9}"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769779"/>
            <a:ext cx="457200" cy="330994"/>
          </a:xfrm>
        </p:spPr>
        <p:txBody>
          <a:bodyPr/>
          <a:lstStyle/>
          <a:p>
            <a:fld id="{51616297-23C0-4D48-BAAB-40DF732E1092}" type="slidenum">
              <a:rPr lang="en-IN" smtClean="0"/>
              <a:t>‹#›</a:t>
            </a:fld>
            <a:endParaRPr lang="en-IN"/>
          </a:p>
        </p:txBody>
      </p:sp>
      <p:sp>
        <p:nvSpPr>
          <p:cNvPr id="8" name="Content Placeholder 7"/>
          <p:cNvSpPr>
            <a:spLocks noGrp="1"/>
          </p:cNvSpPr>
          <p:nvPr>
            <p:ph sz="quarter" idx="1"/>
          </p:nvPr>
        </p:nvSpPr>
        <p:spPr>
          <a:xfrm>
            <a:off x="301752" y="1145286"/>
            <a:ext cx="850392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4288"/>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1714500"/>
            <a:ext cx="8833104" cy="228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06764"/>
            <a:ext cx="8833104" cy="1604772"/>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057400"/>
            <a:ext cx="6480174" cy="1254919"/>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C3BCD374-B7CA-4F53-8F20-E23EC794C7A9}" type="datetimeFigureOut">
              <a:rPr lang="en-IN" smtClean="0"/>
              <a:t>01-02-2022</a:t>
            </a:fld>
            <a:endParaRPr lang="en-IN"/>
          </a:p>
        </p:txBody>
      </p:sp>
      <p:sp>
        <p:nvSpPr>
          <p:cNvPr id="8" name="Straight Connector 7"/>
          <p:cNvSpPr>
            <a:spLocks noChangeShapeType="1"/>
          </p:cNvSpPr>
          <p:nvPr/>
        </p:nvSpPr>
        <p:spPr bwMode="auto">
          <a:xfrm>
            <a:off x="152400" y="18288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1586484"/>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1657350"/>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1649588"/>
            <a:ext cx="457200" cy="330994"/>
          </a:xfrm>
        </p:spPr>
        <p:txBody>
          <a:bodyPr/>
          <a:lstStyle>
            <a:lvl1pPr>
              <a:defRPr>
                <a:solidFill>
                  <a:schemeClr val="accent3">
                    <a:shade val="75000"/>
                  </a:schemeClr>
                </a:solidFill>
              </a:defRPr>
            </a:lvl1pPr>
          </a:lstStyle>
          <a:p>
            <a:fld id="{51616297-23C0-4D48-BAAB-40DF732E1092}" type="slidenum">
              <a:rPr lang="en-IN" smtClean="0"/>
              <a:t>‹#›</a:t>
            </a:fld>
            <a:endParaRPr lang="en-IN"/>
          </a:p>
        </p:txBody>
      </p:sp>
      <p:sp>
        <p:nvSpPr>
          <p:cNvPr id="2" name="Title 1"/>
          <p:cNvSpPr>
            <a:spLocks noGrp="1"/>
          </p:cNvSpPr>
          <p:nvPr>
            <p:ph type="title"/>
          </p:nvPr>
        </p:nvSpPr>
        <p:spPr>
          <a:xfrm>
            <a:off x="722313" y="400050"/>
            <a:ext cx="7772400" cy="1143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171450"/>
            <a:ext cx="8534400" cy="5692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4807458"/>
            <a:ext cx="3044952" cy="274320"/>
          </a:xfrm>
        </p:spPr>
        <p:txBody>
          <a:bodyPr/>
          <a:lstStyle/>
          <a:p>
            <a:fld id="{C3BCD374-B7CA-4F53-8F20-E23EC794C7A9}"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16297-23C0-4D48-BAAB-40DF732E1092}" type="slidenum">
              <a:rPr lang="en-IN" smtClean="0"/>
              <a:t>‹#›</a:t>
            </a:fld>
            <a:endParaRPr lang="en-IN"/>
          </a:p>
        </p:txBody>
      </p:sp>
      <p:sp>
        <p:nvSpPr>
          <p:cNvPr id="8" name="Straight Connector 7"/>
          <p:cNvSpPr>
            <a:spLocks noChangeShapeType="1"/>
          </p:cNvSpPr>
          <p:nvPr/>
        </p:nvSpPr>
        <p:spPr bwMode="auto">
          <a:xfrm flipV="1">
            <a:off x="4563081" y="1181739"/>
            <a:ext cx="8921" cy="3614668"/>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028700"/>
            <a:ext cx="4038600" cy="3511296"/>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1650206"/>
            <a:ext cx="0" cy="3140964"/>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08585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028700"/>
            <a:ext cx="8833104" cy="6858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4793742"/>
            <a:ext cx="8833104" cy="233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143000"/>
            <a:ext cx="4040188" cy="549731"/>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1" y="1143000"/>
            <a:ext cx="4041775" cy="54864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3BCD374-B7CA-4F53-8F20-E23EC794C7A9}" type="datetimeFigureOut">
              <a:rPr lang="en-IN" smtClean="0"/>
              <a:t>01-02-2022</a:t>
            </a:fld>
            <a:endParaRPr lang="en-IN"/>
          </a:p>
        </p:txBody>
      </p:sp>
      <p:sp>
        <p:nvSpPr>
          <p:cNvPr id="8" name="Footer Placeholder 7"/>
          <p:cNvSpPr>
            <a:spLocks noGrp="1"/>
          </p:cNvSpPr>
          <p:nvPr>
            <p:ph type="ftr" sz="quarter" idx="11"/>
          </p:nvPr>
        </p:nvSpPr>
        <p:spPr>
          <a:xfrm>
            <a:off x="304800" y="4807458"/>
            <a:ext cx="3581400" cy="274320"/>
          </a:xfrm>
        </p:spPr>
        <p:txBody>
          <a:bodyPr/>
          <a:lstStyle/>
          <a:p>
            <a:endParaRPr lang="en-IN"/>
          </a:p>
        </p:txBody>
      </p:sp>
      <p:sp>
        <p:nvSpPr>
          <p:cNvPr id="15" name="Straight Connector 14"/>
          <p:cNvSpPr>
            <a:spLocks noChangeShapeType="1"/>
          </p:cNvSpPr>
          <p:nvPr/>
        </p:nvSpPr>
        <p:spPr bwMode="auto">
          <a:xfrm>
            <a:off x="152400" y="96012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1853537"/>
            <a:ext cx="4041648" cy="286380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1853537"/>
            <a:ext cx="4038600" cy="286664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781812"/>
            <a:ext cx="457200" cy="330994"/>
          </a:xfrm>
        </p:spPr>
        <p:txBody>
          <a:bodyPr/>
          <a:lstStyle>
            <a:lvl1pPr algn="ctr">
              <a:defRPr/>
            </a:lvl1pPr>
          </a:lstStyle>
          <a:p>
            <a:fld id="{51616297-23C0-4D48-BAAB-40DF732E1092}"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BCD374-B7CA-4F53-8F20-E23EC794C7A9}" type="datetimeFigureOut">
              <a:rPr lang="en-IN" smtClean="0"/>
              <a:t>01-02-2022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777015"/>
            <a:ext cx="457200" cy="330994"/>
          </a:xfrm>
        </p:spPr>
        <p:txBody>
          <a:bodyPr/>
          <a:lstStyle/>
          <a:p>
            <a:fld id="{51616297-23C0-4D48-BAAB-40DF732E109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1658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4793743"/>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18872"/>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3BCD374-B7CA-4F53-8F20-E23EC794C7A9}" type="datetimeFigureOut">
              <a:rPr lang="en-IN" smtClean="0"/>
              <a:t>01-02-2022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4743450"/>
            <a:ext cx="609600" cy="330993"/>
          </a:xfrm>
        </p:spPr>
        <p:txBody>
          <a:bodyPr/>
          <a:lstStyle>
            <a:lvl1pPr>
              <a:defRPr>
                <a:solidFill>
                  <a:srgbClr val="FFFFFF"/>
                </a:solidFill>
              </a:defRPr>
            </a:lvl1pPr>
          </a:lstStyle>
          <a:p>
            <a:fld id="{51616297-23C0-4D48-BAAB-40DF732E109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14300"/>
            <a:ext cx="8833104" cy="2286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891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685800"/>
            <a:ext cx="2362200" cy="74295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485901"/>
            <a:ext cx="2362200" cy="3108722"/>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14300"/>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514350"/>
            <a:ext cx="5638800" cy="4057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lvl1pPr>
              <a:defRPr>
                <a:solidFill>
                  <a:schemeClr val="accent3">
                    <a:shade val="75000"/>
                  </a:schemeClr>
                </a:solidFill>
              </a:defRPr>
            </a:lvl1pPr>
          </a:lstStyle>
          <a:p>
            <a:fld id="{51616297-23C0-4D48-BAAB-40DF732E1092}" type="slidenum">
              <a:rPr lang="en-IN" smtClean="0"/>
              <a:t>‹#›</a:t>
            </a:fld>
            <a:endParaRPr lang="en-IN"/>
          </a:p>
        </p:txBody>
      </p:sp>
      <p:sp>
        <p:nvSpPr>
          <p:cNvPr id="21" name="Rectangle 20"/>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3BCD374-B7CA-4F53-8F20-E23EC794C7A9}" type="datetimeFigureOut">
              <a:rPr lang="en-IN" smtClean="0"/>
              <a:t>01-02-2022</a:t>
            </a:fld>
            <a:endParaRPr lang="en-IN"/>
          </a:p>
        </p:txBody>
      </p:sp>
      <p:sp>
        <p:nvSpPr>
          <p:cNvPr id="6" name="Footer Placeholder 5"/>
          <p:cNvSpPr>
            <a:spLocks noGrp="1"/>
          </p:cNvSpPr>
          <p:nvPr>
            <p:ph type="ftr" sz="quarter" idx="11"/>
          </p:nvPr>
        </p:nvSpPr>
        <p:spPr>
          <a:xfrm>
            <a:off x="301752" y="4808136"/>
            <a:ext cx="3383280" cy="27432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40005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14300"/>
            <a:ext cx="8833104" cy="22631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457200"/>
            <a:ext cx="2743200" cy="440055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171450"/>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242316"/>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234554"/>
            <a:ext cx="457200" cy="330994"/>
          </a:xfrm>
        </p:spPr>
        <p:txBody>
          <a:bodyPr/>
          <a:lstStyle/>
          <a:p>
            <a:fld id="{51616297-23C0-4D48-BAAB-40DF732E1092}" type="slidenum">
              <a:rPr lang="en-IN" smtClean="0"/>
              <a:t>‹#›</a:t>
            </a:fld>
            <a:endParaRPr lang="en-IN"/>
          </a:p>
        </p:txBody>
      </p:sp>
      <p:sp>
        <p:nvSpPr>
          <p:cNvPr id="2" name="Title 1"/>
          <p:cNvSpPr>
            <a:spLocks noGrp="1"/>
          </p:cNvSpPr>
          <p:nvPr>
            <p:ph type="title"/>
          </p:nvPr>
        </p:nvSpPr>
        <p:spPr>
          <a:xfrm>
            <a:off x="3000375" y="3771900"/>
            <a:ext cx="5867400" cy="9144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457200"/>
            <a:ext cx="5867400" cy="32004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742950"/>
            <a:ext cx="2438400" cy="394335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4803738"/>
            <a:ext cx="3044952" cy="274320"/>
          </a:xfrm>
        </p:spPr>
        <p:txBody>
          <a:bodyPr/>
          <a:lstStyle/>
          <a:p>
            <a:fld id="{C3BCD374-B7CA-4F53-8F20-E23EC794C7A9}" type="datetimeFigureOut">
              <a:rPr lang="en-IN" smtClean="0"/>
              <a:t>01-02-2022</a:t>
            </a:fld>
            <a:endParaRPr lang="en-IN"/>
          </a:p>
        </p:txBody>
      </p:sp>
      <p:sp>
        <p:nvSpPr>
          <p:cNvPr id="6" name="Footer Placeholder 5"/>
          <p:cNvSpPr>
            <a:spLocks noGrp="1"/>
          </p:cNvSpPr>
          <p:nvPr>
            <p:ph type="ftr" sz="quarter" idx="11"/>
          </p:nvPr>
        </p:nvSpPr>
        <p:spPr>
          <a:xfrm>
            <a:off x="301752" y="4808136"/>
            <a:ext cx="3584448" cy="27432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5029200"/>
            <a:ext cx="9144000" cy="1143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144000" cy="104502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51435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4791289"/>
            <a:ext cx="8833104" cy="23217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4803738"/>
            <a:ext cx="3044952" cy="274320"/>
          </a:xfrm>
          <a:prstGeom prst="rect">
            <a:avLst/>
          </a:prstGeom>
        </p:spPr>
        <p:txBody>
          <a:bodyPr vert="horz"/>
          <a:lstStyle>
            <a:lvl1pPr algn="r" eaLnBrk="1" latinLnBrk="0" hangingPunct="1">
              <a:defRPr kumimoji="0" sz="1400">
                <a:solidFill>
                  <a:srgbClr val="FFFFFF"/>
                </a:solidFill>
              </a:defRPr>
            </a:lvl1pPr>
          </a:lstStyle>
          <a:p>
            <a:fld id="{C3BCD374-B7CA-4F53-8F20-E23EC794C7A9}" type="datetimeFigureOut">
              <a:rPr lang="en-IN" smtClean="0"/>
              <a:t>01-02-2022</a:t>
            </a:fld>
            <a:endParaRPr lang="en-IN"/>
          </a:p>
        </p:txBody>
      </p:sp>
      <p:sp>
        <p:nvSpPr>
          <p:cNvPr id="3" name="Footer Placeholder 2"/>
          <p:cNvSpPr>
            <a:spLocks noGrp="1"/>
          </p:cNvSpPr>
          <p:nvPr>
            <p:ph type="ftr" sz="quarter" idx="3"/>
          </p:nvPr>
        </p:nvSpPr>
        <p:spPr>
          <a:xfrm>
            <a:off x="304800" y="4808136"/>
            <a:ext cx="3581400" cy="27432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16586"/>
            <a:ext cx="8833104" cy="4910328"/>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57557"/>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717027"/>
            <a:ext cx="609600" cy="4572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787893"/>
            <a:ext cx="420624" cy="31546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780131"/>
            <a:ext cx="457200" cy="330994"/>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1616297-23C0-4D48-BAAB-40DF732E1092}" type="slidenum">
              <a:rPr lang="en-IN" smtClean="0"/>
              <a:t>‹#›</a:t>
            </a:fld>
            <a:endParaRPr lang="en-IN"/>
          </a:p>
        </p:txBody>
      </p:sp>
      <p:sp>
        <p:nvSpPr>
          <p:cNvPr id="22" name="Title Placeholder 21"/>
          <p:cNvSpPr>
            <a:spLocks noGrp="1"/>
          </p:cNvSpPr>
          <p:nvPr>
            <p:ph type="title"/>
          </p:nvPr>
        </p:nvSpPr>
        <p:spPr>
          <a:xfrm>
            <a:off x="301752" y="171450"/>
            <a:ext cx="8534400" cy="569214"/>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143000"/>
            <a:ext cx="8534400" cy="344957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0063"/>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2" y="699542"/>
            <a:ext cx="5641765" cy="1728163"/>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2" name="TextBox 1"/>
          <p:cNvSpPr txBox="1"/>
          <p:nvPr/>
        </p:nvSpPr>
        <p:spPr>
          <a:xfrm>
            <a:off x="2902427" y="4264189"/>
            <a:ext cx="3974902"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7" y="2866816"/>
            <a:ext cx="5236273"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 for Data Science </a:t>
            </a:r>
          </a:p>
        </p:txBody>
      </p:sp>
      <p:sp>
        <p:nvSpPr>
          <p:cNvPr id="4" name="TextBox 3"/>
          <p:cNvSpPr txBox="1"/>
          <p:nvPr/>
        </p:nvSpPr>
        <p:spPr>
          <a:xfrm>
            <a:off x="4261243" y="3674683"/>
            <a:ext cx="1987178" cy="339564"/>
          </a:xfrm>
          <a:prstGeom prst="rect">
            <a:avLst/>
          </a:prstGeom>
          <a:noFill/>
        </p:spPr>
        <p:txBody>
          <a:bodyPr wrap="none" lIns="61960" tIns="30980" rIns="61960" bIns="30980"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3834679577"/>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7"/>
            <a:ext cx="8229600" cy="579711"/>
          </a:xfrm>
        </p:spPr>
        <p:txBody>
          <a:bodyPr lIns="61960" tIns="30980" rIns="61960" bIns="30980">
            <a:normAutofit/>
          </a:bodyPr>
          <a:lstStyle/>
          <a:p>
            <a:pPr algn="l"/>
            <a:r>
              <a:rPr lang="en" sz="3200" dirty="0">
                <a:solidFill>
                  <a:schemeClr val="tx1"/>
                </a:solidFill>
                <a:latin typeface="Times New Roman" panose="02020603050405020304" pitchFamily="18" charset="0"/>
                <a:cs typeface="Times New Roman" panose="02020603050405020304" pitchFamily="18" charset="0"/>
              </a:rPr>
              <a:t>Day wise Learning Plan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1089214"/>
            <a:ext cx="5832648" cy="306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97"/>
            <a:r>
              <a:rPr lang="en-US" sz="1200" b="1" dirty="0">
                <a:solidFill>
                  <a:srgbClr val="606060"/>
                </a:solidFill>
                <a:latin typeface="Poppins"/>
              </a:rPr>
              <a:t>Day -1 :</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for Data</a:t>
            </a:r>
            <a:br>
              <a:rPr lang="en-US" sz="1200" dirty="0">
                <a:solidFill>
                  <a:srgbClr val="2D2D2F"/>
                </a:solidFill>
                <a:latin typeface="Segoe UI" panose="020B0502040204020203" pitchFamily="34" charset="0"/>
                <a:cs typeface="Segoe UI" panose="020B0502040204020203" pitchFamily="34" charset="0"/>
              </a:rPr>
            </a:br>
            <a:r>
              <a:rPr lang="en-US" sz="12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200" dirty="0"/>
          </a:p>
          <a:p>
            <a:pPr defTabSz="619597"/>
            <a:r>
              <a:rPr lang="en-US" sz="1200" b="1" dirty="0">
                <a:solidFill>
                  <a:srgbClr val="606060"/>
                </a:solidFill>
                <a:latin typeface="Poppins"/>
              </a:rPr>
              <a:t>Day -2: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Advanced Python Programming</a:t>
            </a:r>
            <a:endParaRPr lang="en-US" sz="1200" dirty="0"/>
          </a:p>
          <a:p>
            <a:pPr defTabSz="619597"/>
            <a:r>
              <a:rPr lang="en-US" sz="1200" b="1" dirty="0">
                <a:solidFill>
                  <a:srgbClr val="606060"/>
                </a:solidFill>
                <a:latin typeface="Poppins"/>
              </a:rPr>
              <a:t>Day -3: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Introduction</a:t>
            </a:r>
            <a:endParaRPr lang="en-US" sz="1200" dirty="0"/>
          </a:p>
          <a:p>
            <a:pPr defTabSz="619597"/>
            <a:r>
              <a:rPr lang="en-US" sz="1200" b="1" dirty="0">
                <a:solidFill>
                  <a:srgbClr val="606060"/>
                </a:solidFill>
                <a:latin typeface="Poppins"/>
              </a:rPr>
              <a:t>Day -4: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Pandas Library – Data Structures</a:t>
            </a:r>
            <a:endParaRPr lang="en-US" sz="1200" dirty="0"/>
          </a:p>
          <a:p>
            <a:pPr defTabSz="619597"/>
            <a:r>
              <a:rPr lang="en-US" sz="1200" b="1" dirty="0">
                <a:solidFill>
                  <a:srgbClr val="606060"/>
                </a:solidFill>
                <a:latin typeface="Poppins"/>
              </a:rPr>
              <a:t>Day -5:</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200" dirty="0"/>
          </a:p>
          <a:p>
            <a:pPr defTabSz="619597"/>
            <a:r>
              <a:rPr lang="en-US" sz="1200" b="1" dirty="0">
                <a:solidFill>
                  <a:srgbClr val="606060"/>
                </a:solidFill>
                <a:latin typeface="Poppins"/>
              </a:rPr>
              <a:t>Day -6:</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Numpy</a:t>
            </a:r>
            <a:r>
              <a:rPr lang="en-US" sz="1200" dirty="0">
                <a:solidFill>
                  <a:srgbClr val="2D2D2F"/>
                </a:solidFill>
                <a:latin typeface="Segoe UI" panose="020B0502040204020203" pitchFamily="34" charset="0"/>
                <a:cs typeface="Segoe UI" panose="020B0502040204020203" pitchFamily="34" charset="0"/>
              </a:rPr>
              <a:t> – Sort, Search and Counting Functions</a:t>
            </a:r>
            <a:endParaRPr lang="en-US" sz="1200" dirty="0"/>
          </a:p>
          <a:p>
            <a:pPr defTabSz="619597"/>
            <a:r>
              <a:rPr lang="en-US" sz="1200" b="1" dirty="0">
                <a:solidFill>
                  <a:srgbClr val="606060"/>
                </a:solidFill>
                <a:latin typeface="Poppins"/>
              </a:rPr>
              <a:t>Day -7:</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Histogram Using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 I/O With </a:t>
            </a:r>
            <a:r>
              <a:rPr lang="en-US" sz="1200" dirty="0" err="1">
                <a:solidFill>
                  <a:srgbClr val="2D2D2F"/>
                </a:solidFill>
                <a:latin typeface="Segoe UI" panose="020B0502040204020203" pitchFamily="34" charset="0"/>
                <a:cs typeface="Segoe UI" panose="020B0502040204020203" pitchFamily="34" charset="0"/>
              </a:rPr>
              <a:t>Numpy</a:t>
            </a:r>
            <a:endParaRPr lang="en-US" sz="1200" dirty="0"/>
          </a:p>
          <a:p>
            <a:pPr defTabSz="619597"/>
            <a:r>
              <a:rPr lang="en-US" sz="1200" b="1" dirty="0">
                <a:solidFill>
                  <a:srgbClr val="606060"/>
                </a:solidFill>
                <a:latin typeface="Poppins"/>
              </a:rPr>
              <a:t>Day -8:</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Matplotlib</a:t>
            </a:r>
            <a:r>
              <a:rPr lang="en-US" sz="1200" dirty="0">
                <a:solidFill>
                  <a:srgbClr val="2D2D2F"/>
                </a:solidFill>
                <a:latin typeface="Segoe UI" panose="020B0502040204020203" pitchFamily="34" charset="0"/>
                <a:cs typeface="Segoe UI" panose="020B0502040204020203" pitchFamily="34" charset="0"/>
              </a:rPr>
              <a:t> Library – Introduction , </a:t>
            </a:r>
            <a:r>
              <a:rPr lang="en-US" sz="1200" dirty="0" err="1">
                <a:solidFill>
                  <a:srgbClr val="2D2D2F"/>
                </a:solidFill>
                <a:latin typeface="Segoe UI" panose="020B0502040204020203" pitchFamily="34" charset="0"/>
                <a:cs typeface="Segoe UI" panose="020B0502040204020203" pitchFamily="34" charset="0"/>
              </a:rPr>
              <a:t>Pyplot</a:t>
            </a:r>
            <a:r>
              <a:rPr lang="en-US" sz="1200" dirty="0">
                <a:solidFill>
                  <a:srgbClr val="2D2D2F"/>
                </a:solidFill>
                <a:latin typeface="Segoe UI" panose="020B0502040204020203" pitchFamily="34" charset="0"/>
                <a:cs typeface="Segoe UI" panose="020B0502040204020203" pitchFamily="34" charset="0"/>
              </a:rPr>
              <a:t> API | Types Of Plots</a:t>
            </a:r>
            <a:endParaRPr lang="en-US" sz="1200" dirty="0"/>
          </a:p>
          <a:p>
            <a:pPr defTabSz="619597"/>
            <a:r>
              <a:rPr lang="en-US" sz="1200" b="1" dirty="0">
                <a:solidFill>
                  <a:srgbClr val="606060"/>
                </a:solidFill>
                <a:latin typeface="Poppins"/>
              </a:rPr>
              <a:t>Day -9:</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Seaborn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-10:</a:t>
            </a:r>
            <a:r>
              <a:rPr lang="en-US" sz="1200" dirty="0">
                <a:solidFill>
                  <a:srgbClr val="606060"/>
                </a:solidFill>
                <a:latin typeface="Poppins"/>
              </a:rPr>
              <a:t> </a:t>
            </a:r>
            <a:r>
              <a:rPr lang="en-US" sz="1200" dirty="0" err="1">
                <a:solidFill>
                  <a:srgbClr val="2D2D2F"/>
                </a:solidFill>
                <a:latin typeface="Segoe UI" panose="020B0502040204020203" pitchFamily="34" charset="0"/>
                <a:cs typeface="Segoe UI" panose="020B0502040204020203" pitchFamily="34" charset="0"/>
              </a:rPr>
              <a:t>SKLearn</a:t>
            </a:r>
            <a:r>
              <a:rPr lang="en-US" sz="1200" dirty="0">
                <a:solidFill>
                  <a:srgbClr val="2D2D2F"/>
                </a:solidFill>
                <a:latin typeface="Segoe UI" panose="020B0502040204020203" pitchFamily="34" charset="0"/>
                <a:cs typeface="Segoe UI" panose="020B0502040204020203" pitchFamily="34" charset="0"/>
              </a:rPr>
              <a:t> Library</a:t>
            </a:r>
            <a:endParaRPr lang="en-US" sz="1200" dirty="0"/>
          </a:p>
          <a:p>
            <a:pPr defTabSz="619597"/>
            <a:r>
              <a:rPr lang="en-US" sz="1200" b="1" dirty="0">
                <a:solidFill>
                  <a:srgbClr val="606060"/>
                </a:solidFill>
                <a:latin typeface="Poppins"/>
              </a:rPr>
              <a:t>Day -11:</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Google </a:t>
            </a:r>
            <a:r>
              <a:rPr lang="en-US" sz="1200" dirty="0" err="1">
                <a:solidFill>
                  <a:srgbClr val="2D2D2F"/>
                </a:solidFill>
                <a:latin typeface="Segoe UI" panose="020B0502040204020203" pitchFamily="34" charset="0"/>
                <a:cs typeface="Segoe UI" panose="020B0502040204020203" pitchFamily="34" charset="0"/>
              </a:rPr>
              <a:t>Colab</a:t>
            </a:r>
            <a:r>
              <a:rPr lang="en-US" sz="1200" dirty="0">
                <a:solidFill>
                  <a:srgbClr val="2D2D2F"/>
                </a:solidFill>
                <a:latin typeface="Segoe UI" panose="020B0502040204020203" pitchFamily="34" charset="0"/>
                <a:cs typeface="Segoe UI" panose="020B0502040204020203" pitchFamily="34" charset="0"/>
              </a:rPr>
              <a:t> Notebook</a:t>
            </a:r>
            <a:endParaRPr lang="en-US" sz="1200" dirty="0"/>
          </a:p>
          <a:p>
            <a:pPr defTabSz="619597"/>
            <a:r>
              <a:rPr lang="en-US" sz="1200" b="1" dirty="0">
                <a:solidFill>
                  <a:srgbClr val="606060"/>
                </a:solidFill>
                <a:latin typeface="Poppins"/>
              </a:rPr>
              <a:t>Day -12:</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Date and Time, Data Wrangling</a:t>
            </a:r>
            <a:endParaRPr lang="en-US" sz="1200" dirty="0"/>
          </a:p>
          <a:p>
            <a:pPr defTabSz="619597"/>
            <a:r>
              <a:rPr lang="en-US" sz="1200" b="1" dirty="0">
                <a:solidFill>
                  <a:srgbClr val="606060"/>
                </a:solidFill>
                <a:latin typeface="Poppins"/>
              </a:rPr>
              <a:t>Day -13:</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Data Aggregation</a:t>
            </a:r>
            <a:endParaRPr lang="en-US" sz="1200" dirty="0"/>
          </a:p>
          <a:p>
            <a:pPr defTabSz="619597"/>
            <a:r>
              <a:rPr lang="en-US" sz="1200" b="1" dirty="0">
                <a:solidFill>
                  <a:srgbClr val="606060"/>
                </a:solidFill>
                <a:latin typeface="Poppins"/>
              </a:rPr>
              <a:t>Day -14:</a:t>
            </a:r>
            <a:r>
              <a:rPr lang="en-US" sz="1200" dirty="0">
                <a:solidFill>
                  <a:srgbClr val="606060"/>
                </a:solidFill>
                <a:latin typeface="Poppins"/>
              </a:rPr>
              <a:t> </a:t>
            </a:r>
            <a:r>
              <a:rPr lang="en-US" sz="1200" dirty="0">
                <a:solidFill>
                  <a:srgbClr val="2D2D2F"/>
                </a:solidFill>
                <a:latin typeface="Segoe UI" panose="020B0502040204020203" pitchFamily="34" charset="0"/>
                <a:cs typeface="Segoe UI" panose="020B0502040204020203" pitchFamily="34" charset="0"/>
              </a:rPr>
              <a:t>Python – Word Tokenization , Stemming and </a:t>
            </a:r>
            <a:r>
              <a:rPr lang="en-US" sz="1200" dirty="0" err="1">
                <a:solidFill>
                  <a:srgbClr val="2D2D2F"/>
                </a:solidFill>
                <a:latin typeface="Segoe UI" panose="020B0502040204020203" pitchFamily="34" charset="0"/>
                <a:cs typeface="Segoe UI" panose="020B0502040204020203" pitchFamily="34" charset="0"/>
              </a:rPr>
              <a:t>Lammetization</a:t>
            </a:r>
            <a:endParaRPr lang="en-US" sz="1200" dirty="0"/>
          </a:p>
          <a:p>
            <a:pPr defTabSz="619597"/>
            <a:r>
              <a:rPr lang="en-US" sz="1200" b="1" dirty="0">
                <a:solidFill>
                  <a:srgbClr val="606060"/>
                </a:solidFill>
                <a:latin typeface="Poppins"/>
              </a:rPr>
              <a:t>Day -15: </a:t>
            </a:r>
            <a:r>
              <a:rPr lang="en-US" sz="1200" dirty="0">
                <a:solidFill>
                  <a:srgbClr val="2D2D2F"/>
                </a:solidFill>
                <a:latin typeface="Segoe UI" panose="020B0502040204020203" pitchFamily="34" charset="0"/>
                <a:cs typeface="Segoe UI" panose="020B0502040204020203" pitchFamily="34" charset="0"/>
              </a:rPr>
              <a:t>Python – Data Visualization</a:t>
            </a:r>
            <a:endParaRPr lang="en-US" sz="1900" dirty="0"/>
          </a:p>
        </p:txBody>
      </p:sp>
    </p:spTree>
    <p:extLst>
      <p:ext uri="{BB962C8B-B14F-4D97-AF65-F5344CB8AC3E}">
        <p14:creationId xmlns:p14="http://schemas.microsoft.com/office/powerpoint/2010/main" val="3652873736"/>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lIns="61960" tIns="30980" rIns="61960" bIns="30980"/>
          <a:lstStyle/>
          <a:p>
            <a:pPr algn="l"/>
            <a:r>
              <a:rPr lang="en" sz="2700" dirty="0">
                <a:solidFill>
                  <a:schemeClr val="tx1"/>
                </a:solidFill>
              </a:rPr>
              <a:t>Day wise Learning Plan</a:t>
            </a:r>
            <a:endParaRPr lang="en-US" sz="2400" dirty="0">
              <a:solidFill>
                <a:schemeClr val="tx1"/>
              </a:solidFill>
            </a:endParaRPr>
          </a:p>
        </p:txBody>
      </p:sp>
      <p:sp>
        <p:nvSpPr>
          <p:cNvPr id="3" name="Rectangle 2"/>
          <p:cNvSpPr/>
          <p:nvPr/>
        </p:nvSpPr>
        <p:spPr>
          <a:xfrm>
            <a:off x="609600" y="1047750"/>
            <a:ext cx="5898007" cy="4217549"/>
          </a:xfrm>
          <a:prstGeom prst="rect">
            <a:avLst/>
          </a:prstGeom>
        </p:spPr>
        <p:txBody>
          <a:bodyPr wrap="square" lIns="61960" tIns="30980" rIns="61960" bIns="30980">
            <a:spAutoFit/>
          </a:bodyPr>
          <a:lstStyle/>
          <a:p>
            <a:r>
              <a:rPr lang="en-US" b="1" dirty="0">
                <a:solidFill>
                  <a:srgbClr val="606060"/>
                </a:solidFill>
                <a:latin typeface="Poppins"/>
              </a:rPr>
              <a:t>Day -16:</a:t>
            </a:r>
            <a:r>
              <a:rPr lang="en-US" dirty="0">
                <a:solidFill>
                  <a:srgbClr val="606060"/>
                </a:solidFill>
                <a:latin typeface="Poppins"/>
              </a:rPr>
              <a:t> </a:t>
            </a:r>
            <a:r>
              <a:rPr lang="en-US" sz="12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2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2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2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2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2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2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2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2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2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2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2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2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2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2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3211418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lIns="61960" tIns="30980" rIns="61960" bIns="30980">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0" y="4256635"/>
            <a:ext cx="3880967"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1" y="1290420"/>
            <a:ext cx="6567179" cy="2565470"/>
          </a:xfrm>
          <a:prstGeom prst="rect">
            <a:avLst/>
          </a:prstGeom>
        </p:spPr>
        <p:txBody>
          <a:bodyPr wrap="square" lIns="61960" tIns="30980" rIns="61960" bIns="30980">
            <a:spAutoFit/>
          </a:bodyPr>
          <a:lstStyle/>
          <a:p>
            <a:pPr marL="232349" indent="-232349">
              <a:buFont typeface="+mj-lt"/>
              <a:buAutoNum type="arabicPeriod"/>
            </a:pPr>
            <a:r>
              <a:rPr lang="en-US" sz="1600" dirty="0"/>
              <a:t>Spatial Data Science For  Covid-19 Disease Prediction     </a:t>
            </a:r>
          </a:p>
          <a:p>
            <a:pPr marL="232349" indent="-232349">
              <a:buFont typeface="+mj-lt"/>
              <a:buAutoNum type="arabicPeriod"/>
            </a:pPr>
            <a:r>
              <a:rPr lang="en-US" sz="1600" dirty="0"/>
              <a:t>Parkinson’s Disease Prediction-</a:t>
            </a:r>
            <a:r>
              <a:rPr lang="en-US" sz="1600" dirty="0" err="1"/>
              <a:t>XGBoost</a:t>
            </a:r>
            <a:r>
              <a:rPr lang="en-US" sz="1600" dirty="0"/>
              <a:t> Classifier</a:t>
            </a:r>
          </a:p>
          <a:p>
            <a:pPr marL="232349" indent="-232349">
              <a:buFont typeface="+mj-lt"/>
              <a:buAutoNum type="arabicPeriod"/>
            </a:pPr>
            <a:r>
              <a:rPr lang="en-US" sz="1600" dirty="0"/>
              <a:t>House Price Prediction-Random Forest Regression</a:t>
            </a:r>
          </a:p>
          <a:p>
            <a:pPr marL="232349" indent="-232349">
              <a:buFont typeface="+mj-lt"/>
              <a:buAutoNum type="arabicPeriod"/>
            </a:pPr>
            <a:r>
              <a:rPr lang="en-US" sz="1600" dirty="0"/>
              <a:t>Customer Segmentation Using ML-K-Means Clustering</a:t>
            </a:r>
          </a:p>
          <a:p>
            <a:pPr marL="232349" indent="-232349">
              <a:buFont typeface="+mj-lt"/>
              <a:buAutoNum type="arabicPeriod"/>
            </a:pPr>
            <a:r>
              <a:rPr lang="en-US" sz="1600" dirty="0"/>
              <a:t>Home Loan Prediction-Decision Tree Classifier</a:t>
            </a:r>
          </a:p>
          <a:p>
            <a:pPr marL="232349" indent="-232349">
              <a:buFont typeface="+mj-lt"/>
              <a:buAutoNum type="arabicPeriod"/>
            </a:pPr>
            <a:r>
              <a:rPr lang="en-US" sz="1600" dirty="0"/>
              <a:t>Spam Classification-NLP</a:t>
            </a:r>
          </a:p>
          <a:p>
            <a:pPr marL="232349" indent="-232349">
              <a:buFont typeface="+mj-lt"/>
              <a:buAutoNum type="arabicPeriod"/>
            </a:pPr>
            <a:r>
              <a:rPr lang="en-US" sz="1600" dirty="0"/>
              <a:t>Hand Written Digit Recognition Using Python-CNN</a:t>
            </a:r>
          </a:p>
          <a:p>
            <a:pPr marL="232349" indent="-232349">
              <a:buFont typeface="+mj-lt"/>
              <a:buAutoNum type="arabicPeriod"/>
            </a:pPr>
            <a:r>
              <a:rPr lang="en-US" sz="1600" dirty="0"/>
              <a:t>Churn Prediction-Deep Learning</a:t>
            </a:r>
          </a:p>
          <a:p>
            <a:pPr marL="232349" indent="-232349">
              <a:buFont typeface="+mj-lt"/>
              <a:buAutoNum type="arabicPeriod"/>
            </a:pPr>
            <a:r>
              <a:rPr lang="en-US" sz="1600" dirty="0"/>
              <a:t>Crop Yield Prediction</a:t>
            </a:r>
          </a:p>
          <a:p>
            <a:pPr marL="232349" indent="-232349">
              <a:buFont typeface="+mj-lt"/>
              <a:buAutoNum type="arabicPeriod"/>
            </a:pPr>
            <a:r>
              <a:rPr lang="en-US" sz="1600" dirty="0"/>
              <a:t>Ground water level prediction</a:t>
            </a:r>
          </a:p>
        </p:txBody>
      </p:sp>
    </p:spTree>
    <p:extLst>
      <p:ext uri="{BB962C8B-B14F-4D97-AF65-F5344CB8AC3E}">
        <p14:creationId xmlns:p14="http://schemas.microsoft.com/office/powerpoint/2010/main" val="340707713"/>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lIns="61960" tIns="30980" rIns="61960" bIns="30980"/>
          <a:lstStyle/>
          <a:p>
            <a:pPr algn="l"/>
            <a:r>
              <a:rPr lang="en-US" sz="2400" u="sng" dirty="0">
                <a:solidFill>
                  <a:schemeClr val="tx1"/>
                </a:solidFill>
              </a:rPr>
              <a:t>What</a:t>
            </a:r>
            <a:r>
              <a:rPr lang="en-US" sz="2400" dirty="0">
                <a:solidFill>
                  <a:schemeClr val="tx1"/>
                </a:solidFill>
              </a:rPr>
              <a:t> you will </a:t>
            </a:r>
            <a:r>
              <a:rPr lang="en-US" sz="2400" u="sng" dirty="0">
                <a:solidFill>
                  <a:schemeClr val="tx1"/>
                </a:solidFill>
              </a:rPr>
              <a:t>get</a:t>
            </a:r>
            <a:r>
              <a:rPr lang="en-US" sz="2400" dirty="0">
                <a:solidFill>
                  <a:schemeClr val="tx1"/>
                </a:solidFill>
              </a:rPr>
              <a:t> from this Free 30 Days Master Class?</a:t>
            </a:r>
          </a:p>
        </p:txBody>
      </p:sp>
      <p:sp>
        <p:nvSpPr>
          <p:cNvPr id="3" name="Rectangle 2"/>
          <p:cNvSpPr/>
          <p:nvPr/>
        </p:nvSpPr>
        <p:spPr>
          <a:xfrm>
            <a:off x="1577610" y="1948363"/>
            <a:ext cx="5702538" cy="1188876"/>
          </a:xfrm>
          <a:prstGeom prst="rect">
            <a:avLst/>
          </a:prstGeom>
        </p:spPr>
        <p:txBody>
          <a:bodyPr wrap="square" lIns="61960" tIns="30980" rIns="61960" bIns="30980">
            <a:spAutoFit/>
          </a:bodyPr>
          <a:lstStyle/>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9" indent="-309799">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449857702"/>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8" y="2233960"/>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solidFill>
                  <a:schemeClr val="tx1"/>
                </a:solidFill>
              </a:rPr>
              <a:t>The Participants should submit the from on daily basis. </a:t>
            </a:r>
            <a:br>
              <a:rPr lang="en-US" sz="1200" dirty="0">
                <a:solidFill>
                  <a:schemeClr val="tx1"/>
                </a:solidFill>
              </a:rPr>
            </a:br>
            <a:r>
              <a:rPr lang="en-US" sz="1200" dirty="0">
                <a:solidFill>
                  <a:srgbClr val="C00000"/>
                </a:solidFill>
              </a:rPr>
              <a:t>Minimum 25 Days </a:t>
            </a:r>
            <a:r>
              <a:rPr lang="en-US" sz="1200" dirty="0">
                <a:solidFill>
                  <a:schemeClr val="tx1"/>
                </a:solidFill>
              </a:rPr>
              <a:t>Attendance is Required to get Free Master Class Participation Certificate.</a:t>
            </a:r>
          </a:p>
        </p:txBody>
      </p:sp>
      <p:sp>
        <p:nvSpPr>
          <p:cNvPr id="3" name="Title 2"/>
          <p:cNvSpPr>
            <a:spLocks noGrp="1"/>
          </p:cNvSpPr>
          <p:nvPr>
            <p:ph type="title" idx="2"/>
          </p:nvPr>
        </p:nvSpPr>
        <p:spPr>
          <a:xfrm>
            <a:off x="1589081" y="771550"/>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3"/>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338975689"/>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61960" tIns="30980" rIns="61960" bIns="30980">
            <a:normAutofit fontScale="90000"/>
          </a:bodyPr>
          <a:lstStyle/>
          <a:p>
            <a:pPr algn="l"/>
            <a:r>
              <a:rPr lang="en-US" sz="2700" dirty="0" smtClean="0"/>
              <a:t/>
            </a:r>
            <a:br>
              <a:rPr lang="en-US" sz="2700" dirty="0" smtClean="0"/>
            </a:br>
            <a:r>
              <a:rPr lang="en-US" sz="3600" dirty="0" smtClean="0">
                <a:solidFill>
                  <a:schemeClr val="bg1"/>
                </a:solidFill>
                <a:latin typeface="Times New Roman" panose="02020603050405020304" pitchFamily="18" charset="0"/>
                <a:cs typeface="Times New Roman" panose="02020603050405020304" pitchFamily="18" charset="0"/>
              </a:rPr>
              <a:t>Sample </a:t>
            </a:r>
            <a:r>
              <a:rPr lang="en-US" sz="36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4"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3081244384"/>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49" y="2854997"/>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464893444"/>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5"/>
            <a:ext cx="4222798" cy="1008111"/>
          </a:xfrm>
        </p:spPr>
        <p:txBody>
          <a:bodyPr/>
          <a:lstStyle/>
          <a:p>
            <a:r>
              <a:rPr lang="en-US" sz="4100" dirty="0"/>
              <a:t>What is Internship????</a:t>
            </a:r>
          </a:p>
        </p:txBody>
      </p:sp>
      <p:grpSp>
        <p:nvGrpSpPr>
          <p:cNvPr id="9" name="Group 8"/>
          <p:cNvGrpSpPr/>
          <p:nvPr/>
        </p:nvGrpSpPr>
        <p:grpSpPr>
          <a:xfrm>
            <a:off x="1547664" y="1419622"/>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4238692724"/>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861132122"/>
              </p:ext>
            </p:extLst>
          </p:nvPr>
        </p:nvGraphicFramePr>
        <p:xfrm>
          <a:off x="0" y="75104"/>
          <a:ext cx="8940527" cy="4886910"/>
        </p:xfrm>
        <a:graphic>
          <a:graphicData uri="http://schemas.openxmlformats.org/drawingml/2006/table">
            <a:tbl>
              <a:tblPr firstRow="1" bandRow="1">
                <a:tableStyleId>{08FB837D-C827-4EFA-A057-4D05807E0F7C}</a:tableStyleId>
              </a:tblPr>
              <a:tblGrid>
                <a:gridCol w="3545384"/>
                <a:gridCol w="5395143"/>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tr>
            </a:tbl>
          </a:graphicData>
        </a:graphic>
      </p:graphicFrame>
    </p:spTree>
    <p:extLst>
      <p:ext uri="{BB962C8B-B14F-4D97-AF65-F5344CB8AC3E}">
        <p14:creationId xmlns:p14="http://schemas.microsoft.com/office/powerpoint/2010/main" val="930911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2"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663232"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3210035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5" y="2545096"/>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6" y="771550"/>
            <a:ext cx="5641765" cy="1584147"/>
          </a:xfrm>
          <a:prstGeom prst="rect">
            <a:avLst/>
          </a:prstGeom>
        </p:spPr>
        <p:txBody>
          <a:bodyPr spcFirstLastPara="1" wrap="square" lIns="0" tIns="0" rIns="0" bIns="0" anchor="ctr" anchorCtr="0">
            <a:noAutofit/>
          </a:bodyPr>
          <a:lstStyle/>
          <a:p>
            <a:r>
              <a:rPr lang="en" sz="4100" dirty="0"/>
              <a:t>30 Days </a:t>
            </a:r>
            <a:br>
              <a:rPr lang="en" sz="4100" dirty="0"/>
            </a:br>
            <a:r>
              <a:rPr lang="en" sz="4100" dirty="0">
                <a:solidFill>
                  <a:srgbClr val="C00000"/>
                </a:solidFill>
              </a:rPr>
              <a:t>Data Scinece &amp; Analytics </a:t>
            </a:r>
            <a:r>
              <a:rPr lang="en" sz="4100" dirty="0"/>
              <a:t>Master Class</a:t>
            </a:r>
            <a:endParaRPr sz="4100" dirty="0"/>
          </a:p>
        </p:txBody>
      </p:sp>
      <p:sp>
        <p:nvSpPr>
          <p:cNvPr id="5" name="TextBox 4"/>
          <p:cNvSpPr txBox="1"/>
          <p:nvPr/>
        </p:nvSpPr>
        <p:spPr>
          <a:xfrm>
            <a:off x="4211960" y="3345788"/>
            <a:ext cx="2068098"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2002775856"/>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4"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597592458"/>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0"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2" y="1077457"/>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90" indent="-193624">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6" y="574926"/>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29" y="1458414"/>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299" y="2308738"/>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3" y="1949102"/>
            <a:ext cx="5089883" cy="2463222"/>
          </a:xfrm>
          <a:prstGeom prst="rect">
            <a:avLst/>
          </a:prstGeom>
        </p:spPr>
        <p:txBody>
          <a:bodyPr wrap="square" lIns="61960" tIns="30980" rIns="61960" bIns="30980">
            <a:spAutoFit/>
          </a:bodyPr>
          <a:lstStyle/>
          <a:p>
            <a:pPr marL="232349" indent="-232349">
              <a:buFont typeface="+mj-lt"/>
              <a:buAutoNum type="arabicPeriod"/>
            </a:pPr>
            <a:r>
              <a:rPr lang="en-US" sz="1200" dirty="0"/>
              <a:t>Spatial Data Science For  Covid-19 Disease Prediction     </a:t>
            </a:r>
          </a:p>
          <a:p>
            <a:pPr marL="232349" indent="-232349">
              <a:buFont typeface="+mj-lt"/>
              <a:buAutoNum type="arabicPeriod"/>
            </a:pPr>
            <a:r>
              <a:rPr lang="en-US" sz="1200" dirty="0"/>
              <a:t>Parkinson’s Disease Prediction-</a:t>
            </a:r>
            <a:r>
              <a:rPr lang="en-US" sz="1200" dirty="0" err="1"/>
              <a:t>XGBoost</a:t>
            </a:r>
            <a:r>
              <a:rPr lang="en-US" sz="1200" dirty="0"/>
              <a:t> Classifier</a:t>
            </a:r>
          </a:p>
          <a:p>
            <a:pPr marL="232349" indent="-232349">
              <a:buFont typeface="+mj-lt"/>
              <a:buAutoNum type="arabicPeriod"/>
            </a:pPr>
            <a:r>
              <a:rPr lang="en-US" sz="1200" dirty="0"/>
              <a:t>House Price Prediction-Random Forest Regression</a:t>
            </a:r>
          </a:p>
          <a:p>
            <a:pPr marL="232349" indent="-232349">
              <a:buFont typeface="+mj-lt"/>
              <a:buAutoNum type="arabicPeriod"/>
            </a:pPr>
            <a:r>
              <a:rPr lang="en-US" sz="1200" dirty="0"/>
              <a:t>Customer Segmentation Using ML-K-Means Clustering</a:t>
            </a:r>
          </a:p>
          <a:p>
            <a:pPr marL="232349" indent="-232349">
              <a:buFont typeface="+mj-lt"/>
              <a:buAutoNum type="arabicPeriod"/>
            </a:pPr>
            <a:r>
              <a:rPr lang="en-US" sz="1200" dirty="0"/>
              <a:t>Home Loan Prediction-Decision Tree Classifier</a:t>
            </a:r>
          </a:p>
          <a:p>
            <a:pPr marL="232349" indent="-232349">
              <a:buFont typeface="+mj-lt"/>
              <a:buAutoNum type="arabicPeriod"/>
            </a:pPr>
            <a:r>
              <a:rPr lang="en-US" sz="1200" dirty="0"/>
              <a:t>Spam Classification-NLP</a:t>
            </a:r>
          </a:p>
          <a:p>
            <a:pPr marL="232349" indent="-232349">
              <a:buFont typeface="+mj-lt"/>
              <a:buAutoNum type="arabicPeriod"/>
            </a:pPr>
            <a:r>
              <a:rPr lang="en-US" sz="1200" dirty="0"/>
              <a:t>Hand Written Digit Recognition Using Python-CNN</a:t>
            </a:r>
          </a:p>
          <a:p>
            <a:pPr marL="232349" indent="-232349">
              <a:buFont typeface="+mj-lt"/>
              <a:buAutoNum type="arabicPeriod"/>
            </a:pPr>
            <a:r>
              <a:rPr lang="en-US" sz="1200" dirty="0"/>
              <a:t>Churn Prediction-Deep Learning</a:t>
            </a:r>
          </a:p>
          <a:p>
            <a:pPr marL="232349" indent="-232349">
              <a:buFont typeface="+mj-lt"/>
              <a:buAutoNum type="arabicPeriod"/>
            </a:pPr>
            <a:r>
              <a:rPr lang="en-US" sz="1200" dirty="0"/>
              <a:t>Crop Yield Prediction</a:t>
            </a:r>
          </a:p>
          <a:p>
            <a:pPr marL="232349" indent="-232349">
              <a:buFont typeface="+mj-lt"/>
              <a:buAutoNum type="arabicPeriod"/>
            </a:pPr>
            <a:r>
              <a:rPr lang="en-US" sz="1200" dirty="0"/>
              <a:t>Ground water level prediction</a:t>
            </a:r>
          </a:p>
          <a:p>
            <a:pPr marL="232349" indent="-232349">
              <a:buFont typeface="Arial" panose="020B0604020202020204" pitchFamily="34" charset="0"/>
              <a:buChar char="•"/>
            </a:pPr>
            <a:endParaRPr lang="en-US" b="1" dirty="0" smtClean="0"/>
          </a:p>
          <a:p>
            <a:pPr marL="232349" indent="-232349">
              <a:buFont typeface="Arial" panose="020B0604020202020204" pitchFamily="34" charset="0"/>
              <a:buChar char="•"/>
            </a:pPr>
            <a:endParaRPr lang="en-US" dirty="0"/>
          </a:p>
        </p:txBody>
      </p:sp>
    </p:spTree>
    <p:extLst>
      <p:ext uri="{BB962C8B-B14F-4D97-AF65-F5344CB8AC3E}">
        <p14:creationId xmlns:p14="http://schemas.microsoft.com/office/powerpoint/2010/main" val="1201173553"/>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0057" y="1439498"/>
            <a:ext cx="6306133" cy="2846622"/>
          </a:xfrm>
          <a:prstGeom prst="rect">
            <a:avLst/>
          </a:prstGeom>
        </p:spPr>
      </p:pic>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6" indent="0">
              <a:buNone/>
            </a:pPr>
            <a:r>
              <a:rPr lang="en-US" sz="1400" dirty="0"/>
              <a:t>https://www.pantechelearning.com/data-science-master-class/</a:t>
            </a:r>
          </a:p>
          <a:p>
            <a:pPr marL="103266" indent="0">
              <a:buNone/>
            </a:pPr>
            <a:endParaRPr lang="en-US" sz="1400" dirty="0"/>
          </a:p>
        </p:txBody>
      </p:sp>
      <p:sp>
        <p:nvSpPr>
          <p:cNvPr id="8" name="Rounded Rectangle 7"/>
          <p:cNvSpPr/>
          <p:nvPr/>
        </p:nvSpPr>
        <p:spPr>
          <a:xfrm>
            <a:off x="2888155" y="4365877"/>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a:t>
            </a:r>
            <a:r>
              <a:rPr lang="en-US" sz="1600"/>
              <a:t>: </a:t>
            </a:r>
            <a:r>
              <a:rPr lang="en-US" sz="1600" b="1" smtClean="0">
                <a:solidFill>
                  <a:srgbClr val="FF0000"/>
                </a:solidFill>
              </a:rPr>
              <a:t>DSABATCH2</a:t>
            </a:r>
            <a:endParaRPr lang="en-IN" sz="1600" b="1" dirty="0">
              <a:solidFill>
                <a:srgbClr val="FF0000"/>
              </a:solidFill>
            </a:endParaRPr>
          </a:p>
        </p:txBody>
      </p:sp>
      <p:sp>
        <p:nvSpPr>
          <p:cNvPr id="7" name="Right Arrow 6"/>
          <p:cNvSpPr/>
          <p:nvPr/>
        </p:nvSpPr>
        <p:spPr>
          <a:xfrm>
            <a:off x="199545" y="3019115"/>
            <a:ext cx="1340511" cy="73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61960" tIns="30980" rIns="61960" bIns="30980" rtlCol="0" anchor="ctr"/>
          <a:lstStyle/>
          <a:p>
            <a:pPr algn="ctr"/>
            <a:r>
              <a:rPr lang="en-US" b="1" dirty="0" smtClean="0"/>
              <a:t>Click Here</a:t>
            </a:r>
            <a:endParaRPr lang="en-US" b="1" dirty="0"/>
          </a:p>
        </p:txBody>
      </p:sp>
    </p:spTree>
    <p:extLst>
      <p:ext uri="{BB962C8B-B14F-4D97-AF65-F5344CB8AC3E}">
        <p14:creationId xmlns:p14="http://schemas.microsoft.com/office/powerpoint/2010/main" val="1508832290"/>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and Time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data science , we need analysis which is based on temporal values.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Python can handle various formats of date and time.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 datetime library provides the essential methods and functions.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Representation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Arithmetic</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Date Time Comparison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213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Representation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895350"/>
            <a:ext cx="8503920" cy="3678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date and its various parts are represented by different datetime functions.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Format specifiers are used to display the alphabetical parts of a date like name of the month or week day.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76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Representation</a:t>
            </a:r>
            <a:endParaRPr lang="en-IN" sz="4000" dirty="0"/>
          </a:p>
        </p:txBody>
      </p:sp>
      <p:sp>
        <p:nvSpPr>
          <p:cNvPr id="3" name="Content Placeholder 2"/>
          <p:cNvSpPr>
            <a:spLocks noGrp="1"/>
          </p:cNvSpPr>
          <p:nvPr>
            <p:ph sz="quarter" idx="1"/>
          </p:nvPr>
        </p:nvSpPr>
        <p:spPr>
          <a:xfrm>
            <a:off x="301752" y="971550"/>
            <a:ext cx="8503920" cy="3602736"/>
          </a:xfrm>
        </p:spPr>
        <p:txBody>
          <a:bodyPr>
            <a:normAutofit fontScale="925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a:t>
            </a:r>
            <a:r>
              <a:rPr lang="en-IN" sz="2000" dirty="0" smtClean="0">
                <a:latin typeface="Times New Roman" panose="02020603050405020304" pitchFamily="18" charset="0"/>
                <a:cs typeface="Times New Roman" panose="02020603050405020304" pitchFamily="18" charset="0"/>
              </a:rPr>
              <a:t>datetime</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('The </a:t>
            </a:r>
            <a:r>
              <a:rPr lang="en-IN" sz="2000" dirty="0">
                <a:latin typeface="Times New Roman" panose="02020603050405020304" pitchFamily="18" charset="0"/>
                <a:cs typeface="Times New Roman" panose="02020603050405020304" pitchFamily="18" charset="0"/>
              </a:rPr>
              <a:t>Date Today is :', datetime.datetime.today</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(date_today)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Year :', </a:t>
            </a:r>
            <a:r>
              <a:rPr lang="en-IN" sz="2000" dirty="0" smtClean="0">
                <a:latin typeface="Times New Roman" panose="02020603050405020304" pitchFamily="18" charset="0"/>
                <a:cs typeface="Times New Roman" panose="02020603050405020304" pitchFamily="18" charset="0"/>
              </a:rPr>
              <a:t>date_today.year)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Month :', </a:t>
            </a:r>
            <a:r>
              <a:rPr lang="en-IN" sz="2000" dirty="0" smtClean="0">
                <a:latin typeface="Times New Roman" panose="02020603050405020304" pitchFamily="18" charset="0"/>
                <a:cs typeface="Times New Roman" panose="02020603050405020304" pitchFamily="18" charset="0"/>
              </a:rPr>
              <a:t>date_today.month)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('Month </a:t>
            </a:r>
            <a:r>
              <a:rPr lang="en-IN" sz="2000" dirty="0">
                <a:latin typeface="Times New Roman" panose="02020603050405020304" pitchFamily="18" charset="0"/>
                <a:cs typeface="Times New Roman" panose="02020603050405020304" pitchFamily="18" charset="0"/>
              </a:rPr>
              <a:t>Name:',date_today.strftime('%B</a:t>
            </a:r>
            <a:r>
              <a:rPr lang="en-IN" sz="20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Week Day :', </a:t>
            </a:r>
            <a:r>
              <a:rPr lang="en-IN" sz="2000" dirty="0" smtClean="0">
                <a:latin typeface="Times New Roman" panose="02020603050405020304" pitchFamily="18" charset="0"/>
                <a:cs typeface="Times New Roman" panose="02020603050405020304" pitchFamily="18" charset="0"/>
              </a:rPr>
              <a:t>date_today.day)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 ('Week </a:t>
            </a:r>
            <a:r>
              <a:rPr lang="en-IN" sz="2000" dirty="0">
                <a:latin typeface="Times New Roman" panose="02020603050405020304" pitchFamily="18" charset="0"/>
                <a:cs typeface="Times New Roman" panose="02020603050405020304" pitchFamily="18" charset="0"/>
              </a:rPr>
              <a:t>Day Name:',date_today.strftime('%A</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439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Representation - Output</a:t>
            </a:r>
            <a:endParaRPr lang="en-IN" sz="4000" dirty="0"/>
          </a:p>
        </p:txBody>
      </p:sp>
      <p:sp>
        <p:nvSpPr>
          <p:cNvPr id="3" name="Content Placeholder 2"/>
          <p:cNvSpPr>
            <a:spLocks noGrp="1"/>
          </p:cNvSpPr>
          <p:nvPr>
            <p:ph sz="quarter" idx="1"/>
          </p:nvPr>
        </p:nvSpPr>
        <p:spPr>
          <a:xfrm>
            <a:off x="301752" y="895350"/>
            <a:ext cx="8503920" cy="36789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The Date Today is : 2018-04-22 15:38:35.835000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2018-04-22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Year : 2018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Month : 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Month </a:t>
            </a:r>
            <a:r>
              <a:rPr lang="en-IN" sz="2000" dirty="0">
                <a:latin typeface="Times New Roman" panose="02020603050405020304" pitchFamily="18" charset="0"/>
                <a:cs typeface="Times New Roman" panose="02020603050405020304" pitchFamily="18" charset="0"/>
              </a:rPr>
              <a:t>Name: April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Week Day : 22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Week </a:t>
            </a:r>
            <a:r>
              <a:rPr lang="en-IN" sz="2000" dirty="0">
                <a:latin typeface="Times New Roman" panose="02020603050405020304" pitchFamily="18" charset="0"/>
                <a:cs typeface="Times New Roman" panose="02020603050405020304" pitchFamily="18" charset="0"/>
              </a:rPr>
              <a:t>Day Name: Sunday</a:t>
            </a:r>
          </a:p>
        </p:txBody>
      </p:sp>
    </p:spTree>
    <p:extLst>
      <p:ext uri="{BB962C8B-B14F-4D97-AF65-F5344CB8AC3E}">
        <p14:creationId xmlns:p14="http://schemas.microsoft.com/office/powerpoint/2010/main" val="1933783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Arithmetic</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In order to do various operations related to dates , the dates are stored in different variables.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Then , the relevant mathematical operator are applied to those variables.</a:t>
            </a: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431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Arithmetic</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92500" lnSpcReduction="20000"/>
          </a:bodyPr>
          <a:lstStyle/>
          <a:p>
            <a:pPr algn="just">
              <a:lnSpc>
                <a:spcPct val="150000"/>
              </a:lnSpc>
              <a:spcBef>
                <a:spcPts val="0"/>
              </a:spcBef>
            </a:pPr>
            <a:r>
              <a:rPr lang="en-IN" sz="2000" dirty="0" smtClean="0"/>
              <a:t> </a:t>
            </a: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datetime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Capture the First Date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day1 </a:t>
            </a:r>
            <a:r>
              <a:rPr lang="en-IN" sz="2000" dirty="0">
                <a:latin typeface="Times New Roman" panose="02020603050405020304" pitchFamily="18" charset="0"/>
                <a:cs typeface="Times New Roman" panose="02020603050405020304" pitchFamily="18" charset="0"/>
              </a:rPr>
              <a:t>= datetime.date(2018, 2, 12)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('day1</a:t>
            </a:r>
            <a:r>
              <a:rPr lang="en-IN" sz="2000" dirty="0">
                <a:latin typeface="Times New Roman" panose="02020603050405020304" pitchFamily="18" charset="0"/>
                <a:cs typeface="Times New Roman" panose="02020603050405020304" pitchFamily="18" charset="0"/>
              </a:rPr>
              <a:t>:', day1.ctime</a:t>
            </a:r>
            <a:r>
              <a:rPr lang="en-IN" sz="20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Capture the Second </a:t>
            </a:r>
            <a:r>
              <a:rPr lang="en-IN" sz="2000" dirty="0" smtClean="0">
                <a:latin typeface="Times New Roman" panose="02020603050405020304" pitchFamily="18" charset="0"/>
                <a:cs typeface="Times New Roman" panose="02020603050405020304" pitchFamily="18" charset="0"/>
              </a:rPr>
              <a:t>Date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day2 </a:t>
            </a:r>
            <a:r>
              <a:rPr lang="en-IN" sz="2000" dirty="0">
                <a:latin typeface="Times New Roman" panose="02020603050405020304" pitchFamily="18" charset="0"/>
                <a:cs typeface="Times New Roman" panose="02020603050405020304" pitchFamily="18" charset="0"/>
              </a:rPr>
              <a:t>= datetime.date(2017, 8, 18)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print ('day2</a:t>
            </a:r>
            <a:r>
              <a:rPr lang="en-IN" sz="2000" dirty="0">
                <a:latin typeface="Times New Roman" panose="02020603050405020304" pitchFamily="18" charset="0"/>
                <a:cs typeface="Times New Roman" panose="02020603050405020304" pitchFamily="18" charset="0"/>
              </a:rPr>
              <a:t>:', day2.ctime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Find the difference between the </a:t>
            </a:r>
            <a:r>
              <a:rPr lang="en-IN" sz="2000" dirty="0" smtClean="0">
                <a:latin typeface="Times New Roman" panose="02020603050405020304" pitchFamily="18" charset="0"/>
                <a:cs typeface="Times New Roman" panose="02020603050405020304" pitchFamily="18" charset="0"/>
              </a:rPr>
              <a:t>dates</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 </a:t>
            </a: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a:t>
            </a:r>
            <a:r>
              <a:rPr lang="en-IN" sz="2000" dirty="0" smtClean="0">
                <a:latin typeface="Times New Roman" panose="02020603050405020304" pitchFamily="18" charset="0"/>
                <a:cs typeface="Times New Roman" panose="02020603050405020304" pitchFamily="18" charset="0"/>
              </a:rPr>
              <a:t>day1-day2)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521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Python – Date Time Arithmetic</a:t>
            </a:r>
            <a:endParaRPr lang="en-IN" sz="4000" dirty="0"/>
          </a:p>
        </p:txBody>
      </p:sp>
      <p:sp>
        <p:nvSpPr>
          <p:cNvPr id="3" name="Content Placeholder 2"/>
          <p:cNvSpPr>
            <a:spLocks noGrp="1"/>
          </p:cNvSpPr>
          <p:nvPr>
            <p:ph sz="quarter" idx="1"/>
          </p:nvPr>
        </p:nvSpPr>
        <p:spPr>
          <a:xfrm>
            <a:off x="301752" y="1047750"/>
            <a:ext cx="8503920" cy="3526536"/>
          </a:xfrm>
        </p:spPr>
        <p:txBody>
          <a:bodyPr>
            <a:normAutofit fontScale="77500" lnSpcReduction="2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date_today = datetime.date.today()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a:t>
            </a:r>
            <a:r>
              <a:rPr lang="en-IN" sz="2000" dirty="0" smtClean="0">
                <a:latin typeface="Times New Roman" panose="02020603050405020304" pitchFamily="18" charset="0"/>
                <a:cs typeface="Times New Roman" panose="02020603050405020304" pitchFamily="18" charset="0"/>
              </a:rPr>
              <a:t>Date</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before_four_days = date_today - no_of_days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before_four_days </a:t>
            </a:r>
            <a:r>
              <a:rPr lang="en-IN" sz="2000" dirty="0" smtClean="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future Date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smtClean="0">
                <a:latin typeface="Times New Roman" panose="02020603050405020304" pitchFamily="18" charset="0"/>
                <a:cs typeface="Times New Roman" panose="02020603050405020304" pitchFamily="18" charset="0"/>
              </a:rPr>
              <a:t>print ('After </a:t>
            </a:r>
            <a:r>
              <a:rPr lang="en-IN" sz="2000" dirty="0">
                <a:latin typeface="Times New Roman" panose="02020603050405020304" pitchFamily="18" charset="0"/>
                <a:cs typeface="Times New Roman" panose="02020603050405020304" pitchFamily="18" charset="0"/>
              </a:rPr>
              <a:t>Four Days:', after_four_days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669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5" indent="-116175">
              <a:buFont typeface="Arial" panose="020B0604020202020204" pitchFamily="34" charset="0"/>
              <a:buChar char="•"/>
            </a:pPr>
            <a:r>
              <a:rPr lang="en-US" sz="2200" dirty="0">
                <a:solidFill>
                  <a:schemeClr val="tx1"/>
                </a:solidFill>
              </a:rPr>
              <a:t>Python Developer on Machine Learning </a:t>
            </a:r>
          </a:p>
          <a:p>
            <a:pPr marL="116175" indent="-116175">
              <a:buFont typeface="Arial" panose="020B0604020202020204" pitchFamily="34" charset="0"/>
              <a:buChar char="•"/>
            </a:pPr>
            <a:r>
              <a:rPr lang="en-US" sz="2200" dirty="0">
                <a:solidFill>
                  <a:schemeClr val="tx1"/>
                </a:solidFill>
              </a:rPr>
              <a:t>Deep learning with computer vision </a:t>
            </a:r>
          </a:p>
          <a:p>
            <a:pPr marL="116175" indent="-116175">
              <a:buFont typeface="Arial" panose="020B0604020202020204" pitchFamily="34" charset="0"/>
              <a:buChar char="•"/>
            </a:pPr>
            <a:r>
              <a:rPr lang="en-US" sz="2200" dirty="0">
                <a:solidFill>
                  <a:schemeClr val="tx1"/>
                </a:solidFill>
              </a:rPr>
              <a:t>Matlab – Image Processing   </a:t>
            </a:r>
          </a:p>
          <a:p>
            <a:pPr marL="116175" indent="-116175">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5" indent="-116175">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5" indent="-116175">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921142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Arithmetic - Output</a:t>
            </a:r>
            <a:endParaRPr lang="en-IN" sz="4000" dirty="0"/>
          </a:p>
        </p:txBody>
      </p:sp>
      <p:sp>
        <p:nvSpPr>
          <p:cNvPr id="3" name="Content Placeholder 2"/>
          <p:cNvSpPr>
            <a:spLocks noGrp="1"/>
          </p:cNvSpPr>
          <p:nvPr>
            <p:ph sz="quarter" idx="1"/>
          </p:nvPr>
        </p:nvSpPr>
        <p:spPr>
          <a:xfrm>
            <a:off x="301752" y="971550"/>
            <a:ext cx="8503920" cy="36027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day1: Mon Feb 12 00:00:00 2018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a:t>
            </a:r>
            <a:r>
              <a:rPr lang="en-IN" sz="2000" dirty="0" smtClean="0">
                <a:latin typeface="Times New Roman" panose="02020603050405020304" pitchFamily="18" charset="0"/>
                <a:cs typeface="Times New Roman" panose="02020603050405020304" pitchFamily="18" charset="0"/>
              </a:rPr>
              <a:t>2017</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2018-04-26</a:t>
            </a:r>
          </a:p>
        </p:txBody>
      </p:sp>
    </p:spTree>
    <p:extLst>
      <p:ext uri="{BB962C8B-B14F-4D97-AF65-F5344CB8AC3E}">
        <p14:creationId xmlns:p14="http://schemas.microsoft.com/office/powerpoint/2010/main" val="243912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day1: Mon Feb 12 00:00:00 2018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2017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2021-12-12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2021-12-20</a:t>
            </a:r>
          </a:p>
        </p:txBody>
      </p:sp>
    </p:spTree>
    <p:extLst>
      <p:ext uri="{BB962C8B-B14F-4D97-AF65-F5344CB8AC3E}">
        <p14:creationId xmlns:p14="http://schemas.microsoft.com/office/powerpoint/2010/main" val="1676473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Date Time Comparison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a:bodyPr>
          <a:lstStyle/>
          <a:p>
            <a:r>
              <a:rPr lang="en-US" sz="2000" dirty="0" smtClean="0">
                <a:latin typeface="Times New Roman" panose="02020603050405020304" pitchFamily="18" charset="0"/>
                <a:cs typeface="Times New Roman" panose="02020603050405020304" pitchFamily="18" charset="0"/>
              </a:rPr>
              <a:t>Date and time are compared using logical operators.</a:t>
            </a:r>
          </a:p>
          <a:p>
            <a:r>
              <a:rPr lang="en-US" sz="2000" dirty="0" smtClean="0">
                <a:latin typeface="Times New Roman" panose="02020603050405020304" pitchFamily="18" charset="0"/>
                <a:cs typeface="Times New Roman" panose="02020603050405020304" pitchFamily="18" charset="0"/>
              </a:rPr>
              <a:t>One must be careful in comparing right parts of  the dates with each other.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55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Date Time Comparison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971550"/>
            <a:ext cx="8503920" cy="3602736"/>
          </a:xfrm>
        </p:spPr>
        <p:txBody>
          <a:bodyPr>
            <a:normAutofit fontScale="77500" lnSpcReduction="20000"/>
          </a:bodyPr>
          <a:lstStyle/>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import datetime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('Today </a:t>
            </a:r>
            <a:r>
              <a:rPr lang="en-IN" sz="2000" dirty="0">
                <a:latin typeface="Times New Roman" panose="02020603050405020304" pitchFamily="18" charset="0"/>
                <a:cs typeface="Times New Roman" panose="02020603050405020304" pitchFamily="18" charset="0"/>
              </a:rPr>
              <a:t>is: ', </a:t>
            </a:r>
            <a:r>
              <a:rPr lang="en-IN" sz="2000" dirty="0" smtClean="0">
                <a:latin typeface="Times New Roman" panose="02020603050405020304" pitchFamily="18" charset="0"/>
                <a:cs typeface="Times New Roman" panose="02020603050405020304" pitchFamily="18" charset="0"/>
              </a:rPr>
              <a:t>date_today)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Date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before_four_days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a:t>
            </a:r>
            <a:r>
              <a:rPr lang="en-IN" sz="2000" dirty="0" smtClean="0">
                <a:latin typeface="Times New Roman" panose="02020603050405020304" pitchFamily="18" charset="0"/>
                <a:cs typeface="Times New Roman" panose="02020603050405020304" pitchFamily="18" charset="0"/>
              </a:rPr>
              <a:t>before_four_days)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smtClean="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date1 </a:t>
            </a:r>
            <a:r>
              <a:rPr lang="en-IN" sz="2000" dirty="0">
                <a:latin typeface="Times New Roman" panose="02020603050405020304" pitchFamily="18" charset="0"/>
                <a:cs typeface="Times New Roman" panose="02020603050405020304" pitchFamily="18" charset="0"/>
              </a:rPr>
              <a:t>= datetime.date(2018,4,4)</a:t>
            </a:r>
          </a:p>
        </p:txBody>
      </p:sp>
    </p:spTree>
    <p:extLst>
      <p:ext uri="{BB962C8B-B14F-4D97-AF65-F5344CB8AC3E}">
        <p14:creationId xmlns:p14="http://schemas.microsoft.com/office/powerpoint/2010/main" val="1986988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Comparison</a:t>
            </a:r>
            <a:endParaRPr lang="en-IN" sz="4000" dirty="0"/>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a:t>
            </a:r>
            <a:r>
              <a:rPr lang="en-IN" sz="2000" dirty="0" smtClean="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before_four_days):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('Same Dates’)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(date_today </a:t>
            </a:r>
            <a:r>
              <a:rPr lang="en-IN" sz="2000" dirty="0">
                <a:latin typeface="Times New Roman" panose="02020603050405020304" pitchFamily="18" charset="0"/>
                <a:cs typeface="Times New Roman" panose="02020603050405020304" pitchFamily="18" charset="0"/>
              </a:rPr>
              <a:t>&gt; </a:t>
            </a:r>
            <a:r>
              <a:rPr lang="en-IN" sz="2000" dirty="0" smtClean="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('Past Date’)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&lt; </a:t>
            </a:r>
            <a:r>
              <a:rPr lang="en-IN" sz="2000" dirty="0" smtClean="0">
                <a:latin typeface="Times New Roman" panose="02020603050405020304" pitchFamily="18" charset="0"/>
                <a:cs typeface="Times New Roman" panose="02020603050405020304" pitchFamily="18" charset="0"/>
              </a:rPr>
              <a:t>after_four_days):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     print ('Future Date‘)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1308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Date Time </a:t>
            </a:r>
            <a:r>
              <a:rPr lang="en-US" sz="4000" dirty="0" smtClean="0">
                <a:latin typeface="Times New Roman" panose="02020603050405020304" pitchFamily="18" charset="0"/>
                <a:cs typeface="Times New Roman" panose="02020603050405020304" pitchFamily="18" charset="0"/>
              </a:rPr>
              <a:t>Comparison - 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047750"/>
            <a:ext cx="8503920" cy="3429000"/>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Today is: 2018-04-22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 2018-04-04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Past </a:t>
            </a:r>
            <a:r>
              <a:rPr lang="en-IN" sz="2000" dirty="0">
                <a:latin typeface="Times New Roman" panose="02020603050405020304" pitchFamily="18" charset="0"/>
                <a:cs typeface="Times New Roman" panose="02020603050405020304" pitchFamily="18" charset="0"/>
              </a:rPr>
              <a:t>Date </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Future </a:t>
            </a:r>
            <a:r>
              <a:rPr lang="en-IN" sz="2000"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1499578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0"/>
            <a:ext cx="7704000" cy="3783782"/>
          </a:xfrm>
        </p:spPr>
        <p:txBody>
          <a:bodyPr/>
          <a:lstStyle/>
          <a:p>
            <a:r>
              <a:rPr lang="en-US" sz="2200" dirty="0">
                <a:solidFill>
                  <a:srgbClr val="FF0000"/>
                </a:solidFill>
              </a:rPr>
              <a:t>Educational Equipment Manufacturer</a:t>
            </a:r>
          </a:p>
          <a:p>
            <a:pPr marL="722864" lvl="1" indent="-309799">
              <a:buFont typeface="Arial" panose="020B0604020202020204" pitchFamily="34" charset="0"/>
              <a:buChar char="•"/>
            </a:pPr>
            <a:r>
              <a:rPr lang="en-US" sz="2200" dirty="0" err="1">
                <a:solidFill>
                  <a:schemeClr val="tx1"/>
                </a:solidFill>
              </a:rPr>
              <a:t>IoT</a:t>
            </a:r>
            <a:r>
              <a:rPr lang="en-US" sz="2200" dirty="0">
                <a:solidFill>
                  <a:schemeClr val="tx1"/>
                </a:solidFill>
              </a:rPr>
              <a:t>, AI, </a:t>
            </a:r>
            <a:r>
              <a:rPr lang="en-US" sz="2200" dirty="0" err="1">
                <a:solidFill>
                  <a:schemeClr val="tx1"/>
                </a:solidFill>
              </a:rPr>
              <a:t>Robotics,Autonomous</a:t>
            </a:r>
            <a:r>
              <a:rPr lang="en-US" sz="2200" dirty="0">
                <a:solidFill>
                  <a:schemeClr val="tx1"/>
                </a:solidFill>
              </a:rPr>
              <a:t> Robot</a:t>
            </a:r>
          </a:p>
          <a:p>
            <a:pPr marL="722864" lvl="1" indent="-309799">
              <a:buFont typeface="Arial" panose="020B0604020202020204" pitchFamily="34" charset="0"/>
              <a:buChar char="•"/>
            </a:pPr>
            <a:r>
              <a:rPr lang="en-US" sz="2200" dirty="0">
                <a:solidFill>
                  <a:schemeClr val="tx1"/>
                </a:solidFill>
              </a:rPr>
              <a:t>Microprocessor/Microcontroller</a:t>
            </a:r>
          </a:p>
          <a:p>
            <a:pPr marL="722864" lvl="1" indent="-309799">
              <a:buFont typeface="Arial" panose="020B0604020202020204" pitchFamily="34" charset="0"/>
              <a:buChar char="•"/>
            </a:pPr>
            <a:r>
              <a:rPr lang="en-US" sz="2200" dirty="0">
                <a:solidFill>
                  <a:schemeClr val="tx1"/>
                </a:solidFill>
              </a:rPr>
              <a:t>DSP,VLSI, Embedded System </a:t>
            </a:r>
          </a:p>
          <a:p>
            <a:pPr marL="722864" lvl="1" indent="-309799">
              <a:buFont typeface="Arial" panose="020B0604020202020204" pitchFamily="34" charset="0"/>
              <a:buChar char="•"/>
            </a:pPr>
            <a:r>
              <a:rPr lang="en-US" sz="2200" dirty="0">
                <a:solidFill>
                  <a:schemeClr val="tx1"/>
                </a:solidFill>
              </a:rPr>
              <a:t>Power Electronics &amp; Drives, Fuel Cell Trainer Kit</a:t>
            </a:r>
          </a:p>
          <a:p>
            <a:pPr marL="722864" lvl="1" indent="-309799">
              <a:buFont typeface="Arial" panose="020B0604020202020204" pitchFamily="34" charset="0"/>
              <a:buChar char="•"/>
            </a:pPr>
            <a:r>
              <a:rPr lang="en-US" sz="2200"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1262180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4"/>
            <a:ext cx="4793448" cy="570473"/>
          </a:xfrm>
        </p:spPr>
        <p:txBody>
          <a:bodyPr/>
          <a:lstStyle/>
          <a:p>
            <a:r>
              <a:rPr lang="en-US" sz="3200" dirty="0" smtClean="0"/>
              <a:t>What is Master Class ?</a:t>
            </a:r>
            <a:endParaRPr lang="en-US" sz="3200" dirty="0"/>
          </a:p>
        </p:txBody>
      </p:sp>
      <p:grpSp>
        <p:nvGrpSpPr>
          <p:cNvPr id="22" name="Google Shape;2872;p54"/>
          <p:cNvGrpSpPr/>
          <p:nvPr/>
        </p:nvGrpSpPr>
        <p:grpSpPr>
          <a:xfrm>
            <a:off x="6437945"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0"/>
            <a:ext cx="4685674"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999376" y="1777760"/>
            <a:ext cx="3151600"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8"/>
            <a:ext cx="3874822" cy="68829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4514" y="2915344"/>
            <a:ext cx="4802605" cy="895727"/>
            <a:chOff x="507620" y="4093456"/>
            <a:chExt cx="7087177" cy="1321750"/>
          </a:xfrm>
        </p:grpSpPr>
        <p:sp>
          <p:nvSpPr>
            <p:cNvPr id="65" name="Rectangle 64"/>
            <p:cNvSpPr/>
            <p:nvPr/>
          </p:nvSpPr>
          <p:spPr>
            <a:xfrm>
              <a:off x="507620" y="4093456"/>
              <a:ext cx="5154991"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0"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5" y="1677178"/>
            <a:ext cx="1335505" cy="603260"/>
          </a:xfrm>
          <a:prstGeom prst="rect">
            <a:avLst/>
          </a:prstGeom>
        </p:spPr>
      </p:pic>
    </p:spTree>
    <p:extLst>
      <p:ext uri="{BB962C8B-B14F-4D97-AF65-F5344CB8AC3E}">
        <p14:creationId xmlns:p14="http://schemas.microsoft.com/office/powerpoint/2010/main" val="395172444"/>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1"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0"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825650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0" y="3219822"/>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4"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948019"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2890109148"/>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1"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786579041"/>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3" y="267494"/>
            <a:ext cx="5582863" cy="612100"/>
          </a:xfrm>
          <a:prstGeom prst="rect">
            <a:avLst/>
          </a:prstGeom>
        </p:spPr>
        <p:txBody>
          <a:bodyPr spcFirstLastPara="1" wrap="square" lIns="0" tIns="0" rIns="0" bIns="0" anchor="ctr" anchorCtr="0">
            <a:noAutofit/>
          </a:bodyPr>
          <a:lstStyle/>
          <a:p>
            <a:pPr algn="l">
              <a:buSzPts val="1100"/>
            </a:pPr>
            <a:r>
              <a:rPr lang="en" sz="3200" dirty="0">
                <a:solidFill>
                  <a:schemeClr val="tx1"/>
                </a:solidFill>
                <a:latin typeface="Times New Roman" panose="02020603050405020304" pitchFamily="18" charset="0"/>
                <a:cs typeface="Times New Roman" panose="02020603050405020304" pitchFamily="18" charset="0"/>
              </a:rPr>
              <a:t>Data Science &amp; Analytics Learning Plan</a:t>
            </a:r>
            <a:endParaRPr sz="32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1"/>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2"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3" y="1054830"/>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3"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5"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a:p>
                <a:pPr algn="ctr">
                  <a:buClr>
                    <a:schemeClr val="dk1"/>
                  </a:buClr>
                  <a:buSzPts val="1100"/>
                </a:pPr>
                <a:r>
                  <a:rPr lang="en" sz="1100" dirty="0">
                    <a:solidFill>
                      <a:schemeClr val="dk1"/>
                    </a:solidFill>
                    <a:latin typeface="Roboto"/>
                    <a:ea typeface="Roboto"/>
                    <a:cs typeface="Roboto"/>
                    <a:sym typeface="Roboto"/>
                  </a:rPr>
                  <a:t>DSA Jobs</a:t>
                </a:r>
                <a:endParaRPr sz="11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8" y="1619745"/>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7"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6"/>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5"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7"/>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891607"/>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TotalTime>
  <Words>1283</Words>
  <Application>Microsoft Office PowerPoint</Application>
  <PresentationFormat>On-screen Show (16:9)</PresentationFormat>
  <Paragraphs>265</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Civic</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Python – Date and Time</vt:lpstr>
      <vt:lpstr>Python – Date Time Representation</vt:lpstr>
      <vt:lpstr>Python – Date Time Representation</vt:lpstr>
      <vt:lpstr>Date Time Representation - Output</vt:lpstr>
      <vt:lpstr>Python – Date Time Arithmetic</vt:lpstr>
      <vt:lpstr>Python – Date Time Arithmetic</vt:lpstr>
      <vt:lpstr>Python – Date Time Arithmetic</vt:lpstr>
      <vt:lpstr>Date Time Arithmetic - Output</vt:lpstr>
      <vt:lpstr>Output</vt:lpstr>
      <vt:lpstr>Python – Date Time Comparison</vt:lpstr>
      <vt:lpstr>Date Time Comparison</vt:lpstr>
      <vt:lpstr>Date Time Comparison</vt:lpstr>
      <vt:lpstr>Date Time Comparison - 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cp:revision>
  <dcterms:created xsi:type="dcterms:W3CDTF">2022-02-01T06:21:23Z</dcterms:created>
  <dcterms:modified xsi:type="dcterms:W3CDTF">2022-02-01T06:25:16Z</dcterms:modified>
</cp:coreProperties>
</file>