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280" r:id="rId2"/>
    <p:sldId id="281" r:id="rId3"/>
    <p:sldId id="282" r:id="rId4"/>
    <p:sldId id="283" r:id="rId5"/>
    <p:sldId id="284" r:id="rId6"/>
    <p:sldId id="285" r:id="rId7"/>
    <p:sldId id="286" r:id="rId8"/>
    <p:sldId id="287" r:id="rId9"/>
    <p:sldId id="288" r:id="rId10"/>
    <p:sldId id="289" r:id="rId11"/>
    <p:sldId id="256" r:id="rId12"/>
    <p:sldId id="290" r:id="rId13"/>
    <p:sldId id="291" r:id="rId14"/>
    <p:sldId id="292" r:id="rId15"/>
    <p:sldId id="293" r:id="rId16"/>
    <p:sldId id="294" r:id="rId17"/>
    <p:sldId id="295" r:id="rId18"/>
    <p:sldId id="296" r:id="rId19"/>
    <p:sldId id="297" r:id="rId20"/>
    <p:sldId id="298" r:id="rId21"/>
    <p:sldId id="299" r:id="rId22"/>
    <p:sldId id="300" r:id="rId23"/>
    <p:sldId id="301" r:id="rId24"/>
    <p:sldId id="302" r:id="rId25"/>
    <p:sldId id="303" r:id="rId26"/>
    <p:sldId id="257" r:id="rId27"/>
    <p:sldId id="258" r:id="rId28"/>
    <p:sldId id="260" r:id="rId29"/>
    <p:sldId id="261" r:id="rId30"/>
    <p:sldId id="262" r:id="rId31"/>
    <p:sldId id="263" r:id="rId32"/>
    <p:sldId id="264" r:id="rId33"/>
    <p:sldId id="265" r:id="rId34"/>
    <p:sldId id="266" r:id="rId35"/>
    <p:sldId id="267" r:id="rId36"/>
    <p:sldId id="268" r:id="rId37"/>
    <p:sldId id="269" r:id="rId38"/>
    <p:sldId id="270" r:id="rId39"/>
    <p:sldId id="271" r:id="rId40"/>
    <p:sldId id="272" r:id="rId41"/>
    <p:sldId id="273" r:id="rId42"/>
    <p:sldId id="274" r:id="rId43"/>
    <p:sldId id="275" r:id="rId44"/>
    <p:sldId id="276" r:id="rId45"/>
    <p:sldId id="277" r:id="rId46"/>
    <p:sldId id="278" r:id="rId47"/>
    <p:sldId id="279" r:id="rId4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276" y="-8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CE406B-0C0F-4204-9D44-8826232AE390}" type="datetimeFigureOut">
              <a:rPr lang="en-IN" smtClean="0"/>
              <a:t>11-02-2022</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514D50-22C8-411B-A428-5D50B763BE9D}" type="slidenum">
              <a:rPr lang="en-IN" smtClean="0"/>
              <a:t>‹#›</a:t>
            </a:fld>
            <a:endParaRPr lang="en-IN"/>
          </a:p>
        </p:txBody>
      </p:sp>
    </p:spTree>
    <p:extLst>
      <p:ext uri="{BB962C8B-B14F-4D97-AF65-F5344CB8AC3E}">
        <p14:creationId xmlns:p14="http://schemas.microsoft.com/office/powerpoint/2010/main" val="1984130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dfce81f19_0_45: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endParaRPr dirty="0"/>
          </a:p>
        </p:txBody>
      </p:sp>
    </p:spTree>
    <p:extLst>
      <p:ext uri="{BB962C8B-B14F-4D97-AF65-F5344CB8AC3E}">
        <p14:creationId xmlns:p14="http://schemas.microsoft.com/office/powerpoint/2010/main" val="1632453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dfce81f19_0_45: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endParaRPr dirty="0"/>
          </a:p>
        </p:txBody>
      </p:sp>
    </p:spTree>
    <p:extLst>
      <p:ext uri="{BB962C8B-B14F-4D97-AF65-F5344CB8AC3E}">
        <p14:creationId xmlns:p14="http://schemas.microsoft.com/office/powerpoint/2010/main" val="4053588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e79ec7e031_0_10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e79ec7e031_0_1024: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endParaRPr dirty="0"/>
          </a:p>
        </p:txBody>
      </p:sp>
    </p:spTree>
    <p:extLst>
      <p:ext uri="{BB962C8B-B14F-4D97-AF65-F5344CB8AC3E}">
        <p14:creationId xmlns:p14="http://schemas.microsoft.com/office/powerpoint/2010/main" val="24127784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51435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95250" y="2571750"/>
            <a:ext cx="51435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400050"/>
            <a:ext cx="5105400" cy="2151126"/>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2654898"/>
            <a:ext cx="5114778" cy="825936"/>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4918459"/>
            <a:ext cx="2002464" cy="170177"/>
          </a:xfrm>
        </p:spPr>
        <p:txBody>
          <a:bodyPr/>
          <a:lstStyle>
            <a:lvl1pPr>
              <a:defRPr lang="en-US" smtClean="0">
                <a:solidFill>
                  <a:srgbClr val="FFFFFF"/>
                </a:solidFill>
              </a:defRPr>
            </a:lvl1pPr>
            <a:extLst/>
          </a:lstStyle>
          <a:p>
            <a:fld id="{1D8BD707-D9CF-40AE-B4C6-C98DA3205C09}" type="datetimeFigureOut">
              <a:rPr lang="en-US" smtClean="0"/>
              <a:pPr/>
              <a:t>2/11/2022</a:t>
            </a:fld>
            <a:endParaRPr lang="en-US"/>
          </a:p>
        </p:txBody>
      </p:sp>
      <p:sp>
        <p:nvSpPr>
          <p:cNvPr id="18" name="Footer Placeholder 17"/>
          <p:cNvSpPr>
            <a:spLocks noGrp="1"/>
          </p:cNvSpPr>
          <p:nvPr>
            <p:ph type="ftr" sz="quarter" idx="11"/>
          </p:nvPr>
        </p:nvSpPr>
        <p:spPr>
          <a:xfrm>
            <a:off x="2819400" y="4918460"/>
            <a:ext cx="2927722" cy="17145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4917186"/>
            <a:ext cx="588336" cy="171450"/>
          </a:xfrm>
        </p:spPr>
        <p:txBody>
          <a:bodyPr/>
          <a:lstStyle>
            <a:lvl1pPr>
              <a:defRPr lang="en-US" smtClean="0">
                <a:solidFill>
                  <a:srgbClr val="FFFFFF"/>
                </a:solidFill>
              </a:defRPr>
            </a:lvl1pPr>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2/11/2022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06217"/>
            <a:ext cx="1524000" cy="4388644"/>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05982"/>
            <a:ext cx="6019800" cy="4388644"/>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4918459"/>
            <a:ext cx="2002464" cy="170177"/>
          </a:xfrm>
        </p:spPr>
        <p:txBody>
          <a:bodyPr/>
          <a:lstStyle>
            <a:extLst/>
          </a:lstStyle>
          <a:p>
            <a:fld id="{1D8BD707-D9CF-40AE-B4C6-C98DA3205C09}" type="datetimeFigureOut">
              <a:rPr lang="en-US" smtClean="0"/>
              <a:pPr/>
              <a:t>2/11/2022</a:t>
            </a:fld>
            <a:endParaRPr lang="en-US"/>
          </a:p>
        </p:txBody>
      </p:sp>
      <p:sp>
        <p:nvSpPr>
          <p:cNvPr id="5" name="Footer Placeholder 4"/>
          <p:cNvSpPr>
            <a:spLocks noGrp="1"/>
          </p:cNvSpPr>
          <p:nvPr>
            <p:ph type="ftr" sz="quarter" idx="11"/>
          </p:nvPr>
        </p:nvSpPr>
        <p:spPr>
          <a:xfrm>
            <a:off x="457200" y="4917186"/>
            <a:ext cx="3657600" cy="171450"/>
          </a:xfrm>
        </p:spPr>
        <p:txBody>
          <a:bodyPr/>
          <a:lstStyle>
            <a:extLst/>
          </a:lstStyle>
          <a:p>
            <a:endParaRPr lang="en-US"/>
          </a:p>
        </p:txBody>
      </p:sp>
      <p:sp>
        <p:nvSpPr>
          <p:cNvPr id="6" name="Slide Number Placeholder 5"/>
          <p:cNvSpPr>
            <a:spLocks noGrp="1"/>
          </p:cNvSpPr>
          <p:nvPr>
            <p:ph type="sldNum" sz="quarter" idx="12"/>
          </p:nvPr>
        </p:nvSpPr>
        <p:spPr>
          <a:xfrm>
            <a:off x="6254496" y="4914900"/>
            <a:ext cx="588336" cy="171450"/>
          </a:xfrm>
        </p:spPr>
        <p:txBody>
          <a:bodyPr/>
          <a:lstStyle>
            <a:lvl1pPr>
              <a:defRPr>
                <a:solidFill>
                  <a:schemeClr val="tx2"/>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720001" y="1215753"/>
            <a:ext cx="7704000" cy="3416400"/>
          </a:xfrm>
          <a:prstGeom prst="rect">
            <a:avLst/>
          </a:prstGeom>
        </p:spPr>
        <p:txBody>
          <a:bodyPr spcFirstLastPara="1" wrap="square" lIns="91425" tIns="91425" rIns="91425" bIns="91425" anchor="t" anchorCtr="0">
            <a:noAutofit/>
          </a:bodyPr>
          <a:lstStyle>
            <a:lvl1pPr marL="309799" lvl="0" indent="-206532" rtl="0">
              <a:lnSpc>
                <a:spcPct val="100000"/>
              </a:lnSpc>
              <a:spcBef>
                <a:spcPts val="0"/>
              </a:spcBef>
              <a:spcAft>
                <a:spcPts val="0"/>
              </a:spcAft>
              <a:buClr>
                <a:srgbClr val="434343"/>
              </a:buClr>
              <a:buSzPts val="1200"/>
              <a:buAutoNum type="arabicPeriod"/>
              <a:defRPr sz="847">
                <a:solidFill>
                  <a:srgbClr val="434343"/>
                </a:solidFill>
              </a:defRPr>
            </a:lvl1pPr>
            <a:lvl2pPr marL="619597" lvl="1" indent="-206532" rtl="0">
              <a:lnSpc>
                <a:spcPct val="115000"/>
              </a:lnSpc>
              <a:spcBef>
                <a:spcPts val="1084"/>
              </a:spcBef>
              <a:spcAft>
                <a:spcPts val="0"/>
              </a:spcAft>
              <a:buClr>
                <a:srgbClr val="434343"/>
              </a:buClr>
              <a:buSzPts val="1200"/>
              <a:buFont typeface="Roboto Condensed Light"/>
              <a:buAutoNum type="alphaLcPeriod"/>
              <a:defRPr>
                <a:solidFill>
                  <a:srgbClr val="434343"/>
                </a:solidFill>
              </a:defRPr>
            </a:lvl2pPr>
            <a:lvl3pPr marL="929396" lvl="2" indent="-206532" rtl="0">
              <a:lnSpc>
                <a:spcPct val="115000"/>
              </a:lnSpc>
              <a:spcBef>
                <a:spcPts val="1084"/>
              </a:spcBef>
              <a:spcAft>
                <a:spcPts val="0"/>
              </a:spcAft>
              <a:buClr>
                <a:srgbClr val="434343"/>
              </a:buClr>
              <a:buSzPts val="1200"/>
              <a:buFont typeface="Roboto Condensed Light"/>
              <a:buAutoNum type="romanLcPeriod"/>
              <a:defRPr>
                <a:solidFill>
                  <a:srgbClr val="434343"/>
                </a:solidFill>
              </a:defRPr>
            </a:lvl3pPr>
            <a:lvl4pPr marL="1239195" lvl="3" indent="-206532" rtl="0">
              <a:lnSpc>
                <a:spcPct val="115000"/>
              </a:lnSpc>
              <a:spcBef>
                <a:spcPts val="1084"/>
              </a:spcBef>
              <a:spcAft>
                <a:spcPts val="0"/>
              </a:spcAft>
              <a:buClr>
                <a:srgbClr val="434343"/>
              </a:buClr>
              <a:buSzPts val="1200"/>
              <a:buFont typeface="Roboto Condensed Light"/>
              <a:buAutoNum type="arabicPeriod"/>
              <a:defRPr>
                <a:solidFill>
                  <a:srgbClr val="434343"/>
                </a:solidFill>
              </a:defRPr>
            </a:lvl4pPr>
            <a:lvl5pPr marL="1548994" lvl="4" indent="-206532" rtl="0">
              <a:lnSpc>
                <a:spcPct val="115000"/>
              </a:lnSpc>
              <a:spcBef>
                <a:spcPts val="1084"/>
              </a:spcBef>
              <a:spcAft>
                <a:spcPts val="0"/>
              </a:spcAft>
              <a:buClr>
                <a:srgbClr val="434343"/>
              </a:buClr>
              <a:buSzPts val="1200"/>
              <a:buFont typeface="Roboto Condensed Light"/>
              <a:buAutoNum type="alphaLcPeriod"/>
              <a:defRPr>
                <a:solidFill>
                  <a:srgbClr val="434343"/>
                </a:solidFill>
              </a:defRPr>
            </a:lvl5pPr>
            <a:lvl6pPr marL="1858792" lvl="5" indent="-206532" rtl="0">
              <a:lnSpc>
                <a:spcPct val="115000"/>
              </a:lnSpc>
              <a:spcBef>
                <a:spcPts val="1084"/>
              </a:spcBef>
              <a:spcAft>
                <a:spcPts val="0"/>
              </a:spcAft>
              <a:buClr>
                <a:srgbClr val="434343"/>
              </a:buClr>
              <a:buSzPts val="1200"/>
              <a:buFont typeface="Roboto Condensed Light"/>
              <a:buAutoNum type="romanLcPeriod"/>
              <a:defRPr>
                <a:solidFill>
                  <a:srgbClr val="434343"/>
                </a:solidFill>
              </a:defRPr>
            </a:lvl6pPr>
            <a:lvl7pPr marL="2168591" lvl="6" indent="-206532" rtl="0">
              <a:lnSpc>
                <a:spcPct val="115000"/>
              </a:lnSpc>
              <a:spcBef>
                <a:spcPts val="1084"/>
              </a:spcBef>
              <a:spcAft>
                <a:spcPts val="0"/>
              </a:spcAft>
              <a:buClr>
                <a:srgbClr val="434343"/>
              </a:buClr>
              <a:buSzPts val="1200"/>
              <a:buFont typeface="Roboto Condensed Light"/>
              <a:buAutoNum type="arabicPeriod"/>
              <a:defRPr>
                <a:solidFill>
                  <a:srgbClr val="434343"/>
                </a:solidFill>
              </a:defRPr>
            </a:lvl7pPr>
            <a:lvl8pPr marL="2478390" lvl="7" indent="-206532" rtl="0">
              <a:lnSpc>
                <a:spcPct val="115000"/>
              </a:lnSpc>
              <a:spcBef>
                <a:spcPts val="1084"/>
              </a:spcBef>
              <a:spcAft>
                <a:spcPts val="0"/>
              </a:spcAft>
              <a:buClr>
                <a:srgbClr val="434343"/>
              </a:buClr>
              <a:buSzPts val="1200"/>
              <a:buFont typeface="Roboto Condensed Light"/>
              <a:buAutoNum type="alphaLcPeriod"/>
              <a:defRPr>
                <a:solidFill>
                  <a:srgbClr val="434343"/>
                </a:solidFill>
              </a:defRPr>
            </a:lvl8pPr>
            <a:lvl9pPr marL="2788188" lvl="8" indent="-206532" rtl="0">
              <a:lnSpc>
                <a:spcPct val="115000"/>
              </a:lnSpc>
              <a:spcBef>
                <a:spcPts val="1084"/>
              </a:spcBef>
              <a:spcAft>
                <a:spcPts val="1084"/>
              </a:spcAft>
              <a:buClr>
                <a:srgbClr val="434343"/>
              </a:buClr>
              <a:buSzPts val="1200"/>
              <a:buFont typeface="Roboto Condensed Light"/>
              <a:buAutoNum type="romanLcPeriod"/>
              <a:defRPr>
                <a:solidFill>
                  <a:srgbClr val="434343"/>
                </a:solidFill>
              </a:defRPr>
            </a:lvl9pPr>
          </a:lstStyle>
          <a:p>
            <a:endParaRPr/>
          </a:p>
        </p:txBody>
      </p:sp>
      <p:sp>
        <p:nvSpPr>
          <p:cNvPr id="17" name="Google Shape;17;p4"/>
          <p:cNvSpPr txBox="1">
            <a:spLocks noGrp="1"/>
          </p:cNvSpPr>
          <p:nvPr>
            <p:ph type="title"/>
          </p:nvPr>
        </p:nvSpPr>
        <p:spPr>
          <a:xfrm>
            <a:off x="457200" y="411475"/>
            <a:ext cx="8238600" cy="4782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320560516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20000" y="2150851"/>
            <a:ext cx="5067600" cy="841800"/>
          </a:xfrm>
          <a:prstGeom prst="rect">
            <a:avLst/>
          </a:prstGeom>
        </p:spPr>
        <p:txBody>
          <a:bodyPr spcFirstLastPara="1" wrap="square" lIns="0" tIns="0" rIns="0" bIns="0" anchor="ctr" anchorCtr="0">
            <a:noAutofit/>
          </a:bodyPr>
          <a:lstStyle>
            <a:lvl1pPr lvl="0">
              <a:spcBef>
                <a:spcPts val="0"/>
              </a:spcBef>
              <a:spcAft>
                <a:spcPts val="0"/>
              </a:spcAft>
              <a:buSzPts val="3600"/>
              <a:buNone/>
              <a:defRPr sz="3400"/>
            </a:lvl1pPr>
            <a:lvl2pPr lvl="1" algn="ctr">
              <a:spcBef>
                <a:spcPts val="0"/>
              </a:spcBef>
              <a:spcAft>
                <a:spcPts val="0"/>
              </a:spcAft>
              <a:buSzPts val="3600"/>
              <a:buNone/>
              <a:defRPr sz="2400"/>
            </a:lvl2pPr>
            <a:lvl3pPr lvl="2" algn="ctr">
              <a:spcBef>
                <a:spcPts val="0"/>
              </a:spcBef>
              <a:spcAft>
                <a:spcPts val="0"/>
              </a:spcAft>
              <a:buSzPts val="3600"/>
              <a:buNone/>
              <a:defRPr sz="2400"/>
            </a:lvl3pPr>
            <a:lvl4pPr lvl="3" algn="ctr">
              <a:spcBef>
                <a:spcPts val="0"/>
              </a:spcBef>
              <a:spcAft>
                <a:spcPts val="0"/>
              </a:spcAft>
              <a:buSzPts val="3600"/>
              <a:buNone/>
              <a:defRPr sz="2400"/>
            </a:lvl4pPr>
            <a:lvl5pPr lvl="4" algn="ctr">
              <a:spcBef>
                <a:spcPts val="0"/>
              </a:spcBef>
              <a:spcAft>
                <a:spcPts val="0"/>
              </a:spcAft>
              <a:buSzPts val="3600"/>
              <a:buNone/>
              <a:defRPr sz="2400"/>
            </a:lvl5pPr>
            <a:lvl6pPr lvl="5" algn="ctr">
              <a:spcBef>
                <a:spcPts val="0"/>
              </a:spcBef>
              <a:spcAft>
                <a:spcPts val="0"/>
              </a:spcAft>
              <a:buSzPts val="3600"/>
              <a:buNone/>
              <a:defRPr sz="2400"/>
            </a:lvl6pPr>
            <a:lvl7pPr lvl="6" algn="ctr">
              <a:spcBef>
                <a:spcPts val="0"/>
              </a:spcBef>
              <a:spcAft>
                <a:spcPts val="0"/>
              </a:spcAft>
              <a:buSzPts val="3600"/>
              <a:buNone/>
              <a:defRPr sz="2400"/>
            </a:lvl7pPr>
            <a:lvl8pPr lvl="7" algn="ctr">
              <a:spcBef>
                <a:spcPts val="0"/>
              </a:spcBef>
              <a:spcAft>
                <a:spcPts val="0"/>
              </a:spcAft>
              <a:buSzPts val="3600"/>
              <a:buNone/>
              <a:defRPr sz="2400"/>
            </a:lvl8pPr>
            <a:lvl9pPr lvl="8" algn="ctr">
              <a:spcBef>
                <a:spcPts val="0"/>
              </a:spcBef>
              <a:spcAft>
                <a:spcPts val="0"/>
              </a:spcAft>
              <a:buSzPts val="3600"/>
              <a:buNone/>
              <a:defRPr sz="2400"/>
            </a:lvl9pPr>
          </a:lstStyle>
          <a:p>
            <a:endParaRPr/>
          </a:p>
        </p:txBody>
      </p:sp>
      <p:sp>
        <p:nvSpPr>
          <p:cNvPr id="13" name="Google Shape;13;p3"/>
          <p:cNvSpPr txBox="1">
            <a:spLocks noGrp="1"/>
          </p:cNvSpPr>
          <p:nvPr>
            <p:ph type="title" idx="2" hasCustomPrompt="1"/>
          </p:nvPr>
        </p:nvSpPr>
        <p:spPr>
          <a:xfrm>
            <a:off x="720000" y="1337826"/>
            <a:ext cx="5067600" cy="841800"/>
          </a:xfrm>
          <a:prstGeom prst="rect">
            <a:avLst/>
          </a:prstGeom>
        </p:spPr>
        <p:txBody>
          <a:bodyPr spcFirstLastPara="1" wrap="square" lIns="0" tIns="0" rIns="0" bIns="0" anchor="b" anchorCtr="0">
            <a:noAutofit/>
          </a:bodyPr>
          <a:lstStyle>
            <a:lvl1pPr lvl="0" rtl="0">
              <a:spcBef>
                <a:spcPts val="0"/>
              </a:spcBef>
              <a:spcAft>
                <a:spcPts val="0"/>
              </a:spcAft>
              <a:buSzPts val="6000"/>
              <a:buNone/>
              <a:defRPr sz="4100"/>
            </a:lvl1pPr>
            <a:lvl2pPr lvl="1" algn="ctr" rtl="0">
              <a:spcBef>
                <a:spcPts val="0"/>
              </a:spcBef>
              <a:spcAft>
                <a:spcPts val="0"/>
              </a:spcAft>
              <a:buSzPts val="6000"/>
              <a:buNone/>
              <a:defRPr sz="4100"/>
            </a:lvl2pPr>
            <a:lvl3pPr lvl="2" algn="ctr" rtl="0">
              <a:spcBef>
                <a:spcPts val="0"/>
              </a:spcBef>
              <a:spcAft>
                <a:spcPts val="0"/>
              </a:spcAft>
              <a:buSzPts val="6000"/>
              <a:buNone/>
              <a:defRPr sz="4100"/>
            </a:lvl3pPr>
            <a:lvl4pPr lvl="3" algn="ctr" rtl="0">
              <a:spcBef>
                <a:spcPts val="0"/>
              </a:spcBef>
              <a:spcAft>
                <a:spcPts val="0"/>
              </a:spcAft>
              <a:buSzPts val="6000"/>
              <a:buNone/>
              <a:defRPr sz="4100"/>
            </a:lvl4pPr>
            <a:lvl5pPr lvl="4" algn="ctr" rtl="0">
              <a:spcBef>
                <a:spcPts val="0"/>
              </a:spcBef>
              <a:spcAft>
                <a:spcPts val="0"/>
              </a:spcAft>
              <a:buSzPts val="6000"/>
              <a:buNone/>
              <a:defRPr sz="4100"/>
            </a:lvl5pPr>
            <a:lvl6pPr lvl="5" algn="ctr" rtl="0">
              <a:spcBef>
                <a:spcPts val="0"/>
              </a:spcBef>
              <a:spcAft>
                <a:spcPts val="0"/>
              </a:spcAft>
              <a:buSzPts val="6000"/>
              <a:buNone/>
              <a:defRPr sz="4100"/>
            </a:lvl6pPr>
            <a:lvl7pPr lvl="6" algn="ctr" rtl="0">
              <a:spcBef>
                <a:spcPts val="0"/>
              </a:spcBef>
              <a:spcAft>
                <a:spcPts val="0"/>
              </a:spcAft>
              <a:buSzPts val="6000"/>
              <a:buNone/>
              <a:defRPr sz="4100"/>
            </a:lvl7pPr>
            <a:lvl8pPr lvl="7" algn="ctr" rtl="0">
              <a:spcBef>
                <a:spcPts val="0"/>
              </a:spcBef>
              <a:spcAft>
                <a:spcPts val="0"/>
              </a:spcAft>
              <a:buSzPts val="6000"/>
              <a:buNone/>
              <a:defRPr sz="4100"/>
            </a:lvl8pPr>
            <a:lvl9pPr lvl="8" algn="ctr" rtl="0">
              <a:spcBef>
                <a:spcPts val="0"/>
              </a:spcBef>
              <a:spcAft>
                <a:spcPts val="0"/>
              </a:spcAft>
              <a:buSzPts val="6000"/>
              <a:buNone/>
              <a:defRPr sz="4100"/>
            </a:lvl9pPr>
          </a:lstStyle>
          <a:p>
            <a:r>
              <a:t>xx%</a:t>
            </a:r>
          </a:p>
        </p:txBody>
      </p:sp>
      <p:sp>
        <p:nvSpPr>
          <p:cNvPr id="14" name="Google Shape;14;p3"/>
          <p:cNvSpPr txBox="1">
            <a:spLocks noGrp="1"/>
          </p:cNvSpPr>
          <p:nvPr>
            <p:ph type="subTitle" idx="1"/>
          </p:nvPr>
        </p:nvSpPr>
        <p:spPr>
          <a:xfrm>
            <a:off x="720000" y="2903576"/>
            <a:ext cx="5067600" cy="713400"/>
          </a:xfrm>
          <a:prstGeom prst="rect">
            <a:avLst/>
          </a:prstGeom>
        </p:spPr>
        <p:txBody>
          <a:bodyPr spcFirstLastPara="1" wrap="square" lIns="61950" tIns="61950" rIns="61950" bIns="61950"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extLst>
      <p:ext uri="{BB962C8B-B14F-4D97-AF65-F5344CB8AC3E}">
        <p14:creationId xmlns:p14="http://schemas.microsoft.com/office/powerpoint/2010/main" val="180268748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63"/>
        <p:cNvGrpSpPr/>
        <p:nvPr/>
      </p:nvGrpSpPr>
      <p:grpSpPr>
        <a:xfrm>
          <a:off x="0" y="0"/>
          <a:ext cx="0" cy="0"/>
          <a:chOff x="0" y="0"/>
          <a:chExt cx="0" cy="0"/>
        </a:xfrm>
      </p:grpSpPr>
      <p:sp>
        <p:nvSpPr>
          <p:cNvPr id="64" name="Google Shape;64;p15"/>
          <p:cNvSpPr txBox="1">
            <a:spLocks noGrp="1"/>
          </p:cNvSpPr>
          <p:nvPr>
            <p:ph type="title"/>
          </p:nvPr>
        </p:nvSpPr>
        <p:spPr>
          <a:xfrm>
            <a:off x="3557401" y="3100289"/>
            <a:ext cx="4360200" cy="531900"/>
          </a:xfrm>
          <a:prstGeom prst="rect">
            <a:avLst/>
          </a:prstGeom>
        </p:spPr>
        <p:txBody>
          <a:bodyPr spcFirstLastPara="1" wrap="square" lIns="0" tIns="0" rIns="0" bIns="0" anchor="ctr" anchorCtr="0">
            <a:noAutofit/>
          </a:bodyPr>
          <a:lstStyle>
            <a:lvl1pPr lvl="0" algn="r" rtl="0">
              <a:spcBef>
                <a:spcPts val="0"/>
              </a:spcBef>
              <a:spcAft>
                <a:spcPts val="0"/>
              </a:spcAft>
              <a:buSzPts val="3000"/>
              <a:buNone/>
              <a:defRPr/>
            </a:lvl1pPr>
            <a:lvl2pPr lvl="1" algn="ctr" rtl="0">
              <a:spcBef>
                <a:spcPts val="0"/>
              </a:spcBef>
              <a:spcAft>
                <a:spcPts val="0"/>
              </a:spcAft>
              <a:buSzPts val="3000"/>
              <a:buNone/>
              <a:defRPr sz="2000"/>
            </a:lvl2pPr>
            <a:lvl3pPr lvl="2" algn="ctr" rtl="0">
              <a:spcBef>
                <a:spcPts val="0"/>
              </a:spcBef>
              <a:spcAft>
                <a:spcPts val="0"/>
              </a:spcAft>
              <a:buSzPts val="3000"/>
              <a:buNone/>
              <a:defRPr sz="2000"/>
            </a:lvl3pPr>
            <a:lvl4pPr lvl="3" algn="ctr" rtl="0">
              <a:spcBef>
                <a:spcPts val="0"/>
              </a:spcBef>
              <a:spcAft>
                <a:spcPts val="0"/>
              </a:spcAft>
              <a:buSzPts val="3000"/>
              <a:buNone/>
              <a:defRPr sz="2000"/>
            </a:lvl4pPr>
            <a:lvl5pPr lvl="4" algn="ctr" rtl="0">
              <a:spcBef>
                <a:spcPts val="0"/>
              </a:spcBef>
              <a:spcAft>
                <a:spcPts val="0"/>
              </a:spcAft>
              <a:buSzPts val="3000"/>
              <a:buNone/>
              <a:defRPr sz="2000"/>
            </a:lvl5pPr>
            <a:lvl6pPr lvl="5" algn="ctr" rtl="0">
              <a:spcBef>
                <a:spcPts val="0"/>
              </a:spcBef>
              <a:spcAft>
                <a:spcPts val="0"/>
              </a:spcAft>
              <a:buSzPts val="3000"/>
              <a:buNone/>
              <a:defRPr sz="2000"/>
            </a:lvl6pPr>
            <a:lvl7pPr lvl="6" algn="ctr" rtl="0">
              <a:spcBef>
                <a:spcPts val="0"/>
              </a:spcBef>
              <a:spcAft>
                <a:spcPts val="0"/>
              </a:spcAft>
              <a:buSzPts val="3000"/>
              <a:buNone/>
              <a:defRPr sz="2000"/>
            </a:lvl7pPr>
            <a:lvl8pPr lvl="7" algn="ctr" rtl="0">
              <a:spcBef>
                <a:spcPts val="0"/>
              </a:spcBef>
              <a:spcAft>
                <a:spcPts val="0"/>
              </a:spcAft>
              <a:buSzPts val="3000"/>
              <a:buNone/>
              <a:defRPr sz="2000"/>
            </a:lvl8pPr>
            <a:lvl9pPr lvl="8" algn="ctr" rtl="0">
              <a:spcBef>
                <a:spcPts val="0"/>
              </a:spcBef>
              <a:spcAft>
                <a:spcPts val="0"/>
              </a:spcAft>
              <a:buSzPts val="3000"/>
              <a:buNone/>
              <a:defRPr sz="2000"/>
            </a:lvl9pPr>
          </a:lstStyle>
          <a:p>
            <a:endParaRPr/>
          </a:p>
        </p:txBody>
      </p:sp>
      <p:sp>
        <p:nvSpPr>
          <p:cNvPr id="65" name="Google Shape;65;p15"/>
          <p:cNvSpPr txBox="1">
            <a:spLocks noGrp="1"/>
          </p:cNvSpPr>
          <p:nvPr>
            <p:ph type="subTitle" idx="1"/>
          </p:nvPr>
        </p:nvSpPr>
        <p:spPr>
          <a:xfrm>
            <a:off x="1226401" y="1511314"/>
            <a:ext cx="6691200" cy="1478400"/>
          </a:xfrm>
          <a:prstGeom prst="rect">
            <a:avLst/>
          </a:prstGeom>
        </p:spPr>
        <p:txBody>
          <a:bodyPr spcFirstLastPara="1" wrap="square" lIns="61950" tIns="61950" rIns="61950" bIns="61950" anchor="ctr" anchorCtr="0">
            <a:noAutofit/>
          </a:bodyPr>
          <a:lstStyle>
            <a:lvl1pPr lvl="0" algn="r" rtl="0">
              <a:lnSpc>
                <a:spcPct val="100000"/>
              </a:lnSpc>
              <a:spcBef>
                <a:spcPts val="0"/>
              </a:spcBef>
              <a:spcAft>
                <a:spcPts val="0"/>
              </a:spcAft>
              <a:buSzPts val="3000"/>
              <a:buNone/>
              <a:defRPr sz="2000"/>
            </a:lvl1pPr>
            <a:lvl2pPr lvl="1" algn="ctr" rtl="0">
              <a:lnSpc>
                <a:spcPct val="100000"/>
              </a:lnSpc>
              <a:spcBef>
                <a:spcPts val="0"/>
              </a:spcBef>
              <a:spcAft>
                <a:spcPts val="0"/>
              </a:spcAft>
              <a:buSzPts val="3000"/>
              <a:buNone/>
              <a:defRPr sz="2000"/>
            </a:lvl2pPr>
            <a:lvl3pPr lvl="2" algn="ctr" rtl="0">
              <a:lnSpc>
                <a:spcPct val="100000"/>
              </a:lnSpc>
              <a:spcBef>
                <a:spcPts val="0"/>
              </a:spcBef>
              <a:spcAft>
                <a:spcPts val="0"/>
              </a:spcAft>
              <a:buSzPts val="3000"/>
              <a:buNone/>
              <a:defRPr sz="2000"/>
            </a:lvl3pPr>
            <a:lvl4pPr lvl="3" algn="ctr" rtl="0">
              <a:lnSpc>
                <a:spcPct val="100000"/>
              </a:lnSpc>
              <a:spcBef>
                <a:spcPts val="0"/>
              </a:spcBef>
              <a:spcAft>
                <a:spcPts val="0"/>
              </a:spcAft>
              <a:buSzPts val="3000"/>
              <a:buNone/>
              <a:defRPr sz="2000"/>
            </a:lvl4pPr>
            <a:lvl5pPr lvl="4" algn="ctr" rtl="0">
              <a:lnSpc>
                <a:spcPct val="100000"/>
              </a:lnSpc>
              <a:spcBef>
                <a:spcPts val="0"/>
              </a:spcBef>
              <a:spcAft>
                <a:spcPts val="0"/>
              </a:spcAft>
              <a:buSzPts val="3000"/>
              <a:buNone/>
              <a:defRPr sz="2000"/>
            </a:lvl5pPr>
            <a:lvl6pPr lvl="5" algn="ctr" rtl="0">
              <a:lnSpc>
                <a:spcPct val="100000"/>
              </a:lnSpc>
              <a:spcBef>
                <a:spcPts val="0"/>
              </a:spcBef>
              <a:spcAft>
                <a:spcPts val="0"/>
              </a:spcAft>
              <a:buSzPts val="3000"/>
              <a:buNone/>
              <a:defRPr sz="2000"/>
            </a:lvl6pPr>
            <a:lvl7pPr lvl="6" algn="ctr" rtl="0">
              <a:lnSpc>
                <a:spcPct val="100000"/>
              </a:lnSpc>
              <a:spcBef>
                <a:spcPts val="0"/>
              </a:spcBef>
              <a:spcAft>
                <a:spcPts val="0"/>
              </a:spcAft>
              <a:buSzPts val="3000"/>
              <a:buNone/>
              <a:defRPr sz="2000"/>
            </a:lvl7pPr>
            <a:lvl8pPr lvl="7" algn="ctr" rtl="0">
              <a:lnSpc>
                <a:spcPct val="100000"/>
              </a:lnSpc>
              <a:spcBef>
                <a:spcPts val="0"/>
              </a:spcBef>
              <a:spcAft>
                <a:spcPts val="0"/>
              </a:spcAft>
              <a:buSzPts val="3000"/>
              <a:buNone/>
              <a:defRPr sz="2000"/>
            </a:lvl8pPr>
            <a:lvl9pPr lvl="8" algn="ctr" rtl="0">
              <a:lnSpc>
                <a:spcPct val="100000"/>
              </a:lnSpc>
              <a:spcBef>
                <a:spcPts val="0"/>
              </a:spcBef>
              <a:spcAft>
                <a:spcPts val="0"/>
              </a:spcAft>
              <a:buSzPts val="3000"/>
              <a:buNone/>
              <a:defRPr sz="2000"/>
            </a:lvl9pPr>
          </a:lstStyle>
          <a:p>
            <a:endParaRPr/>
          </a:p>
        </p:txBody>
      </p:sp>
    </p:spTree>
    <p:extLst>
      <p:ext uri="{BB962C8B-B14F-4D97-AF65-F5344CB8AC3E}">
        <p14:creationId xmlns:p14="http://schemas.microsoft.com/office/powerpoint/2010/main" val="2568452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40"/>
        <p:cNvGrpSpPr/>
        <p:nvPr/>
      </p:nvGrpSpPr>
      <p:grpSpPr>
        <a:xfrm>
          <a:off x="0" y="0"/>
          <a:ext cx="0" cy="0"/>
          <a:chOff x="0" y="0"/>
          <a:chExt cx="0" cy="0"/>
        </a:xfrm>
      </p:grpSpPr>
      <p:sp>
        <p:nvSpPr>
          <p:cNvPr id="41" name="Google Shape;41;p13"/>
          <p:cNvSpPr txBox="1">
            <a:spLocks noGrp="1"/>
          </p:cNvSpPr>
          <p:nvPr>
            <p:ph type="title"/>
          </p:nvPr>
        </p:nvSpPr>
        <p:spPr>
          <a:xfrm>
            <a:off x="720001" y="1682851"/>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700"/>
            </a:lvl1pPr>
            <a:lvl2pPr lvl="1" algn="ctr" rtl="0">
              <a:spcBef>
                <a:spcPts val="0"/>
              </a:spcBef>
              <a:spcAft>
                <a:spcPts val="0"/>
              </a:spcAft>
              <a:buSzPts val="2500"/>
              <a:buNone/>
              <a:defRPr sz="1700"/>
            </a:lvl2pPr>
            <a:lvl3pPr lvl="2" algn="ctr" rtl="0">
              <a:spcBef>
                <a:spcPts val="0"/>
              </a:spcBef>
              <a:spcAft>
                <a:spcPts val="0"/>
              </a:spcAft>
              <a:buSzPts val="2500"/>
              <a:buNone/>
              <a:defRPr sz="1700"/>
            </a:lvl3pPr>
            <a:lvl4pPr lvl="3" algn="ctr" rtl="0">
              <a:spcBef>
                <a:spcPts val="0"/>
              </a:spcBef>
              <a:spcAft>
                <a:spcPts val="0"/>
              </a:spcAft>
              <a:buSzPts val="2500"/>
              <a:buNone/>
              <a:defRPr sz="1700"/>
            </a:lvl4pPr>
            <a:lvl5pPr lvl="4" algn="ctr" rtl="0">
              <a:spcBef>
                <a:spcPts val="0"/>
              </a:spcBef>
              <a:spcAft>
                <a:spcPts val="0"/>
              </a:spcAft>
              <a:buSzPts val="2500"/>
              <a:buNone/>
              <a:defRPr sz="1700"/>
            </a:lvl5pPr>
            <a:lvl6pPr lvl="5" algn="ctr" rtl="0">
              <a:spcBef>
                <a:spcPts val="0"/>
              </a:spcBef>
              <a:spcAft>
                <a:spcPts val="0"/>
              </a:spcAft>
              <a:buSzPts val="2500"/>
              <a:buNone/>
              <a:defRPr sz="1700"/>
            </a:lvl6pPr>
            <a:lvl7pPr lvl="6" algn="ctr" rtl="0">
              <a:spcBef>
                <a:spcPts val="0"/>
              </a:spcBef>
              <a:spcAft>
                <a:spcPts val="0"/>
              </a:spcAft>
              <a:buSzPts val="2500"/>
              <a:buNone/>
              <a:defRPr sz="1700"/>
            </a:lvl7pPr>
            <a:lvl8pPr lvl="7" algn="ctr" rtl="0">
              <a:spcBef>
                <a:spcPts val="0"/>
              </a:spcBef>
              <a:spcAft>
                <a:spcPts val="0"/>
              </a:spcAft>
              <a:buSzPts val="2500"/>
              <a:buNone/>
              <a:defRPr sz="1700"/>
            </a:lvl8pPr>
            <a:lvl9pPr lvl="8" algn="ctr" rtl="0">
              <a:spcBef>
                <a:spcPts val="0"/>
              </a:spcBef>
              <a:spcAft>
                <a:spcPts val="0"/>
              </a:spcAft>
              <a:buSzPts val="2500"/>
              <a:buNone/>
              <a:defRPr sz="1700"/>
            </a:lvl9pPr>
          </a:lstStyle>
          <a:p>
            <a:endParaRPr/>
          </a:p>
        </p:txBody>
      </p:sp>
      <p:sp>
        <p:nvSpPr>
          <p:cNvPr id="42" name="Google Shape;42;p13"/>
          <p:cNvSpPr txBox="1">
            <a:spLocks noGrp="1"/>
          </p:cNvSpPr>
          <p:nvPr>
            <p:ph type="subTitle" idx="1"/>
          </p:nvPr>
        </p:nvSpPr>
        <p:spPr>
          <a:xfrm>
            <a:off x="720001" y="2269376"/>
            <a:ext cx="2305500" cy="4848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9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 name="Google Shape;43;p13"/>
          <p:cNvSpPr txBox="1">
            <a:spLocks noGrp="1"/>
          </p:cNvSpPr>
          <p:nvPr>
            <p:ph type="title" idx="2"/>
          </p:nvPr>
        </p:nvSpPr>
        <p:spPr>
          <a:xfrm>
            <a:off x="3419270" y="1682851"/>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700"/>
            </a:lvl1pPr>
            <a:lvl2pPr lvl="1" algn="ctr" rtl="0">
              <a:spcBef>
                <a:spcPts val="0"/>
              </a:spcBef>
              <a:spcAft>
                <a:spcPts val="0"/>
              </a:spcAft>
              <a:buSzPts val="2500"/>
              <a:buNone/>
              <a:defRPr sz="1700"/>
            </a:lvl2pPr>
            <a:lvl3pPr lvl="2" algn="ctr" rtl="0">
              <a:spcBef>
                <a:spcPts val="0"/>
              </a:spcBef>
              <a:spcAft>
                <a:spcPts val="0"/>
              </a:spcAft>
              <a:buSzPts val="2500"/>
              <a:buNone/>
              <a:defRPr sz="1700"/>
            </a:lvl3pPr>
            <a:lvl4pPr lvl="3" algn="ctr" rtl="0">
              <a:spcBef>
                <a:spcPts val="0"/>
              </a:spcBef>
              <a:spcAft>
                <a:spcPts val="0"/>
              </a:spcAft>
              <a:buSzPts val="2500"/>
              <a:buNone/>
              <a:defRPr sz="1700"/>
            </a:lvl4pPr>
            <a:lvl5pPr lvl="4" algn="ctr" rtl="0">
              <a:spcBef>
                <a:spcPts val="0"/>
              </a:spcBef>
              <a:spcAft>
                <a:spcPts val="0"/>
              </a:spcAft>
              <a:buSzPts val="2500"/>
              <a:buNone/>
              <a:defRPr sz="1700"/>
            </a:lvl5pPr>
            <a:lvl6pPr lvl="5" algn="ctr" rtl="0">
              <a:spcBef>
                <a:spcPts val="0"/>
              </a:spcBef>
              <a:spcAft>
                <a:spcPts val="0"/>
              </a:spcAft>
              <a:buSzPts val="2500"/>
              <a:buNone/>
              <a:defRPr sz="1700"/>
            </a:lvl6pPr>
            <a:lvl7pPr lvl="6" algn="ctr" rtl="0">
              <a:spcBef>
                <a:spcPts val="0"/>
              </a:spcBef>
              <a:spcAft>
                <a:spcPts val="0"/>
              </a:spcAft>
              <a:buSzPts val="2500"/>
              <a:buNone/>
              <a:defRPr sz="1700"/>
            </a:lvl7pPr>
            <a:lvl8pPr lvl="7" algn="ctr" rtl="0">
              <a:spcBef>
                <a:spcPts val="0"/>
              </a:spcBef>
              <a:spcAft>
                <a:spcPts val="0"/>
              </a:spcAft>
              <a:buSzPts val="2500"/>
              <a:buNone/>
              <a:defRPr sz="1700"/>
            </a:lvl8pPr>
            <a:lvl9pPr lvl="8" algn="ctr" rtl="0">
              <a:spcBef>
                <a:spcPts val="0"/>
              </a:spcBef>
              <a:spcAft>
                <a:spcPts val="0"/>
              </a:spcAft>
              <a:buSzPts val="2500"/>
              <a:buNone/>
              <a:defRPr sz="1700"/>
            </a:lvl9pPr>
          </a:lstStyle>
          <a:p>
            <a:endParaRPr/>
          </a:p>
        </p:txBody>
      </p:sp>
      <p:sp>
        <p:nvSpPr>
          <p:cNvPr id="44" name="Google Shape;44;p13"/>
          <p:cNvSpPr txBox="1">
            <a:spLocks noGrp="1"/>
          </p:cNvSpPr>
          <p:nvPr>
            <p:ph type="subTitle" idx="3"/>
          </p:nvPr>
        </p:nvSpPr>
        <p:spPr>
          <a:xfrm>
            <a:off x="3419270" y="2269376"/>
            <a:ext cx="2305500" cy="4848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9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5" name="Google Shape;45;p13"/>
          <p:cNvSpPr txBox="1">
            <a:spLocks noGrp="1"/>
          </p:cNvSpPr>
          <p:nvPr>
            <p:ph type="title" idx="4"/>
          </p:nvPr>
        </p:nvSpPr>
        <p:spPr>
          <a:xfrm>
            <a:off x="720001" y="3116251"/>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700"/>
            </a:lvl1pPr>
            <a:lvl2pPr lvl="1" algn="ctr" rtl="0">
              <a:spcBef>
                <a:spcPts val="0"/>
              </a:spcBef>
              <a:spcAft>
                <a:spcPts val="0"/>
              </a:spcAft>
              <a:buSzPts val="2500"/>
              <a:buNone/>
              <a:defRPr sz="1700"/>
            </a:lvl2pPr>
            <a:lvl3pPr lvl="2" algn="ctr" rtl="0">
              <a:spcBef>
                <a:spcPts val="0"/>
              </a:spcBef>
              <a:spcAft>
                <a:spcPts val="0"/>
              </a:spcAft>
              <a:buSzPts val="2500"/>
              <a:buNone/>
              <a:defRPr sz="1700"/>
            </a:lvl3pPr>
            <a:lvl4pPr lvl="3" algn="ctr" rtl="0">
              <a:spcBef>
                <a:spcPts val="0"/>
              </a:spcBef>
              <a:spcAft>
                <a:spcPts val="0"/>
              </a:spcAft>
              <a:buSzPts val="2500"/>
              <a:buNone/>
              <a:defRPr sz="1700"/>
            </a:lvl4pPr>
            <a:lvl5pPr lvl="4" algn="ctr" rtl="0">
              <a:spcBef>
                <a:spcPts val="0"/>
              </a:spcBef>
              <a:spcAft>
                <a:spcPts val="0"/>
              </a:spcAft>
              <a:buSzPts val="2500"/>
              <a:buNone/>
              <a:defRPr sz="1700"/>
            </a:lvl5pPr>
            <a:lvl6pPr lvl="5" algn="ctr" rtl="0">
              <a:spcBef>
                <a:spcPts val="0"/>
              </a:spcBef>
              <a:spcAft>
                <a:spcPts val="0"/>
              </a:spcAft>
              <a:buSzPts val="2500"/>
              <a:buNone/>
              <a:defRPr sz="1700"/>
            </a:lvl6pPr>
            <a:lvl7pPr lvl="6" algn="ctr" rtl="0">
              <a:spcBef>
                <a:spcPts val="0"/>
              </a:spcBef>
              <a:spcAft>
                <a:spcPts val="0"/>
              </a:spcAft>
              <a:buSzPts val="2500"/>
              <a:buNone/>
              <a:defRPr sz="1700"/>
            </a:lvl7pPr>
            <a:lvl8pPr lvl="7" algn="ctr" rtl="0">
              <a:spcBef>
                <a:spcPts val="0"/>
              </a:spcBef>
              <a:spcAft>
                <a:spcPts val="0"/>
              </a:spcAft>
              <a:buSzPts val="2500"/>
              <a:buNone/>
              <a:defRPr sz="1700"/>
            </a:lvl8pPr>
            <a:lvl9pPr lvl="8" algn="ctr" rtl="0">
              <a:spcBef>
                <a:spcPts val="0"/>
              </a:spcBef>
              <a:spcAft>
                <a:spcPts val="0"/>
              </a:spcAft>
              <a:buSzPts val="2500"/>
              <a:buNone/>
              <a:defRPr sz="1700"/>
            </a:lvl9pPr>
          </a:lstStyle>
          <a:p>
            <a:endParaRPr/>
          </a:p>
        </p:txBody>
      </p:sp>
      <p:sp>
        <p:nvSpPr>
          <p:cNvPr id="46" name="Google Shape;46;p13"/>
          <p:cNvSpPr txBox="1">
            <a:spLocks noGrp="1"/>
          </p:cNvSpPr>
          <p:nvPr>
            <p:ph type="subTitle" idx="5"/>
          </p:nvPr>
        </p:nvSpPr>
        <p:spPr>
          <a:xfrm>
            <a:off x="720001" y="3702776"/>
            <a:ext cx="2305500" cy="4848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9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 name="Google Shape;47;p13"/>
          <p:cNvSpPr txBox="1">
            <a:spLocks noGrp="1"/>
          </p:cNvSpPr>
          <p:nvPr>
            <p:ph type="title" idx="6"/>
          </p:nvPr>
        </p:nvSpPr>
        <p:spPr>
          <a:xfrm>
            <a:off x="3419270" y="3116251"/>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700"/>
            </a:lvl1pPr>
            <a:lvl2pPr lvl="1" algn="ctr" rtl="0">
              <a:spcBef>
                <a:spcPts val="0"/>
              </a:spcBef>
              <a:spcAft>
                <a:spcPts val="0"/>
              </a:spcAft>
              <a:buSzPts val="2500"/>
              <a:buNone/>
              <a:defRPr sz="1700"/>
            </a:lvl2pPr>
            <a:lvl3pPr lvl="2" algn="ctr" rtl="0">
              <a:spcBef>
                <a:spcPts val="0"/>
              </a:spcBef>
              <a:spcAft>
                <a:spcPts val="0"/>
              </a:spcAft>
              <a:buSzPts val="2500"/>
              <a:buNone/>
              <a:defRPr sz="1700"/>
            </a:lvl3pPr>
            <a:lvl4pPr lvl="3" algn="ctr" rtl="0">
              <a:spcBef>
                <a:spcPts val="0"/>
              </a:spcBef>
              <a:spcAft>
                <a:spcPts val="0"/>
              </a:spcAft>
              <a:buSzPts val="2500"/>
              <a:buNone/>
              <a:defRPr sz="1700"/>
            </a:lvl4pPr>
            <a:lvl5pPr lvl="4" algn="ctr" rtl="0">
              <a:spcBef>
                <a:spcPts val="0"/>
              </a:spcBef>
              <a:spcAft>
                <a:spcPts val="0"/>
              </a:spcAft>
              <a:buSzPts val="2500"/>
              <a:buNone/>
              <a:defRPr sz="1700"/>
            </a:lvl5pPr>
            <a:lvl6pPr lvl="5" algn="ctr" rtl="0">
              <a:spcBef>
                <a:spcPts val="0"/>
              </a:spcBef>
              <a:spcAft>
                <a:spcPts val="0"/>
              </a:spcAft>
              <a:buSzPts val="2500"/>
              <a:buNone/>
              <a:defRPr sz="1700"/>
            </a:lvl6pPr>
            <a:lvl7pPr lvl="6" algn="ctr" rtl="0">
              <a:spcBef>
                <a:spcPts val="0"/>
              </a:spcBef>
              <a:spcAft>
                <a:spcPts val="0"/>
              </a:spcAft>
              <a:buSzPts val="2500"/>
              <a:buNone/>
              <a:defRPr sz="1700"/>
            </a:lvl7pPr>
            <a:lvl8pPr lvl="7" algn="ctr" rtl="0">
              <a:spcBef>
                <a:spcPts val="0"/>
              </a:spcBef>
              <a:spcAft>
                <a:spcPts val="0"/>
              </a:spcAft>
              <a:buSzPts val="2500"/>
              <a:buNone/>
              <a:defRPr sz="1700"/>
            </a:lvl8pPr>
            <a:lvl9pPr lvl="8" algn="ctr" rtl="0">
              <a:spcBef>
                <a:spcPts val="0"/>
              </a:spcBef>
              <a:spcAft>
                <a:spcPts val="0"/>
              </a:spcAft>
              <a:buSzPts val="2500"/>
              <a:buNone/>
              <a:defRPr sz="1700"/>
            </a:lvl9pPr>
          </a:lstStyle>
          <a:p>
            <a:endParaRPr/>
          </a:p>
        </p:txBody>
      </p:sp>
      <p:sp>
        <p:nvSpPr>
          <p:cNvPr id="48" name="Google Shape;48;p13"/>
          <p:cNvSpPr txBox="1">
            <a:spLocks noGrp="1"/>
          </p:cNvSpPr>
          <p:nvPr>
            <p:ph type="subTitle" idx="7"/>
          </p:nvPr>
        </p:nvSpPr>
        <p:spPr>
          <a:xfrm>
            <a:off x="3419270" y="3702776"/>
            <a:ext cx="2305500" cy="4848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9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9" name="Google Shape;49;p13"/>
          <p:cNvSpPr txBox="1">
            <a:spLocks noGrp="1"/>
          </p:cNvSpPr>
          <p:nvPr>
            <p:ph type="title" idx="8"/>
          </p:nvPr>
        </p:nvSpPr>
        <p:spPr>
          <a:xfrm>
            <a:off x="6118546" y="1682851"/>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700"/>
            </a:lvl1pPr>
            <a:lvl2pPr lvl="1" algn="ctr" rtl="0">
              <a:spcBef>
                <a:spcPts val="0"/>
              </a:spcBef>
              <a:spcAft>
                <a:spcPts val="0"/>
              </a:spcAft>
              <a:buSzPts val="2500"/>
              <a:buNone/>
              <a:defRPr sz="1700"/>
            </a:lvl2pPr>
            <a:lvl3pPr lvl="2" algn="ctr" rtl="0">
              <a:spcBef>
                <a:spcPts val="0"/>
              </a:spcBef>
              <a:spcAft>
                <a:spcPts val="0"/>
              </a:spcAft>
              <a:buSzPts val="2500"/>
              <a:buNone/>
              <a:defRPr sz="1700"/>
            </a:lvl3pPr>
            <a:lvl4pPr lvl="3" algn="ctr" rtl="0">
              <a:spcBef>
                <a:spcPts val="0"/>
              </a:spcBef>
              <a:spcAft>
                <a:spcPts val="0"/>
              </a:spcAft>
              <a:buSzPts val="2500"/>
              <a:buNone/>
              <a:defRPr sz="1700"/>
            </a:lvl4pPr>
            <a:lvl5pPr lvl="4" algn="ctr" rtl="0">
              <a:spcBef>
                <a:spcPts val="0"/>
              </a:spcBef>
              <a:spcAft>
                <a:spcPts val="0"/>
              </a:spcAft>
              <a:buSzPts val="2500"/>
              <a:buNone/>
              <a:defRPr sz="1700"/>
            </a:lvl5pPr>
            <a:lvl6pPr lvl="5" algn="ctr" rtl="0">
              <a:spcBef>
                <a:spcPts val="0"/>
              </a:spcBef>
              <a:spcAft>
                <a:spcPts val="0"/>
              </a:spcAft>
              <a:buSzPts val="2500"/>
              <a:buNone/>
              <a:defRPr sz="1700"/>
            </a:lvl6pPr>
            <a:lvl7pPr lvl="6" algn="ctr" rtl="0">
              <a:spcBef>
                <a:spcPts val="0"/>
              </a:spcBef>
              <a:spcAft>
                <a:spcPts val="0"/>
              </a:spcAft>
              <a:buSzPts val="2500"/>
              <a:buNone/>
              <a:defRPr sz="1700"/>
            </a:lvl7pPr>
            <a:lvl8pPr lvl="7" algn="ctr" rtl="0">
              <a:spcBef>
                <a:spcPts val="0"/>
              </a:spcBef>
              <a:spcAft>
                <a:spcPts val="0"/>
              </a:spcAft>
              <a:buSzPts val="2500"/>
              <a:buNone/>
              <a:defRPr sz="1700"/>
            </a:lvl8pPr>
            <a:lvl9pPr lvl="8" algn="ctr" rtl="0">
              <a:spcBef>
                <a:spcPts val="0"/>
              </a:spcBef>
              <a:spcAft>
                <a:spcPts val="0"/>
              </a:spcAft>
              <a:buSzPts val="2500"/>
              <a:buNone/>
              <a:defRPr sz="1700"/>
            </a:lvl9pPr>
          </a:lstStyle>
          <a:p>
            <a:endParaRPr/>
          </a:p>
        </p:txBody>
      </p:sp>
      <p:sp>
        <p:nvSpPr>
          <p:cNvPr id="50" name="Google Shape;50;p13"/>
          <p:cNvSpPr txBox="1">
            <a:spLocks noGrp="1"/>
          </p:cNvSpPr>
          <p:nvPr>
            <p:ph type="subTitle" idx="9"/>
          </p:nvPr>
        </p:nvSpPr>
        <p:spPr>
          <a:xfrm>
            <a:off x="6118546" y="2269376"/>
            <a:ext cx="2305500" cy="4848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9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1" name="Google Shape;51;p13"/>
          <p:cNvSpPr txBox="1">
            <a:spLocks noGrp="1"/>
          </p:cNvSpPr>
          <p:nvPr>
            <p:ph type="title" idx="13"/>
          </p:nvPr>
        </p:nvSpPr>
        <p:spPr>
          <a:xfrm>
            <a:off x="6118546" y="3116251"/>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700"/>
            </a:lvl1pPr>
            <a:lvl2pPr lvl="1" algn="ctr" rtl="0">
              <a:spcBef>
                <a:spcPts val="0"/>
              </a:spcBef>
              <a:spcAft>
                <a:spcPts val="0"/>
              </a:spcAft>
              <a:buSzPts val="2500"/>
              <a:buNone/>
              <a:defRPr sz="1700"/>
            </a:lvl2pPr>
            <a:lvl3pPr lvl="2" algn="ctr" rtl="0">
              <a:spcBef>
                <a:spcPts val="0"/>
              </a:spcBef>
              <a:spcAft>
                <a:spcPts val="0"/>
              </a:spcAft>
              <a:buSzPts val="2500"/>
              <a:buNone/>
              <a:defRPr sz="1700"/>
            </a:lvl3pPr>
            <a:lvl4pPr lvl="3" algn="ctr" rtl="0">
              <a:spcBef>
                <a:spcPts val="0"/>
              </a:spcBef>
              <a:spcAft>
                <a:spcPts val="0"/>
              </a:spcAft>
              <a:buSzPts val="2500"/>
              <a:buNone/>
              <a:defRPr sz="1700"/>
            </a:lvl4pPr>
            <a:lvl5pPr lvl="4" algn="ctr" rtl="0">
              <a:spcBef>
                <a:spcPts val="0"/>
              </a:spcBef>
              <a:spcAft>
                <a:spcPts val="0"/>
              </a:spcAft>
              <a:buSzPts val="2500"/>
              <a:buNone/>
              <a:defRPr sz="1700"/>
            </a:lvl5pPr>
            <a:lvl6pPr lvl="5" algn="ctr" rtl="0">
              <a:spcBef>
                <a:spcPts val="0"/>
              </a:spcBef>
              <a:spcAft>
                <a:spcPts val="0"/>
              </a:spcAft>
              <a:buSzPts val="2500"/>
              <a:buNone/>
              <a:defRPr sz="1700"/>
            </a:lvl6pPr>
            <a:lvl7pPr lvl="6" algn="ctr" rtl="0">
              <a:spcBef>
                <a:spcPts val="0"/>
              </a:spcBef>
              <a:spcAft>
                <a:spcPts val="0"/>
              </a:spcAft>
              <a:buSzPts val="2500"/>
              <a:buNone/>
              <a:defRPr sz="1700"/>
            </a:lvl7pPr>
            <a:lvl8pPr lvl="7" algn="ctr" rtl="0">
              <a:spcBef>
                <a:spcPts val="0"/>
              </a:spcBef>
              <a:spcAft>
                <a:spcPts val="0"/>
              </a:spcAft>
              <a:buSzPts val="2500"/>
              <a:buNone/>
              <a:defRPr sz="1700"/>
            </a:lvl8pPr>
            <a:lvl9pPr lvl="8" algn="ctr" rtl="0">
              <a:spcBef>
                <a:spcPts val="0"/>
              </a:spcBef>
              <a:spcAft>
                <a:spcPts val="0"/>
              </a:spcAft>
              <a:buSzPts val="2500"/>
              <a:buNone/>
              <a:defRPr sz="1700"/>
            </a:lvl9pPr>
          </a:lstStyle>
          <a:p>
            <a:endParaRPr/>
          </a:p>
        </p:txBody>
      </p:sp>
      <p:sp>
        <p:nvSpPr>
          <p:cNvPr id="52" name="Google Shape;52;p13"/>
          <p:cNvSpPr txBox="1">
            <a:spLocks noGrp="1"/>
          </p:cNvSpPr>
          <p:nvPr>
            <p:ph type="subTitle" idx="14"/>
          </p:nvPr>
        </p:nvSpPr>
        <p:spPr>
          <a:xfrm>
            <a:off x="6118546" y="3702776"/>
            <a:ext cx="2305500" cy="4848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9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3" name="Google Shape;53;p13"/>
          <p:cNvSpPr txBox="1">
            <a:spLocks noGrp="1"/>
          </p:cNvSpPr>
          <p:nvPr>
            <p:ph type="title" idx="15" hasCustomPrompt="1"/>
          </p:nvPr>
        </p:nvSpPr>
        <p:spPr>
          <a:xfrm>
            <a:off x="720000" y="1344783"/>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000">
                <a:solidFill>
                  <a:srgbClr val="101122"/>
                </a:solidFill>
              </a:defRPr>
            </a:lvl1pPr>
            <a:lvl2pPr lvl="1" rtl="0">
              <a:spcBef>
                <a:spcPts val="0"/>
              </a:spcBef>
              <a:spcAft>
                <a:spcPts val="0"/>
              </a:spcAft>
              <a:buSzPts val="3000"/>
              <a:buNone/>
              <a:defRPr sz="2000"/>
            </a:lvl2pPr>
            <a:lvl3pPr lvl="2" rtl="0">
              <a:spcBef>
                <a:spcPts val="0"/>
              </a:spcBef>
              <a:spcAft>
                <a:spcPts val="0"/>
              </a:spcAft>
              <a:buSzPts val="3000"/>
              <a:buNone/>
              <a:defRPr sz="2000"/>
            </a:lvl3pPr>
            <a:lvl4pPr lvl="3" rtl="0">
              <a:spcBef>
                <a:spcPts val="0"/>
              </a:spcBef>
              <a:spcAft>
                <a:spcPts val="0"/>
              </a:spcAft>
              <a:buSzPts val="3000"/>
              <a:buNone/>
              <a:defRPr sz="2000"/>
            </a:lvl4pPr>
            <a:lvl5pPr lvl="4" rtl="0">
              <a:spcBef>
                <a:spcPts val="0"/>
              </a:spcBef>
              <a:spcAft>
                <a:spcPts val="0"/>
              </a:spcAft>
              <a:buSzPts val="3000"/>
              <a:buNone/>
              <a:defRPr sz="2000"/>
            </a:lvl5pPr>
            <a:lvl6pPr lvl="5" rtl="0">
              <a:spcBef>
                <a:spcPts val="0"/>
              </a:spcBef>
              <a:spcAft>
                <a:spcPts val="0"/>
              </a:spcAft>
              <a:buSzPts val="3000"/>
              <a:buNone/>
              <a:defRPr sz="2000"/>
            </a:lvl6pPr>
            <a:lvl7pPr lvl="6" rtl="0">
              <a:spcBef>
                <a:spcPts val="0"/>
              </a:spcBef>
              <a:spcAft>
                <a:spcPts val="0"/>
              </a:spcAft>
              <a:buSzPts val="3000"/>
              <a:buNone/>
              <a:defRPr sz="2000"/>
            </a:lvl7pPr>
            <a:lvl8pPr lvl="7" rtl="0">
              <a:spcBef>
                <a:spcPts val="0"/>
              </a:spcBef>
              <a:spcAft>
                <a:spcPts val="0"/>
              </a:spcAft>
              <a:buSzPts val="3000"/>
              <a:buNone/>
              <a:defRPr sz="2000"/>
            </a:lvl8pPr>
            <a:lvl9pPr lvl="8" rtl="0">
              <a:spcBef>
                <a:spcPts val="0"/>
              </a:spcBef>
              <a:spcAft>
                <a:spcPts val="0"/>
              </a:spcAft>
              <a:buSzPts val="3000"/>
              <a:buNone/>
              <a:defRPr sz="2000"/>
            </a:lvl9pPr>
          </a:lstStyle>
          <a:p>
            <a:r>
              <a:t>xx%</a:t>
            </a:r>
          </a:p>
        </p:txBody>
      </p:sp>
      <p:sp>
        <p:nvSpPr>
          <p:cNvPr id="54" name="Google Shape;54;p13"/>
          <p:cNvSpPr txBox="1">
            <a:spLocks noGrp="1"/>
          </p:cNvSpPr>
          <p:nvPr>
            <p:ph type="title" idx="16" hasCustomPrompt="1"/>
          </p:nvPr>
        </p:nvSpPr>
        <p:spPr>
          <a:xfrm>
            <a:off x="720000" y="2778191"/>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000">
                <a:solidFill>
                  <a:srgbClr val="101122"/>
                </a:solidFill>
              </a:defRPr>
            </a:lvl1pPr>
            <a:lvl2pPr lvl="1" rtl="0">
              <a:spcBef>
                <a:spcPts val="0"/>
              </a:spcBef>
              <a:spcAft>
                <a:spcPts val="0"/>
              </a:spcAft>
              <a:buSzPts val="3000"/>
              <a:buNone/>
              <a:defRPr sz="2000"/>
            </a:lvl2pPr>
            <a:lvl3pPr lvl="2" rtl="0">
              <a:spcBef>
                <a:spcPts val="0"/>
              </a:spcBef>
              <a:spcAft>
                <a:spcPts val="0"/>
              </a:spcAft>
              <a:buSzPts val="3000"/>
              <a:buNone/>
              <a:defRPr sz="2000"/>
            </a:lvl3pPr>
            <a:lvl4pPr lvl="3" rtl="0">
              <a:spcBef>
                <a:spcPts val="0"/>
              </a:spcBef>
              <a:spcAft>
                <a:spcPts val="0"/>
              </a:spcAft>
              <a:buSzPts val="3000"/>
              <a:buNone/>
              <a:defRPr sz="2000"/>
            </a:lvl4pPr>
            <a:lvl5pPr lvl="4" rtl="0">
              <a:spcBef>
                <a:spcPts val="0"/>
              </a:spcBef>
              <a:spcAft>
                <a:spcPts val="0"/>
              </a:spcAft>
              <a:buSzPts val="3000"/>
              <a:buNone/>
              <a:defRPr sz="2000"/>
            </a:lvl5pPr>
            <a:lvl6pPr lvl="5" rtl="0">
              <a:spcBef>
                <a:spcPts val="0"/>
              </a:spcBef>
              <a:spcAft>
                <a:spcPts val="0"/>
              </a:spcAft>
              <a:buSzPts val="3000"/>
              <a:buNone/>
              <a:defRPr sz="2000"/>
            </a:lvl6pPr>
            <a:lvl7pPr lvl="6" rtl="0">
              <a:spcBef>
                <a:spcPts val="0"/>
              </a:spcBef>
              <a:spcAft>
                <a:spcPts val="0"/>
              </a:spcAft>
              <a:buSzPts val="3000"/>
              <a:buNone/>
              <a:defRPr sz="2000"/>
            </a:lvl7pPr>
            <a:lvl8pPr lvl="7" rtl="0">
              <a:spcBef>
                <a:spcPts val="0"/>
              </a:spcBef>
              <a:spcAft>
                <a:spcPts val="0"/>
              </a:spcAft>
              <a:buSzPts val="3000"/>
              <a:buNone/>
              <a:defRPr sz="2000"/>
            </a:lvl8pPr>
            <a:lvl9pPr lvl="8" rtl="0">
              <a:spcBef>
                <a:spcPts val="0"/>
              </a:spcBef>
              <a:spcAft>
                <a:spcPts val="0"/>
              </a:spcAft>
              <a:buSzPts val="3000"/>
              <a:buNone/>
              <a:defRPr sz="2000"/>
            </a:lvl9pPr>
          </a:lstStyle>
          <a:p>
            <a:r>
              <a:t>xx%</a:t>
            </a:r>
          </a:p>
        </p:txBody>
      </p:sp>
      <p:sp>
        <p:nvSpPr>
          <p:cNvPr id="55" name="Google Shape;55;p13"/>
          <p:cNvSpPr txBox="1">
            <a:spLocks noGrp="1"/>
          </p:cNvSpPr>
          <p:nvPr>
            <p:ph type="title" idx="17" hasCustomPrompt="1"/>
          </p:nvPr>
        </p:nvSpPr>
        <p:spPr>
          <a:xfrm>
            <a:off x="3419275" y="1344783"/>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000">
                <a:solidFill>
                  <a:srgbClr val="101122"/>
                </a:solidFill>
              </a:defRPr>
            </a:lvl1pPr>
            <a:lvl2pPr lvl="1" rtl="0">
              <a:spcBef>
                <a:spcPts val="0"/>
              </a:spcBef>
              <a:spcAft>
                <a:spcPts val="0"/>
              </a:spcAft>
              <a:buSzPts val="3000"/>
              <a:buNone/>
              <a:defRPr sz="2000"/>
            </a:lvl2pPr>
            <a:lvl3pPr lvl="2" rtl="0">
              <a:spcBef>
                <a:spcPts val="0"/>
              </a:spcBef>
              <a:spcAft>
                <a:spcPts val="0"/>
              </a:spcAft>
              <a:buSzPts val="3000"/>
              <a:buNone/>
              <a:defRPr sz="2000"/>
            </a:lvl3pPr>
            <a:lvl4pPr lvl="3" rtl="0">
              <a:spcBef>
                <a:spcPts val="0"/>
              </a:spcBef>
              <a:spcAft>
                <a:spcPts val="0"/>
              </a:spcAft>
              <a:buSzPts val="3000"/>
              <a:buNone/>
              <a:defRPr sz="2000"/>
            </a:lvl4pPr>
            <a:lvl5pPr lvl="4" rtl="0">
              <a:spcBef>
                <a:spcPts val="0"/>
              </a:spcBef>
              <a:spcAft>
                <a:spcPts val="0"/>
              </a:spcAft>
              <a:buSzPts val="3000"/>
              <a:buNone/>
              <a:defRPr sz="2000"/>
            </a:lvl5pPr>
            <a:lvl6pPr lvl="5" rtl="0">
              <a:spcBef>
                <a:spcPts val="0"/>
              </a:spcBef>
              <a:spcAft>
                <a:spcPts val="0"/>
              </a:spcAft>
              <a:buSzPts val="3000"/>
              <a:buNone/>
              <a:defRPr sz="2000"/>
            </a:lvl6pPr>
            <a:lvl7pPr lvl="6" rtl="0">
              <a:spcBef>
                <a:spcPts val="0"/>
              </a:spcBef>
              <a:spcAft>
                <a:spcPts val="0"/>
              </a:spcAft>
              <a:buSzPts val="3000"/>
              <a:buNone/>
              <a:defRPr sz="2000"/>
            </a:lvl7pPr>
            <a:lvl8pPr lvl="7" rtl="0">
              <a:spcBef>
                <a:spcPts val="0"/>
              </a:spcBef>
              <a:spcAft>
                <a:spcPts val="0"/>
              </a:spcAft>
              <a:buSzPts val="3000"/>
              <a:buNone/>
              <a:defRPr sz="2000"/>
            </a:lvl8pPr>
            <a:lvl9pPr lvl="8" rtl="0">
              <a:spcBef>
                <a:spcPts val="0"/>
              </a:spcBef>
              <a:spcAft>
                <a:spcPts val="0"/>
              </a:spcAft>
              <a:buSzPts val="3000"/>
              <a:buNone/>
              <a:defRPr sz="2000"/>
            </a:lvl9pPr>
          </a:lstStyle>
          <a:p>
            <a:r>
              <a:t>xx%</a:t>
            </a:r>
          </a:p>
        </p:txBody>
      </p:sp>
      <p:sp>
        <p:nvSpPr>
          <p:cNvPr id="56" name="Google Shape;56;p13"/>
          <p:cNvSpPr txBox="1">
            <a:spLocks noGrp="1"/>
          </p:cNvSpPr>
          <p:nvPr>
            <p:ph type="title" idx="18" hasCustomPrompt="1"/>
          </p:nvPr>
        </p:nvSpPr>
        <p:spPr>
          <a:xfrm>
            <a:off x="3419275" y="2778191"/>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000">
                <a:solidFill>
                  <a:srgbClr val="101122"/>
                </a:solidFill>
              </a:defRPr>
            </a:lvl1pPr>
            <a:lvl2pPr lvl="1" rtl="0">
              <a:spcBef>
                <a:spcPts val="0"/>
              </a:spcBef>
              <a:spcAft>
                <a:spcPts val="0"/>
              </a:spcAft>
              <a:buSzPts val="3000"/>
              <a:buNone/>
              <a:defRPr sz="2000"/>
            </a:lvl2pPr>
            <a:lvl3pPr lvl="2" rtl="0">
              <a:spcBef>
                <a:spcPts val="0"/>
              </a:spcBef>
              <a:spcAft>
                <a:spcPts val="0"/>
              </a:spcAft>
              <a:buSzPts val="3000"/>
              <a:buNone/>
              <a:defRPr sz="2000"/>
            </a:lvl3pPr>
            <a:lvl4pPr lvl="3" rtl="0">
              <a:spcBef>
                <a:spcPts val="0"/>
              </a:spcBef>
              <a:spcAft>
                <a:spcPts val="0"/>
              </a:spcAft>
              <a:buSzPts val="3000"/>
              <a:buNone/>
              <a:defRPr sz="2000"/>
            </a:lvl4pPr>
            <a:lvl5pPr lvl="4" rtl="0">
              <a:spcBef>
                <a:spcPts val="0"/>
              </a:spcBef>
              <a:spcAft>
                <a:spcPts val="0"/>
              </a:spcAft>
              <a:buSzPts val="3000"/>
              <a:buNone/>
              <a:defRPr sz="2000"/>
            </a:lvl5pPr>
            <a:lvl6pPr lvl="5" rtl="0">
              <a:spcBef>
                <a:spcPts val="0"/>
              </a:spcBef>
              <a:spcAft>
                <a:spcPts val="0"/>
              </a:spcAft>
              <a:buSzPts val="3000"/>
              <a:buNone/>
              <a:defRPr sz="2000"/>
            </a:lvl6pPr>
            <a:lvl7pPr lvl="6" rtl="0">
              <a:spcBef>
                <a:spcPts val="0"/>
              </a:spcBef>
              <a:spcAft>
                <a:spcPts val="0"/>
              </a:spcAft>
              <a:buSzPts val="3000"/>
              <a:buNone/>
              <a:defRPr sz="2000"/>
            </a:lvl7pPr>
            <a:lvl8pPr lvl="7" rtl="0">
              <a:spcBef>
                <a:spcPts val="0"/>
              </a:spcBef>
              <a:spcAft>
                <a:spcPts val="0"/>
              </a:spcAft>
              <a:buSzPts val="3000"/>
              <a:buNone/>
              <a:defRPr sz="2000"/>
            </a:lvl8pPr>
            <a:lvl9pPr lvl="8" rtl="0">
              <a:spcBef>
                <a:spcPts val="0"/>
              </a:spcBef>
              <a:spcAft>
                <a:spcPts val="0"/>
              </a:spcAft>
              <a:buSzPts val="3000"/>
              <a:buNone/>
              <a:defRPr sz="2000"/>
            </a:lvl9pPr>
          </a:lstStyle>
          <a:p>
            <a:r>
              <a:t>xx%</a:t>
            </a:r>
          </a:p>
        </p:txBody>
      </p:sp>
      <p:sp>
        <p:nvSpPr>
          <p:cNvPr id="57" name="Google Shape;57;p13"/>
          <p:cNvSpPr txBox="1">
            <a:spLocks noGrp="1"/>
          </p:cNvSpPr>
          <p:nvPr>
            <p:ph type="title" idx="19" hasCustomPrompt="1"/>
          </p:nvPr>
        </p:nvSpPr>
        <p:spPr>
          <a:xfrm>
            <a:off x="6118550" y="1344783"/>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000">
                <a:solidFill>
                  <a:srgbClr val="101122"/>
                </a:solidFill>
              </a:defRPr>
            </a:lvl1pPr>
            <a:lvl2pPr lvl="1" rtl="0">
              <a:spcBef>
                <a:spcPts val="0"/>
              </a:spcBef>
              <a:spcAft>
                <a:spcPts val="0"/>
              </a:spcAft>
              <a:buSzPts val="3000"/>
              <a:buNone/>
              <a:defRPr sz="2000"/>
            </a:lvl2pPr>
            <a:lvl3pPr lvl="2" rtl="0">
              <a:spcBef>
                <a:spcPts val="0"/>
              </a:spcBef>
              <a:spcAft>
                <a:spcPts val="0"/>
              </a:spcAft>
              <a:buSzPts val="3000"/>
              <a:buNone/>
              <a:defRPr sz="2000"/>
            </a:lvl3pPr>
            <a:lvl4pPr lvl="3" rtl="0">
              <a:spcBef>
                <a:spcPts val="0"/>
              </a:spcBef>
              <a:spcAft>
                <a:spcPts val="0"/>
              </a:spcAft>
              <a:buSzPts val="3000"/>
              <a:buNone/>
              <a:defRPr sz="2000"/>
            </a:lvl4pPr>
            <a:lvl5pPr lvl="4" rtl="0">
              <a:spcBef>
                <a:spcPts val="0"/>
              </a:spcBef>
              <a:spcAft>
                <a:spcPts val="0"/>
              </a:spcAft>
              <a:buSzPts val="3000"/>
              <a:buNone/>
              <a:defRPr sz="2000"/>
            </a:lvl5pPr>
            <a:lvl6pPr lvl="5" rtl="0">
              <a:spcBef>
                <a:spcPts val="0"/>
              </a:spcBef>
              <a:spcAft>
                <a:spcPts val="0"/>
              </a:spcAft>
              <a:buSzPts val="3000"/>
              <a:buNone/>
              <a:defRPr sz="2000"/>
            </a:lvl6pPr>
            <a:lvl7pPr lvl="6" rtl="0">
              <a:spcBef>
                <a:spcPts val="0"/>
              </a:spcBef>
              <a:spcAft>
                <a:spcPts val="0"/>
              </a:spcAft>
              <a:buSzPts val="3000"/>
              <a:buNone/>
              <a:defRPr sz="2000"/>
            </a:lvl7pPr>
            <a:lvl8pPr lvl="7" rtl="0">
              <a:spcBef>
                <a:spcPts val="0"/>
              </a:spcBef>
              <a:spcAft>
                <a:spcPts val="0"/>
              </a:spcAft>
              <a:buSzPts val="3000"/>
              <a:buNone/>
              <a:defRPr sz="2000"/>
            </a:lvl8pPr>
            <a:lvl9pPr lvl="8" rtl="0">
              <a:spcBef>
                <a:spcPts val="0"/>
              </a:spcBef>
              <a:spcAft>
                <a:spcPts val="0"/>
              </a:spcAft>
              <a:buSzPts val="3000"/>
              <a:buNone/>
              <a:defRPr sz="2000"/>
            </a:lvl9pPr>
          </a:lstStyle>
          <a:p>
            <a:r>
              <a:t>xx%</a:t>
            </a:r>
          </a:p>
        </p:txBody>
      </p:sp>
      <p:sp>
        <p:nvSpPr>
          <p:cNvPr id="58" name="Google Shape;58;p13"/>
          <p:cNvSpPr txBox="1">
            <a:spLocks noGrp="1"/>
          </p:cNvSpPr>
          <p:nvPr>
            <p:ph type="title" idx="20" hasCustomPrompt="1"/>
          </p:nvPr>
        </p:nvSpPr>
        <p:spPr>
          <a:xfrm>
            <a:off x="6118550" y="2778191"/>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000">
                <a:solidFill>
                  <a:srgbClr val="101122"/>
                </a:solidFill>
              </a:defRPr>
            </a:lvl1pPr>
            <a:lvl2pPr lvl="1" rtl="0">
              <a:spcBef>
                <a:spcPts val="0"/>
              </a:spcBef>
              <a:spcAft>
                <a:spcPts val="0"/>
              </a:spcAft>
              <a:buSzPts val="3000"/>
              <a:buNone/>
              <a:defRPr sz="2000"/>
            </a:lvl2pPr>
            <a:lvl3pPr lvl="2" rtl="0">
              <a:spcBef>
                <a:spcPts val="0"/>
              </a:spcBef>
              <a:spcAft>
                <a:spcPts val="0"/>
              </a:spcAft>
              <a:buSzPts val="3000"/>
              <a:buNone/>
              <a:defRPr sz="2000"/>
            </a:lvl3pPr>
            <a:lvl4pPr lvl="3" rtl="0">
              <a:spcBef>
                <a:spcPts val="0"/>
              </a:spcBef>
              <a:spcAft>
                <a:spcPts val="0"/>
              </a:spcAft>
              <a:buSzPts val="3000"/>
              <a:buNone/>
              <a:defRPr sz="2000"/>
            </a:lvl4pPr>
            <a:lvl5pPr lvl="4" rtl="0">
              <a:spcBef>
                <a:spcPts val="0"/>
              </a:spcBef>
              <a:spcAft>
                <a:spcPts val="0"/>
              </a:spcAft>
              <a:buSzPts val="3000"/>
              <a:buNone/>
              <a:defRPr sz="2000"/>
            </a:lvl5pPr>
            <a:lvl6pPr lvl="5" rtl="0">
              <a:spcBef>
                <a:spcPts val="0"/>
              </a:spcBef>
              <a:spcAft>
                <a:spcPts val="0"/>
              </a:spcAft>
              <a:buSzPts val="3000"/>
              <a:buNone/>
              <a:defRPr sz="2000"/>
            </a:lvl6pPr>
            <a:lvl7pPr lvl="6" rtl="0">
              <a:spcBef>
                <a:spcPts val="0"/>
              </a:spcBef>
              <a:spcAft>
                <a:spcPts val="0"/>
              </a:spcAft>
              <a:buSzPts val="3000"/>
              <a:buNone/>
              <a:defRPr sz="2000"/>
            </a:lvl7pPr>
            <a:lvl8pPr lvl="7" rtl="0">
              <a:spcBef>
                <a:spcPts val="0"/>
              </a:spcBef>
              <a:spcAft>
                <a:spcPts val="0"/>
              </a:spcAft>
              <a:buSzPts val="3000"/>
              <a:buNone/>
              <a:defRPr sz="2000"/>
            </a:lvl8pPr>
            <a:lvl9pPr lvl="8" rtl="0">
              <a:spcBef>
                <a:spcPts val="0"/>
              </a:spcBef>
              <a:spcAft>
                <a:spcPts val="0"/>
              </a:spcAft>
              <a:buSzPts val="3000"/>
              <a:buNone/>
              <a:defRPr sz="2000"/>
            </a:lvl9pPr>
          </a:lstStyle>
          <a:p>
            <a:r>
              <a:t>xx%</a:t>
            </a:r>
          </a:p>
        </p:txBody>
      </p:sp>
      <p:sp>
        <p:nvSpPr>
          <p:cNvPr id="59" name="Google Shape;59;p13"/>
          <p:cNvSpPr txBox="1">
            <a:spLocks noGrp="1"/>
          </p:cNvSpPr>
          <p:nvPr>
            <p:ph type="title" idx="21"/>
          </p:nvPr>
        </p:nvSpPr>
        <p:spPr>
          <a:xfrm>
            <a:off x="457200" y="411475"/>
            <a:ext cx="8238600" cy="4782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34573276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2317951" y="1307101"/>
            <a:ext cx="4508100" cy="2529300"/>
          </a:xfrm>
          <a:prstGeom prst="rect">
            <a:avLst/>
          </a:prstGeom>
        </p:spPr>
        <p:txBody>
          <a:bodyPr spcFirstLastPara="1" wrap="square" lIns="0" tIns="0" rIns="0" bIns="0" anchor="ctr" anchorCtr="0">
            <a:noAutofit/>
          </a:bodyPr>
          <a:lstStyle>
            <a:lvl1pPr lvl="0" algn="ctr">
              <a:lnSpc>
                <a:spcPct val="80000"/>
              </a:lnSpc>
              <a:spcBef>
                <a:spcPts val="0"/>
              </a:spcBef>
              <a:spcAft>
                <a:spcPts val="0"/>
              </a:spcAft>
              <a:buSzPts val="4800"/>
              <a:buNone/>
              <a:defRPr sz="6800"/>
            </a:lvl1pPr>
            <a:lvl2pPr lvl="1">
              <a:spcBef>
                <a:spcPts val="0"/>
              </a:spcBef>
              <a:spcAft>
                <a:spcPts val="0"/>
              </a:spcAft>
              <a:buSzPts val="4800"/>
              <a:buNone/>
              <a:defRPr sz="3300"/>
            </a:lvl2pPr>
            <a:lvl3pPr lvl="2">
              <a:spcBef>
                <a:spcPts val="0"/>
              </a:spcBef>
              <a:spcAft>
                <a:spcPts val="0"/>
              </a:spcAft>
              <a:buSzPts val="4800"/>
              <a:buNone/>
              <a:defRPr sz="3300"/>
            </a:lvl3pPr>
            <a:lvl4pPr lvl="3">
              <a:spcBef>
                <a:spcPts val="0"/>
              </a:spcBef>
              <a:spcAft>
                <a:spcPts val="0"/>
              </a:spcAft>
              <a:buSzPts val="4800"/>
              <a:buNone/>
              <a:defRPr sz="3300"/>
            </a:lvl4pPr>
            <a:lvl5pPr lvl="4">
              <a:spcBef>
                <a:spcPts val="0"/>
              </a:spcBef>
              <a:spcAft>
                <a:spcPts val="0"/>
              </a:spcAft>
              <a:buSzPts val="4800"/>
              <a:buNone/>
              <a:defRPr sz="3300"/>
            </a:lvl5pPr>
            <a:lvl6pPr lvl="5">
              <a:spcBef>
                <a:spcPts val="0"/>
              </a:spcBef>
              <a:spcAft>
                <a:spcPts val="0"/>
              </a:spcAft>
              <a:buSzPts val="4800"/>
              <a:buNone/>
              <a:defRPr sz="3300"/>
            </a:lvl6pPr>
            <a:lvl7pPr lvl="6">
              <a:spcBef>
                <a:spcPts val="0"/>
              </a:spcBef>
              <a:spcAft>
                <a:spcPts val="0"/>
              </a:spcAft>
              <a:buSzPts val="4800"/>
              <a:buNone/>
              <a:defRPr sz="3300"/>
            </a:lvl7pPr>
            <a:lvl8pPr lvl="7">
              <a:spcBef>
                <a:spcPts val="0"/>
              </a:spcBef>
              <a:spcAft>
                <a:spcPts val="0"/>
              </a:spcAft>
              <a:buSzPts val="4800"/>
              <a:buNone/>
              <a:defRPr sz="3300"/>
            </a:lvl8pPr>
            <a:lvl9pPr lvl="8">
              <a:spcBef>
                <a:spcPts val="0"/>
              </a:spcBef>
              <a:spcAft>
                <a:spcPts val="0"/>
              </a:spcAft>
              <a:buSzPts val="4800"/>
              <a:buNone/>
              <a:defRPr sz="3300"/>
            </a:lvl9pPr>
          </a:lstStyle>
          <a:p>
            <a:endParaRPr/>
          </a:p>
        </p:txBody>
      </p:sp>
    </p:spTree>
    <p:extLst>
      <p:ext uri="{BB962C8B-B14F-4D97-AF65-F5344CB8AC3E}">
        <p14:creationId xmlns:p14="http://schemas.microsoft.com/office/powerpoint/2010/main" val="400931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2/11/2022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116378"/>
            <a:ext cx="6255488" cy="1021556"/>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428751"/>
            <a:ext cx="6255488" cy="557630"/>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4917607"/>
            <a:ext cx="2002464" cy="170177"/>
          </a:xfrm>
        </p:spPr>
        <p:txBody>
          <a:bodyPr bIns="0" anchor="b"/>
          <a:lstStyle>
            <a:lvl1pPr>
              <a:defRPr>
                <a:solidFill>
                  <a:schemeClr val="tx2"/>
                </a:solidFill>
              </a:defRPr>
            </a:lvl1pPr>
            <a:extLst/>
          </a:lstStyle>
          <a:p>
            <a:fld id="{1D8BD707-D9CF-40AE-B4C6-C98DA3205C09}" type="datetimeFigureOut">
              <a:rPr lang="en-US" smtClean="0"/>
              <a:pPr/>
              <a:t>2/11/2022</a:t>
            </a:fld>
            <a:endParaRPr lang="en-US"/>
          </a:p>
        </p:txBody>
      </p:sp>
      <p:sp>
        <p:nvSpPr>
          <p:cNvPr id="5" name="Footer Placeholder 4"/>
          <p:cNvSpPr>
            <a:spLocks noGrp="1"/>
          </p:cNvSpPr>
          <p:nvPr>
            <p:ph type="ftr" sz="quarter" idx="11"/>
          </p:nvPr>
        </p:nvSpPr>
        <p:spPr>
          <a:xfrm>
            <a:off x="1735358" y="4917608"/>
            <a:ext cx="2895600" cy="17145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4916334"/>
            <a:ext cx="588336" cy="171450"/>
          </a:xfrm>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0030"/>
            <a:ext cx="7242048" cy="85725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200151"/>
            <a:ext cx="3520440" cy="3394472"/>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200151"/>
            <a:ext cx="3520440" cy="3394472"/>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2/11/2022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40030"/>
            <a:ext cx="7242048" cy="85725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4400550"/>
            <a:ext cx="3520440" cy="3429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4400550"/>
            <a:ext cx="3520440" cy="3429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283880"/>
            <a:ext cx="3520440" cy="30861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283880"/>
            <a:ext cx="3520440" cy="30861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2/11/2022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40030"/>
            <a:ext cx="7242048" cy="85725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2/11/2022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1D8BD707-D9CF-40AE-B4C6-C98DA3205C09}" type="datetimeFigureOut">
              <a:rPr lang="en-US" smtClean="0"/>
              <a:pPr/>
              <a:t>2/11/2022</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5897880" cy="88011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123062"/>
            <a:ext cx="5897880" cy="451884"/>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600200"/>
            <a:ext cx="7239000" cy="3278814"/>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2/11/2022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9" y="753501"/>
            <a:ext cx="4319527" cy="3234430"/>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7" y="749112"/>
            <a:ext cx="4319527" cy="3234430"/>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857250"/>
            <a:ext cx="3429000" cy="154305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2462726"/>
            <a:ext cx="3429000" cy="144018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2/11/2022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Picture Placeholder 9"/>
          <p:cNvSpPr>
            <a:spLocks noGrp="1"/>
          </p:cNvSpPr>
          <p:nvPr>
            <p:ph type="pic" idx="1"/>
          </p:nvPr>
        </p:nvSpPr>
        <p:spPr>
          <a:xfrm>
            <a:off x="663682" y="780752"/>
            <a:ext cx="4206240" cy="315468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5143500"/>
          </a:xfrm>
          <a:prstGeom prst="rect">
            <a:avLst/>
          </a:prstGeom>
          <a:blipFill>
            <a:blip r:embed="rId18">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240030"/>
            <a:ext cx="7239000" cy="85725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207062"/>
            <a:ext cx="7239000" cy="363474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4918459"/>
            <a:ext cx="2002464" cy="170177"/>
          </a:xfrm>
          <a:prstGeom prst="rect">
            <a:avLst/>
          </a:prstGeom>
        </p:spPr>
        <p:txBody>
          <a:bodyPr vert="horz" tIns="0" bIns="0" anchor="b"/>
          <a:lstStyle>
            <a:lvl1pPr algn="l" eaLnBrk="1" latinLnBrk="0" hangingPunct="1">
              <a:defRPr kumimoji="0" sz="1000">
                <a:solidFill>
                  <a:schemeClr val="tx2"/>
                </a:solidFill>
              </a:defRPr>
            </a:lvl1pPr>
            <a:extLst/>
          </a:lstStyle>
          <a:p>
            <a:fld id="{1D8BD707-D9CF-40AE-B4C6-C98DA3205C09}" type="datetimeFigureOut">
              <a:rPr lang="en-US" smtClean="0"/>
              <a:pPr/>
              <a:t>2/11/2022</a:t>
            </a:fld>
            <a:endParaRPr lang="en-US"/>
          </a:p>
        </p:txBody>
      </p:sp>
      <p:sp>
        <p:nvSpPr>
          <p:cNvPr id="4" name="Footer Placeholder 3"/>
          <p:cNvSpPr>
            <a:spLocks noGrp="1"/>
          </p:cNvSpPr>
          <p:nvPr>
            <p:ph type="ftr" sz="quarter" idx="3"/>
          </p:nvPr>
        </p:nvSpPr>
        <p:spPr>
          <a:xfrm>
            <a:off x="457200" y="4918460"/>
            <a:ext cx="3657600" cy="17145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4917186"/>
            <a:ext cx="588336" cy="171450"/>
          </a:xfrm>
          <a:prstGeom prst="rect">
            <a:avLst/>
          </a:prstGeom>
        </p:spPr>
        <p:txBody>
          <a:bodyPr vert="horz" lIns="0" tIns="0" rIns="0" bIns="0" anchor="b"/>
          <a:lstStyle>
            <a:lvl1pPr algn="r" eaLnBrk="1" latinLnBrk="0" hangingPunct="1">
              <a:defRPr kumimoji="0" sz="1100">
                <a:solidFill>
                  <a:schemeClr val="tx2"/>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hyperlink" Target="https://www.pantechelearning.com/data-science-master-class/" TargetMode="Externa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channel/UC52iLVrQ4EpeSdAB3911rsg?sub_confirmation=1" TargetMode="Externa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PT1.png"/>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1849283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32" name="Google Shape;232;p29"/>
          <p:cNvSpPr txBox="1">
            <a:spLocks noGrp="1"/>
          </p:cNvSpPr>
          <p:nvPr>
            <p:ph type="title"/>
          </p:nvPr>
        </p:nvSpPr>
        <p:spPr>
          <a:xfrm>
            <a:off x="1725153" y="267494"/>
            <a:ext cx="5582863" cy="612100"/>
          </a:xfrm>
          <a:prstGeom prst="rect">
            <a:avLst/>
          </a:prstGeom>
        </p:spPr>
        <p:txBody>
          <a:bodyPr spcFirstLastPara="1" wrap="square" lIns="0" tIns="0" rIns="0" bIns="0" anchor="ctr" anchorCtr="0">
            <a:noAutofit/>
          </a:bodyPr>
          <a:lstStyle/>
          <a:p>
            <a:pPr algn="l">
              <a:buSzPts val="1100"/>
            </a:pPr>
            <a:r>
              <a:rPr lang="en" sz="3200" dirty="0">
                <a:solidFill>
                  <a:schemeClr val="tx1"/>
                </a:solidFill>
                <a:latin typeface="Times New Roman" panose="02020603050405020304" pitchFamily="18" charset="0"/>
                <a:cs typeface="Times New Roman" panose="02020603050405020304" pitchFamily="18" charset="0"/>
              </a:rPr>
              <a:t>Data Science &amp; Analytics Learning Plan</a:t>
            </a:r>
            <a:endParaRPr sz="3200" dirty="0">
              <a:solidFill>
                <a:schemeClr val="tx1"/>
              </a:solidFill>
              <a:latin typeface="Times New Roman" panose="02020603050405020304" pitchFamily="18" charset="0"/>
              <a:cs typeface="Times New Roman" panose="02020603050405020304" pitchFamily="18" charset="0"/>
            </a:endParaRPr>
          </a:p>
        </p:txBody>
      </p:sp>
      <p:grpSp>
        <p:nvGrpSpPr>
          <p:cNvPr id="271" name="Google Shape;271;p29"/>
          <p:cNvGrpSpPr/>
          <p:nvPr/>
        </p:nvGrpSpPr>
        <p:grpSpPr>
          <a:xfrm>
            <a:off x="910211" y="1054831"/>
            <a:ext cx="1481289" cy="2665269"/>
            <a:chOff x="584967" y="1371744"/>
            <a:chExt cx="1138661" cy="3041530"/>
          </a:xfrm>
        </p:grpSpPr>
        <p:grpSp>
          <p:nvGrpSpPr>
            <p:cNvPr id="272" name="Google Shape;272;p29"/>
            <p:cNvGrpSpPr/>
            <p:nvPr/>
          </p:nvGrpSpPr>
          <p:grpSpPr>
            <a:xfrm>
              <a:off x="584967" y="3190150"/>
              <a:ext cx="1138658" cy="1223124"/>
              <a:chOff x="754446" y="1695575"/>
              <a:chExt cx="1798259" cy="1223124"/>
            </a:xfrm>
          </p:grpSpPr>
          <p:sp>
            <p:nvSpPr>
              <p:cNvPr id="273" name="Google Shape;273;p29"/>
              <p:cNvSpPr txBox="1"/>
              <p:nvPr/>
            </p:nvSpPr>
            <p:spPr>
              <a:xfrm>
                <a:off x="957005" y="1695575"/>
                <a:ext cx="1595700" cy="432000"/>
              </a:xfrm>
              <a:prstGeom prst="rect">
                <a:avLst/>
              </a:prstGeom>
              <a:noFill/>
              <a:ln>
                <a:noFill/>
              </a:ln>
            </p:spPr>
            <p:txBody>
              <a:bodyPr spcFirstLastPara="1" wrap="square" lIns="0" tIns="0" rIns="0" bIns="0" anchor="ctr" anchorCtr="0">
                <a:noAutofit/>
              </a:bodyPr>
              <a:lstStyle/>
              <a:p>
                <a:pPr algn="ctr"/>
                <a:r>
                  <a:rPr lang="en" sz="1600" dirty="0">
                    <a:solidFill>
                      <a:schemeClr val="dk1"/>
                    </a:solidFill>
                    <a:latin typeface="Fira Sans Extra Condensed SemiBold"/>
                    <a:ea typeface="Fira Sans Extra Condensed SemiBold"/>
                    <a:cs typeface="Fira Sans Extra Condensed SemiBold"/>
                    <a:sym typeface="Fira Sans Extra Condensed SemiBold"/>
                  </a:rPr>
                  <a:t>Python</a:t>
                </a:r>
                <a:endParaRPr sz="1600"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74" name="Google Shape;274;p29"/>
              <p:cNvSpPr txBox="1"/>
              <p:nvPr/>
            </p:nvSpPr>
            <p:spPr>
              <a:xfrm>
                <a:off x="754446" y="2127574"/>
                <a:ext cx="1798255" cy="791125"/>
              </a:xfrm>
              <a:prstGeom prst="rect">
                <a:avLst/>
              </a:prstGeom>
              <a:noFill/>
              <a:ln>
                <a:noFill/>
              </a:ln>
            </p:spPr>
            <p:txBody>
              <a:bodyPr spcFirstLastPara="1" wrap="square" lIns="0" tIns="0" rIns="0" bIns="0" anchor="ctr" anchorCtr="0">
                <a:noAutofit/>
              </a:bodyPr>
              <a:lstStyle/>
              <a:p>
                <a:pPr algn="ctr"/>
                <a:r>
                  <a:rPr lang="en" sz="1100" dirty="0">
                    <a:solidFill>
                      <a:schemeClr val="dk1"/>
                    </a:solidFill>
                    <a:latin typeface="Roboto"/>
                    <a:ea typeface="Roboto"/>
                    <a:cs typeface="Roboto"/>
                    <a:sym typeface="Roboto"/>
                  </a:rPr>
                  <a:t>Introduction To Python and Python Data Structures</a:t>
                </a:r>
                <a:endParaRPr sz="1100" dirty="0">
                  <a:solidFill>
                    <a:schemeClr val="dk1"/>
                  </a:solidFill>
                  <a:latin typeface="Roboto"/>
                  <a:ea typeface="Roboto"/>
                  <a:cs typeface="Roboto"/>
                  <a:sym typeface="Roboto"/>
                </a:endParaRPr>
              </a:p>
            </p:txBody>
          </p:sp>
        </p:grpSp>
        <p:sp>
          <p:nvSpPr>
            <p:cNvPr id="275" name="Google Shape;275;p29"/>
            <p:cNvSpPr txBox="1"/>
            <p:nvPr/>
          </p:nvSpPr>
          <p:spPr>
            <a:xfrm>
              <a:off x="713228" y="1371744"/>
              <a:ext cx="1010400" cy="432000"/>
            </a:xfrm>
            <a:prstGeom prst="rect">
              <a:avLst/>
            </a:prstGeom>
            <a:noFill/>
            <a:ln>
              <a:noFill/>
            </a:ln>
          </p:spPr>
          <p:txBody>
            <a:bodyPr spcFirstLastPara="1" wrap="square" lIns="0" tIns="0" rIns="0" bIns="0" anchor="ctr" anchorCtr="0">
              <a:noAutofit/>
            </a:bodyPr>
            <a:lstStyle/>
            <a:p>
              <a:pPr algn="ctr"/>
              <a:r>
                <a:rPr lang="en" sz="2200" dirty="0">
                  <a:solidFill>
                    <a:schemeClr val="dk1"/>
                  </a:solidFill>
                  <a:latin typeface="Fira Sans Extra Condensed SemiBold"/>
                  <a:ea typeface="Fira Sans Extra Condensed SemiBold"/>
                  <a:cs typeface="Fira Sans Extra Condensed SemiBold"/>
                  <a:sym typeface="Fira Sans Extra Condensed SemiBold"/>
                </a:rPr>
                <a:t>01</a:t>
              </a:r>
              <a:endParaRPr sz="2200" dirty="0">
                <a:solidFill>
                  <a:schemeClr val="dk1"/>
                </a:solidFill>
                <a:latin typeface="Fira Sans Extra Condensed SemiBold"/>
                <a:ea typeface="Fira Sans Extra Condensed SemiBold"/>
                <a:cs typeface="Fira Sans Extra Condensed SemiBold"/>
                <a:sym typeface="Fira Sans Extra Condensed SemiBold"/>
              </a:endParaRPr>
            </a:p>
          </p:txBody>
        </p:sp>
      </p:grpSp>
      <p:grpSp>
        <p:nvGrpSpPr>
          <p:cNvPr id="276" name="Google Shape;276;p29"/>
          <p:cNvGrpSpPr/>
          <p:nvPr/>
        </p:nvGrpSpPr>
        <p:grpSpPr>
          <a:xfrm>
            <a:off x="2391492" y="1054831"/>
            <a:ext cx="1537963" cy="2495160"/>
            <a:chOff x="1771374" y="1371744"/>
            <a:chExt cx="1182226" cy="2847406"/>
          </a:xfrm>
        </p:grpSpPr>
        <p:grpSp>
          <p:nvGrpSpPr>
            <p:cNvPr id="277" name="Google Shape;277;p29"/>
            <p:cNvGrpSpPr/>
            <p:nvPr/>
          </p:nvGrpSpPr>
          <p:grpSpPr>
            <a:xfrm>
              <a:off x="1771374" y="3026195"/>
              <a:ext cx="1182226" cy="1192955"/>
              <a:chOff x="862728" y="1531620"/>
              <a:chExt cx="1867065" cy="1192955"/>
            </a:xfrm>
          </p:grpSpPr>
          <p:sp>
            <p:nvSpPr>
              <p:cNvPr id="278" name="Google Shape;278;p29"/>
              <p:cNvSpPr txBox="1"/>
              <p:nvPr/>
            </p:nvSpPr>
            <p:spPr>
              <a:xfrm>
                <a:off x="862728" y="1531620"/>
                <a:ext cx="1867065"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defRPr sz="2400">
                    <a:solidFill>
                      <a:schemeClr val="dk1"/>
                    </a:solidFill>
                    <a:latin typeface="Fira Sans Extra Condensed SemiBold"/>
                    <a:ea typeface="Fira Sans Extra Condensed SemiBold"/>
                    <a:cs typeface="Fira Sans Extra Condensed SemiBold"/>
                  </a:defRPr>
                </a:lvl1pPr>
              </a:lstStyle>
              <a:p>
                <a:r>
                  <a:rPr lang="en" dirty="0" smtClean="0">
                    <a:sym typeface="Fira Sans Extra Condensed SemiBold"/>
                  </a:rPr>
                  <a:t>Library</a:t>
                </a:r>
                <a:endParaRPr dirty="0">
                  <a:sym typeface="Fira Sans Extra Condensed SemiBold"/>
                </a:endParaRPr>
              </a:p>
            </p:txBody>
          </p:sp>
          <p:sp>
            <p:nvSpPr>
              <p:cNvPr id="279" name="Google Shape;279;p29"/>
              <p:cNvSpPr txBox="1"/>
              <p:nvPr/>
            </p:nvSpPr>
            <p:spPr>
              <a:xfrm>
                <a:off x="1008704" y="2127575"/>
                <a:ext cx="1595700" cy="597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defRPr sz="2400">
                    <a:solidFill>
                      <a:schemeClr val="dk1"/>
                    </a:solidFill>
                    <a:latin typeface="Fira Sans Extra Condensed SemiBold"/>
                    <a:ea typeface="Fira Sans Extra Condensed SemiBold"/>
                    <a:cs typeface="Fira Sans Extra Condensed SemiBold"/>
                  </a:defRPr>
                </a:lvl1pPr>
              </a:lstStyle>
              <a:p>
                <a:r>
                  <a:rPr lang="en" sz="1100" dirty="0">
                    <a:latin typeface="Roboto"/>
                    <a:ea typeface="Roboto"/>
                    <a:cs typeface="Roboto"/>
                    <a:sym typeface="Roboto"/>
                  </a:rPr>
                  <a:t>Pandas</a:t>
                </a:r>
              </a:p>
              <a:p>
                <a:r>
                  <a:rPr lang="en" sz="1100" dirty="0">
                    <a:latin typeface="Roboto"/>
                    <a:ea typeface="Roboto"/>
                    <a:cs typeface="Roboto"/>
                    <a:sym typeface="Roboto"/>
                  </a:rPr>
                  <a:t>Numpy</a:t>
                </a:r>
              </a:p>
              <a:p>
                <a:r>
                  <a:rPr lang="en" sz="1100" dirty="0">
                    <a:latin typeface="Roboto"/>
                    <a:ea typeface="Roboto"/>
                    <a:cs typeface="Roboto"/>
                    <a:sym typeface="Roboto"/>
                  </a:rPr>
                  <a:t>MatplotLib</a:t>
                </a:r>
              </a:p>
              <a:p>
                <a:r>
                  <a:rPr lang="en" sz="1100" dirty="0">
                    <a:latin typeface="Roboto"/>
                    <a:ea typeface="Roboto"/>
                    <a:cs typeface="Roboto"/>
                    <a:sym typeface="Roboto"/>
                  </a:rPr>
                  <a:t>Cborn, SKLearn Lib</a:t>
                </a:r>
              </a:p>
              <a:p>
                <a:r>
                  <a:rPr lang="en" sz="1100" dirty="0">
                    <a:latin typeface="Roboto"/>
                    <a:ea typeface="Roboto"/>
                    <a:cs typeface="Roboto"/>
                    <a:sym typeface="Roboto"/>
                  </a:rPr>
                  <a:t>Collab</a:t>
                </a:r>
                <a:endParaRPr sz="1100" dirty="0">
                  <a:latin typeface="Roboto"/>
                  <a:ea typeface="Roboto"/>
                  <a:cs typeface="Roboto"/>
                  <a:sym typeface="Roboto"/>
                </a:endParaRPr>
              </a:p>
            </p:txBody>
          </p:sp>
        </p:grpSp>
        <p:sp>
          <p:nvSpPr>
            <p:cNvPr id="280" name="Google Shape;280;p29"/>
            <p:cNvSpPr txBox="1"/>
            <p:nvPr/>
          </p:nvSpPr>
          <p:spPr>
            <a:xfrm>
              <a:off x="1831071" y="1371744"/>
              <a:ext cx="1010400"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defRPr sz="2400">
                  <a:solidFill>
                    <a:schemeClr val="dk1"/>
                  </a:solidFill>
                  <a:latin typeface="Fira Sans Extra Condensed SemiBold"/>
                  <a:ea typeface="Fira Sans Extra Condensed SemiBold"/>
                  <a:cs typeface="Fira Sans Extra Condensed SemiBold"/>
                </a:defRPr>
              </a:lvl1pPr>
            </a:lstStyle>
            <a:p>
              <a:r>
                <a:rPr lang="en" sz="2200" dirty="0">
                  <a:sym typeface="Fira Sans Extra Condensed SemiBold"/>
                </a:rPr>
                <a:t>02</a:t>
              </a:r>
              <a:endParaRPr sz="2200" dirty="0">
                <a:sym typeface="Fira Sans Extra Condensed SemiBold"/>
              </a:endParaRPr>
            </a:p>
          </p:txBody>
        </p:sp>
      </p:grpSp>
      <p:grpSp>
        <p:nvGrpSpPr>
          <p:cNvPr id="281" name="Google Shape;281;p29"/>
          <p:cNvGrpSpPr/>
          <p:nvPr/>
        </p:nvGrpSpPr>
        <p:grpSpPr>
          <a:xfrm>
            <a:off x="3887993" y="1054830"/>
            <a:ext cx="1355890" cy="2568869"/>
            <a:chOff x="5184600" y="1371744"/>
            <a:chExt cx="1042268" cy="2931521"/>
          </a:xfrm>
        </p:grpSpPr>
        <p:grpSp>
          <p:nvGrpSpPr>
            <p:cNvPr id="282" name="Google Shape;282;p29"/>
            <p:cNvGrpSpPr/>
            <p:nvPr/>
          </p:nvGrpSpPr>
          <p:grpSpPr>
            <a:xfrm>
              <a:off x="5184600" y="3190151"/>
              <a:ext cx="1042268" cy="1113114"/>
              <a:chOff x="957005" y="1695576"/>
              <a:chExt cx="1646032" cy="1113114"/>
            </a:xfrm>
          </p:grpSpPr>
          <p:sp>
            <p:nvSpPr>
              <p:cNvPr id="283" name="Google Shape;283;p29"/>
              <p:cNvSpPr txBox="1"/>
              <p:nvPr/>
            </p:nvSpPr>
            <p:spPr>
              <a:xfrm>
                <a:off x="957005" y="1695576"/>
                <a:ext cx="1595700" cy="267948"/>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Clr>
                    <a:schemeClr val="dk1"/>
                  </a:buClr>
                  <a:buSzPts val="1100"/>
                  <a:defRPr sz="1600">
                    <a:solidFill>
                      <a:schemeClr val="dk1"/>
                    </a:solidFill>
                    <a:latin typeface="Roboto"/>
                    <a:ea typeface="Roboto"/>
                    <a:cs typeface="Roboto"/>
                  </a:defRPr>
                </a:lvl1pPr>
              </a:lstStyle>
              <a:p>
                <a:pPr>
                  <a:buClr>
                    <a:srgbClr val="000000"/>
                  </a:buClr>
                </a:pPr>
                <a:r>
                  <a:rPr lang="en" dirty="0">
                    <a:latin typeface="Fira Sans Extra Condensed SemiBold"/>
                    <a:ea typeface="Fira Sans Extra Condensed SemiBold"/>
                    <a:cs typeface="Fira Sans Extra Condensed SemiBold"/>
                    <a:sym typeface="Fira Sans Extra Condensed SemiBold"/>
                  </a:rPr>
                  <a:t>Analytics</a:t>
                </a:r>
                <a:endParaRPr dirty="0">
                  <a:latin typeface="Fira Sans Extra Condensed SemiBold"/>
                  <a:ea typeface="Fira Sans Extra Condensed SemiBold"/>
                  <a:cs typeface="Fira Sans Extra Condensed SemiBold"/>
                  <a:sym typeface="Fira Sans Extra Condensed SemiBold"/>
                </a:endParaRPr>
              </a:p>
            </p:txBody>
          </p:sp>
          <p:sp>
            <p:nvSpPr>
              <p:cNvPr id="284" name="Google Shape;284;p29"/>
              <p:cNvSpPr txBox="1"/>
              <p:nvPr/>
            </p:nvSpPr>
            <p:spPr>
              <a:xfrm>
                <a:off x="1007337" y="2156027"/>
                <a:ext cx="1595700" cy="65266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Clr>
                    <a:schemeClr val="dk1"/>
                  </a:buClr>
                  <a:buSzPts val="1100"/>
                  <a:defRPr sz="1600">
                    <a:solidFill>
                      <a:schemeClr val="dk1"/>
                    </a:solidFill>
                    <a:latin typeface="Roboto"/>
                    <a:ea typeface="Roboto"/>
                    <a:cs typeface="Roboto"/>
                  </a:defRPr>
                </a:lvl1pPr>
              </a:lstStyle>
              <a:p>
                <a:r>
                  <a:rPr lang="en-US" dirty="0" smtClean="0">
                    <a:sym typeface="Roboto"/>
                  </a:rPr>
                  <a:t>Distribution</a:t>
                </a:r>
              </a:p>
              <a:p>
                <a:r>
                  <a:rPr lang="en-US" dirty="0" smtClean="0">
                    <a:sym typeface="Roboto"/>
                  </a:rPr>
                  <a:t>Visualization</a:t>
                </a:r>
              </a:p>
              <a:p>
                <a:r>
                  <a:rPr lang="en-US" dirty="0" smtClean="0">
                    <a:sym typeface="Roboto"/>
                  </a:rPr>
                  <a:t>Aggregation</a:t>
                </a:r>
              </a:p>
              <a:p>
                <a:r>
                  <a:rPr lang="en-US" dirty="0" smtClean="0">
                    <a:sym typeface="Roboto"/>
                  </a:rPr>
                  <a:t>Statistics</a:t>
                </a:r>
                <a:endParaRPr dirty="0">
                  <a:sym typeface="Roboto"/>
                </a:endParaRPr>
              </a:p>
            </p:txBody>
          </p:sp>
        </p:grpSp>
        <p:sp>
          <p:nvSpPr>
            <p:cNvPr id="285" name="Google Shape;285;p29"/>
            <p:cNvSpPr txBox="1"/>
            <p:nvPr/>
          </p:nvSpPr>
          <p:spPr>
            <a:xfrm>
              <a:off x="5184600" y="1371744"/>
              <a:ext cx="1010400"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Clr>
                  <a:schemeClr val="dk1"/>
                </a:buClr>
                <a:buSzPts val="1100"/>
                <a:defRPr sz="1600">
                  <a:solidFill>
                    <a:schemeClr val="dk1"/>
                  </a:solidFill>
                  <a:latin typeface="Roboto"/>
                  <a:ea typeface="Roboto"/>
                  <a:cs typeface="Roboto"/>
                </a:defRPr>
              </a:lvl1pPr>
            </a:lstStyle>
            <a:p>
              <a:r>
                <a:rPr lang="en" sz="2200" dirty="0">
                  <a:latin typeface="Fira Sans Extra Condensed SemiBold"/>
                  <a:ea typeface="Fira Sans Extra Condensed SemiBold"/>
                  <a:cs typeface="Fira Sans Extra Condensed SemiBold"/>
                  <a:sym typeface="Fira Sans Extra Condensed SemiBold"/>
                </a:rPr>
                <a:t>03</a:t>
              </a:r>
              <a:endParaRPr sz="2200" dirty="0">
                <a:latin typeface="Fira Sans Extra Condensed SemiBold"/>
                <a:ea typeface="Fira Sans Extra Condensed SemiBold"/>
                <a:cs typeface="Fira Sans Extra Condensed SemiBold"/>
                <a:sym typeface="Fira Sans Extra Condensed SemiBold"/>
              </a:endParaRPr>
            </a:p>
          </p:txBody>
        </p:sp>
      </p:grpSp>
      <p:grpSp>
        <p:nvGrpSpPr>
          <p:cNvPr id="286" name="Google Shape;286;p29"/>
          <p:cNvGrpSpPr/>
          <p:nvPr/>
        </p:nvGrpSpPr>
        <p:grpSpPr>
          <a:xfrm>
            <a:off x="5207853" y="1054831"/>
            <a:ext cx="1314437" cy="2495160"/>
            <a:chOff x="6302441" y="1371744"/>
            <a:chExt cx="1010403" cy="2847406"/>
          </a:xfrm>
        </p:grpSpPr>
        <p:grpSp>
          <p:nvGrpSpPr>
            <p:cNvPr id="287" name="Google Shape;287;p29"/>
            <p:cNvGrpSpPr/>
            <p:nvPr/>
          </p:nvGrpSpPr>
          <p:grpSpPr>
            <a:xfrm>
              <a:off x="6302441" y="3190150"/>
              <a:ext cx="1010400" cy="1029000"/>
              <a:chOff x="957001" y="1695575"/>
              <a:chExt cx="1595704" cy="1029000"/>
            </a:xfrm>
          </p:grpSpPr>
          <p:sp>
            <p:nvSpPr>
              <p:cNvPr id="288" name="Google Shape;288;p29"/>
              <p:cNvSpPr txBox="1"/>
              <p:nvPr/>
            </p:nvSpPr>
            <p:spPr>
              <a:xfrm>
                <a:off x="957005" y="1695575"/>
                <a:ext cx="1595700"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algn="ctr">
                  <a:defRPr sz="2400">
                    <a:solidFill>
                      <a:schemeClr val="dk1"/>
                    </a:solidFill>
                    <a:latin typeface="Fira Sans Extra Condensed SemiBold"/>
                    <a:ea typeface="Fira Sans Extra Condensed SemiBold"/>
                    <a:cs typeface="Fira Sans Extra Condensed SemiBold"/>
                  </a:defRPr>
                </a:lvl1pPr>
              </a:lstStyle>
              <a:p>
                <a:r>
                  <a:rPr lang="en" dirty="0" smtClean="0">
                    <a:sym typeface="Fira Sans Extra Condensed SemiBold"/>
                  </a:rPr>
                  <a:t>Tools</a:t>
                </a:r>
                <a:endParaRPr dirty="0">
                  <a:sym typeface="Fira Sans Extra Condensed SemiBold"/>
                </a:endParaRPr>
              </a:p>
            </p:txBody>
          </p:sp>
          <p:sp>
            <p:nvSpPr>
              <p:cNvPr id="289" name="Google Shape;289;p29"/>
              <p:cNvSpPr txBox="1"/>
              <p:nvPr/>
            </p:nvSpPr>
            <p:spPr>
              <a:xfrm>
                <a:off x="957001" y="2127575"/>
                <a:ext cx="1595700" cy="597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algn="ctr">
                  <a:buClr>
                    <a:schemeClr val="dk1"/>
                  </a:buClr>
                  <a:buSzPts val="1100"/>
                  <a:defRPr sz="1600">
                    <a:solidFill>
                      <a:schemeClr val="dk1"/>
                    </a:solidFill>
                    <a:latin typeface="Roboto"/>
                    <a:ea typeface="Roboto"/>
                    <a:cs typeface="Roboto"/>
                  </a:defRPr>
                </a:lvl1pPr>
              </a:lstStyle>
              <a:p>
                <a:r>
                  <a:rPr lang="en" dirty="0" smtClean="0">
                    <a:sym typeface="Roboto"/>
                  </a:rPr>
                  <a:t>PowerBi</a:t>
                </a:r>
              </a:p>
              <a:p>
                <a:r>
                  <a:rPr lang="en" dirty="0" smtClean="0">
                    <a:sym typeface="Roboto"/>
                  </a:rPr>
                  <a:t>Tableo</a:t>
                </a:r>
                <a:endParaRPr dirty="0">
                  <a:sym typeface="Roboto"/>
                </a:endParaRPr>
              </a:p>
            </p:txBody>
          </p:sp>
        </p:grpSp>
        <p:sp>
          <p:nvSpPr>
            <p:cNvPr id="290" name="Google Shape;290;p29"/>
            <p:cNvSpPr txBox="1"/>
            <p:nvPr/>
          </p:nvSpPr>
          <p:spPr>
            <a:xfrm>
              <a:off x="6302444" y="1371744"/>
              <a:ext cx="1010400" cy="432000"/>
            </a:xfrm>
            <a:prstGeom prst="rect">
              <a:avLst/>
            </a:prstGeom>
            <a:noFill/>
            <a:ln>
              <a:noFill/>
            </a:ln>
          </p:spPr>
          <p:txBody>
            <a:bodyPr spcFirstLastPara="1" wrap="square" lIns="0" tIns="0" rIns="0" bIns="0" anchor="ctr" anchorCtr="0">
              <a:noAutofit/>
            </a:bodyPr>
            <a:lstStyle/>
            <a:p>
              <a:pPr algn="ctr"/>
              <a:r>
                <a:rPr lang="en" sz="2200" dirty="0">
                  <a:solidFill>
                    <a:schemeClr val="dk1"/>
                  </a:solidFill>
                  <a:latin typeface="Fira Sans Extra Condensed SemiBold"/>
                  <a:ea typeface="Fira Sans Extra Condensed SemiBold"/>
                  <a:cs typeface="Fira Sans Extra Condensed SemiBold"/>
                  <a:sym typeface="Fira Sans Extra Condensed SemiBold"/>
                </a:rPr>
                <a:t>04</a:t>
              </a:r>
              <a:endParaRPr sz="2200" dirty="0">
                <a:solidFill>
                  <a:schemeClr val="dk1"/>
                </a:solidFill>
                <a:latin typeface="Fira Sans Extra Condensed SemiBold"/>
                <a:ea typeface="Fira Sans Extra Condensed SemiBold"/>
                <a:cs typeface="Fira Sans Extra Condensed SemiBold"/>
                <a:sym typeface="Fira Sans Extra Condensed SemiBold"/>
              </a:endParaRPr>
            </a:p>
          </p:txBody>
        </p:sp>
      </p:grpSp>
      <p:grpSp>
        <p:nvGrpSpPr>
          <p:cNvPr id="291" name="Google Shape;291;p29"/>
          <p:cNvGrpSpPr/>
          <p:nvPr/>
        </p:nvGrpSpPr>
        <p:grpSpPr>
          <a:xfrm>
            <a:off x="6411695" y="1049992"/>
            <a:ext cx="1632943" cy="2495160"/>
            <a:chOff x="7364320" y="1371744"/>
            <a:chExt cx="1255237" cy="2847406"/>
          </a:xfrm>
        </p:grpSpPr>
        <p:grpSp>
          <p:nvGrpSpPr>
            <p:cNvPr id="292" name="Google Shape;292;p29"/>
            <p:cNvGrpSpPr/>
            <p:nvPr/>
          </p:nvGrpSpPr>
          <p:grpSpPr>
            <a:xfrm>
              <a:off x="7364320" y="3190150"/>
              <a:ext cx="1255237" cy="1029000"/>
              <a:chOff x="868618" y="1695575"/>
              <a:chExt cx="1982370" cy="1029000"/>
            </a:xfrm>
          </p:grpSpPr>
          <p:sp>
            <p:nvSpPr>
              <p:cNvPr id="293" name="Google Shape;293;p29"/>
              <p:cNvSpPr txBox="1"/>
              <p:nvPr/>
            </p:nvSpPr>
            <p:spPr>
              <a:xfrm>
                <a:off x="868618" y="1695575"/>
                <a:ext cx="1982370" cy="432000"/>
              </a:xfrm>
              <a:prstGeom prst="rect">
                <a:avLst/>
              </a:prstGeom>
              <a:noFill/>
              <a:ln>
                <a:noFill/>
              </a:ln>
            </p:spPr>
            <p:txBody>
              <a:bodyPr spcFirstLastPara="1" wrap="square" lIns="0" tIns="0" rIns="0" bIns="0" anchor="ctr" anchorCtr="0">
                <a:noAutofit/>
              </a:bodyPr>
              <a:lstStyle/>
              <a:p>
                <a:pPr algn="ctr"/>
                <a:r>
                  <a:rPr lang="en" sz="1600" dirty="0">
                    <a:solidFill>
                      <a:schemeClr val="dk1"/>
                    </a:solidFill>
                    <a:latin typeface="Fira Sans Extra Condensed SemiBold"/>
                    <a:ea typeface="Fira Sans Extra Condensed SemiBold"/>
                    <a:cs typeface="Fira Sans Extra Condensed SemiBold"/>
                    <a:sym typeface="Fira Sans Extra Condensed SemiBold"/>
                  </a:rPr>
                  <a:t>Industry Project</a:t>
                </a:r>
                <a:endParaRPr sz="1600"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94" name="Google Shape;294;p29"/>
              <p:cNvSpPr txBox="1"/>
              <p:nvPr/>
            </p:nvSpPr>
            <p:spPr>
              <a:xfrm>
                <a:off x="957001" y="2127575"/>
                <a:ext cx="1595700" cy="597000"/>
              </a:xfrm>
              <a:prstGeom prst="rect">
                <a:avLst/>
              </a:prstGeom>
              <a:noFill/>
              <a:ln>
                <a:noFill/>
              </a:ln>
            </p:spPr>
            <p:txBody>
              <a:bodyPr spcFirstLastPara="1" wrap="square" lIns="0" tIns="0" rIns="0" bIns="0" anchor="ctr" anchorCtr="0">
                <a:noAutofit/>
              </a:bodyPr>
              <a:lstStyle/>
              <a:p>
                <a:pPr algn="ctr">
                  <a:buClr>
                    <a:schemeClr val="dk1"/>
                  </a:buClr>
                  <a:buSzPts val="1100"/>
                </a:pPr>
                <a:r>
                  <a:rPr lang="en" sz="1100" dirty="0">
                    <a:solidFill>
                      <a:schemeClr val="dk1"/>
                    </a:solidFill>
                    <a:latin typeface="Roboto"/>
                    <a:ea typeface="Roboto"/>
                    <a:cs typeface="Roboto"/>
                    <a:sym typeface="Roboto"/>
                  </a:rPr>
                  <a:t>Project Building,</a:t>
                </a:r>
              </a:p>
              <a:p>
                <a:pPr algn="ctr">
                  <a:buClr>
                    <a:schemeClr val="dk1"/>
                  </a:buClr>
                  <a:buSzPts val="1100"/>
                </a:pPr>
                <a:r>
                  <a:rPr lang="en" sz="1100" dirty="0">
                    <a:solidFill>
                      <a:schemeClr val="dk1"/>
                    </a:solidFill>
                    <a:latin typeface="Roboto"/>
                    <a:ea typeface="Roboto"/>
                    <a:cs typeface="Roboto"/>
                    <a:sym typeface="Roboto"/>
                  </a:rPr>
                  <a:t>DSA Jobs</a:t>
                </a:r>
                <a:endParaRPr sz="1100" dirty="0">
                  <a:solidFill>
                    <a:schemeClr val="dk1"/>
                  </a:solidFill>
                  <a:latin typeface="Roboto"/>
                  <a:ea typeface="Roboto"/>
                  <a:cs typeface="Roboto"/>
                  <a:sym typeface="Roboto"/>
                </a:endParaRPr>
              </a:p>
            </p:txBody>
          </p:sp>
        </p:grpSp>
        <p:sp>
          <p:nvSpPr>
            <p:cNvPr id="295" name="Google Shape;295;p29"/>
            <p:cNvSpPr txBox="1"/>
            <p:nvPr/>
          </p:nvSpPr>
          <p:spPr>
            <a:xfrm>
              <a:off x="7420287" y="1371744"/>
              <a:ext cx="1010400" cy="432000"/>
            </a:xfrm>
            <a:prstGeom prst="rect">
              <a:avLst/>
            </a:prstGeom>
            <a:noFill/>
            <a:ln>
              <a:noFill/>
            </a:ln>
          </p:spPr>
          <p:txBody>
            <a:bodyPr spcFirstLastPara="1" wrap="square" lIns="0" tIns="0" rIns="0" bIns="0" anchor="ctr" anchorCtr="0">
              <a:noAutofit/>
            </a:bodyPr>
            <a:lstStyle/>
            <a:p>
              <a:pPr algn="ctr"/>
              <a:r>
                <a:rPr lang="en" sz="2200" dirty="0">
                  <a:solidFill>
                    <a:schemeClr val="dk1"/>
                  </a:solidFill>
                  <a:latin typeface="Fira Sans Extra Condensed SemiBold"/>
                  <a:ea typeface="Fira Sans Extra Condensed SemiBold"/>
                  <a:cs typeface="Fira Sans Extra Condensed SemiBold"/>
                  <a:sym typeface="Fira Sans Extra Condensed SemiBold"/>
                </a:rPr>
                <a:t>05</a:t>
              </a:r>
              <a:endParaRPr sz="2200" dirty="0">
                <a:solidFill>
                  <a:schemeClr val="dk1"/>
                </a:solidFill>
                <a:latin typeface="Fira Sans Extra Condensed SemiBold"/>
                <a:ea typeface="Fira Sans Extra Condensed SemiBold"/>
                <a:cs typeface="Fira Sans Extra Condensed SemiBold"/>
                <a:sym typeface="Fira Sans Extra Condensed SemiBold"/>
              </a:endParaRPr>
            </a:p>
          </p:txBody>
        </p:sp>
      </p:gr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498" y="1619745"/>
            <a:ext cx="1100404" cy="68272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2337" y="1654316"/>
            <a:ext cx="1482301" cy="824361"/>
          </a:xfrm>
          <a:prstGeom prst="rect">
            <a:avLst/>
          </a:prstGeom>
        </p:spPr>
      </p:pic>
      <p:pic>
        <p:nvPicPr>
          <p:cNvPr id="3074" name="Picture 2" descr="Top 13 Python Libraries | Python Libraries For Data scienc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2590407" y="1654316"/>
            <a:ext cx="1071924" cy="64815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What is Data Analytics? | Introduction to Data Analysis | Edureka"/>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16835" y="1615640"/>
            <a:ext cx="936821" cy="66298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Top 10 Python Tools for IT Administrators ActiveState ActiveState"/>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33678"/>
          <a:stretch/>
        </p:blipFill>
        <p:spPr bwMode="auto">
          <a:xfrm>
            <a:off x="5400907" y="1669237"/>
            <a:ext cx="928320" cy="709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6013861"/>
      </p:ext>
    </p:extLst>
  </p:cSld>
  <p:clrMapOvr>
    <a:masterClrMapping/>
  </p:clrMapOvr>
  <mc:AlternateContent xmlns:mc="http://schemas.openxmlformats.org/markup-compatibility/2006" xmlns:p14="http://schemas.microsoft.com/office/powerpoint/2010/main">
    <mc:Choice Requires="p14">
      <p:transition spd="slow" p14:dur="2000" advTm="2683"/>
    </mc:Choice>
    <mc:Fallback xmlns="">
      <p:transition spd="slow" advTm="2683"/>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smtClean="0">
                <a:latin typeface="Times New Roman" pitchFamily="18" charset="0"/>
                <a:cs typeface="Times New Roman" pitchFamily="18" charset="0"/>
              </a:rPr>
              <a:t>Spatial </a:t>
            </a:r>
            <a:r>
              <a:rPr lang="en-US" sz="4000" dirty="0" err="1" smtClean="0">
                <a:latin typeface="Times New Roman" pitchFamily="18" charset="0"/>
                <a:cs typeface="Times New Roman" pitchFamily="18" charset="0"/>
              </a:rPr>
              <a:t>datascience</a:t>
            </a:r>
            <a:r>
              <a:rPr lang="en-US" sz="4000" dirty="0" smtClean="0">
                <a:latin typeface="Times New Roman" pitchFamily="18" charset="0"/>
                <a:cs typeface="Times New Roman" pitchFamily="18" charset="0"/>
              </a:rPr>
              <a:t> for </a:t>
            </a:r>
            <a:r>
              <a:rPr lang="en-US" sz="4000" dirty="0" err="1" smtClean="0">
                <a:latin typeface="Times New Roman" pitchFamily="18" charset="0"/>
                <a:cs typeface="Times New Roman" pitchFamily="18" charset="0"/>
              </a:rPr>
              <a:t>covid</a:t>
            </a:r>
            <a:r>
              <a:rPr lang="en-US" sz="4000" dirty="0" smtClean="0">
                <a:latin typeface="Times New Roman" pitchFamily="18" charset="0"/>
                <a:cs typeface="Times New Roman" pitchFamily="18" charset="0"/>
              </a:rPr>
              <a:t> – 19 data</a:t>
            </a:r>
            <a:endParaRPr lang="en-US" sz="40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3517"/>
            <a:ext cx="8229600" cy="579711"/>
          </a:xfrm>
        </p:spPr>
        <p:txBody>
          <a:bodyPr lIns="61960" tIns="30980" rIns="61960" bIns="30980">
            <a:normAutofit/>
          </a:bodyPr>
          <a:lstStyle/>
          <a:p>
            <a:pPr algn="l"/>
            <a:r>
              <a:rPr lang="en" sz="3200" dirty="0">
                <a:solidFill>
                  <a:schemeClr val="tx1"/>
                </a:solidFill>
                <a:latin typeface="Times New Roman" panose="02020603050405020304" pitchFamily="18" charset="0"/>
                <a:cs typeface="Times New Roman" panose="02020603050405020304" pitchFamily="18" charset="0"/>
              </a:rPr>
              <a:t>Day wise Learning Plan</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683568" y="1089214"/>
            <a:ext cx="5832648" cy="3066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1960" tIns="30980" rIns="61960" bIns="309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619597"/>
            <a:r>
              <a:rPr lang="en-US" sz="1200" b="1" dirty="0">
                <a:solidFill>
                  <a:srgbClr val="606060"/>
                </a:solidFill>
                <a:latin typeface="Poppins"/>
              </a:rPr>
              <a:t>Day -1 :</a:t>
            </a:r>
            <a:r>
              <a:rPr lang="en-US" sz="1200" dirty="0">
                <a:solidFill>
                  <a:srgbClr val="606060"/>
                </a:solidFill>
                <a:latin typeface="Poppins"/>
              </a:rPr>
              <a:t> </a:t>
            </a:r>
            <a:r>
              <a:rPr lang="en-US" sz="1200" dirty="0">
                <a:solidFill>
                  <a:srgbClr val="2D2D2F"/>
                </a:solidFill>
                <a:latin typeface="Segoe UI" panose="020B0502040204020203" pitchFamily="34" charset="0"/>
                <a:cs typeface="Segoe UI" panose="020B0502040204020203" pitchFamily="34" charset="0"/>
              </a:rPr>
              <a:t>Python for Data</a:t>
            </a:r>
            <a:br>
              <a:rPr lang="en-US" sz="1200" dirty="0">
                <a:solidFill>
                  <a:srgbClr val="2D2D2F"/>
                </a:solidFill>
                <a:latin typeface="Segoe UI" panose="020B0502040204020203" pitchFamily="34" charset="0"/>
                <a:cs typeface="Segoe UI" panose="020B0502040204020203" pitchFamily="34" charset="0"/>
              </a:rPr>
            </a:br>
            <a:r>
              <a:rPr lang="en-US" sz="1200" dirty="0">
                <a:solidFill>
                  <a:srgbClr val="2D2D2F"/>
                </a:solidFill>
                <a:latin typeface="Segoe UI" panose="020B0502040204020203" pitchFamily="34" charset="0"/>
                <a:cs typeface="Segoe UI" panose="020B0502040204020203" pitchFamily="34" charset="0"/>
              </a:rPr>
              <a:t>Science (5 Solved end-to-end Data Science Projects in Python)</a:t>
            </a:r>
            <a:endParaRPr lang="en-US" sz="1200" dirty="0"/>
          </a:p>
          <a:p>
            <a:pPr defTabSz="619597"/>
            <a:r>
              <a:rPr lang="en-US" sz="1200" b="1" dirty="0">
                <a:solidFill>
                  <a:srgbClr val="606060"/>
                </a:solidFill>
                <a:latin typeface="Poppins"/>
              </a:rPr>
              <a:t>Day -2:</a:t>
            </a:r>
            <a:r>
              <a:rPr lang="en-US" sz="1200" dirty="0">
                <a:solidFill>
                  <a:srgbClr val="606060"/>
                </a:solidFill>
                <a:latin typeface="Poppins"/>
              </a:rPr>
              <a:t> </a:t>
            </a:r>
            <a:r>
              <a:rPr lang="en-US" sz="1200" dirty="0">
                <a:solidFill>
                  <a:srgbClr val="2D2D2F"/>
                </a:solidFill>
                <a:latin typeface="Segoe UI" panose="020B0502040204020203" pitchFamily="34" charset="0"/>
                <a:cs typeface="Segoe UI" panose="020B0502040204020203" pitchFamily="34" charset="0"/>
              </a:rPr>
              <a:t>Advanced Python Programming</a:t>
            </a:r>
            <a:endParaRPr lang="en-US" sz="1200" dirty="0"/>
          </a:p>
          <a:p>
            <a:pPr defTabSz="619597"/>
            <a:r>
              <a:rPr lang="en-US" sz="1200" b="1" dirty="0">
                <a:solidFill>
                  <a:srgbClr val="606060"/>
                </a:solidFill>
                <a:latin typeface="Poppins"/>
              </a:rPr>
              <a:t>Day -3:</a:t>
            </a:r>
            <a:r>
              <a:rPr lang="en-US" sz="1200" dirty="0">
                <a:solidFill>
                  <a:srgbClr val="606060"/>
                </a:solidFill>
                <a:latin typeface="Poppins"/>
              </a:rPr>
              <a:t> </a:t>
            </a:r>
            <a:r>
              <a:rPr lang="en-US" sz="1200" dirty="0">
                <a:solidFill>
                  <a:srgbClr val="2D2D2F"/>
                </a:solidFill>
                <a:latin typeface="Segoe UI" panose="020B0502040204020203" pitchFamily="34" charset="0"/>
                <a:cs typeface="Segoe UI" panose="020B0502040204020203" pitchFamily="34" charset="0"/>
              </a:rPr>
              <a:t>Pandas Library – Introduction</a:t>
            </a:r>
            <a:endParaRPr lang="en-US" sz="1200" dirty="0"/>
          </a:p>
          <a:p>
            <a:pPr defTabSz="619597"/>
            <a:r>
              <a:rPr lang="en-US" sz="1200" b="1" dirty="0">
                <a:solidFill>
                  <a:srgbClr val="606060"/>
                </a:solidFill>
                <a:latin typeface="Poppins"/>
              </a:rPr>
              <a:t>Day -4:</a:t>
            </a:r>
            <a:r>
              <a:rPr lang="en-US" sz="1200" dirty="0">
                <a:solidFill>
                  <a:srgbClr val="606060"/>
                </a:solidFill>
                <a:latin typeface="Poppins"/>
              </a:rPr>
              <a:t> </a:t>
            </a:r>
            <a:r>
              <a:rPr lang="en-US" sz="1200" dirty="0">
                <a:solidFill>
                  <a:srgbClr val="2D2D2F"/>
                </a:solidFill>
                <a:latin typeface="Segoe UI" panose="020B0502040204020203" pitchFamily="34" charset="0"/>
                <a:cs typeface="Segoe UI" panose="020B0502040204020203" pitchFamily="34" charset="0"/>
              </a:rPr>
              <a:t>Pandas Library – Data Structures</a:t>
            </a:r>
            <a:endParaRPr lang="en-US" sz="1200" dirty="0"/>
          </a:p>
          <a:p>
            <a:pPr defTabSz="619597"/>
            <a:r>
              <a:rPr lang="en-US" sz="1200" b="1" dirty="0">
                <a:solidFill>
                  <a:srgbClr val="606060"/>
                </a:solidFill>
                <a:latin typeface="Poppins"/>
              </a:rPr>
              <a:t>Day -5:</a:t>
            </a:r>
            <a:r>
              <a:rPr lang="en-US" sz="1200" dirty="0">
                <a:solidFill>
                  <a:srgbClr val="606060"/>
                </a:solidFill>
                <a:latin typeface="Poppins"/>
              </a:rPr>
              <a:t> </a:t>
            </a:r>
            <a:r>
              <a:rPr lang="en-US" sz="1200" dirty="0" err="1">
                <a:solidFill>
                  <a:srgbClr val="2D2D2F"/>
                </a:solidFill>
                <a:latin typeface="Segoe UI" panose="020B0502040204020203" pitchFamily="34" charset="0"/>
                <a:cs typeface="Segoe UI" panose="020B0502040204020203" pitchFamily="34" charset="0"/>
              </a:rPr>
              <a:t>Numpy</a:t>
            </a:r>
            <a:r>
              <a:rPr lang="en-US" sz="1200" dirty="0">
                <a:solidFill>
                  <a:srgbClr val="2D2D2F"/>
                </a:solidFill>
                <a:latin typeface="Segoe UI" panose="020B0502040204020203" pitchFamily="34" charset="0"/>
                <a:cs typeface="Segoe UI" panose="020B0502040204020203" pitchFamily="34" charset="0"/>
              </a:rPr>
              <a:t> library – Array Operations | Mathematical Functions</a:t>
            </a:r>
            <a:endParaRPr lang="en-US" sz="1200" dirty="0"/>
          </a:p>
          <a:p>
            <a:pPr defTabSz="619597"/>
            <a:r>
              <a:rPr lang="en-US" sz="1200" b="1" dirty="0">
                <a:solidFill>
                  <a:srgbClr val="606060"/>
                </a:solidFill>
                <a:latin typeface="Poppins"/>
              </a:rPr>
              <a:t>Day -6:</a:t>
            </a:r>
            <a:r>
              <a:rPr lang="en-US" sz="1200" dirty="0">
                <a:solidFill>
                  <a:srgbClr val="606060"/>
                </a:solidFill>
                <a:latin typeface="Poppins"/>
              </a:rPr>
              <a:t> </a:t>
            </a:r>
            <a:r>
              <a:rPr lang="en-US" sz="1200" dirty="0" err="1">
                <a:solidFill>
                  <a:srgbClr val="2D2D2F"/>
                </a:solidFill>
                <a:latin typeface="Segoe UI" panose="020B0502040204020203" pitchFamily="34" charset="0"/>
                <a:cs typeface="Segoe UI" panose="020B0502040204020203" pitchFamily="34" charset="0"/>
              </a:rPr>
              <a:t>Numpy</a:t>
            </a:r>
            <a:r>
              <a:rPr lang="en-US" sz="1200" dirty="0">
                <a:solidFill>
                  <a:srgbClr val="2D2D2F"/>
                </a:solidFill>
                <a:latin typeface="Segoe UI" panose="020B0502040204020203" pitchFamily="34" charset="0"/>
                <a:cs typeface="Segoe UI" panose="020B0502040204020203" pitchFamily="34" charset="0"/>
              </a:rPr>
              <a:t> – Sort, Search and Counting Functions</a:t>
            </a:r>
            <a:endParaRPr lang="en-US" sz="1200" dirty="0"/>
          </a:p>
          <a:p>
            <a:pPr defTabSz="619597"/>
            <a:r>
              <a:rPr lang="en-US" sz="1200" b="1" dirty="0">
                <a:solidFill>
                  <a:srgbClr val="606060"/>
                </a:solidFill>
                <a:latin typeface="Poppins"/>
              </a:rPr>
              <a:t>Day -7:</a:t>
            </a:r>
            <a:r>
              <a:rPr lang="en-US" sz="1200" dirty="0">
                <a:solidFill>
                  <a:srgbClr val="606060"/>
                </a:solidFill>
                <a:latin typeface="Poppins"/>
              </a:rPr>
              <a:t>  </a:t>
            </a:r>
            <a:r>
              <a:rPr lang="en-US" sz="1200" dirty="0" err="1">
                <a:solidFill>
                  <a:srgbClr val="2D2D2F"/>
                </a:solidFill>
                <a:latin typeface="Segoe UI" panose="020B0502040204020203" pitchFamily="34" charset="0"/>
                <a:cs typeface="Segoe UI" panose="020B0502040204020203" pitchFamily="34" charset="0"/>
              </a:rPr>
              <a:t>Matplotlib</a:t>
            </a:r>
            <a:r>
              <a:rPr lang="en-US" sz="1200" dirty="0">
                <a:solidFill>
                  <a:srgbClr val="2D2D2F"/>
                </a:solidFill>
                <a:latin typeface="Segoe UI" panose="020B0502040204020203" pitchFamily="34" charset="0"/>
                <a:cs typeface="Segoe UI" panose="020B0502040204020203" pitchFamily="34" charset="0"/>
              </a:rPr>
              <a:t> , Histogram Using </a:t>
            </a:r>
            <a:r>
              <a:rPr lang="en-US" sz="1200" dirty="0" err="1">
                <a:solidFill>
                  <a:srgbClr val="2D2D2F"/>
                </a:solidFill>
                <a:latin typeface="Segoe UI" panose="020B0502040204020203" pitchFamily="34" charset="0"/>
                <a:cs typeface="Segoe UI" panose="020B0502040204020203" pitchFamily="34" charset="0"/>
              </a:rPr>
              <a:t>Matplotlib</a:t>
            </a:r>
            <a:r>
              <a:rPr lang="en-US" sz="1200" dirty="0">
                <a:solidFill>
                  <a:srgbClr val="2D2D2F"/>
                </a:solidFill>
                <a:latin typeface="Segoe UI" panose="020B0502040204020203" pitchFamily="34" charset="0"/>
                <a:cs typeface="Segoe UI" panose="020B0502040204020203" pitchFamily="34" charset="0"/>
              </a:rPr>
              <a:t> | I/O With </a:t>
            </a:r>
            <a:r>
              <a:rPr lang="en-US" sz="1200" dirty="0" err="1">
                <a:solidFill>
                  <a:srgbClr val="2D2D2F"/>
                </a:solidFill>
                <a:latin typeface="Segoe UI" panose="020B0502040204020203" pitchFamily="34" charset="0"/>
                <a:cs typeface="Segoe UI" panose="020B0502040204020203" pitchFamily="34" charset="0"/>
              </a:rPr>
              <a:t>Numpy</a:t>
            </a:r>
            <a:endParaRPr lang="en-US" sz="1200" dirty="0"/>
          </a:p>
          <a:p>
            <a:pPr defTabSz="619597"/>
            <a:r>
              <a:rPr lang="en-US" sz="1200" b="1" dirty="0">
                <a:solidFill>
                  <a:srgbClr val="606060"/>
                </a:solidFill>
                <a:latin typeface="Poppins"/>
              </a:rPr>
              <a:t>Day -8:</a:t>
            </a:r>
            <a:r>
              <a:rPr lang="en-US" sz="1200" dirty="0">
                <a:solidFill>
                  <a:srgbClr val="606060"/>
                </a:solidFill>
                <a:latin typeface="Poppins"/>
              </a:rPr>
              <a:t> </a:t>
            </a:r>
            <a:r>
              <a:rPr lang="en-US" sz="1200" dirty="0" err="1">
                <a:solidFill>
                  <a:srgbClr val="2D2D2F"/>
                </a:solidFill>
                <a:latin typeface="Segoe UI" panose="020B0502040204020203" pitchFamily="34" charset="0"/>
                <a:cs typeface="Segoe UI" panose="020B0502040204020203" pitchFamily="34" charset="0"/>
              </a:rPr>
              <a:t>Matplotlib</a:t>
            </a:r>
            <a:r>
              <a:rPr lang="en-US" sz="1200" dirty="0">
                <a:solidFill>
                  <a:srgbClr val="2D2D2F"/>
                </a:solidFill>
                <a:latin typeface="Segoe UI" panose="020B0502040204020203" pitchFamily="34" charset="0"/>
                <a:cs typeface="Segoe UI" panose="020B0502040204020203" pitchFamily="34" charset="0"/>
              </a:rPr>
              <a:t> Library – Introduction , </a:t>
            </a:r>
            <a:r>
              <a:rPr lang="en-US" sz="1200" dirty="0" err="1">
                <a:solidFill>
                  <a:srgbClr val="2D2D2F"/>
                </a:solidFill>
                <a:latin typeface="Segoe UI" panose="020B0502040204020203" pitchFamily="34" charset="0"/>
                <a:cs typeface="Segoe UI" panose="020B0502040204020203" pitchFamily="34" charset="0"/>
              </a:rPr>
              <a:t>Pyplot</a:t>
            </a:r>
            <a:r>
              <a:rPr lang="en-US" sz="1200" dirty="0">
                <a:solidFill>
                  <a:srgbClr val="2D2D2F"/>
                </a:solidFill>
                <a:latin typeface="Segoe UI" panose="020B0502040204020203" pitchFamily="34" charset="0"/>
                <a:cs typeface="Segoe UI" panose="020B0502040204020203" pitchFamily="34" charset="0"/>
              </a:rPr>
              <a:t> API | Types Of Plots</a:t>
            </a:r>
            <a:endParaRPr lang="en-US" sz="1200" dirty="0"/>
          </a:p>
          <a:p>
            <a:pPr defTabSz="619597"/>
            <a:r>
              <a:rPr lang="en-US" sz="1200" b="1" dirty="0">
                <a:solidFill>
                  <a:srgbClr val="606060"/>
                </a:solidFill>
                <a:latin typeface="Poppins"/>
              </a:rPr>
              <a:t>Day -9:</a:t>
            </a:r>
            <a:r>
              <a:rPr lang="en-US" sz="1200" dirty="0">
                <a:solidFill>
                  <a:srgbClr val="606060"/>
                </a:solidFill>
                <a:latin typeface="Poppins"/>
              </a:rPr>
              <a:t> </a:t>
            </a:r>
            <a:r>
              <a:rPr lang="en-US" sz="1200" dirty="0" err="1">
                <a:solidFill>
                  <a:srgbClr val="2D2D2F"/>
                </a:solidFill>
                <a:latin typeface="Segoe UI" panose="020B0502040204020203" pitchFamily="34" charset="0"/>
                <a:cs typeface="Segoe UI" panose="020B0502040204020203" pitchFamily="34" charset="0"/>
              </a:rPr>
              <a:t>Seaborn</a:t>
            </a:r>
            <a:r>
              <a:rPr lang="en-US" sz="1200" dirty="0">
                <a:solidFill>
                  <a:srgbClr val="2D2D2F"/>
                </a:solidFill>
                <a:latin typeface="Segoe UI" panose="020B0502040204020203" pitchFamily="34" charset="0"/>
                <a:cs typeface="Segoe UI" panose="020B0502040204020203" pitchFamily="34" charset="0"/>
              </a:rPr>
              <a:t>  Library</a:t>
            </a:r>
            <a:endParaRPr lang="en-US" sz="1200" dirty="0"/>
          </a:p>
          <a:p>
            <a:pPr defTabSz="619597"/>
            <a:r>
              <a:rPr lang="en-US" sz="1200" b="1" dirty="0">
                <a:solidFill>
                  <a:srgbClr val="606060"/>
                </a:solidFill>
                <a:latin typeface="Poppins"/>
              </a:rPr>
              <a:t>Day -10:</a:t>
            </a:r>
            <a:r>
              <a:rPr lang="en-US" sz="1200" dirty="0">
                <a:solidFill>
                  <a:srgbClr val="606060"/>
                </a:solidFill>
                <a:latin typeface="Poppins"/>
              </a:rPr>
              <a:t> </a:t>
            </a:r>
            <a:r>
              <a:rPr lang="en-US" sz="1200" dirty="0" err="1">
                <a:solidFill>
                  <a:srgbClr val="2D2D2F"/>
                </a:solidFill>
                <a:latin typeface="Segoe UI" panose="020B0502040204020203" pitchFamily="34" charset="0"/>
                <a:cs typeface="Segoe UI" panose="020B0502040204020203" pitchFamily="34" charset="0"/>
              </a:rPr>
              <a:t>SKLearn</a:t>
            </a:r>
            <a:r>
              <a:rPr lang="en-US" sz="1200" dirty="0">
                <a:solidFill>
                  <a:srgbClr val="2D2D2F"/>
                </a:solidFill>
                <a:latin typeface="Segoe UI" panose="020B0502040204020203" pitchFamily="34" charset="0"/>
                <a:cs typeface="Segoe UI" panose="020B0502040204020203" pitchFamily="34" charset="0"/>
              </a:rPr>
              <a:t> Library</a:t>
            </a:r>
            <a:endParaRPr lang="en-US" sz="1200" dirty="0"/>
          </a:p>
          <a:p>
            <a:pPr defTabSz="619597"/>
            <a:r>
              <a:rPr lang="en-US" sz="1200" b="1" dirty="0">
                <a:solidFill>
                  <a:srgbClr val="606060"/>
                </a:solidFill>
                <a:latin typeface="Poppins"/>
              </a:rPr>
              <a:t>Day -11:</a:t>
            </a:r>
            <a:r>
              <a:rPr lang="en-US" sz="1200" dirty="0">
                <a:solidFill>
                  <a:srgbClr val="606060"/>
                </a:solidFill>
                <a:latin typeface="Poppins"/>
              </a:rPr>
              <a:t> </a:t>
            </a:r>
            <a:r>
              <a:rPr lang="en-US" sz="1200" dirty="0">
                <a:solidFill>
                  <a:srgbClr val="2D2D2F"/>
                </a:solidFill>
                <a:latin typeface="Segoe UI" panose="020B0502040204020203" pitchFamily="34" charset="0"/>
                <a:cs typeface="Segoe UI" panose="020B0502040204020203" pitchFamily="34" charset="0"/>
              </a:rPr>
              <a:t>Google </a:t>
            </a:r>
            <a:r>
              <a:rPr lang="en-US" sz="1200" dirty="0" err="1">
                <a:solidFill>
                  <a:srgbClr val="2D2D2F"/>
                </a:solidFill>
                <a:latin typeface="Segoe UI" panose="020B0502040204020203" pitchFamily="34" charset="0"/>
                <a:cs typeface="Segoe UI" panose="020B0502040204020203" pitchFamily="34" charset="0"/>
              </a:rPr>
              <a:t>Colab</a:t>
            </a:r>
            <a:r>
              <a:rPr lang="en-US" sz="1200" dirty="0">
                <a:solidFill>
                  <a:srgbClr val="2D2D2F"/>
                </a:solidFill>
                <a:latin typeface="Segoe UI" panose="020B0502040204020203" pitchFamily="34" charset="0"/>
                <a:cs typeface="Segoe UI" panose="020B0502040204020203" pitchFamily="34" charset="0"/>
              </a:rPr>
              <a:t> Notebook</a:t>
            </a:r>
            <a:endParaRPr lang="en-US" sz="1200" dirty="0"/>
          </a:p>
          <a:p>
            <a:pPr defTabSz="619597"/>
            <a:r>
              <a:rPr lang="en-US" sz="1200" b="1" dirty="0">
                <a:solidFill>
                  <a:srgbClr val="606060"/>
                </a:solidFill>
                <a:latin typeface="Poppins"/>
              </a:rPr>
              <a:t>Day -12:</a:t>
            </a:r>
            <a:r>
              <a:rPr lang="en-US" sz="1200" dirty="0">
                <a:solidFill>
                  <a:srgbClr val="606060"/>
                </a:solidFill>
                <a:latin typeface="Poppins"/>
              </a:rPr>
              <a:t> </a:t>
            </a:r>
            <a:r>
              <a:rPr lang="en-US" sz="1200" dirty="0">
                <a:solidFill>
                  <a:srgbClr val="2D2D2F"/>
                </a:solidFill>
                <a:latin typeface="Segoe UI" panose="020B0502040204020203" pitchFamily="34" charset="0"/>
                <a:cs typeface="Segoe UI" panose="020B0502040204020203" pitchFamily="34" charset="0"/>
              </a:rPr>
              <a:t>Python – Date and Time, Data Wrangling</a:t>
            </a:r>
            <a:endParaRPr lang="en-US" sz="1200" dirty="0"/>
          </a:p>
          <a:p>
            <a:pPr defTabSz="619597"/>
            <a:r>
              <a:rPr lang="en-US" sz="1200" b="1" dirty="0">
                <a:solidFill>
                  <a:srgbClr val="606060"/>
                </a:solidFill>
                <a:latin typeface="Poppins"/>
              </a:rPr>
              <a:t>Day -13:</a:t>
            </a:r>
            <a:r>
              <a:rPr lang="en-US" sz="1200" dirty="0">
                <a:solidFill>
                  <a:srgbClr val="606060"/>
                </a:solidFill>
                <a:latin typeface="Poppins"/>
              </a:rPr>
              <a:t> </a:t>
            </a:r>
            <a:r>
              <a:rPr lang="en-US" sz="1200" dirty="0">
                <a:solidFill>
                  <a:srgbClr val="2D2D2F"/>
                </a:solidFill>
                <a:latin typeface="Segoe UI" panose="020B0502040204020203" pitchFamily="34" charset="0"/>
                <a:cs typeface="Segoe UI" panose="020B0502040204020203" pitchFamily="34" charset="0"/>
              </a:rPr>
              <a:t>Python – Data Aggregation</a:t>
            </a:r>
            <a:endParaRPr lang="en-US" sz="1200" dirty="0"/>
          </a:p>
          <a:p>
            <a:pPr defTabSz="619597"/>
            <a:r>
              <a:rPr lang="en-US" sz="1200" b="1" dirty="0">
                <a:solidFill>
                  <a:srgbClr val="606060"/>
                </a:solidFill>
                <a:latin typeface="Poppins"/>
              </a:rPr>
              <a:t>Day -14:</a:t>
            </a:r>
            <a:r>
              <a:rPr lang="en-US" sz="1200" dirty="0">
                <a:solidFill>
                  <a:srgbClr val="606060"/>
                </a:solidFill>
                <a:latin typeface="Poppins"/>
              </a:rPr>
              <a:t> </a:t>
            </a:r>
            <a:r>
              <a:rPr lang="en-US" sz="1200" dirty="0">
                <a:solidFill>
                  <a:srgbClr val="2D2D2F"/>
                </a:solidFill>
                <a:latin typeface="Segoe UI" panose="020B0502040204020203" pitchFamily="34" charset="0"/>
                <a:cs typeface="Segoe UI" panose="020B0502040204020203" pitchFamily="34" charset="0"/>
              </a:rPr>
              <a:t>Python – Word Tokenization , Stemming and </a:t>
            </a:r>
            <a:r>
              <a:rPr lang="en-US" sz="1200" dirty="0" err="1">
                <a:solidFill>
                  <a:srgbClr val="2D2D2F"/>
                </a:solidFill>
                <a:latin typeface="Segoe UI" panose="020B0502040204020203" pitchFamily="34" charset="0"/>
                <a:cs typeface="Segoe UI" panose="020B0502040204020203" pitchFamily="34" charset="0"/>
              </a:rPr>
              <a:t>Lammetization</a:t>
            </a:r>
            <a:endParaRPr lang="en-US" sz="1200" dirty="0"/>
          </a:p>
          <a:p>
            <a:pPr defTabSz="619597"/>
            <a:r>
              <a:rPr lang="en-US" sz="1200" b="1" dirty="0">
                <a:solidFill>
                  <a:srgbClr val="606060"/>
                </a:solidFill>
                <a:latin typeface="Poppins"/>
              </a:rPr>
              <a:t>Day -15: </a:t>
            </a:r>
            <a:r>
              <a:rPr lang="en-US" sz="1200" dirty="0">
                <a:solidFill>
                  <a:srgbClr val="2D2D2F"/>
                </a:solidFill>
                <a:latin typeface="Segoe UI" panose="020B0502040204020203" pitchFamily="34" charset="0"/>
                <a:cs typeface="Segoe UI" panose="020B0502040204020203" pitchFamily="34" charset="0"/>
              </a:rPr>
              <a:t>Python – Data Visualization</a:t>
            </a:r>
            <a:endParaRPr lang="en-US" sz="1900" dirty="0"/>
          </a:p>
        </p:txBody>
      </p:sp>
    </p:spTree>
    <p:extLst>
      <p:ext uri="{BB962C8B-B14F-4D97-AF65-F5344CB8AC3E}">
        <p14:creationId xmlns:p14="http://schemas.microsoft.com/office/powerpoint/2010/main" val="1433512153"/>
      </p:ext>
    </p:extLst>
  </p:cSld>
  <p:clrMapOvr>
    <a:masterClrMapping/>
  </p:clrMapOvr>
  <mc:AlternateContent xmlns:mc="http://schemas.openxmlformats.org/markup-compatibility/2006" xmlns:p14="http://schemas.microsoft.com/office/powerpoint/2010/main">
    <mc:Choice Requires="p14">
      <p:transition spd="slow" p14:dur="2000" advTm="2665"/>
    </mc:Choice>
    <mc:Fallback xmlns="">
      <p:transition spd="slow" advTm="2665"/>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09550"/>
            <a:ext cx="8229600" cy="857250"/>
          </a:xfrm>
        </p:spPr>
        <p:txBody>
          <a:bodyPr lIns="61960" tIns="30980" rIns="61960" bIns="30980"/>
          <a:lstStyle/>
          <a:p>
            <a:pPr algn="l"/>
            <a:r>
              <a:rPr lang="en" sz="2700" dirty="0">
                <a:solidFill>
                  <a:schemeClr val="tx1"/>
                </a:solidFill>
              </a:rPr>
              <a:t>Day wise Learning Plan</a:t>
            </a:r>
            <a:endParaRPr lang="en-US" sz="2400" dirty="0">
              <a:solidFill>
                <a:schemeClr val="tx1"/>
              </a:solidFill>
            </a:endParaRPr>
          </a:p>
        </p:txBody>
      </p:sp>
      <p:sp>
        <p:nvSpPr>
          <p:cNvPr id="3" name="Rectangle 2"/>
          <p:cNvSpPr/>
          <p:nvPr/>
        </p:nvSpPr>
        <p:spPr>
          <a:xfrm>
            <a:off x="609600" y="1047750"/>
            <a:ext cx="5898007" cy="4217549"/>
          </a:xfrm>
          <a:prstGeom prst="rect">
            <a:avLst/>
          </a:prstGeom>
        </p:spPr>
        <p:txBody>
          <a:bodyPr wrap="square" lIns="61960" tIns="30980" rIns="61960" bIns="30980">
            <a:spAutoFit/>
          </a:bodyPr>
          <a:lstStyle/>
          <a:p>
            <a:r>
              <a:rPr lang="en-US" b="1" dirty="0">
                <a:solidFill>
                  <a:srgbClr val="606060"/>
                </a:solidFill>
                <a:latin typeface="Poppins"/>
              </a:rPr>
              <a:t>Day -16:</a:t>
            </a:r>
            <a:r>
              <a:rPr lang="en-US" dirty="0">
                <a:solidFill>
                  <a:srgbClr val="606060"/>
                </a:solidFill>
                <a:latin typeface="Poppins"/>
              </a:rPr>
              <a:t> </a:t>
            </a:r>
            <a:r>
              <a:rPr lang="en-US" sz="1200" dirty="0">
                <a:solidFill>
                  <a:srgbClr val="2D2D2F"/>
                </a:solidFill>
                <a:latin typeface="Segoe UI" panose="020B0502040204020203" pitchFamily="34" charset="0"/>
              </a:rPr>
              <a:t>Python – Statistical Analysis</a:t>
            </a:r>
            <a:endParaRPr lang="en-US" dirty="0">
              <a:solidFill>
                <a:srgbClr val="606060"/>
              </a:solidFill>
              <a:latin typeface="Poppins"/>
            </a:endParaRPr>
          </a:p>
          <a:p>
            <a:r>
              <a:rPr lang="en-US" b="1" dirty="0">
                <a:solidFill>
                  <a:srgbClr val="606060"/>
                </a:solidFill>
                <a:latin typeface="Poppins"/>
              </a:rPr>
              <a:t>Day -17:</a:t>
            </a:r>
            <a:r>
              <a:rPr lang="en-US" dirty="0">
                <a:solidFill>
                  <a:srgbClr val="606060"/>
                </a:solidFill>
                <a:latin typeface="Poppins"/>
              </a:rPr>
              <a:t> </a:t>
            </a:r>
            <a:r>
              <a:rPr lang="en-US" sz="1200" dirty="0">
                <a:solidFill>
                  <a:srgbClr val="2D2D2F"/>
                </a:solidFill>
                <a:latin typeface="Segoe UI" panose="020B0502040204020203" pitchFamily="34" charset="0"/>
              </a:rPr>
              <a:t>Python – Types Of Distribution</a:t>
            </a:r>
            <a:endParaRPr lang="en-US" dirty="0">
              <a:solidFill>
                <a:srgbClr val="606060"/>
              </a:solidFill>
              <a:latin typeface="Poppins"/>
            </a:endParaRPr>
          </a:p>
          <a:p>
            <a:r>
              <a:rPr lang="en-US" b="1" dirty="0">
                <a:solidFill>
                  <a:srgbClr val="606060"/>
                </a:solidFill>
                <a:latin typeface="Poppins"/>
              </a:rPr>
              <a:t>Day -18:</a:t>
            </a:r>
            <a:r>
              <a:rPr lang="en-US" dirty="0">
                <a:solidFill>
                  <a:srgbClr val="606060"/>
                </a:solidFill>
                <a:latin typeface="Poppins"/>
              </a:rPr>
              <a:t> </a:t>
            </a:r>
            <a:r>
              <a:rPr lang="en-US" sz="1200" dirty="0">
                <a:solidFill>
                  <a:srgbClr val="2D2D2F"/>
                </a:solidFill>
                <a:latin typeface="Segoe UI" panose="020B0502040204020203" pitchFamily="34" charset="0"/>
              </a:rPr>
              <a:t>Python – Correlation ,Chi-Square Test , Linear Regression</a:t>
            </a:r>
            <a:endParaRPr lang="en-US" dirty="0">
              <a:solidFill>
                <a:srgbClr val="606060"/>
              </a:solidFill>
              <a:latin typeface="Poppins"/>
            </a:endParaRPr>
          </a:p>
          <a:p>
            <a:r>
              <a:rPr lang="en-US" b="1" dirty="0">
                <a:solidFill>
                  <a:srgbClr val="606060"/>
                </a:solidFill>
                <a:latin typeface="Poppins"/>
              </a:rPr>
              <a:t>Day -19:</a:t>
            </a:r>
            <a:r>
              <a:rPr lang="en-US" dirty="0">
                <a:solidFill>
                  <a:srgbClr val="606060"/>
                </a:solidFill>
                <a:latin typeface="Poppins"/>
              </a:rPr>
              <a:t> </a:t>
            </a:r>
            <a:r>
              <a:rPr lang="en-US" sz="1200" dirty="0">
                <a:solidFill>
                  <a:srgbClr val="2D2D2F"/>
                </a:solidFill>
                <a:latin typeface="Segoe UI" panose="020B0502040204020203" pitchFamily="34" charset="0"/>
              </a:rPr>
              <a:t>Tableau – Introduction and Tools</a:t>
            </a:r>
            <a:endParaRPr lang="en-US" dirty="0">
              <a:solidFill>
                <a:srgbClr val="606060"/>
              </a:solidFill>
              <a:latin typeface="Poppins"/>
            </a:endParaRPr>
          </a:p>
          <a:p>
            <a:r>
              <a:rPr lang="en-US" b="1" dirty="0">
                <a:solidFill>
                  <a:srgbClr val="606060"/>
                </a:solidFill>
                <a:latin typeface="Poppins"/>
              </a:rPr>
              <a:t>Day -20:</a:t>
            </a:r>
            <a:r>
              <a:rPr lang="en-US" dirty="0">
                <a:solidFill>
                  <a:srgbClr val="606060"/>
                </a:solidFill>
                <a:latin typeface="Poppins"/>
              </a:rPr>
              <a:t> </a:t>
            </a:r>
            <a:r>
              <a:rPr lang="en-US" sz="1200" dirty="0">
                <a:solidFill>
                  <a:srgbClr val="2D2D2F"/>
                </a:solidFill>
                <a:latin typeface="Segoe UI" panose="020B0502040204020203" pitchFamily="34" charset="0"/>
              </a:rPr>
              <a:t>Tableau – Data Sources , Worksheets</a:t>
            </a:r>
            <a:endParaRPr lang="en-US" dirty="0">
              <a:solidFill>
                <a:srgbClr val="606060"/>
              </a:solidFill>
              <a:latin typeface="Poppins"/>
            </a:endParaRPr>
          </a:p>
          <a:p>
            <a:r>
              <a:rPr lang="en-US" b="1" dirty="0">
                <a:solidFill>
                  <a:srgbClr val="606060"/>
                </a:solidFill>
                <a:latin typeface="Poppins"/>
              </a:rPr>
              <a:t>Day -21:</a:t>
            </a:r>
            <a:r>
              <a:rPr lang="en-US" dirty="0">
                <a:solidFill>
                  <a:srgbClr val="606060"/>
                </a:solidFill>
                <a:latin typeface="Poppins"/>
              </a:rPr>
              <a:t> </a:t>
            </a:r>
            <a:r>
              <a:rPr lang="en-US" sz="1200" dirty="0">
                <a:solidFill>
                  <a:srgbClr val="2D2D2F"/>
                </a:solidFill>
                <a:latin typeface="Segoe UI" panose="020B0502040204020203" pitchFamily="34" charset="0"/>
              </a:rPr>
              <a:t>Spatial Data Science For Covid-19 Disease Prediction</a:t>
            </a:r>
            <a:endParaRPr lang="en-US" dirty="0">
              <a:solidFill>
                <a:srgbClr val="606060"/>
              </a:solidFill>
              <a:latin typeface="Poppins"/>
            </a:endParaRPr>
          </a:p>
          <a:p>
            <a:r>
              <a:rPr lang="en-US" b="1" dirty="0">
                <a:solidFill>
                  <a:srgbClr val="606060"/>
                </a:solidFill>
                <a:latin typeface="Poppins"/>
              </a:rPr>
              <a:t>Day -22:</a:t>
            </a:r>
            <a:r>
              <a:rPr lang="en-US" dirty="0">
                <a:solidFill>
                  <a:srgbClr val="606060"/>
                </a:solidFill>
                <a:latin typeface="Poppins"/>
              </a:rPr>
              <a:t>  </a:t>
            </a:r>
            <a:r>
              <a:rPr lang="en-US" sz="1200" dirty="0">
                <a:solidFill>
                  <a:srgbClr val="2D2D2F"/>
                </a:solidFill>
                <a:latin typeface="Segoe UI" panose="020B0502040204020203" pitchFamily="34" charset="0"/>
              </a:rPr>
              <a:t>Power-BI – Introduction, Installation Steps and Architecture</a:t>
            </a:r>
            <a:endParaRPr lang="en-US" dirty="0">
              <a:solidFill>
                <a:srgbClr val="606060"/>
              </a:solidFill>
              <a:latin typeface="Poppins"/>
            </a:endParaRPr>
          </a:p>
          <a:p>
            <a:r>
              <a:rPr lang="en-US" b="1" dirty="0">
                <a:solidFill>
                  <a:srgbClr val="606060"/>
                </a:solidFill>
                <a:latin typeface="Poppins"/>
              </a:rPr>
              <a:t>Day -23:</a:t>
            </a:r>
            <a:r>
              <a:rPr lang="en-US" dirty="0">
                <a:solidFill>
                  <a:srgbClr val="606060"/>
                </a:solidFill>
                <a:latin typeface="Poppins"/>
              </a:rPr>
              <a:t> </a:t>
            </a:r>
            <a:r>
              <a:rPr lang="en-US" sz="1200" dirty="0">
                <a:solidFill>
                  <a:srgbClr val="2D2D2F"/>
                </a:solidFill>
                <a:latin typeface="Segoe UI" panose="020B0502040204020203" pitchFamily="34" charset="0"/>
              </a:rPr>
              <a:t>Power-BI – Data Modelling , Visualization Options | Excel Integration</a:t>
            </a:r>
            <a:endParaRPr lang="en-US" dirty="0">
              <a:solidFill>
                <a:srgbClr val="606060"/>
              </a:solidFill>
              <a:latin typeface="Poppins"/>
            </a:endParaRPr>
          </a:p>
          <a:p>
            <a:r>
              <a:rPr lang="en-US" b="1" dirty="0">
                <a:solidFill>
                  <a:srgbClr val="606060"/>
                </a:solidFill>
                <a:latin typeface="Poppins"/>
              </a:rPr>
              <a:t>Day -24:</a:t>
            </a:r>
            <a:r>
              <a:rPr lang="en-US" dirty="0">
                <a:solidFill>
                  <a:srgbClr val="606060"/>
                </a:solidFill>
                <a:latin typeface="Poppins"/>
              </a:rPr>
              <a:t> </a:t>
            </a:r>
            <a:r>
              <a:rPr lang="en-US" sz="1200" dirty="0">
                <a:solidFill>
                  <a:srgbClr val="2D2D2F"/>
                </a:solidFill>
                <a:latin typeface="Segoe UI" panose="020B0502040204020203" pitchFamily="34" charset="0"/>
              </a:rPr>
              <a:t>Parkinson’s Disease Prediction – XG Boost Classifier</a:t>
            </a:r>
            <a:endParaRPr lang="en-US" dirty="0">
              <a:solidFill>
                <a:srgbClr val="606060"/>
              </a:solidFill>
              <a:latin typeface="Poppins"/>
            </a:endParaRPr>
          </a:p>
          <a:p>
            <a:r>
              <a:rPr lang="en-US" b="1" dirty="0">
                <a:solidFill>
                  <a:srgbClr val="606060"/>
                </a:solidFill>
                <a:latin typeface="Poppins"/>
              </a:rPr>
              <a:t>Day -25:</a:t>
            </a:r>
            <a:r>
              <a:rPr lang="en-US" dirty="0">
                <a:solidFill>
                  <a:srgbClr val="606060"/>
                </a:solidFill>
                <a:latin typeface="Poppins"/>
              </a:rPr>
              <a:t> </a:t>
            </a:r>
            <a:r>
              <a:rPr lang="en-US" sz="1200" dirty="0">
                <a:solidFill>
                  <a:srgbClr val="2D2D2F"/>
                </a:solidFill>
                <a:latin typeface="Segoe UI" panose="020B0502040204020203" pitchFamily="34" charset="0"/>
              </a:rPr>
              <a:t>House Price Prediction using Random Forest Regression</a:t>
            </a:r>
            <a:endParaRPr lang="en-US" dirty="0">
              <a:solidFill>
                <a:srgbClr val="606060"/>
              </a:solidFill>
              <a:latin typeface="Poppins"/>
            </a:endParaRPr>
          </a:p>
          <a:p>
            <a:r>
              <a:rPr lang="en-US" b="1" dirty="0">
                <a:solidFill>
                  <a:srgbClr val="606060"/>
                </a:solidFill>
                <a:latin typeface="Poppins"/>
              </a:rPr>
              <a:t>Day -26:</a:t>
            </a:r>
            <a:r>
              <a:rPr lang="en-US" dirty="0">
                <a:solidFill>
                  <a:srgbClr val="606060"/>
                </a:solidFill>
                <a:latin typeface="Poppins"/>
              </a:rPr>
              <a:t> </a:t>
            </a:r>
            <a:r>
              <a:rPr lang="en-US" sz="1200" dirty="0">
                <a:solidFill>
                  <a:srgbClr val="2D2D2F"/>
                </a:solidFill>
                <a:latin typeface="Segoe UI" panose="020B0502040204020203" pitchFamily="34" charset="0"/>
              </a:rPr>
              <a:t>Customer Segmentation Using ML – K-Means Clustering</a:t>
            </a:r>
            <a:endParaRPr lang="en-US" dirty="0">
              <a:solidFill>
                <a:srgbClr val="606060"/>
              </a:solidFill>
              <a:latin typeface="Poppins"/>
            </a:endParaRPr>
          </a:p>
          <a:p>
            <a:r>
              <a:rPr lang="en-US" b="1" dirty="0">
                <a:solidFill>
                  <a:srgbClr val="606060"/>
                </a:solidFill>
                <a:latin typeface="Poppins"/>
              </a:rPr>
              <a:t>Day -27:</a:t>
            </a:r>
            <a:r>
              <a:rPr lang="en-US" dirty="0">
                <a:solidFill>
                  <a:srgbClr val="606060"/>
                </a:solidFill>
                <a:latin typeface="Poppins"/>
              </a:rPr>
              <a:t> </a:t>
            </a:r>
            <a:r>
              <a:rPr lang="en-US" sz="1200" dirty="0">
                <a:solidFill>
                  <a:srgbClr val="2D2D2F"/>
                </a:solidFill>
                <a:latin typeface="Segoe UI" panose="020B0502040204020203" pitchFamily="34" charset="0"/>
              </a:rPr>
              <a:t>Home Loan Prediction using Decision Tree Classifier</a:t>
            </a:r>
            <a:endParaRPr lang="en-US" dirty="0">
              <a:solidFill>
                <a:srgbClr val="606060"/>
              </a:solidFill>
              <a:latin typeface="Poppins"/>
            </a:endParaRPr>
          </a:p>
          <a:p>
            <a:r>
              <a:rPr lang="en-US" b="1" dirty="0">
                <a:solidFill>
                  <a:srgbClr val="606060"/>
                </a:solidFill>
                <a:latin typeface="Poppins"/>
              </a:rPr>
              <a:t>Day -28:</a:t>
            </a:r>
            <a:r>
              <a:rPr lang="en-US" dirty="0">
                <a:solidFill>
                  <a:srgbClr val="606060"/>
                </a:solidFill>
                <a:latin typeface="Poppins"/>
              </a:rPr>
              <a:t> </a:t>
            </a:r>
            <a:r>
              <a:rPr lang="en-US" sz="1200" dirty="0">
                <a:solidFill>
                  <a:srgbClr val="2D2D2F"/>
                </a:solidFill>
                <a:latin typeface="Segoe UI" panose="020B0502040204020203" pitchFamily="34" charset="0"/>
              </a:rPr>
              <a:t>Spam Classification using NLP</a:t>
            </a:r>
            <a:endParaRPr lang="en-US" dirty="0">
              <a:solidFill>
                <a:srgbClr val="606060"/>
              </a:solidFill>
              <a:latin typeface="Poppins"/>
            </a:endParaRPr>
          </a:p>
          <a:p>
            <a:r>
              <a:rPr lang="en-US" b="1" dirty="0">
                <a:solidFill>
                  <a:srgbClr val="606060"/>
                </a:solidFill>
                <a:latin typeface="Poppins"/>
              </a:rPr>
              <a:t>Day -29:</a:t>
            </a:r>
            <a:r>
              <a:rPr lang="en-US" dirty="0">
                <a:solidFill>
                  <a:srgbClr val="606060"/>
                </a:solidFill>
                <a:latin typeface="Poppins"/>
              </a:rPr>
              <a:t> </a:t>
            </a:r>
            <a:r>
              <a:rPr lang="en-US" sz="1200" dirty="0">
                <a:solidFill>
                  <a:srgbClr val="2D2D2F"/>
                </a:solidFill>
                <a:latin typeface="Segoe UI" panose="020B0502040204020203" pitchFamily="34" charset="0"/>
              </a:rPr>
              <a:t>Hand Written Digit Recognition Using CNN</a:t>
            </a:r>
            <a:endParaRPr lang="en-US" dirty="0">
              <a:solidFill>
                <a:srgbClr val="606060"/>
              </a:solidFill>
              <a:latin typeface="Poppins"/>
            </a:endParaRPr>
          </a:p>
          <a:p>
            <a:r>
              <a:rPr lang="en-US" b="1" dirty="0">
                <a:solidFill>
                  <a:srgbClr val="606060"/>
                </a:solidFill>
                <a:latin typeface="Poppins"/>
              </a:rPr>
              <a:t>Day -30:</a:t>
            </a:r>
            <a:r>
              <a:rPr lang="en-US" dirty="0">
                <a:solidFill>
                  <a:srgbClr val="606060"/>
                </a:solidFill>
                <a:latin typeface="Poppins"/>
              </a:rPr>
              <a:t> </a:t>
            </a:r>
            <a:r>
              <a:rPr lang="en-US" sz="1200" dirty="0">
                <a:solidFill>
                  <a:srgbClr val="2D2D2F"/>
                </a:solidFill>
                <a:latin typeface="Segoe UI" panose="020B0502040204020203" pitchFamily="34" charset="0"/>
              </a:rPr>
              <a:t>Churn Prediction using Deep Learning</a:t>
            </a:r>
            <a:endParaRPr lang="en-US" dirty="0">
              <a:solidFill>
                <a:srgbClr val="606060"/>
              </a:solidFill>
              <a:latin typeface="Poppins"/>
            </a:endParaRPr>
          </a:p>
        </p:txBody>
      </p:sp>
    </p:spTree>
    <p:extLst>
      <p:ext uri="{BB962C8B-B14F-4D97-AF65-F5344CB8AC3E}">
        <p14:creationId xmlns:p14="http://schemas.microsoft.com/office/powerpoint/2010/main" val="1837087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157" y="339502"/>
            <a:ext cx="8229600" cy="857250"/>
          </a:xfrm>
        </p:spPr>
        <p:txBody>
          <a:bodyPr lIns="61960" tIns="30980" rIns="61960" bIns="30980">
            <a:normAutofit fontScale="90000"/>
          </a:bodyPr>
          <a:lstStyle/>
          <a:p>
            <a:pPr algn="l"/>
            <a:r>
              <a:rPr lang="en-US" sz="3200" dirty="0">
                <a:solidFill>
                  <a:schemeClr val="tx1"/>
                </a:solidFill>
                <a:latin typeface="Times New Roman" panose="02020603050405020304" pitchFamily="18" charset="0"/>
                <a:cs typeface="Times New Roman" panose="02020603050405020304" pitchFamily="18" charset="0"/>
              </a:rPr>
              <a:t>List of Projects for Demo in YouTube Live</a:t>
            </a:r>
          </a:p>
        </p:txBody>
      </p:sp>
      <p:sp>
        <p:nvSpPr>
          <p:cNvPr id="5" name="TextBox 4"/>
          <p:cNvSpPr txBox="1"/>
          <p:nvPr/>
        </p:nvSpPr>
        <p:spPr>
          <a:xfrm>
            <a:off x="794990" y="4256635"/>
            <a:ext cx="3880967" cy="354953"/>
          </a:xfrm>
          <a:prstGeom prst="rect">
            <a:avLst/>
          </a:prstGeom>
          <a:noFill/>
        </p:spPr>
        <p:txBody>
          <a:bodyPr wrap="none" lIns="61960" tIns="30980" rIns="61960" bIns="30980" rtlCol="0">
            <a:spAutoFit/>
          </a:bodyPr>
          <a:lstStyle/>
          <a:p>
            <a:r>
              <a:rPr lang="en-US" sz="1900" dirty="0"/>
              <a:t>All Projects in </a:t>
            </a:r>
            <a:r>
              <a:rPr lang="en-US" sz="1900" b="1" dirty="0"/>
              <a:t>Jupyter Notebook</a:t>
            </a:r>
            <a:endParaRPr lang="en-US" sz="1900" b="1" u="sng" dirty="0"/>
          </a:p>
        </p:txBody>
      </p:sp>
      <p:sp>
        <p:nvSpPr>
          <p:cNvPr id="6" name="Rectangle 5"/>
          <p:cNvSpPr/>
          <p:nvPr/>
        </p:nvSpPr>
        <p:spPr>
          <a:xfrm>
            <a:off x="794991" y="1290420"/>
            <a:ext cx="6567179" cy="2565470"/>
          </a:xfrm>
          <a:prstGeom prst="rect">
            <a:avLst/>
          </a:prstGeom>
        </p:spPr>
        <p:txBody>
          <a:bodyPr wrap="square" lIns="61960" tIns="30980" rIns="61960" bIns="30980">
            <a:spAutoFit/>
          </a:bodyPr>
          <a:lstStyle/>
          <a:p>
            <a:pPr marL="232349" indent="-232349">
              <a:buFont typeface="+mj-lt"/>
              <a:buAutoNum type="arabicPeriod"/>
            </a:pPr>
            <a:r>
              <a:rPr lang="en-US" sz="1600" dirty="0"/>
              <a:t>Spatial Data Science For  Covid-19 Disease Prediction     </a:t>
            </a:r>
          </a:p>
          <a:p>
            <a:pPr marL="232349" indent="-232349">
              <a:buFont typeface="+mj-lt"/>
              <a:buAutoNum type="arabicPeriod"/>
            </a:pPr>
            <a:r>
              <a:rPr lang="en-US" sz="1600" dirty="0"/>
              <a:t>Parkinson’s Disease Prediction-</a:t>
            </a:r>
            <a:r>
              <a:rPr lang="en-US" sz="1600" dirty="0" err="1"/>
              <a:t>XGBoost</a:t>
            </a:r>
            <a:r>
              <a:rPr lang="en-US" sz="1600" dirty="0"/>
              <a:t> Classifier</a:t>
            </a:r>
          </a:p>
          <a:p>
            <a:pPr marL="232349" indent="-232349">
              <a:buFont typeface="+mj-lt"/>
              <a:buAutoNum type="arabicPeriod"/>
            </a:pPr>
            <a:r>
              <a:rPr lang="en-US" sz="1600" dirty="0"/>
              <a:t>House Price Prediction-Random Forest Regression</a:t>
            </a:r>
          </a:p>
          <a:p>
            <a:pPr marL="232349" indent="-232349">
              <a:buFont typeface="+mj-lt"/>
              <a:buAutoNum type="arabicPeriod"/>
            </a:pPr>
            <a:r>
              <a:rPr lang="en-US" sz="1600" dirty="0"/>
              <a:t>Customer Segmentation Using ML-K-Means Clustering</a:t>
            </a:r>
          </a:p>
          <a:p>
            <a:pPr marL="232349" indent="-232349">
              <a:buFont typeface="+mj-lt"/>
              <a:buAutoNum type="arabicPeriod"/>
            </a:pPr>
            <a:r>
              <a:rPr lang="en-US" sz="1600" dirty="0"/>
              <a:t>Home Loan Prediction-Decision Tree Classifier</a:t>
            </a:r>
          </a:p>
          <a:p>
            <a:pPr marL="232349" indent="-232349">
              <a:buFont typeface="+mj-lt"/>
              <a:buAutoNum type="arabicPeriod"/>
            </a:pPr>
            <a:r>
              <a:rPr lang="en-US" sz="1600" dirty="0"/>
              <a:t>Spam Classification-NLP</a:t>
            </a:r>
          </a:p>
          <a:p>
            <a:pPr marL="232349" indent="-232349">
              <a:buFont typeface="+mj-lt"/>
              <a:buAutoNum type="arabicPeriod"/>
            </a:pPr>
            <a:r>
              <a:rPr lang="en-US" sz="1600" dirty="0"/>
              <a:t>Hand Written Digit Recognition Using Python-CNN</a:t>
            </a:r>
          </a:p>
          <a:p>
            <a:pPr marL="232349" indent="-232349">
              <a:buFont typeface="+mj-lt"/>
              <a:buAutoNum type="arabicPeriod"/>
            </a:pPr>
            <a:r>
              <a:rPr lang="en-US" sz="1600" dirty="0"/>
              <a:t>Churn Prediction-Deep Learning</a:t>
            </a:r>
          </a:p>
          <a:p>
            <a:pPr marL="232349" indent="-232349">
              <a:buFont typeface="+mj-lt"/>
              <a:buAutoNum type="arabicPeriod"/>
            </a:pPr>
            <a:r>
              <a:rPr lang="en-US" sz="1600" dirty="0"/>
              <a:t>Crop Yield Prediction</a:t>
            </a:r>
          </a:p>
          <a:p>
            <a:pPr marL="232349" indent="-232349">
              <a:buFont typeface="+mj-lt"/>
              <a:buAutoNum type="arabicPeriod"/>
            </a:pPr>
            <a:r>
              <a:rPr lang="en-US" sz="1600" dirty="0"/>
              <a:t>Ground water level prediction</a:t>
            </a:r>
          </a:p>
        </p:txBody>
      </p:sp>
    </p:spTree>
    <p:extLst>
      <p:ext uri="{BB962C8B-B14F-4D97-AF65-F5344CB8AC3E}">
        <p14:creationId xmlns:p14="http://schemas.microsoft.com/office/powerpoint/2010/main" val="1124913759"/>
      </p:ext>
    </p:extLst>
  </p:cSld>
  <p:clrMapOvr>
    <a:masterClrMapping/>
  </p:clrMapOvr>
  <mc:AlternateContent xmlns:mc="http://schemas.openxmlformats.org/markup-compatibility/2006" xmlns:p14="http://schemas.microsoft.com/office/powerpoint/2010/main">
    <mc:Choice Requires="p14">
      <p:transition spd="slow" p14:dur="2000" advTm="2684"/>
    </mc:Choice>
    <mc:Fallback xmlns="">
      <p:transition spd="slow" advTm="2684"/>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195" y="968130"/>
            <a:ext cx="8238600" cy="478200"/>
          </a:xfrm>
        </p:spPr>
        <p:txBody>
          <a:bodyPr lIns="61960" tIns="30980" rIns="61960" bIns="30980">
            <a:normAutofit fontScale="90000"/>
          </a:bodyPr>
          <a:lstStyle/>
          <a:p>
            <a:pPr algn="l"/>
            <a:r>
              <a:rPr lang="en-US" sz="2400" u="sng" dirty="0">
                <a:solidFill>
                  <a:schemeClr val="tx1"/>
                </a:solidFill>
              </a:rPr>
              <a:t>What</a:t>
            </a:r>
            <a:r>
              <a:rPr lang="en-US" sz="2400" dirty="0">
                <a:solidFill>
                  <a:schemeClr val="tx1"/>
                </a:solidFill>
              </a:rPr>
              <a:t> you will </a:t>
            </a:r>
            <a:r>
              <a:rPr lang="en-US" sz="2400" u="sng" dirty="0">
                <a:solidFill>
                  <a:schemeClr val="tx1"/>
                </a:solidFill>
              </a:rPr>
              <a:t>get</a:t>
            </a:r>
            <a:r>
              <a:rPr lang="en-US" sz="2400" dirty="0">
                <a:solidFill>
                  <a:schemeClr val="tx1"/>
                </a:solidFill>
              </a:rPr>
              <a:t> from this Free 30 Days Master Class?</a:t>
            </a:r>
          </a:p>
        </p:txBody>
      </p:sp>
      <p:sp>
        <p:nvSpPr>
          <p:cNvPr id="3" name="Rectangle 2"/>
          <p:cNvSpPr/>
          <p:nvPr/>
        </p:nvSpPr>
        <p:spPr>
          <a:xfrm>
            <a:off x="1577610" y="1948363"/>
            <a:ext cx="5702538" cy="1188876"/>
          </a:xfrm>
          <a:prstGeom prst="rect">
            <a:avLst/>
          </a:prstGeom>
        </p:spPr>
        <p:txBody>
          <a:bodyPr wrap="square" lIns="61960" tIns="30980" rIns="61960" bIns="30980">
            <a:spAutoFit/>
          </a:bodyPr>
          <a:lstStyle/>
          <a:p>
            <a:pPr marL="309799" indent="-309799">
              <a:buFont typeface="+mj-lt"/>
              <a:buAutoNum type="arabicPeriod"/>
            </a:pPr>
            <a:r>
              <a:rPr lang="en-US" sz="2400" dirty="0">
                <a:latin typeface="Times New Roman" panose="02020603050405020304" pitchFamily="18" charset="0"/>
                <a:cs typeface="Times New Roman" panose="02020603050405020304" pitchFamily="18" charset="0"/>
              </a:rPr>
              <a:t>You can attend YouTube Live Class</a:t>
            </a:r>
          </a:p>
          <a:p>
            <a:pPr marL="309799" indent="-309799">
              <a:buFont typeface="+mj-lt"/>
              <a:buAutoNum type="arabicPeriod"/>
            </a:pPr>
            <a:r>
              <a:rPr lang="en-US" sz="2400" dirty="0">
                <a:latin typeface="Times New Roman" panose="02020603050405020304" pitchFamily="18" charset="0"/>
                <a:cs typeface="Times New Roman" panose="02020603050405020304" pitchFamily="18" charset="0"/>
              </a:rPr>
              <a:t>Free E-Certificate ( WEBINAR PARTICIPATION CERTIFICATE)</a:t>
            </a:r>
          </a:p>
        </p:txBody>
      </p:sp>
    </p:spTree>
    <p:extLst>
      <p:ext uri="{BB962C8B-B14F-4D97-AF65-F5344CB8AC3E}">
        <p14:creationId xmlns:p14="http://schemas.microsoft.com/office/powerpoint/2010/main" val="3544985301"/>
      </p:ext>
    </p:extLst>
  </p:cSld>
  <p:clrMapOvr>
    <a:masterClrMapping/>
  </p:clrMapOvr>
  <mc:AlternateContent xmlns:mc="http://schemas.openxmlformats.org/markup-compatibility/2006" xmlns:p14="http://schemas.microsoft.com/office/powerpoint/2010/main">
    <mc:Choice Requires="p14">
      <p:transition spd="slow" p14:dur="2000" advTm="2648"/>
    </mc:Choice>
    <mc:Fallback xmlns="">
      <p:transition spd="slow" advTm="2648"/>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2748" y="2233960"/>
            <a:ext cx="5886584" cy="783316"/>
          </a:xfrm>
        </p:spPr>
        <p:txBody>
          <a:bodyPr/>
          <a:lstStyle/>
          <a:p>
            <a:r>
              <a:rPr lang="en-US" sz="1900" dirty="0">
                <a:solidFill>
                  <a:schemeClr val="bg2">
                    <a:lumMod val="50000"/>
                  </a:schemeClr>
                </a:solidFill>
              </a:rPr>
              <a:t>Ans :</a:t>
            </a:r>
            <a:r>
              <a:rPr lang="en-US" sz="1900" dirty="0"/>
              <a:t> </a:t>
            </a:r>
            <a:r>
              <a:rPr lang="en-US" sz="1200" dirty="0"/>
              <a:t>During the Live Class, organizer will post </a:t>
            </a:r>
            <a:r>
              <a:rPr lang="en-US" sz="1200" u="sng" dirty="0">
                <a:solidFill>
                  <a:srgbClr val="FF0000"/>
                </a:solidFill>
              </a:rPr>
              <a:t>Google Form link </a:t>
            </a:r>
            <a:r>
              <a:rPr lang="en-US" sz="1200" dirty="0"/>
              <a:t>in </a:t>
            </a:r>
            <a:r>
              <a:rPr lang="en-US" sz="1200" u="sng" dirty="0">
                <a:solidFill>
                  <a:srgbClr val="FF0000"/>
                </a:solidFill>
              </a:rPr>
              <a:t>Live Chat. </a:t>
            </a:r>
            <a:r>
              <a:rPr lang="en-US" sz="1200" dirty="0">
                <a:solidFill>
                  <a:schemeClr val="tx1"/>
                </a:solidFill>
              </a:rPr>
              <a:t>The Participants should submit the from on daily basis. </a:t>
            </a:r>
            <a:br>
              <a:rPr lang="en-US" sz="1200" dirty="0">
                <a:solidFill>
                  <a:schemeClr val="tx1"/>
                </a:solidFill>
              </a:rPr>
            </a:br>
            <a:r>
              <a:rPr lang="en-US" sz="1200" dirty="0">
                <a:solidFill>
                  <a:srgbClr val="C00000"/>
                </a:solidFill>
              </a:rPr>
              <a:t>Minimum 25 Days </a:t>
            </a:r>
            <a:r>
              <a:rPr lang="en-US" sz="1200" dirty="0">
                <a:solidFill>
                  <a:schemeClr val="tx1"/>
                </a:solidFill>
              </a:rPr>
              <a:t>Attendance is Required to get Free Master Class Participation Certificate.</a:t>
            </a:r>
          </a:p>
        </p:txBody>
      </p:sp>
      <p:sp>
        <p:nvSpPr>
          <p:cNvPr id="3" name="Title 2"/>
          <p:cNvSpPr>
            <a:spLocks noGrp="1"/>
          </p:cNvSpPr>
          <p:nvPr>
            <p:ph type="title" idx="2"/>
          </p:nvPr>
        </p:nvSpPr>
        <p:spPr>
          <a:xfrm>
            <a:off x="1589081" y="771550"/>
            <a:ext cx="5850559" cy="1462408"/>
          </a:xfrm>
        </p:spPr>
        <p:txBody>
          <a:bodyPr/>
          <a:lstStyle/>
          <a:p>
            <a:r>
              <a:rPr lang="en-US" sz="3300" dirty="0">
                <a:solidFill>
                  <a:schemeClr val="bg2">
                    <a:lumMod val="50000"/>
                  </a:schemeClr>
                </a:solidFill>
              </a:rPr>
              <a:t>How to mark </a:t>
            </a:r>
            <a:r>
              <a:rPr lang="en-US" sz="3300" dirty="0"/>
              <a:t>your </a:t>
            </a:r>
            <a:r>
              <a:rPr lang="en-US" sz="3300" dirty="0">
                <a:solidFill>
                  <a:schemeClr val="bg2">
                    <a:lumMod val="50000"/>
                  </a:schemeClr>
                </a:solidFill>
              </a:rPr>
              <a:t>Attendance</a:t>
            </a:r>
            <a:r>
              <a:rPr lang="en-US" sz="3300" dirty="0"/>
              <a:t> in </a:t>
            </a:r>
            <a:r>
              <a:rPr lang="en-US" sz="3300" dirty="0">
                <a:solidFill>
                  <a:schemeClr val="bg2">
                    <a:lumMod val="50000"/>
                  </a:schemeClr>
                </a:solidFill>
              </a:rPr>
              <a:t>YouTube Live Class</a:t>
            </a:r>
            <a:r>
              <a:rPr lang="en-US" sz="3300" dirty="0"/>
              <a:t>?</a:t>
            </a:r>
          </a:p>
        </p:txBody>
      </p:sp>
      <p:sp>
        <p:nvSpPr>
          <p:cNvPr id="6" name="Rectangle 5"/>
          <p:cNvSpPr/>
          <p:nvPr/>
        </p:nvSpPr>
        <p:spPr>
          <a:xfrm>
            <a:off x="1682748" y="3501533"/>
            <a:ext cx="5756892" cy="893562"/>
          </a:xfrm>
          <a:prstGeom prst="rect">
            <a:avLst/>
          </a:prstGeom>
          <a:ln>
            <a:solidFill>
              <a:srgbClr val="FF0000"/>
            </a:solidFill>
          </a:ln>
        </p:spPr>
        <p:txBody>
          <a:bodyPr wrap="square" lIns="61960" tIns="30980" rIns="61960" bIns="30980">
            <a:spAutoFit/>
          </a:bodyPr>
          <a:lstStyle/>
          <a:p>
            <a:r>
              <a:rPr lang="en-US" sz="1400" dirty="0">
                <a:solidFill>
                  <a:schemeClr val="bg2">
                    <a:lumMod val="50000"/>
                  </a:schemeClr>
                </a:solidFill>
              </a:rPr>
              <a:t>Note :</a:t>
            </a:r>
            <a:r>
              <a:rPr lang="en-US" sz="1400" dirty="0"/>
              <a:t> </a:t>
            </a:r>
            <a:r>
              <a:rPr lang="en-US" dirty="0"/>
              <a:t>The Link will be available during the Live. From the LIVE Class date, the live video will get removed from the YouTube in 3 days. </a:t>
            </a:r>
            <a:endParaRPr lang="en-US" u="sng" dirty="0">
              <a:solidFill>
                <a:srgbClr val="FF0000"/>
              </a:solidFill>
            </a:endParaRPr>
          </a:p>
        </p:txBody>
      </p:sp>
    </p:spTree>
    <p:extLst>
      <p:ext uri="{BB962C8B-B14F-4D97-AF65-F5344CB8AC3E}">
        <p14:creationId xmlns:p14="http://schemas.microsoft.com/office/powerpoint/2010/main" val="2268352879"/>
      </p:ext>
    </p:extLst>
  </p:cSld>
  <p:clrMapOvr>
    <a:masterClrMapping/>
  </p:clrMapOvr>
  <mc:AlternateContent xmlns:mc="http://schemas.openxmlformats.org/markup-compatibility/2006" xmlns:p14="http://schemas.microsoft.com/office/powerpoint/2010/main">
    <mc:Choice Requires="p14">
      <p:transition spd="slow" p14:dur="2000" advTm="904"/>
    </mc:Choice>
    <mc:Fallback xmlns="">
      <p:transition spd="slow" advTm="904"/>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61960" tIns="30980" rIns="61960" bIns="30980">
            <a:normAutofit fontScale="90000"/>
          </a:bodyPr>
          <a:lstStyle/>
          <a:p>
            <a:pPr algn="l"/>
            <a:r>
              <a:rPr lang="en-US" sz="2700" dirty="0" smtClean="0"/>
              <a:t/>
            </a:r>
            <a:br>
              <a:rPr lang="en-US" sz="2700" dirty="0" smtClean="0"/>
            </a:br>
            <a:r>
              <a:rPr lang="en-US" sz="3600" dirty="0" smtClean="0">
                <a:solidFill>
                  <a:schemeClr val="bg1"/>
                </a:solidFill>
                <a:latin typeface="Times New Roman" panose="02020603050405020304" pitchFamily="18" charset="0"/>
                <a:cs typeface="Times New Roman" panose="02020603050405020304" pitchFamily="18" charset="0"/>
              </a:rPr>
              <a:t>Sample </a:t>
            </a:r>
            <a:r>
              <a:rPr lang="en-US" sz="3600" dirty="0">
                <a:solidFill>
                  <a:schemeClr val="bg1"/>
                </a:solidFill>
                <a:latin typeface="Times New Roman" panose="02020603050405020304" pitchFamily="18" charset="0"/>
                <a:cs typeface="Times New Roman" panose="02020603050405020304" pitchFamily="18" charset="0"/>
              </a:rPr>
              <a:t>Webinar Participation Certificate?</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57674" y="1131590"/>
            <a:ext cx="4876365" cy="344665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3927" y="2115654"/>
            <a:ext cx="2109728" cy="1620054"/>
          </a:xfrm>
          <a:prstGeom prst="rect">
            <a:avLst/>
          </a:prstGeom>
        </p:spPr>
      </p:pic>
    </p:spTree>
    <p:extLst>
      <p:ext uri="{BB962C8B-B14F-4D97-AF65-F5344CB8AC3E}">
        <p14:creationId xmlns:p14="http://schemas.microsoft.com/office/powerpoint/2010/main" val="2194968370"/>
      </p:ext>
    </p:extLst>
  </p:cSld>
  <p:clrMapOvr>
    <a:masterClrMapping/>
  </p:clrMapOvr>
  <mc:AlternateContent xmlns:mc="http://schemas.openxmlformats.org/markup-compatibility/2006" xmlns:p14="http://schemas.microsoft.com/office/powerpoint/2010/main">
    <mc:Choice Requires="p14">
      <p:transition spd="slow" p14:dur="2000" advTm="1788"/>
    </mc:Choice>
    <mc:Fallback xmlns="">
      <p:transition spd="slow" advTm="1788"/>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45849" y="2854997"/>
            <a:ext cx="5965841" cy="435394"/>
          </a:xfrm>
        </p:spPr>
        <p:txBody>
          <a:bodyPr/>
          <a:lstStyle/>
          <a:p>
            <a:pPr algn="l"/>
            <a:r>
              <a:rPr lang="en-US" dirty="0">
                <a:hlinkClick r:id="rId2"/>
              </a:rPr>
              <a:t>https://www.pantechelearning.com/data-science-master-class/</a:t>
            </a:r>
            <a:endParaRPr lang="en-US" dirty="0"/>
          </a:p>
        </p:txBody>
      </p:sp>
      <p:sp>
        <p:nvSpPr>
          <p:cNvPr id="4" name="Subtitle 3"/>
          <p:cNvSpPr>
            <a:spLocks noGrp="1"/>
          </p:cNvSpPr>
          <p:nvPr>
            <p:ph type="subTitle" idx="1"/>
          </p:nvPr>
        </p:nvSpPr>
        <p:spPr>
          <a:xfrm>
            <a:off x="1403648" y="1203598"/>
            <a:ext cx="7396407" cy="955896"/>
          </a:xfrm>
        </p:spPr>
        <p:txBody>
          <a:bodyPr/>
          <a:lstStyle/>
          <a:p>
            <a:pPr algn="l"/>
            <a:r>
              <a:rPr lang="en-US" sz="2700" dirty="0"/>
              <a:t>You can get chance to apply 1 Month Internship on Data Science &amp; Analytics Master Class</a:t>
            </a:r>
          </a:p>
        </p:txBody>
      </p:sp>
      <p:sp>
        <p:nvSpPr>
          <p:cNvPr id="5" name="Subtitle 3"/>
          <p:cNvSpPr txBox="1">
            <a:spLocks/>
          </p:cNvSpPr>
          <p:nvPr/>
        </p:nvSpPr>
        <p:spPr>
          <a:xfrm>
            <a:off x="1096446" y="361695"/>
            <a:ext cx="5091544" cy="1001886"/>
          </a:xfrm>
          <a:prstGeom prst="rect">
            <a:avLst/>
          </a:prstGeom>
          <a:noFill/>
          <a:ln>
            <a:noFill/>
          </a:ln>
        </p:spPr>
        <p:txBody>
          <a:bodyPr spcFirstLastPara="1" wrap="square" lIns="61950" tIns="61950" rIns="61950" bIns="61950" anchor="ctr"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L="914400" marR="0" lvl="1"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L="1371600" marR="0" lvl="2"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L="1828800" marR="0" lvl="3"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L="2286000" marR="0" lvl="4"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L="2743200" marR="0" lvl="5"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L="3200400" marR="0" lvl="6"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L="3657600" marR="0" lvl="7"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L="4114800" marR="0" lvl="8"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pPr algn="l"/>
            <a:r>
              <a:rPr lang="en-US" sz="3700" b="1" dirty="0"/>
              <a:t>On Demand</a:t>
            </a:r>
          </a:p>
        </p:txBody>
      </p:sp>
    </p:spTree>
    <p:extLst>
      <p:ext uri="{BB962C8B-B14F-4D97-AF65-F5344CB8AC3E}">
        <p14:creationId xmlns:p14="http://schemas.microsoft.com/office/powerpoint/2010/main" val="226655777"/>
      </p:ext>
    </p:extLst>
  </p:cSld>
  <p:clrMapOvr>
    <a:masterClrMapping/>
  </p:clrMapOvr>
  <mc:AlternateContent xmlns:mc="http://schemas.openxmlformats.org/markup-compatibility/2006" xmlns:p14="http://schemas.microsoft.com/office/powerpoint/2010/main">
    <mc:Choice Requires="p14">
      <p:transition spd="slow" p14:dur="2000" advTm="2668"/>
    </mc:Choice>
    <mc:Fallback xmlns="">
      <p:transition spd="slow" advTm="2668"/>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2554" y="267495"/>
            <a:ext cx="4222798" cy="1008111"/>
          </a:xfrm>
        </p:spPr>
        <p:txBody>
          <a:bodyPr/>
          <a:lstStyle/>
          <a:p>
            <a:r>
              <a:rPr lang="en-US" sz="4100" dirty="0"/>
              <a:t>What is Internship????</a:t>
            </a:r>
          </a:p>
        </p:txBody>
      </p:sp>
      <p:grpSp>
        <p:nvGrpSpPr>
          <p:cNvPr id="9" name="Group 8"/>
          <p:cNvGrpSpPr/>
          <p:nvPr/>
        </p:nvGrpSpPr>
        <p:grpSpPr>
          <a:xfrm>
            <a:off x="1547664" y="1419622"/>
            <a:ext cx="6339624" cy="3495748"/>
            <a:chOff x="616688" y="1057497"/>
            <a:chExt cx="7634176" cy="4253023"/>
          </a:xfrm>
        </p:grpSpPr>
        <p:sp>
          <p:nvSpPr>
            <p:cNvPr id="4" name="Right Arrow 3"/>
            <p:cNvSpPr/>
            <p:nvPr/>
          </p:nvSpPr>
          <p:spPr>
            <a:xfrm>
              <a:off x="616688" y="1057497"/>
              <a:ext cx="1913860"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dirty="0">
                  <a:solidFill>
                    <a:schemeClr val="bg1"/>
                  </a:solidFill>
                </a:rPr>
                <a:t>Learn</a:t>
              </a:r>
            </a:p>
          </p:txBody>
        </p:sp>
        <p:sp>
          <p:nvSpPr>
            <p:cNvPr id="5" name="Right Arrow 4"/>
            <p:cNvSpPr/>
            <p:nvPr/>
          </p:nvSpPr>
          <p:spPr>
            <a:xfrm>
              <a:off x="1818165" y="1764562"/>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dirty="0">
                  <a:solidFill>
                    <a:schemeClr val="bg1"/>
                  </a:solidFill>
                </a:rPr>
                <a:t>Practice</a:t>
              </a:r>
            </a:p>
          </p:txBody>
        </p:sp>
        <p:sp>
          <p:nvSpPr>
            <p:cNvPr id="6" name="Right Arrow 5"/>
            <p:cNvSpPr/>
            <p:nvPr/>
          </p:nvSpPr>
          <p:spPr>
            <a:xfrm>
              <a:off x="3253561" y="2471627"/>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dirty="0">
                  <a:solidFill>
                    <a:schemeClr val="bg1"/>
                  </a:solidFill>
                </a:rPr>
                <a:t>Verify</a:t>
              </a:r>
            </a:p>
          </p:txBody>
        </p:sp>
        <p:sp>
          <p:nvSpPr>
            <p:cNvPr id="7" name="Right Arrow 6"/>
            <p:cNvSpPr/>
            <p:nvPr/>
          </p:nvSpPr>
          <p:spPr>
            <a:xfrm>
              <a:off x="4688957" y="3181329"/>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bg1"/>
                  </a:solidFill>
                </a:rPr>
                <a:t>Get Certified</a:t>
              </a:r>
            </a:p>
          </p:txBody>
        </p:sp>
        <p:sp>
          <p:nvSpPr>
            <p:cNvPr id="8" name="Right Arrow 7"/>
            <p:cNvSpPr/>
            <p:nvPr/>
          </p:nvSpPr>
          <p:spPr>
            <a:xfrm>
              <a:off x="6113719" y="3896390"/>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solidFill>
                    <a:schemeClr val="bg1"/>
                  </a:solidFill>
                </a:rPr>
                <a:t>Grow</a:t>
              </a:r>
            </a:p>
          </p:txBody>
        </p:sp>
      </p:grpSp>
    </p:spTree>
    <p:extLst>
      <p:ext uri="{BB962C8B-B14F-4D97-AF65-F5344CB8AC3E}">
        <p14:creationId xmlns:p14="http://schemas.microsoft.com/office/powerpoint/2010/main" val="810096331"/>
      </p:ext>
    </p:extLst>
  </p:cSld>
  <p:clrMapOvr>
    <a:masterClrMapping/>
  </p:clrMapOvr>
  <mc:AlternateContent xmlns:mc="http://schemas.openxmlformats.org/markup-compatibility/2006" xmlns:p14="http://schemas.microsoft.com/office/powerpoint/2010/main">
    <mc:Choice Requires="p14">
      <p:transition spd="slow" p14:dur="2000" advTm="1792"/>
    </mc:Choice>
    <mc:Fallback xmlns="">
      <p:transition spd="slow" advTm="1792"/>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026" name="Picture 2" descr="People analyzing growth charts Free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00063"/>
            <a:ext cx="2902427" cy="1933507"/>
          </a:xfrm>
          <a:prstGeom prst="rect">
            <a:avLst/>
          </a:prstGeom>
          <a:noFill/>
          <a:extLst>
            <a:ext uri="{909E8E84-426E-40DD-AFC4-6F175D3DCCD1}">
              <a14:hiddenFill xmlns:a14="http://schemas.microsoft.com/office/drawing/2010/main">
                <a:solidFill>
                  <a:srgbClr val="FFFFFF"/>
                </a:solidFill>
              </a14:hiddenFill>
            </a:ext>
          </a:extLst>
        </p:spPr>
      </p:pic>
      <p:sp>
        <p:nvSpPr>
          <p:cNvPr id="132" name="Google Shape;132;p28"/>
          <p:cNvSpPr txBox="1">
            <a:spLocks noGrp="1"/>
          </p:cNvSpPr>
          <p:nvPr>
            <p:ph type="ctrTitle"/>
          </p:nvPr>
        </p:nvSpPr>
        <p:spPr>
          <a:xfrm>
            <a:off x="3065582" y="699542"/>
            <a:ext cx="5641765" cy="1728163"/>
          </a:xfrm>
          <a:prstGeom prst="rect">
            <a:avLst/>
          </a:prstGeom>
        </p:spPr>
        <p:txBody>
          <a:bodyPr spcFirstLastPara="1" wrap="square" lIns="0" tIns="0" rIns="0" bIns="0" anchor="ctr" anchorCtr="0">
            <a:noAutofit/>
          </a:bodyPr>
          <a:lstStyle/>
          <a:p>
            <a:r>
              <a:rPr lang="en" sz="4100" dirty="0"/>
              <a:t>30 Days </a:t>
            </a:r>
            <a:br>
              <a:rPr lang="en" sz="4100" dirty="0"/>
            </a:br>
            <a:r>
              <a:rPr lang="en" sz="4100" dirty="0">
                <a:solidFill>
                  <a:srgbClr val="C00000"/>
                </a:solidFill>
              </a:rPr>
              <a:t>Data Scinece &amp; Analytics </a:t>
            </a:r>
            <a:r>
              <a:rPr lang="en" sz="4100" dirty="0"/>
              <a:t>Master Class</a:t>
            </a:r>
            <a:endParaRPr sz="4100" dirty="0"/>
          </a:p>
        </p:txBody>
      </p:sp>
      <p:sp>
        <p:nvSpPr>
          <p:cNvPr id="2" name="TextBox 1"/>
          <p:cNvSpPr txBox="1"/>
          <p:nvPr/>
        </p:nvSpPr>
        <p:spPr>
          <a:xfrm>
            <a:off x="2902427" y="4264189"/>
            <a:ext cx="3974902" cy="693507"/>
          </a:xfrm>
          <a:prstGeom prst="rect">
            <a:avLst/>
          </a:prstGeom>
          <a:noFill/>
        </p:spPr>
        <p:txBody>
          <a:bodyPr wrap="none" lIns="61960" tIns="30980" rIns="61960" bIns="30980" rtlCol="0">
            <a:spAutoFit/>
          </a:bodyPr>
          <a:lstStyle/>
          <a:p>
            <a:r>
              <a:rPr lang="en-US" sz="4100" dirty="0">
                <a:solidFill>
                  <a:schemeClr val="bg2">
                    <a:lumMod val="75000"/>
                  </a:schemeClr>
                </a:solidFill>
              </a:rPr>
              <a:t>Free Registration</a:t>
            </a:r>
          </a:p>
        </p:txBody>
      </p:sp>
      <p:sp>
        <p:nvSpPr>
          <p:cNvPr id="3" name="TextBox 2"/>
          <p:cNvSpPr txBox="1"/>
          <p:nvPr/>
        </p:nvSpPr>
        <p:spPr>
          <a:xfrm>
            <a:off x="2902427" y="2866816"/>
            <a:ext cx="5236273" cy="524230"/>
          </a:xfrm>
          <a:prstGeom prst="rect">
            <a:avLst/>
          </a:prstGeom>
          <a:noFill/>
        </p:spPr>
        <p:txBody>
          <a:bodyPr wrap="none" lIns="61960" tIns="30980" rIns="61960" bIns="30980" rtlCol="0">
            <a:spAutoFit/>
          </a:bodyPr>
          <a:lstStyle/>
          <a:p>
            <a:r>
              <a:rPr lang="en-US" sz="3000" dirty="0">
                <a:solidFill>
                  <a:schemeClr val="bg2">
                    <a:lumMod val="75000"/>
                  </a:schemeClr>
                </a:solidFill>
              </a:rPr>
              <a:t>Day1 : Python for Data Science </a:t>
            </a:r>
          </a:p>
        </p:txBody>
      </p:sp>
      <p:sp>
        <p:nvSpPr>
          <p:cNvPr id="4" name="TextBox 3"/>
          <p:cNvSpPr txBox="1"/>
          <p:nvPr/>
        </p:nvSpPr>
        <p:spPr>
          <a:xfrm>
            <a:off x="4261243" y="3674683"/>
            <a:ext cx="1987178" cy="339564"/>
          </a:xfrm>
          <a:prstGeom prst="rect">
            <a:avLst/>
          </a:prstGeom>
          <a:noFill/>
        </p:spPr>
        <p:txBody>
          <a:bodyPr wrap="none" lIns="61960" tIns="30980" rIns="61960" bIns="30980" rtlCol="0">
            <a:spAutoFit/>
          </a:bodyPr>
          <a:lstStyle/>
          <a:p>
            <a:r>
              <a:rPr lang="en-US" dirty="0" smtClean="0">
                <a:solidFill>
                  <a:schemeClr val="bg2">
                    <a:lumMod val="75000"/>
                  </a:schemeClr>
                </a:solidFill>
              </a:rPr>
              <a:t>Time: 6.00 PM IST</a:t>
            </a:r>
            <a:endParaRPr lang="en-US" dirty="0">
              <a:solidFill>
                <a:schemeClr val="bg2">
                  <a:lumMod val="75000"/>
                </a:schemeClr>
              </a:solidFill>
            </a:endParaRPr>
          </a:p>
        </p:txBody>
      </p:sp>
    </p:spTree>
    <p:extLst>
      <p:ext uri="{BB962C8B-B14F-4D97-AF65-F5344CB8AC3E}">
        <p14:creationId xmlns:p14="http://schemas.microsoft.com/office/powerpoint/2010/main" val="3708127928"/>
      </p:ext>
    </p:extLst>
  </p:cSld>
  <p:clrMapOvr>
    <a:masterClrMapping/>
  </p:clrMapOvr>
  <mc:AlternateContent xmlns:mc="http://schemas.openxmlformats.org/markup-compatibility/2006" xmlns:p14="http://schemas.microsoft.com/office/powerpoint/2010/main">
    <mc:Choice Requires="p14">
      <p:transition spd="slow" p14:dur="2000" advTm="10015"/>
    </mc:Choice>
    <mc:Fallback xmlns="">
      <p:transition spd="slow" advTm="10015"/>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able 24"/>
          <p:cNvGraphicFramePr>
            <a:graphicFrameLocks noGrp="1"/>
          </p:cNvGraphicFramePr>
          <p:nvPr>
            <p:extLst>
              <p:ext uri="{D42A27DB-BD31-4B8C-83A1-F6EECF244321}">
                <p14:modId xmlns:p14="http://schemas.microsoft.com/office/powerpoint/2010/main" val="693529580"/>
              </p:ext>
            </p:extLst>
          </p:nvPr>
        </p:nvGraphicFramePr>
        <p:xfrm>
          <a:off x="0" y="75104"/>
          <a:ext cx="8940527" cy="4886910"/>
        </p:xfrm>
        <a:graphic>
          <a:graphicData uri="http://schemas.openxmlformats.org/drawingml/2006/table">
            <a:tbl>
              <a:tblPr firstRow="1" bandRow="1">
                <a:tableStyleId>{08FB837D-C827-4EFA-A057-4D05807E0F7C}</a:tableStyleId>
              </a:tblPr>
              <a:tblGrid>
                <a:gridCol w="3545384"/>
                <a:gridCol w="5395143"/>
              </a:tblGrid>
              <a:tr h="349730">
                <a:tc>
                  <a:txBody>
                    <a:bodyPr/>
                    <a:lstStyle/>
                    <a:p>
                      <a:pPr algn="ctr"/>
                      <a:r>
                        <a:rPr lang="en-US" sz="1600" dirty="0" smtClean="0"/>
                        <a:t>Free Master Class DSA</a:t>
                      </a:r>
                      <a:endParaRPr lang="en-US" sz="1600" dirty="0"/>
                    </a:p>
                  </a:txBody>
                  <a:tcPr marL="61964" marR="61964" marT="30984" marB="30984"/>
                </a:tc>
                <a:tc>
                  <a:txBody>
                    <a:bodyPr/>
                    <a:lstStyle/>
                    <a:p>
                      <a:pPr algn="ctr"/>
                      <a:r>
                        <a:rPr lang="en-US" sz="1600" dirty="0" smtClean="0"/>
                        <a:t>1</a:t>
                      </a:r>
                      <a:r>
                        <a:rPr lang="en-US" sz="1600" baseline="0" dirty="0" smtClean="0"/>
                        <a:t> Month Internship on DSA</a:t>
                      </a:r>
                      <a:endParaRPr lang="en-US" sz="1600" dirty="0"/>
                    </a:p>
                  </a:txBody>
                  <a:tcPr marL="61964" marR="61964" marT="30984" marB="30984"/>
                </a:tc>
              </a:tr>
              <a:tr h="557706">
                <a:tc>
                  <a:txBody>
                    <a:bodyPr/>
                    <a:lstStyle/>
                    <a:p>
                      <a:r>
                        <a:rPr lang="en-US" sz="1600" dirty="0" smtClean="0"/>
                        <a:t>Master Class Participation Certificate</a:t>
                      </a:r>
                      <a:endParaRPr lang="en-US" sz="1600" dirty="0"/>
                    </a:p>
                  </a:txBody>
                  <a:tcPr marL="61964" marR="61964" marT="30984" marB="30984"/>
                </a:tc>
                <a:tc>
                  <a:txBody>
                    <a:bodyPr/>
                    <a:lstStyle/>
                    <a:p>
                      <a:r>
                        <a:rPr lang="en-US" sz="1600" dirty="0" smtClean="0"/>
                        <a:t>Internship Completion</a:t>
                      </a:r>
                      <a:r>
                        <a:rPr lang="en-US" sz="1600" baseline="0" dirty="0" smtClean="0"/>
                        <a:t> Certificate</a:t>
                      </a:r>
                      <a:endParaRPr lang="en-US" sz="1600" dirty="0"/>
                    </a:p>
                  </a:txBody>
                  <a:tcPr marL="61964" marR="61964" marT="30984" marB="30984"/>
                </a:tc>
              </a:tr>
              <a:tr h="557706">
                <a:tc>
                  <a:txBody>
                    <a:bodyPr/>
                    <a:lstStyle/>
                    <a:p>
                      <a:r>
                        <a:rPr lang="en-US" sz="1600" dirty="0" smtClean="0"/>
                        <a:t>Minimum 25 Class should attend YouTube</a:t>
                      </a:r>
                      <a:r>
                        <a:rPr lang="en-US" sz="1600" baseline="0" dirty="0" smtClean="0"/>
                        <a:t> Live</a:t>
                      </a:r>
                      <a:endParaRPr lang="en-US" sz="1600" dirty="0"/>
                    </a:p>
                  </a:txBody>
                  <a:tcPr marL="61964" marR="61964" marT="30984" marB="30984"/>
                </a:tc>
                <a:tc>
                  <a:txBody>
                    <a:bodyPr/>
                    <a:lstStyle/>
                    <a:p>
                      <a:r>
                        <a:rPr lang="en-US" sz="1600" dirty="0" smtClean="0"/>
                        <a:t>Recorded Class</a:t>
                      </a:r>
                      <a:r>
                        <a:rPr lang="en-US" sz="1600" baseline="0" dirty="0" smtClean="0"/>
                        <a:t> Link will be provided. – LMS Portal Access</a:t>
                      </a:r>
                      <a:endParaRPr lang="en-US" sz="1600" dirty="0"/>
                    </a:p>
                  </a:txBody>
                  <a:tcPr marL="61964" marR="61964" marT="30984" marB="30984"/>
                </a:tc>
              </a:tr>
              <a:tr h="557706">
                <a:tc>
                  <a:txBody>
                    <a:bodyPr/>
                    <a:lstStyle/>
                    <a:p>
                      <a:r>
                        <a:rPr lang="en-US" sz="1600" dirty="0" smtClean="0"/>
                        <a:t>YouTube</a:t>
                      </a:r>
                      <a:r>
                        <a:rPr lang="en-US" sz="1600" baseline="0" dirty="0" smtClean="0"/>
                        <a:t> Live Mandatory</a:t>
                      </a:r>
                      <a:endParaRPr lang="en-US" sz="1600" dirty="0"/>
                    </a:p>
                  </a:txBody>
                  <a:tcPr marL="61964" marR="61964" marT="30984" marB="30984"/>
                </a:tc>
                <a:tc>
                  <a:txBody>
                    <a:bodyPr/>
                    <a:lstStyle/>
                    <a:p>
                      <a:r>
                        <a:rPr lang="en-US" sz="1600" dirty="0" smtClean="0"/>
                        <a:t>Your Choice. You can attend Live</a:t>
                      </a:r>
                      <a:r>
                        <a:rPr lang="en-US" sz="1600" baseline="0" dirty="0" smtClean="0"/>
                        <a:t> or else You can watch Recorded Class in LMS Portal</a:t>
                      </a:r>
                      <a:endParaRPr lang="en-US" sz="1600" dirty="0"/>
                    </a:p>
                  </a:txBody>
                  <a:tcPr marL="61964" marR="61964" marT="30984" marB="30984"/>
                </a:tc>
              </a:tr>
              <a:tr h="557706">
                <a:tc>
                  <a:txBody>
                    <a:bodyPr/>
                    <a:lstStyle/>
                    <a:p>
                      <a:r>
                        <a:rPr lang="en-US" sz="1600" dirty="0" smtClean="0"/>
                        <a:t>All Projects Demo class</a:t>
                      </a:r>
                      <a:r>
                        <a:rPr lang="en-US" sz="1600" baseline="0" dirty="0" smtClean="0"/>
                        <a:t> in YouTube Live</a:t>
                      </a:r>
                      <a:endParaRPr lang="en-US" sz="1600" dirty="0"/>
                    </a:p>
                  </a:txBody>
                  <a:tcPr marL="61964" marR="61964" marT="30984" marB="30984"/>
                </a:tc>
                <a:tc>
                  <a:txBody>
                    <a:bodyPr/>
                    <a:lstStyle/>
                    <a:p>
                      <a:r>
                        <a:rPr lang="en-US" sz="1600" dirty="0" smtClean="0"/>
                        <a:t>Step by Step Video</a:t>
                      </a:r>
                      <a:r>
                        <a:rPr lang="en-US" sz="1600" baseline="0" dirty="0" smtClean="0"/>
                        <a:t> Explanation Content in LMS Portal</a:t>
                      </a:r>
                      <a:endParaRPr lang="en-US" sz="1600" dirty="0"/>
                    </a:p>
                  </a:txBody>
                  <a:tcPr marL="61964" marR="61964" marT="30984" marB="30984"/>
                </a:tc>
              </a:tr>
              <a:tr h="349730">
                <a:tc>
                  <a:txBody>
                    <a:bodyPr/>
                    <a:lstStyle/>
                    <a:p>
                      <a:r>
                        <a:rPr lang="en-US" sz="1600" dirty="0" smtClean="0"/>
                        <a:t>Access : 3 Days</a:t>
                      </a:r>
                      <a:endParaRPr lang="en-US" sz="1600" dirty="0"/>
                    </a:p>
                  </a:txBody>
                  <a:tcPr marL="61964" marR="61964" marT="30984" marB="30984"/>
                </a:tc>
                <a:tc>
                  <a:txBody>
                    <a:bodyPr/>
                    <a:lstStyle/>
                    <a:p>
                      <a:r>
                        <a:rPr lang="en-US" sz="1600" dirty="0" smtClean="0"/>
                        <a:t>VIP WhatsApp Group Support</a:t>
                      </a:r>
                      <a:endParaRPr lang="en-US" sz="1600" dirty="0"/>
                    </a:p>
                  </a:txBody>
                  <a:tcPr marL="61964" marR="61964" marT="30984" marB="30984"/>
                </a:tc>
              </a:tr>
              <a:tr h="349730">
                <a:tc>
                  <a:txBody>
                    <a:bodyPr/>
                    <a:lstStyle/>
                    <a:p>
                      <a:endParaRPr lang="en-US" sz="1600" dirty="0"/>
                    </a:p>
                  </a:txBody>
                  <a:tcPr marL="61964" marR="61964" marT="30984" marB="30984"/>
                </a:tc>
                <a:tc>
                  <a:txBody>
                    <a:bodyPr/>
                    <a:lstStyle/>
                    <a:p>
                      <a:r>
                        <a:rPr lang="en-US" sz="1600" dirty="0" smtClean="0"/>
                        <a:t>You Can Download All PPTs </a:t>
                      </a:r>
                      <a:endParaRPr lang="en-US" sz="1600" dirty="0"/>
                    </a:p>
                  </a:txBody>
                  <a:tcPr marL="61964" marR="61964" marT="30984" marB="30984"/>
                </a:tc>
              </a:tr>
              <a:tr h="557706">
                <a:tc>
                  <a:txBody>
                    <a:bodyPr/>
                    <a:lstStyle/>
                    <a:p>
                      <a:endParaRPr lang="en-US" sz="1600" dirty="0"/>
                    </a:p>
                  </a:txBody>
                  <a:tcPr marL="61964" marR="61964" marT="30984" marB="30984"/>
                </a:tc>
                <a:tc>
                  <a:txBody>
                    <a:bodyPr/>
                    <a:lstStyle/>
                    <a:p>
                      <a:r>
                        <a:rPr lang="en-US" sz="1600" dirty="0" smtClean="0"/>
                        <a:t>4 </a:t>
                      </a:r>
                      <a:r>
                        <a:rPr lang="en-US" sz="1600" dirty="0" err="1" smtClean="0"/>
                        <a:t>Nos</a:t>
                      </a:r>
                      <a:r>
                        <a:rPr lang="en-US" sz="1600" dirty="0" smtClean="0"/>
                        <a:t> of Hackathon Class in Zoom Live. The</a:t>
                      </a:r>
                      <a:r>
                        <a:rPr lang="en-US" sz="1600" baseline="0" dirty="0" smtClean="0"/>
                        <a:t> Recording also will be provided </a:t>
                      </a:r>
                      <a:endParaRPr lang="en-US" sz="1600" dirty="0"/>
                    </a:p>
                  </a:txBody>
                  <a:tcPr marL="61964" marR="61964" marT="30984" marB="30984"/>
                </a:tc>
              </a:tr>
              <a:tr h="349730">
                <a:tc>
                  <a:txBody>
                    <a:bodyPr/>
                    <a:lstStyle/>
                    <a:p>
                      <a:endParaRPr lang="en-US" sz="1600" dirty="0"/>
                    </a:p>
                  </a:txBody>
                  <a:tcPr marL="61964" marR="61964" marT="30984" marB="30984"/>
                </a:tc>
                <a:tc>
                  <a:txBody>
                    <a:bodyPr/>
                    <a:lstStyle/>
                    <a:p>
                      <a:r>
                        <a:rPr lang="en-US" sz="1600" dirty="0" smtClean="0"/>
                        <a:t>You Can Download All Project Files </a:t>
                      </a:r>
                      <a:endParaRPr lang="en-US" sz="1600" dirty="0"/>
                    </a:p>
                  </a:txBody>
                  <a:tcPr marL="61964" marR="61964" marT="30984" marB="30984"/>
                </a:tc>
              </a:tr>
              <a:tr h="349730">
                <a:tc>
                  <a:txBody>
                    <a:bodyPr/>
                    <a:lstStyle/>
                    <a:p>
                      <a:endParaRPr lang="en-US" sz="1600" dirty="0"/>
                    </a:p>
                  </a:txBody>
                  <a:tcPr marL="61964" marR="61964" marT="30984" marB="30984"/>
                </a:tc>
                <a:tc>
                  <a:txBody>
                    <a:bodyPr/>
                    <a:lstStyle/>
                    <a:p>
                      <a:r>
                        <a:rPr lang="en-US" sz="1600" dirty="0" smtClean="0"/>
                        <a:t>Mentor</a:t>
                      </a:r>
                      <a:r>
                        <a:rPr lang="en-US" sz="1600" baseline="0" dirty="0" smtClean="0"/>
                        <a:t> will guide you to finish 10 Projects </a:t>
                      </a:r>
                      <a:endParaRPr lang="en-US" sz="1600" dirty="0"/>
                    </a:p>
                  </a:txBody>
                  <a:tcPr marL="61964" marR="61964" marT="30984" marB="30984"/>
                </a:tc>
              </a:tr>
              <a:tr h="349730">
                <a:tc>
                  <a:txBody>
                    <a:bodyPr/>
                    <a:lstStyle/>
                    <a:p>
                      <a:endParaRPr lang="en-US" sz="1600" dirty="0"/>
                    </a:p>
                  </a:txBody>
                  <a:tcPr marL="61964" marR="61964" marT="30984" marB="30984"/>
                </a:tc>
                <a:tc>
                  <a:txBody>
                    <a:bodyPr/>
                    <a:lstStyle/>
                    <a:p>
                      <a:r>
                        <a:rPr lang="en-US" sz="1600" dirty="0" smtClean="0"/>
                        <a:t>Access : 60 Days</a:t>
                      </a:r>
                      <a:endParaRPr lang="en-US" sz="1600" dirty="0"/>
                    </a:p>
                  </a:txBody>
                  <a:tcPr marL="61964" marR="61964" marT="30984" marB="30984"/>
                </a:tc>
              </a:tr>
            </a:tbl>
          </a:graphicData>
        </a:graphic>
      </p:graphicFrame>
    </p:spTree>
    <p:extLst>
      <p:ext uri="{BB962C8B-B14F-4D97-AF65-F5344CB8AC3E}">
        <p14:creationId xmlns:p14="http://schemas.microsoft.com/office/powerpoint/2010/main" val="11948162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1602" y="1307101"/>
            <a:ext cx="8464919" cy="2529300"/>
          </a:xfrm>
        </p:spPr>
        <p:txBody>
          <a:bodyPr/>
          <a:lstStyle/>
          <a:p>
            <a:r>
              <a:rPr lang="en-US" sz="4500" u="sng" dirty="0"/>
              <a:t>Pantech</a:t>
            </a:r>
            <a:r>
              <a:rPr lang="en-US" sz="4500" dirty="0"/>
              <a:t> will make you to </a:t>
            </a:r>
            <a:r>
              <a:rPr lang="en-US" sz="4500" u="sng" dirty="0">
                <a:solidFill>
                  <a:srgbClr val="FF0000"/>
                </a:solidFill>
              </a:rPr>
              <a:t>Create 10 Projects</a:t>
            </a:r>
            <a:r>
              <a:rPr lang="en-US" sz="4500" dirty="0"/>
              <a:t> in Data Science &amp; Analytics in </a:t>
            </a:r>
            <a:r>
              <a:rPr lang="en-US" sz="4500" u="sng" dirty="0">
                <a:solidFill>
                  <a:srgbClr val="FF0000"/>
                </a:solidFill>
              </a:rPr>
              <a:t>30 Days</a:t>
            </a:r>
          </a:p>
        </p:txBody>
      </p:sp>
      <p:sp>
        <p:nvSpPr>
          <p:cNvPr id="5" name="TextBox 4"/>
          <p:cNvSpPr txBox="1"/>
          <p:nvPr/>
        </p:nvSpPr>
        <p:spPr>
          <a:xfrm>
            <a:off x="451603" y="955767"/>
            <a:ext cx="4663232" cy="354953"/>
          </a:xfrm>
          <a:prstGeom prst="rect">
            <a:avLst/>
          </a:prstGeom>
          <a:noFill/>
        </p:spPr>
        <p:txBody>
          <a:bodyPr wrap="none" lIns="61960" tIns="30980" rIns="61960" bIns="30980" rtlCol="0">
            <a:spAutoFit/>
          </a:bodyPr>
          <a:lstStyle/>
          <a:p>
            <a:r>
              <a:rPr lang="en-US" sz="1900" b="1" dirty="0"/>
              <a:t>Objective of this 30 Days Master Class</a:t>
            </a:r>
          </a:p>
        </p:txBody>
      </p:sp>
    </p:spTree>
    <p:extLst>
      <p:ext uri="{BB962C8B-B14F-4D97-AF65-F5344CB8AC3E}">
        <p14:creationId xmlns:p14="http://schemas.microsoft.com/office/powerpoint/2010/main" val="21746563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555526"/>
            <a:ext cx="6757704" cy="720080"/>
          </a:xfrm>
        </p:spPr>
        <p:txBody>
          <a:bodyPr/>
          <a:lstStyle/>
          <a:p>
            <a:r>
              <a:rPr lang="en-US" dirty="0" smtClean="0"/>
              <a:t>1 Month Internship in Data Science</a:t>
            </a:r>
            <a:endParaRPr lang="en-US" dirty="0"/>
          </a:p>
        </p:txBody>
      </p:sp>
      <p:sp>
        <p:nvSpPr>
          <p:cNvPr id="3" name="Text Placeholder 2"/>
          <p:cNvSpPr>
            <a:spLocks noGrp="1"/>
          </p:cNvSpPr>
          <p:nvPr>
            <p:ph type="body" idx="1"/>
          </p:nvPr>
        </p:nvSpPr>
        <p:spPr>
          <a:xfrm>
            <a:off x="107504" y="1347614"/>
            <a:ext cx="8267371" cy="3462528"/>
          </a:xfrm>
        </p:spPr>
        <p:txBody>
          <a:bodyPr/>
          <a:lstStyle/>
          <a:p>
            <a:r>
              <a:rPr lang="en-US" sz="2200" dirty="0">
                <a:solidFill>
                  <a:schemeClr val="tx1"/>
                </a:solidFill>
              </a:rPr>
              <a:t>INTERNSHIP E-Certificate(30Days Internship on Data Science Engineering)</a:t>
            </a:r>
          </a:p>
          <a:p>
            <a:r>
              <a:rPr lang="en-US" sz="2200" dirty="0">
                <a:solidFill>
                  <a:schemeClr val="tx1"/>
                </a:solidFill>
              </a:rPr>
              <a:t>Highly organized Video content</a:t>
            </a:r>
          </a:p>
          <a:p>
            <a:r>
              <a:rPr lang="en-US" sz="2200" dirty="0">
                <a:solidFill>
                  <a:schemeClr val="tx1"/>
                </a:solidFill>
              </a:rPr>
              <a:t>Download All Files</a:t>
            </a:r>
          </a:p>
          <a:p>
            <a:r>
              <a:rPr lang="en-US" sz="2200" dirty="0">
                <a:solidFill>
                  <a:schemeClr val="tx1"/>
                </a:solidFill>
              </a:rPr>
              <a:t>Download PPTs</a:t>
            </a:r>
          </a:p>
          <a:p>
            <a:r>
              <a:rPr lang="en-US" sz="2200" dirty="0">
                <a:solidFill>
                  <a:schemeClr val="tx1"/>
                </a:solidFill>
              </a:rPr>
              <a:t>Assignments</a:t>
            </a:r>
          </a:p>
          <a:p>
            <a:r>
              <a:rPr lang="en-US" sz="2200" dirty="0">
                <a:solidFill>
                  <a:schemeClr val="tx1"/>
                </a:solidFill>
              </a:rPr>
              <a:t>Flexible Time. </a:t>
            </a:r>
          </a:p>
          <a:p>
            <a:r>
              <a:rPr lang="en-US" sz="2200" dirty="0">
                <a:solidFill>
                  <a:schemeClr val="tx1"/>
                </a:solidFill>
              </a:rPr>
              <a:t>Access Period: 60Days from the date of payment</a:t>
            </a:r>
          </a:p>
        </p:txBody>
      </p:sp>
    </p:spTree>
    <p:extLst>
      <p:ext uri="{BB962C8B-B14F-4D97-AF65-F5344CB8AC3E}">
        <p14:creationId xmlns:p14="http://schemas.microsoft.com/office/powerpoint/2010/main" val="1294786526"/>
      </p:ext>
    </p:extLst>
  </p:cSld>
  <p:clrMapOvr>
    <a:masterClrMapping/>
  </p:clrMapOvr>
  <mc:AlternateContent xmlns:mc="http://schemas.openxmlformats.org/markup-compatibility/2006" xmlns:p14="http://schemas.microsoft.com/office/powerpoint/2010/main">
    <mc:Choice Requires="p14">
      <p:transition spd="slow" p14:dur="2000" advTm="1793"/>
    </mc:Choice>
    <mc:Fallback xmlns="">
      <p:transition spd="slow" advTm="1793"/>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750" y="691649"/>
            <a:ext cx="5684687" cy="569097"/>
          </a:xfrm>
        </p:spPr>
        <p:txBody>
          <a:bodyPr/>
          <a:lstStyle/>
          <a:p>
            <a:r>
              <a:rPr lang="en-US" sz="3700" dirty="0"/>
              <a:t>What You Will Get???</a:t>
            </a:r>
          </a:p>
        </p:txBody>
      </p:sp>
      <p:sp>
        <p:nvSpPr>
          <p:cNvPr id="3" name="Text Placeholder 2"/>
          <p:cNvSpPr>
            <a:spLocks noGrp="1"/>
          </p:cNvSpPr>
          <p:nvPr>
            <p:ph type="body" idx="1"/>
          </p:nvPr>
        </p:nvSpPr>
        <p:spPr>
          <a:xfrm>
            <a:off x="31642" y="1077457"/>
            <a:ext cx="5220593" cy="515037"/>
          </a:xfrm>
        </p:spPr>
        <p:txBody>
          <a:bodyPr/>
          <a:lstStyle/>
          <a:p>
            <a:pPr>
              <a:buFont typeface="Arial" panose="020B0604020202020204" pitchFamily="34" charset="0"/>
              <a:buChar char="•"/>
            </a:pPr>
            <a:r>
              <a:rPr lang="en-US" sz="1600" b="1" dirty="0">
                <a:solidFill>
                  <a:srgbClr val="C00000"/>
                </a:solidFill>
                <a:latin typeface="+mj-lt"/>
              </a:rPr>
              <a:t>30 Days Learning Activity</a:t>
            </a:r>
          </a:p>
          <a:p>
            <a:pPr>
              <a:buFont typeface="Arial" panose="020B0604020202020204" pitchFamily="34" charset="0"/>
              <a:buChar char="•"/>
            </a:pPr>
            <a:r>
              <a:rPr lang="en-US" sz="1600" b="1" dirty="0">
                <a:solidFill>
                  <a:srgbClr val="C00000"/>
                </a:solidFill>
                <a:latin typeface="+mj-lt"/>
              </a:rPr>
              <a:t>Data Science Core Concepts</a:t>
            </a:r>
          </a:p>
          <a:p>
            <a:pPr>
              <a:buFont typeface="Arial" panose="020B0604020202020204" pitchFamily="34" charset="0"/>
              <a:buChar char="•"/>
            </a:pPr>
            <a:r>
              <a:rPr lang="en-US" sz="1600" b="1" dirty="0">
                <a:solidFill>
                  <a:srgbClr val="C00000"/>
                </a:solidFill>
                <a:latin typeface="+mj-lt"/>
              </a:rPr>
              <a:t>10 + Projects</a:t>
            </a:r>
          </a:p>
          <a:p>
            <a:pPr marL="296890" indent="-193624">
              <a:buFont typeface="Arial" panose="020B0604020202020204" pitchFamily="34" charset="0"/>
              <a:buChar char="•"/>
            </a:pPr>
            <a:endParaRPr lang="en-US" sz="1600" b="1" dirty="0">
              <a:solidFill>
                <a:srgbClr val="C00000"/>
              </a:solidFill>
              <a:latin typeface="+mj-lt"/>
            </a:endParaRPr>
          </a:p>
        </p:txBody>
      </p:sp>
      <p:grpSp>
        <p:nvGrpSpPr>
          <p:cNvPr id="8" name="Group 7"/>
          <p:cNvGrpSpPr/>
          <p:nvPr/>
        </p:nvGrpSpPr>
        <p:grpSpPr>
          <a:xfrm>
            <a:off x="4899736" y="574926"/>
            <a:ext cx="1823433" cy="979089"/>
            <a:chOff x="5241107" y="-2381"/>
            <a:chExt cx="2690830" cy="1444761"/>
          </a:xfrm>
        </p:grpSpPr>
        <p:grpSp>
          <p:nvGrpSpPr>
            <p:cNvPr id="4" name="Google Shape;859;p31"/>
            <p:cNvGrpSpPr/>
            <p:nvPr/>
          </p:nvGrpSpPr>
          <p:grpSpPr>
            <a:xfrm rot="474658">
              <a:off x="5241107" y="-2381"/>
              <a:ext cx="2683665" cy="1444761"/>
              <a:chOff x="4345425" y="2175475"/>
              <a:chExt cx="800750" cy="176025"/>
            </a:xfrm>
          </p:grpSpPr>
          <p:sp>
            <p:nvSpPr>
              <p:cNvPr id="5" name="Google Shape;860;p31"/>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sp>
            <p:nvSpPr>
              <p:cNvPr id="6" name="Google Shape;861;p31"/>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grpSp>
        <p:sp>
          <p:nvSpPr>
            <p:cNvPr id="7" name="Google Shape;871;p31"/>
            <p:cNvSpPr txBox="1">
              <a:spLocks/>
            </p:cNvSpPr>
            <p:nvPr/>
          </p:nvSpPr>
          <p:spPr>
            <a:xfrm>
              <a:off x="5425737" y="386344"/>
              <a:ext cx="2506200" cy="406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600"/>
              </a:pPr>
              <a:r>
                <a:rPr lang="en-US" b="1" dirty="0">
                  <a:solidFill>
                    <a:schemeClr val="dk1"/>
                  </a:solidFill>
                  <a:latin typeface="Itim"/>
                  <a:ea typeface="Itim"/>
                  <a:cs typeface="Itim"/>
                  <a:sym typeface="Itim"/>
                </a:rPr>
                <a:t>Complete Project Files</a:t>
              </a:r>
            </a:p>
          </p:txBody>
        </p:sp>
      </p:grpSp>
      <p:grpSp>
        <p:nvGrpSpPr>
          <p:cNvPr id="9" name="Group 8"/>
          <p:cNvGrpSpPr/>
          <p:nvPr/>
        </p:nvGrpSpPr>
        <p:grpSpPr>
          <a:xfrm>
            <a:off x="5472029" y="1458414"/>
            <a:ext cx="1818578" cy="979089"/>
            <a:chOff x="5241107" y="-2381"/>
            <a:chExt cx="2683665" cy="1444761"/>
          </a:xfrm>
        </p:grpSpPr>
        <p:grpSp>
          <p:nvGrpSpPr>
            <p:cNvPr id="10" name="Google Shape;859;p31"/>
            <p:cNvGrpSpPr/>
            <p:nvPr/>
          </p:nvGrpSpPr>
          <p:grpSpPr>
            <a:xfrm rot="474658">
              <a:off x="5241107" y="-2381"/>
              <a:ext cx="2683665" cy="1444761"/>
              <a:chOff x="4345425" y="2175475"/>
              <a:chExt cx="800750" cy="176025"/>
            </a:xfrm>
          </p:grpSpPr>
          <p:sp>
            <p:nvSpPr>
              <p:cNvPr id="12" name="Google Shape;860;p31"/>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sp>
            <p:nvSpPr>
              <p:cNvPr id="13" name="Google Shape;861;p31"/>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grpSp>
        <p:sp>
          <p:nvSpPr>
            <p:cNvPr id="11" name="Google Shape;871;p31"/>
            <p:cNvSpPr txBox="1">
              <a:spLocks/>
            </p:cNvSpPr>
            <p:nvPr/>
          </p:nvSpPr>
          <p:spPr>
            <a:xfrm>
              <a:off x="5299666" y="408089"/>
              <a:ext cx="2506200" cy="406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600"/>
              </a:pPr>
              <a:r>
                <a:rPr lang="en-US" b="1" dirty="0">
                  <a:solidFill>
                    <a:schemeClr val="dk1"/>
                  </a:solidFill>
                  <a:latin typeface="Itim"/>
                  <a:ea typeface="Itim"/>
                  <a:cs typeface="Itim"/>
                  <a:sym typeface="Itim"/>
                </a:rPr>
                <a:t>Project PPT</a:t>
              </a:r>
            </a:p>
          </p:txBody>
        </p:sp>
      </p:grpSp>
      <p:grpSp>
        <p:nvGrpSpPr>
          <p:cNvPr id="14" name="Group 13"/>
          <p:cNvGrpSpPr/>
          <p:nvPr/>
        </p:nvGrpSpPr>
        <p:grpSpPr>
          <a:xfrm>
            <a:off x="5645299" y="2308738"/>
            <a:ext cx="2680342" cy="1070521"/>
            <a:chOff x="5004003" y="-41614"/>
            <a:chExt cx="3955366" cy="1579680"/>
          </a:xfrm>
        </p:grpSpPr>
        <p:grpSp>
          <p:nvGrpSpPr>
            <p:cNvPr id="15" name="Google Shape;859;p31"/>
            <p:cNvGrpSpPr/>
            <p:nvPr/>
          </p:nvGrpSpPr>
          <p:grpSpPr>
            <a:xfrm rot="474658">
              <a:off x="5004003" y="-41614"/>
              <a:ext cx="3592984" cy="1579680"/>
              <a:chOff x="4275220" y="2167013"/>
              <a:chExt cx="1072072" cy="192463"/>
            </a:xfrm>
          </p:grpSpPr>
          <p:sp>
            <p:nvSpPr>
              <p:cNvPr id="17" name="Google Shape;860;p31"/>
              <p:cNvSpPr/>
              <p:nvPr/>
            </p:nvSpPr>
            <p:spPr>
              <a:xfrm>
                <a:off x="4361285" y="2203201"/>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sp>
            <p:nvSpPr>
              <p:cNvPr id="18" name="Google Shape;861;p31"/>
              <p:cNvSpPr/>
              <p:nvPr/>
            </p:nvSpPr>
            <p:spPr>
              <a:xfrm>
                <a:off x="4275220" y="2167013"/>
                <a:ext cx="1072072"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grpSp>
        <p:sp>
          <p:nvSpPr>
            <p:cNvPr id="16" name="Google Shape;871;p31"/>
            <p:cNvSpPr txBox="1">
              <a:spLocks/>
            </p:cNvSpPr>
            <p:nvPr/>
          </p:nvSpPr>
          <p:spPr>
            <a:xfrm>
              <a:off x="5198090" y="277520"/>
              <a:ext cx="3761279" cy="406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600"/>
              </a:pPr>
              <a:r>
                <a:rPr lang="en-US" b="1" dirty="0">
                  <a:solidFill>
                    <a:schemeClr val="dk1"/>
                  </a:solidFill>
                  <a:latin typeface="Itim"/>
                  <a:ea typeface="Itim"/>
                  <a:cs typeface="Itim"/>
                  <a:sym typeface="Itim"/>
                </a:rPr>
                <a:t>Video Class Access for 2 Months</a:t>
              </a:r>
            </a:p>
          </p:txBody>
        </p:sp>
      </p:grpSp>
      <p:grpSp>
        <p:nvGrpSpPr>
          <p:cNvPr id="19" name="Google Shape;1488;p43"/>
          <p:cNvGrpSpPr/>
          <p:nvPr/>
        </p:nvGrpSpPr>
        <p:grpSpPr>
          <a:xfrm>
            <a:off x="5505865" y="3740922"/>
            <a:ext cx="2596460" cy="736818"/>
            <a:chOff x="6554696" y="509501"/>
            <a:chExt cx="711709" cy="802366"/>
          </a:xfrm>
        </p:grpSpPr>
        <p:sp>
          <p:nvSpPr>
            <p:cNvPr id="20" name="Google Shape;1489;p43"/>
            <p:cNvSpPr/>
            <p:nvPr/>
          </p:nvSpPr>
          <p:spPr>
            <a:xfrm>
              <a:off x="6554696" y="532636"/>
              <a:ext cx="696978" cy="779231"/>
            </a:xfrm>
            <a:custGeom>
              <a:avLst/>
              <a:gdLst/>
              <a:ahLst/>
              <a:cxnLst/>
              <a:rect l="l" t="t" r="r" b="b"/>
              <a:pathLst>
                <a:path w="20913" h="23381" extrusionOk="0">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3"/>
            </a:solidFill>
            <a:ln>
              <a:noFill/>
            </a:ln>
          </p:spPr>
          <p:txBody>
            <a:bodyPr spcFirstLastPara="1" wrap="square" lIns="91425" tIns="91425" rIns="91425" bIns="91425" anchor="ctr" anchorCtr="0">
              <a:noAutofit/>
            </a:bodyPr>
            <a:lstStyle/>
            <a:p>
              <a:pPr algn="ctr"/>
              <a:r>
                <a:rPr lang="en-US" sz="1400" dirty="0"/>
                <a:t>Get chance to Enroll 1-Month Internship on demand</a:t>
              </a:r>
              <a:endParaRPr sz="1400" dirty="0"/>
            </a:p>
          </p:txBody>
        </p:sp>
        <p:sp>
          <p:nvSpPr>
            <p:cNvPr id="21" name="Google Shape;1490;p43"/>
            <p:cNvSpPr/>
            <p:nvPr/>
          </p:nvSpPr>
          <p:spPr>
            <a:xfrm>
              <a:off x="6554696" y="509501"/>
              <a:ext cx="711709" cy="793261"/>
            </a:xfrm>
            <a:custGeom>
              <a:avLst/>
              <a:gdLst/>
              <a:ahLst/>
              <a:cxnLst/>
              <a:rect l="l" t="t" r="r" b="b"/>
              <a:pathLst>
                <a:path w="21355" h="23802" extrusionOk="0">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close/>
                </a:path>
              </a:pathLst>
            </a:custGeom>
            <a:solidFill>
              <a:schemeClr val="dk2"/>
            </a:solidFill>
            <a:ln>
              <a:noFill/>
            </a:ln>
          </p:spPr>
          <p:txBody>
            <a:bodyPr spcFirstLastPara="1" wrap="square" lIns="91425" tIns="91425" rIns="91425" bIns="91425" anchor="ctr" anchorCtr="0">
              <a:noAutofit/>
            </a:bodyPr>
            <a:lstStyle/>
            <a:p>
              <a:endParaRPr dirty="0"/>
            </a:p>
          </p:txBody>
        </p:sp>
      </p:grpSp>
      <p:sp>
        <p:nvSpPr>
          <p:cNvPr id="22" name="Rectangle 21"/>
          <p:cNvSpPr/>
          <p:nvPr/>
        </p:nvSpPr>
        <p:spPr>
          <a:xfrm>
            <a:off x="672153" y="1949102"/>
            <a:ext cx="5089883" cy="2463222"/>
          </a:xfrm>
          <a:prstGeom prst="rect">
            <a:avLst/>
          </a:prstGeom>
        </p:spPr>
        <p:txBody>
          <a:bodyPr wrap="square" lIns="61960" tIns="30980" rIns="61960" bIns="30980">
            <a:spAutoFit/>
          </a:bodyPr>
          <a:lstStyle/>
          <a:p>
            <a:pPr marL="232349" indent="-232349">
              <a:buFont typeface="+mj-lt"/>
              <a:buAutoNum type="arabicPeriod"/>
            </a:pPr>
            <a:r>
              <a:rPr lang="en-US" sz="1200" dirty="0"/>
              <a:t>Spatial Data Science For  Covid-19 Disease Prediction     </a:t>
            </a:r>
          </a:p>
          <a:p>
            <a:pPr marL="232349" indent="-232349">
              <a:buFont typeface="+mj-lt"/>
              <a:buAutoNum type="arabicPeriod"/>
            </a:pPr>
            <a:r>
              <a:rPr lang="en-US" sz="1200" dirty="0"/>
              <a:t>Parkinson’s Disease Prediction-</a:t>
            </a:r>
            <a:r>
              <a:rPr lang="en-US" sz="1200" dirty="0" err="1"/>
              <a:t>XGBoost</a:t>
            </a:r>
            <a:r>
              <a:rPr lang="en-US" sz="1200" dirty="0"/>
              <a:t> Classifier</a:t>
            </a:r>
          </a:p>
          <a:p>
            <a:pPr marL="232349" indent="-232349">
              <a:buFont typeface="+mj-lt"/>
              <a:buAutoNum type="arabicPeriod"/>
            </a:pPr>
            <a:r>
              <a:rPr lang="en-US" sz="1200" dirty="0"/>
              <a:t>House Price Prediction-Random Forest Regression</a:t>
            </a:r>
          </a:p>
          <a:p>
            <a:pPr marL="232349" indent="-232349">
              <a:buFont typeface="+mj-lt"/>
              <a:buAutoNum type="arabicPeriod"/>
            </a:pPr>
            <a:r>
              <a:rPr lang="en-US" sz="1200" dirty="0"/>
              <a:t>Customer Segmentation Using ML-K-Means Clustering</a:t>
            </a:r>
          </a:p>
          <a:p>
            <a:pPr marL="232349" indent="-232349">
              <a:buFont typeface="+mj-lt"/>
              <a:buAutoNum type="arabicPeriod"/>
            </a:pPr>
            <a:r>
              <a:rPr lang="en-US" sz="1200" dirty="0"/>
              <a:t>Home Loan Prediction-Decision Tree Classifier</a:t>
            </a:r>
          </a:p>
          <a:p>
            <a:pPr marL="232349" indent="-232349">
              <a:buFont typeface="+mj-lt"/>
              <a:buAutoNum type="arabicPeriod"/>
            </a:pPr>
            <a:r>
              <a:rPr lang="en-US" sz="1200" dirty="0"/>
              <a:t>Spam Classification-NLP</a:t>
            </a:r>
          </a:p>
          <a:p>
            <a:pPr marL="232349" indent="-232349">
              <a:buFont typeface="+mj-lt"/>
              <a:buAutoNum type="arabicPeriod"/>
            </a:pPr>
            <a:r>
              <a:rPr lang="en-US" sz="1200" dirty="0"/>
              <a:t>Hand Written Digit Recognition Using Python-CNN</a:t>
            </a:r>
          </a:p>
          <a:p>
            <a:pPr marL="232349" indent="-232349">
              <a:buFont typeface="+mj-lt"/>
              <a:buAutoNum type="arabicPeriod"/>
            </a:pPr>
            <a:r>
              <a:rPr lang="en-US" sz="1200" dirty="0"/>
              <a:t>Churn Prediction-Deep Learning</a:t>
            </a:r>
          </a:p>
          <a:p>
            <a:pPr marL="232349" indent="-232349">
              <a:buFont typeface="+mj-lt"/>
              <a:buAutoNum type="arabicPeriod"/>
            </a:pPr>
            <a:r>
              <a:rPr lang="en-US" sz="1200" dirty="0"/>
              <a:t>Crop Yield Prediction</a:t>
            </a:r>
          </a:p>
          <a:p>
            <a:pPr marL="232349" indent="-232349">
              <a:buFont typeface="+mj-lt"/>
              <a:buAutoNum type="arabicPeriod"/>
            </a:pPr>
            <a:r>
              <a:rPr lang="en-US" sz="1200" dirty="0"/>
              <a:t>Ground water level prediction</a:t>
            </a:r>
          </a:p>
          <a:p>
            <a:pPr marL="232349" indent="-232349">
              <a:buFont typeface="Arial" panose="020B0604020202020204" pitchFamily="34" charset="0"/>
              <a:buChar char="•"/>
            </a:pPr>
            <a:endParaRPr lang="en-US" b="1" dirty="0" smtClean="0"/>
          </a:p>
          <a:p>
            <a:pPr marL="232349" indent="-232349">
              <a:buFont typeface="Arial" panose="020B0604020202020204" pitchFamily="34" charset="0"/>
              <a:buChar char="•"/>
            </a:pPr>
            <a:endParaRPr lang="en-US" dirty="0"/>
          </a:p>
        </p:txBody>
      </p:sp>
    </p:spTree>
    <p:extLst>
      <p:ext uri="{BB962C8B-B14F-4D97-AF65-F5344CB8AC3E}">
        <p14:creationId xmlns:p14="http://schemas.microsoft.com/office/powerpoint/2010/main" val="1125251846"/>
      </p:ext>
    </p:extLst>
  </p:cSld>
  <p:clrMapOvr>
    <a:masterClrMapping/>
  </p:clrMapOvr>
  <mc:AlternateContent xmlns:mc="http://schemas.openxmlformats.org/markup-compatibility/2006" xmlns:p14="http://schemas.microsoft.com/office/powerpoint/2010/main">
    <mc:Choice Requires="p14">
      <p:transition spd="slow" p14:dur="2000" advTm="3565"/>
    </mc:Choice>
    <mc:Fallback xmlns="">
      <p:transition spd="slow" advTm="3565"/>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540057" y="1439498"/>
            <a:ext cx="6306133" cy="2846622"/>
          </a:xfrm>
          <a:prstGeom prst="rect">
            <a:avLst/>
          </a:prstGeom>
        </p:spPr>
      </p:pic>
      <p:sp>
        <p:nvSpPr>
          <p:cNvPr id="2" name="Title 1"/>
          <p:cNvSpPr>
            <a:spLocks noGrp="1"/>
          </p:cNvSpPr>
          <p:nvPr>
            <p:ph type="title"/>
          </p:nvPr>
        </p:nvSpPr>
        <p:spPr/>
        <p:txBody>
          <a:bodyPr/>
          <a:lstStyle/>
          <a:p>
            <a:r>
              <a:rPr lang="en-US" sz="2700" dirty="0"/>
              <a:t>How to join in 1 month Internship</a:t>
            </a:r>
          </a:p>
        </p:txBody>
      </p:sp>
      <p:sp>
        <p:nvSpPr>
          <p:cNvPr id="3" name="Text Placeholder 2"/>
          <p:cNvSpPr>
            <a:spLocks noGrp="1"/>
          </p:cNvSpPr>
          <p:nvPr>
            <p:ph type="body" idx="1"/>
          </p:nvPr>
        </p:nvSpPr>
        <p:spPr>
          <a:xfrm>
            <a:off x="1309691" y="984688"/>
            <a:ext cx="6955683" cy="3416400"/>
          </a:xfrm>
        </p:spPr>
        <p:txBody>
          <a:bodyPr/>
          <a:lstStyle/>
          <a:p>
            <a:pPr marL="103266" indent="0">
              <a:buNone/>
            </a:pPr>
            <a:r>
              <a:rPr lang="en-US" sz="1400" dirty="0"/>
              <a:t>https://www.pantechelearning.com/data-science-master-class/</a:t>
            </a:r>
          </a:p>
          <a:p>
            <a:pPr marL="103266" indent="0">
              <a:buNone/>
            </a:pPr>
            <a:endParaRPr lang="en-US" sz="1400" dirty="0"/>
          </a:p>
        </p:txBody>
      </p:sp>
      <p:sp>
        <p:nvSpPr>
          <p:cNvPr id="8" name="Rounded Rectangle 7"/>
          <p:cNvSpPr/>
          <p:nvPr/>
        </p:nvSpPr>
        <p:spPr>
          <a:xfrm>
            <a:off x="2888155" y="4365877"/>
            <a:ext cx="3062009" cy="579889"/>
          </a:xfrm>
          <a:prstGeom prst="roundRect">
            <a:avLst/>
          </a:prstGeom>
        </p:spPr>
        <p:style>
          <a:lnRef idx="2">
            <a:schemeClr val="accent6"/>
          </a:lnRef>
          <a:fillRef idx="1">
            <a:schemeClr val="lt1"/>
          </a:fillRef>
          <a:effectRef idx="0">
            <a:schemeClr val="accent6"/>
          </a:effectRef>
          <a:fontRef idx="minor">
            <a:schemeClr val="dk1"/>
          </a:fontRef>
        </p:style>
        <p:txBody>
          <a:bodyPr lIns="61960" tIns="30980" rIns="61960" bIns="30980" rtlCol="0" anchor="ctr"/>
          <a:lstStyle/>
          <a:p>
            <a:pPr algn="ctr"/>
            <a:r>
              <a:rPr lang="en-US" sz="1600" dirty="0"/>
              <a:t>Coupon Code</a:t>
            </a:r>
            <a:r>
              <a:rPr lang="en-US" sz="1600"/>
              <a:t>: </a:t>
            </a:r>
            <a:r>
              <a:rPr lang="en-US" sz="1600" b="1" smtClean="0">
                <a:solidFill>
                  <a:srgbClr val="FF0000"/>
                </a:solidFill>
              </a:rPr>
              <a:t>DSABATCH4</a:t>
            </a:r>
            <a:endParaRPr lang="en-IN" sz="1600" b="1" dirty="0">
              <a:solidFill>
                <a:srgbClr val="FF0000"/>
              </a:solidFill>
            </a:endParaRPr>
          </a:p>
        </p:txBody>
      </p:sp>
      <p:sp>
        <p:nvSpPr>
          <p:cNvPr id="7" name="Right Arrow 6"/>
          <p:cNvSpPr/>
          <p:nvPr/>
        </p:nvSpPr>
        <p:spPr>
          <a:xfrm>
            <a:off x="199545" y="3019115"/>
            <a:ext cx="1340511" cy="7352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61960" tIns="30980" rIns="61960" bIns="30980" rtlCol="0" anchor="ctr"/>
          <a:lstStyle/>
          <a:p>
            <a:pPr algn="ctr"/>
            <a:r>
              <a:rPr lang="en-US" b="1" dirty="0" smtClean="0"/>
              <a:t>Click Here</a:t>
            </a:r>
            <a:endParaRPr lang="en-US" b="1" dirty="0"/>
          </a:p>
        </p:txBody>
      </p:sp>
    </p:spTree>
    <p:extLst>
      <p:ext uri="{BB962C8B-B14F-4D97-AF65-F5344CB8AC3E}">
        <p14:creationId xmlns:p14="http://schemas.microsoft.com/office/powerpoint/2010/main" val="1186922011"/>
      </p:ext>
    </p:extLst>
  </p:cSld>
  <p:clrMapOvr>
    <a:masterClrMapping/>
  </p:clrMapOvr>
  <mc:AlternateContent xmlns:mc="http://schemas.openxmlformats.org/markup-compatibility/2006" xmlns:p14="http://schemas.microsoft.com/office/powerpoint/2010/main">
    <mc:Choice Requires="p14">
      <p:transition spd="slow" p14:dur="2000" advTm="1765"/>
    </mc:Choice>
    <mc:Fallback xmlns="">
      <p:transition spd="slow" advTm="1765"/>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819150"/>
            <a:ext cx="5638800" cy="3581400"/>
          </a:xfrm>
          <a:prstGeom prst="rect">
            <a:avLst/>
          </a:prstGeom>
        </p:spPr>
      </p:pic>
    </p:spTree>
    <p:extLst>
      <p:ext uri="{BB962C8B-B14F-4D97-AF65-F5344CB8AC3E}">
        <p14:creationId xmlns:p14="http://schemas.microsoft.com/office/powerpoint/2010/main" val="9168852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ovid - 19 data.png"/>
          <p:cNvPicPr>
            <a:picLocks noChangeAspect="1"/>
          </p:cNvPicPr>
          <p:nvPr/>
        </p:nvPicPr>
        <p:blipFill>
          <a:blip r:embed="rId2"/>
          <a:stretch>
            <a:fillRect/>
          </a:stretch>
        </p:blipFill>
        <p:spPr>
          <a:xfrm>
            <a:off x="1" y="0"/>
            <a:ext cx="8305799" cy="51435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Introduction:</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55000" lnSpcReduction="20000"/>
          </a:bodyPr>
          <a:lstStyle/>
          <a:p>
            <a:pPr algn="just">
              <a:lnSpc>
                <a:spcPct val="150000"/>
              </a:lnSpc>
              <a:spcBef>
                <a:spcPts val="0"/>
              </a:spcBef>
            </a:pPr>
            <a:r>
              <a:rPr lang="en-US" sz="2800" dirty="0" smtClean="0">
                <a:latin typeface="Times New Roman" pitchFamily="18" charset="0"/>
                <a:cs typeface="Times New Roman" pitchFamily="18" charset="0"/>
              </a:rPr>
              <a:t>A large amount of data are being generated in the last few years.</a:t>
            </a:r>
          </a:p>
          <a:p>
            <a:pPr algn="just">
              <a:lnSpc>
                <a:spcPct val="150000"/>
              </a:lnSpc>
              <a:spcBef>
                <a:spcPts val="0"/>
              </a:spcBef>
            </a:pPr>
            <a:r>
              <a:rPr lang="en-US" sz="2800" dirty="0" smtClean="0">
                <a:latin typeface="Times New Roman" pitchFamily="18" charset="0"/>
                <a:cs typeface="Times New Roman" pitchFamily="18" charset="0"/>
              </a:rPr>
              <a:t>The amount of data being produced is increasing each year due to the advancement in technologies, devices and communication means like social networking sites.</a:t>
            </a:r>
          </a:p>
          <a:p>
            <a:pPr algn="just">
              <a:lnSpc>
                <a:spcPct val="150000"/>
              </a:lnSpc>
              <a:spcBef>
                <a:spcPts val="0"/>
              </a:spcBef>
            </a:pPr>
            <a:r>
              <a:rPr lang="en-US" sz="2800" dirty="0" smtClean="0">
                <a:latin typeface="Times New Roman" pitchFamily="18" charset="0"/>
                <a:cs typeface="Times New Roman" pitchFamily="18" charset="0"/>
              </a:rPr>
              <a:t>The amount of data produced from the beginning till 2003 was 5 billion gigabytes.</a:t>
            </a:r>
          </a:p>
          <a:p>
            <a:pPr algn="just">
              <a:lnSpc>
                <a:spcPct val="150000"/>
              </a:lnSpc>
              <a:spcBef>
                <a:spcPts val="0"/>
              </a:spcBef>
            </a:pPr>
            <a:r>
              <a:rPr lang="en-US" sz="2800" dirty="0" smtClean="0">
                <a:latin typeface="Times New Roman" pitchFamily="18" charset="0"/>
                <a:cs typeface="Times New Roman" pitchFamily="18" charset="0"/>
              </a:rPr>
              <a:t>Data may be filed up in the form of disks to form an entire football field.</a:t>
            </a:r>
          </a:p>
          <a:p>
            <a:pPr algn="just">
              <a:lnSpc>
                <a:spcPct val="150000"/>
              </a:lnSpc>
              <a:spcBef>
                <a:spcPts val="0"/>
              </a:spcBef>
            </a:pPr>
            <a:r>
              <a:rPr lang="en-US" sz="2800" dirty="0" smtClean="0">
                <a:latin typeface="Times New Roman" pitchFamily="18" charset="0"/>
                <a:cs typeface="Times New Roman" pitchFamily="18" charset="0"/>
              </a:rPr>
              <a:t>The same amount was created in every two days in 2011 and in every two minutes in 2013.</a:t>
            </a:r>
          </a:p>
          <a:p>
            <a:pPr algn="just">
              <a:lnSpc>
                <a:spcPct val="150000"/>
              </a:lnSpc>
              <a:spcBef>
                <a:spcPts val="0"/>
              </a:spcBef>
            </a:pPr>
            <a:r>
              <a:rPr lang="en-US" sz="2800" dirty="0" smtClean="0">
                <a:latin typeface="Times New Roman" pitchFamily="18" charset="0"/>
                <a:cs typeface="Times New Roman" pitchFamily="18" charset="0"/>
              </a:rPr>
              <a:t>This rate is still growing enormously.</a:t>
            </a:r>
          </a:p>
          <a:p>
            <a:pPr algn="just">
              <a:lnSpc>
                <a:spcPct val="150000"/>
              </a:lnSpc>
              <a:spcBef>
                <a:spcPts val="0"/>
              </a:spcBef>
            </a:pPr>
            <a:r>
              <a:rPr lang="en-US" sz="2800" dirty="0" smtClean="0">
                <a:latin typeface="Times New Roman" pitchFamily="18" charset="0"/>
                <a:cs typeface="Times New Roman" pitchFamily="18" charset="0"/>
              </a:rPr>
              <a:t>All this data produce meaningful information and it can be useful when processed.</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WHAT IS BIG DATA?</a:t>
            </a:r>
            <a:endParaRPr lang="en-US" sz="4000" dirty="0">
              <a:latin typeface="Times New Roman" pitchFamily="18" charset="0"/>
              <a:cs typeface="Times New Roman" pitchFamily="18" charset="0"/>
            </a:endParaRPr>
          </a:p>
        </p:txBody>
      </p:sp>
      <p:pic>
        <p:nvPicPr>
          <p:cNvPr id="4" name="Content Placeholder 3" descr="Big Data.jpg"/>
          <p:cNvPicPr>
            <a:picLocks noGrp="1" noChangeAspect="1"/>
          </p:cNvPicPr>
          <p:nvPr>
            <p:ph idx="1"/>
          </p:nvPr>
        </p:nvPicPr>
        <p:blipFill>
          <a:blip r:embed="rId2"/>
          <a:stretch>
            <a:fillRect/>
          </a:stretch>
        </p:blipFill>
        <p:spPr>
          <a:xfrm>
            <a:off x="838200" y="1485900"/>
            <a:ext cx="6629400" cy="2914650"/>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WHAT IS BIG DATA?</a:t>
            </a:r>
            <a:endParaRPr lang="en-US" sz="4000" dirty="0"/>
          </a:p>
        </p:txBody>
      </p:sp>
      <p:sp>
        <p:nvSpPr>
          <p:cNvPr id="3" name="Content Placeholder 2"/>
          <p:cNvSpPr>
            <a:spLocks noGrp="1"/>
          </p:cNvSpPr>
          <p:nvPr>
            <p:ph idx="1"/>
          </p:nvPr>
        </p:nvSpPr>
        <p:spPr/>
        <p:txBody>
          <a:bodyPr>
            <a:normAutofit fontScale="92500"/>
          </a:bodyPr>
          <a:lstStyle/>
          <a:p>
            <a:pPr algn="just">
              <a:lnSpc>
                <a:spcPct val="150000"/>
              </a:lnSpc>
              <a:spcBef>
                <a:spcPts val="0"/>
              </a:spcBef>
            </a:pPr>
            <a:r>
              <a:rPr lang="en-US" sz="2000" dirty="0" smtClean="0">
                <a:latin typeface="Times New Roman" pitchFamily="18" charset="0"/>
                <a:cs typeface="Times New Roman" pitchFamily="18" charset="0"/>
              </a:rPr>
              <a:t>Big data is a collection of large datasets that cannot be processed by traditional computing techniques.</a:t>
            </a:r>
          </a:p>
          <a:p>
            <a:pPr algn="just">
              <a:lnSpc>
                <a:spcPct val="150000"/>
              </a:lnSpc>
              <a:spcBef>
                <a:spcPts val="0"/>
              </a:spcBef>
            </a:pPr>
            <a:r>
              <a:rPr lang="en-US" sz="2000" dirty="0" smtClean="0">
                <a:latin typeface="Times New Roman" pitchFamily="18" charset="0"/>
                <a:cs typeface="Times New Roman" pitchFamily="18" charset="0"/>
              </a:rPr>
              <a:t>It is not a single technique or tool and it combines various tools , techniques and frameworks.</a:t>
            </a:r>
          </a:p>
          <a:p>
            <a:pPr algn="just">
              <a:lnSpc>
                <a:spcPct val="150000"/>
              </a:lnSpc>
              <a:spcBef>
                <a:spcPts val="0"/>
              </a:spcBef>
            </a:pPr>
            <a:endParaRPr lang="en-US" sz="2000" dirty="0" smtClean="0">
              <a:latin typeface="Times New Roman" pitchFamily="18" charset="0"/>
              <a:cs typeface="Times New Roman" pitchFamily="18" charset="0"/>
            </a:endParaRPr>
          </a:p>
          <a:p>
            <a:pPr algn="just">
              <a:lnSpc>
                <a:spcPct val="150000"/>
              </a:lnSpc>
              <a:spcBef>
                <a:spcPts val="0"/>
              </a:spcBef>
            </a:pPr>
            <a:r>
              <a:rPr lang="en-US" sz="2000" b="1" dirty="0" smtClean="0">
                <a:latin typeface="Times New Roman" pitchFamily="18" charset="0"/>
                <a:cs typeface="Times New Roman" pitchFamily="18" charset="0"/>
              </a:rPr>
              <a:t>What comes Under Big Data?</a:t>
            </a:r>
          </a:p>
          <a:p>
            <a:pPr algn="just">
              <a:lnSpc>
                <a:spcPct val="150000"/>
              </a:lnSpc>
              <a:spcBef>
                <a:spcPts val="0"/>
              </a:spcBef>
            </a:pPr>
            <a:r>
              <a:rPr lang="en-US" sz="2000" dirty="0" smtClean="0">
                <a:latin typeface="Times New Roman" pitchFamily="18" charset="0"/>
                <a:cs typeface="Times New Roman" pitchFamily="18" charset="0"/>
              </a:rPr>
              <a:t>Big data involves data produced by different devices and applications.</a:t>
            </a:r>
          </a:p>
          <a:p>
            <a:pPr algn="just">
              <a:lnSpc>
                <a:spcPct val="150000"/>
              </a:lnSpc>
              <a:spcBef>
                <a:spcPts val="0"/>
              </a:spcBef>
            </a:pPr>
            <a:r>
              <a:rPr lang="en-US" sz="2000" dirty="0" smtClean="0">
                <a:latin typeface="Times New Roman" pitchFamily="18" charset="0"/>
                <a:cs typeface="Times New Roman" pitchFamily="18" charset="0"/>
              </a:rPr>
              <a:t>Big data is used in the following fields:</a:t>
            </a:r>
          </a:p>
          <a:p>
            <a:endParaRPr lang="en-US" sz="2000" b="1"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026" name="Picture 2" descr="People analyzing growth charts Free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115" y="2545096"/>
            <a:ext cx="2902427" cy="1933507"/>
          </a:xfrm>
          <a:prstGeom prst="rect">
            <a:avLst/>
          </a:prstGeom>
          <a:noFill/>
          <a:extLst>
            <a:ext uri="{909E8E84-426E-40DD-AFC4-6F175D3DCCD1}">
              <a14:hiddenFill xmlns:a14="http://schemas.microsoft.com/office/drawing/2010/main">
                <a:solidFill>
                  <a:srgbClr val="FFFFFF"/>
                </a:solidFill>
              </a14:hiddenFill>
            </a:ext>
          </a:extLst>
        </p:spPr>
      </p:pic>
      <p:sp>
        <p:nvSpPr>
          <p:cNvPr id="132" name="Google Shape;132;p28"/>
          <p:cNvSpPr txBox="1">
            <a:spLocks noGrp="1"/>
          </p:cNvSpPr>
          <p:nvPr>
            <p:ph type="ctrTitle"/>
          </p:nvPr>
        </p:nvSpPr>
        <p:spPr>
          <a:xfrm>
            <a:off x="2555776" y="771550"/>
            <a:ext cx="5641765" cy="1584147"/>
          </a:xfrm>
          <a:prstGeom prst="rect">
            <a:avLst/>
          </a:prstGeom>
        </p:spPr>
        <p:txBody>
          <a:bodyPr spcFirstLastPara="1" wrap="square" lIns="0" tIns="0" rIns="0" bIns="0" anchor="ctr" anchorCtr="0">
            <a:noAutofit/>
          </a:bodyPr>
          <a:lstStyle/>
          <a:p>
            <a:r>
              <a:rPr lang="en" sz="4100" dirty="0"/>
              <a:t>30 Days </a:t>
            </a:r>
            <a:br>
              <a:rPr lang="en" sz="4100" dirty="0"/>
            </a:br>
            <a:r>
              <a:rPr lang="en" sz="4100" dirty="0">
                <a:solidFill>
                  <a:srgbClr val="C00000"/>
                </a:solidFill>
              </a:rPr>
              <a:t>Data Scinece &amp; Analytics </a:t>
            </a:r>
            <a:r>
              <a:rPr lang="en" sz="4100" dirty="0"/>
              <a:t>Master Class</a:t>
            </a:r>
            <a:endParaRPr sz="4100" dirty="0"/>
          </a:p>
        </p:txBody>
      </p:sp>
      <p:sp>
        <p:nvSpPr>
          <p:cNvPr id="5" name="TextBox 4"/>
          <p:cNvSpPr txBox="1"/>
          <p:nvPr/>
        </p:nvSpPr>
        <p:spPr>
          <a:xfrm>
            <a:off x="4211960" y="3345788"/>
            <a:ext cx="2068098" cy="570396"/>
          </a:xfrm>
          <a:prstGeom prst="rect">
            <a:avLst/>
          </a:prstGeom>
          <a:noFill/>
        </p:spPr>
        <p:txBody>
          <a:bodyPr wrap="none" lIns="61960" tIns="30980" rIns="61960" bIns="30980" rtlCol="0">
            <a:spAutoFit/>
          </a:bodyPr>
          <a:lstStyle/>
          <a:p>
            <a:r>
              <a:rPr lang="en-US" sz="3300" dirty="0">
                <a:solidFill>
                  <a:schemeClr val="bg2">
                    <a:lumMod val="75000"/>
                  </a:schemeClr>
                </a:solidFill>
              </a:rPr>
              <a:t>Handbook</a:t>
            </a:r>
          </a:p>
        </p:txBody>
      </p:sp>
    </p:spTree>
    <p:extLst>
      <p:ext uri="{BB962C8B-B14F-4D97-AF65-F5344CB8AC3E}">
        <p14:creationId xmlns:p14="http://schemas.microsoft.com/office/powerpoint/2010/main" val="4273199964"/>
      </p:ext>
    </p:extLst>
  </p:cSld>
  <p:clrMapOvr>
    <a:masterClrMapping/>
  </p:clrMapOvr>
  <mc:AlternateContent xmlns:mc="http://schemas.openxmlformats.org/markup-compatibility/2006" xmlns:p14="http://schemas.microsoft.com/office/powerpoint/2010/main">
    <mc:Choice Requires="p14">
      <p:transition spd="slow" p14:dur="2000" advTm="10015"/>
    </mc:Choice>
    <mc:Fallback xmlns="">
      <p:transition spd="slow" advTm="10015"/>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Big data applications:</a:t>
            </a:r>
            <a:endParaRPr lang="en-US" sz="4000" dirty="0">
              <a:latin typeface="Times New Roman" pitchFamily="18" charset="0"/>
              <a:cs typeface="Times New Roman" pitchFamily="18" charset="0"/>
            </a:endParaRPr>
          </a:p>
        </p:txBody>
      </p:sp>
      <p:pic>
        <p:nvPicPr>
          <p:cNvPr id="4" name="Content Placeholder 3" descr="big_data.jpg"/>
          <p:cNvPicPr>
            <a:picLocks noGrp="1" noChangeAspect="1"/>
          </p:cNvPicPr>
          <p:nvPr>
            <p:ph idx="1"/>
          </p:nvPr>
        </p:nvPicPr>
        <p:blipFill>
          <a:blip r:embed="rId2"/>
          <a:stretch>
            <a:fillRect/>
          </a:stretch>
        </p:blipFill>
        <p:spPr>
          <a:xfrm>
            <a:off x="685800" y="1257300"/>
            <a:ext cx="7467600" cy="3314700"/>
          </a:xfr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latin typeface="Times New Roman" pitchFamily="18" charset="0"/>
                <a:cs typeface="Times New Roman" pitchFamily="18" charset="0"/>
              </a:rPr>
              <a:t>BIG DATA APPLICATION IN DIFFERENT FIELDS:</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62500" lnSpcReduction="20000"/>
          </a:bodyPr>
          <a:lstStyle/>
          <a:p>
            <a:pPr algn="just">
              <a:lnSpc>
                <a:spcPct val="160000"/>
              </a:lnSpc>
              <a:spcBef>
                <a:spcPts val="0"/>
              </a:spcBef>
            </a:pPr>
            <a:r>
              <a:rPr lang="en-US" sz="2000" b="1" dirty="0" smtClean="0">
                <a:latin typeface="Times New Roman" pitchFamily="18" charset="0"/>
                <a:cs typeface="Times New Roman" pitchFamily="18" charset="0"/>
              </a:rPr>
              <a:t>Black Box Data:</a:t>
            </a:r>
          </a:p>
          <a:p>
            <a:pPr algn="just">
              <a:lnSpc>
                <a:spcPct val="160000"/>
              </a:lnSpc>
              <a:spcBef>
                <a:spcPts val="0"/>
              </a:spcBef>
            </a:pPr>
            <a:r>
              <a:rPr lang="en-US" sz="2000" dirty="0" smtClean="0">
                <a:latin typeface="Times New Roman" pitchFamily="18" charset="0"/>
                <a:cs typeface="Times New Roman" pitchFamily="18" charset="0"/>
              </a:rPr>
              <a:t>It is a component of helicopter , </a:t>
            </a:r>
            <a:r>
              <a:rPr lang="en-US" sz="2000" dirty="0" err="1" smtClean="0">
                <a:latin typeface="Times New Roman" pitchFamily="18" charset="0"/>
                <a:cs typeface="Times New Roman" pitchFamily="18" charset="0"/>
              </a:rPr>
              <a:t>aeroplanes</a:t>
            </a:r>
            <a:r>
              <a:rPr lang="en-US" sz="2000" dirty="0" smtClean="0">
                <a:latin typeface="Times New Roman" pitchFamily="18" charset="0"/>
                <a:cs typeface="Times New Roman" pitchFamily="18" charset="0"/>
              </a:rPr>
              <a:t> and jets.</a:t>
            </a:r>
          </a:p>
          <a:p>
            <a:pPr algn="just">
              <a:lnSpc>
                <a:spcPct val="160000"/>
              </a:lnSpc>
              <a:spcBef>
                <a:spcPts val="0"/>
              </a:spcBef>
            </a:pPr>
            <a:r>
              <a:rPr lang="en-US" sz="2000" dirty="0" smtClean="0">
                <a:latin typeface="Times New Roman" pitchFamily="18" charset="0"/>
                <a:cs typeface="Times New Roman" pitchFamily="18" charset="0"/>
              </a:rPr>
              <a:t>It captures voices of the flight crew , recordings of microphones and earphones , performance information of the aircraft.</a:t>
            </a:r>
          </a:p>
          <a:p>
            <a:pPr algn="just">
              <a:lnSpc>
                <a:spcPct val="160000"/>
              </a:lnSpc>
              <a:spcBef>
                <a:spcPts val="0"/>
              </a:spcBef>
            </a:pPr>
            <a:endParaRPr lang="en-US" sz="2000" b="1" dirty="0" smtClean="0">
              <a:latin typeface="Times New Roman" pitchFamily="18" charset="0"/>
              <a:cs typeface="Times New Roman" pitchFamily="18" charset="0"/>
            </a:endParaRPr>
          </a:p>
          <a:p>
            <a:pPr algn="just">
              <a:lnSpc>
                <a:spcPct val="160000"/>
              </a:lnSpc>
              <a:spcBef>
                <a:spcPts val="0"/>
              </a:spcBef>
            </a:pPr>
            <a:r>
              <a:rPr lang="en-US" sz="2000" b="1" dirty="0" smtClean="0">
                <a:latin typeface="Times New Roman" pitchFamily="18" charset="0"/>
                <a:cs typeface="Times New Roman" pitchFamily="18" charset="0"/>
              </a:rPr>
              <a:t>Social Media Data:</a:t>
            </a:r>
          </a:p>
          <a:p>
            <a:pPr algn="just">
              <a:lnSpc>
                <a:spcPct val="160000"/>
              </a:lnSpc>
              <a:spcBef>
                <a:spcPts val="0"/>
              </a:spcBef>
            </a:pPr>
            <a:r>
              <a:rPr lang="en-US" sz="2000" dirty="0" smtClean="0">
                <a:latin typeface="Times New Roman" pitchFamily="18" charset="0"/>
                <a:cs typeface="Times New Roman" pitchFamily="18" charset="0"/>
              </a:rPr>
              <a:t>Social media such as </a:t>
            </a:r>
            <a:r>
              <a:rPr lang="en-US" sz="2000" dirty="0" err="1" smtClean="0">
                <a:latin typeface="Times New Roman" pitchFamily="18" charset="0"/>
                <a:cs typeface="Times New Roman" pitchFamily="18" charset="0"/>
              </a:rPr>
              <a:t>facebook</a:t>
            </a:r>
            <a:r>
              <a:rPr lang="en-US" sz="2000" dirty="0" smtClean="0">
                <a:latin typeface="Times New Roman" pitchFamily="18" charset="0"/>
                <a:cs typeface="Times New Roman" pitchFamily="18" charset="0"/>
              </a:rPr>
              <a:t> and twitter hold information and views posted by millions of people across the globe.</a:t>
            </a:r>
          </a:p>
          <a:p>
            <a:pPr algn="just">
              <a:lnSpc>
                <a:spcPct val="160000"/>
              </a:lnSpc>
              <a:spcBef>
                <a:spcPts val="0"/>
              </a:spcBef>
            </a:pPr>
            <a:endParaRPr lang="en-US" sz="2000" dirty="0" smtClean="0">
              <a:latin typeface="Times New Roman" pitchFamily="18" charset="0"/>
              <a:cs typeface="Times New Roman" pitchFamily="18" charset="0"/>
            </a:endParaRPr>
          </a:p>
          <a:p>
            <a:pPr algn="just">
              <a:lnSpc>
                <a:spcPct val="160000"/>
              </a:lnSpc>
              <a:spcBef>
                <a:spcPts val="0"/>
              </a:spcBef>
            </a:pPr>
            <a:r>
              <a:rPr lang="en-US" sz="2000" b="1" dirty="0" smtClean="0">
                <a:latin typeface="Times New Roman" pitchFamily="18" charset="0"/>
                <a:cs typeface="Times New Roman" pitchFamily="18" charset="0"/>
              </a:rPr>
              <a:t>Stock Exchange Data:</a:t>
            </a:r>
          </a:p>
          <a:p>
            <a:pPr algn="just">
              <a:lnSpc>
                <a:spcPct val="160000"/>
              </a:lnSpc>
              <a:spcBef>
                <a:spcPts val="0"/>
              </a:spcBef>
            </a:pPr>
            <a:r>
              <a:rPr lang="en-US" sz="2000" dirty="0" smtClean="0">
                <a:latin typeface="Times New Roman" pitchFamily="18" charset="0"/>
                <a:cs typeface="Times New Roman" pitchFamily="18" charset="0"/>
              </a:rPr>
              <a:t>It contains information about the “buy” and “sell” decisions made on a share.</a:t>
            </a:r>
          </a:p>
          <a:p>
            <a:pPr algn="just">
              <a:lnSpc>
                <a:spcPct val="160000"/>
              </a:lnSpc>
              <a:spcBef>
                <a:spcPts val="0"/>
              </a:spcBef>
            </a:pPr>
            <a:r>
              <a:rPr lang="en-US" sz="2000" dirty="0" smtClean="0">
                <a:latin typeface="Times New Roman" pitchFamily="18" charset="0"/>
                <a:cs typeface="Times New Roman" pitchFamily="18" charset="0"/>
              </a:rPr>
              <a:t>They contain information made on a share of different companies made by a customer.</a:t>
            </a:r>
            <a:endParaRPr lang="en-US" sz="2000" dirty="0">
              <a:latin typeface="Times New Roman" pitchFamily="18" charset="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itchFamily="18" charset="0"/>
                <a:cs typeface="Times New Roman" pitchFamily="18" charset="0"/>
              </a:rPr>
              <a:t>BIG DATA APPLICATION IN DIFFERENT FIELDS:</a:t>
            </a:r>
            <a:endParaRPr lang="en-US" sz="4000" dirty="0"/>
          </a:p>
        </p:txBody>
      </p:sp>
      <p:sp>
        <p:nvSpPr>
          <p:cNvPr id="3" name="Content Placeholder 2"/>
          <p:cNvSpPr>
            <a:spLocks noGrp="1"/>
          </p:cNvSpPr>
          <p:nvPr>
            <p:ph idx="1"/>
          </p:nvPr>
        </p:nvSpPr>
        <p:spPr/>
        <p:txBody>
          <a:bodyPr>
            <a:normAutofit/>
          </a:bodyPr>
          <a:lstStyle/>
          <a:p>
            <a:pPr algn="just">
              <a:lnSpc>
                <a:spcPct val="150000"/>
              </a:lnSpc>
              <a:spcBef>
                <a:spcPts val="0"/>
              </a:spcBef>
            </a:pPr>
            <a:r>
              <a:rPr lang="en-US" sz="2000" b="1" dirty="0" smtClean="0">
                <a:latin typeface="Times New Roman" pitchFamily="18" charset="0"/>
                <a:cs typeface="Times New Roman" pitchFamily="18" charset="0"/>
              </a:rPr>
              <a:t>Power Grid Data:</a:t>
            </a:r>
          </a:p>
          <a:p>
            <a:pPr algn="just">
              <a:lnSpc>
                <a:spcPct val="150000"/>
              </a:lnSpc>
              <a:spcBef>
                <a:spcPts val="0"/>
              </a:spcBef>
            </a:pPr>
            <a:r>
              <a:rPr lang="en-US" sz="2000" dirty="0" smtClean="0">
                <a:latin typeface="Times New Roman" pitchFamily="18" charset="0"/>
                <a:cs typeface="Times New Roman" pitchFamily="18" charset="0"/>
              </a:rPr>
              <a:t>It contains information consumed by a particular node with respect to the base station.</a:t>
            </a:r>
          </a:p>
          <a:p>
            <a:pPr algn="just">
              <a:lnSpc>
                <a:spcPct val="150000"/>
              </a:lnSpc>
              <a:spcBef>
                <a:spcPts val="0"/>
              </a:spcBef>
            </a:pPr>
            <a:r>
              <a:rPr lang="en-US" sz="2000" b="1" dirty="0" smtClean="0">
                <a:latin typeface="Times New Roman" pitchFamily="18" charset="0"/>
                <a:cs typeface="Times New Roman" pitchFamily="18" charset="0"/>
              </a:rPr>
              <a:t>Transport Data:</a:t>
            </a:r>
          </a:p>
          <a:p>
            <a:pPr algn="just">
              <a:lnSpc>
                <a:spcPct val="150000"/>
              </a:lnSpc>
              <a:spcBef>
                <a:spcPts val="0"/>
              </a:spcBef>
            </a:pPr>
            <a:r>
              <a:rPr lang="en-US" sz="2000" dirty="0" smtClean="0">
                <a:latin typeface="Times New Roman" pitchFamily="18" charset="0"/>
                <a:cs typeface="Times New Roman" pitchFamily="18" charset="0"/>
              </a:rPr>
              <a:t>It includes model , capacity , distance and availability of a vehicle.</a:t>
            </a:r>
          </a:p>
          <a:p>
            <a:pPr algn="just">
              <a:lnSpc>
                <a:spcPct val="150000"/>
              </a:lnSpc>
              <a:spcBef>
                <a:spcPts val="0"/>
              </a:spcBef>
            </a:pPr>
            <a:r>
              <a:rPr lang="en-US" sz="2000" b="1" dirty="0" smtClean="0">
                <a:latin typeface="Times New Roman" pitchFamily="18" charset="0"/>
                <a:cs typeface="Times New Roman" pitchFamily="18" charset="0"/>
              </a:rPr>
              <a:t>Search Engine Data:</a:t>
            </a:r>
          </a:p>
          <a:p>
            <a:pPr algn="just">
              <a:lnSpc>
                <a:spcPct val="150000"/>
              </a:lnSpc>
              <a:spcBef>
                <a:spcPts val="0"/>
              </a:spcBef>
            </a:pPr>
            <a:r>
              <a:rPr lang="en-US" sz="2000" dirty="0" smtClean="0">
                <a:latin typeface="Times New Roman" pitchFamily="18" charset="0"/>
                <a:cs typeface="Times New Roman" pitchFamily="18" charset="0"/>
              </a:rPr>
              <a:t>Search engine retrieve lots of data from different databases.</a:t>
            </a:r>
          </a:p>
          <a:p>
            <a:pPr algn="just">
              <a:lnSpc>
                <a:spcPct val="150000"/>
              </a:lnSpc>
              <a:spcBef>
                <a:spcPts val="0"/>
              </a:spcBef>
            </a:pPr>
            <a:endParaRPr lang="en-US" sz="2000" dirty="0">
              <a:latin typeface="Times New Roman" pitchFamily="18" charset="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latin typeface="Times New Roman" pitchFamily="18" charset="0"/>
                <a:cs typeface="Times New Roman" pitchFamily="18" charset="0"/>
              </a:rPr>
              <a:t>Spatial </a:t>
            </a:r>
            <a:r>
              <a:rPr lang="en-US" sz="4000" dirty="0" err="1" smtClean="0">
                <a:latin typeface="Times New Roman" pitchFamily="18" charset="0"/>
                <a:cs typeface="Times New Roman" pitchFamily="18" charset="0"/>
              </a:rPr>
              <a:t>datascience</a:t>
            </a:r>
            <a:r>
              <a:rPr lang="en-US" sz="4000" dirty="0" smtClean="0">
                <a:latin typeface="Times New Roman" pitchFamily="18" charset="0"/>
                <a:cs typeface="Times New Roman" pitchFamily="18" charset="0"/>
              </a:rPr>
              <a:t> for </a:t>
            </a:r>
            <a:r>
              <a:rPr lang="en-US" sz="4000" dirty="0" err="1" smtClean="0">
                <a:latin typeface="Times New Roman" pitchFamily="18" charset="0"/>
                <a:cs typeface="Times New Roman" pitchFamily="18" charset="0"/>
              </a:rPr>
              <a:t>covid</a:t>
            </a:r>
            <a:r>
              <a:rPr lang="en-US" sz="4000" dirty="0" smtClean="0">
                <a:latin typeface="Times New Roman" pitchFamily="18" charset="0"/>
                <a:cs typeface="Times New Roman" pitchFamily="18" charset="0"/>
              </a:rPr>
              <a:t> – 19 applications:</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7500" lnSpcReduction="20000"/>
          </a:bodyPr>
          <a:lstStyle/>
          <a:p>
            <a:pPr algn="just">
              <a:lnSpc>
                <a:spcPct val="150000"/>
              </a:lnSpc>
              <a:spcBef>
                <a:spcPts val="0"/>
              </a:spcBef>
            </a:pPr>
            <a:r>
              <a:rPr lang="en-US" sz="2000" dirty="0" smtClean="0">
                <a:latin typeface="Times New Roman" pitchFamily="18" charset="0"/>
                <a:cs typeface="Times New Roman" pitchFamily="18" charset="0"/>
              </a:rPr>
              <a:t>A huge volume of data is being generated  everywhere around us.</a:t>
            </a:r>
          </a:p>
          <a:p>
            <a:pPr algn="just">
              <a:lnSpc>
                <a:spcPct val="150000"/>
              </a:lnSpc>
              <a:spcBef>
                <a:spcPts val="0"/>
              </a:spcBef>
            </a:pPr>
            <a:r>
              <a:rPr lang="en-US" sz="2000" dirty="0" smtClean="0">
                <a:latin typeface="Times New Roman" pitchFamily="18" charset="0"/>
                <a:cs typeface="Times New Roman" pitchFamily="18" charset="0"/>
              </a:rPr>
              <a:t>One important task is to collect the data , find patterns hidden in the data and then make predictions.</a:t>
            </a:r>
          </a:p>
          <a:p>
            <a:pPr algn="just">
              <a:lnSpc>
                <a:spcPct val="150000"/>
              </a:lnSpc>
              <a:spcBef>
                <a:spcPts val="0"/>
              </a:spcBef>
            </a:pPr>
            <a:r>
              <a:rPr lang="en-US" sz="2000" dirty="0" smtClean="0">
                <a:latin typeface="Times New Roman" pitchFamily="18" charset="0"/>
                <a:cs typeface="Times New Roman" pitchFamily="18" charset="0"/>
              </a:rPr>
              <a:t>In healthcare industry , a large amount of data is being generated.</a:t>
            </a:r>
          </a:p>
          <a:p>
            <a:pPr algn="just">
              <a:lnSpc>
                <a:spcPct val="150000"/>
              </a:lnSpc>
              <a:spcBef>
                <a:spcPts val="0"/>
              </a:spcBef>
            </a:pPr>
            <a:r>
              <a:rPr lang="en-US" sz="2000" dirty="0" smtClean="0">
                <a:latin typeface="Times New Roman" pitchFamily="18" charset="0"/>
                <a:cs typeface="Times New Roman" pitchFamily="18" charset="0"/>
              </a:rPr>
              <a:t>A lot of data is being generated related to patients who suffered from disease like </a:t>
            </a:r>
            <a:r>
              <a:rPr lang="en-US" sz="2000" dirty="0" err="1" smtClean="0">
                <a:latin typeface="Times New Roman" pitchFamily="18" charset="0"/>
                <a:cs typeface="Times New Roman" pitchFamily="18" charset="0"/>
              </a:rPr>
              <a:t>Covid</a:t>
            </a:r>
            <a:r>
              <a:rPr lang="en-US" sz="2000" dirty="0" smtClean="0">
                <a:latin typeface="Times New Roman" pitchFamily="18" charset="0"/>
                <a:cs typeface="Times New Roman" pitchFamily="18" charset="0"/>
              </a:rPr>
              <a:t> – 19 disease.</a:t>
            </a:r>
          </a:p>
          <a:p>
            <a:pPr algn="just">
              <a:lnSpc>
                <a:spcPct val="150000"/>
              </a:lnSpc>
              <a:spcBef>
                <a:spcPts val="0"/>
              </a:spcBef>
            </a:pPr>
            <a:r>
              <a:rPr lang="en-US" sz="2000" dirty="0" smtClean="0">
                <a:latin typeface="Times New Roman" pitchFamily="18" charset="0"/>
                <a:cs typeface="Times New Roman" pitchFamily="18" charset="0"/>
              </a:rPr>
              <a:t>Knowledge from this data helps researchers and policy makers to understand the disease , detect the disease , control and combat the disease.</a:t>
            </a:r>
          </a:p>
          <a:p>
            <a:pPr algn="just">
              <a:lnSpc>
                <a:spcPct val="150000"/>
              </a:lnSpc>
              <a:spcBef>
                <a:spcPts val="0"/>
              </a:spcBef>
            </a:pPr>
            <a:r>
              <a:rPr lang="en-US" sz="2000" dirty="0" smtClean="0">
                <a:latin typeface="Times New Roman" pitchFamily="18" charset="0"/>
                <a:cs typeface="Times New Roman" pitchFamily="18" charset="0"/>
              </a:rPr>
              <a:t>A spatial data science system has been designed to analyze the Covid-19 disease .</a:t>
            </a:r>
          </a:p>
          <a:p>
            <a:pPr algn="just">
              <a:lnSpc>
                <a:spcPct val="150000"/>
              </a:lnSpc>
              <a:spcBef>
                <a:spcPts val="0"/>
              </a:spcBef>
            </a:pPr>
            <a:r>
              <a:rPr lang="en-US" sz="2000" dirty="0" smtClean="0">
                <a:latin typeface="Times New Roman" pitchFamily="18" charset="0"/>
                <a:cs typeface="Times New Roman" pitchFamily="18" charset="0"/>
              </a:rPr>
              <a:t>Spatial Data Analytics is employed to predict the disease in different geographic locations.</a:t>
            </a:r>
            <a:endParaRPr lang="en-US" sz="2000" dirty="0">
              <a:latin typeface="Times New Roman" pitchFamily="18" charset="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latin typeface="Times New Roman" pitchFamily="18" charset="0"/>
                <a:cs typeface="Times New Roman" pitchFamily="18" charset="0"/>
              </a:rPr>
              <a:t>PROCESS INVOLVED IN DATA SCIENCE ANALYTICS:</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20000"/>
          </a:bodyPr>
          <a:lstStyle/>
          <a:p>
            <a:r>
              <a:rPr lang="en-US" sz="2000" dirty="0" smtClean="0">
                <a:latin typeface="Times New Roman" pitchFamily="18" charset="0"/>
                <a:cs typeface="Times New Roman" pitchFamily="18" charset="0"/>
              </a:rPr>
              <a:t>Data Science system is designed for Covid-19 disease prediction:</a:t>
            </a:r>
          </a:p>
          <a:p>
            <a:r>
              <a:rPr lang="en-US" sz="2000" b="1" dirty="0" smtClean="0">
                <a:latin typeface="Times New Roman" pitchFamily="18" charset="0"/>
                <a:cs typeface="Times New Roman" pitchFamily="18" charset="0"/>
              </a:rPr>
              <a:t>Dataset Collection:</a:t>
            </a:r>
          </a:p>
          <a:p>
            <a:r>
              <a:rPr lang="en-US" sz="2000" dirty="0" smtClean="0">
                <a:latin typeface="Times New Roman" pitchFamily="18" charset="0"/>
                <a:cs typeface="Times New Roman" pitchFamily="18" charset="0"/>
              </a:rPr>
              <a:t>Different types of data can be taken as the Covid-19 data.</a:t>
            </a:r>
          </a:p>
          <a:p>
            <a:r>
              <a:rPr lang="en-US" sz="2000" dirty="0" smtClean="0">
                <a:latin typeface="Times New Roman" pitchFamily="18" charset="0"/>
                <a:cs typeface="Times New Roman" pitchFamily="18" charset="0"/>
              </a:rPr>
              <a:t>They are generated and collected from various sources.</a:t>
            </a:r>
          </a:p>
          <a:p>
            <a:r>
              <a:rPr lang="en-US" sz="2000" dirty="0" smtClean="0">
                <a:latin typeface="Times New Roman" pitchFamily="18" charset="0"/>
                <a:cs typeface="Times New Roman" pitchFamily="18" charset="0"/>
              </a:rPr>
              <a:t>In many countries , healthcare is the responsibility of provincial governments.</a:t>
            </a:r>
          </a:p>
          <a:p>
            <a:r>
              <a:rPr lang="en-US" sz="2000" dirty="0" err="1" smtClean="0">
                <a:latin typeface="Times New Roman" pitchFamily="18" charset="0"/>
                <a:cs typeface="Times New Roman" pitchFamily="18" charset="0"/>
              </a:rPr>
              <a:t>Covid</a:t>
            </a:r>
            <a:r>
              <a:rPr lang="en-US" sz="2000" dirty="0" smtClean="0">
                <a:latin typeface="Times New Roman" pitchFamily="18" charset="0"/>
                <a:cs typeface="Times New Roman" pitchFamily="18" charset="0"/>
              </a:rPr>
              <a:t> – 19 data are gathered from each province and provincial data are obtained from the health authorities within the province.</a:t>
            </a:r>
          </a:p>
          <a:p>
            <a:r>
              <a:rPr lang="en-US" sz="2000" dirty="0" smtClean="0">
                <a:latin typeface="Times New Roman" pitchFamily="18" charset="0"/>
                <a:cs typeface="Times New Roman" pitchFamily="18" charset="0"/>
              </a:rPr>
              <a:t>In terms of </a:t>
            </a:r>
            <a:r>
              <a:rPr lang="en-US" sz="2000" dirty="0" err="1" smtClean="0">
                <a:latin typeface="Times New Roman" pitchFamily="18" charset="0"/>
                <a:cs typeface="Times New Roman" pitchFamily="18" charset="0"/>
              </a:rPr>
              <a:t>datatypes</a:t>
            </a:r>
            <a:r>
              <a:rPr lang="en-US" sz="2000" dirty="0" smtClean="0">
                <a:latin typeface="Times New Roman" pitchFamily="18" charset="0"/>
                <a:cs typeface="Times New Roman" pitchFamily="18" charset="0"/>
              </a:rPr>
              <a:t> , Covid-19 data usually contain:</a:t>
            </a:r>
          </a:p>
          <a:p>
            <a:r>
              <a:rPr lang="en-US" sz="2000" b="1" dirty="0" smtClean="0">
                <a:latin typeface="Times New Roman" pitchFamily="18" charset="0"/>
                <a:cs typeface="Times New Roman" pitchFamily="18" charset="0"/>
              </a:rPr>
              <a:t>Administrative information:</a:t>
            </a:r>
          </a:p>
          <a:p>
            <a:r>
              <a:rPr lang="en-US" sz="2000" dirty="0" smtClean="0">
                <a:latin typeface="Times New Roman" pitchFamily="18" charset="0"/>
                <a:cs typeface="Times New Roman" pitchFamily="18" charset="0"/>
              </a:rPr>
              <a:t>It includes :</a:t>
            </a:r>
          </a:p>
          <a:p>
            <a:r>
              <a:rPr lang="en-US" sz="2000" b="1" dirty="0" smtClean="0">
                <a:latin typeface="Times New Roman" pitchFamily="18" charset="0"/>
                <a:cs typeface="Times New Roman" pitchFamily="18" charset="0"/>
              </a:rPr>
              <a:t>A) </a:t>
            </a:r>
            <a:r>
              <a:rPr lang="en-US" sz="2000" dirty="0" smtClean="0">
                <a:latin typeface="Times New Roman" pitchFamily="18" charset="0"/>
                <a:cs typeface="Times New Roman" pitchFamily="18" charset="0"/>
              </a:rPr>
              <a:t>an unique privacy –preserving identifier for each case.</a:t>
            </a:r>
          </a:p>
          <a:p>
            <a:r>
              <a:rPr lang="en-US" sz="2000" b="1" dirty="0" smtClean="0">
                <a:latin typeface="Times New Roman" pitchFamily="18" charset="0"/>
                <a:cs typeface="Times New Roman" pitchFamily="18" charset="0"/>
              </a:rPr>
              <a:t>B) </a:t>
            </a:r>
            <a:r>
              <a:rPr lang="en-US" sz="2000" dirty="0" smtClean="0">
                <a:latin typeface="Times New Roman" pitchFamily="18" charset="0"/>
                <a:cs typeface="Times New Roman" pitchFamily="18" charset="0"/>
              </a:rPr>
              <a:t>its location</a:t>
            </a:r>
            <a:endParaRPr lang="en-US" sz="2000" b="1"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itchFamily="18" charset="0"/>
                <a:cs typeface="Times New Roman" pitchFamily="18" charset="0"/>
              </a:rPr>
              <a:t>PROCESS INVOLVED IN DATA SCIENCE ANALYTICS:</a:t>
            </a:r>
            <a:endParaRPr lang="en-US" sz="4000" dirty="0"/>
          </a:p>
        </p:txBody>
      </p:sp>
      <p:sp>
        <p:nvSpPr>
          <p:cNvPr id="3" name="Content Placeholder 2"/>
          <p:cNvSpPr>
            <a:spLocks noGrp="1"/>
          </p:cNvSpPr>
          <p:nvPr>
            <p:ph idx="1"/>
          </p:nvPr>
        </p:nvSpPr>
        <p:spPr/>
        <p:txBody>
          <a:bodyPr>
            <a:normAutofit fontScale="70000" lnSpcReduction="20000"/>
          </a:bodyPr>
          <a:lstStyle/>
          <a:p>
            <a:pPr algn="just">
              <a:lnSpc>
                <a:spcPct val="150000"/>
              </a:lnSpc>
              <a:spcBef>
                <a:spcPts val="0"/>
              </a:spcBef>
            </a:pPr>
            <a:r>
              <a:rPr lang="en-US" sz="2000" b="1" dirty="0" smtClean="0">
                <a:latin typeface="Times New Roman" pitchFamily="18" charset="0"/>
                <a:cs typeface="Times New Roman" pitchFamily="18" charset="0"/>
              </a:rPr>
              <a:t>C) </a:t>
            </a:r>
            <a:r>
              <a:rPr lang="en-US" sz="2000" dirty="0" smtClean="0">
                <a:latin typeface="Times New Roman" pitchFamily="18" charset="0"/>
                <a:cs typeface="Times New Roman" pitchFamily="18" charset="0"/>
              </a:rPr>
              <a:t>Symptom onset day or its closest day.</a:t>
            </a:r>
          </a:p>
          <a:p>
            <a:pPr algn="just">
              <a:lnSpc>
                <a:spcPct val="150000"/>
              </a:lnSpc>
              <a:spcBef>
                <a:spcPts val="0"/>
              </a:spcBef>
            </a:pPr>
            <a:r>
              <a:rPr lang="en-US" sz="2000" b="1" dirty="0" smtClean="0">
                <a:latin typeface="Times New Roman" pitchFamily="18" charset="0"/>
                <a:cs typeface="Times New Roman" pitchFamily="18" charset="0"/>
              </a:rPr>
              <a:t>Case Details:</a:t>
            </a:r>
          </a:p>
          <a:p>
            <a:pPr algn="just">
              <a:lnSpc>
                <a:spcPct val="150000"/>
              </a:lnSpc>
              <a:spcBef>
                <a:spcPts val="0"/>
              </a:spcBef>
            </a:pPr>
            <a:r>
              <a:rPr lang="en-US" sz="2000" dirty="0" smtClean="0">
                <a:latin typeface="Times New Roman" pitchFamily="18" charset="0"/>
                <a:cs typeface="Times New Roman" pitchFamily="18" charset="0"/>
              </a:rPr>
              <a:t>It includes the gender , age and occupation of the cases.</a:t>
            </a:r>
          </a:p>
          <a:p>
            <a:pPr algn="just">
              <a:lnSpc>
                <a:spcPct val="150000"/>
              </a:lnSpc>
              <a:spcBef>
                <a:spcPts val="0"/>
              </a:spcBef>
            </a:pPr>
            <a:endParaRPr lang="en-US" sz="2000" dirty="0" smtClean="0">
              <a:latin typeface="Times New Roman" pitchFamily="18" charset="0"/>
              <a:cs typeface="Times New Roman" pitchFamily="18" charset="0"/>
            </a:endParaRPr>
          </a:p>
          <a:p>
            <a:pPr algn="just">
              <a:lnSpc>
                <a:spcPct val="150000"/>
              </a:lnSpc>
              <a:spcBef>
                <a:spcPts val="0"/>
              </a:spcBef>
            </a:pPr>
            <a:r>
              <a:rPr lang="en-US" sz="2000" b="1" dirty="0" smtClean="0">
                <a:latin typeface="Times New Roman" pitchFamily="18" charset="0"/>
                <a:cs typeface="Times New Roman" pitchFamily="18" charset="0"/>
              </a:rPr>
              <a:t>Symptom-Related Data:</a:t>
            </a:r>
          </a:p>
          <a:p>
            <a:pPr algn="just">
              <a:lnSpc>
                <a:spcPct val="150000"/>
              </a:lnSpc>
              <a:spcBef>
                <a:spcPts val="0"/>
              </a:spcBef>
            </a:pPr>
            <a:r>
              <a:rPr lang="en-US" sz="2000" b="1" dirty="0" smtClean="0">
                <a:latin typeface="Times New Roman" pitchFamily="18" charset="0"/>
                <a:cs typeface="Times New Roman" pitchFamily="18" charset="0"/>
              </a:rPr>
              <a:t>Symptom-related data: </a:t>
            </a:r>
            <a:r>
              <a:rPr lang="en-US" sz="2000" dirty="0" smtClean="0">
                <a:latin typeface="Times New Roman" pitchFamily="18" charset="0"/>
                <a:cs typeface="Times New Roman" pitchFamily="18" charset="0"/>
              </a:rPr>
              <a:t>It include additional information for the case which is not asymptomatic such as</a:t>
            </a:r>
          </a:p>
          <a:p>
            <a:pPr algn="just">
              <a:lnSpc>
                <a:spcPct val="150000"/>
              </a:lnSpc>
              <a:spcBef>
                <a:spcPts val="0"/>
              </a:spcBef>
            </a:pPr>
            <a:r>
              <a:rPr lang="en-US" sz="2000" b="1" dirty="0" smtClean="0">
                <a:latin typeface="Times New Roman" pitchFamily="18" charset="0"/>
                <a:cs typeface="Times New Roman" pitchFamily="18" charset="0"/>
              </a:rPr>
              <a:t>A)</a:t>
            </a:r>
            <a:r>
              <a:rPr lang="en-US" sz="2000" dirty="0" smtClean="0">
                <a:latin typeface="Times New Roman" pitchFamily="18" charset="0"/>
                <a:cs typeface="Times New Roman" pitchFamily="18" charset="0"/>
              </a:rPr>
              <a:t>onset day of symptoms</a:t>
            </a:r>
          </a:p>
          <a:p>
            <a:pPr algn="just">
              <a:lnSpc>
                <a:spcPct val="150000"/>
              </a:lnSpc>
              <a:spcBef>
                <a:spcPts val="0"/>
              </a:spcBef>
            </a:pPr>
            <a:r>
              <a:rPr lang="en-US" sz="2000" b="1" dirty="0" smtClean="0">
                <a:latin typeface="Times New Roman" pitchFamily="18" charset="0"/>
                <a:cs typeface="Times New Roman" pitchFamily="18" charset="0"/>
              </a:rPr>
              <a:t>B)</a:t>
            </a:r>
            <a:r>
              <a:rPr lang="en-US" sz="2000" dirty="0" smtClean="0">
                <a:latin typeface="Times New Roman" pitchFamily="18" charset="0"/>
                <a:cs typeface="Times New Roman" pitchFamily="18" charset="0"/>
              </a:rPr>
              <a:t>Collection of symptoms(cough , runny nose, weakness , pain and irritability).</a:t>
            </a:r>
          </a:p>
          <a:p>
            <a:pPr algn="just">
              <a:lnSpc>
                <a:spcPct val="150000"/>
              </a:lnSpc>
              <a:spcBef>
                <a:spcPts val="0"/>
              </a:spcBef>
            </a:pPr>
            <a:r>
              <a:rPr lang="en-US" sz="2000" b="1" dirty="0" smtClean="0">
                <a:latin typeface="Times New Roman" pitchFamily="18" charset="0"/>
                <a:cs typeface="Times New Roman" pitchFamily="18" charset="0"/>
              </a:rPr>
              <a:t>C)</a:t>
            </a:r>
            <a:r>
              <a:rPr lang="en-US" sz="2000" dirty="0" smtClean="0">
                <a:latin typeface="Times New Roman" pitchFamily="18" charset="0"/>
                <a:cs typeface="Times New Roman" pitchFamily="18" charset="0"/>
              </a:rPr>
              <a:t>clinical course and outcomes. It includes:</a:t>
            </a:r>
          </a:p>
          <a:p>
            <a:pPr algn="just">
              <a:lnSpc>
                <a:spcPct val="150000"/>
              </a:lnSpc>
              <a:spcBef>
                <a:spcPts val="0"/>
              </a:spcBef>
            </a:pPr>
            <a:r>
              <a:rPr lang="en-US" sz="2000" b="1" dirty="0" smtClean="0">
                <a:latin typeface="Times New Roman" pitchFamily="18" charset="0"/>
                <a:cs typeface="Times New Roman" pitchFamily="18" charset="0"/>
              </a:rPr>
              <a:t>A) </a:t>
            </a:r>
            <a:r>
              <a:rPr lang="en-US" sz="2000" dirty="0" smtClean="0">
                <a:latin typeface="Times New Roman" pitchFamily="18" charset="0"/>
                <a:cs typeface="Times New Roman" pitchFamily="18" charset="0"/>
              </a:rPr>
              <a:t>Hospitalized in the ICU and not hospitalized .</a:t>
            </a:r>
          </a:p>
          <a:p>
            <a:pPr algn="just">
              <a:lnSpc>
                <a:spcPct val="150000"/>
              </a:lnSpc>
              <a:spcBef>
                <a:spcPts val="0"/>
              </a:spcBef>
            </a:pPr>
            <a:r>
              <a:rPr lang="en-US" sz="2000" b="1" dirty="0" smtClean="0">
                <a:latin typeface="Times New Roman" pitchFamily="18" charset="0"/>
                <a:cs typeface="Times New Roman" pitchFamily="18" charset="0"/>
              </a:rPr>
              <a:t>B) </a:t>
            </a:r>
            <a:r>
              <a:rPr lang="en-US" sz="2000" dirty="0" smtClean="0">
                <a:latin typeface="Times New Roman" pitchFamily="18" charset="0"/>
                <a:cs typeface="Times New Roman" pitchFamily="18" charset="0"/>
              </a:rPr>
              <a:t>Clinical outcomes , recovery or death.</a:t>
            </a:r>
            <a:endParaRPr lang="en-US" sz="2000" b="1" dirty="0">
              <a:latin typeface="Times New Roman" pitchFamily="18" charset="0"/>
              <a:cs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itchFamily="18" charset="0"/>
                <a:cs typeface="Times New Roman" pitchFamily="18" charset="0"/>
              </a:rPr>
              <a:t>PROCESS INVOLVED IN DATA SCIENCE ANALYTICS:</a:t>
            </a:r>
            <a:endParaRPr lang="en-US" sz="4000" dirty="0"/>
          </a:p>
        </p:txBody>
      </p:sp>
      <p:sp>
        <p:nvSpPr>
          <p:cNvPr id="3" name="Content Placeholder 2"/>
          <p:cNvSpPr>
            <a:spLocks noGrp="1"/>
          </p:cNvSpPr>
          <p:nvPr>
            <p:ph idx="1"/>
          </p:nvPr>
        </p:nvSpPr>
        <p:spPr/>
        <p:txBody>
          <a:bodyPr>
            <a:normAutofit fontScale="85000" lnSpcReduction="20000"/>
          </a:bodyPr>
          <a:lstStyle/>
          <a:p>
            <a:pPr algn="just">
              <a:lnSpc>
                <a:spcPct val="150000"/>
              </a:lnSpc>
              <a:spcBef>
                <a:spcPts val="0"/>
              </a:spcBef>
            </a:pPr>
            <a:r>
              <a:rPr lang="en-US" sz="2000" dirty="0" smtClean="0">
                <a:latin typeface="Times New Roman" pitchFamily="18" charset="0"/>
                <a:cs typeface="Times New Roman" pitchFamily="18" charset="0"/>
              </a:rPr>
              <a:t>Exposures which include transmission methods.</a:t>
            </a:r>
          </a:p>
          <a:p>
            <a:pPr algn="just">
              <a:lnSpc>
                <a:spcPct val="150000"/>
              </a:lnSpc>
              <a:spcBef>
                <a:spcPts val="0"/>
              </a:spcBef>
            </a:pPr>
            <a:endParaRPr lang="en-US" sz="2000" dirty="0" smtClean="0">
              <a:latin typeface="Times New Roman" pitchFamily="18" charset="0"/>
              <a:cs typeface="Times New Roman" pitchFamily="18" charset="0"/>
            </a:endParaRPr>
          </a:p>
          <a:p>
            <a:pPr algn="just">
              <a:lnSpc>
                <a:spcPct val="150000"/>
              </a:lnSpc>
              <a:spcBef>
                <a:spcPts val="0"/>
              </a:spcBef>
            </a:pPr>
            <a:r>
              <a:rPr lang="en-US" sz="2000" b="1" dirty="0" smtClean="0">
                <a:latin typeface="Times New Roman" pitchFamily="18" charset="0"/>
                <a:cs typeface="Times New Roman" pitchFamily="18" charset="0"/>
              </a:rPr>
              <a:t>B) Data Preprocessing:</a:t>
            </a:r>
          </a:p>
          <a:p>
            <a:pPr algn="just">
              <a:lnSpc>
                <a:spcPct val="150000"/>
              </a:lnSpc>
              <a:spcBef>
                <a:spcPts val="0"/>
              </a:spcBef>
            </a:pPr>
            <a:r>
              <a:rPr lang="en-US" sz="2000" dirty="0" smtClean="0">
                <a:latin typeface="Times New Roman" pitchFamily="18" charset="0"/>
                <a:cs typeface="Times New Roman" pitchFamily="18" charset="0"/>
              </a:rPr>
              <a:t>The data has been collected from various sources.</a:t>
            </a:r>
          </a:p>
          <a:p>
            <a:pPr algn="just">
              <a:lnSpc>
                <a:spcPct val="150000"/>
              </a:lnSpc>
              <a:spcBef>
                <a:spcPts val="0"/>
              </a:spcBef>
            </a:pPr>
            <a:r>
              <a:rPr lang="en-US" sz="2000" dirty="0" smtClean="0">
                <a:latin typeface="Times New Roman" pitchFamily="18" charset="0"/>
                <a:cs typeface="Times New Roman" pitchFamily="18" charset="0"/>
              </a:rPr>
              <a:t>Next , the data is checked for some missing or unknown information.</a:t>
            </a:r>
          </a:p>
          <a:p>
            <a:pPr algn="just">
              <a:lnSpc>
                <a:spcPct val="150000"/>
              </a:lnSpc>
              <a:spcBef>
                <a:spcPts val="0"/>
              </a:spcBef>
            </a:pPr>
            <a:r>
              <a:rPr lang="en-US" sz="2000" dirty="0" smtClean="0">
                <a:latin typeface="Times New Roman" pitchFamily="18" charset="0"/>
                <a:cs typeface="Times New Roman" pitchFamily="18" charset="0"/>
              </a:rPr>
              <a:t>Once the nature of </a:t>
            </a:r>
            <a:r>
              <a:rPr lang="en-US" sz="2000" dirty="0" err="1" smtClean="0">
                <a:latin typeface="Times New Roman" pitchFamily="18" charset="0"/>
                <a:cs typeface="Times New Roman" pitchFamily="18" charset="0"/>
              </a:rPr>
              <a:t>Covid</a:t>
            </a:r>
            <a:r>
              <a:rPr lang="en-US" sz="2000" dirty="0" smtClean="0">
                <a:latin typeface="Times New Roman" pitchFamily="18" charset="0"/>
                <a:cs typeface="Times New Roman" pitchFamily="18" charset="0"/>
              </a:rPr>
              <a:t> – 19 data is given , there may some null values.</a:t>
            </a:r>
          </a:p>
          <a:p>
            <a:pPr algn="just">
              <a:lnSpc>
                <a:spcPct val="150000"/>
              </a:lnSpc>
              <a:spcBef>
                <a:spcPts val="0"/>
              </a:spcBef>
            </a:pPr>
            <a:r>
              <a:rPr lang="en-US" sz="2000" dirty="0" smtClean="0">
                <a:latin typeface="Times New Roman" pitchFamily="18" charset="0"/>
                <a:cs typeface="Times New Roman" pitchFamily="18" charset="0"/>
              </a:rPr>
              <a:t>Some values may not be available at the moment for timely reposting of cases.</a:t>
            </a:r>
          </a:p>
          <a:p>
            <a:pPr algn="just">
              <a:lnSpc>
                <a:spcPct val="150000"/>
              </a:lnSpc>
              <a:spcBef>
                <a:spcPts val="0"/>
              </a:spcBef>
            </a:pPr>
            <a:r>
              <a:rPr lang="en-US" sz="2000" dirty="0" smtClean="0">
                <a:latin typeface="Times New Roman" pitchFamily="18" charset="0"/>
                <a:cs typeface="Times New Roman" pitchFamily="18" charset="0"/>
              </a:rPr>
              <a:t>For some other attributes related to case details like gender and age, patients may not report it due to privacy concerns.</a:t>
            </a:r>
            <a:endParaRPr lang="en-US" sz="2000" dirty="0">
              <a:latin typeface="Times New Roman" pitchFamily="18" charset="0"/>
              <a:cs typeface="Times New Roman"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DATA PREPROCESSING:</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lgn="just">
              <a:lnSpc>
                <a:spcPct val="150000"/>
              </a:lnSpc>
              <a:spcBef>
                <a:spcPts val="0"/>
              </a:spcBef>
            </a:pPr>
            <a:r>
              <a:rPr lang="en-US" sz="2000" dirty="0" smtClean="0">
                <a:latin typeface="Times New Roman" pitchFamily="18" charset="0"/>
                <a:cs typeface="Times New Roman" pitchFamily="18" charset="0"/>
              </a:rPr>
              <a:t>There are many cases with null values.</a:t>
            </a:r>
          </a:p>
          <a:p>
            <a:pPr algn="just">
              <a:lnSpc>
                <a:spcPct val="150000"/>
              </a:lnSpc>
              <a:spcBef>
                <a:spcPts val="0"/>
              </a:spcBef>
            </a:pPr>
            <a:r>
              <a:rPr lang="en-US" sz="2000" dirty="0" smtClean="0">
                <a:latin typeface="Times New Roman" pitchFamily="18" charset="0"/>
                <a:cs typeface="Times New Roman" pitchFamily="18" charset="0"/>
              </a:rPr>
              <a:t>If we ignore them , it may lead to inaccurate analysis of data.</a:t>
            </a:r>
          </a:p>
          <a:p>
            <a:pPr algn="just">
              <a:lnSpc>
                <a:spcPct val="150000"/>
              </a:lnSpc>
              <a:spcBef>
                <a:spcPts val="0"/>
              </a:spcBef>
            </a:pPr>
            <a:r>
              <a:rPr lang="en-US" sz="2000" dirty="0" smtClean="0">
                <a:latin typeface="Times New Roman" pitchFamily="18" charset="0"/>
                <a:cs typeface="Times New Roman" pitchFamily="18" charset="0"/>
              </a:rPr>
              <a:t>System keeps all these cases for analysis.</a:t>
            </a:r>
          </a:p>
          <a:p>
            <a:pPr algn="just">
              <a:lnSpc>
                <a:spcPct val="150000"/>
              </a:lnSpc>
              <a:spcBef>
                <a:spcPts val="0"/>
              </a:spcBef>
            </a:pPr>
            <a:r>
              <a:rPr lang="en-US" sz="2000" dirty="0" smtClean="0">
                <a:latin typeface="Times New Roman" pitchFamily="18" charset="0"/>
                <a:cs typeface="Times New Roman" pitchFamily="18" charset="0"/>
              </a:rPr>
              <a:t>Some attributes like dates(would be too specific for the analysis).</a:t>
            </a:r>
          </a:p>
          <a:p>
            <a:pPr algn="just">
              <a:lnSpc>
                <a:spcPct val="150000"/>
              </a:lnSpc>
              <a:spcBef>
                <a:spcPts val="0"/>
              </a:spcBef>
            </a:pPr>
            <a:r>
              <a:rPr lang="en-US" sz="2000" dirty="0" smtClean="0">
                <a:latin typeface="Times New Roman" pitchFamily="18" charset="0"/>
                <a:cs typeface="Times New Roman" pitchFamily="18" charset="0"/>
              </a:rPr>
              <a:t>Delays in testing or reporting are not uncommon.</a:t>
            </a:r>
          </a:p>
          <a:p>
            <a:pPr algn="just">
              <a:lnSpc>
                <a:spcPct val="150000"/>
              </a:lnSpc>
              <a:spcBef>
                <a:spcPts val="0"/>
              </a:spcBef>
            </a:pPr>
            <a:r>
              <a:rPr lang="en-US" sz="2000" dirty="0" smtClean="0">
                <a:latin typeface="Times New Roman" pitchFamily="18" charset="0"/>
                <a:cs typeface="Times New Roman" pitchFamily="18" charset="0"/>
              </a:rPr>
              <a:t>The days are grouped logically into 7-days interval (</a:t>
            </a:r>
            <a:r>
              <a:rPr lang="en-US" sz="2000" dirty="0" err="1" smtClean="0">
                <a:latin typeface="Times New Roman" pitchFamily="18" charset="0"/>
                <a:cs typeface="Times New Roman" pitchFamily="18" charset="0"/>
              </a:rPr>
              <a:t>i.e</a:t>
            </a:r>
            <a:r>
              <a:rPr lang="en-US" sz="2000" dirty="0" smtClean="0">
                <a:latin typeface="Times New Roman" pitchFamily="18" charset="0"/>
                <a:cs typeface="Times New Roman" pitchFamily="18" charset="0"/>
              </a:rPr>
              <a:t> . A  week).</a:t>
            </a:r>
          </a:p>
          <a:p>
            <a:pPr algn="just">
              <a:lnSpc>
                <a:spcPct val="150000"/>
              </a:lnSpc>
              <a:spcBef>
                <a:spcPts val="0"/>
              </a:spcBef>
            </a:pPr>
            <a:r>
              <a:rPr lang="en-US" sz="2000" dirty="0" smtClean="0">
                <a:latin typeface="Times New Roman" pitchFamily="18" charset="0"/>
                <a:cs typeface="Times New Roman" pitchFamily="18" charset="0"/>
              </a:rPr>
              <a:t>Benefits of grouping include:</a:t>
            </a:r>
          </a:p>
          <a:p>
            <a:pPr algn="just">
              <a:lnSpc>
                <a:spcPct val="150000"/>
              </a:lnSpc>
              <a:spcBef>
                <a:spcPts val="0"/>
              </a:spcBef>
            </a:pPr>
            <a:r>
              <a:rPr lang="en-US" sz="2000" dirty="0" smtClean="0">
                <a:latin typeface="Times New Roman" pitchFamily="18" charset="0"/>
                <a:cs typeface="Times New Roman" pitchFamily="18" charset="0"/>
              </a:rPr>
              <a:t>Summing the frequency of cases over a week.</a:t>
            </a:r>
          </a:p>
          <a:p>
            <a:pPr algn="just">
              <a:lnSpc>
                <a:spcPct val="150000"/>
              </a:lnSpc>
              <a:spcBef>
                <a:spcPts val="0"/>
              </a:spcBef>
            </a:pPr>
            <a:r>
              <a:rPr lang="en-US" sz="2000" dirty="0" smtClean="0">
                <a:latin typeface="Times New Roman" pitchFamily="18" charset="0"/>
                <a:cs typeface="Times New Roman" pitchFamily="18" charset="0"/>
              </a:rPr>
              <a:t>It increases the chance of  having sufficient frequency  for being discovered as a frequency pattern.</a:t>
            </a:r>
          </a:p>
          <a:p>
            <a:pPr algn="just">
              <a:lnSpc>
                <a:spcPct val="150000"/>
              </a:lnSpc>
              <a:spcBef>
                <a:spcPts val="0"/>
              </a:spcBef>
            </a:pPr>
            <a:r>
              <a:rPr lang="en-US" sz="2000" dirty="0" smtClean="0">
                <a:latin typeface="Times New Roman" pitchFamily="18" charset="0"/>
                <a:cs typeface="Times New Roman" pitchFamily="18" charset="0"/>
              </a:rPr>
              <a:t>It helps in getting statistically significant mining results.</a:t>
            </a:r>
            <a:endParaRPr lang="en-US" sz="2000" dirty="0">
              <a:latin typeface="Times New Roman" pitchFamily="18" charset="0"/>
              <a:cs typeface="Times New Roman"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DATA PREPROCESSING:</a:t>
            </a:r>
            <a:endParaRPr lang="en-US" sz="4000" dirty="0"/>
          </a:p>
        </p:txBody>
      </p:sp>
      <p:sp>
        <p:nvSpPr>
          <p:cNvPr id="3" name="Content Placeholder 2"/>
          <p:cNvSpPr>
            <a:spLocks noGrp="1"/>
          </p:cNvSpPr>
          <p:nvPr>
            <p:ph idx="1"/>
          </p:nvPr>
        </p:nvSpPr>
        <p:spPr/>
        <p:txBody>
          <a:bodyPr>
            <a:normAutofit fontScale="85000" lnSpcReduction="20000"/>
          </a:bodyPr>
          <a:lstStyle/>
          <a:p>
            <a:pPr algn="just">
              <a:lnSpc>
                <a:spcPct val="160000"/>
              </a:lnSpc>
              <a:spcBef>
                <a:spcPts val="0"/>
              </a:spcBef>
            </a:pPr>
            <a:r>
              <a:rPr lang="en-US" sz="2000" dirty="0" smtClean="0">
                <a:latin typeface="Times New Roman" pitchFamily="18" charset="0"/>
                <a:cs typeface="Times New Roman" pitchFamily="18" charset="0"/>
              </a:rPr>
              <a:t>If we generalize the cases , it helps to preserve the privacy of the individuals .</a:t>
            </a:r>
          </a:p>
          <a:p>
            <a:pPr algn="just">
              <a:lnSpc>
                <a:spcPct val="160000"/>
              </a:lnSpc>
              <a:spcBef>
                <a:spcPts val="0"/>
              </a:spcBef>
            </a:pPr>
            <a:r>
              <a:rPr lang="en-US" sz="2000" dirty="0" smtClean="0">
                <a:latin typeface="Times New Roman" pitchFamily="18" charset="0"/>
                <a:cs typeface="Times New Roman" pitchFamily="18" charset="0"/>
              </a:rPr>
              <a:t>It maintains the utility for knowledge discovery.</a:t>
            </a:r>
          </a:p>
          <a:p>
            <a:pPr algn="just">
              <a:lnSpc>
                <a:spcPct val="160000"/>
              </a:lnSpc>
              <a:spcBef>
                <a:spcPts val="0"/>
              </a:spcBef>
            </a:pPr>
            <a:endParaRPr lang="en-US" sz="2000" dirty="0" smtClean="0">
              <a:latin typeface="Times New Roman" pitchFamily="18" charset="0"/>
              <a:cs typeface="Times New Roman" pitchFamily="18" charset="0"/>
            </a:endParaRPr>
          </a:p>
          <a:p>
            <a:pPr algn="just">
              <a:lnSpc>
                <a:spcPct val="160000"/>
              </a:lnSpc>
              <a:spcBef>
                <a:spcPts val="0"/>
              </a:spcBef>
            </a:pPr>
            <a:r>
              <a:rPr lang="en-US" sz="2000" dirty="0" smtClean="0">
                <a:latin typeface="Times New Roman" pitchFamily="18" charset="0"/>
                <a:cs typeface="Times New Roman" pitchFamily="18" charset="0"/>
              </a:rPr>
              <a:t>For some attributes like age and occupation , it would be logical to group the similar attributes into mega values.</a:t>
            </a:r>
          </a:p>
          <a:p>
            <a:pPr algn="just">
              <a:lnSpc>
                <a:spcPct val="160000"/>
              </a:lnSpc>
              <a:spcBef>
                <a:spcPts val="0"/>
              </a:spcBef>
            </a:pPr>
            <a:r>
              <a:rPr lang="en-US" sz="2000" dirty="0" smtClean="0">
                <a:latin typeface="Times New Roman" pitchFamily="18" charset="0"/>
                <a:cs typeface="Times New Roman" pitchFamily="18" charset="0"/>
              </a:rPr>
              <a:t>Ages can be binned into age groups.</a:t>
            </a:r>
          </a:p>
          <a:p>
            <a:pPr algn="just">
              <a:lnSpc>
                <a:spcPct val="160000"/>
              </a:lnSpc>
              <a:spcBef>
                <a:spcPts val="0"/>
              </a:spcBef>
            </a:pPr>
            <a:r>
              <a:rPr lang="en-US" sz="2000" dirty="0" smtClean="0">
                <a:latin typeface="Times New Roman" pitchFamily="18" charset="0"/>
                <a:cs typeface="Times New Roman" pitchFamily="18" charset="0"/>
              </a:rPr>
              <a:t>For example ,</a:t>
            </a:r>
          </a:p>
          <a:p>
            <a:pPr algn="just">
              <a:lnSpc>
                <a:spcPct val="160000"/>
              </a:lnSpc>
              <a:spcBef>
                <a:spcPts val="0"/>
              </a:spcBef>
            </a:pPr>
            <a:r>
              <a:rPr lang="en-US" sz="2000" dirty="0" smtClean="0">
                <a:latin typeface="Times New Roman" pitchFamily="18" charset="0"/>
                <a:cs typeface="Times New Roman" pitchFamily="18" charset="0"/>
              </a:rPr>
              <a:t>Grouping ages to age groups(</a:t>
            </a:r>
            <a:r>
              <a:rPr lang="en-US" sz="2000" dirty="0" err="1" smtClean="0">
                <a:latin typeface="Times New Roman" pitchFamily="18" charset="0"/>
                <a:cs typeface="Times New Roman" pitchFamily="18" charset="0"/>
              </a:rPr>
              <a:t>eg</a:t>
            </a:r>
            <a:r>
              <a:rPr lang="en-US" sz="2000" dirty="0" smtClean="0">
                <a:latin typeface="Times New Roman" pitchFamily="18" charset="0"/>
                <a:cs typeface="Times New Roman" pitchFamily="18" charset="0"/>
              </a:rPr>
              <a:t> ,&lt;=18 years old,20-29 years old and &gt;=80 years old).</a:t>
            </a:r>
          </a:p>
          <a:p>
            <a:pPr algn="just">
              <a:lnSpc>
                <a:spcPct val="160000"/>
              </a:lnSpc>
              <a:spcBef>
                <a:spcPts val="0"/>
              </a:spcBef>
            </a:pPr>
            <a:r>
              <a:rPr lang="en-US" sz="2000" dirty="0" smtClean="0">
                <a:latin typeface="Times New Roman" pitchFamily="18" charset="0"/>
                <a:cs typeface="Times New Roman" pitchFamily="18" charset="0"/>
              </a:rPr>
              <a:t>The occupation of cases are generalized to some key occupation groups, a) healthcare workers</a:t>
            </a:r>
          </a:p>
          <a:p>
            <a:pPr algn="just">
              <a:lnSpc>
                <a:spcPct val="160000"/>
              </a:lnSpc>
              <a:spcBef>
                <a:spcPts val="0"/>
              </a:spcBef>
            </a:pPr>
            <a:r>
              <a:rPr lang="en-US" sz="2000" dirty="0" smtClean="0">
                <a:latin typeface="Times New Roman" pitchFamily="18" charset="0"/>
                <a:cs typeface="Times New Roman" pitchFamily="18" charset="0"/>
              </a:rPr>
              <a:t>B)daycare workers</a:t>
            </a:r>
          </a:p>
          <a:p>
            <a:pPr algn="just">
              <a:lnSpc>
                <a:spcPct val="160000"/>
              </a:lnSpc>
              <a:spcBef>
                <a:spcPts val="0"/>
              </a:spcBef>
            </a:pPr>
            <a:r>
              <a:rPr lang="en-US" sz="2000" dirty="0" smtClean="0">
                <a:latin typeface="Times New Roman" pitchFamily="18" charset="0"/>
                <a:cs typeface="Times New Roman" pitchFamily="18" charset="0"/>
              </a:rPr>
              <a:t>C)long-term care residents.</a:t>
            </a:r>
            <a:endParaRPr lang="en-US" sz="2000" dirty="0">
              <a:latin typeface="Times New Roman" pitchFamily="18" charset="0"/>
              <a:cs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DATA PREPROCESSING:</a:t>
            </a:r>
            <a:endParaRPr lang="en-US" sz="4000" dirty="0"/>
          </a:p>
        </p:txBody>
      </p:sp>
      <p:sp>
        <p:nvSpPr>
          <p:cNvPr id="3" name="Content Placeholder 2"/>
          <p:cNvSpPr>
            <a:spLocks noGrp="1"/>
          </p:cNvSpPr>
          <p:nvPr>
            <p:ph idx="1"/>
          </p:nvPr>
        </p:nvSpPr>
        <p:spPr/>
        <p:txBody>
          <a:bodyPr>
            <a:normAutofit fontScale="92500" lnSpcReduction="20000"/>
          </a:bodyPr>
          <a:lstStyle/>
          <a:p>
            <a:pPr algn="just">
              <a:lnSpc>
                <a:spcPct val="150000"/>
              </a:lnSpc>
              <a:spcBef>
                <a:spcPts val="0"/>
              </a:spcBef>
            </a:pPr>
            <a:r>
              <a:rPr lang="en-US" sz="2000" dirty="0" smtClean="0">
                <a:latin typeface="Times New Roman" pitchFamily="18" charset="0"/>
                <a:cs typeface="Times New Roman" pitchFamily="18" charset="0"/>
              </a:rPr>
              <a:t>D) others.</a:t>
            </a:r>
          </a:p>
          <a:p>
            <a:pPr algn="just">
              <a:lnSpc>
                <a:spcPct val="150000"/>
              </a:lnSpc>
              <a:spcBef>
                <a:spcPts val="0"/>
              </a:spcBef>
            </a:pPr>
            <a:endParaRPr lang="en-US" sz="2000" dirty="0" smtClean="0">
              <a:latin typeface="Times New Roman" pitchFamily="18" charset="0"/>
              <a:cs typeface="Times New Roman" pitchFamily="18" charset="0"/>
            </a:endParaRPr>
          </a:p>
          <a:p>
            <a:pPr algn="just">
              <a:lnSpc>
                <a:spcPct val="150000"/>
              </a:lnSpc>
              <a:spcBef>
                <a:spcPts val="0"/>
              </a:spcBef>
            </a:pPr>
            <a:r>
              <a:rPr lang="en-US" sz="2000" dirty="0" smtClean="0">
                <a:latin typeface="Times New Roman" pitchFamily="18" charset="0"/>
                <a:cs typeface="Times New Roman" pitchFamily="18" charset="0"/>
              </a:rPr>
              <a:t>Generalizing specific transmission methods to some </a:t>
            </a:r>
            <a:r>
              <a:rPr lang="en-US" sz="2000" dirty="0" err="1" smtClean="0">
                <a:latin typeface="Times New Roman" pitchFamily="18" charset="0"/>
                <a:cs typeface="Times New Roman" pitchFamily="18" charset="0"/>
              </a:rPr>
              <a:t>generalied</a:t>
            </a:r>
            <a:r>
              <a:rPr lang="en-US" sz="2000" dirty="0" smtClean="0">
                <a:latin typeface="Times New Roman" pitchFamily="18" charset="0"/>
                <a:cs typeface="Times New Roman" pitchFamily="18" charset="0"/>
              </a:rPr>
              <a:t> key transmission methods.</a:t>
            </a:r>
          </a:p>
          <a:p>
            <a:pPr algn="just">
              <a:lnSpc>
                <a:spcPct val="150000"/>
              </a:lnSpc>
              <a:spcBef>
                <a:spcPts val="0"/>
              </a:spcBef>
            </a:pPr>
            <a:r>
              <a:rPr lang="en-US" sz="2000" dirty="0" smtClean="0">
                <a:latin typeface="Times New Roman" pitchFamily="18" charset="0"/>
                <a:cs typeface="Times New Roman" pitchFamily="18" charset="0"/>
              </a:rPr>
              <a:t>A) community exposures.</a:t>
            </a:r>
          </a:p>
          <a:p>
            <a:pPr algn="just">
              <a:lnSpc>
                <a:spcPct val="150000"/>
              </a:lnSpc>
              <a:spcBef>
                <a:spcPts val="0"/>
              </a:spcBef>
            </a:pPr>
            <a:r>
              <a:rPr lang="en-US" sz="2000" dirty="0" smtClean="0">
                <a:latin typeface="Times New Roman" pitchFamily="18" charset="0"/>
                <a:cs typeface="Times New Roman" pitchFamily="18" charset="0"/>
              </a:rPr>
              <a:t>B) travel exposures.</a:t>
            </a:r>
          </a:p>
          <a:p>
            <a:pPr algn="just">
              <a:lnSpc>
                <a:spcPct val="150000"/>
              </a:lnSpc>
              <a:spcBef>
                <a:spcPts val="0"/>
              </a:spcBef>
            </a:pPr>
            <a:r>
              <a:rPr lang="en-US" sz="2000" dirty="0" smtClean="0">
                <a:latin typeface="Times New Roman" pitchFamily="18" charset="0"/>
                <a:cs typeface="Times New Roman" pitchFamily="18" charset="0"/>
              </a:rPr>
              <a:t>C) others.</a:t>
            </a:r>
          </a:p>
          <a:p>
            <a:pPr algn="just">
              <a:lnSpc>
                <a:spcPct val="150000"/>
              </a:lnSpc>
              <a:spcBef>
                <a:spcPts val="0"/>
              </a:spcBef>
            </a:pPr>
            <a:endParaRPr lang="en-US" sz="2000" dirty="0" smtClean="0">
              <a:latin typeface="Times New Roman" pitchFamily="18" charset="0"/>
              <a:cs typeface="Times New Roman" pitchFamily="18" charset="0"/>
            </a:endParaRPr>
          </a:p>
          <a:p>
            <a:pPr algn="just">
              <a:lnSpc>
                <a:spcPct val="150000"/>
              </a:lnSpc>
              <a:spcBef>
                <a:spcPts val="0"/>
              </a:spcBef>
            </a:pPr>
            <a:r>
              <a:rPr lang="en-US" sz="2000" b="1" dirty="0" smtClean="0">
                <a:latin typeface="Times New Roman" pitchFamily="18" charset="0"/>
                <a:cs typeface="Times New Roman" pitchFamily="18" charset="0"/>
              </a:rPr>
              <a:t>C) Spatial Hierarchy:</a:t>
            </a:r>
          </a:p>
          <a:p>
            <a:pPr algn="just">
              <a:lnSpc>
                <a:spcPct val="150000"/>
              </a:lnSpc>
              <a:spcBef>
                <a:spcPts val="0"/>
              </a:spcBef>
            </a:pPr>
            <a:r>
              <a:rPr lang="en-US" sz="2000" dirty="0" err="1" smtClean="0">
                <a:latin typeface="Times New Roman" pitchFamily="18" charset="0"/>
                <a:cs typeface="Times New Roman" pitchFamily="18" charset="0"/>
              </a:rPr>
              <a:t>Covid</a:t>
            </a:r>
            <a:r>
              <a:rPr lang="en-US" sz="2000" dirty="0" smtClean="0">
                <a:latin typeface="Times New Roman" pitchFamily="18" charset="0"/>
                <a:cs typeface="Times New Roman" pitchFamily="18" charset="0"/>
              </a:rPr>
              <a:t> – 19 data can be collected from a wide variety of sources like local health authorities.</a:t>
            </a:r>
          </a:p>
          <a:p>
            <a:pPr algn="just">
              <a:lnSpc>
                <a:spcPct val="150000"/>
              </a:lnSpc>
              <a:spcBef>
                <a:spcPts val="0"/>
              </a:spcBef>
            </a:pPr>
            <a:r>
              <a:rPr lang="en-US" sz="2000" dirty="0" smtClean="0">
                <a:latin typeface="Times New Roman" pitchFamily="18" charset="0"/>
                <a:cs typeface="Times New Roman" pitchFamily="18" charset="0"/>
              </a:rPr>
              <a:t>Local data can be combined to meta – data at a more granularity level.</a:t>
            </a: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467544" y="1347614"/>
            <a:ext cx="7704000" cy="3416400"/>
          </a:xfrm>
        </p:spPr>
        <p:txBody>
          <a:bodyPr/>
          <a:lstStyle/>
          <a:p>
            <a:pPr marL="0" indent="0">
              <a:buNone/>
            </a:pPr>
            <a:r>
              <a:rPr lang="en-US" sz="2200" b="1" u="sng" dirty="0" err="1"/>
              <a:t>Exp</a:t>
            </a:r>
            <a:r>
              <a:rPr lang="en-US" sz="2200" b="1" u="sng" dirty="0"/>
              <a:t>: </a:t>
            </a:r>
            <a:r>
              <a:rPr lang="en-US" sz="2200" dirty="0"/>
              <a:t>5 </a:t>
            </a:r>
            <a:r>
              <a:rPr lang="en-US" sz="2200" dirty="0" err="1"/>
              <a:t>Yrs</a:t>
            </a:r>
            <a:endParaRPr lang="en-US" sz="2200" dirty="0"/>
          </a:p>
          <a:p>
            <a:pPr marL="0" indent="0">
              <a:buNone/>
            </a:pPr>
            <a:r>
              <a:rPr lang="en-US" sz="2200" b="1" u="sng" dirty="0"/>
              <a:t>Expert in</a:t>
            </a:r>
          </a:p>
          <a:p>
            <a:pPr marL="116175" indent="-116175">
              <a:buFont typeface="Arial" panose="020B0604020202020204" pitchFamily="34" charset="0"/>
              <a:buChar char="•"/>
            </a:pPr>
            <a:r>
              <a:rPr lang="en-US" sz="2200" dirty="0">
                <a:solidFill>
                  <a:schemeClr val="tx1"/>
                </a:solidFill>
              </a:rPr>
              <a:t>Python Developer on Machine Learning </a:t>
            </a:r>
          </a:p>
          <a:p>
            <a:pPr marL="116175" indent="-116175">
              <a:buFont typeface="Arial" panose="020B0604020202020204" pitchFamily="34" charset="0"/>
              <a:buChar char="•"/>
            </a:pPr>
            <a:r>
              <a:rPr lang="en-US" sz="2200" dirty="0">
                <a:solidFill>
                  <a:schemeClr val="tx1"/>
                </a:solidFill>
              </a:rPr>
              <a:t>Deep learning with computer vision </a:t>
            </a:r>
          </a:p>
          <a:p>
            <a:pPr marL="116175" indent="-116175">
              <a:buFont typeface="Arial" panose="020B0604020202020204" pitchFamily="34" charset="0"/>
              <a:buChar char="•"/>
            </a:pPr>
            <a:r>
              <a:rPr lang="en-US" sz="2200" dirty="0">
                <a:solidFill>
                  <a:schemeClr val="tx1"/>
                </a:solidFill>
              </a:rPr>
              <a:t>Matlab – Image Processing   </a:t>
            </a:r>
          </a:p>
          <a:p>
            <a:pPr marL="116175" indent="-116175">
              <a:buFont typeface="Arial" panose="020B0604020202020204" pitchFamily="34" charset="0"/>
              <a:buChar char="•"/>
            </a:pPr>
            <a:r>
              <a:rPr lang="en-US" sz="2200" dirty="0">
                <a:solidFill>
                  <a:schemeClr val="tx1"/>
                </a:solidFill>
              </a:rPr>
              <a:t>Autonomous Car design using ROS with LIDAR</a:t>
            </a:r>
          </a:p>
          <a:p>
            <a:pPr marL="0" indent="0">
              <a:buNone/>
            </a:pPr>
            <a:r>
              <a:rPr lang="en-US" sz="2200" b="1" u="sng" dirty="0">
                <a:solidFill>
                  <a:schemeClr val="tx1"/>
                </a:solidFill>
              </a:rPr>
              <a:t>Language</a:t>
            </a:r>
            <a:r>
              <a:rPr lang="en-US" sz="2200" dirty="0">
                <a:solidFill>
                  <a:schemeClr val="tx1"/>
                </a:solidFill>
              </a:rPr>
              <a:t> – Python , Java , HTML ,CSS.</a:t>
            </a:r>
          </a:p>
          <a:p>
            <a:pPr marL="0" indent="0">
              <a:buNone/>
            </a:pPr>
            <a:r>
              <a:rPr lang="en-US" sz="2200" b="1" u="sng" dirty="0">
                <a:solidFill>
                  <a:schemeClr val="tx1"/>
                </a:solidFill>
              </a:rPr>
              <a:t>Tools</a:t>
            </a:r>
            <a:r>
              <a:rPr lang="en-US" sz="2200" u="sng" dirty="0">
                <a:solidFill>
                  <a:schemeClr val="tx1"/>
                </a:solidFill>
              </a:rPr>
              <a:t> </a:t>
            </a:r>
            <a:r>
              <a:rPr lang="en-US" sz="2200" dirty="0">
                <a:solidFill>
                  <a:schemeClr val="tx1"/>
                </a:solidFill>
              </a:rPr>
              <a:t>– ANACONDA NAVIGATOR, JUPYTER NOTEBOOK, </a:t>
            </a:r>
          </a:p>
          <a:p>
            <a:pPr marL="116175" indent="-116175">
              <a:buFont typeface="Arial" panose="020B0604020202020204" pitchFamily="34" charset="0"/>
              <a:buChar char="•"/>
            </a:pPr>
            <a:r>
              <a:rPr lang="en-US" sz="2200" dirty="0">
                <a:solidFill>
                  <a:schemeClr val="tx1"/>
                </a:solidFill>
              </a:rPr>
              <a:t>GOOGLE COLAB.</a:t>
            </a:r>
          </a:p>
          <a:p>
            <a:pPr marL="0" indent="0">
              <a:buNone/>
            </a:pPr>
            <a:r>
              <a:rPr lang="en-US" sz="2200" b="1" dirty="0">
                <a:solidFill>
                  <a:schemeClr val="tx1"/>
                </a:solidFill>
              </a:rPr>
              <a:t>Graduation : </a:t>
            </a:r>
            <a:r>
              <a:rPr lang="en-US" sz="2200" dirty="0">
                <a:solidFill>
                  <a:schemeClr val="tx1"/>
                </a:solidFill>
              </a:rPr>
              <a:t>BE – ECE  | 2011</a:t>
            </a:r>
          </a:p>
          <a:p>
            <a:pPr marL="116175" indent="-116175">
              <a:buFont typeface="Arial" panose="020B0604020202020204" pitchFamily="34" charset="0"/>
              <a:buChar char="•"/>
            </a:pPr>
            <a:endParaRPr lang="en-US" sz="2200" dirty="0">
              <a:solidFill>
                <a:schemeClr val="tx1"/>
              </a:solidFill>
            </a:endParaRPr>
          </a:p>
        </p:txBody>
      </p:sp>
      <p:sp>
        <p:nvSpPr>
          <p:cNvPr id="7" name="Title 6"/>
          <p:cNvSpPr>
            <a:spLocks noGrp="1"/>
          </p:cNvSpPr>
          <p:nvPr>
            <p:ph type="title"/>
          </p:nvPr>
        </p:nvSpPr>
        <p:spPr>
          <a:xfrm>
            <a:off x="539552" y="627534"/>
            <a:ext cx="8238600" cy="478200"/>
          </a:xfrm>
        </p:spPr>
        <p:txBody>
          <a:bodyPr/>
          <a:lstStyle/>
          <a:p>
            <a:r>
              <a:rPr lang="en-US" sz="4500" dirty="0"/>
              <a:t>NANDHINI.S</a:t>
            </a:r>
          </a:p>
        </p:txBody>
      </p:sp>
    </p:spTree>
    <p:extLst>
      <p:ext uri="{BB962C8B-B14F-4D97-AF65-F5344CB8AC3E}">
        <p14:creationId xmlns:p14="http://schemas.microsoft.com/office/powerpoint/2010/main" val="49218991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Spatial hierarchy:</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lnSpc>
                <a:spcPct val="150000"/>
              </a:lnSpc>
              <a:spcBef>
                <a:spcPts val="0"/>
              </a:spcBef>
            </a:pPr>
            <a:r>
              <a:rPr lang="en-US" sz="2000" dirty="0" smtClean="0">
                <a:latin typeface="Times New Roman" pitchFamily="18" charset="0"/>
                <a:cs typeface="Times New Roman" pitchFamily="18" charset="0"/>
              </a:rPr>
              <a:t>The local data obtained from various health facilities like health centers and hospitals can be grouped within a Regional </a:t>
            </a:r>
            <a:r>
              <a:rPr lang="en-US" sz="2000" dirty="0" err="1" smtClean="0">
                <a:latin typeface="Times New Roman" pitchFamily="18" charset="0"/>
                <a:cs typeface="Times New Roman" pitchFamily="18" charset="0"/>
              </a:rPr>
              <a:t>helath</a:t>
            </a:r>
            <a:r>
              <a:rPr lang="en-US" sz="2000" dirty="0" smtClean="0">
                <a:latin typeface="Times New Roman" pitchFamily="18" charset="0"/>
                <a:cs typeface="Times New Roman" pitchFamily="18" charset="0"/>
              </a:rPr>
              <a:t> authority(RHA).</a:t>
            </a:r>
          </a:p>
          <a:p>
            <a:pPr algn="just">
              <a:lnSpc>
                <a:spcPct val="150000"/>
              </a:lnSpc>
              <a:spcBef>
                <a:spcPts val="0"/>
              </a:spcBef>
            </a:pPr>
            <a:r>
              <a:rPr lang="en-US" sz="2000" dirty="0" smtClean="0">
                <a:latin typeface="Times New Roman" pitchFamily="18" charset="0"/>
                <a:cs typeface="Times New Roman" pitchFamily="18" charset="0"/>
              </a:rPr>
              <a:t>Then , combine and aggregate this data to form the provincial </a:t>
            </a:r>
            <a:r>
              <a:rPr lang="en-US" sz="2000" dirty="0" err="1" smtClean="0">
                <a:latin typeface="Times New Roman" pitchFamily="18" charset="0"/>
                <a:cs typeface="Times New Roman" pitchFamily="18" charset="0"/>
              </a:rPr>
              <a:t>Covid</a:t>
            </a:r>
            <a:r>
              <a:rPr lang="en-US" sz="2000" dirty="0" smtClean="0">
                <a:latin typeface="Times New Roman" pitchFamily="18" charset="0"/>
                <a:cs typeface="Times New Roman" pitchFamily="18" charset="0"/>
              </a:rPr>
              <a:t> -19 data.</a:t>
            </a:r>
          </a:p>
          <a:p>
            <a:pPr algn="just">
              <a:lnSpc>
                <a:spcPct val="150000"/>
              </a:lnSpc>
              <a:spcBef>
                <a:spcPts val="0"/>
              </a:spcBef>
            </a:pPr>
            <a:r>
              <a:rPr lang="en-US" sz="2000" dirty="0" smtClean="0">
                <a:latin typeface="Times New Roman" pitchFamily="18" charset="0"/>
                <a:cs typeface="Times New Roman" pitchFamily="18" charset="0"/>
              </a:rPr>
              <a:t>Form the data for a national region by combining the data from other similar provinces.</a:t>
            </a:r>
          </a:p>
          <a:p>
            <a:pPr algn="just">
              <a:lnSpc>
                <a:spcPct val="150000"/>
              </a:lnSpc>
              <a:spcBef>
                <a:spcPts val="0"/>
              </a:spcBef>
            </a:pPr>
            <a:r>
              <a:rPr lang="en-US" sz="2000" dirty="0" smtClean="0">
                <a:latin typeface="Times New Roman" pitchFamily="18" charset="0"/>
                <a:cs typeface="Times New Roman" pitchFamily="18" charset="0"/>
              </a:rPr>
              <a:t>Then , we can obtain the data for a country and then a continent , by moving up the spatial hierarchy.</a:t>
            </a:r>
            <a:endParaRPr lang="en-US" sz="2000" dirty="0">
              <a:latin typeface="Times New Roman" pitchFamily="18" charset="0"/>
              <a:cs typeface="Times New Roman"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Spatial hierarchy:</a:t>
            </a:r>
            <a:endParaRPr lang="en-US" sz="4000" dirty="0"/>
          </a:p>
        </p:txBody>
      </p:sp>
      <p:pic>
        <p:nvPicPr>
          <p:cNvPr id="4" name="Content Placeholder 3" descr="Capture.PNG"/>
          <p:cNvPicPr>
            <a:picLocks noGrp="1" noChangeAspect="1"/>
          </p:cNvPicPr>
          <p:nvPr>
            <p:ph idx="1"/>
          </p:nvPr>
        </p:nvPicPr>
        <p:blipFill>
          <a:blip r:embed="rId2"/>
          <a:stretch>
            <a:fillRect/>
          </a:stretch>
        </p:blipFill>
        <p:spPr>
          <a:xfrm>
            <a:off x="228601" y="1485900"/>
            <a:ext cx="6477000" cy="3086100"/>
          </a:xfr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Spatial hierarchy:</a:t>
            </a:r>
            <a:endParaRPr lang="en-US" sz="4000" dirty="0"/>
          </a:p>
        </p:txBody>
      </p:sp>
      <p:sp>
        <p:nvSpPr>
          <p:cNvPr id="3" name="Content Placeholder 2"/>
          <p:cNvSpPr>
            <a:spLocks noGrp="1"/>
          </p:cNvSpPr>
          <p:nvPr>
            <p:ph idx="1"/>
          </p:nvPr>
        </p:nvSpPr>
        <p:spPr/>
        <p:txBody>
          <a:bodyPr>
            <a:normAutofit/>
          </a:bodyPr>
          <a:lstStyle/>
          <a:p>
            <a:pPr algn="just">
              <a:lnSpc>
                <a:spcPct val="150000"/>
              </a:lnSpc>
              <a:spcBef>
                <a:spcPts val="0"/>
              </a:spcBef>
            </a:pPr>
            <a:r>
              <a:rPr lang="en-US" sz="2000" dirty="0" smtClean="0">
                <a:latin typeface="Times New Roman" pitchFamily="18" charset="0"/>
                <a:cs typeface="Times New Roman" pitchFamily="18" charset="0"/>
              </a:rPr>
              <a:t>With spatial hierarchy , users can find frequent patterns.</a:t>
            </a:r>
          </a:p>
          <a:p>
            <a:pPr algn="just">
              <a:lnSpc>
                <a:spcPct val="150000"/>
              </a:lnSpc>
              <a:spcBef>
                <a:spcPts val="0"/>
              </a:spcBef>
            </a:pPr>
            <a:r>
              <a:rPr lang="en-US" sz="2000" dirty="0" smtClean="0">
                <a:latin typeface="Times New Roman" pitchFamily="18" charset="0"/>
                <a:cs typeface="Times New Roman" pitchFamily="18" charset="0"/>
              </a:rPr>
              <a:t>Compare patterns </a:t>
            </a:r>
            <a:r>
              <a:rPr lang="en-US" sz="2000" dirty="0" err="1" smtClean="0">
                <a:latin typeface="Times New Roman" pitchFamily="18" charset="0"/>
                <a:cs typeface="Times New Roman" pitchFamily="18" charset="0"/>
              </a:rPr>
              <a:t>patterns</a:t>
            </a:r>
            <a:r>
              <a:rPr lang="en-US" sz="2000" dirty="0" smtClean="0">
                <a:latin typeface="Times New Roman" pitchFamily="18" charset="0"/>
                <a:cs typeface="Times New Roman" pitchFamily="18" charset="0"/>
              </a:rPr>
              <a:t> among different units at the spatial granularity level of their interest.</a:t>
            </a:r>
          </a:p>
          <a:p>
            <a:pPr algn="just">
              <a:lnSpc>
                <a:spcPct val="150000"/>
              </a:lnSpc>
              <a:spcBef>
                <a:spcPts val="0"/>
              </a:spcBef>
            </a:pPr>
            <a:r>
              <a:rPr lang="en-US" sz="2000" dirty="0" smtClean="0">
                <a:latin typeface="Times New Roman" pitchFamily="18" charset="0"/>
                <a:cs typeface="Times New Roman" pitchFamily="18" charset="0"/>
              </a:rPr>
              <a:t>Users can start conducting spatial data analysis at higher granularity to get an insight.</a:t>
            </a:r>
          </a:p>
          <a:p>
            <a:pPr algn="just">
              <a:lnSpc>
                <a:spcPct val="150000"/>
              </a:lnSpc>
              <a:spcBef>
                <a:spcPts val="0"/>
              </a:spcBef>
            </a:pPr>
            <a:r>
              <a:rPr lang="en-US" sz="2000" dirty="0" smtClean="0">
                <a:latin typeface="Times New Roman" pitchFamily="18" charset="0"/>
                <a:cs typeface="Times New Roman" pitchFamily="18" charset="0"/>
              </a:rPr>
              <a:t>They can drill into some more detailed data at some specific lower granularity of interest.</a:t>
            </a:r>
            <a:endParaRPr lang="en-US" sz="2000" dirty="0">
              <a:latin typeface="Times New Roman" pitchFamily="18" charset="0"/>
              <a:cs typeface="Times New Roman"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latin typeface="Times New Roman" pitchFamily="18" charset="0"/>
                <a:cs typeface="Times New Roman" pitchFamily="18" charset="0"/>
              </a:rPr>
              <a:t>Frequent and contrast pattern mining:</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10000"/>
          </a:bodyPr>
          <a:lstStyle/>
          <a:p>
            <a:pPr algn="just">
              <a:lnSpc>
                <a:spcPct val="150000"/>
              </a:lnSpc>
              <a:spcBef>
                <a:spcPts val="0"/>
              </a:spcBef>
            </a:pPr>
            <a:r>
              <a:rPr lang="en-US" sz="2000" dirty="0" smtClean="0">
                <a:latin typeface="Times New Roman" pitchFamily="18" charset="0"/>
                <a:cs typeface="Times New Roman" pitchFamily="18" charset="0"/>
              </a:rPr>
              <a:t>To find the frequently </a:t>
            </a:r>
            <a:r>
              <a:rPr lang="en-US" sz="2000" dirty="0" err="1" smtClean="0">
                <a:latin typeface="Times New Roman" pitchFamily="18" charset="0"/>
                <a:cs typeface="Times New Roman" pitchFamily="18" charset="0"/>
              </a:rPr>
              <a:t>occuring</a:t>
            </a:r>
            <a:r>
              <a:rPr lang="en-US" sz="2000" dirty="0" smtClean="0">
                <a:latin typeface="Times New Roman" pitchFamily="18" charset="0"/>
                <a:cs typeface="Times New Roman" pitchFamily="18" charset="0"/>
              </a:rPr>
              <a:t> characteristics of Covid-19 cases , </a:t>
            </a:r>
          </a:p>
          <a:p>
            <a:pPr algn="just">
              <a:lnSpc>
                <a:spcPct val="150000"/>
              </a:lnSpc>
              <a:spcBef>
                <a:spcPts val="0"/>
              </a:spcBef>
            </a:pPr>
            <a:r>
              <a:rPr lang="en-US" sz="2000" dirty="0" smtClean="0">
                <a:latin typeface="Times New Roman" pitchFamily="18" charset="0"/>
                <a:cs typeface="Times New Roman" pitchFamily="18" charset="0"/>
              </a:rPr>
              <a:t>Apply frequent patterns to Covid-19 data for each geographic location at a certain spatial granularity level in the hierarchy.</a:t>
            </a:r>
          </a:p>
          <a:p>
            <a:pPr algn="just">
              <a:lnSpc>
                <a:spcPct val="150000"/>
              </a:lnSpc>
              <a:spcBef>
                <a:spcPts val="0"/>
              </a:spcBef>
            </a:pPr>
            <a:r>
              <a:rPr lang="en-US" sz="2000" dirty="0" smtClean="0">
                <a:latin typeface="Times New Roman" pitchFamily="18" charset="0"/>
                <a:cs typeface="Times New Roman" pitchFamily="18" charset="0"/>
              </a:rPr>
              <a:t>As the data for each location is disjoint , our system can mine each of this disjoint data set independently in parallel.</a:t>
            </a:r>
          </a:p>
          <a:p>
            <a:pPr algn="just">
              <a:lnSpc>
                <a:spcPct val="150000"/>
              </a:lnSpc>
              <a:spcBef>
                <a:spcPts val="0"/>
              </a:spcBef>
            </a:pPr>
            <a:r>
              <a:rPr lang="en-US" sz="2000" dirty="0" smtClean="0">
                <a:latin typeface="Times New Roman" pitchFamily="18" charset="0"/>
                <a:cs typeface="Times New Roman" pitchFamily="18" charset="0"/>
              </a:rPr>
              <a:t>Due to the timely reporting of cases , symptoms were unstated for many cases.</a:t>
            </a:r>
          </a:p>
          <a:p>
            <a:pPr algn="just">
              <a:lnSpc>
                <a:spcPct val="150000"/>
              </a:lnSpc>
              <a:spcBef>
                <a:spcPts val="0"/>
              </a:spcBef>
            </a:pPr>
            <a:r>
              <a:rPr lang="en-US" sz="2000" dirty="0" smtClean="0">
                <a:latin typeface="Times New Roman" pitchFamily="18" charset="0"/>
                <a:cs typeface="Times New Roman" pitchFamily="18" charset="0"/>
              </a:rPr>
              <a:t>The frequency of the symptoms may be lower than the value of some other attributes.</a:t>
            </a:r>
          </a:p>
          <a:p>
            <a:pPr algn="just">
              <a:lnSpc>
                <a:spcPct val="150000"/>
              </a:lnSpc>
              <a:spcBef>
                <a:spcPts val="0"/>
              </a:spcBef>
            </a:pPr>
            <a:r>
              <a:rPr lang="en-US" sz="2000" dirty="0" smtClean="0">
                <a:latin typeface="Times New Roman" pitchFamily="18" charset="0"/>
                <a:cs typeface="Times New Roman" pitchFamily="18" charset="0"/>
              </a:rPr>
              <a:t>It is important to know which symptoms(among more than 12 different symptoms)  </a:t>
            </a:r>
            <a:r>
              <a:rPr lang="en-US" sz="2000" dirty="0" err="1" smtClean="0">
                <a:latin typeface="Times New Roman" pitchFamily="18" charset="0"/>
                <a:cs typeface="Times New Roman" pitchFamily="18" charset="0"/>
              </a:rPr>
              <a:t>occured</a:t>
            </a:r>
            <a:r>
              <a:rPr lang="en-US" sz="2000" dirty="0" smtClean="0">
                <a:latin typeface="Times New Roman" pitchFamily="18" charset="0"/>
                <a:cs typeface="Times New Roman" pitchFamily="18" charset="0"/>
              </a:rPr>
              <a:t> more frequently than others.</a:t>
            </a:r>
          </a:p>
          <a:p>
            <a:pPr algn="just">
              <a:lnSpc>
                <a:spcPct val="150000"/>
              </a:lnSpc>
              <a:spcBef>
                <a:spcPts val="0"/>
              </a:spcBef>
            </a:pPr>
            <a:r>
              <a:rPr lang="en-US" sz="2000" dirty="0" smtClean="0">
                <a:latin typeface="Times New Roman" pitchFamily="18" charset="0"/>
                <a:cs typeface="Times New Roman" pitchFamily="18" charset="0"/>
              </a:rPr>
              <a:t>Our system provides users with flexibility to express their preference or interests.</a:t>
            </a:r>
            <a:endParaRPr lang="en-US" sz="2000" dirty="0">
              <a:latin typeface="Times New Roman" pitchFamily="18" charset="0"/>
              <a:cs typeface="Times New Roman"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latin typeface="Times New Roman" pitchFamily="18" charset="0"/>
                <a:cs typeface="Times New Roman" pitchFamily="18" charset="0"/>
              </a:rPr>
              <a:t>FREQUENT AND CONTRAST PATTERN MINING:</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20000"/>
          </a:bodyPr>
          <a:lstStyle/>
          <a:p>
            <a:pPr algn="just">
              <a:lnSpc>
                <a:spcPct val="160000"/>
              </a:lnSpc>
              <a:spcBef>
                <a:spcPts val="0"/>
              </a:spcBef>
            </a:pPr>
            <a:r>
              <a:rPr lang="en-US" sz="2000" dirty="0" smtClean="0">
                <a:latin typeface="Times New Roman" pitchFamily="18" charset="0"/>
                <a:cs typeface="Times New Roman" pitchFamily="18" charset="0"/>
              </a:rPr>
              <a:t>The users can express their interest in finding frequent patterns containing at least one symptoms.</a:t>
            </a:r>
          </a:p>
          <a:p>
            <a:pPr algn="just">
              <a:lnSpc>
                <a:spcPct val="160000"/>
              </a:lnSpc>
              <a:spcBef>
                <a:spcPts val="0"/>
              </a:spcBef>
            </a:pPr>
            <a:r>
              <a:rPr lang="en-US" sz="2000" dirty="0" smtClean="0">
                <a:latin typeface="Times New Roman" pitchFamily="18" charset="0"/>
                <a:cs typeface="Times New Roman" pitchFamily="18" charset="0"/>
              </a:rPr>
              <a:t>In addition to finding frequent patterns in each geographic location , the system also compares and contrasts the ranking of the discovered patterns among different geographic locations.</a:t>
            </a:r>
          </a:p>
          <a:p>
            <a:pPr algn="just">
              <a:lnSpc>
                <a:spcPct val="160000"/>
              </a:lnSpc>
              <a:spcBef>
                <a:spcPts val="0"/>
              </a:spcBef>
            </a:pPr>
            <a:r>
              <a:rPr lang="en-US" sz="2000" dirty="0" smtClean="0">
                <a:latin typeface="Times New Roman" pitchFamily="18" charset="0"/>
                <a:cs typeface="Times New Roman" pitchFamily="18" charset="0"/>
              </a:rPr>
              <a:t>Moreover , observing that population for each geographic location may vary.</a:t>
            </a:r>
          </a:p>
          <a:p>
            <a:pPr algn="just">
              <a:lnSpc>
                <a:spcPct val="160000"/>
              </a:lnSpc>
              <a:spcBef>
                <a:spcPts val="0"/>
              </a:spcBef>
            </a:pPr>
            <a:r>
              <a:rPr lang="en-US" sz="2000" dirty="0" smtClean="0">
                <a:latin typeface="Times New Roman" pitchFamily="18" charset="0"/>
                <a:cs typeface="Times New Roman" pitchFamily="18" charset="0"/>
              </a:rPr>
              <a:t>It is logical to take into account the population for that location for comparison.</a:t>
            </a:r>
          </a:p>
          <a:p>
            <a:pPr algn="just">
              <a:lnSpc>
                <a:spcPct val="160000"/>
              </a:lnSpc>
              <a:spcBef>
                <a:spcPts val="0"/>
              </a:spcBef>
            </a:pPr>
            <a:r>
              <a:rPr lang="en-US" sz="2000" dirty="0" smtClean="0">
                <a:latin typeface="Times New Roman" pitchFamily="18" charset="0"/>
                <a:cs typeface="Times New Roman" pitchFamily="18" charset="0"/>
              </a:rPr>
              <a:t>In addition to reporting the absolute frequency , the system also reports the percentages relative to</a:t>
            </a:r>
          </a:p>
          <a:p>
            <a:pPr algn="just">
              <a:lnSpc>
                <a:spcPct val="160000"/>
              </a:lnSpc>
              <a:spcBef>
                <a:spcPts val="0"/>
              </a:spcBef>
            </a:pPr>
            <a:r>
              <a:rPr lang="en-US" sz="2000" dirty="0" smtClean="0">
                <a:latin typeface="Times New Roman" pitchFamily="18" charset="0"/>
                <a:cs typeface="Times New Roman" pitchFamily="18" charset="0"/>
              </a:rPr>
              <a:t>A) Every thousand inhabitants in the location.</a:t>
            </a:r>
          </a:p>
          <a:p>
            <a:pPr algn="just">
              <a:lnSpc>
                <a:spcPct val="160000"/>
              </a:lnSpc>
              <a:spcBef>
                <a:spcPts val="0"/>
              </a:spcBef>
            </a:pPr>
            <a:r>
              <a:rPr lang="en-US" sz="2000" dirty="0" smtClean="0">
                <a:latin typeface="Times New Roman" pitchFamily="18" charset="0"/>
                <a:cs typeface="Times New Roman" pitchFamily="18" charset="0"/>
              </a:rPr>
              <a:t>B) the populations of  the locations.</a:t>
            </a:r>
          </a:p>
          <a:p>
            <a:pPr algn="just">
              <a:lnSpc>
                <a:spcPct val="160000"/>
              </a:lnSpc>
              <a:spcBef>
                <a:spcPts val="0"/>
              </a:spcBef>
            </a:pPr>
            <a:r>
              <a:rPr lang="en-US" sz="2000" dirty="0" smtClean="0">
                <a:latin typeface="Times New Roman" pitchFamily="18" charset="0"/>
                <a:cs typeface="Times New Roman" pitchFamily="18" charset="0"/>
              </a:rPr>
              <a:t>C) the number of cases reported for the locations.</a:t>
            </a:r>
          </a:p>
          <a:p>
            <a:endParaRPr lang="en-US" sz="2000" dirty="0">
              <a:latin typeface="Times New Roman" pitchFamily="18" charset="0"/>
              <a:cs typeface="Times New Roman"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Evaluation:</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000" dirty="0" smtClean="0">
                <a:latin typeface="Times New Roman" pitchFamily="18" charset="0"/>
                <a:cs typeface="Times New Roman" pitchFamily="18" charset="0"/>
              </a:rPr>
              <a:t>To evaluate and demonstrate the usefulness of data science system , it was tested with </a:t>
            </a:r>
            <a:r>
              <a:rPr lang="en-US" sz="2000" dirty="0" err="1" smtClean="0">
                <a:latin typeface="Times New Roman" pitchFamily="18" charset="0"/>
                <a:cs typeface="Times New Roman" pitchFamily="18" charset="0"/>
              </a:rPr>
              <a:t>Covid</a:t>
            </a:r>
            <a:r>
              <a:rPr lang="en-US" sz="2000" dirty="0" smtClean="0">
                <a:latin typeface="Times New Roman" pitchFamily="18" charset="0"/>
                <a:cs typeface="Times New Roman" pitchFamily="18" charset="0"/>
              </a:rPr>
              <a:t> – 19 data from rich data sources like WHO.</a:t>
            </a:r>
          </a:p>
          <a:p>
            <a:r>
              <a:rPr lang="en-US" sz="2000" dirty="0" smtClean="0">
                <a:latin typeface="Times New Roman" pitchFamily="18" charset="0"/>
                <a:cs typeface="Times New Roman" pitchFamily="18" charset="0"/>
              </a:rPr>
              <a:t>The data was preprocessed and some attributes was generalized to obtain the dataset with the following attributes:</a:t>
            </a:r>
          </a:p>
          <a:p>
            <a:r>
              <a:rPr lang="en-US" sz="2000" dirty="0" smtClean="0">
                <a:latin typeface="Times New Roman" pitchFamily="18" charset="0"/>
                <a:cs typeface="Times New Roman" pitchFamily="18" charset="0"/>
              </a:rPr>
              <a:t>A unique privacy-preserving identifier for each case.</a:t>
            </a:r>
          </a:p>
          <a:p>
            <a:r>
              <a:rPr lang="en-US" sz="2000" dirty="0" smtClean="0">
                <a:latin typeface="Times New Roman" pitchFamily="18" charset="0"/>
                <a:cs typeface="Times New Roman" pitchFamily="18" charset="0"/>
              </a:rPr>
              <a:t>A geographic location or information.</a:t>
            </a:r>
          </a:p>
          <a:p>
            <a:r>
              <a:rPr lang="en-US" sz="2000" dirty="0" smtClean="0">
                <a:latin typeface="Times New Roman" pitchFamily="18" charset="0"/>
                <a:cs typeface="Times New Roman" pitchFamily="18" charset="0"/>
              </a:rPr>
              <a:t>Episode week</a:t>
            </a:r>
          </a:p>
          <a:p>
            <a:r>
              <a:rPr lang="en-US" sz="2000" dirty="0" smtClean="0">
                <a:latin typeface="Times New Roman" pitchFamily="18" charset="0"/>
                <a:cs typeface="Times New Roman" pitchFamily="18" charset="0"/>
              </a:rPr>
              <a:t>Gender</a:t>
            </a:r>
          </a:p>
          <a:p>
            <a:r>
              <a:rPr lang="en-US" sz="2000" dirty="0" smtClean="0">
                <a:latin typeface="Times New Roman" pitchFamily="18" charset="0"/>
                <a:cs typeface="Times New Roman" pitchFamily="18" charset="0"/>
              </a:rPr>
              <a:t>Age group:</a:t>
            </a:r>
          </a:p>
          <a:p>
            <a:r>
              <a:rPr lang="en-US" sz="2000" dirty="0" smtClean="0">
                <a:latin typeface="Times New Roman" pitchFamily="18" charset="0"/>
                <a:cs typeface="Times New Roman" pitchFamily="18" charset="0"/>
              </a:rPr>
              <a:t>Occupation group,</a:t>
            </a:r>
          </a:p>
          <a:p>
            <a:r>
              <a:rPr lang="en-US" sz="2000" dirty="0" smtClean="0">
                <a:latin typeface="Times New Roman" pitchFamily="18" charset="0"/>
                <a:cs typeface="Times New Roman" pitchFamily="18" charset="0"/>
              </a:rPr>
              <a:t>A) health care worker.</a:t>
            </a:r>
          </a:p>
          <a:p>
            <a:r>
              <a:rPr lang="en-US" sz="2000" dirty="0" smtClean="0">
                <a:latin typeface="Times New Roman" pitchFamily="18" charset="0"/>
                <a:cs typeface="Times New Roman" pitchFamily="18" charset="0"/>
              </a:rPr>
              <a:t>B) school or daycare worker.</a:t>
            </a:r>
            <a:endParaRPr lang="en-US" sz="2000" dirty="0">
              <a:latin typeface="Times New Roman" pitchFamily="18" charset="0"/>
              <a:cs typeface="Times New Roman"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Evaluation:</a:t>
            </a:r>
            <a:endParaRPr lang="en-US" sz="4000" dirty="0"/>
          </a:p>
        </p:txBody>
      </p:sp>
      <p:sp>
        <p:nvSpPr>
          <p:cNvPr id="3" name="Content Placeholder 2"/>
          <p:cNvSpPr>
            <a:spLocks noGrp="1"/>
          </p:cNvSpPr>
          <p:nvPr>
            <p:ph idx="1"/>
          </p:nvPr>
        </p:nvSpPr>
        <p:spPr/>
        <p:txBody>
          <a:bodyPr>
            <a:normAutofit fontScale="70000" lnSpcReduction="20000"/>
          </a:bodyPr>
          <a:lstStyle/>
          <a:p>
            <a:pPr algn="just">
              <a:lnSpc>
                <a:spcPct val="170000"/>
              </a:lnSpc>
              <a:spcBef>
                <a:spcPts val="0"/>
              </a:spcBef>
            </a:pPr>
            <a:r>
              <a:rPr lang="en-US" sz="2000" dirty="0" smtClean="0">
                <a:latin typeface="Times New Roman" pitchFamily="18" charset="0"/>
                <a:cs typeface="Times New Roman" pitchFamily="18" charset="0"/>
              </a:rPr>
              <a:t>C)ling-term care occupation.</a:t>
            </a:r>
          </a:p>
          <a:p>
            <a:pPr algn="just">
              <a:lnSpc>
                <a:spcPct val="170000"/>
              </a:lnSpc>
              <a:spcBef>
                <a:spcPts val="0"/>
              </a:spcBef>
            </a:pPr>
            <a:r>
              <a:rPr lang="en-US" sz="2000" dirty="0" smtClean="0">
                <a:latin typeface="Times New Roman" pitchFamily="18" charset="0"/>
                <a:cs typeface="Times New Roman" pitchFamily="18" charset="0"/>
              </a:rPr>
              <a:t>D) other occupation.</a:t>
            </a:r>
          </a:p>
          <a:p>
            <a:pPr algn="just">
              <a:lnSpc>
                <a:spcPct val="170000"/>
              </a:lnSpc>
              <a:spcBef>
                <a:spcPts val="0"/>
              </a:spcBef>
            </a:pPr>
            <a:endParaRPr lang="en-US" sz="2000" dirty="0" smtClean="0">
              <a:latin typeface="Times New Roman" pitchFamily="18" charset="0"/>
              <a:cs typeface="Times New Roman" pitchFamily="18" charset="0"/>
            </a:endParaRPr>
          </a:p>
          <a:p>
            <a:pPr algn="just">
              <a:lnSpc>
                <a:spcPct val="170000"/>
              </a:lnSpc>
              <a:spcBef>
                <a:spcPts val="0"/>
              </a:spcBef>
            </a:pPr>
            <a:r>
              <a:rPr lang="en-US" sz="2000" dirty="0" smtClean="0">
                <a:latin typeface="Times New Roman" pitchFamily="18" charset="0"/>
                <a:cs typeface="Times New Roman" pitchFamily="18" charset="0"/>
              </a:rPr>
              <a:t>Asymptomatic : Yes and No</a:t>
            </a:r>
          </a:p>
          <a:p>
            <a:pPr algn="just">
              <a:lnSpc>
                <a:spcPct val="170000"/>
              </a:lnSpc>
              <a:spcBef>
                <a:spcPts val="0"/>
              </a:spcBef>
            </a:pPr>
            <a:r>
              <a:rPr lang="en-US" sz="2000" dirty="0" smtClean="0">
                <a:latin typeface="Times New Roman" pitchFamily="18" charset="0"/>
                <a:cs typeface="Times New Roman" pitchFamily="18" charset="0"/>
              </a:rPr>
              <a:t>Set of 13 symptoms: cough , fever, </a:t>
            </a:r>
            <a:r>
              <a:rPr lang="en-US" sz="2000" dirty="0" err="1" smtClean="0">
                <a:latin typeface="Times New Roman" pitchFamily="18" charset="0"/>
                <a:cs typeface="Times New Roman" pitchFamily="18" charset="0"/>
              </a:rPr>
              <a:t>chills,sore</a:t>
            </a:r>
            <a:r>
              <a:rPr lang="en-US" sz="2000" dirty="0" smtClean="0">
                <a:latin typeface="Times New Roman" pitchFamily="18" charset="0"/>
                <a:cs typeface="Times New Roman" pitchFamily="18" charset="0"/>
              </a:rPr>
              <a:t> throat , runny nose and other symptoms.</a:t>
            </a:r>
          </a:p>
          <a:p>
            <a:pPr algn="just">
              <a:lnSpc>
                <a:spcPct val="170000"/>
              </a:lnSpc>
              <a:spcBef>
                <a:spcPts val="0"/>
              </a:spcBef>
            </a:pPr>
            <a:r>
              <a:rPr lang="en-US" sz="2000" dirty="0" smtClean="0">
                <a:latin typeface="Times New Roman" pitchFamily="18" charset="0"/>
                <a:cs typeface="Times New Roman" pitchFamily="18" charset="0"/>
              </a:rPr>
              <a:t>Hospital status:</a:t>
            </a:r>
          </a:p>
          <a:p>
            <a:pPr algn="just">
              <a:lnSpc>
                <a:spcPct val="170000"/>
              </a:lnSpc>
              <a:spcBef>
                <a:spcPts val="0"/>
              </a:spcBef>
            </a:pPr>
            <a:r>
              <a:rPr lang="en-US" sz="2000" dirty="0" smtClean="0">
                <a:latin typeface="Times New Roman" pitchFamily="18" charset="0"/>
                <a:cs typeface="Times New Roman" pitchFamily="18" charset="0"/>
              </a:rPr>
              <a:t>Hospitalized</a:t>
            </a:r>
          </a:p>
          <a:p>
            <a:pPr algn="just">
              <a:lnSpc>
                <a:spcPct val="170000"/>
              </a:lnSpc>
              <a:spcBef>
                <a:spcPts val="0"/>
              </a:spcBef>
            </a:pPr>
            <a:r>
              <a:rPr lang="en-US" sz="2000" dirty="0" smtClean="0">
                <a:latin typeface="Times New Roman" pitchFamily="18" charset="0"/>
                <a:cs typeface="Times New Roman" pitchFamily="18" charset="0"/>
              </a:rPr>
              <a:t>Hospitalized but not in the ICU</a:t>
            </a:r>
          </a:p>
          <a:p>
            <a:pPr algn="just">
              <a:lnSpc>
                <a:spcPct val="170000"/>
              </a:lnSpc>
              <a:spcBef>
                <a:spcPts val="0"/>
              </a:spcBef>
            </a:pPr>
            <a:r>
              <a:rPr lang="en-US" sz="2000" dirty="0" smtClean="0">
                <a:latin typeface="Times New Roman" pitchFamily="18" charset="0"/>
                <a:cs typeface="Times New Roman" pitchFamily="18" charset="0"/>
              </a:rPr>
              <a:t>Not hospitalized.</a:t>
            </a:r>
          </a:p>
          <a:p>
            <a:pPr algn="just">
              <a:lnSpc>
                <a:spcPct val="170000"/>
              </a:lnSpc>
              <a:spcBef>
                <a:spcPts val="0"/>
              </a:spcBef>
            </a:pPr>
            <a:r>
              <a:rPr lang="en-US" sz="2000" dirty="0" smtClean="0">
                <a:latin typeface="Times New Roman" pitchFamily="18" charset="0"/>
                <a:cs typeface="Times New Roman" pitchFamily="18" charset="0"/>
              </a:rPr>
              <a:t>Transmission method , including</a:t>
            </a:r>
          </a:p>
          <a:p>
            <a:pPr algn="just">
              <a:lnSpc>
                <a:spcPct val="170000"/>
              </a:lnSpc>
              <a:spcBef>
                <a:spcPts val="0"/>
              </a:spcBef>
            </a:pPr>
            <a:r>
              <a:rPr lang="en-US" sz="2000" dirty="0" smtClean="0">
                <a:latin typeface="Times New Roman" pitchFamily="18" charset="0"/>
                <a:cs typeface="Times New Roman" pitchFamily="18" charset="0"/>
              </a:rPr>
              <a:t>Community exposures and</a:t>
            </a:r>
          </a:p>
          <a:p>
            <a:pPr algn="just">
              <a:lnSpc>
                <a:spcPct val="170000"/>
              </a:lnSpc>
              <a:spcBef>
                <a:spcPts val="0"/>
              </a:spcBef>
            </a:pPr>
            <a:r>
              <a:rPr lang="en-US" sz="2000" dirty="0" smtClean="0">
                <a:latin typeface="Times New Roman" pitchFamily="18" charset="0"/>
                <a:cs typeface="Times New Roman" pitchFamily="18" charset="0"/>
              </a:rPr>
              <a:t>Travel exposures.</a:t>
            </a:r>
          </a:p>
          <a:p>
            <a:pPr algn="just">
              <a:lnSpc>
                <a:spcPct val="170000"/>
              </a:lnSpc>
              <a:spcBef>
                <a:spcPts val="0"/>
              </a:spcBef>
            </a:pPr>
            <a:r>
              <a:rPr lang="en-US" sz="2000" dirty="0" smtClean="0">
                <a:latin typeface="Times New Roman" pitchFamily="18" charset="0"/>
                <a:cs typeface="Times New Roman" pitchFamily="18" charset="0"/>
              </a:rPr>
              <a:t>Clinical income: recovered and death.</a:t>
            </a:r>
          </a:p>
          <a:p>
            <a:pPr algn="just">
              <a:lnSpc>
                <a:spcPct val="170000"/>
              </a:lnSpc>
              <a:spcBef>
                <a:spcPts val="0"/>
              </a:spcBef>
            </a:pPr>
            <a:r>
              <a:rPr lang="en-US" sz="2000" dirty="0" smtClean="0">
                <a:latin typeface="Times New Roman" pitchFamily="18" charset="0"/>
                <a:cs typeface="Times New Roman" pitchFamily="18" charset="0"/>
              </a:rPr>
              <a:t>Recovery week.</a:t>
            </a: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794990" y="1131590"/>
            <a:ext cx="7704000" cy="3783782"/>
          </a:xfrm>
        </p:spPr>
        <p:txBody>
          <a:bodyPr/>
          <a:lstStyle/>
          <a:p>
            <a:r>
              <a:rPr lang="en-US" sz="2200" dirty="0">
                <a:solidFill>
                  <a:srgbClr val="FF0000"/>
                </a:solidFill>
              </a:rPr>
              <a:t>Educational Equipment Manufacturer</a:t>
            </a:r>
          </a:p>
          <a:p>
            <a:pPr marL="722864" lvl="1" indent="-309799">
              <a:buFont typeface="Arial" panose="020B0604020202020204" pitchFamily="34" charset="0"/>
              <a:buChar char="•"/>
            </a:pPr>
            <a:r>
              <a:rPr lang="en-US" sz="2200" dirty="0" err="1">
                <a:solidFill>
                  <a:schemeClr val="tx1"/>
                </a:solidFill>
              </a:rPr>
              <a:t>IoT</a:t>
            </a:r>
            <a:r>
              <a:rPr lang="en-US" sz="2200" dirty="0">
                <a:solidFill>
                  <a:schemeClr val="tx1"/>
                </a:solidFill>
              </a:rPr>
              <a:t>, AI, </a:t>
            </a:r>
            <a:r>
              <a:rPr lang="en-US" sz="2200" dirty="0" err="1">
                <a:solidFill>
                  <a:schemeClr val="tx1"/>
                </a:solidFill>
              </a:rPr>
              <a:t>Robotics,Autonomous</a:t>
            </a:r>
            <a:r>
              <a:rPr lang="en-US" sz="2200" dirty="0">
                <a:solidFill>
                  <a:schemeClr val="tx1"/>
                </a:solidFill>
              </a:rPr>
              <a:t> Robot</a:t>
            </a:r>
          </a:p>
          <a:p>
            <a:pPr marL="722864" lvl="1" indent="-309799">
              <a:buFont typeface="Arial" panose="020B0604020202020204" pitchFamily="34" charset="0"/>
              <a:buChar char="•"/>
            </a:pPr>
            <a:r>
              <a:rPr lang="en-US" sz="2200" dirty="0">
                <a:solidFill>
                  <a:schemeClr val="tx1"/>
                </a:solidFill>
              </a:rPr>
              <a:t>Microprocessor/Microcontroller</a:t>
            </a:r>
          </a:p>
          <a:p>
            <a:pPr marL="722864" lvl="1" indent="-309799">
              <a:buFont typeface="Arial" panose="020B0604020202020204" pitchFamily="34" charset="0"/>
              <a:buChar char="•"/>
            </a:pPr>
            <a:r>
              <a:rPr lang="en-US" sz="2200" dirty="0">
                <a:solidFill>
                  <a:schemeClr val="tx1"/>
                </a:solidFill>
              </a:rPr>
              <a:t>DSP,VLSI, Embedded System </a:t>
            </a:r>
          </a:p>
          <a:p>
            <a:pPr marL="722864" lvl="1" indent="-309799">
              <a:buFont typeface="Arial" panose="020B0604020202020204" pitchFamily="34" charset="0"/>
              <a:buChar char="•"/>
            </a:pPr>
            <a:r>
              <a:rPr lang="en-US" sz="2200" dirty="0">
                <a:solidFill>
                  <a:schemeClr val="tx1"/>
                </a:solidFill>
              </a:rPr>
              <a:t>Power Electronics &amp; Drives, Fuel Cell Trainer Kit</a:t>
            </a:r>
          </a:p>
          <a:p>
            <a:pPr marL="722864" lvl="1" indent="-309799">
              <a:buFont typeface="Arial" panose="020B0604020202020204" pitchFamily="34" charset="0"/>
              <a:buChar char="•"/>
            </a:pPr>
            <a:r>
              <a:rPr lang="en-US" sz="2200" dirty="0">
                <a:solidFill>
                  <a:schemeClr val="tx1"/>
                </a:solidFill>
              </a:rPr>
              <a:t>Renewable Energy Lab, Electric Vehicle Lab</a:t>
            </a:r>
          </a:p>
          <a:p>
            <a:r>
              <a:rPr lang="en-US" sz="2200" dirty="0">
                <a:solidFill>
                  <a:srgbClr val="FF0000"/>
                </a:solidFill>
              </a:rPr>
              <a:t>Technical Training</a:t>
            </a:r>
          </a:p>
          <a:p>
            <a:r>
              <a:rPr lang="en-US" sz="2200" dirty="0">
                <a:solidFill>
                  <a:srgbClr val="FF0000"/>
                </a:solidFill>
              </a:rPr>
              <a:t>DIY Project</a:t>
            </a:r>
          </a:p>
        </p:txBody>
      </p:sp>
      <p:sp>
        <p:nvSpPr>
          <p:cNvPr id="5" name="Title 4"/>
          <p:cNvSpPr>
            <a:spLocks noGrp="1"/>
          </p:cNvSpPr>
          <p:nvPr>
            <p:ph type="title"/>
          </p:nvPr>
        </p:nvSpPr>
        <p:spPr>
          <a:xfrm>
            <a:off x="611560" y="555526"/>
            <a:ext cx="8238600" cy="478200"/>
          </a:xfrm>
        </p:spPr>
        <p:txBody>
          <a:bodyPr/>
          <a:lstStyle/>
          <a:p>
            <a:r>
              <a:rPr lang="en-US" sz="4500" dirty="0"/>
              <a:t>Pantech?</a:t>
            </a:r>
          </a:p>
        </p:txBody>
      </p:sp>
    </p:spTree>
    <p:extLst>
      <p:ext uri="{BB962C8B-B14F-4D97-AF65-F5344CB8AC3E}">
        <p14:creationId xmlns:p14="http://schemas.microsoft.com/office/powerpoint/2010/main" val="4198348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1266259" y="751074"/>
            <a:ext cx="4793448" cy="570473"/>
          </a:xfrm>
        </p:spPr>
        <p:txBody>
          <a:bodyPr/>
          <a:lstStyle/>
          <a:p>
            <a:r>
              <a:rPr lang="en-US" sz="3200" dirty="0" smtClean="0"/>
              <a:t>What is Master Class ?</a:t>
            </a:r>
            <a:endParaRPr lang="en-US" sz="3200" dirty="0"/>
          </a:p>
        </p:txBody>
      </p:sp>
      <p:grpSp>
        <p:nvGrpSpPr>
          <p:cNvPr id="22" name="Google Shape;2872;p54"/>
          <p:cNvGrpSpPr/>
          <p:nvPr/>
        </p:nvGrpSpPr>
        <p:grpSpPr>
          <a:xfrm>
            <a:off x="6437945" y="1373671"/>
            <a:ext cx="1430335" cy="2585934"/>
            <a:chOff x="6529419" y="1724307"/>
            <a:chExt cx="1480463" cy="2931917"/>
          </a:xfrm>
        </p:grpSpPr>
        <p:grpSp>
          <p:nvGrpSpPr>
            <p:cNvPr id="23" name="Google Shape;2873;p54"/>
            <p:cNvGrpSpPr/>
            <p:nvPr/>
          </p:nvGrpSpPr>
          <p:grpSpPr>
            <a:xfrm>
              <a:off x="6556827" y="1724307"/>
              <a:ext cx="956596" cy="944294"/>
              <a:chOff x="3800349" y="1238762"/>
              <a:chExt cx="1098904" cy="1084772"/>
            </a:xfrm>
          </p:grpSpPr>
          <p:grpSp>
            <p:nvGrpSpPr>
              <p:cNvPr id="59" name="Google Shape;2874;p54"/>
              <p:cNvGrpSpPr/>
              <p:nvPr/>
            </p:nvGrpSpPr>
            <p:grpSpPr>
              <a:xfrm>
                <a:off x="3800349" y="1238762"/>
                <a:ext cx="1098904" cy="1084772"/>
                <a:chOff x="3800349" y="1238762"/>
                <a:chExt cx="1098904" cy="1084772"/>
              </a:xfrm>
            </p:grpSpPr>
            <p:sp>
              <p:nvSpPr>
                <p:cNvPr id="61" name="Google Shape;2875;p54"/>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p>
                  <a:endParaRPr dirty="0"/>
                </a:p>
              </p:txBody>
            </p:sp>
            <p:sp>
              <p:nvSpPr>
                <p:cNvPr id="62" name="Google Shape;2876;p54"/>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p>
                  <a:endParaRPr dirty="0"/>
                </a:p>
              </p:txBody>
            </p:sp>
          </p:grpSp>
          <p:sp>
            <p:nvSpPr>
              <p:cNvPr id="60" name="Google Shape;2877;p54"/>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nvGrpSpPr>
            <p:cNvPr id="24" name="Google Shape;2878;p54"/>
            <p:cNvGrpSpPr/>
            <p:nvPr/>
          </p:nvGrpSpPr>
          <p:grpSpPr>
            <a:xfrm>
              <a:off x="7053286" y="2227254"/>
              <a:ext cx="956596" cy="944252"/>
              <a:chOff x="4370663" y="1816530"/>
              <a:chExt cx="1098904" cy="1084724"/>
            </a:xfrm>
          </p:grpSpPr>
          <p:grpSp>
            <p:nvGrpSpPr>
              <p:cNvPr id="51" name="Google Shape;2879;p54"/>
              <p:cNvGrpSpPr/>
              <p:nvPr/>
            </p:nvGrpSpPr>
            <p:grpSpPr>
              <a:xfrm>
                <a:off x="4370663" y="1816530"/>
                <a:ext cx="1098904" cy="1084724"/>
                <a:chOff x="4370663" y="1816530"/>
                <a:chExt cx="1098904" cy="1084724"/>
              </a:xfrm>
            </p:grpSpPr>
            <p:sp>
              <p:nvSpPr>
                <p:cNvPr id="57" name="Google Shape;2880;p54"/>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p>
                  <a:endParaRPr dirty="0"/>
                </a:p>
              </p:txBody>
            </p:sp>
            <p:sp>
              <p:nvSpPr>
                <p:cNvPr id="58" name="Google Shape;2881;p54"/>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p>
                  <a:endParaRPr dirty="0"/>
                </a:p>
              </p:txBody>
            </p:sp>
          </p:grpSp>
          <p:grpSp>
            <p:nvGrpSpPr>
              <p:cNvPr id="52" name="Google Shape;2882;p54"/>
              <p:cNvGrpSpPr/>
              <p:nvPr/>
            </p:nvGrpSpPr>
            <p:grpSpPr>
              <a:xfrm>
                <a:off x="4732628" y="2171596"/>
                <a:ext cx="374986" cy="374572"/>
                <a:chOff x="3303268" y="3817349"/>
                <a:chExt cx="346056" cy="345674"/>
              </a:xfrm>
            </p:grpSpPr>
            <p:sp>
              <p:nvSpPr>
                <p:cNvPr id="53" name="Google Shape;2883;p54"/>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54" name="Google Shape;2884;p54"/>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55" name="Google Shape;2885;p54"/>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56" name="Google Shape;2886;p54"/>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grpSp>
          <p:nvGrpSpPr>
            <p:cNvPr id="25" name="Google Shape;2887;p54"/>
            <p:cNvGrpSpPr/>
            <p:nvPr/>
          </p:nvGrpSpPr>
          <p:grpSpPr>
            <a:xfrm>
              <a:off x="6547098" y="2715744"/>
              <a:ext cx="956596" cy="944315"/>
              <a:chOff x="3789173" y="2377690"/>
              <a:chExt cx="1098904" cy="1084796"/>
            </a:xfrm>
          </p:grpSpPr>
          <p:grpSp>
            <p:nvGrpSpPr>
              <p:cNvPr id="43" name="Google Shape;2888;p54"/>
              <p:cNvGrpSpPr/>
              <p:nvPr/>
            </p:nvGrpSpPr>
            <p:grpSpPr>
              <a:xfrm>
                <a:off x="3789173" y="2377690"/>
                <a:ext cx="1098904" cy="1084796"/>
                <a:chOff x="3789173" y="2377690"/>
                <a:chExt cx="1098904" cy="1084796"/>
              </a:xfrm>
            </p:grpSpPr>
            <p:sp>
              <p:nvSpPr>
                <p:cNvPr id="49" name="Google Shape;2889;p54"/>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p>
                  <a:endParaRPr dirty="0"/>
                </a:p>
              </p:txBody>
            </p:sp>
            <p:sp>
              <p:nvSpPr>
                <p:cNvPr id="50" name="Google Shape;2890;p54"/>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p>
                  <a:endParaRPr dirty="0"/>
                </a:p>
              </p:txBody>
            </p:sp>
          </p:grpSp>
          <p:grpSp>
            <p:nvGrpSpPr>
              <p:cNvPr id="44" name="Google Shape;2891;p54"/>
              <p:cNvGrpSpPr/>
              <p:nvPr/>
            </p:nvGrpSpPr>
            <p:grpSpPr>
              <a:xfrm>
                <a:off x="4151137" y="2732796"/>
                <a:ext cx="374986" cy="374572"/>
                <a:chOff x="3752358" y="3817349"/>
                <a:chExt cx="346056" cy="345674"/>
              </a:xfrm>
            </p:grpSpPr>
            <p:sp>
              <p:nvSpPr>
                <p:cNvPr id="45" name="Google Shape;2892;p54"/>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46" name="Google Shape;2893;p54"/>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47" name="Google Shape;2894;p54"/>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48" name="Google Shape;2895;p54"/>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grpSp>
          <p:nvGrpSpPr>
            <p:cNvPr id="26" name="Google Shape;2896;p54"/>
            <p:cNvGrpSpPr/>
            <p:nvPr/>
          </p:nvGrpSpPr>
          <p:grpSpPr>
            <a:xfrm>
              <a:off x="7034853" y="3222917"/>
              <a:ext cx="956596" cy="944252"/>
              <a:chOff x="4349489" y="2960313"/>
              <a:chExt cx="1098904" cy="1084724"/>
            </a:xfrm>
          </p:grpSpPr>
          <p:grpSp>
            <p:nvGrpSpPr>
              <p:cNvPr id="37" name="Google Shape;2897;p54"/>
              <p:cNvGrpSpPr/>
              <p:nvPr/>
            </p:nvGrpSpPr>
            <p:grpSpPr>
              <a:xfrm>
                <a:off x="4349489" y="2960313"/>
                <a:ext cx="1098904" cy="1084724"/>
                <a:chOff x="4349489" y="2960313"/>
                <a:chExt cx="1098904" cy="1084724"/>
              </a:xfrm>
            </p:grpSpPr>
            <p:sp>
              <p:nvSpPr>
                <p:cNvPr id="41" name="Google Shape;2898;p54"/>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p>
                  <a:endParaRPr dirty="0"/>
                </a:p>
              </p:txBody>
            </p:sp>
            <p:sp>
              <p:nvSpPr>
                <p:cNvPr id="42" name="Google Shape;2899;p54"/>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p>
                  <a:endParaRPr dirty="0"/>
                </a:p>
              </p:txBody>
            </p:sp>
          </p:grpSp>
          <p:grpSp>
            <p:nvGrpSpPr>
              <p:cNvPr id="38" name="Google Shape;2900;p54"/>
              <p:cNvGrpSpPr/>
              <p:nvPr/>
            </p:nvGrpSpPr>
            <p:grpSpPr>
              <a:xfrm>
                <a:off x="4732657" y="3315384"/>
                <a:ext cx="374952" cy="374572"/>
                <a:chOff x="4201447" y="3817349"/>
                <a:chExt cx="346024" cy="345674"/>
              </a:xfrm>
            </p:grpSpPr>
            <p:sp>
              <p:nvSpPr>
                <p:cNvPr id="39" name="Google Shape;2901;p54"/>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40" name="Google Shape;2902;p54"/>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grpSp>
          <p:nvGrpSpPr>
            <p:cNvPr id="27" name="Google Shape;2903;p54"/>
            <p:cNvGrpSpPr/>
            <p:nvPr/>
          </p:nvGrpSpPr>
          <p:grpSpPr>
            <a:xfrm>
              <a:off x="6529419" y="3711909"/>
              <a:ext cx="956596" cy="944315"/>
              <a:chOff x="3768864" y="3522050"/>
              <a:chExt cx="1098904" cy="1084796"/>
            </a:xfrm>
          </p:grpSpPr>
          <p:grpSp>
            <p:nvGrpSpPr>
              <p:cNvPr id="28" name="Google Shape;2904;p54"/>
              <p:cNvGrpSpPr/>
              <p:nvPr/>
            </p:nvGrpSpPr>
            <p:grpSpPr>
              <a:xfrm>
                <a:off x="3768864" y="3522050"/>
                <a:ext cx="1098904" cy="1084796"/>
                <a:chOff x="3768864" y="3522050"/>
                <a:chExt cx="1098904" cy="1084796"/>
              </a:xfrm>
            </p:grpSpPr>
            <p:sp>
              <p:nvSpPr>
                <p:cNvPr id="35" name="Google Shape;2905;p54"/>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p>
                  <a:endParaRPr dirty="0"/>
                </a:p>
              </p:txBody>
            </p:sp>
            <p:sp>
              <p:nvSpPr>
                <p:cNvPr id="36" name="Google Shape;2906;p54"/>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p>
                  <a:endParaRPr dirty="0"/>
                </a:p>
              </p:txBody>
            </p:sp>
          </p:grpSp>
          <p:grpSp>
            <p:nvGrpSpPr>
              <p:cNvPr id="29" name="Google Shape;2907;p54"/>
              <p:cNvGrpSpPr/>
              <p:nvPr/>
            </p:nvGrpSpPr>
            <p:grpSpPr>
              <a:xfrm>
                <a:off x="4139616" y="3871555"/>
                <a:ext cx="357419" cy="357005"/>
                <a:chOff x="7482229" y="3351230"/>
                <a:chExt cx="357419" cy="357005"/>
              </a:xfrm>
            </p:grpSpPr>
            <p:sp>
              <p:nvSpPr>
                <p:cNvPr id="30" name="Google Shape;2908;p54"/>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31" name="Google Shape;2909;p54"/>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32" name="Google Shape;2910;p54"/>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33" name="Google Shape;2911;p54"/>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34" name="Google Shape;2912;p54"/>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grpSp>
      <p:sp>
        <p:nvSpPr>
          <p:cNvPr id="21" name="TextBox 20"/>
          <p:cNvSpPr txBox="1"/>
          <p:nvPr/>
        </p:nvSpPr>
        <p:spPr>
          <a:xfrm>
            <a:off x="1134667" y="1246370"/>
            <a:ext cx="4685674" cy="693507"/>
          </a:xfrm>
          <a:prstGeom prst="rect">
            <a:avLst/>
          </a:prstGeom>
          <a:noFill/>
        </p:spPr>
        <p:txBody>
          <a:bodyPr wrap="none" lIns="61960" tIns="30980" rIns="61960" bIns="30980" rtlCol="0">
            <a:spAutoFit/>
          </a:bodyPr>
          <a:lstStyle/>
          <a:p>
            <a:r>
              <a:rPr lang="en-US" sz="2700" dirty="0"/>
              <a:t>👍 </a:t>
            </a:r>
            <a:r>
              <a:rPr lang="en-US" sz="1400" dirty="0"/>
              <a:t>This is the 30 Days Industrial Learning Activity.</a:t>
            </a:r>
          </a:p>
          <a:p>
            <a:endParaRPr lang="en-US" sz="1400" dirty="0"/>
          </a:p>
        </p:txBody>
      </p:sp>
      <p:sp>
        <p:nvSpPr>
          <p:cNvPr id="63" name="Rectangle 62"/>
          <p:cNvSpPr/>
          <p:nvPr/>
        </p:nvSpPr>
        <p:spPr>
          <a:xfrm>
            <a:off x="999376" y="1777760"/>
            <a:ext cx="3151600" cy="478063"/>
          </a:xfrm>
          <a:prstGeom prst="rect">
            <a:avLst/>
          </a:prstGeom>
        </p:spPr>
        <p:txBody>
          <a:bodyPr wrap="none" lIns="61960" tIns="30980" rIns="61960" bIns="30980">
            <a:spAutoFit/>
          </a:bodyPr>
          <a:lstStyle/>
          <a:p>
            <a:pPr algn="ctr"/>
            <a:r>
              <a:rPr lang="en-US" sz="2700" dirty="0"/>
              <a:t>👍 </a:t>
            </a:r>
            <a:r>
              <a:rPr lang="en-US" sz="1400" dirty="0"/>
              <a:t>Its Online </a:t>
            </a:r>
            <a:r>
              <a:rPr lang="en-US" sz="1400" b="1" dirty="0">
                <a:solidFill>
                  <a:srgbClr val="C00000"/>
                </a:solidFill>
              </a:rPr>
              <a:t>YouTube Live </a:t>
            </a:r>
            <a:r>
              <a:rPr lang="en-US" sz="1400" dirty="0"/>
              <a:t>Class</a:t>
            </a:r>
          </a:p>
        </p:txBody>
      </p:sp>
      <p:sp>
        <p:nvSpPr>
          <p:cNvPr id="64" name="Rectangle 63"/>
          <p:cNvSpPr/>
          <p:nvPr/>
        </p:nvSpPr>
        <p:spPr>
          <a:xfrm>
            <a:off x="872196" y="2192948"/>
            <a:ext cx="3874822" cy="688297"/>
          </a:xfrm>
          <a:prstGeom prst="rect">
            <a:avLst/>
          </a:prstGeom>
        </p:spPr>
        <p:txBody>
          <a:bodyPr wrap="square" lIns="61960" tIns="30980" rIns="61960" bIns="30980">
            <a:spAutoFit/>
          </a:bodyPr>
          <a:lstStyle/>
          <a:p>
            <a:pPr algn="ctr"/>
            <a:r>
              <a:rPr lang="en-US" sz="2700" dirty="0"/>
              <a:t>👍 </a:t>
            </a:r>
            <a:r>
              <a:rPr lang="en-US" sz="1400" dirty="0"/>
              <a:t>If you Invest </a:t>
            </a:r>
            <a:r>
              <a:rPr lang="en-US" sz="1400" b="1" dirty="0">
                <a:solidFill>
                  <a:srgbClr val="C00000"/>
                </a:solidFill>
              </a:rPr>
              <a:t>45 minutes </a:t>
            </a:r>
            <a:r>
              <a:rPr lang="en-US" sz="1400" dirty="0"/>
              <a:t>daily, U will become Master in </a:t>
            </a:r>
            <a:r>
              <a:rPr lang="en-US" sz="1400" b="1" dirty="0"/>
              <a:t>Data Science</a:t>
            </a:r>
          </a:p>
        </p:txBody>
      </p:sp>
      <p:grpSp>
        <p:nvGrpSpPr>
          <p:cNvPr id="67" name="Group 66"/>
          <p:cNvGrpSpPr/>
          <p:nvPr/>
        </p:nvGrpSpPr>
        <p:grpSpPr>
          <a:xfrm>
            <a:off x="1004514" y="2915344"/>
            <a:ext cx="4802605" cy="895727"/>
            <a:chOff x="507620" y="4093456"/>
            <a:chExt cx="7087177" cy="1321750"/>
          </a:xfrm>
        </p:grpSpPr>
        <p:sp>
          <p:nvSpPr>
            <p:cNvPr id="65" name="Rectangle 64"/>
            <p:cNvSpPr/>
            <p:nvPr/>
          </p:nvSpPr>
          <p:spPr>
            <a:xfrm>
              <a:off x="507620" y="4093456"/>
              <a:ext cx="5154991" cy="749364"/>
            </a:xfrm>
            <a:prstGeom prst="rect">
              <a:avLst/>
            </a:prstGeom>
          </p:spPr>
          <p:txBody>
            <a:bodyPr wrap="none">
              <a:spAutoFit/>
            </a:bodyPr>
            <a:lstStyle/>
            <a:p>
              <a:pPr algn="ctr"/>
              <a:r>
                <a:rPr lang="en-US" sz="2700" dirty="0"/>
                <a:t>👍 </a:t>
              </a:r>
              <a:r>
                <a:rPr lang="en-US" sz="1400" dirty="0"/>
                <a:t>   You will get </a:t>
              </a:r>
              <a:r>
                <a:rPr lang="en-US" sz="1400" b="1" dirty="0">
                  <a:solidFill>
                    <a:srgbClr val="C00000"/>
                  </a:solidFill>
                </a:rPr>
                <a:t>FREE E-Certificate </a:t>
              </a:r>
            </a:p>
          </p:txBody>
        </p:sp>
        <p:sp>
          <p:nvSpPr>
            <p:cNvPr id="66" name="Google Shape;953;p33"/>
            <p:cNvSpPr txBox="1">
              <a:spLocks/>
            </p:cNvSpPr>
            <p:nvPr/>
          </p:nvSpPr>
          <p:spPr>
            <a:xfrm>
              <a:off x="3525031" y="4909720"/>
              <a:ext cx="4069766" cy="50548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dk2"/>
                </a:buClr>
                <a:buSzPts val="2800"/>
                <a:buFont typeface="Muli"/>
                <a:buNone/>
                <a:defRPr sz="1600" b="0" i="0" u="none" strike="noStrike" cap="none">
                  <a:solidFill>
                    <a:schemeClr val="dk2"/>
                  </a:solidFill>
                  <a:latin typeface="Muli"/>
                  <a:ea typeface="Muli"/>
                  <a:cs typeface="Muli"/>
                  <a:sym typeface="Muli"/>
                </a:defRPr>
              </a:lvl1pPr>
              <a:lvl2pPr marL="914400" marR="0" lvl="1"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2pPr>
              <a:lvl3pPr marL="1371600" marR="0" lvl="2"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3pPr>
              <a:lvl4pPr marL="1828800" marR="0" lvl="3"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4pPr>
              <a:lvl5pPr marL="2286000" marR="0" lvl="4"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5pPr>
              <a:lvl6pPr marL="2743200" marR="0" lvl="5"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6pPr>
              <a:lvl7pPr marL="3200400" marR="0" lvl="6"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7pPr>
              <a:lvl8pPr marL="3657600" marR="0" lvl="7"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8pPr>
              <a:lvl9pPr marL="4114800" marR="0" lvl="8"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9pPr>
            </a:lstStyle>
            <a:p>
              <a:pPr algn="l"/>
              <a:r>
                <a:rPr lang="en-US" dirty="0">
                  <a:solidFill>
                    <a:srgbClr val="7030A0"/>
                  </a:solidFill>
                </a:rPr>
                <a:t>Webinar Participation Certificate</a:t>
              </a:r>
              <a:endParaRPr lang="en-US" i="1" dirty="0"/>
            </a:p>
          </p:txBody>
        </p:sp>
      </p:grpSp>
      <p:sp>
        <p:nvSpPr>
          <p:cNvPr id="68" name="Rectangle 67"/>
          <p:cNvSpPr/>
          <p:nvPr/>
        </p:nvSpPr>
        <p:spPr>
          <a:xfrm>
            <a:off x="1168640" y="4159161"/>
            <a:ext cx="4431127" cy="893562"/>
          </a:xfrm>
          <a:prstGeom prst="rect">
            <a:avLst/>
          </a:prstGeom>
          <a:ln>
            <a:solidFill>
              <a:schemeClr val="accent4">
                <a:lumMod val="50000"/>
              </a:schemeClr>
            </a:solidFill>
          </a:ln>
        </p:spPr>
        <p:txBody>
          <a:bodyPr wrap="square" lIns="61960" tIns="30980" rIns="61960" bIns="30980">
            <a:spAutoFit/>
          </a:bodyPr>
          <a:lstStyle/>
          <a:p>
            <a:pPr algn="just"/>
            <a:r>
              <a:rPr lang="en-US" i="1" dirty="0">
                <a:solidFill>
                  <a:schemeClr val="bg2">
                    <a:lumMod val="50000"/>
                  </a:schemeClr>
                </a:solidFill>
                <a:latin typeface="Fjalla One"/>
              </a:rPr>
              <a:t>“Learning is the beginning of wealth.</a:t>
            </a:r>
          </a:p>
          <a:p>
            <a:pPr algn="r"/>
            <a:r>
              <a:rPr lang="en-US" i="1" dirty="0">
                <a:solidFill>
                  <a:schemeClr val="bg2">
                    <a:lumMod val="50000"/>
                  </a:schemeClr>
                </a:solidFill>
                <a:latin typeface="Fjalla One"/>
              </a:rPr>
              <a:t>Searching &amp; Learning is where the miracle process all begins.” …………….Jim Rohn</a:t>
            </a:r>
          </a:p>
        </p:txBody>
      </p:sp>
      <p:pic>
        <p:nvPicPr>
          <p:cNvPr id="69" name="Picture 68">
            <a:hlinkClick r:id="rId2"/>
          </p:cNvPr>
          <p:cNvPicPr>
            <a:picLocks noChangeAspect="1"/>
          </p:cNvPicPr>
          <p:nvPr/>
        </p:nvPicPr>
        <p:blipFill rotWithShape="1">
          <a:blip r:embed="rId3" cstate="print">
            <a:extLst>
              <a:ext uri="{28A0092B-C50C-407E-A947-70E740481C1C}">
                <a14:useLocalDpi xmlns:a14="http://schemas.microsoft.com/office/drawing/2010/main" val="0"/>
              </a:ext>
            </a:extLst>
          </a:blip>
          <a:srcRect b="16276"/>
          <a:stretch/>
        </p:blipFill>
        <p:spPr>
          <a:xfrm>
            <a:off x="5040935" y="1677178"/>
            <a:ext cx="1335505" cy="603260"/>
          </a:xfrm>
          <a:prstGeom prst="rect">
            <a:avLst/>
          </a:prstGeom>
        </p:spPr>
      </p:pic>
    </p:spTree>
    <p:extLst>
      <p:ext uri="{BB962C8B-B14F-4D97-AF65-F5344CB8AC3E}">
        <p14:creationId xmlns:p14="http://schemas.microsoft.com/office/powerpoint/2010/main" val="1241041311"/>
      </p:ext>
    </p:extLst>
  </p:cSld>
  <p:clrMapOvr>
    <a:masterClrMapping/>
  </p:clrMapOvr>
  <mc:AlternateContent xmlns:mc="http://schemas.openxmlformats.org/markup-compatibility/2006" xmlns:p14="http://schemas.microsoft.com/office/powerpoint/2010/main">
    <mc:Choice Requires="p14">
      <p:transition spd="slow" p14:dur="2000" advTm="1799"/>
    </mc:Choice>
    <mc:Fallback xmlns="">
      <p:transition spd="slow" advTm="1799"/>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4991" y="2728513"/>
            <a:ext cx="6745719" cy="841800"/>
          </a:xfrm>
        </p:spPr>
        <p:txBody>
          <a:bodyPr/>
          <a:lstStyle/>
          <a:p>
            <a:r>
              <a:rPr lang="en-US" u="sng" dirty="0" smtClean="0">
                <a:solidFill>
                  <a:srgbClr val="FF0000"/>
                </a:solidFill>
              </a:rPr>
              <a:t>Help 10 Million Students</a:t>
            </a:r>
            <a:r>
              <a:rPr lang="en-US" dirty="0" smtClean="0"/>
              <a:t> to </a:t>
            </a:r>
            <a:r>
              <a:rPr lang="en-US" u="sng" dirty="0" smtClean="0">
                <a:solidFill>
                  <a:srgbClr val="FF0000"/>
                </a:solidFill>
              </a:rPr>
              <a:t>Learn the Technology</a:t>
            </a:r>
            <a:r>
              <a:rPr lang="en-US" dirty="0" smtClean="0"/>
              <a:t> in </a:t>
            </a:r>
            <a:r>
              <a:rPr lang="en-US" u="sng" dirty="0" smtClean="0">
                <a:solidFill>
                  <a:srgbClr val="FF0000"/>
                </a:solidFill>
              </a:rPr>
              <a:t>Easy Way</a:t>
            </a:r>
            <a:endParaRPr lang="en-US" u="sng" dirty="0">
              <a:solidFill>
                <a:srgbClr val="FF0000"/>
              </a:solidFill>
            </a:endParaRPr>
          </a:p>
        </p:txBody>
      </p:sp>
      <p:sp>
        <p:nvSpPr>
          <p:cNvPr id="3" name="Title 2"/>
          <p:cNvSpPr>
            <a:spLocks noGrp="1"/>
          </p:cNvSpPr>
          <p:nvPr>
            <p:ph type="title" idx="2"/>
          </p:nvPr>
        </p:nvSpPr>
        <p:spPr>
          <a:xfrm>
            <a:off x="720000" y="1337826"/>
            <a:ext cx="2609255" cy="841800"/>
          </a:xfrm>
        </p:spPr>
        <p:txBody>
          <a:bodyPr/>
          <a:lstStyle/>
          <a:p>
            <a:r>
              <a:rPr lang="en-US" dirty="0" smtClean="0"/>
              <a:t>Our Vision</a:t>
            </a:r>
            <a:endParaRPr lang="en-US" dirty="0"/>
          </a:p>
        </p:txBody>
      </p:sp>
    </p:spTree>
    <p:extLst>
      <p:ext uri="{BB962C8B-B14F-4D97-AF65-F5344CB8AC3E}">
        <p14:creationId xmlns:p14="http://schemas.microsoft.com/office/powerpoint/2010/main" val="5230827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971600" y="3219822"/>
            <a:ext cx="7908293" cy="570473"/>
          </a:xfrm>
        </p:spPr>
        <p:txBody>
          <a:bodyPr/>
          <a:lstStyle/>
          <a:p>
            <a:r>
              <a:rPr lang="en-US" dirty="0" smtClean="0"/>
              <a:t>Associate Partner for this Master Class</a:t>
            </a:r>
            <a:endParaRPr lang="en-US" dirty="0"/>
          </a:p>
        </p:txBody>
      </p:sp>
      <p:pic>
        <p:nvPicPr>
          <p:cNvPr id="5" name="Picture 8" descr="load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9234" y="1131590"/>
            <a:ext cx="7110098" cy="108012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029234" y="4065755"/>
            <a:ext cx="2948019" cy="339564"/>
          </a:xfrm>
          <a:prstGeom prst="rect">
            <a:avLst/>
          </a:prstGeom>
        </p:spPr>
        <p:txBody>
          <a:bodyPr wrap="none" lIns="61960" tIns="30980" rIns="61960" bIns="30980">
            <a:spAutoFit/>
          </a:bodyPr>
          <a:lstStyle/>
          <a:p>
            <a:r>
              <a:rPr lang="en-US" dirty="0"/>
              <a:t>https://apssdc.in/home/</a:t>
            </a:r>
          </a:p>
        </p:txBody>
      </p:sp>
    </p:spTree>
    <p:extLst>
      <p:ext uri="{BB962C8B-B14F-4D97-AF65-F5344CB8AC3E}">
        <p14:creationId xmlns:p14="http://schemas.microsoft.com/office/powerpoint/2010/main" val="3936804747"/>
      </p:ext>
    </p:extLst>
  </p:cSld>
  <p:clrMapOvr>
    <a:masterClrMapping/>
  </p:clrMapOvr>
  <mc:AlternateContent xmlns:mc="http://schemas.openxmlformats.org/markup-compatibility/2006" xmlns:p14="http://schemas.microsoft.com/office/powerpoint/2010/main">
    <mc:Choice Requires="p14">
      <p:transition spd="slow" p14:dur="2000" advTm="903"/>
    </mc:Choice>
    <mc:Fallback xmlns="">
      <p:transition spd="slow" advTm="903"/>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794991" y="1176328"/>
            <a:ext cx="8195047" cy="1533428"/>
          </a:xfrm>
        </p:spPr>
        <p:txBody>
          <a:bodyPr/>
          <a:lstStyle/>
          <a:p>
            <a:pPr algn="ctr"/>
            <a:r>
              <a:rPr lang="en" u="sng" dirty="0">
                <a:solidFill>
                  <a:srgbClr val="FF0000"/>
                </a:solidFill>
              </a:rPr>
              <a:t>What</a:t>
            </a:r>
            <a:r>
              <a:rPr lang="en" dirty="0"/>
              <a:t> U will </a:t>
            </a:r>
            <a:r>
              <a:rPr lang="en" u="sng" dirty="0">
                <a:solidFill>
                  <a:srgbClr val="FF0000"/>
                </a:solidFill>
              </a:rPr>
              <a:t>Learn</a:t>
            </a:r>
            <a:r>
              <a:rPr lang="en" dirty="0">
                <a:solidFill>
                  <a:srgbClr val="FF0000"/>
                </a:solidFill>
              </a:rPr>
              <a:t> </a:t>
            </a:r>
            <a:r>
              <a:rPr lang="en" dirty="0"/>
              <a:t>from 30 Days </a:t>
            </a:r>
            <a:r>
              <a:rPr lang="en" u="sng" dirty="0" smtClean="0">
                <a:solidFill>
                  <a:srgbClr val="FF0000"/>
                </a:solidFill>
              </a:rPr>
              <a:t>Data Science &amp; Analytics</a:t>
            </a:r>
            <a:r>
              <a:rPr lang="en" u="sng" dirty="0" smtClean="0"/>
              <a:t> </a:t>
            </a:r>
            <a:r>
              <a:rPr lang="en" dirty="0"/>
              <a:t>Master Class</a:t>
            </a:r>
            <a:endParaRPr lang="en-US" dirty="0"/>
          </a:p>
        </p:txBody>
      </p:sp>
    </p:spTree>
    <p:extLst>
      <p:ext uri="{BB962C8B-B14F-4D97-AF65-F5344CB8AC3E}">
        <p14:creationId xmlns:p14="http://schemas.microsoft.com/office/powerpoint/2010/main" val="660255464"/>
      </p:ext>
    </p:extLst>
  </p:cSld>
  <p:clrMapOvr>
    <a:masterClrMapping/>
  </p:clrMapOvr>
  <mc:AlternateContent xmlns:mc="http://schemas.openxmlformats.org/markup-compatibility/2006" xmlns:p14="http://schemas.microsoft.com/office/powerpoint/2010/main">
    <mc:Choice Requires="p14">
      <p:transition spd="slow" p14:dur="2000" advTm="880"/>
    </mc:Choice>
    <mc:Fallback xmlns="">
      <p:transition spd="slow" advTm="880"/>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564</TotalTime>
  <Words>2303</Words>
  <Application>Microsoft Office PowerPoint</Application>
  <PresentationFormat>On-screen Show (16:9)</PresentationFormat>
  <Paragraphs>337</Paragraphs>
  <Slides>47</Slides>
  <Notes>3</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Opulent</vt:lpstr>
      <vt:lpstr>PowerPoint Presentation</vt:lpstr>
      <vt:lpstr>30 Days  Data Scinece &amp; Analytics Master Class</vt:lpstr>
      <vt:lpstr>30 Days  Data Scinece &amp; Analytics Master Class</vt:lpstr>
      <vt:lpstr>NANDHINI.S</vt:lpstr>
      <vt:lpstr>Pantech?</vt:lpstr>
      <vt:lpstr>What is Master Class ?</vt:lpstr>
      <vt:lpstr>Help 10 Million Students to Learn the Technology in Easy Way</vt:lpstr>
      <vt:lpstr>Associate Partner for this Master Class</vt:lpstr>
      <vt:lpstr>What U will Learn from 30 Days Data Science &amp; Analytics Master Class</vt:lpstr>
      <vt:lpstr>Data Science &amp; Analytics Learning Plan</vt:lpstr>
      <vt:lpstr>Spatial datascience for covid – 19 data</vt:lpstr>
      <vt:lpstr>Day wise Learning Plan</vt:lpstr>
      <vt:lpstr>Day wise Learning Plan</vt:lpstr>
      <vt:lpstr>List of Projects for Demo in YouTube Live</vt:lpstr>
      <vt:lpstr>What you will get from this Free 30 Days Master Class?</vt:lpstr>
      <vt:lpstr>Ans : During the Live Class, organizer will post Google Form link in Live Chat. The Participants should submit the from on daily basis.  Minimum 25 Days Attendance is Required to get Free Master Class Participation Certificate.</vt:lpstr>
      <vt:lpstr> Sample Webinar Participation Certificate?</vt:lpstr>
      <vt:lpstr>https://www.pantechelearning.com/data-science-master-class/</vt:lpstr>
      <vt:lpstr>What is Internship????</vt:lpstr>
      <vt:lpstr>PowerPoint Presentation</vt:lpstr>
      <vt:lpstr>Pantech will make you to Create 10 Projects in Data Science &amp; Analytics in 30 Days</vt:lpstr>
      <vt:lpstr>1 Month Internship in Data Science</vt:lpstr>
      <vt:lpstr>What You Will Get???</vt:lpstr>
      <vt:lpstr>How to join in 1 month Internship</vt:lpstr>
      <vt:lpstr>PowerPoint Presentation</vt:lpstr>
      <vt:lpstr>PowerPoint Presentation</vt:lpstr>
      <vt:lpstr>Introduction:</vt:lpstr>
      <vt:lpstr>WHAT IS BIG DATA?</vt:lpstr>
      <vt:lpstr>WHAT IS BIG DATA?</vt:lpstr>
      <vt:lpstr>Big data applications:</vt:lpstr>
      <vt:lpstr>BIG DATA APPLICATION IN DIFFERENT FIELDS:</vt:lpstr>
      <vt:lpstr>BIG DATA APPLICATION IN DIFFERENT FIELDS:</vt:lpstr>
      <vt:lpstr>Spatial datascience for covid – 19 applications:</vt:lpstr>
      <vt:lpstr>PROCESS INVOLVED IN DATA SCIENCE ANALYTICS:</vt:lpstr>
      <vt:lpstr>PROCESS INVOLVED IN DATA SCIENCE ANALYTICS:</vt:lpstr>
      <vt:lpstr>PROCESS INVOLVED IN DATA SCIENCE ANALYTICS:</vt:lpstr>
      <vt:lpstr>DATA PREPROCESSING:</vt:lpstr>
      <vt:lpstr>DATA PREPROCESSING:</vt:lpstr>
      <vt:lpstr>DATA PREPROCESSING:</vt:lpstr>
      <vt:lpstr>Spatial hierarchy:</vt:lpstr>
      <vt:lpstr>Spatial hierarchy:</vt:lpstr>
      <vt:lpstr>Spatial hierarchy:</vt:lpstr>
      <vt:lpstr>Frequent and contrast pattern mining:</vt:lpstr>
      <vt:lpstr>FREQUENT AND CONTRAST PATTERN MINING:</vt:lpstr>
      <vt:lpstr>Evaluation:</vt:lpstr>
      <vt:lpstr>Evaluation: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Spatial datascience for covid – 19 data</dc:title>
  <dc:creator>Murali</dc:creator>
  <cp:lastModifiedBy>DELL</cp:lastModifiedBy>
  <cp:revision>88</cp:revision>
  <dcterms:created xsi:type="dcterms:W3CDTF">2006-08-16T00:00:00Z</dcterms:created>
  <dcterms:modified xsi:type="dcterms:W3CDTF">2022-02-11T12:28:56Z</dcterms:modified>
</cp:coreProperties>
</file>