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335"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316" r:id="rId35"/>
    <p:sldId id="269" r:id="rId36"/>
    <p:sldId id="270" r:id="rId37"/>
    <p:sldId id="271" r:id="rId38"/>
    <p:sldId id="272" r:id="rId39"/>
    <p:sldId id="273" r:id="rId40"/>
    <p:sldId id="274" r:id="rId41"/>
    <p:sldId id="275" r:id="rId42"/>
    <p:sldId id="317" r:id="rId43"/>
    <p:sldId id="276" r:id="rId44"/>
    <p:sldId id="277" r:id="rId45"/>
    <p:sldId id="278" r:id="rId46"/>
    <p:sldId id="279" r:id="rId47"/>
    <p:sldId id="280" r:id="rId48"/>
    <p:sldId id="318" r:id="rId49"/>
    <p:sldId id="281" r:id="rId50"/>
    <p:sldId id="282" r:id="rId51"/>
    <p:sldId id="283" r:id="rId52"/>
    <p:sldId id="319"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27" r:id="rId73"/>
    <p:sldId id="303" r:id="rId74"/>
    <p:sldId id="304" r:id="rId75"/>
    <p:sldId id="305" r:id="rId76"/>
    <p:sldId id="306" r:id="rId77"/>
    <p:sldId id="328" r:id="rId78"/>
    <p:sldId id="307" r:id="rId79"/>
    <p:sldId id="329" r:id="rId80"/>
    <p:sldId id="308" r:id="rId81"/>
    <p:sldId id="309" r:id="rId82"/>
    <p:sldId id="330" r:id="rId83"/>
    <p:sldId id="310" r:id="rId84"/>
    <p:sldId id="311" r:id="rId85"/>
    <p:sldId id="312" r:id="rId86"/>
    <p:sldId id="313" r:id="rId87"/>
    <p:sldId id="331" r:id="rId88"/>
    <p:sldId id="314" r:id="rId89"/>
    <p:sldId id="315" r:id="rId90"/>
    <p:sldId id="332" r:id="rId91"/>
    <p:sldId id="320" r:id="rId92"/>
    <p:sldId id="333" r:id="rId93"/>
    <p:sldId id="321" r:id="rId94"/>
    <p:sldId id="322" r:id="rId95"/>
    <p:sldId id="323" r:id="rId96"/>
    <p:sldId id="324" r:id="rId97"/>
    <p:sldId id="325" r:id="rId98"/>
    <p:sldId id="326" r:id="rId99"/>
    <p:sldId id="334" r:id="rId100"/>
    <p:sldId id="33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E940C-6E3C-4928-8530-B0F6D28F10BC}" type="datetimeFigureOut">
              <a:rPr lang="en-IN" smtClean="0"/>
              <a:t>26-01-2022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D39EB-7DA4-40C9-9C17-9FF885C40980}" type="slidenum">
              <a:rPr lang="en-IN" smtClean="0"/>
              <a:t>‹#›</a:t>
            </a:fld>
            <a:endParaRPr lang="en-IN"/>
          </a:p>
        </p:txBody>
      </p:sp>
    </p:spTree>
    <p:extLst>
      <p:ext uri="{BB962C8B-B14F-4D97-AF65-F5344CB8AC3E}">
        <p14:creationId xmlns:p14="http://schemas.microsoft.com/office/powerpoint/2010/main" val="17704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1/26/2022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121897" tIns="121897" rIns="121897" bIns="121897" anchor="t" anchorCtr="0">
            <a:noAutofit/>
          </a:bodyPr>
          <a:lstStyle>
            <a:lvl1pPr marL="413055" lvl="0" indent="-275369" rtl="0">
              <a:lnSpc>
                <a:spcPct val="100000"/>
              </a:lnSpc>
              <a:spcBef>
                <a:spcPts val="0"/>
              </a:spcBef>
              <a:spcAft>
                <a:spcPts val="0"/>
              </a:spcAft>
              <a:buClr>
                <a:srgbClr val="434343"/>
              </a:buClr>
              <a:buSzPts val="1200"/>
              <a:buAutoNum type="arabicPeriod"/>
              <a:defRPr sz="1100">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27900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5500"/>
            </a:lvl2pPr>
            <a:lvl3pPr lvl="2" algn="ctr" rtl="0">
              <a:spcBef>
                <a:spcPts val="0"/>
              </a:spcBef>
              <a:spcAft>
                <a:spcPts val="0"/>
              </a:spcAft>
              <a:buSzPts val="6000"/>
              <a:buNone/>
              <a:defRPr sz="5500"/>
            </a:lvl3pPr>
            <a:lvl4pPr lvl="3" algn="ctr" rtl="0">
              <a:spcBef>
                <a:spcPts val="0"/>
              </a:spcBef>
              <a:spcAft>
                <a:spcPts val="0"/>
              </a:spcAft>
              <a:buSzPts val="6000"/>
              <a:buNone/>
              <a:defRPr sz="5500"/>
            </a:lvl4pPr>
            <a:lvl5pPr lvl="4" algn="ctr" rtl="0">
              <a:spcBef>
                <a:spcPts val="0"/>
              </a:spcBef>
              <a:spcAft>
                <a:spcPts val="0"/>
              </a:spcAft>
              <a:buSzPts val="6000"/>
              <a:buNone/>
              <a:defRPr sz="5500"/>
            </a:lvl5pPr>
            <a:lvl6pPr lvl="5" algn="ctr" rtl="0">
              <a:spcBef>
                <a:spcPts val="0"/>
              </a:spcBef>
              <a:spcAft>
                <a:spcPts val="0"/>
              </a:spcAft>
              <a:buSzPts val="6000"/>
              <a:buNone/>
              <a:defRPr sz="5500"/>
            </a:lvl6pPr>
            <a:lvl7pPr lvl="6" algn="ctr" rtl="0">
              <a:spcBef>
                <a:spcPts val="0"/>
              </a:spcBef>
              <a:spcAft>
                <a:spcPts val="0"/>
              </a:spcAft>
              <a:buSzPts val="6000"/>
              <a:buNone/>
              <a:defRPr sz="5500"/>
            </a:lvl7pPr>
            <a:lvl8pPr lvl="7" algn="ctr" rtl="0">
              <a:spcBef>
                <a:spcPts val="0"/>
              </a:spcBef>
              <a:spcAft>
                <a:spcPts val="0"/>
              </a:spcAft>
              <a:buSzPts val="6000"/>
              <a:buNone/>
              <a:defRPr sz="5500"/>
            </a:lvl8pPr>
            <a:lvl9pPr lvl="8" algn="ctr" rtl="0">
              <a:spcBef>
                <a:spcPts val="0"/>
              </a:spcBef>
              <a:spcAft>
                <a:spcPts val="0"/>
              </a:spcAft>
              <a:buSzPts val="6000"/>
              <a:buNone/>
              <a:defRPr sz="5500"/>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82598" tIns="82598" rIns="82598" bIns="82598"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1125098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700"/>
            </a:lvl2pPr>
            <a:lvl3pPr lvl="2" algn="ctr" rtl="0">
              <a:spcBef>
                <a:spcPts val="0"/>
              </a:spcBef>
              <a:spcAft>
                <a:spcPts val="0"/>
              </a:spcAft>
              <a:buSzPts val="3000"/>
              <a:buNone/>
              <a:defRPr sz="2700"/>
            </a:lvl3pPr>
            <a:lvl4pPr lvl="3" algn="ctr" rtl="0">
              <a:spcBef>
                <a:spcPts val="0"/>
              </a:spcBef>
              <a:spcAft>
                <a:spcPts val="0"/>
              </a:spcAft>
              <a:buSzPts val="3000"/>
              <a:buNone/>
              <a:defRPr sz="2700"/>
            </a:lvl4pPr>
            <a:lvl5pPr lvl="4" algn="ctr" rtl="0">
              <a:spcBef>
                <a:spcPts val="0"/>
              </a:spcBef>
              <a:spcAft>
                <a:spcPts val="0"/>
              </a:spcAft>
              <a:buSzPts val="3000"/>
              <a:buNone/>
              <a:defRPr sz="2700"/>
            </a:lvl5pPr>
            <a:lvl6pPr lvl="5" algn="ctr" rtl="0">
              <a:spcBef>
                <a:spcPts val="0"/>
              </a:spcBef>
              <a:spcAft>
                <a:spcPts val="0"/>
              </a:spcAft>
              <a:buSzPts val="3000"/>
              <a:buNone/>
              <a:defRPr sz="2700"/>
            </a:lvl6pPr>
            <a:lvl7pPr lvl="6" algn="ctr" rtl="0">
              <a:spcBef>
                <a:spcPts val="0"/>
              </a:spcBef>
              <a:spcAft>
                <a:spcPts val="0"/>
              </a:spcAft>
              <a:buSzPts val="3000"/>
              <a:buNone/>
              <a:defRPr sz="2700"/>
            </a:lvl7pPr>
            <a:lvl8pPr lvl="7" algn="ctr" rtl="0">
              <a:spcBef>
                <a:spcPts val="0"/>
              </a:spcBef>
              <a:spcAft>
                <a:spcPts val="0"/>
              </a:spcAft>
              <a:buSzPts val="3000"/>
              <a:buNone/>
              <a:defRPr sz="2700"/>
            </a:lvl8pPr>
            <a:lvl9pPr lvl="8" algn="ctr" rtl="0">
              <a:spcBef>
                <a:spcPts val="0"/>
              </a:spcBef>
              <a:spcAft>
                <a:spcPts val="0"/>
              </a:spcAft>
              <a:buSzPts val="3000"/>
              <a:buNone/>
              <a:defRPr sz="2700"/>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82598" tIns="82598" rIns="82598" bIns="82598" anchor="ctr" anchorCtr="0">
            <a:noAutofit/>
          </a:bodyPr>
          <a:lstStyle>
            <a:lvl1pPr lvl="0" algn="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2700"/>
            </a:lvl2pPr>
            <a:lvl3pPr lvl="2" algn="ctr" rtl="0">
              <a:lnSpc>
                <a:spcPct val="100000"/>
              </a:lnSpc>
              <a:spcBef>
                <a:spcPts val="0"/>
              </a:spcBef>
              <a:spcAft>
                <a:spcPts val="0"/>
              </a:spcAft>
              <a:buSzPts val="3000"/>
              <a:buNone/>
              <a:defRPr sz="2700"/>
            </a:lvl3pPr>
            <a:lvl4pPr lvl="3" algn="ctr" rtl="0">
              <a:lnSpc>
                <a:spcPct val="100000"/>
              </a:lnSpc>
              <a:spcBef>
                <a:spcPts val="0"/>
              </a:spcBef>
              <a:spcAft>
                <a:spcPts val="0"/>
              </a:spcAft>
              <a:buSzPts val="3000"/>
              <a:buNone/>
              <a:defRPr sz="2700"/>
            </a:lvl4pPr>
            <a:lvl5pPr lvl="4" algn="ctr" rtl="0">
              <a:lnSpc>
                <a:spcPct val="100000"/>
              </a:lnSpc>
              <a:spcBef>
                <a:spcPts val="0"/>
              </a:spcBef>
              <a:spcAft>
                <a:spcPts val="0"/>
              </a:spcAft>
              <a:buSzPts val="3000"/>
              <a:buNone/>
              <a:defRPr sz="2700"/>
            </a:lvl5pPr>
            <a:lvl6pPr lvl="5" algn="ctr" rtl="0">
              <a:lnSpc>
                <a:spcPct val="100000"/>
              </a:lnSpc>
              <a:spcBef>
                <a:spcPts val="0"/>
              </a:spcBef>
              <a:spcAft>
                <a:spcPts val="0"/>
              </a:spcAft>
              <a:buSzPts val="3000"/>
              <a:buNone/>
              <a:defRPr sz="2700"/>
            </a:lvl6pPr>
            <a:lvl7pPr lvl="6" algn="ctr" rtl="0">
              <a:lnSpc>
                <a:spcPct val="100000"/>
              </a:lnSpc>
              <a:spcBef>
                <a:spcPts val="0"/>
              </a:spcBef>
              <a:spcAft>
                <a:spcPts val="0"/>
              </a:spcAft>
              <a:buSzPts val="3000"/>
              <a:buNone/>
              <a:defRPr sz="2700"/>
            </a:lvl7pPr>
            <a:lvl8pPr lvl="7" algn="ctr" rtl="0">
              <a:lnSpc>
                <a:spcPct val="100000"/>
              </a:lnSpc>
              <a:spcBef>
                <a:spcPts val="0"/>
              </a:spcBef>
              <a:spcAft>
                <a:spcPts val="0"/>
              </a:spcAft>
              <a:buSzPts val="3000"/>
              <a:buNone/>
              <a:defRPr sz="2700"/>
            </a:lvl8pPr>
            <a:lvl9pPr lvl="8" algn="ctr" rtl="0">
              <a:lnSpc>
                <a:spcPct val="100000"/>
              </a:lnSpc>
              <a:spcBef>
                <a:spcPts val="0"/>
              </a:spcBef>
              <a:spcAft>
                <a:spcPts val="0"/>
              </a:spcAft>
              <a:buSzPts val="3000"/>
              <a:buNone/>
              <a:defRPr sz="2700"/>
            </a:lvl9pPr>
          </a:lstStyle>
          <a:p>
            <a:endParaRPr/>
          </a:p>
        </p:txBody>
      </p:sp>
    </p:spTree>
    <p:extLst>
      <p:ext uri="{BB962C8B-B14F-4D97-AF65-F5344CB8AC3E}">
        <p14:creationId xmlns:p14="http://schemas.microsoft.com/office/powerpoint/2010/main" val="5523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6108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100"/>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12558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9">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1/26/2022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2831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lIns="82611" tIns="41306" rIns="82611" bIns="41306">
            <a:normAutofit fontScale="90000"/>
          </a:bodyPr>
          <a:lstStyle/>
          <a:p>
            <a:pPr algn="l"/>
            <a:r>
              <a:rPr lang="en-US" sz="43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7" y="5675514"/>
            <a:ext cx="4960840" cy="468139"/>
          </a:xfrm>
          <a:prstGeom prst="rect">
            <a:avLst/>
          </a:prstGeom>
          <a:noFill/>
        </p:spPr>
        <p:txBody>
          <a:bodyPr wrap="none" lIns="82611" tIns="41306" rIns="82611" bIns="41306" rtlCol="0">
            <a:spAutoFit/>
          </a:bodyPr>
          <a:lstStyle/>
          <a:p>
            <a:r>
              <a:rPr lang="en-US" sz="2500" dirty="0"/>
              <a:t>All Projects in </a:t>
            </a:r>
            <a:r>
              <a:rPr lang="en-US" sz="2500" b="1" dirty="0"/>
              <a:t>Jupyter Notebook</a:t>
            </a:r>
            <a:endParaRPr lang="en-US" sz="2500" b="1" u="sng" dirty="0"/>
          </a:p>
        </p:txBody>
      </p:sp>
      <p:sp>
        <p:nvSpPr>
          <p:cNvPr id="6" name="Rectangle 5"/>
          <p:cNvSpPr/>
          <p:nvPr/>
        </p:nvSpPr>
        <p:spPr>
          <a:xfrm>
            <a:off x="1059989" y="1720560"/>
            <a:ext cx="8756239" cy="3420627"/>
          </a:xfrm>
          <a:prstGeom prst="rect">
            <a:avLst/>
          </a:prstGeom>
        </p:spPr>
        <p:txBody>
          <a:bodyPr wrap="square" lIns="82611" tIns="41306" rIns="82611" bIns="41306">
            <a:spAutoFit/>
          </a:bodyPr>
          <a:lstStyle/>
          <a:p>
            <a:pPr marL="309791" indent="-309791">
              <a:buFont typeface="+mj-lt"/>
              <a:buAutoNum type="arabicPeriod"/>
            </a:pPr>
            <a:r>
              <a:rPr lang="en-US" sz="2100" dirty="0"/>
              <a:t>Spatial Data Science For  Covid-19 Disease Prediction     </a:t>
            </a:r>
          </a:p>
          <a:p>
            <a:pPr marL="309791" indent="-309791">
              <a:buFont typeface="+mj-lt"/>
              <a:buAutoNum type="arabicPeriod"/>
            </a:pPr>
            <a:r>
              <a:rPr lang="en-US" sz="2100" dirty="0"/>
              <a:t>Parkinson’s Disease Prediction-</a:t>
            </a:r>
            <a:r>
              <a:rPr lang="en-US" sz="2100" dirty="0" err="1"/>
              <a:t>XGBoost</a:t>
            </a:r>
            <a:r>
              <a:rPr lang="en-US" sz="2100" dirty="0"/>
              <a:t> Classifier</a:t>
            </a:r>
          </a:p>
          <a:p>
            <a:pPr marL="309791" indent="-309791">
              <a:buFont typeface="+mj-lt"/>
              <a:buAutoNum type="arabicPeriod"/>
            </a:pPr>
            <a:r>
              <a:rPr lang="en-US" sz="2100" dirty="0"/>
              <a:t>House Price Prediction-Random Forest Regression</a:t>
            </a:r>
          </a:p>
          <a:p>
            <a:pPr marL="309791" indent="-309791">
              <a:buFont typeface="+mj-lt"/>
              <a:buAutoNum type="arabicPeriod"/>
            </a:pPr>
            <a:r>
              <a:rPr lang="en-US" sz="2100" dirty="0"/>
              <a:t>Customer Segmentation Using ML-K-Means Clustering</a:t>
            </a:r>
          </a:p>
          <a:p>
            <a:pPr marL="309791" indent="-309791">
              <a:buFont typeface="+mj-lt"/>
              <a:buAutoNum type="arabicPeriod"/>
            </a:pPr>
            <a:r>
              <a:rPr lang="en-US" sz="2100" dirty="0"/>
              <a:t>Home Loan Prediction-Decision Tree Classifier</a:t>
            </a:r>
          </a:p>
          <a:p>
            <a:pPr marL="309791" indent="-309791">
              <a:buFont typeface="+mj-lt"/>
              <a:buAutoNum type="arabicPeriod"/>
            </a:pPr>
            <a:r>
              <a:rPr lang="en-US" sz="2100" dirty="0"/>
              <a:t>Spam Classification-NLP</a:t>
            </a:r>
          </a:p>
          <a:p>
            <a:pPr marL="309791" indent="-309791">
              <a:buFont typeface="+mj-lt"/>
              <a:buAutoNum type="arabicPeriod"/>
            </a:pPr>
            <a:r>
              <a:rPr lang="en-US" sz="2100" dirty="0"/>
              <a:t>Hand Written Digit Recognition Using Python-CNN</a:t>
            </a:r>
          </a:p>
          <a:p>
            <a:pPr marL="309791" indent="-309791">
              <a:buFont typeface="+mj-lt"/>
              <a:buAutoNum type="arabicPeriod"/>
            </a:pPr>
            <a:r>
              <a:rPr lang="en-US" sz="2100" dirty="0"/>
              <a:t>Churn Prediction-Deep Learning</a:t>
            </a:r>
          </a:p>
          <a:p>
            <a:pPr marL="309791" indent="-309791">
              <a:buFont typeface="+mj-lt"/>
              <a:buAutoNum type="arabicPeriod"/>
            </a:pPr>
            <a:r>
              <a:rPr lang="en-US" sz="2100" dirty="0"/>
              <a:t>Crop Yield Prediction</a:t>
            </a:r>
          </a:p>
          <a:p>
            <a:pPr marL="309791" indent="-309791">
              <a:buFont typeface="+mj-lt"/>
              <a:buAutoNum type="arabicPeriod"/>
            </a:pPr>
            <a:r>
              <a:rPr lang="en-US" sz="2100" dirty="0"/>
              <a:t>Ground water level prediction</a:t>
            </a:r>
          </a:p>
        </p:txBody>
      </p:sp>
    </p:spTree>
    <p:extLst>
      <p:ext uri="{BB962C8B-B14F-4D97-AF65-F5344CB8AC3E}">
        <p14:creationId xmlns:p14="http://schemas.microsoft.com/office/powerpoint/2010/main" val="2573509920"/>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62800"/>
          </a:xfrm>
          <a:prstGeom prst="rect">
            <a:avLst/>
          </a:prstGeom>
        </p:spPr>
      </p:pic>
    </p:spTree>
    <p:extLst>
      <p:ext uri="{BB962C8B-B14F-4D97-AF65-F5344CB8AC3E}">
        <p14:creationId xmlns:p14="http://schemas.microsoft.com/office/powerpoint/2010/main" val="1349545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lIns="82611" tIns="41306" rIns="82611" bIns="41306">
            <a:normAutofit fontScale="90000"/>
          </a:bodyPr>
          <a:lstStyle/>
          <a:p>
            <a:pPr algn="l"/>
            <a:r>
              <a:rPr lang="en-US" sz="3200" u="sng" dirty="0">
                <a:solidFill>
                  <a:schemeClr val="tx1"/>
                </a:solidFill>
              </a:rPr>
              <a:t>What</a:t>
            </a:r>
            <a:r>
              <a:rPr lang="en-US" sz="3200" dirty="0">
                <a:solidFill>
                  <a:schemeClr val="tx1"/>
                </a:solidFill>
              </a:rPr>
              <a:t> you will </a:t>
            </a:r>
            <a:r>
              <a:rPr lang="en-US" sz="3200" u="sng" dirty="0">
                <a:solidFill>
                  <a:schemeClr val="tx1"/>
                </a:solidFill>
              </a:rPr>
              <a:t>get</a:t>
            </a:r>
            <a:r>
              <a:rPr lang="en-US" sz="3200" dirty="0">
                <a:solidFill>
                  <a:schemeClr val="tx1"/>
                </a:solidFill>
              </a:rPr>
              <a:t> from this Free 30 Days Master Class?</a:t>
            </a:r>
          </a:p>
        </p:txBody>
      </p:sp>
      <p:sp>
        <p:nvSpPr>
          <p:cNvPr id="3" name="Rectangle 2"/>
          <p:cNvSpPr/>
          <p:nvPr/>
        </p:nvSpPr>
        <p:spPr>
          <a:xfrm>
            <a:off x="2103480" y="2597817"/>
            <a:ext cx="7603384" cy="1585168"/>
          </a:xfrm>
          <a:prstGeom prst="rect">
            <a:avLst/>
          </a:prstGeom>
        </p:spPr>
        <p:txBody>
          <a:bodyPr wrap="square" lIns="82611" tIns="41306" rIns="82611" bIns="41306">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890034223"/>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4"/>
            <a:ext cx="7848779" cy="1044421"/>
          </a:xfrm>
        </p:spPr>
        <p:txBody>
          <a:bodyPr/>
          <a:lstStyle/>
          <a:p>
            <a:r>
              <a:rPr lang="en-US" sz="2500" dirty="0">
                <a:solidFill>
                  <a:schemeClr val="bg2">
                    <a:lumMod val="50000"/>
                  </a:schemeClr>
                </a:solidFill>
              </a:rPr>
              <a:t>Ans :</a:t>
            </a:r>
            <a:r>
              <a:rPr lang="en-US" sz="2500"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solidFill>
                  <a:schemeClr val="tx1"/>
                </a:solidFill>
              </a:rPr>
              <a:t>The Participants should submit the from on daily basis. </a:t>
            </a:r>
            <a:br>
              <a:rPr lang="en-US" sz="1600" dirty="0">
                <a:solidFill>
                  <a:schemeClr val="tx1"/>
                </a:solidFill>
              </a:rPr>
            </a:br>
            <a:r>
              <a:rPr lang="en-US" sz="1600" dirty="0">
                <a:solidFill>
                  <a:srgbClr val="C00000"/>
                </a:solidFill>
              </a:rPr>
              <a:t>Minimum 25 Days </a:t>
            </a:r>
            <a:r>
              <a:rPr lang="en-US" sz="1600" dirty="0">
                <a:solidFill>
                  <a:schemeClr val="tx1"/>
                </a:solidFill>
              </a:rPr>
              <a:t>Attendance is Required to get Free Master Class Participation Certificate.</a:t>
            </a:r>
          </a:p>
        </p:txBody>
      </p:sp>
      <p:sp>
        <p:nvSpPr>
          <p:cNvPr id="3" name="Title 2"/>
          <p:cNvSpPr>
            <a:spLocks noGrp="1"/>
          </p:cNvSpPr>
          <p:nvPr>
            <p:ph type="title" idx="2"/>
          </p:nvPr>
        </p:nvSpPr>
        <p:spPr>
          <a:xfrm>
            <a:off x="2118776" y="1028734"/>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652805"/>
          </a:xfrm>
          <a:prstGeom prst="rect">
            <a:avLst/>
          </a:prstGeom>
          <a:ln>
            <a:solidFill>
              <a:srgbClr val="FF0000"/>
            </a:solidFill>
          </a:ln>
        </p:spPr>
        <p:txBody>
          <a:bodyPr wrap="square" lIns="82611" tIns="41306" rIns="82611" bIns="41306">
            <a:spAutoFit/>
          </a:bodyPr>
          <a:lstStyle/>
          <a:p>
            <a:r>
              <a:rPr lang="en-US" sz="1900" dirty="0">
                <a:solidFill>
                  <a:schemeClr val="bg2">
                    <a:lumMod val="50000"/>
                  </a:schemeClr>
                </a:solidFill>
              </a:rPr>
              <a:t>Note :</a:t>
            </a:r>
            <a:r>
              <a:rPr lang="en-US" sz="19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1345295814"/>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611" tIns="41306" rIns="82611" bIns="41306">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a:t>
            </a:r>
            <a:r>
              <a:rPr lang="en-US" sz="48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3"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64260287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3" y="3806663"/>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598" tIns="82598" rIns="82598" bIns="82598"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00" b="1" dirty="0"/>
              <a:t>On Demand</a:t>
            </a:r>
          </a:p>
        </p:txBody>
      </p:sp>
    </p:spTree>
    <p:extLst>
      <p:ext uri="{BB962C8B-B14F-4D97-AF65-F5344CB8AC3E}">
        <p14:creationId xmlns:p14="http://schemas.microsoft.com/office/powerpoint/2010/main" val="3741689423"/>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1"/>
            <a:ext cx="5630397" cy="1344148"/>
          </a:xfrm>
        </p:spPr>
        <p:txBody>
          <a:bodyPr/>
          <a:lstStyle/>
          <a:p>
            <a:r>
              <a:rPr lang="en-US" sz="5500" dirty="0"/>
              <a:t>What is Internship????</a:t>
            </a:r>
          </a:p>
        </p:txBody>
      </p:sp>
      <p:grpSp>
        <p:nvGrpSpPr>
          <p:cNvPr id="9" name="Group 8"/>
          <p:cNvGrpSpPr/>
          <p:nvPr/>
        </p:nvGrpSpPr>
        <p:grpSpPr>
          <a:xfrm>
            <a:off x="2063552" y="1892830"/>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bg1"/>
                  </a:solidFill>
                </a:rPr>
                <a:t>Grow</a:t>
              </a:r>
            </a:p>
          </p:txBody>
        </p:sp>
      </p:grpSp>
    </p:spTree>
    <p:extLst>
      <p:ext uri="{BB962C8B-B14F-4D97-AF65-F5344CB8AC3E}">
        <p14:creationId xmlns:p14="http://schemas.microsoft.com/office/powerpoint/2010/main" val="1490395388"/>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458466440"/>
              </p:ext>
            </p:extLst>
          </p:nvPr>
        </p:nvGraphicFramePr>
        <p:xfrm>
          <a:off x="1" y="100139"/>
          <a:ext cx="11920703" cy="6515882"/>
        </p:xfrm>
        <a:graphic>
          <a:graphicData uri="http://schemas.openxmlformats.org/drawingml/2006/table">
            <a:tbl>
              <a:tblPr firstRow="1" bandRow="1">
                <a:tableStyleId>{08FB837D-C827-4EFA-A057-4D05807E0F7C}</a:tableStyleId>
              </a:tblPr>
              <a:tblGrid>
                <a:gridCol w="4727179"/>
                <a:gridCol w="7193524"/>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tr>
            </a:tbl>
          </a:graphicData>
        </a:graphic>
      </p:graphicFrame>
    </p:spTree>
    <p:extLst>
      <p:ext uri="{BB962C8B-B14F-4D97-AF65-F5344CB8AC3E}">
        <p14:creationId xmlns:p14="http://schemas.microsoft.com/office/powerpoint/2010/main" val="3103748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7"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7"/>
            <a:ext cx="5843069" cy="468139"/>
          </a:xfrm>
          <a:prstGeom prst="rect">
            <a:avLst/>
          </a:prstGeom>
          <a:noFill/>
        </p:spPr>
        <p:txBody>
          <a:bodyPr wrap="none" lIns="82611" tIns="41306" rIns="82611" bIns="41306" rtlCol="0">
            <a:spAutoFit/>
          </a:bodyPr>
          <a:lstStyle/>
          <a:p>
            <a:r>
              <a:rPr lang="en-US" sz="2500" b="1" dirty="0"/>
              <a:t>Objective of this 30 Days Master Class</a:t>
            </a:r>
          </a:p>
        </p:txBody>
      </p:sp>
    </p:spTree>
    <p:extLst>
      <p:ext uri="{BB962C8B-B14F-4D97-AF65-F5344CB8AC3E}">
        <p14:creationId xmlns:p14="http://schemas.microsoft.com/office/powerpoint/2010/main" val="2171362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0" y="1796819"/>
            <a:ext cx="11023161" cy="4616704"/>
          </a:xfrm>
        </p:spPr>
        <p:txBody>
          <a:bodyPr/>
          <a:lstStyle/>
          <a:p>
            <a:r>
              <a:rPr lang="en-US" sz="2900" dirty="0">
                <a:solidFill>
                  <a:schemeClr val="tx1"/>
                </a:solidFill>
              </a:rPr>
              <a:t>INTERNSHIP E-Certificate(30Days Internship on Data Science Engineering)</a:t>
            </a:r>
          </a:p>
          <a:p>
            <a:r>
              <a:rPr lang="en-US" sz="2900" dirty="0">
                <a:solidFill>
                  <a:schemeClr val="tx1"/>
                </a:solidFill>
              </a:rPr>
              <a:t>Highly organized Video content</a:t>
            </a:r>
          </a:p>
          <a:p>
            <a:r>
              <a:rPr lang="en-US" sz="2900" dirty="0">
                <a:solidFill>
                  <a:schemeClr val="tx1"/>
                </a:solidFill>
              </a:rPr>
              <a:t>Download All Files</a:t>
            </a:r>
          </a:p>
          <a:p>
            <a:r>
              <a:rPr lang="en-US" sz="2900" dirty="0">
                <a:solidFill>
                  <a:schemeClr val="tx1"/>
                </a:solidFill>
              </a:rPr>
              <a:t>Download PPTs</a:t>
            </a:r>
          </a:p>
          <a:p>
            <a:r>
              <a:rPr lang="en-US" sz="2900" dirty="0">
                <a:solidFill>
                  <a:schemeClr val="tx1"/>
                </a:solidFill>
              </a:rPr>
              <a:t>Assignments</a:t>
            </a:r>
          </a:p>
          <a:p>
            <a:r>
              <a:rPr lang="en-US" sz="2900" dirty="0">
                <a:solidFill>
                  <a:schemeClr val="tx1"/>
                </a:solidFill>
              </a:rPr>
              <a:t>Flexible Time. </a:t>
            </a:r>
          </a:p>
          <a:p>
            <a:r>
              <a:rPr lang="en-US" sz="2900" dirty="0">
                <a:solidFill>
                  <a:schemeClr val="tx1"/>
                </a:solidFill>
              </a:rPr>
              <a:t>Access Period: 60Days from the date of payment</a:t>
            </a:r>
          </a:p>
        </p:txBody>
      </p:sp>
    </p:spTree>
    <p:extLst>
      <p:ext uri="{BB962C8B-B14F-4D97-AF65-F5344CB8AC3E}">
        <p14:creationId xmlns:p14="http://schemas.microsoft.com/office/powerpoint/2010/main" val="3796129203"/>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7" y="922199"/>
            <a:ext cx="7579583" cy="758796"/>
          </a:xfrm>
        </p:spPr>
        <p:txBody>
          <a:bodyPr/>
          <a:lstStyle/>
          <a:p>
            <a:r>
              <a:rPr lang="en-US" sz="4900" dirty="0"/>
              <a:t>What You Will Get???</a:t>
            </a:r>
          </a:p>
        </p:txBody>
      </p:sp>
      <p:sp>
        <p:nvSpPr>
          <p:cNvPr id="3" name="Text Placeholder 2"/>
          <p:cNvSpPr>
            <a:spLocks noGrp="1"/>
          </p:cNvSpPr>
          <p:nvPr>
            <p:ph type="body" idx="1"/>
          </p:nvPr>
        </p:nvSpPr>
        <p:spPr>
          <a:xfrm>
            <a:off x="42190" y="1436610"/>
            <a:ext cx="6960791" cy="686716"/>
          </a:xfrm>
        </p:spPr>
        <p:txBody>
          <a:bodyPr/>
          <a:lstStyle/>
          <a:p>
            <a:pPr>
              <a:buFont typeface="Arial" panose="020B0604020202020204" pitchFamily="34" charset="0"/>
              <a:buChar char="•"/>
            </a:pPr>
            <a:r>
              <a:rPr lang="en-US" sz="2100" b="1" dirty="0">
                <a:solidFill>
                  <a:srgbClr val="C00000"/>
                </a:solidFill>
                <a:latin typeface="+mj-lt"/>
              </a:rPr>
              <a:t>30 Days Learning Activity</a:t>
            </a:r>
          </a:p>
          <a:p>
            <a:pPr>
              <a:buFont typeface="Arial" panose="020B0604020202020204" pitchFamily="34" charset="0"/>
              <a:buChar char="•"/>
            </a:pPr>
            <a:r>
              <a:rPr lang="en-US" sz="2100" b="1" dirty="0">
                <a:solidFill>
                  <a:srgbClr val="C00000"/>
                </a:solidFill>
                <a:latin typeface="+mj-lt"/>
              </a:rPr>
              <a:t>Data Science Core Concepts</a:t>
            </a:r>
          </a:p>
          <a:p>
            <a:pPr>
              <a:buFont typeface="Arial" panose="020B0604020202020204" pitchFamily="34" charset="0"/>
              <a:buChar char="•"/>
            </a:pPr>
            <a:r>
              <a:rPr lang="en-US" sz="2100" b="1" dirty="0">
                <a:solidFill>
                  <a:srgbClr val="C00000"/>
                </a:solidFill>
                <a:latin typeface="+mj-lt"/>
              </a:rPr>
              <a:t>10 + Projects</a:t>
            </a:r>
          </a:p>
          <a:p>
            <a:pPr marL="395843" indent="-258159">
              <a:buFont typeface="Arial" panose="020B0604020202020204" pitchFamily="34" charset="0"/>
              <a:buChar char="•"/>
            </a:pPr>
            <a:endParaRPr lang="en-US" sz="2100" b="1" dirty="0">
              <a:solidFill>
                <a:srgbClr val="C00000"/>
              </a:solidFill>
              <a:latin typeface="+mj-lt"/>
            </a:endParaRPr>
          </a:p>
        </p:txBody>
      </p:sp>
      <p:grpSp>
        <p:nvGrpSpPr>
          <p:cNvPr id="8" name="Group 7"/>
          <p:cNvGrpSpPr/>
          <p:nvPr/>
        </p:nvGrpSpPr>
        <p:grpSpPr>
          <a:xfrm>
            <a:off x="6532982" y="766569"/>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3"/>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7527066" y="3078318"/>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900" dirty="0"/>
                <a:t>Get chance to Enroll 1-Month Internship on demand</a:t>
              </a:r>
              <a:endParaRPr sz="19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896205" y="2598803"/>
            <a:ext cx="6786511" cy="3099629"/>
          </a:xfrm>
          <a:prstGeom prst="rect">
            <a:avLst/>
          </a:prstGeom>
        </p:spPr>
        <p:txBody>
          <a:bodyPr wrap="square" lIns="82611" tIns="41306" rIns="82611" bIns="41306">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b="1" dirty="0" smtClean="0"/>
          </a:p>
          <a:p>
            <a:pPr marL="309791" indent="-309791">
              <a:buFont typeface="Arial" panose="020B0604020202020204" pitchFamily="34" charset="0"/>
              <a:buChar char="•"/>
            </a:pPr>
            <a:endParaRPr lang="en-US" dirty="0"/>
          </a:p>
        </p:txBody>
      </p:sp>
    </p:spTree>
    <p:extLst>
      <p:ext uri="{BB962C8B-B14F-4D97-AF65-F5344CB8AC3E}">
        <p14:creationId xmlns:p14="http://schemas.microsoft.com/office/powerpoint/2010/main" val="3140976908"/>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7"/>
            <a:ext cx="10272000" cy="5045043"/>
          </a:xfrm>
        </p:spPr>
        <p:txBody>
          <a:bodyPr/>
          <a:lstStyle/>
          <a:p>
            <a:r>
              <a:rPr lang="en-US" sz="2900" dirty="0">
                <a:solidFill>
                  <a:srgbClr val="FF0000"/>
                </a:solidFill>
              </a:rPr>
              <a:t>Educational Equipment Manufacturer</a:t>
            </a:r>
          </a:p>
          <a:p>
            <a:pPr marL="963795" lvl="1" indent="-413055">
              <a:buFont typeface="Arial" panose="020B0604020202020204" pitchFamily="34" charset="0"/>
              <a:buChar char="•"/>
            </a:pPr>
            <a:r>
              <a:rPr lang="en-US" sz="2900" dirty="0" err="1">
                <a:solidFill>
                  <a:schemeClr val="tx1"/>
                </a:solidFill>
              </a:rPr>
              <a:t>IoT</a:t>
            </a:r>
            <a:r>
              <a:rPr lang="en-US" sz="2900" dirty="0">
                <a:solidFill>
                  <a:schemeClr val="tx1"/>
                </a:solidFill>
              </a:rPr>
              <a:t>, AI, </a:t>
            </a:r>
            <a:r>
              <a:rPr lang="en-US" sz="2900" dirty="0" err="1">
                <a:solidFill>
                  <a:schemeClr val="tx1"/>
                </a:solidFill>
              </a:rPr>
              <a:t>Robotics,Autonomous</a:t>
            </a:r>
            <a:r>
              <a:rPr lang="en-US" sz="2900" dirty="0">
                <a:solidFill>
                  <a:schemeClr val="tx1"/>
                </a:solidFill>
              </a:rPr>
              <a:t> Robot</a:t>
            </a:r>
          </a:p>
          <a:p>
            <a:pPr marL="963795" lvl="1" indent="-413055">
              <a:buFont typeface="Arial" panose="020B0604020202020204" pitchFamily="34" charset="0"/>
              <a:buChar char="•"/>
            </a:pPr>
            <a:r>
              <a:rPr lang="en-US" sz="2900" dirty="0">
                <a:solidFill>
                  <a:schemeClr val="tx1"/>
                </a:solidFill>
              </a:rPr>
              <a:t>Microprocessor/Microcontroller</a:t>
            </a:r>
          </a:p>
          <a:p>
            <a:pPr marL="963795" lvl="1" indent="-413055">
              <a:buFont typeface="Arial" panose="020B0604020202020204" pitchFamily="34" charset="0"/>
              <a:buChar char="•"/>
            </a:pPr>
            <a:r>
              <a:rPr lang="en-US" sz="2900" dirty="0">
                <a:solidFill>
                  <a:schemeClr val="tx1"/>
                </a:solidFill>
              </a:rPr>
              <a:t>DSP,VLSI, Embedded System </a:t>
            </a:r>
          </a:p>
          <a:p>
            <a:pPr marL="963795" lvl="1" indent="-413055">
              <a:buFont typeface="Arial" panose="020B0604020202020204" pitchFamily="34" charset="0"/>
              <a:buChar char="•"/>
            </a:pPr>
            <a:r>
              <a:rPr lang="en-US" sz="2900" dirty="0">
                <a:solidFill>
                  <a:schemeClr val="tx1"/>
                </a:solidFill>
              </a:rPr>
              <a:t>Power Electronics &amp; Drives, Fuel Cell Trainer Kit</a:t>
            </a:r>
          </a:p>
          <a:p>
            <a:pPr marL="963795" lvl="1" indent="-413055">
              <a:buFont typeface="Arial" panose="020B0604020202020204" pitchFamily="34" charset="0"/>
              <a:buChar char="•"/>
            </a:pPr>
            <a:r>
              <a:rPr lang="en-US" sz="2900" dirty="0">
                <a:solidFill>
                  <a:schemeClr val="tx1"/>
                </a:solidFill>
              </a:rPr>
              <a:t>Renewable Energy Lab, Electric Vehicle Lab</a:t>
            </a:r>
          </a:p>
          <a:p>
            <a:r>
              <a:rPr lang="en-US" sz="2900" dirty="0">
                <a:solidFill>
                  <a:srgbClr val="FF0000"/>
                </a:solidFill>
              </a:rPr>
              <a:t>Technical Training</a:t>
            </a:r>
          </a:p>
          <a:p>
            <a:r>
              <a:rPr lang="en-US" sz="2900"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1922019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3410" y="1919331"/>
            <a:ext cx="8408177" cy="3795496"/>
          </a:xfrm>
          <a:prstGeom prst="rect">
            <a:avLst/>
          </a:prstGeom>
        </p:spPr>
      </p:pic>
      <p:sp>
        <p:nvSpPr>
          <p:cNvPr id="2" name="Title 1"/>
          <p:cNvSpPr>
            <a:spLocks noGrp="1"/>
          </p:cNvSpPr>
          <p:nvPr>
            <p:ph type="title"/>
          </p:nvPr>
        </p:nvSpPr>
        <p:spPr>
          <a:xfrm>
            <a:off x="609600" y="685800"/>
            <a:ext cx="10984800" cy="637600"/>
          </a:xfrm>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5" indent="0">
              <a:buNone/>
            </a:pPr>
            <a:r>
              <a:rPr lang="en-US" sz="1900" dirty="0"/>
              <a:t>https://www.pantechelearning.com/data-science-master-class/</a:t>
            </a:r>
          </a:p>
          <a:p>
            <a:pPr marL="137685" indent="0">
              <a:buNone/>
            </a:pPr>
            <a:endParaRPr lang="en-US" sz="1900" dirty="0"/>
          </a:p>
        </p:txBody>
      </p:sp>
      <p:sp>
        <p:nvSpPr>
          <p:cNvPr id="8" name="Rounded Rectangle 7"/>
          <p:cNvSpPr/>
          <p:nvPr/>
        </p:nvSpPr>
        <p:spPr>
          <a:xfrm>
            <a:off x="3850874" y="5821170"/>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1" tIns="41306" rIns="82611" bIns="41306" rtlCol="0" anchor="ctr"/>
          <a:lstStyle/>
          <a:p>
            <a:pPr algn="ctr"/>
            <a:r>
              <a:rPr lang="en-US" sz="2100" dirty="0"/>
              <a:t>Coupon Code: </a:t>
            </a:r>
            <a:r>
              <a:rPr lang="en-US" sz="2100" b="1" dirty="0" smtClean="0">
                <a:solidFill>
                  <a:srgbClr val="FF0000"/>
                </a:solidFill>
              </a:rPr>
              <a:t>DSABATCH2</a:t>
            </a:r>
            <a:endParaRPr lang="en-IN" sz="2100" b="1" dirty="0">
              <a:solidFill>
                <a:srgbClr val="FF0000"/>
              </a:solidFill>
            </a:endParaRPr>
          </a:p>
        </p:txBody>
      </p:sp>
      <p:sp>
        <p:nvSpPr>
          <p:cNvPr id="7" name="Right Arrow 6"/>
          <p:cNvSpPr/>
          <p:nvPr/>
        </p:nvSpPr>
        <p:spPr>
          <a:xfrm>
            <a:off x="266061" y="4025488"/>
            <a:ext cx="1787348" cy="98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2611" tIns="41306" rIns="82611" bIns="41306" rtlCol="0" anchor="ctr"/>
          <a:lstStyle/>
          <a:p>
            <a:pPr algn="ctr"/>
            <a:r>
              <a:rPr lang="en-US" b="1" dirty="0" smtClean="0"/>
              <a:t>Click Here</a:t>
            </a:r>
            <a:endParaRPr lang="en-US" b="1" dirty="0"/>
          </a:p>
        </p:txBody>
      </p:sp>
    </p:spTree>
    <p:extLst>
      <p:ext uri="{BB962C8B-B14F-4D97-AF65-F5344CB8AC3E}">
        <p14:creationId xmlns:p14="http://schemas.microsoft.com/office/powerpoint/2010/main" val="383509864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 </a:t>
            </a:r>
            <a:r>
              <a:rPr lang="en-US" dirty="0" err="1" smtClean="0"/>
              <a:t>matplotlib</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It is one of the popular packages used for data </a:t>
            </a:r>
            <a:r>
              <a:rPr lang="en-US" dirty="0" err="1" smtClean="0"/>
              <a:t>visualisation</a:t>
            </a:r>
            <a:r>
              <a:rPr lang="en-US" dirty="0" smtClean="0"/>
              <a:t>.</a:t>
            </a:r>
          </a:p>
          <a:p>
            <a:r>
              <a:rPr lang="en-US" dirty="0" smtClean="0"/>
              <a:t>It is a cross-platform library for making 2D plots from data in arrays.</a:t>
            </a:r>
          </a:p>
          <a:p>
            <a:r>
              <a:rPr lang="en-US" dirty="0" smtClean="0"/>
              <a:t>It is written in python and makes use of </a:t>
            </a:r>
            <a:r>
              <a:rPr lang="en-US" dirty="0" err="1" smtClean="0"/>
              <a:t>numpy</a:t>
            </a:r>
            <a:r>
              <a:rPr lang="en-US" dirty="0" smtClean="0"/>
              <a:t> of python.</a:t>
            </a:r>
          </a:p>
          <a:p>
            <a:r>
              <a:rPr lang="en-US" dirty="0" smtClean="0"/>
              <a:t>It provides an object-oriented API.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a:t>
            </a:r>
            <a:endParaRPr lang="en-US" dirty="0"/>
          </a:p>
        </p:txBody>
      </p:sp>
      <p:sp>
        <p:nvSpPr>
          <p:cNvPr id="3" name="Content Placeholder 2"/>
          <p:cNvSpPr>
            <a:spLocks noGrp="1"/>
          </p:cNvSpPr>
          <p:nvPr>
            <p:ph idx="1"/>
          </p:nvPr>
        </p:nvSpPr>
        <p:spPr/>
        <p:txBody>
          <a:bodyPr/>
          <a:lstStyle/>
          <a:p>
            <a:r>
              <a:rPr lang="en-US" dirty="0" smtClean="0"/>
              <a:t>It has a procedural interface called </a:t>
            </a:r>
            <a:r>
              <a:rPr lang="en-US" dirty="0" err="1" smtClean="0"/>
              <a:t>pylab</a:t>
            </a:r>
            <a:r>
              <a:rPr lang="en-US" dirty="0" smtClean="0"/>
              <a:t> and it was developed by </a:t>
            </a:r>
            <a:r>
              <a:rPr lang="en-US" dirty="0" err="1" smtClean="0"/>
              <a:t>mathworks</a:t>
            </a:r>
            <a:r>
              <a:rPr lang="en-US" dirty="0" smtClean="0"/>
              <a:t>.</a:t>
            </a:r>
          </a:p>
          <a:p>
            <a:r>
              <a:rPr lang="en-US" dirty="0" err="1" smtClean="0"/>
              <a:t>Matplotlib</a:t>
            </a:r>
            <a:r>
              <a:rPr lang="en-US" dirty="0" smtClean="0"/>
              <a:t> along with </a:t>
            </a:r>
            <a:r>
              <a:rPr lang="en-US" dirty="0" err="1" smtClean="0"/>
              <a:t>Numpy</a:t>
            </a:r>
            <a:r>
              <a:rPr lang="en-US" dirty="0" smtClean="0"/>
              <a:t> can be considered as a open source equivalent of </a:t>
            </a:r>
            <a:r>
              <a:rPr lang="en-US" dirty="0" err="1" smtClean="0"/>
              <a:t>Matlab</a:t>
            </a:r>
            <a:r>
              <a:rPr lang="en-US" dirty="0" smtClean="0"/>
              <a:t>.</a:t>
            </a:r>
          </a:p>
          <a:p>
            <a:r>
              <a:rPr lang="en-US" dirty="0" smtClean="0"/>
              <a:t>It was written by </a:t>
            </a:r>
            <a:r>
              <a:rPr lang="en-US" dirty="0" err="1" smtClean="0"/>
              <a:t>John.D.Hunter</a:t>
            </a:r>
            <a:r>
              <a:rPr lang="en-US" dirty="0" smtClean="0"/>
              <a:t> in 2003.</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err="1" smtClean="0"/>
              <a:t>Matplotlib</a:t>
            </a:r>
            <a:r>
              <a:rPr lang="en-US" dirty="0" smtClean="0"/>
              <a:t> packages are available in the form of packages on the std python package repositories .</a:t>
            </a:r>
          </a:p>
          <a:p>
            <a:r>
              <a:rPr lang="en-US" dirty="0" smtClean="0"/>
              <a:t>It can installed on windows and </a:t>
            </a:r>
            <a:r>
              <a:rPr lang="en-US" dirty="0" err="1" smtClean="0"/>
              <a:t>linux</a:t>
            </a:r>
            <a:r>
              <a:rPr lang="en-US" dirty="0" smtClean="0"/>
              <a:t> using pip package installer.</a:t>
            </a:r>
          </a:p>
          <a:p>
            <a:r>
              <a:rPr lang="en-US" dirty="0" err="1" smtClean="0"/>
              <a:t>Matplotlib</a:t>
            </a:r>
            <a:r>
              <a:rPr lang="en-US" dirty="0" smtClean="0"/>
              <a:t> can be installed using the following command.</a:t>
            </a:r>
          </a:p>
          <a:p>
            <a:r>
              <a:rPr lang="en-US" dirty="0" smtClean="0"/>
              <a:t>Pip3 install </a:t>
            </a:r>
            <a:r>
              <a:rPr lang="en-US" dirty="0" err="1" smtClean="0"/>
              <a:t>matplotlib</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dependencies</a:t>
            </a:r>
            <a:endParaRPr lang="en-US" dirty="0"/>
          </a:p>
        </p:txBody>
      </p:sp>
      <p:sp>
        <p:nvSpPr>
          <p:cNvPr id="3" name="Content Placeholder 2"/>
          <p:cNvSpPr>
            <a:spLocks noGrp="1"/>
          </p:cNvSpPr>
          <p:nvPr>
            <p:ph idx="1"/>
          </p:nvPr>
        </p:nvSpPr>
        <p:spPr/>
        <p:txBody>
          <a:bodyPr/>
          <a:lstStyle/>
          <a:p>
            <a:r>
              <a:rPr lang="en-US" dirty="0" smtClean="0"/>
              <a:t>It requires a lot of dependencies.</a:t>
            </a:r>
          </a:p>
          <a:p>
            <a:r>
              <a:rPr lang="en-US" dirty="0" smtClean="0"/>
              <a:t>Python</a:t>
            </a:r>
          </a:p>
          <a:p>
            <a:r>
              <a:rPr lang="en-US" dirty="0" err="1" smtClean="0"/>
              <a:t>Numpy</a:t>
            </a:r>
            <a:endParaRPr lang="en-US" dirty="0" smtClean="0"/>
          </a:p>
          <a:p>
            <a:r>
              <a:rPr lang="en-US" dirty="0" err="1" smtClean="0"/>
              <a:t>Setuptools</a:t>
            </a:r>
            <a:endParaRPr lang="en-US" dirty="0" smtClean="0"/>
          </a:p>
          <a:p>
            <a:r>
              <a:rPr lang="en-US" dirty="0" err="1" smtClean="0"/>
              <a:t>Dateutil</a:t>
            </a:r>
            <a:endParaRPr lang="en-US" dirty="0" smtClean="0"/>
          </a:p>
          <a:p>
            <a:r>
              <a:rPr lang="en-US" dirty="0" err="1" smtClean="0"/>
              <a:t>Pyparsing</a:t>
            </a:r>
            <a:endParaRPr lang="en-US" dirty="0" smtClean="0"/>
          </a:p>
          <a:p>
            <a:r>
              <a:rPr lang="en-US" dirty="0" err="1" smtClean="0"/>
              <a:t>Libpng</a:t>
            </a:r>
            <a:endParaRPr lang="en-US" dirty="0" smtClean="0"/>
          </a:p>
          <a:p>
            <a:r>
              <a:rPr lang="en-US" dirty="0" err="1" smtClean="0"/>
              <a:t>Pytz</a:t>
            </a:r>
            <a:endParaRPr lang="en-US" dirty="0" smtClean="0"/>
          </a:p>
          <a:p>
            <a:r>
              <a:rPr lang="en-US" dirty="0" err="1" smtClean="0"/>
              <a:t>freetype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r>
              <a:rPr lang="en-US" dirty="0" smtClean="0"/>
              <a:t>To support animation support </a:t>
            </a:r>
            <a:r>
              <a:rPr lang="en-US" dirty="0" err="1" smtClean="0"/>
              <a:t>format,we</a:t>
            </a:r>
            <a:r>
              <a:rPr lang="en-US" dirty="0" smtClean="0"/>
              <a:t> can use the following:</a:t>
            </a:r>
          </a:p>
          <a:p>
            <a:r>
              <a:rPr lang="en-US" dirty="0" smtClean="0"/>
              <a:t>_mpeg/</a:t>
            </a:r>
            <a:r>
              <a:rPr lang="en-US" dirty="0" err="1" smtClean="0"/>
              <a:t>avconv</a:t>
            </a:r>
            <a:endParaRPr lang="en-US" dirty="0" smtClean="0"/>
          </a:p>
          <a:p>
            <a:r>
              <a:rPr lang="en-US" dirty="0" err="1" smtClean="0"/>
              <a:t>ImageMagick</a:t>
            </a:r>
            <a:endParaRPr lang="en-US" dirty="0" smtClean="0"/>
          </a:p>
          <a:p>
            <a:r>
              <a:rPr lang="en-US" dirty="0" smtClean="0"/>
              <a:t>Pillow(&gt;=2.0)</a:t>
            </a:r>
          </a:p>
          <a:p>
            <a:r>
              <a:rPr lang="en-US" dirty="0" smtClean="0"/>
              <a:t>Latex and </a:t>
            </a:r>
            <a:r>
              <a:rPr lang="en-US" dirty="0" err="1" smtClean="0"/>
              <a:t>Ghostscript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anaconda distribution</a:t>
            </a:r>
            <a:endParaRPr lang="en-US" dirty="0"/>
          </a:p>
        </p:txBody>
      </p:sp>
      <p:sp>
        <p:nvSpPr>
          <p:cNvPr id="3" name="Content Placeholder 2"/>
          <p:cNvSpPr>
            <a:spLocks noGrp="1"/>
          </p:cNvSpPr>
          <p:nvPr>
            <p:ph idx="1"/>
          </p:nvPr>
        </p:nvSpPr>
        <p:spPr/>
        <p:txBody>
          <a:bodyPr/>
          <a:lstStyle/>
          <a:p>
            <a:r>
              <a:rPr lang="en-US" dirty="0" smtClean="0"/>
              <a:t>Anaconda is a free and open source distribution of python for predictive analytics and scientific computing.</a:t>
            </a:r>
          </a:p>
          <a:p>
            <a:r>
              <a:rPr lang="en-US" dirty="0" err="1" smtClean="0"/>
              <a:t>Matplotlib</a:t>
            </a:r>
            <a:r>
              <a:rPr lang="en-US" dirty="0" smtClean="0"/>
              <a:t> and other data science tools form part of the distribution.</a:t>
            </a:r>
          </a:p>
          <a:p>
            <a:r>
              <a:rPr lang="en-US" dirty="0" smtClean="0"/>
              <a:t>Package versions are available by the package management system </a:t>
            </a:r>
            <a:r>
              <a:rPr lang="en-US" dirty="0" err="1" smtClean="0"/>
              <a:t>conda</a:t>
            </a:r>
            <a:r>
              <a:rPr lang="en-US" dirty="0" smtClean="0"/>
              <a: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err="1" smtClean="0"/>
              <a:t>Jupyter</a:t>
            </a:r>
            <a:r>
              <a:rPr lang="en-US" dirty="0" smtClean="0"/>
              <a:t> notebook supports python and many other languages.</a:t>
            </a:r>
          </a:p>
          <a:p>
            <a:r>
              <a:rPr lang="en-US" dirty="0" err="1" smtClean="0"/>
              <a:t>Ipython</a:t>
            </a:r>
            <a:r>
              <a:rPr lang="en-US" dirty="0" smtClean="0"/>
              <a:t> is a command shell for interactive computing in many programming languages and it was developed for python.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provided by </a:t>
            </a:r>
            <a:r>
              <a:rPr lang="en-US" dirty="0" err="1" smtClean="0"/>
              <a:t>ipython</a:t>
            </a:r>
            <a:r>
              <a:rPr lang="en-US" dirty="0" smtClean="0"/>
              <a:t>:</a:t>
            </a:r>
            <a:endParaRPr lang="en-US" dirty="0"/>
          </a:p>
        </p:txBody>
      </p:sp>
      <p:sp>
        <p:nvSpPr>
          <p:cNvPr id="3" name="Content Placeholder 2"/>
          <p:cNvSpPr>
            <a:spLocks noGrp="1"/>
          </p:cNvSpPr>
          <p:nvPr>
            <p:ph idx="1"/>
          </p:nvPr>
        </p:nvSpPr>
        <p:spPr/>
        <p:txBody>
          <a:bodyPr/>
          <a:lstStyle/>
          <a:p>
            <a:r>
              <a:rPr lang="en-US" dirty="0" smtClean="0"/>
              <a:t>Interactive shells.</a:t>
            </a:r>
          </a:p>
          <a:p>
            <a:r>
              <a:rPr lang="en-US" dirty="0" smtClean="0"/>
              <a:t>A browser-based notebook with support for </a:t>
            </a:r>
            <a:r>
              <a:rPr lang="en-US" dirty="0" err="1" smtClean="0"/>
              <a:t>code,text</a:t>
            </a:r>
            <a:r>
              <a:rPr lang="en-US" dirty="0" smtClean="0"/>
              <a:t> and mathematical expression.</a:t>
            </a:r>
          </a:p>
          <a:p>
            <a:r>
              <a:rPr lang="en-US" dirty="0" smtClean="0"/>
              <a:t>Support for interactive data </a:t>
            </a:r>
            <a:r>
              <a:rPr lang="en-US" dirty="0" err="1" smtClean="0"/>
              <a:t>visualisation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3"/>
            <a:ext cx="6391264" cy="760631"/>
          </a:xfrm>
        </p:spPr>
        <p:txBody>
          <a:bodyPr/>
          <a:lstStyle/>
          <a:p>
            <a:r>
              <a:rPr lang="en-US" sz="4300" dirty="0"/>
              <a:t>What is Master Class ?</a:t>
            </a:r>
            <a:endParaRPr lang="en-US" sz="4300" dirty="0"/>
          </a:p>
        </p:txBody>
      </p:sp>
      <p:grpSp>
        <p:nvGrpSpPr>
          <p:cNvPr id="22" name="Google Shape;2872;p54"/>
          <p:cNvGrpSpPr/>
          <p:nvPr/>
        </p:nvGrpSpPr>
        <p:grpSpPr>
          <a:xfrm>
            <a:off x="8583928"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512890" y="1661827"/>
            <a:ext cx="5855957" cy="929804"/>
          </a:xfrm>
          <a:prstGeom prst="rect">
            <a:avLst/>
          </a:prstGeom>
          <a:noFill/>
        </p:spPr>
        <p:txBody>
          <a:bodyPr wrap="none" lIns="82611" tIns="41306" rIns="82611" bIns="41306" rtlCol="0">
            <a:spAutoFit/>
          </a:bodyPr>
          <a:lstStyle/>
          <a:p>
            <a:r>
              <a:rPr lang="en-US" sz="3600" dirty="0"/>
              <a:t>👍 </a:t>
            </a:r>
            <a:r>
              <a:rPr lang="en-US" sz="1900" dirty="0"/>
              <a:t>This is the 30 Days Industrial Learning Activity.</a:t>
            </a:r>
          </a:p>
          <a:p>
            <a:endParaRPr lang="en-US" sz="1900" dirty="0"/>
          </a:p>
        </p:txBody>
      </p:sp>
      <p:sp>
        <p:nvSpPr>
          <p:cNvPr id="63" name="Rectangle 62"/>
          <p:cNvSpPr/>
          <p:nvPr/>
        </p:nvSpPr>
        <p:spPr>
          <a:xfrm>
            <a:off x="1428695" y="2370348"/>
            <a:ext cx="4009747" cy="637417"/>
          </a:xfrm>
          <a:prstGeom prst="rect">
            <a:avLst/>
          </a:prstGeom>
        </p:spPr>
        <p:txBody>
          <a:bodyPr wrap="none" lIns="82611" tIns="41306" rIns="82611" bIns="41306">
            <a:spAutoFit/>
          </a:bodyPr>
          <a:lstStyle/>
          <a:p>
            <a:pPr algn="ctr"/>
            <a:r>
              <a:rPr lang="en-US" sz="3600" dirty="0"/>
              <a:t>👍 </a:t>
            </a:r>
            <a:r>
              <a:rPr lang="en-US" sz="1900" dirty="0"/>
              <a:t>Its Online </a:t>
            </a:r>
            <a:r>
              <a:rPr lang="en-US" sz="1900" b="1" dirty="0">
                <a:solidFill>
                  <a:srgbClr val="C00000"/>
                </a:solidFill>
              </a:rPr>
              <a:t>YouTube Live </a:t>
            </a:r>
            <a:r>
              <a:rPr lang="en-US" sz="1900" dirty="0"/>
              <a:t>Class</a:t>
            </a:r>
          </a:p>
        </p:txBody>
      </p:sp>
      <p:sp>
        <p:nvSpPr>
          <p:cNvPr id="64" name="Rectangle 63"/>
          <p:cNvSpPr/>
          <p:nvPr/>
        </p:nvSpPr>
        <p:spPr>
          <a:xfrm>
            <a:off x="1162928" y="2923932"/>
            <a:ext cx="5166429" cy="929804"/>
          </a:xfrm>
          <a:prstGeom prst="rect">
            <a:avLst/>
          </a:prstGeom>
        </p:spPr>
        <p:txBody>
          <a:bodyPr wrap="square" lIns="82611" tIns="41306" rIns="82611" bIns="41306">
            <a:spAutoFit/>
          </a:bodyPr>
          <a:lstStyle/>
          <a:p>
            <a:pPr algn="ctr"/>
            <a:r>
              <a:rPr lang="en-US" sz="3600" dirty="0"/>
              <a:t>👍 </a:t>
            </a:r>
            <a:r>
              <a:rPr lang="en-US" sz="1900" dirty="0"/>
              <a:t>If you Invest </a:t>
            </a:r>
            <a:r>
              <a:rPr lang="en-US" sz="1900" b="1" dirty="0">
                <a:solidFill>
                  <a:srgbClr val="C00000"/>
                </a:solidFill>
              </a:rPr>
              <a:t>45 minutes </a:t>
            </a:r>
            <a:r>
              <a:rPr lang="en-US" sz="1900" dirty="0"/>
              <a:t>daily, U will become Master in </a:t>
            </a:r>
            <a:r>
              <a:rPr lang="en-US" sz="1900" b="1" dirty="0"/>
              <a:t>Data Science</a:t>
            </a:r>
          </a:p>
        </p:txBody>
      </p:sp>
      <p:grpSp>
        <p:nvGrpSpPr>
          <p:cNvPr id="67" name="Group 66"/>
          <p:cNvGrpSpPr/>
          <p:nvPr/>
        </p:nvGrpSpPr>
        <p:grpSpPr>
          <a:xfrm>
            <a:off x="1417580" y="3887126"/>
            <a:ext cx="6325246" cy="1194303"/>
            <a:chOff x="594199" y="4093456"/>
            <a:chExt cx="7000598" cy="1321750"/>
          </a:xfrm>
        </p:grpSpPr>
        <p:sp>
          <p:nvSpPr>
            <p:cNvPr id="65" name="Rectangle 64"/>
            <p:cNvSpPr/>
            <p:nvPr/>
          </p:nvSpPr>
          <p:spPr>
            <a:xfrm>
              <a:off x="594199" y="4093456"/>
              <a:ext cx="4981832" cy="715303"/>
            </a:xfrm>
            <a:prstGeom prst="rect">
              <a:avLst/>
            </a:prstGeom>
          </p:spPr>
          <p:txBody>
            <a:bodyPr wrap="none">
              <a:spAutoFit/>
            </a:bodyPr>
            <a:lstStyle/>
            <a:p>
              <a:pPr algn="ctr"/>
              <a:r>
                <a:rPr lang="en-US" sz="3600" dirty="0"/>
                <a:t>👍 </a:t>
              </a:r>
              <a:r>
                <a:rPr lang="en-US" sz="1900" dirty="0"/>
                <a:t>   You will get </a:t>
              </a:r>
              <a:r>
                <a:rPr lang="en-US" sz="19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558188" y="5545548"/>
            <a:ext cx="5908169" cy="914415"/>
          </a:xfrm>
          <a:prstGeom prst="rect">
            <a:avLst/>
          </a:prstGeom>
          <a:ln>
            <a:solidFill>
              <a:schemeClr val="accent4">
                <a:lumMod val="50000"/>
              </a:schemeClr>
            </a:solidFill>
          </a:ln>
        </p:spPr>
        <p:txBody>
          <a:bodyPr wrap="square" lIns="82611" tIns="41306" rIns="82611" bIns="41306">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8" y="2236237"/>
            <a:ext cx="1780673" cy="804347"/>
          </a:xfrm>
          <a:prstGeom prst="rect">
            <a:avLst/>
          </a:prstGeom>
        </p:spPr>
      </p:pic>
    </p:spTree>
    <p:extLst>
      <p:ext uri="{BB962C8B-B14F-4D97-AF65-F5344CB8AC3E}">
        <p14:creationId xmlns:p14="http://schemas.microsoft.com/office/powerpoint/2010/main" val="345262852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t>First, open anaconda navigator.</a:t>
            </a:r>
          </a:p>
          <a:p>
            <a:r>
              <a:rPr lang="en-US" dirty="0" smtClean="0"/>
              <a:t>Navigator displays the installed components in the distribution.</a:t>
            </a:r>
          </a:p>
          <a:p>
            <a:r>
              <a:rPr lang="en-US" dirty="0" smtClean="0"/>
              <a:t>Launch </a:t>
            </a:r>
            <a:r>
              <a:rPr lang="en-US" dirty="0" err="1" smtClean="0"/>
              <a:t>Jupyter</a:t>
            </a:r>
            <a:r>
              <a:rPr lang="en-US" dirty="0" smtClean="0"/>
              <a:t> notebook from the navigator.</a:t>
            </a:r>
          </a:p>
          <a:p>
            <a:r>
              <a:rPr lang="en-US" dirty="0" smtClean="0"/>
              <a:t>Click ,python3 notebook and a new notebook will get opened.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PYPLOTAPI</a:t>
            </a:r>
            <a:endParaRPr lang="en-US" dirty="0"/>
          </a:p>
        </p:txBody>
      </p:sp>
      <p:sp>
        <p:nvSpPr>
          <p:cNvPr id="3" name="Content Placeholder 2"/>
          <p:cNvSpPr>
            <a:spLocks noGrp="1"/>
          </p:cNvSpPr>
          <p:nvPr>
            <p:ph idx="1"/>
          </p:nvPr>
        </p:nvSpPr>
        <p:spPr/>
        <p:txBody>
          <a:bodyPr/>
          <a:lstStyle/>
          <a:p>
            <a:r>
              <a:rPr lang="en-US" dirty="0" smtClean="0"/>
              <a:t>A new untitled notebook with .</a:t>
            </a:r>
            <a:r>
              <a:rPr lang="en-US" dirty="0" err="1" smtClean="0"/>
              <a:t>ipynb</a:t>
            </a:r>
            <a:r>
              <a:rPr lang="en-US" dirty="0" smtClean="0"/>
              <a:t> extension is displayed.</a:t>
            </a:r>
          </a:p>
          <a:p>
            <a:r>
              <a:rPr lang="en-US" dirty="0" err="1" smtClean="0"/>
              <a:t>Matplotlib.pyplot</a:t>
            </a:r>
            <a:r>
              <a:rPr lang="en-US" dirty="0" smtClean="0"/>
              <a:t> is a collection of command style functions that make </a:t>
            </a:r>
            <a:r>
              <a:rPr lang="en-US" dirty="0" err="1" smtClean="0"/>
              <a:t>matplotlib</a:t>
            </a:r>
            <a:r>
              <a:rPr lang="en-US" dirty="0" smtClean="0"/>
              <a:t> work like </a:t>
            </a:r>
            <a:r>
              <a:rPr lang="en-US" dirty="0" err="1" smtClean="0"/>
              <a:t>matlab</a:t>
            </a:r>
            <a:r>
              <a:rPr lang="en-US" dirty="0" smtClean="0"/>
              <a:t>.</a:t>
            </a:r>
          </a:p>
          <a:p>
            <a:r>
              <a:rPr lang="en-US" dirty="0" err="1" smtClean="0"/>
              <a:t>Pyplot</a:t>
            </a:r>
            <a:r>
              <a:rPr lang="en-US" dirty="0" smtClean="0"/>
              <a:t> functions are used for making some changes in the figure.</a:t>
            </a:r>
          </a:p>
          <a:p>
            <a:r>
              <a:rPr lang="en-US" dirty="0" smtClean="0"/>
              <a:t>A function creates a </a:t>
            </a:r>
            <a:r>
              <a:rPr lang="en-US" dirty="0" err="1" smtClean="0"/>
              <a:t>figure,plots</a:t>
            </a:r>
            <a:r>
              <a:rPr lang="en-US" dirty="0" smtClean="0"/>
              <a:t> lines in the plotting area and decorates the plots with labels.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plots:</a:t>
            </a:r>
            <a:endParaRPr lang="en-US" dirty="0"/>
          </a:p>
        </p:txBody>
      </p:sp>
      <p:sp>
        <p:nvSpPr>
          <p:cNvPr id="3" name="Content Placeholder 2"/>
          <p:cNvSpPr>
            <a:spLocks noGrp="1"/>
          </p:cNvSpPr>
          <p:nvPr>
            <p:ph idx="1"/>
          </p:nvPr>
        </p:nvSpPr>
        <p:spPr/>
        <p:txBody>
          <a:bodyPr/>
          <a:lstStyle/>
          <a:p>
            <a:r>
              <a:rPr lang="en-US" b="1" dirty="0" smtClean="0"/>
              <a:t>Bar – </a:t>
            </a:r>
            <a:r>
              <a:rPr lang="en-US" dirty="0" smtClean="0"/>
              <a:t>Makes a bar plot.</a:t>
            </a:r>
          </a:p>
          <a:p>
            <a:r>
              <a:rPr lang="en-US" b="1" dirty="0" err="1" smtClean="0"/>
              <a:t>Barh</a:t>
            </a:r>
            <a:r>
              <a:rPr lang="en-US" b="1" dirty="0" smtClean="0"/>
              <a:t> – </a:t>
            </a:r>
            <a:r>
              <a:rPr lang="en-US" dirty="0" smtClean="0"/>
              <a:t>Used for making a horizontal bar plot.</a:t>
            </a:r>
          </a:p>
          <a:p>
            <a:r>
              <a:rPr lang="en-US" b="1" dirty="0" err="1" smtClean="0"/>
              <a:t>BoxPlot</a:t>
            </a:r>
            <a:r>
              <a:rPr lang="en-US" b="1" dirty="0" smtClean="0"/>
              <a:t> – </a:t>
            </a:r>
            <a:r>
              <a:rPr lang="en-US" dirty="0" smtClean="0"/>
              <a:t>Used for making a box and whisker plot.</a:t>
            </a:r>
          </a:p>
          <a:p>
            <a:r>
              <a:rPr lang="en-US" b="1" dirty="0" err="1" smtClean="0"/>
              <a:t>Hist</a:t>
            </a:r>
            <a:r>
              <a:rPr lang="en-US" b="1" dirty="0" smtClean="0"/>
              <a:t> – </a:t>
            </a:r>
            <a:r>
              <a:rPr lang="en-US" dirty="0" smtClean="0"/>
              <a:t>Plots a histogram</a:t>
            </a:r>
          </a:p>
          <a:p>
            <a:r>
              <a:rPr lang="en-US" b="1" dirty="0" smtClean="0"/>
              <a:t>hist2D – </a:t>
            </a:r>
            <a:r>
              <a:rPr lang="en-US" dirty="0" smtClean="0"/>
              <a:t>Used for plotting 2D Histogram.</a:t>
            </a:r>
          </a:p>
          <a:p>
            <a:r>
              <a:rPr lang="en-US" b="1" dirty="0" smtClean="0"/>
              <a:t>Pie – </a:t>
            </a:r>
            <a:r>
              <a:rPr lang="en-US" dirty="0" smtClean="0"/>
              <a:t>Used for plotting a pie chart.</a:t>
            </a:r>
          </a:p>
          <a:p>
            <a:r>
              <a:rPr lang="en-US" b="1" dirty="0" smtClean="0"/>
              <a:t>Plot – </a:t>
            </a:r>
            <a:r>
              <a:rPr lang="en-US" dirty="0" smtClean="0"/>
              <a:t>Plots lines to the axes.</a:t>
            </a:r>
          </a:p>
          <a:p>
            <a:r>
              <a:rPr lang="en-US" b="1" dirty="0" smtClean="0"/>
              <a:t>Polar – </a:t>
            </a:r>
            <a:r>
              <a:rPr lang="en-US" dirty="0" smtClean="0"/>
              <a:t>Makes a polar plot.</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functions:</a:t>
            </a:r>
            <a:endParaRPr lang="en-US" dirty="0"/>
          </a:p>
        </p:txBody>
      </p:sp>
      <p:sp>
        <p:nvSpPr>
          <p:cNvPr id="3" name="Content Placeholder 2"/>
          <p:cNvSpPr>
            <a:spLocks noGrp="1"/>
          </p:cNvSpPr>
          <p:nvPr>
            <p:ph idx="1"/>
          </p:nvPr>
        </p:nvSpPr>
        <p:spPr/>
        <p:txBody>
          <a:bodyPr/>
          <a:lstStyle/>
          <a:p>
            <a:r>
              <a:rPr lang="en-US" b="1" dirty="0" err="1" smtClean="0"/>
              <a:t>Imread</a:t>
            </a:r>
            <a:r>
              <a:rPr lang="en-US" b="1" dirty="0" smtClean="0"/>
              <a:t> – </a:t>
            </a:r>
            <a:r>
              <a:rPr lang="en-US" dirty="0" smtClean="0"/>
              <a:t>Reads an image from the file into an array.</a:t>
            </a:r>
          </a:p>
          <a:p>
            <a:r>
              <a:rPr lang="en-US" b="1" dirty="0" err="1" smtClean="0"/>
              <a:t>ImSave</a:t>
            </a:r>
            <a:r>
              <a:rPr lang="en-US" b="1" dirty="0" smtClean="0"/>
              <a:t> – </a:t>
            </a:r>
            <a:r>
              <a:rPr lang="en-US" dirty="0" smtClean="0"/>
              <a:t>Save an array as an image file.</a:t>
            </a:r>
          </a:p>
          <a:p>
            <a:r>
              <a:rPr lang="en-US" b="1" dirty="0" err="1" smtClean="0"/>
              <a:t>Imshow</a:t>
            </a:r>
            <a:r>
              <a:rPr lang="en-US" b="1" dirty="0" smtClean="0"/>
              <a:t> – </a:t>
            </a:r>
            <a:r>
              <a:rPr lang="en-US" dirty="0" smtClean="0"/>
              <a:t>Used for displaying an image on the axes.</a:t>
            </a:r>
          </a:p>
          <a:p>
            <a:pPr>
              <a:buNone/>
            </a:pP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various image functions in python.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functions:</a:t>
            </a:r>
            <a:endParaRPr lang="en-US" dirty="0"/>
          </a:p>
        </p:txBody>
      </p:sp>
      <p:sp>
        <p:nvSpPr>
          <p:cNvPr id="3" name="Content Placeholder 2"/>
          <p:cNvSpPr>
            <a:spLocks noGrp="1"/>
          </p:cNvSpPr>
          <p:nvPr>
            <p:ph idx="1"/>
          </p:nvPr>
        </p:nvSpPr>
        <p:spPr/>
        <p:txBody>
          <a:bodyPr/>
          <a:lstStyle/>
          <a:p>
            <a:r>
              <a:rPr lang="en-US" b="1" dirty="0" smtClean="0"/>
              <a:t>Axes – </a:t>
            </a:r>
            <a:r>
              <a:rPr lang="en-US" dirty="0" smtClean="0"/>
              <a:t>Add axis to the figure.</a:t>
            </a:r>
          </a:p>
          <a:p>
            <a:r>
              <a:rPr lang="en-US" b="1" dirty="0" smtClean="0"/>
              <a:t>Text – </a:t>
            </a:r>
            <a:r>
              <a:rPr lang="en-US" dirty="0" smtClean="0"/>
              <a:t>Used for adding text to the axes.</a:t>
            </a:r>
          </a:p>
          <a:p>
            <a:r>
              <a:rPr lang="en-US" b="1" dirty="0" smtClean="0"/>
              <a:t>Title – </a:t>
            </a:r>
            <a:r>
              <a:rPr lang="en-US" dirty="0" smtClean="0"/>
              <a:t>Used for setting a title to the current axes.</a:t>
            </a:r>
          </a:p>
          <a:p>
            <a:r>
              <a:rPr lang="en-US" b="1" dirty="0" err="1" smtClean="0"/>
              <a:t>Xlabel</a:t>
            </a:r>
            <a:r>
              <a:rPr lang="en-US" b="1" dirty="0" smtClean="0"/>
              <a:t> – </a:t>
            </a:r>
            <a:r>
              <a:rPr lang="en-US" dirty="0" smtClean="0"/>
              <a:t>Set the x-axis labels for the current axis.</a:t>
            </a:r>
          </a:p>
          <a:p>
            <a:r>
              <a:rPr lang="en-US" b="1" dirty="0" err="1" smtClean="0"/>
              <a:t>Xlim</a:t>
            </a:r>
            <a:r>
              <a:rPr lang="en-US" b="1" dirty="0" smtClean="0"/>
              <a:t> – </a:t>
            </a:r>
            <a:r>
              <a:rPr lang="en-US" dirty="0" smtClean="0"/>
              <a:t>Set the </a:t>
            </a:r>
            <a:r>
              <a:rPr lang="en-US" dirty="0" err="1" smtClean="0"/>
              <a:t>xlimits</a:t>
            </a:r>
            <a:r>
              <a:rPr lang="en-US" dirty="0" smtClean="0"/>
              <a:t> of the current axis.</a:t>
            </a:r>
          </a:p>
          <a:p>
            <a:r>
              <a:rPr lang="en-US" b="1" dirty="0" err="1" smtClean="0"/>
              <a:t>Ylim</a:t>
            </a:r>
            <a:r>
              <a:rPr lang="en-US" b="1" dirty="0" smtClean="0"/>
              <a:t> – </a:t>
            </a:r>
            <a:r>
              <a:rPr lang="en-US" dirty="0" smtClean="0"/>
              <a:t>Set the </a:t>
            </a:r>
            <a:r>
              <a:rPr lang="en-US" dirty="0" err="1" smtClean="0"/>
              <a:t>ylimits</a:t>
            </a:r>
            <a:r>
              <a:rPr lang="en-US" dirty="0" smtClean="0"/>
              <a:t> of the current axis.</a:t>
            </a:r>
          </a:p>
          <a:p>
            <a:r>
              <a:rPr lang="en-US" b="1" dirty="0" err="1" smtClean="0"/>
              <a:t>Yscale</a:t>
            </a:r>
            <a:r>
              <a:rPr lang="en-US" b="1" dirty="0" smtClean="0"/>
              <a:t> – </a:t>
            </a:r>
            <a:r>
              <a:rPr lang="en-US" dirty="0" smtClean="0"/>
              <a:t>Set the scaling of y-axis.</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FUNCTIONS:</a:t>
            </a:r>
            <a:endParaRPr lang="en-US" dirty="0"/>
          </a:p>
        </p:txBody>
      </p:sp>
      <p:sp>
        <p:nvSpPr>
          <p:cNvPr id="3" name="Content Placeholder 2"/>
          <p:cNvSpPr>
            <a:spLocks noGrp="1"/>
          </p:cNvSpPr>
          <p:nvPr>
            <p:ph idx="1"/>
          </p:nvPr>
        </p:nvSpPr>
        <p:spPr/>
        <p:txBody>
          <a:bodyPr/>
          <a:lstStyle/>
          <a:p>
            <a:r>
              <a:rPr lang="en-US" b="1" dirty="0" err="1" smtClean="0"/>
              <a:t>FigText</a:t>
            </a:r>
            <a:r>
              <a:rPr lang="en-US" b="1" dirty="0" smtClean="0"/>
              <a:t> – </a:t>
            </a:r>
            <a:r>
              <a:rPr lang="en-US" dirty="0" smtClean="0"/>
              <a:t>Add text to the figure.</a:t>
            </a:r>
          </a:p>
          <a:p>
            <a:r>
              <a:rPr lang="en-US" b="1" dirty="0" smtClean="0"/>
              <a:t>Figure – </a:t>
            </a:r>
            <a:r>
              <a:rPr lang="en-US" dirty="0" smtClean="0"/>
              <a:t>creates a new figure.</a:t>
            </a:r>
          </a:p>
          <a:p>
            <a:r>
              <a:rPr lang="en-US" b="1" dirty="0" err="1" smtClean="0"/>
              <a:t>SaveFig</a:t>
            </a:r>
            <a:r>
              <a:rPr lang="en-US" b="1" dirty="0" smtClean="0"/>
              <a:t> – </a:t>
            </a:r>
            <a:r>
              <a:rPr lang="en-US" dirty="0" smtClean="0"/>
              <a:t>Save the current figure.</a:t>
            </a:r>
          </a:p>
          <a:p>
            <a:r>
              <a:rPr lang="en-US" b="1" dirty="0" smtClean="0"/>
              <a:t>Close – </a:t>
            </a:r>
            <a:r>
              <a:rPr lang="en-US" dirty="0" smtClean="0"/>
              <a:t>Close a figure window.</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Now, we will see how to display a simple line plot of angle in radians </a:t>
            </a:r>
            <a:r>
              <a:rPr lang="en-US" dirty="0" err="1" smtClean="0"/>
              <a:t>vs</a:t>
            </a:r>
            <a:r>
              <a:rPr lang="en-US" dirty="0" smtClean="0"/>
              <a:t> its sine value in </a:t>
            </a:r>
            <a:r>
              <a:rPr lang="en-US" dirty="0" err="1" smtClean="0"/>
              <a:t>matplotlib</a:t>
            </a:r>
            <a:r>
              <a:rPr lang="en-US" dirty="0" smtClean="0"/>
              <a:t>.</a:t>
            </a:r>
          </a:p>
          <a:p>
            <a:r>
              <a:rPr lang="en-US" dirty="0" smtClean="0"/>
              <a:t>Write a simple import statement</a:t>
            </a:r>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We need an array of numbers to plot.</a:t>
            </a:r>
          </a:p>
          <a:p>
            <a:r>
              <a:rPr lang="en-US" dirty="0" smtClean="0"/>
              <a:t>Various array functions are available in the </a:t>
            </a:r>
            <a:r>
              <a:rPr lang="en-US" dirty="0" err="1" smtClean="0"/>
              <a:t>numpy</a:t>
            </a:r>
            <a:r>
              <a:rPr lang="en-US" dirty="0" smtClean="0"/>
              <a:t> library and it is imported with </a:t>
            </a:r>
            <a:r>
              <a:rPr lang="en-US" dirty="0" err="1" smtClean="0"/>
              <a:t>np</a:t>
            </a:r>
            <a:r>
              <a:rPr lang="en-US" dirty="0" smtClean="0"/>
              <a:t> alias.</a:t>
            </a:r>
          </a:p>
          <a:p>
            <a:r>
              <a:rPr lang="en-US" dirty="0" smtClean="0"/>
              <a:t>Import </a:t>
            </a:r>
            <a:r>
              <a:rPr lang="en-US" dirty="0" err="1" smtClean="0"/>
              <a:t>numpy</a:t>
            </a:r>
            <a:r>
              <a:rPr lang="en-US" dirty="0" smtClean="0"/>
              <a:t> as </a:t>
            </a:r>
            <a:r>
              <a:rPr lang="en-US" dirty="0" err="1" smtClean="0"/>
              <a:t>np</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simple plot:</a:t>
            </a:r>
            <a:endParaRPr lang="en-US" dirty="0"/>
          </a:p>
        </p:txBody>
      </p:sp>
      <p:sp>
        <p:nvSpPr>
          <p:cNvPr id="3" name="Content Placeholder 2"/>
          <p:cNvSpPr>
            <a:spLocks noGrp="1"/>
          </p:cNvSpPr>
          <p:nvPr>
            <p:ph idx="1"/>
          </p:nvPr>
        </p:nvSpPr>
        <p:spPr/>
        <p:txBody>
          <a:bodyPr/>
          <a:lstStyle/>
          <a:p>
            <a:r>
              <a:rPr lang="en-US" dirty="0" smtClean="0"/>
              <a:t>Obtain the </a:t>
            </a:r>
            <a:r>
              <a:rPr lang="en-US" dirty="0" err="1" smtClean="0"/>
              <a:t>ndarray</a:t>
            </a:r>
            <a:r>
              <a:rPr lang="en-US" dirty="0" smtClean="0"/>
              <a:t> object of angles between 0 and 2pi using </a:t>
            </a:r>
            <a:r>
              <a:rPr lang="en-US" dirty="0" err="1" smtClean="0"/>
              <a:t>arange</a:t>
            </a:r>
            <a:r>
              <a:rPr lang="en-US" dirty="0" smtClean="0"/>
              <a:t>() function from the </a:t>
            </a:r>
            <a:r>
              <a:rPr lang="en-US" dirty="0" err="1" smtClean="0"/>
              <a:t>numpy</a:t>
            </a:r>
            <a:r>
              <a:rPr lang="en-US" dirty="0" smtClean="0"/>
              <a:t> library.</a:t>
            </a:r>
          </a:p>
          <a:p>
            <a:r>
              <a:rPr lang="en-US" dirty="0" smtClean="0"/>
              <a:t>x = </a:t>
            </a:r>
            <a:r>
              <a:rPr lang="en-US" dirty="0" err="1" smtClean="0"/>
              <a:t>np.arange</a:t>
            </a:r>
            <a:r>
              <a:rPr lang="en-US" dirty="0" smtClean="0"/>
              <a:t>(0, </a:t>
            </a:r>
            <a:r>
              <a:rPr lang="en-US" dirty="0" err="1" smtClean="0"/>
              <a:t>math.pi</a:t>
            </a:r>
            <a:r>
              <a:rPr lang="en-US" dirty="0" smtClean="0"/>
              <a:t>*2, 0.05)</a:t>
            </a:r>
            <a:br>
              <a:rPr lang="en-US" dirty="0" smtClean="0"/>
            </a:br>
            <a:endParaRPr lang="en-US" dirty="0" smtClean="0"/>
          </a:p>
          <a:p>
            <a:r>
              <a:rPr lang="en-US" dirty="0" smtClean="0"/>
              <a:t>The </a:t>
            </a:r>
            <a:r>
              <a:rPr lang="en-US" dirty="0" err="1" smtClean="0"/>
              <a:t>ndarray</a:t>
            </a:r>
            <a:r>
              <a:rPr lang="en-US" dirty="0" smtClean="0"/>
              <a:t> object serves as values on </a:t>
            </a:r>
            <a:r>
              <a:rPr lang="en-US" dirty="0" err="1" smtClean="0"/>
              <a:t>xaxis</a:t>
            </a:r>
            <a:r>
              <a:rPr lang="en-US" dirty="0" smtClean="0"/>
              <a:t> of graph.</a:t>
            </a:r>
          </a:p>
          <a:p>
            <a:r>
              <a:rPr lang="en-US" dirty="0" smtClean="0"/>
              <a:t>The corresponding sine values of angles in x to be displayed on the y axis are obtained by the following statement.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Y = np.sin(x)</a:t>
            </a:r>
          </a:p>
          <a:p>
            <a:r>
              <a:rPr lang="en-US" dirty="0" smtClean="0"/>
              <a:t>The values from the two array are plotted using the plot function.</a:t>
            </a:r>
          </a:p>
          <a:p>
            <a:r>
              <a:rPr lang="en-US" dirty="0" err="1" smtClean="0"/>
              <a:t>Plt.plot</a:t>
            </a:r>
            <a:r>
              <a:rPr lang="en-US" dirty="0" smtClean="0"/>
              <a:t>(</a:t>
            </a:r>
            <a:r>
              <a:rPr lang="en-US" dirty="0" err="1" smtClean="0"/>
              <a:t>x,y</a:t>
            </a:r>
            <a:r>
              <a:rPr lang="en-US" dirty="0" smtClean="0"/>
              <a:t>)</a:t>
            </a:r>
          </a:p>
          <a:p>
            <a:r>
              <a:rPr lang="en-US" dirty="0" smtClean="0"/>
              <a:t>We can see the plot titles and labels for x and y axis.</a:t>
            </a:r>
          </a:p>
          <a:p>
            <a:r>
              <a:rPr lang="en-US" dirty="0" smtClean="0"/>
              <a:t>The </a:t>
            </a:r>
            <a:r>
              <a:rPr lang="en-US" dirty="0" err="1" smtClean="0"/>
              <a:t>ndarray</a:t>
            </a:r>
            <a:r>
              <a:rPr lang="en-US" dirty="0" smtClean="0"/>
              <a:t> object serves as values on x-axis of graph.</a:t>
            </a:r>
          </a:p>
          <a:p>
            <a:r>
              <a:rPr lang="en-US" dirty="0" smtClean="0"/>
              <a:t>The corresponding sine values of angles in x to be displayed on the y axis are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89"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1"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988828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-simple plot:</a:t>
            </a:r>
            <a:endParaRPr lang="en-US" dirty="0"/>
          </a:p>
        </p:txBody>
      </p:sp>
      <p:sp>
        <p:nvSpPr>
          <p:cNvPr id="3" name="Content Placeholder 2"/>
          <p:cNvSpPr>
            <a:spLocks noGrp="1"/>
          </p:cNvSpPr>
          <p:nvPr>
            <p:ph idx="1"/>
          </p:nvPr>
        </p:nvSpPr>
        <p:spPr/>
        <p:txBody>
          <a:bodyPr>
            <a:normAutofit lnSpcReduction="10000"/>
          </a:bodyPr>
          <a:lstStyle/>
          <a:p>
            <a:r>
              <a:rPr lang="en-US" dirty="0" smtClean="0"/>
              <a:t>Obtained by:</a:t>
            </a:r>
          </a:p>
          <a:p>
            <a:r>
              <a:rPr lang="en-US" dirty="0" smtClean="0"/>
              <a:t>Y = np.sin(x)</a:t>
            </a:r>
          </a:p>
          <a:p>
            <a:r>
              <a:rPr lang="en-US" dirty="0" smtClean="0"/>
              <a:t>The values from two arrays are plotted using the plot function:</a:t>
            </a:r>
          </a:p>
          <a:p>
            <a:r>
              <a:rPr lang="en-US" dirty="0" err="1" smtClean="0"/>
              <a:t>Plt.plot</a:t>
            </a:r>
            <a:r>
              <a:rPr lang="en-US" dirty="0" smtClean="0"/>
              <a:t>(</a:t>
            </a:r>
            <a:r>
              <a:rPr lang="en-US" dirty="0" err="1" smtClean="0"/>
              <a:t>x,y</a:t>
            </a:r>
            <a:r>
              <a:rPr lang="en-US" dirty="0" smtClean="0"/>
              <a:t>)</a:t>
            </a:r>
          </a:p>
          <a:p>
            <a:r>
              <a:rPr lang="en-US" dirty="0" smtClean="0"/>
              <a:t>We can set the plot title and labels for x and y axes.</a:t>
            </a:r>
          </a:p>
          <a:p>
            <a:r>
              <a:rPr lang="en-US" dirty="0" smtClean="0"/>
              <a:t>You can set the plot title, and labels for x and y axes.</a:t>
            </a:r>
          </a:p>
          <a:p>
            <a:r>
              <a:rPr lang="en-US" dirty="0" smtClean="0"/>
              <a:t> </a:t>
            </a:r>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lnSpcReduction="10000"/>
          </a:bodyPr>
          <a:lstStyle/>
          <a:p>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r>
              <a:rPr lang="en-US" dirty="0" smtClean="0"/>
              <a:t> </a:t>
            </a:r>
          </a:p>
          <a:p>
            <a:r>
              <a:rPr lang="en-US" dirty="0" smtClean="0"/>
              <a:t>import math #needed for definition of pi</a:t>
            </a:r>
          </a:p>
          <a:p>
            <a:r>
              <a:rPr lang="en-US" dirty="0" smtClean="0"/>
              <a:t> x = </a:t>
            </a:r>
            <a:r>
              <a:rPr lang="en-US" dirty="0" err="1" smtClean="0"/>
              <a:t>np.arange</a:t>
            </a:r>
            <a:r>
              <a:rPr lang="en-US" dirty="0" smtClean="0"/>
              <a:t>(0, </a:t>
            </a:r>
            <a:r>
              <a:rPr lang="en-US" dirty="0" err="1" smtClean="0"/>
              <a:t>math.pi</a:t>
            </a:r>
            <a:r>
              <a:rPr lang="en-US" dirty="0" smtClean="0"/>
              <a:t>*2, 0.05) </a:t>
            </a:r>
          </a:p>
          <a:p>
            <a:r>
              <a:rPr lang="en-US" dirty="0" smtClean="0"/>
              <a:t>y = np.sin(x) </a:t>
            </a:r>
          </a:p>
          <a:p>
            <a:r>
              <a:rPr lang="en-US" dirty="0" err="1" smtClean="0"/>
              <a:t>plt.plot</a:t>
            </a:r>
            <a:r>
              <a:rPr lang="en-US" dirty="0" smtClean="0"/>
              <a:t>(</a:t>
            </a:r>
            <a:r>
              <a:rPr lang="en-US" dirty="0" err="1" smtClean="0"/>
              <a:t>x,y</a:t>
            </a:r>
            <a:r>
              <a:rPr lang="en-US" dirty="0" smtClean="0"/>
              <a:t>) </a:t>
            </a:r>
          </a:p>
          <a:p>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 </a:t>
            </a:r>
          </a:p>
          <a:p>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a:t>
            </a:r>
            <a:r>
              <a:rPr lang="en-IN" dirty="0" err="1" smtClean="0"/>
              <a:t>code,fill</a:t>
            </a:r>
            <a:r>
              <a:rPr lang="en-IN" dirty="0" smtClean="0"/>
              <a:t> in the missing </a:t>
            </a:r>
            <a:r>
              <a:rPr lang="en-IN" dirty="0" err="1" smtClean="0"/>
              <a:t>code,find</a:t>
            </a:r>
            <a:r>
              <a:rPr lang="en-IN" dirty="0" smtClean="0"/>
              <a:t> the tan of the given angle and then show the result in the form of a graph.</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_______</a:t>
            </a:r>
          </a:p>
          <a:p>
            <a:r>
              <a:rPr lang="en-IN" dirty="0" smtClean="0"/>
              <a:t>X = </a:t>
            </a:r>
            <a:r>
              <a:rPr lang="en-IN" dirty="0" err="1" smtClean="0"/>
              <a:t>np.arange</a:t>
            </a:r>
            <a:r>
              <a:rPr lang="en-IN" dirty="0" smtClean="0"/>
              <a:t>(___________)</a:t>
            </a:r>
          </a:p>
          <a:p>
            <a:r>
              <a:rPr lang="en-IN" dirty="0" smtClean="0"/>
              <a:t>Y = </a:t>
            </a:r>
            <a:r>
              <a:rPr lang="en-IN" dirty="0" err="1" smtClean="0"/>
              <a:t>np</a:t>
            </a:r>
            <a:r>
              <a:rPr lang="en-IN" dirty="0" smtClean="0"/>
              <a:t>.__________</a:t>
            </a:r>
          </a:p>
          <a:p>
            <a:r>
              <a:rPr lang="en-IN" dirty="0" smtClean="0"/>
              <a:t>________.</a:t>
            </a:r>
            <a:r>
              <a:rPr lang="en-IN" dirty="0" err="1" smtClean="0"/>
              <a:t>pyplot</a:t>
            </a:r>
            <a:r>
              <a:rPr lang="en-IN" dirty="0" smtClean="0"/>
              <a:t>(_________)</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SAMPLEPLOT:</a:t>
            </a:r>
            <a:endParaRPr lang="en-US" dirty="0"/>
          </a:p>
        </p:txBody>
      </p:sp>
      <p:sp>
        <p:nvSpPr>
          <p:cNvPr id="3" name="Content Placeholder 2"/>
          <p:cNvSpPr>
            <a:spLocks noGrp="1"/>
          </p:cNvSpPr>
          <p:nvPr>
            <p:ph idx="1"/>
          </p:nvPr>
        </p:nvSpPr>
        <p:spPr/>
        <p:txBody>
          <a:bodyPr>
            <a:normAutofit/>
          </a:bodyPr>
          <a:lstStyle/>
          <a:p>
            <a:r>
              <a:rPr lang="en-US" dirty="0" smtClean="0"/>
              <a:t>Launch </a:t>
            </a:r>
            <a:r>
              <a:rPr lang="en-US" dirty="0" err="1" smtClean="0"/>
              <a:t>Jupyter</a:t>
            </a:r>
            <a:r>
              <a:rPr lang="en-US" dirty="0" smtClean="0"/>
              <a:t> notebook from Anaconda Navigator.</a:t>
            </a:r>
          </a:p>
          <a:p>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r>
              <a:rPr lang="en-US" dirty="0" smtClean="0"/>
              <a:t>import </a:t>
            </a:r>
            <a:r>
              <a:rPr lang="en-US" dirty="0" err="1" smtClean="0"/>
              <a:t>numpy</a:t>
            </a:r>
            <a:r>
              <a:rPr lang="en-US" dirty="0" smtClean="0"/>
              <a:t> as </a:t>
            </a:r>
            <a:r>
              <a:rPr lang="en-US" dirty="0" err="1" smtClean="0"/>
              <a:t>np</a:t>
            </a:r>
            <a:endParaRPr lang="en-US" dirty="0" smtClean="0"/>
          </a:p>
          <a:p>
            <a:endParaRPr lang="en-US" dirty="0" smtClean="0"/>
          </a:p>
          <a:p>
            <a:r>
              <a:rPr lang="en-US" dirty="0" smtClean="0"/>
              <a:t>To display plot outputs inside the </a:t>
            </a:r>
            <a:r>
              <a:rPr lang="en-US" dirty="0" err="1" smtClean="0"/>
              <a:t>notebook,enter</a:t>
            </a:r>
            <a:r>
              <a:rPr lang="en-US" dirty="0" smtClean="0"/>
              <a:t> the following statement.</a:t>
            </a:r>
          </a:p>
          <a:p>
            <a:r>
              <a:rPr lang="en-US" dirty="0" smtClean="0"/>
              <a:t>%</a:t>
            </a:r>
            <a:r>
              <a:rPr lang="en-US" dirty="0" err="1" smtClean="0"/>
              <a:t>matplotlib</a:t>
            </a:r>
            <a:r>
              <a:rPr lang="en-US" dirty="0" smtClean="0"/>
              <a:t> inline</a:t>
            </a:r>
            <a:br>
              <a:rPr lang="en-US" dirty="0" smtClean="0"/>
            </a:b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SIMPLE PLOT</a:t>
            </a:r>
            <a:endParaRPr lang="en-US" dirty="0"/>
          </a:p>
        </p:txBody>
      </p:sp>
      <p:sp>
        <p:nvSpPr>
          <p:cNvPr id="3" name="Content Placeholder 2"/>
          <p:cNvSpPr>
            <a:spLocks noGrp="1"/>
          </p:cNvSpPr>
          <p:nvPr>
            <p:ph idx="1"/>
          </p:nvPr>
        </p:nvSpPr>
        <p:spPr/>
        <p:txBody>
          <a:bodyPr/>
          <a:lstStyle/>
          <a:p>
            <a:r>
              <a:rPr lang="en-US" dirty="0" smtClean="0"/>
              <a:t>X is an </a:t>
            </a:r>
            <a:r>
              <a:rPr lang="en-US" dirty="0" err="1" smtClean="0"/>
              <a:t>ndarray</a:t>
            </a:r>
            <a:r>
              <a:rPr lang="en-US" dirty="0" smtClean="0"/>
              <a:t> object containing angles in radians between 0 to 2pi and y is the sine value of each angle.</a:t>
            </a:r>
          </a:p>
          <a:p>
            <a:r>
              <a:rPr lang="en-US" dirty="0" smtClean="0"/>
              <a:t>import math </a:t>
            </a:r>
          </a:p>
          <a:p>
            <a:r>
              <a:rPr lang="en-US" dirty="0" smtClean="0"/>
              <a:t>x = </a:t>
            </a:r>
            <a:r>
              <a:rPr lang="en-US" dirty="0" err="1" smtClean="0"/>
              <a:t>np.arange</a:t>
            </a:r>
            <a:r>
              <a:rPr lang="en-US" dirty="0" smtClean="0"/>
              <a:t>(0, </a:t>
            </a:r>
            <a:r>
              <a:rPr lang="en-US" dirty="0" err="1" smtClean="0"/>
              <a:t>math.pi</a:t>
            </a:r>
            <a:r>
              <a:rPr lang="en-US" dirty="0" smtClean="0"/>
              <a:t>*2, 0.05) </a:t>
            </a:r>
          </a:p>
          <a:p>
            <a:r>
              <a:rPr lang="en-US" dirty="0" smtClean="0"/>
              <a:t>y = np.sin(x)</a:t>
            </a:r>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simpleplot</a:t>
            </a:r>
            <a:endParaRPr lang="en-US" dirty="0"/>
          </a:p>
        </p:txBody>
      </p:sp>
      <p:sp>
        <p:nvSpPr>
          <p:cNvPr id="3" name="Content Placeholder 2"/>
          <p:cNvSpPr>
            <a:spLocks noGrp="1"/>
          </p:cNvSpPr>
          <p:nvPr>
            <p:ph idx="1"/>
          </p:nvPr>
        </p:nvSpPr>
        <p:spPr/>
        <p:txBody>
          <a:bodyPr>
            <a:normAutofit/>
          </a:bodyPr>
          <a:lstStyle/>
          <a:p>
            <a:r>
              <a:rPr lang="en-US" dirty="0" smtClean="0"/>
              <a:t>Set labels for x and y axes as well as the plot title.</a:t>
            </a:r>
          </a:p>
          <a:p>
            <a:r>
              <a:rPr lang="en-US" dirty="0" err="1" smtClean="0"/>
              <a:t>plt.xlabel</a:t>
            </a:r>
            <a:r>
              <a:rPr lang="en-US" dirty="0" smtClean="0"/>
              <a:t>("angle") </a:t>
            </a:r>
          </a:p>
          <a:p>
            <a:r>
              <a:rPr lang="en-US" dirty="0" err="1" smtClean="0"/>
              <a:t>plt.ylabel</a:t>
            </a:r>
            <a:r>
              <a:rPr lang="en-US" dirty="0" smtClean="0"/>
              <a:t>("sine") </a:t>
            </a:r>
          </a:p>
          <a:p>
            <a:r>
              <a:rPr lang="en-US" dirty="0" err="1" smtClean="0"/>
              <a:t>plt.title</a:t>
            </a:r>
            <a:r>
              <a:rPr lang="en-US" dirty="0" smtClean="0"/>
              <a:t>('sine wave')</a:t>
            </a:r>
          </a:p>
          <a:p>
            <a:endParaRPr lang="en-US" dirty="0" smtClean="0"/>
          </a:p>
          <a:p>
            <a:r>
              <a:rPr lang="en-US" dirty="0" smtClean="0"/>
              <a:t>Execute the plot function to generate the sine wave display in notebook.</a:t>
            </a:r>
          </a:p>
          <a:p>
            <a:r>
              <a:rPr lang="en-US" dirty="0" err="1" smtClean="0"/>
              <a:t>plt.plot</a:t>
            </a:r>
            <a:r>
              <a:rPr lang="en-US" dirty="0" smtClean="0"/>
              <a:t>(</a:t>
            </a:r>
            <a:r>
              <a:rPr lang="en-US" dirty="0" err="1" smtClean="0"/>
              <a:t>x,y</a:t>
            </a:r>
            <a:r>
              <a:rPr lang="en-US" dirty="0" smtClean="0"/>
              <a:t>)</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PYLAB MODULE:</a:t>
            </a:r>
            <a:endParaRPr lang="en-US" dirty="0"/>
          </a:p>
        </p:txBody>
      </p:sp>
      <p:sp>
        <p:nvSpPr>
          <p:cNvPr id="3" name="Content Placeholder 2"/>
          <p:cNvSpPr>
            <a:spLocks noGrp="1"/>
          </p:cNvSpPr>
          <p:nvPr>
            <p:ph idx="1"/>
          </p:nvPr>
        </p:nvSpPr>
        <p:spPr/>
        <p:txBody>
          <a:bodyPr/>
          <a:lstStyle/>
          <a:p>
            <a:r>
              <a:rPr lang="en-US" dirty="0" err="1" smtClean="0"/>
              <a:t>Pylab</a:t>
            </a:r>
            <a:r>
              <a:rPr lang="en-US" dirty="0" smtClean="0"/>
              <a:t> is a procedural interface to the </a:t>
            </a:r>
            <a:r>
              <a:rPr lang="en-US" dirty="0" err="1" smtClean="0"/>
              <a:t>Matplotlib</a:t>
            </a:r>
            <a:r>
              <a:rPr lang="en-US" dirty="0" smtClean="0"/>
              <a:t>-object oriented plotting library.</a:t>
            </a:r>
          </a:p>
          <a:p>
            <a:r>
              <a:rPr lang="en-US" dirty="0" err="1" smtClean="0"/>
              <a:t>Matplotlib</a:t>
            </a:r>
            <a:r>
              <a:rPr lang="en-US" dirty="0" smtClean="0"/>
              <a:t> is the whole package and </a:t>
            </a:r>
            <a:r>
              <a:rPr lang="en-US" dirty="0" err="1" smtClean="0"/>
              <a:t>matplotlib.pyplot</a:t>
            </a:r>
            <a:r>
              <a:rPr lang="en-US" dirty="0" smtClean="0"/>
              <a:t> is a module in </a:t>
            </a:r>
            <a:r>
              <a:rPr lang="en-US" dirty="0" err="1" smtClean="0"/>
              <a:t>matplotlib</a:t>
            </a:r>
            <a:r>
              <a:rPr lang="en-US" dirty="0" smtClean="0"/>
              <a:t>.</a:t>
            </a:r>
          </a:p>
          <a:p>
            <a:r>
              <a:rPr lang="en-US" dirty="0" err="1" smtClean="0"/>
              <a:t>Pylab</a:t>
            </a:r>
            <a:r>
              <a:rPr lang="en-US" dirty="0" smtClean="0"/>
              <a:t> is a module and it gets installed alongside </a:t>
            </a:r>
            <a:r>
              <a:rPr lang="en-US" dirty="0" err="1" smtClean="0"/>
              <a:t>matplotlib</a:t>
            </a:r>
            <a:r>
              <a:rPr lang="en-US" dirty="0" smtClean="0"/>
              <a:t>.</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t>Plotting curves is done with the help of plot command.</a:t>
            </a:r>
          </a:p>
          <a:p>
            <a:r>
              <a:rPr lang="en-US" dirty="0" smtClean="0"/>
              <a:t>It takes a pair of same length arrays and sequences.</a:t>
            </a:r>
          </a:p>
          <a:p>
            <a:r>
              <a:rPr lang="en-US" dirty="0" smtClean="0"/>
              <a:t>from </a:t>
            </a:r>
            <a:r>
              <a:rPr lang="en-US" dirty="0" err="1" smtClean="0"/>
              <a:t>numpy</a:t>
            </a:r>
            <a:r>
              <a:rPr lang="en-US" dirty="0" smtClean="0"/>
              <a:t> import * </a:t>
            </a:r>
          </a:p>
          <a:p>
            <a:r>
              <a:rPr lang="en-US" dirty="0" smtClean="0"/>
              <a:t>from </a:t>
            </a:r>
            <a:r>
              <a:rPr lang="en-US" dirty="0" err="1" smtClean="0"/>
              <a:t>pylab</a:t>
            </a:r>
            <a:r>
              <a:rPr lang="en-US" dirty="0" smtClean="0"/>
              <a:t> import * </a:t>
            </a:r>
          </a:p>
          <a:p>
            <a:r>
              <a:rPr lang="en-US" dirty="0" smtClean="0"/>
              <a:t>x = </a:t>
            </a:r>
            <a:r>
              <a:rPr lang="en-US" dirty="0" err="1" smtClean="0"/>
              <a:t>linspace</a:t>
            </a:r>
            <a:r>
              <a:rPr lang="en-US" dirty="0" smtClean="0"/>
              <a:t>(-3, 3, 30) </a:t>
            </a:r>
          </a:p>
          <a:p>
            <a:r>
              <a:rPr lang="en-US" dirty="0" smtClean="0"/>
              <a:t>y = x**2 plot(x, y)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t>
            </a:r>
            <a:r>
              <a:rPr lang="en-IN" dirty="0" err="1" smtClean="0"/>
              <a:t>pylab</a:t>
            </a:r>
            <a:r>
              <a:rPr lang="en-IN" dirty="0" smtClean="0"/>
              <a:t> and plot function in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PLOTTING:</a:t>
            </a:r>
            <a:endParaRPr lang="en-US" dirty="0"/>
          </a:p>
        </p:txBody>
      </p:sp>
      <p:sp>
        <p:nvSpPr>
          <p:cNvPr id="3" name="Content Placeholder 2"/>
          <p:cNvSpPr>
            <a:spLocks noGrp="1"/>
          </p:cNvSpPr>
          <p:nvPr>
            <p:ph idx="1"/>
          </p:nvPr>
        </p:nvSpPr>
        <p:spPr/>
        <p:txBody>
          <a:bodyPr/>
          <a:lstStyle/>
          <a:p>
            <a:r>
              <a:rPr lang="en-US" dirty="0" smtClean="0"/>
              <a:t>To plot symbols other than </a:t>
            </a:r>
            <a:r>
              <a:rPr lang="en-US" dirty="0" err="1" smtClean="0"/>
              <a:t>lines,provide</a:t>
            </a:r>
            <a:r>
              <a:rPr lang="en-US" dirty="0" smtClean="0"/>
              <a:t> an additional string argument.</a:t>
            </a:r>
          </a:p>
          <a:p>
            <a:r>
              <a:rPr lang="en-US" dirty="0" smtClean="0"/>
              <a:t>Symbols - </a:t>
            </a:r>
            <a:r>
              <a:rPr lang="pt-BR" dirty="0" smtClean="0"/>
              <a:t>- , –, -., , . , , , o , ^ , v , &lt; , &gt; , s , + , x , D , d , 1 , 2 , 3 , 4 , h , H , p , | , _</a:t>
            </a:r>
            <a:br>
              <a:rPr lang="pt-BR" dirty="0" smtClean="0"/>
            </a:br>
            <a:endParaRPr lang="pt-BR" dirty="0" smtClean="0"/>
          </a:p>
          <a:p>
            <a:r>
              <a:rPr lang="en-US" dirty="0" smtClean="0"/>
              <a:t>Colors - </a:t>
            </a:r>
            <a:r>
              <a:rPr lang="pl-PL" dirty="0" smtClean="0"/>
              <a:t>b, g, r, c, m, y, k, w</a:t>
            </a:r>
            <a:br>
              <a:rPr lang="pl-PL"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7" y="4293097"/>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2794158" cy="360418"/>
          </a:xfrm>
          <a:prstGeom prst="rect">
            <a:avLst/>
          </a:prstGeom>
        </p:spPr>
        <p:txBody>
          <a:bodyPr wrap="none" lIns="82611" tIns="41306" rIns="82611" bIns="41306">
            <a:spAutoFit/>
          </a:bodyPr>
          <a:lstStyle/>
          <a:p>
            <a:r>
              <a:rPr lang="en-US" dirty="0"/>
              <a:t>https://apssdc.in/home/</a:t>
            </a:r>
          </a:p>
        </p:txBody>
      </p:sp>
    </p:spTree>
    <p:extLst>
      <p:ext uri="{BB962C8B-B14F-4D97-AF65-F5344CB8AC3E}">
        <p14:creationId xmlns:p14="http://schemas.microsoft.com/office/powerpoint/2010/main" val="190784545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the code:</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pylab</a:t>
            </a:r>
            <a:r>
              <a:rPr lang="en-US" dirty="0" smtClean="0"/>
              <a:t> import * </a:t>
            </a:r>
          </a:p>
          <a:p>
            <a:r>
              <a:rPr lang="en-US" dirty="0" smtClean="0"/>
              <a:t>x = </a:t>
            </a:r>
            <a:r>
              <a:rPr lang="en-US" dirty="0" err="1" smtClean="0"/>
              <a:t>linspace</a:t>
            </a:r>
            <a:r>
              <a:rPr lang="en-US" dirty="0" smtClean="0"/>
              <a:t>(-3, 3, 30) </a:t>
            </a:r>
          </a:p>
          <a:p>
            <a:r>
              <a:rPr lang="en-US" dirty="0" smtClean="0"/>
              <a:t>y = x**2 plot(x, y, 'r.')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smtClean="0"/>
              <a:t>Plots can be overlaid.</a:t>
            </a:r>
          </a:p>
          <a:p>
            <a:r>
              <a:rPr lang="en-US" dirty="0" smtClean="0"/>
              <a:t>Use multiple plot commands.</a:t>
            </a:r>
          </a:p>
          <a:p>
            <a:r>
              <a:rPr lang="en-US" dirty="0" smtClean="0"/>
              <a:t>Use </a:t>
            </a:r>
            <a:r>
              <a:rPr lang="en-US" dirty="0" err="1" smtClean="0"/>
              <a:t>clf</a:t>
            </a:r>
            <a:r>
              <a:rPr lang="en-US" dirty="0" smtClean="0"/>
              <a:t>() to clear the plot.</a:t>
            </a:r>
          </a:p>
          <a:p>
            <a:r>
              <a:rPr lang="en-US" dirty="0" smtClean="0"/>
              <a:t>from </a:t>
            </a:r>
            <a:r>
              <a:rPr lang="en-US" dirty="0" err="1" smtClean="0"/>
              <a:t>pylab</a:t>
            </a:r>
            <a:r>
              <a:rPr lang="en-US" dirty="0" smtClean="0"/>
              <a:t> import *</a:t>
            </a:r>
          </a:p>
          <a:p>
            <a:r>
              <a:rPr lang="en-IN" dirty="0" smtClean="0"/>
              <a:t>X = </a:t>
            </a:r>
            <a:r>
              <a:rPr lang="en-IN" dirty="0" err="1" smtClean="0"/>
              <a:t>linspace</a:t>
            </a:r>
            <a:r>
              <a:rPr lang="en-IN" dirty="0" smtClean="0"/>
              <a:t>(-3,3,30)</a:t>
            </a:r>
            <a:endParaRPr lang="en-US" dirty="0" smtClean="0"/>
          </a:p>
          <a:p>
            <a:r>
              <a:rPr lang="en-US" dirty="0" smtClean="0"/>
              <a:t> plot(x, sin(x)) </a:t>
            </a:r>
          </a:p>
          <a:p>
            <a:r>
              <a:rPr lang="en-US" dirty="0" smtClean="0"/>
              <a:t>plot(x, </a:t>
            </a:r>
            <a:r>
              <a:rPr lang="en-US" dirty="0" err="1" smtClean="0"/>
              <a:t>cos</a:t>
            </a:r>
            <a:r>
              <a:rPr lang="en-US" dirty="0" smtClean="0"/>
              <a:t>(x), 'r-') </a:t>
            </a:r>
          </a:p>
          <a:p>
            <a:r>
              <a:rPr lang="en-US" dirty="0" smtClean="0"/>
              <a:t>plot(x, -sin(x), 'g--') </a:t>
            </a:r>
          </a:p>
          <a:p>
            <a:r>
              <a:rPr lang="en-US" dirty="0" smtClean="0"/>
              <a:t>show()</a:t>
            </a:r>
            <a:br>
              <a:rPr lang="en-US" dirty="0" smtClean="0"/>
            </a:b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Fill in the missing code, find the error in the following code and then write the correct code.</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__________________</a:t>
            </a:r>
          </a:p>
          <a:p>
            <a:r>
              <a:rPr lang="en-IN" dirty="0" smtClean="0"/>
              <a:t>X = </a:t>
            </a:r>
            <a:r>
              <a:rPr lang="en-IN" dirty="0" err="1" smtClean="0"/>
              <a:t>np.linspace</a:t>
            </a:r>
            <a:r>
              <a:rPr lang="en-IN" dirty="0" smtClean="0"/>
              <a:t>(__________)</a:t>
            </a:r>
          </a:p>
          <a:p>
            <a:r>
              <a:rPr lang="en-IN" dirty="0" smtClean="0"/>
              <a:t>Plot(x,_____)</a:t>
            </a:r>
          </a:p>
          <a:p>
            <a:r>
              <a:rPr lang="en-IN" dirty="0" smtClean="0"/>
              <a:t>Plot(</a:t>
            </a:r>
            <a:r>
              <a:rPr lang="en-IN" dirty="0" err="1" smtClean="0"/>
              <a:t>x,tan</a:t>
            </a:r>
            <a:r>
              <a:rPr lang="en-IN" dirty="0" smtClean="0"/>
              <a:t>(x),)</a:t>
            </a:r>
          </a:p>
          <a:p>
            <a:r>
              <a:rPr lang="en-IN" dirty="0" smtClean="0"/>
              <a:t>Plot(x,__________)</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interface:</a:t>
            </a:r>
            <a:endParaRPr lang="en-US" dirty="0"/>
          </a:p>
        </p:txBody>
      </p:sp>
      <p:sp>
        <p:nvSpPr>
          <p:cNvPr id="3" name="Content Placeholder 2"/>
          <p:cNvSpPr>
            <a:spLocks noGrp="1"/>
          </p:cNvSpPr>
          <p:nvPr>
            <p:ph idx="1"/>
          </p:nvPr>
        </p:nvSpPr>
        <p:spPr/>
        <p:txBody>
          <a:bodyPr/>
          <a:lstStyle/>
          <a:p>
            <a:r>
              <a:rPr lang="en-US" dirty="0" smtClean="0"/>
              <a:t>It is easier to generate plots with </a:t>
            </a:r>
            <a:r>
              <a:rPr lang="en-US" dirty="0" err="1" smtClean="0"/>
              <a:t>matplotlib.pyplot</a:t>
            </a:r>
            <a:r>
              <a:rPr lang="en-US" dirty="0" smtClean="0"/>
              <a:t> module.</a:t>
            </a:r>
          </a:p>
          <a:p>
            <a:r>
              <a:rPr lang="en-US" dirty="0" smtClean="0"/>
              <a:t>Object-oriented approach Is recommended as it gives more control over our plot.</a:t>
            </a:r>
          </a:p>
          <a:p>
            <a:r>
              <a:rPr lang="en-US" dirty="0" smtClean="0"/>
              <a:t>All the functions are available in </a:t>
            </a:r>
            <a:r>
              <a:rPr lang="en-US" dirty="0" err="1" smtClean="0"/>
              <a:t>matplotlib.axes.Axes</a:t>
            </a:r>
            <a:r>
              <a:rPr lang="en-US" dirty="0" smtClean="0"/>
              <a:t> class.</a:t>
            </a:r>
          </a:p>
          <a:p>
            <a:r>
              <a:rPr lang="en-US" dirty="0" smtClean="0"/>
              <a:t>The idea behind this is that create figure objects and then call methods of that object.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 oriented interface</a:t>
            </a:r>
            <a:endParaRPr lang="en-US" dirty="0"/>
          </a:p>
        </p:txBody>
      </p:sp>
      <p:sp>
        <p:nvSpPr>
          <p:cNvPr id="3" name="Content Placeholder 2"/>
          <p:cNvSpPr>
            <a:spLocks noGrp="1"/>
          </p:cNvSpPr>
          <p:nvPr>
            <p:ph idx="1"/>
          </p:nvPr>
        </p:nvSpPr>
        <p:spPr/>
        <p:txBody>
          <a:bodyPr/>
          <a:lstStyle/>
          <a:p>
            <a:r>
              <a:rPr lang="en-US" dirty="0" err="1" smtClean="0"/>
              <a:t>Pyplot</a:t>
            </a:r>
            <a:r>
              <a:rPr lang="en-US" dirty="0" smtClean="0"/>
              <a:t> is used only for a few functions such as figure creation and then call methods of that object.</a:t>
            </a:r>
          </a:p>
          <a:p>
            <a:r>
              <a:rPr lang="en-US" dirty="0" smtClean="0"/>
              <a:t>It helps in dealing with canvas.</a:t>
            </a:r>
          </a:p>
          <a:p>
            <a:r>
              <a:rPr lang="en-US" dirty="0" smtClean="0"/>
              <a:t>User use </a:t>
            </a:r>
            <a:r>
              <a:rPr lang="en-US" dirty="0" err="1" smtClean="0"/>
              <a:t>pyplots</a:t>
            </a:r>
            <a:r>
              <a:rPr lang="en-US" dirty="0" smtClean="0"/>
              <a:t> to create figures </a:t>
            </a:r>
          </a:p>
          <a:p>
            <a:endParaRPr lang="en-US" dirty="0" smtClean="0"/>
          </a:p>
          <a:p>
            <a:r>
              <a:rPr lang="en-US" dirty="0" smtClean="0"/>
              <a:t>fig = </a:t>
            </a:r>
            <a:r>
              <a:rPr lang="en-US" dirty="0" err="1" smtClean="0"/>
              <a:t>plt.figure</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add axes to figure. The </a:t>
            </a:r>
            <a:r>
              <a:rPr lang="en-US" b="1" dirty="0" err="1" smtClean="0"/>
              <a:t>add_axes</a:t>
            </a:r>
            <a:r>
              <a:rPr lang="en-US" b="1" dirty="0" smtClean="0"/>
              <a:t>()</a:t>
            </a:r>
            <a:r>
              <a:rPr lang="en-US" dirty="0" smtClean="0"/>
              <a:t> method requires a list object of 4 elements corresponding to left, bottom, width and height of the figure. Each number must be between 0 and 1 −</a:t>
            </a:r>
          </a:p>
          <a:p>
            <a:r>
              <a:rPr lang="en-US" dirty="0" smtClean="0"/>
              <a:t/>
            </a:r>
            <a:br>
              <a:rPr lang="en-US" dirty="0" smtClean="0"/>
            </a:br>
            <a:r>
              <a:rPr lang="en-US" dirty="0" smtClean="0"/>
              <a:t>ax=</a:t>
            </a:r>
            <a:r>
              <a:rPr lang="en-US" dirty="0" err="1" smtClean="0"/>
              <a:t>fig.add_axes</a:t>
            </a:r>
            <a:r>
              <a:rPr lang="en-US" dirty="0" smtClean="0"/>
              <a:t>([0,0,1,1])</a:t>
            </a:r>
            <a:br>
              <a:rPr lang="en-US"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Set labels for x and y axis as well as title −</a:t>
            </a:r>
          </a:p>
          <a:p>
            <a:r>
              <a:rPr lang="en-US" dirty="0" smtClean="0"/>
              <a:t/>
            </a:r>
            <a:br>
              <a:rPr lang="en-US" dirty="0" smtClean="0"/>
            </a:br>
            <a:r>
              <a:rPr lang="en-US" dirty="0" err="1" smtClean="0"/>
              <a:t>ax.set_title</a:t>
            </a:r>
            <a:r>
              <a:rPr lang="en-US" dirty="0" smtClean="0"/>
              <a:t>("sine wave") </a:t>
            </a:r>
            <a:r>
              <a:rPr lang="en-US" dirty="0" err="1" smtClean="0"/>
              <a:t>ax.set_xlabel</a:t>
            </a:r>
            <a:r>
              <a:rPr lang="en-US" dirty="0" smtClean="0"/>
              <a:t>('angle') </a:t>
            </a:r>
          </a:p>
          <a:p>
            <a:r>
              <a:rPr lang="en-US" dirty="0" err="1" smtClean="0"/>
              <a:t>ax.set_ylabel</a:t>
            </a:r>
            <a:r>
              <a:rPr lang="en-US" dirty="0" smtClean="0"/>
              <a:t>('sine')</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Invoke the plot() method of the axes object.</a:t>
            </a:r>
          </a:p>
          <a:p>
            <a:r>
              <a:rPr lang="en-US" dirty="0" smtClean="0"/>
              <a:t/>
            </a:r>
            <a:br>
              <a:rPr lang="en-US" dirty="0" smtClean="0"/>
            </a:br>
            <a:r>
              <a:rPr lang="en-US" dirty="0" err="1" smtClean="0"/>
              <a:t>ax.plot</a:t>
            </a:r>
            <a:r>
              <a:rPr lang="en-US" dirty="0" smtClean="0"/>
              <a:t>(</a:t>
            </a:r>
            <a:r>
              <a:rPr lang="en-US" dirty="0" err="1" smtClean="0"/>
              <a:t>x,y</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are using </a:t>
            </a:r>
            <a:r>
              <a:rPr lang="en-US" dirty="0" err="1" smtClean="0"/>
              <a:t>Jupyter</a:t>
            </a:r>
            <a:r>
              <a:rPr lang="en-US" dirty="0" smtClean="0"/>
              <a:t> notebook, the %</a:t>
            </a:r>
            <a:r>
              <a:rPr lang="en-US" dirty="0" err="1" smtClean="0"/>
              <a:t>matplotlib</a:t>
            </a:r>
            <a:r>
              <a:rPr lang="en-US" dirty="0" smtClean="0"/>
              <a:t> inline directive has to be issued; the </a:t>
            </a:r>
            <a:r>
              <a:rPr lang="en-US" dirty="0" err="1" smtClean="0"/>
              <a:t>otherwistshow</a:t>
            </a:r>
            <a:r>
              <a:rPr lang="en-US" dirty="0" smtClean="0"/>
              <a:t>() function of </a:t>
            </a:r>
            <a:r>
              <a:rPr lang="en-US" dirty="0" err="1" smtClean="0"/>
              <a:t>pyplot</a:t>
            </a:r>
            <a:r>
              <a:rPr lang="en-US" dirty="0" smtClean="0"/>
              <a:t> module displays the plot.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lstStyle/>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math </a:t>
            </a:r>
          </a:p>
          <a:p>
            <a:pPr>
              <a:buNone/>
            </a:pPr>
            <a:r>
              <a:rPr lang="en-US" dirty="0" smtClean="0"/>
              <a:t>x = </a:t>
            </a:r>
            <a:r>
              <a:rPr lang="en-US" dirty="0" err="1" smtClean="0"/>
              <a:t>np.arange</a:t>
            </a:r>
            <a:r>
              <a:rPr lang="en-US" dirty="0" smtClean="0"/>
              <a:t>(0, </a:t>
            </a:r>
            <a:r>
              <a:rPr lang="en-US" dirty="0" err="1" smtClean="0"/>
              <a:t>math.pi</a:t>
            </a:r>
            <a:r>
              <a:rPr lang="en-US" dirty="0" smtClean="0"/>
              <a:t>*2, 0.05) </a:t>
            </a:r>
          </a:p>
          <a:p>
            <a:pPr>
              <a:buNone/>
            </a:pPr>
            <a:r>
              <a:rPr lang="en-US" dirty="0" smtClean="0"/>
              <a:t>y = np.sin(x) fig = </a:t>
            </a:r>
            <a:r>
              <a:rPr lang="en-US" dirty="0" err="1" smtClean="0"/>
              <a:t>plt.figure</a:t>
            </a:r>
            <a:r>
              <a:rPr lang="en-US" dirty="0" smtClean="0"/>
              <a:t>() </a:t>
            </a:r>
          </a:p>
          <a:p>
            <a:pPr>
              <a:buNone/>
            </a:pPr>
            <a:r>
              <a:rPr lang="en-US" dirty="0" smtClean="0"/>
              <a:t>ax = </a:t>
            </a:r>
            <a:r>
              <a:rPr lang="en-US" dirty="0" err="1" smtClean="0"/>
              <a:t>fig.add_axes</a:t>
            </a:r>
            <a:r>
              <a:rPr lang="en-US" dirty="0" smtClean="0"/>
              <a:t>([0,0,1,1]) </a:t>
            </a:r>
          </a:p>
          <a:p>
            <a:pPr>
              <a:buNone/>
            </a:pPr>
            <a:r>
              <a:rPr lang="en-US" dirty="0" err="1" smtClean="0"/>
              <a:t>ax.plot</a:t>
            </a:r>
            <a:r>
              <a:rPr lang="en-US" dirty="0" smtClean="0"/>
              <a:t>(</a:t>
            </a:r>
            <a:r>
              <a:rPr lang="en-US" dirty="0" err="1" smtClean="0"/>
              <a:t>x,y</a:t>
            </a:r>
            <a:r>
              <a:rPr lang="en-US" dirty="0" smtClean="0"/>
              <a:t>)</a:t>
            </a:r>
          </a:p>
          <a:p>
            <a:pPr>
              <a:buNone/>
            </a:pPr>
            <a:r>
              <a:rPr lang="en-US" dirty="0" smtClean="0"/>
              <a:t> </a:t>
            </a:r>
            <a:r>
              <a:rPr lang="en-US" dirty="0" err="1" smtClean="0"/>
              <a:t>ax.set_title</a:t>
            </a:r>
            <a:r>
              <a:rPr lang="en-US" dirty="0" smtClean="0"/>
              <a:t>("sine wave") </a:t>
            </a:r>
          </a:p>
          <a:p>
            <a:pPr>
              <a:buNone/>
            </a:pPr>
            <a:r>
              <a:rPr lang="en-US" dirty="0" err="1" smtClean="0"/>
              <a:t>ax.set_xlabel</a:t>
            </a:r>
            <a:r>
              <a:rPr lang="en-US" dirty="0" smtClean="0"/>
              <a:t>('angle') </a:t>
            </a:r>
          </a:p>
          <a:p>
            <a:pPr>
              <a:buNone/>
            </a:pPr>
            <a:r>
              <a:rPr lang="en-US" dirty="0" err="1" smtClean="0"/>
              <a:t>ax.set_ylabel</a:t>
            </a:r>
            <a:r>
              <a:rPr lang="en-US" dirty="0" smtClean="0"/>
              <a:t>('sine')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89"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100583064"/>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–figure class;</a:t>
            </a:r>
            <a:endParaRPr lang="en-US" dirty="0"/>
          </a:p>
        </p:txBody>
      </p:sp>
      <p:sp>
        <p:nvSpPr>
          <p:cNvPr id="3" name="Content Placeholder 2"/>
          <p:cNvSpPr>
            <a:spLocks noGrp="1"/>
          </p:cNvSpPr>
          <p:nvPr>
            <p:ph idx="1"/>
          </p:nvPr>
        </p:nvSpPr>
        <p:spPr/>
        <p:txBody>
          <a:bodyPr/>
          <a:lstStyle/>
          <a:p>
            <a:r>
              <a:rPr lang="en-US" dirty="0" err="1" smtClean="0"/>
              <a:t>Matplotlib.figure</a:t>
            </a:r>
            <a:r>
              <a:rPr lang="en-US" dirty="0" smtClean="0"/>
              <a:t> module contains the figure class.</a:t>
            </a:r>
          </a:p>
          <a:p>
            <a:r>
              <a:rPr lang="en-US" dirty="0" smtClean="0"/>
              <a:t>It is the top-level container for all plot elements.</a:t>
            </a:r>
          </a:p>
          <a:p>
            <a:r>
              <a:rPr lang="en-US" dirty="0" smtClean="0"/>
              <a:t>Figure object is initiated by calling the figure() function from the </a:t>
            </a:r>
            <a:r>
              <a:rPr lang="en-US" dirty="0" err="1" smtClean="0"/>
              <a:t>pyplot</a:t>
            </a:r>
            <a:r>
              <a:rPr lang="en-US" dirty="0" smtClean="0"/>
              <a:t> module.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parameters:</a:t>
            </a:r>
            <a:endParaRPr lang="en-US" dirty="0"/>
          </a:p>
        </p:txBody>
      </p:sp>
      <p:sp>
        <p:nvSpPr>
          <p:cNvPr id="3" name="Content Placeholder 2"/>
          <p:cNvSpPr>
            <a:spLocks noGrp="1"/>
          </p:cNvSpPr>
          <p:nvPr>
            <p:ph idx="1"/>
          </p:nvPr>
        </p:nvSpPr>
        <p:spPr/>
        <p:txBody>
          <a:bodyPr/>
          <a:lstStyle/>
          <a:p>
            <a:r>
              <a:rPr lang="en-US" dirty="0" smtClean="0"/>
              <a:t>The following are the additional parameters.</a:t>
            </a:r>
          </a:p>
          <a:p>
            <a:r>
              <a:rPr lang="en-US" dirty="0" err="1" smtClean="0"/>
              <a:t>FigSize</a:t>
            </a:r>
            <a:r>
              <a:rPr lang="en-US" dirty="0" smtClean="0"/>
              <a:t> – (</a:t>
            </a:r>
            <a:r>
              <a:rPr lang="en-US" dirty="0" err="1" smtClean="0"/>
              <a:t>width,height</a:t>
            </a:r>
            <a:r>
              <a:rPr lang="en-US" dirty="0" smtClean="0"/>
              <a:t>) – </a:t>
            </a:r>
            <a:r>
              <a:rPr lang="en-US" dirty="0" err="1" smtClean="0"/>
              <a:t>tuple</a:t>
            </a:r>
            <a:r>
              <a:rPr lang="en-US" dirty="0" smtClean="0"/>
              <a:t> in inches.</a:t>
            </a:r>
          </a:p>
          <a:p>
            <a:r>
              <a:rPr lang="en-US" dirty="0" smtClean="0"/>
              <a:t>Dpi – dots per inches.</a:t>
            </a:r>
          </a:p>
          <a:p>
            <a:r>
              <a:rPr lang="en-US" dirty="0" err="1" smtClean="0"/>
              <a:t>Facecolor</a:t>
            </a:r>
            <a:r>
              <a:rPr lang="en-US" dirty="0" smtClean="0"/>
              <a:t> – Figure patch face color.</a:t>
            </a:r>
          </a:p>
          <a:p>
            <a:r>
              <a:rPr lang="en-US" dirty="0" err="1" smtClean="0"/>
              <a:t>Edgecolor</a:t>
            </a:r>
            <a:r>
              <a:rPr lang="en-US" dirty="0" smtClean="0"/>
              <a:t> – Figure patch edge color.</a:t>
            </a:r>
          </a:p>
          <a:p>
            <a:r>
              <a:rPr lang="en-US" dirty="0" err="1" smtClean="0"/>
              <a:t>Linewidth</a:t>
            </a:r>
            <a:r>
              <a:rPr lang="en-US" dirty="0" smtClean="0"/>
              <a:t> – Edge line width.</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normAutofit/>
          </a:bodyPr>
          <a:lstStyle/>
          <a:p>
            <a:r>
              <a:rPr lang="en-US" dirty="0" smtClean="0"/>
              <a:t>Axes object – It is the region of the image with the data space.</a:t>
            </a:r>
          </a:p>
          <a:p>
            <a:r>
              <a:rPr lang="en-US" dirty="0" smtClean="0"/>
              <a:t>A figure may contain many axes but a axes object contains only one figure.</a:t>
            </a:r>
          </a:p>
          <a:p>
            <a:r>
              <a:rPr lang="en-US" dirty="0" smtClean="0"/>
              <a:t>The axes contains two or three axes objects.</a:t>
            </a:r>
          </a:p>
          <a:p>
            <a:r>
              <a:rPr lang="en-US" dirty="0" smtClean="0"/>
              <a:t>Axes class and member functions are the main points to work with OO interface.</a:t>
            </a:r>
          </a:p>
          <a:p>
            <a:r>
              <a:rPr lang="en-US" dirty="0" smtClean="0"/>
              <a:t>Axes object is added to the figure by calling the </a:t>
            </a:r>
            <a:r>
              <a:rPr lang="en-US" dirty="0" err="1" smtClean="0"/>
              <a:t>add_axes</a:t>
            </a:r>
            <a:r>
              <a:rPr lang="en-US" dirty="0" smtClean="0"/>
              <a:t>() method.</a:t>
            </a:r>
          </a:p>
          <a:p>
            <a:r>
              <a:rPr lang="en-US" dirty="0" smtClean="0"/>
              <a:t>It returns the axes object and adds an axes at position </a:t>
            </a:r>
            <a:r>
              <a:rPr lang="en-US" dirty="0" err="1" smtClean="0"/>
              <a:t>rect</a:t>
            </a:r>
            <a:r>
              <a:rPr lang="en-US" dirty="0" smtClean="0"/>
              <a:t>(</a:t>
            </a:r>
            <a:r>
              <a:rPr lang="en-US" dirty="0" err="1" smtClean="0"/>
              <a:t>left,bottom,width</a:t>
            </a:r>
            <a:r>
              <a:rPr lang="en-US" dirty="0" smtClean="0"/>
              <a:t> and height)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r>
              <a:rPr lang="en-US" dirty="0" smtClean="0"/>
              <a:t>Following is the parameter for axes class-</a:t>
            </a:r>
          </a:p>
          <a:p>
            <a:r>
              <a:rPr lang="en-US" dirty="0" smtClean="0"/>
              <a:t>Rect-A4-length sequence of[</a:t>
            </a:r>
            <a:r>
              <a:rPr lang="en-US" dirty="0" err="1" smtClean="0"/>
              <a:t>left,bottom,width,height</a:t>
            </a:r>
            <a:r>
              <a:rPr lang="en-US" dirty="0" smtClean="0"/>
              <a:t>] quantities.</a:t>
            </a:r>
          </a:p>
          <a:p>
            <a:r>
              <a:rPr lang="en-US" dirty="0" smtClean="0"/>
              <a:t>ax=</a:t>
            </a:r>
            <a:r>
              <a:rPr lang="en-US" dirty="0" err="1" smtClean="0"/>
              <a:t>fig.add_axes</a:t>
            </a:r>
            <a:r>
              <a:rPr lang="en-US" dirty="0" smtClean="0"/>
              <a:t>([0,0,1,1])</a:t>
            </a:r>
          </a:p>
          <a:p>
            <a:r>
              <a:rPr lang="en-US" dirty="0" smtClean="0"/>
              <a:t>The following member functions of axes class add different elements to the plot-</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axes class:</a:t>
            </a:r>
            <a:endParaRPr lang="en-US" dirty="0"/>
          </a:p>
        </p:txBody>
      </p:sp>
      <p:sp>
        <p:nvSpPr>
          <p:cNvPr id="3" name="Content Placeholder 2"/>
          <p:cNvSpPr>
            <a:spLocks noGrp="1"/>
          </p:cNvSpPr>
          <p:nvPr>
            <p:ph idx="1"/>
          </p:nvPr>
        </p:nvSpPr>
        <p:spPr/>
        <p:txBody>
          <a:bodyPr/>
          <a:lstStyle/>
          <a:p>
            <a:r>
              <a:rPr lang="en-US" dirty="0" smtClean="0"/>
              <a:t>Legend – legend() method of axes class adds a legend to  the figure.</a:t>
            </a:r>
          </a:p>
          <a:p>
            <a:r>
              <a:rPr lang="en-US" dirty="0" smtClean="0"/>
              <a:t>It takes three parameters.</a:t>
            </a:r>
          </a:p>
          <a:p>
            <a:r>
              <a:rPr lang="en-US" dirty="0" err="1" smtClean="0"/>
              <a:t>ax.legend</a:t>
            </a:r>
            <a:r>
              <a:rPr lang="en-US" dirty="0" smtClean="0"/>
              <a:t>(handles, labels, loc)</a:t>
            </a:r>
          </a:p>
          <a:p>
            <a:r>
              <a:rPr lang="en-US" dirty="0" smtClean="0"/>
              <a:t>Labels is a group of strings.</a:t>
            </a:r>
          </a:p>
          <a:p>
            <a:r>
              <a:rPr lang="en-US" dirty="0" smtClean="0"/>
              <a:t>It handles a line2D or patch instances.</a:t>
            </a:r>
          </a:p>
          <a:p>
            <a:r>
              <a:rPr lang="en-US" dirty="0" smtClean="0"/>
              <a:t>Loc can be an integer or string which </a:t>
            </a:r>
            <a:r>
              <a:rPr lang="en-US" dirty="0" err="1" smtClean="0"/>
              <a:t>specifes</a:t>
            </a:r>
            <a:r>
              <a:rPr lang="en-US" dirty="0" smtClean="0"/>
              <a:t> the legend location.</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Location string         Location code</a:t>
            </a:r>
          </a:p>
          <a:p>
            <a:pPr>
              <a:buNone/>
            </a:pPr>
            <a:r>
              <a:rPr lang="en-US" b="1" dirty="0" smtClean="0"/>
              <a:t>    </a:t>
            </a:r>
            <a:r>
              <a:rPr lang="en-US" dirty="0" smtClean="0"/>
              <a:t>best                          0</a:t>
            </a:r>
          </a:p>
          <a:p>
            <a:pPr>
              <a:buNone/>
            </a:pPr>
            <a:r>
              <a:rPr lang="en-US" b="1" dirty="0" smtClean="0"/>
              <a:t> </a:t>
            </a:r>
            <a:r>
              <a:rPr lang="en-US" dirty="0" smtClean="0"/>
              <a:t>upper right                   1</a:t>
            </a:r>
          </a:p>
          <a:p>
            <a:pPr>
              <a:buNone/>
            </a:pPr>
            <a:r>
              <a:rPr lang="en-US" dirty="0" smtClean="0"/>
              <a:t>upper left                      2</a:t>
            </a:r>
          </a:p>
          <a:p>
            <a:pPr>
              <a:buNone/>
            </a:pPr>
            <a:r>
              <a:rPr lang="en-US" dirty="0" smtClean="0"/>
              <a:t>lower left                       3</a:t>
            </a:r>
          </a:p>
          <a:p>
            <a:pPr>
              <a:buNone/>
            </a:pPr>
            <a:r>
              <a:rPr lang="en-US" dirty="0" smtClean="0"/>
              <a:t>lower right                     4</a:t>
            </a:r>
          </a:p>
          <a:p>
            <a:pPr>
              <a:buNone/>
            </a:pPr>
            <a:r>
              <a:rPr lang="en-US" dirty="0" smtClean="0"/>
              <a:t>Right                              5</a:t>
            </a:r>
          </a:p>
          <a:p>
            <a:pPr>
              <a:buNone/>
            </a:pPr>
            <a:r>
              <a:rPr lang="en-US" dirty="0" smtClean="0"/>
              <a:t>Center left                     6</a:t>
            </a:r>
          </a:p>
          <a:p>
            <a:pPr>
              <a:buNone/>
            </a:pPr>
            <a:r>
              <a:rPr lang="en-US" dirty="0" smtClean="0"/>
              <a:t>Center right                    7</a:t>
            </a:r>
          </a:p>
          <a:p>
            <a:pPr>
              <a:buNone/>
            </a:pPr>
            <a:r>
              <a:rPr lang="en-US" dirty="0" smtClean="0"/>
              <a:t>lower center                  8</a:t>
            </a:r>
          </a:p>
          <a:p>
            <a:pPr>
              <a:buNone/>
            </a:pPr>
            <a:r>
              <a:rPr lang="en-US" dirty="0" smtClean="0"/>
              <a:t>upper center                   9</a:t>
            </a:r>
          </a:p>
          <a:p>
            <a:pPr>
              <a:buNone/>
            </a:pPr>
            <a:r>
              <a:rPr lang="en-US" dirty="0" smtClean="0"/>
              <a:t>Center                            10</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Axes.plot</a:t>
            </a:r>
            <a:r>
              <a:rPr lang="en-US" dirty="0" smtClean="0"/>
              <a:t>()</a:t>
            </a:r>
            <a:endParaRPr lang="en-US" dirty="0"/>
          </a:p>
        </p:txBody>
      </p:sp>
      <p:sp>
        <p:nvSpPr>
          <p:cNvPr id="3" name="Content Placeholder 2"/>
          <p:cNvSpPr>
            <a:spLocks noGrp="1"/>
          </p:cNvSpPr>
          <p:nvPr>
            <p:ph idx="1"/>
          </p:nvPr>
        </p:nvSpPr>
        <p:spPr/>
        <p:txBody>
          <a:bodyPr/>
          <a:lstStyle/>
          <a:p>
            <a:r>
              <a:rPr lang="en-US" dirty="0" smtClean="0"/>
              <a:t>It is the basic method of axes class.</a:t>
            </a:r>
          </a:p>
          <a:p>
            <a:r>
              <a:rPr lang="en-US" dirty="0" smtClean="0"/>
              <a:t>It plots values of one array versus another as arrays or markers.</a:t>
            </a:r>
          </a:p>
          <a:p>
            <a:r>
              <a:rPr lang="en-US" dirty="0" smtClean="0"/>
              <a:t>Plot() method has an optional format string argument which specifies the </a:t>
            </a:r>
            <a:r>
              <a:rPr lang="en-US" dirty="0" err="1" smtClean="0"/>
              <a:t>color,style</a:t>
            </a:r>
            <a:r>
              <a:rPr lang="en-US" dirty="0" smtClean="0"/>
              <a:t> and size of line and marker.</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codes: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Character                Color</a:t>
            </a:r>
          </a:p>
          <a:p>
            <a:r>
              <a:rPr lang="en-US" dirty="0" smtClean="0"/>
              <a:t>   ‘b’                         blue</a:t>
            </a:r>
          </a:p>
          <a:p>
            <a:r>
              <a:rPr lang="en-US" dirty="0" smtClean="0"/>
              <a:t>    ‘g’                         green</a:t>
            </a:r>
          </a:p>
          <a:p>
            <a:r>
              <a:rPr lang="en-US" dirty="0" smtClean="0"/>
              <a:t>    ‘r’                          red</a:t>
            </a:r>
          </a:p>
          <a:p>
            <a:r>
              <a:rPr lang="en-US" dirty="0" smtClean="0"/>
              <a:t>     ‘b’                        blue</a:t>
            </a:r>
          </a:p>
          <a:p>
            <a:r>
              <a:rPr lang="en-US" dirty="0" smtClean="0"/>
              <a:t>      ‘c’                        cyan</a:t>
            </a:r>
          </a:p>
          <a:p>
            <a:r>
              <a:rPr lang="en-US" dirty="0" smtClean="0"/>
              <a:t>      ‘m’                      </a:t>
            </a:r>
            <a:r>
              <a:rPr lang="en-US" dirty="0" err="1" smtClean="0"/>
              <a:t>majentha</a:t>
            </a:r>
            <a:endParaRPr lang="en-US" dirty="0" smtClean="0"/>
          </a:p>
          <a:p>
            <a:r>
              <a:rPr lang="en-US" dirty="0" smtClean="0"/>
              <a:t>       ‘y’                       yellow</a:t>
            </a:r>
          </a:p>
          <a:p>
            <a:r>
              <a:rPr lang="en-US" dirty="0" smtClean="0"/>
              <a:t>       ‘k’                       black</a:t>
            </a:r>
          </a:p>
          <a:p>
            <a:r>
              <a:rPr lang="en-US" dirty="0" smtClean="0"/>
              <a:t>        ‘b’                        blue</a:t>
            </a:r>
          </a:p>
          <a:p>
            <a:r>
              <a:rPr lang="en-US" dirty="0" smtClean="0"/>
              <a:t>        ‘w’                      white</a:t>
            </a:r>
            <a:br>
              <a:rPr lang="en-US" dirty="0" smtClean="0"/>
            </a:br>
            <a:endParaRPr lang="en-US"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Marker codes:</a:t>
            </a:r>
            <a:endParaRPr lang="en-US" dirty="0"/>
          </a:p>
        </p:txBody>
      </p:sp>
      <p:sp>
        <p:nvSpPr>
          <p:cNvPr id="3" name="Content Placeholder 2"/>
          <p:cNvSpPr>
            <a:spLocks noGrp="1"/>
          </p:cNvSpPr>
          <p:nvPr>
            <p:ph idx="1"/>
          </p:nvPr>
        </p:nvSpPr>
        <p:spPr/>
        <p:txBody>
          <a:bodyPr/>
          <a:lstStyle/>
          <a:p>
            <a:r>
              <a:rPr lang="en-US" dirty="0" smtClean="0"/>
              <a:t>  </a:t>
            </a:r>
            <a:r>
              <a:rPr lang="en-US" b="1" dirty="0" smtClean="0"/>
              <a:t>Character                  Description</a:t>
            </a:r>
          </a:p>
          <a:p>
            <a:r>
              <a:rPr lang="en-US" b="1" dirty="0" smtClean="0"/>
              <a:t>    </a:t>
            </a:r>
            <a:r>
              <a:rPr lang="en-US" dirty="0" smtClean="0"/>
              <a:t>‘.’                              point marker</a:t>
            </a:r>
          </a:p>
          <a:p>
            <a:r>
              <a:rPr lang="en-US" dirty="0" smtClean="0"/>
              <a:t>    ‘o’                             Circle marker</a:t>
            </a:r>
            <a:br>
              <a:rPr lang="en-US" dirty="0" smtClean="0"/>
            </a:br>
            <a:r>
              <a:rPr lang="en-US" dirty="0" smtClean="0"/>
              <a:t>     ‘x’                             X marker</a:t>
            </a:r>
          </a:p>
          <a:p>
            <a:r>
              <a:rPr lang="en-US" dirty="0" smtClean="0"/>
              <a:t>     ‘D’                            diamond marker</a:t>
            </a:r>
          </a:p>
          <a:p>
            <a:r>
              <a:rPr lang="en-US" dirty="0" smtClean="0"/>
              <a:t>     ‘H’                             Hexagon marker</a:t>
            </a:r>
          </a:p>
          <a:p>
            <a:r>
              <a:rPr lang="en-US" dirty="0" smtClean="0"/>
              <a:t>     ‘s’                              square marker</a:t>
            </a:r>
          </a:p>
          <a:p>
            <a:r>
              <a:rPr lang="en-US" dirty="0" smtClean="0"/>
              <a:t>    ‘+’                              plus marker</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styles: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Character                       Description</a:t>
            </a:r>
          </a:p>
          <a:p>
            <a:r>
              <a:rPr lang="en-US" b="1" dirty="0" smtClean="0"/>
              <a:t> </a:t>
            </a:r>
            <a:r>
              <a:rPr lang="en-US" dirty="0" smtClean="0"/>
              <a:t>‘-‘                                   Solid line</a:t>
            </a:r>
          </a:p>
          <a:p>
            <a:r>
              <a:rPr lang="en-US" dirty="0" smtClean="0"/>
              <a:t> ‘—‘                                 Dashed line</a:t>
            </a:r>
          </a:p>
          <a:p>
            <a:r>
              <a:rPr lang="en-US" dirty="0" smtClean="0"/>
              <a:t>‘-.’                                  Dash-dot line</a:t>
            </a:r>
            <a:br>
              <a:rPr lang="en-US" dirty="0" smtClean="0"/>
            </a:br>
            <a:r>
              <a:rPr lang="en-US" dirty="0" smtClean="0"/>
              <a:t> ‘:’                                  Dotted line</a:t>
            </a:r>
            <a:br>
              <a:rPr lang="en-US" dirty="0" smtClean="0"/>
            </a:br>
            <a:r>
              <a:rPr lang="en-US" dirty="0" smtClean="0"/>
              <a:t>  </a:t>
            </a:r>
            <a:br>
              <a:rPr lang="en-US" dirty="0" smtClean="0"/>
            </a:br>
            <a:r>
              <a:rPr lang="en-US" dirty="0" smtClean="0"/>
              <a:t> ‘H’                              Hexagon marker</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5" y="356659"/>
            <a:ext cx="7443817" cy="816133"/>
          </a:xfrm>
          <a:prstGeom prst="rect">
            <a:avLst/>
          </a:prstGeom>
        </p:spPr>
        <p:txBody>
          <a:bodyPr spcFirstLastPara="1" wrap="square" lIns="0" tIns="0" rIns="0" bIns="0" anchor="ctr" anchorCtr="0">
            <a:noAutofit/>
          </a:bodyPr>
          <a:lstStyle/>
          <a:p>
            <a:pPr algn="l">
              <a:buSzPts val="1100"/>
            </a:pPr>
            <a:r>
              <a:rPr lang="en" sz="4300" dirty="0">
                <a:solidFill>
                  <a:schemeClr val="tx1"/>
                </a:solidFill>
                <a:latin typeface="Times New Roman" panose="02020603050405020304" pitchFamily="18" charset="0"/>
                <a:cs typeface="Times New Roman" panose="02020603050405020304" pitchFamily="18" charset="0"/>
              </a:rPr>
              <a:t>Data Science &amp; Analytics Learning Plan</a:t>
            </a:r>
            <a:endParaRPr sz="43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2"/>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Python</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500" dirty="0">
                    <a:solidFill>
                      <a:schemeClr val="dk1"/>
                    </a:solidFill>
                    <a:latin typeface="Roboto"/>
                    <a:ea typeface="Roboto"/>
                    <a:cs typeface="Roboto"/>
                    <a:sym typeface="Roboto"/>
                  </a:rPr>
                  <a:t>Introduction To Python and Python Data Structures</a:t>
                </a:r>
                <a:endParaRPr sz="15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01</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7"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500" dirty="0">
                    <a:latin typeface="Roboto"/>
                    <a:ea typeface="Roboto"/>
                    <a:cs typeface="Roboto"/>
                    <a:sym typeface="Roboto"/>
                  </a:rPr>
                  <a:t>Pandas</a:t>
                </a:r>
              </a:p>
              <a:p>
                <a:r>
                  <a:rPr lang="en" sz="1500" dirty="0">
                    <a:latin typeface="Roboto"/>
                    <a:ea typeface="Roboto"/>
                    <a:cs typeface="Roboto"/>
                    <a:sym typeface="Roboto"/>
                  </a:rPr>
                  <a:t>Numpy</a:t>
                </a:r>
              </a:p>
              <a:p>
                <a:r>
                  <a:rPr lang="en" sz="1500" dirty="0">
                    <a:latin typeface="Roboto"/>
                    <a:ea typeface="Roboto"/>
                    <a:cs typeface="Roboto"/>
                    <a:sym typeface="Roboto"/>
                  </a:rPr>
                  <a:t>MatplotLib</a:t>
                </a:r>
              </a:p>
              <a:p>
                <a:r>
                  <a:rPr lang="en" sz="1500" dirty="0">
                    <a:latin typeface="Roboto"/>
                    <a:ea typeface="Roboto"/>
                    <a:cs typeface="Roboto"/>
                    <a:sym typeface="Roboto"/>
                  </a:rPr>
                  <a:t>Cborn, SKLearn Lib</a:t>
                </a:r>
              </a:p>
              <a:p>
                <a:r>
                  <a:rPr lang="en" sz="1500" dirty="0">
                    <a:latin typeface="Roboto"/>
                    <a:ea typeface="Roboto"/>
                    <a:cs typeface="Roboto"/>
                    <a:sym typeface="Roboto"/>
                  </a:rPr>
                  <a:t>Collab</a:t>
                </a:r>
                <a:endParaRPr sz="15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00" dirty="0">
                  <a:sym typeface="Fira Sans Extra Condensed SemiBold"/>
                </a:rPr>
                <a:t>02</a:t>
              </a:r>
              <a:endParaRPr sz="2900" dirty="0">
                <a:sym typeface="Fira Sans Extra Condensed SemiBold"/>
              </a:endParaRPr>
            </a:p>
          </p:txBody>
        </p:sp>
      </p:grpSp>
      <p:grpSp>
        <p:nvGrpSpPr>
          <p:cNvPr id="281" name="Google Shape;281;p29"/>
          <p:cNvGrpSpPr/>
          <p:nvPr/>
        </p:nvGrpSpPr>
        <p:grpSpPr>
          <a:xfrm>
            <a:off x="5183991" y="1406441"/>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00" dirty="0">
                  <a:latin typeface="Fira Sans Extra Condensed SemiBold"/>
                  <a:ea typeface="Fira Sans Extra Condensed SemiBold"/>
                  <a:cs typeface="Fira Sans Extra Condensed SemiBold"/>
                  <a:sym typeface="Fira Sans Extra Condensed SemiBold"/>
                </a:rPr>
                <a:t>03</a:t>
              </a:r>
              <a:endParaRPr sz="29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5"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04</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8"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500" dirty="0">
                    <a:solidFill>
                      <a:schemeClr val="dk1"/>
                    </a:solidFill>
                    <a:latin typeface="Roboto"/>
                    <a:ea typeface="Roboto"/>
                    <a:cs typeface="Roboto"/>
                    <a:sym typeface="Roboto"/>
                  </a:rPr>
                  <a:t>Project Building,</a:t>
                </a:r>
              </a:p>
              <a:p>
                <a:pPr algn="ctr">
                  <a:buClr>
                    <a:schemeClr val="dk1"/>
                  </a:buClr>
                  <a:buSzPts val="1100"/>
                </a:pPr>
                <a:r>
                  <a:rPr lang="en" sz="1500" dirty="0">
                    <a:solidFill>
                      <a:schemeClr val="dk1"/>
                    </a:solidFill>
                    <a:latin typeface="Roboto"/>
                    <a:ea typeface="Roboto"/>
                    <a:cs typeface="Roboto"/>
                    <a:sym typeface="Roboto"/>
                  </a:rPr>
                  <a:t>DSA Jobs</a:t>
                </a:r>
                <a:endParaRPr sz="15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05</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1"/>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4"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5"/>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1"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0"/>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462415"/>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The example shows the advertisement expenses </a:t>
            </a:r>
            <a:r>
              <a:rPr lang="en-US" dirty="0" err="1" smtClean="0"/>
              <a:t>annd</a:t>
            </a:r>
            <a:r>
              <a:rPr lang="en-US" dirty="0" smtClean="0"/>
              <a:t> sales figures of TV and smart phones .</a:t>
            </a:r>
          </a:p>
          <a:p>
            <a:r>
              <a:rPr lang="en-US" dirty="0" smtClean="0"/>
              <a:t>It is shown in the form of line plots.</a:t>
            </a:r>
          </a:p>
          <a:p>
            <a:r>
              <a:rPr lang="en-US" dirty="0" smtClean="0"/>
              <a:t>Solid line denotes TV line with yellow color and square markers.</a:t>
            </a:r>
          </a:p>
          <a:p>
            <a:r>
              <a:rPr lang="en-US" dirty="0" smtClean="0"/>
              <a:t>Dashed line denotes smart phone line with green color and circle marker</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305800" cy="6629400"/>
          </a:xfrm>
        </p:spPr>
        <p:txBody>
          <a:bodyPr>
            <a:normAutofit fontScale="92500"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y = [1, 4, 9, 16, 25,36,49, 64] </a:t>
            </a:r>
          </a:p>
          <a:p>
            <a:pPr>
              <a:buNone/>
            </a:pPr>
            <a:r>
              <a:rPr lang="en-US" dirty="0" smtClean="0"/>
              <a:t>x1 = [1, 16, 30, 42,55, 68, 77,88] </a:t>
            </a:r>
          </a:p>
          <a:p>
            <a:pPr>
              <a:buNone/>
            </a:pPr>
            <a:r>
              <a:rPr lang="en-US" dirty="0" smtClean="0"/>
              <a:t>x2 = [1,6,12,18,28, 40, 52, 65] </a:t>
            </a:r>
          </a:p>
          <a:p>
            <a:pPr>
              <a:buNone/>
            </a:pPr>
            <a:r>
              <a:rPr lang="en-US" dirty="0" smtClean="0"/>
              <a:t>fig = </a:t>
            </a:r>
            <a:r>
              <a:rPr lang="en-US" dirty="0" err="1" smtClean="0"/>
              <a:t>plt.figure</a:t>
            </a:r>
            <a:r>
              <a:rPr lang="en-US" dirty="0" smtClean="0"/>
              <a:t>() </a:t>
            </a:r>
          </a:p>
          <a:p>
            <a:pPr>
              <a:buNone/>
            </a:pPr>
            <a:r>
              <a:rPr lang="en-US" dirty="0" smtClean="0"/>
              <a:t>ax = </a:t>
            </a:r>
            <a:r>
              <a:rPr lang="en-US" dirty="0" err="1" smtClean="0"/>
              <a:t>fig.add_axes</a:t>
            </a:r>
            <a:r>
              <a:rPr lang="en-US" dirty="0" smtClean="0"/>
              <a:t>([0,0,1,1]) </a:t>
            </a:r>
          </a:p>
          <a:p>
            <a:pPr>
              <a:buNone/>
            </a:pPr>
            <a:r>
              <a:rPr lang="en-US" dirty="0" smtClean="0"/>
              <a:t>l1 = </a:t>
            </a:r>
            <a:r>
              <a:rPr lang="en-US" dirty="0" err="1" smtClean="0"/>
              <a:t>ax.plot</a:t>
            </a:r>
            <a:r>
              <a:rPr lang="en-US" dirty="0" smtClean="0"/>
              <a:t>(x1,y,'ys-') # solid line with yellow </a:t>
            </a:r>
            <a:r>
              <a:rPr lang="en-US" dirty="0" err="1" smtClean="0"/>
              <a:t>colour</a:t>
            </a:r>
            <a:r>
              <a:rPr lang="en-US" dirty="0" smtClean="0"/>
              <a:t> and square marker</a:t>
            </a:r>
          </a:p>
          <a:p>
            <a:pPr>
              <a:buNone/>
            </a:pPr>
            <a:r>
              <a:rPr lang="en-US" dirty="0" smtClean="0"/>
              <a:t> l2 = </a:t>
            </a:r>
            <a:r>
              <a:rPr lang="en-US" dirty="0" err="1" smtClean="0"/>
              <a:t>ax.plot</a:t>
            </a:r>
            <a:r>
              <a:rPr lang="en-US" dirty="0" smtClean="0"/>
              <a:t>(x2,y,'go--') # dash line with green </a:t>
            </a:r>
            <a:r>
              <a:rPr lang="en-US" dirty="0" err="1" smtClean="0"/>
              <a:t>colour</a:t>
            </a:r>
            <a:r>
              <a:rPr lang="en-US" dirty="0" smtClean="0"/>
              <a:t> and circle marker </a:t>
            </a:r>
          </a:p>
          <a:p>
            <a:pPr>
              <a:buNone/>
            </a:pPr>
            <a:r>
              <a:rPr lang="en-US" dirty="0" err="1" smtClean="0"/>
              <a:t>ax.legend</a:t>
            </a:r>
            <a:r>
              <a:rPr lang="en-US" dirty="0" smtClean="0"/>
              <a:t>(labels = ('</a:t>
            </a:r>
            <a:r>
              <a:rPr lang="en-US" dirty="0" err="1" smtClean="0"/>
              <a:t>tv</a:t>
            </a:r>
            <a:r>
              <a:rPr lang="en-US" dirty="0" smtClean="0"/>
              <a:t>', 'Smartphone'), loc = 'lower right') # legend placed at lower right </a:t>
            </a:r>
            <a:r>
              <a:rPr lang="en-US" dirty="0" err="1" smtClean="0"/>
              <a:t>ax.set_title</a:t>
            </a:r>
            <a:r>
              <a:rPr lang="en-US" dirty="0" smtClean="0"/>
              <a:t>("Advertisement effect on sales") </a:t>
            </a:r>
            <a:r>
              <a:rPr lang="en-US" dirty="0" err="1" smtClean="0"/>
              <a:t>ax.set_xlabel</a:t>
            </a:r>
            <a:r>
              <a:rPr lang="en-US" dirty="0" smtClean="0"/>
              <a:t>('medium') </a:t>
            </a:r>
          </a:p>
          <a:p>
            <a:pPr>
              <a:buNone/>
            </a:pPr>
            <a:r>
              <a:rPr lang="en-US" dirty="0" err="1" smtClean="0"/>
              <a:t>ax.set_ylabel</a:t>
            </a:r>
            <a:r>
              <a:rPr lang="en-US" dirty="0" smtClean="0"/>
              <a:t>('sales')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how ages of people have got an impact on </a:t>
            </a:r>
            <a:r>
              <a:rPr lang="en-IN" dirty="0" err="1" smtClean="0"/>
              <a:t>smartphones</a:t>
            </a:r>
            <a:r>
              <a:rPr lang="en-IN" dirty="0" smtClean="0"/>
              <a:t> and use plot function and </a:t>
            </a:r>
            <a:r>
              <a:rPr lang="en-IN" dirty="0" err="1" smtClean="0"/>
              <a:t>matplotlib</a:t>
            </a:r>
            <a:r>
              <a:rPr lang="en-IN" dirty="0" smtClean="0"/>
              <a:t> for data visualisation.</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multiplot</a:t>
            </a:r>
            <a:endParaRPr lang="en-US" dirty="0"/>
          </a:p>
        </p:txBody>
      </p:sp>
      <p:sp>
        <p:nvSpPr>
          <p:cNvPr id="3" name="Content Placeholder 2"/>
          <p:cNvSpPr>
            <a:spLocks noGrp="1"/>
          </p:cNvSpPr>
          <p:nvPr>
            <p:ph idx="1"/>
          </p:nvPr>
        </p:nvSpPr>
        <p:spPr/>
        <p:txBody>
          <a:bodyPr/>
          <a:lstStyle/>
          <a:p>
            <a:r>
              <a:rPr lang="en-US" dirty="0" smtClean="0"/>
              <a:t>We can create </a:t>
            </a:r>
            <a:r>
              <a:rPr lang="en-US" dirty="0" err="1" smtClean="0"/>
              <a:t>multiplot</a:t>
            </a:r>
            <a:r>
              <a:rPr lang="en-US" dirty="0" smtClean="0"/>
              <a:t> lib on same canvas.</a:t>
            </a:r>
          </a:p>
          <a:p>
            <a:r>
              <a:rPr lang="en-US" dirty="0" smtClean="0"/>
              <a:t>Subplot() function returns the axes object at the given grid position.</a:t>
            </a:r>
          </a:p>
          <a:p>
            <a:r>
              <a:rPr lang="en-US" dirty="0" smtClean="0"/>
              <a:t>Call signature of this function is-</a:t>
            </a:r>
          </a:p>
          <a:p>
            <a:r>
              <a:rPr lang="en-US" dirty="0" err="1" smtClean="0"/>
              <a:t>plt.subplot</a:t>
            </a:r>
            <a:r>
              <a:rPr lang="en-US" dirty="0" smtClean="0"/>
              <a:t>(subplot(</a:t>
            </a:r>
            <a:r>
              <a:rPr lang="en-US" dirty="0" err="1" smtClean="0"/>
              <a:t>nrows</a:t>
            </a:r>
            <a:r>
              <a:rPr lang="en-US" dirty="0" smtClean="0"/>
              <a:t>, </a:t>
            </a:r>
            <a:r>
              <a:rPr lang="en-US" dirty="0" err="1" smtClean="0"/>
              <a:t>ncols</a:t>
            </a:r>
            <a:r>
              <a:rPr lang="en-US" dirty="0" smtClean="0"/>
              <a:t>, index)</a:t>
            </a:r>
            <a:br>
              <a:rPr lang="en-US" dirty="0" smtClean="0"/>
            </a:br>
            <a:endParaRPr lang="en-US" dirty="0" smtClean="0"/>
          </a:p>
          <a:p>
            <a:r>
              <a:rPr lang="en-US" dirty="0" err="1" smtClean="0"/>
              <a:t>Inthis,function</a:t>
            </a:r>
            <a:r>
              <a:rPr lang="en-US" dirty="0" smtClean="0"/>
              <a:t>  creates and returns an axes object at position index of grid of </a:t>
            </a:r>
            <a:r>
              <a:rPr lang="en-US" dirty="0" err="1" smtClean="0"/>
              <a:t>nrows</a:t>
            </a:r>
            <a:r>
              <a:rPr lang="en-US" dirty="0" smtClean="0"/>
              <a:t> and </a:t>
            </a:r>
            <a:r>
              <a:rPr lang="en-US" dirty="0" err="1" smtClean="0"/>
              <a:t>ncolsaxes</a:t>
            </a:r>
            <a:r>
              <a:rPr lang="en-US" dirty="0" smtClean="0"/>
              <a: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t>
            </a:r>
            <a:r>
              <a:rPr lang="en-US" dirty="0" err="1" smtClean="0"/>
              <a:t>multiplots</a:t>
            </a:r>
            <a:endParaRPr lang="en-US" dirty="0"/>
          </a:p>
        </p:txBody>
      </p:sp>
      <p:sp>
        <p:nvSpPr>
          <p:cNvPr id="3" name="Content Placeholder 2"/>
          <p:cNvSpPr>
            <a:spLocks noGrp="1"/>
          </p:cNvSpPr>
          <p:nvPr>
            <p:ph idx="1"/>
          </p:nvPr>
        </p:nvSpPr>
        <p:spPr/>
        <p:txBody>
          <a:bodyPr/>
          <a:lstStyle/>
          <a:p>
            <a:r>
              <a:rPr lang="en-US" dirty="0" smtClean="0"/>
              <a:t>Indexes go from 1 to </a:t>
            </a:r>
            <a:r>
              <a:rPr lang="en-US" dirty="0" err="1" smtClean="0"/>
              <a:t>nrows</a:t>
            </a:r>
            <a:r>
              <a:rPr lang="en-US" dirty="0" smtClean="0"/>
              <a:t> * </a:t>
            </a:r>
            <a:r>
              <a:rPr lang="en-US" dirty="0" err="1" smtClean="0"/>
              <a:t>ncols</a:t>
            </a:r>
            <a:r>
              <a:rPr lang="en-US" dirty="0" smtClean="0"/>
              <a:t> incrementing in row major order.</a:t>
            </a:r>
          </a:p>
          <a:p>
            <a:r>
              <a:rPr lang="en-US" dirty="0" err="1" smtClean="0"/>
              <a:t>Ncols</a:t>
            </a:r>
            <a:r>
              <a:rPr lang="en-US" dirty="0" smtClean="0"/>
              <a:t> and index are less than 10</a:t>
            </a:r>
          </a:p>
          <a:p>
            <a:r>
              <a:rPr lang="en-US" dirty="0" smtClean="0"/>
              <a:t>Indexes can be given as </a:t>
            </a:r>
            <a:r>
              <a:rPr lang="en-US" dirty="0" err="1" smtClean="0"/>
              <a:t>single,concatenated</a:t>
            </a:r>
            <a:r>
              <a:rPr lang="en-US" dirty="0" smtClean="0"/>
              <a:t> and three digit number.</a:t>
            </a:r>
          </a:p>
          <a:p>
            <a:r>
              <a:rPr lang="en-US" dirty="0" smtClean="0"/>
              <a:t>Subplot(2,3,3) and subplot(233) create an axes on the top right corner of the figure .</a:t>
            </a:r>
          </a:p>
          <a:p>
            <a:r>
              <a:rPr lang="en-US" dirty="0" smtClean="0"/>
              <a:t>It occupies half of the figure height and a third of the figure width.</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8229600" cy="67056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 plot a line, implicitly creating a subplot(111) </a:t>
            </a:r>
            <a:r>
              <a:rPr lang="en-US" dirty="0" err="1" smtClean="0"/>
              <a:t>plt.plot</a:t>
            </a:r>
            <a:r>
              <a:rPr lang="en-US" dirty="0" smtClean="0"/>
              <a:t>([1,2,3]) </a:t>
            </a:r>
          </a:p>
          <a:p>
            <a:pPr>
              <a:buNone/>
            </a:pPr>
            <a:r>
              <a:rPr lang="en-US" dirty="0" smtClean="0"/>
              <a:t># now create a subplot which represents the top plot of a grid with 2 rows and 1 column. </a:t>
            </a:r>
          </a:p>
          <a:p>
            <a:pPr>
              <a:buNone/>
            </a:pPr>
            <a:r>
              <a:rPr lang="en-US" dirty="0" smtClean="0"/>
              <a:t>#Since this subplot will overlap the first, the plot (and its axes) previously created, will be removed </a:t>
            </a:r>
            <a:r>
              <a:rPr lang="en-US" dirty="0" err="1" smtClean="0"/>
              <a:t>plt.subplot</a:t>
            </a:r>
            <a:r>
              <a:rPr lang="en-US" dirty="0" smtClean="0"/>
              <a:t>(211)</a:t>
            </a:r>
          </a:p>
          <a:p>
            <a:pPr>
              <a:buNone/>
            </a:pPr>
            <a:r>
              <a:rPr lang="en-US" dirty="0" smtClean="0"/>
              <a:t> </a:t>
            </a:r>
            <a:r>
              <a:rPr lang="en-US" dirty="0" err="1" smtClean="0"/>
              <a:t>plt.plot</a:t>
            </a:r>
            <a:r>
              <a:rPr lang="en-US" dirty="0" smtClean="0"/>
              <a:t>(range(12)) </a:t>
            </a:r>
          </a:p>
          <a:p>
            <a:pPr>
              <a:buNone/>
            </a:pPr>
            <a:r>
              <a:rPr lang="en-US" dirty="0" err="1" smtClean="0"/>
              <a:t>plt.subplot</a:t>
            </a:r>
            <a:r>
              <a:rPr lang="en-US" dirty="0" smtClean="0"/>
              <a:t>(212, </a:t>
            </a:r>
            <a:r>
              <a:rPr lang="en-US" dirty="0" err="1" smtClean="0"/>
              <a:t>facecolor</a:t>
            </a:r>
            <a:r>
              <a:rPr lang="en-US" dirty="0" smtClean="0"/>
              <a:t>='y') # creates 2nd subplot with yellow background </a:t>
            </a:r>
          </a:p>
          <a:p>
            <a:pPr>
              <a:buNone/>
            </a:pPr>
            <a:r>
              <a:rPr lang="en-US" dirty="0" err="1" smtClean="0"/>
              <a:t>plt.plot</a:t>
            </a:r>
            <a:r>
              <a:rPr lang="en-US" dirty="0" smtClean="0"/>
              <a:t>(range(12))</a:t>
            </a:r>
            <a:br>
              <a:rPr lang="en-US" dirty="0" smtClean="0"/>
            </a:b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code, fill in the missing code and write the correct code.</a:t>
            </a:r>
          </a:p>
          <a:p>
            <a:r>
              <a:rPr lang="en-IN" dirty="0" smtClean="0"/>
              <a:t>Import _________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err="1" smtClean="0"/>
              <a:t>Np</a:t>
            </a:r>
            <a:r>
              <a:rPr lang="en-IN" dirty="0" smtClean="0"/>
              <a:t> = </a:t>
            </a:r>
            <a:r>
              <a:rPr lang="en-IN" dirty="0" err="1" smtClean="0"/>
              <a:t>np.range</a:t>
            </a:r>
            <a:r>
              <a:rPr lang="en-IN" dirty="0" smtClean="0"/>
              <a:t>(______)</a:t>
            </a:r>
          </a:p>
          <a:p>
            <a:r>
              <a:rPr lang="en-IN" dirty="0" err="1" smtClean="0"/>
              <a:t>Hj</a:t>
            </a:r>
            <a:r>
              <a:rPr lang="en-IN" dirty="0" smtClean="0"/>
              <a:t> = </a:t>
            </a:r>
            <a:r>
              <a:rPr lang="en-IN" dirty="0" err="1" smtClean="0"/>
              <a:t>np.subplot</a:t>
            </a:r>
            <a:r>
              <a:rPr lang="en-IN" dirty="0" smtClean="0"/>
              <a:t>(_________)</a:t>
            </a:r>
          </a:p>
          <a:p>
            <a:r>
              <a:rPr lang="en-IN" dirty="0" err="1" smtClean="0"/>
              <a:t>Np</a:t>
            </a:r>
            <a:r>
              <a:rPr lang="en-IN" dirty="0" smtClean="0"/>
              <a:t> = ______</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SUBPLOTS: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add_subplot</a:t>
            </a:r>
            <a:r>
              <a:rPr lang="en-US" dirty="0" smtClean="0"/>
              <a:t> function of the figure class will not overwrite the existing plot.</a:t>
            </a:r>
          </a:p>
          <a:p>
            <a:r>
              <a:rPr lang="en-US" dirty="0" smtClean="0"/>
              <a:t>import </a:t>
            </a:r>
            <a:r>
              <a:rPr lang="en-US" dirty="0" err="1" smtClean="0"/>
              <a:t>matplotlib.pyplot</a:t>
            </a:r>
            <a:r>
              <a:rPr lang="en-US" dirty="0" smtClean="0"/>
              <a:t> as </a:t>
            </a:r>
            <a:r>
              <a:rPr lang="en-US" dirty="0" err="1" smtClean="0"/>
              <a:t>plt</a:t>
            </a:r>
            <a:r>
              <a:rPr lang="en-US" dirty="0" smtClean="0"/>
              <a:t> </a:t>
            </a:r>
          </a:p>
          <a:p>
            <a:r>
              <a:rPr lang="en-US" dirty="0" smtClean="0"/>
              <a:t>fig = </a:t>
            </a:r>
            <a:r>
              <a:rPr lang="en-US" dirty="0" err="1" smtClean="0"/>
              <a:t>plt.figure</a:t>
            </a:r>
            <a:r>
              <a:rPr lang="en-US" dirty="0" smtClean="0"/>
              <a:t>() </a:t>
            </a:r>
          </a:p>
          <a:p>
            <a:r>
              <a:rPr lang="en-US" dirty="0" smtClean="0"/>
              <a:t>ax1 = </a:t>
            </a:r>
            <a:r>
              <a:rPr lang="en-US" dirty="0" err="1" smtClean="0"/>
              <a:t>fig.add_subplot</a:t>
            </a:r>
            <a:r>
              <a:rPr lang="en-US" dirty="0" smtClean="0"/>
              <a:t>(111) </a:t>
            </a:r>
          </a:p>
          <a:p>
            <a:r>
              <a:rPr lang="en-US" dirty="0" smtClean="0"/>
              <a:t>ax1.plot([1,2,3]) </a:t>
            </a:r>
          </a:p>
          <a:p>
            <a:r>
              <a:rPr lang="en-US" dirty="0" smtClean="0"/>
              <a:t>ax2 = </a:t>
            </a:r>
            <a:r>
              <a:rPr lang="en-US" dirty="0" err="1" smtClean="0"/>
              <a:t>fig.add_subplot</a:t>
            </a:r>
            <a:r>
              <a:rPr lang="en-US" dirty="0" smtClean="0"/>
              <a:t>(221, </a:t>
            </a:r>
            <a:r>
              <a:rPr lang="en-US" dirty="0" err="1" smtClean="0"/>
              <a:t>facecolor</a:t>
            </a:r>
            <a:r>
              <a:rPr lang="en-US" dirty="0" smtClean="0"/>
              <a:t>='y') ax2.plot([1,2,3])</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use of </a:t>
            </a:r>
            <a:r>
              <a:rPr lang="en-IN" dirty="0" err="1" smtClean="0"/>
              <a:t>add_subplot</a:t>
            </a:r>
            <a:r>
              <a:rPr lang="en-IN" dirty="0" smtClean="0"/>
              <a:t>() function of figure class.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0"/>
            <a:ext cx="10972800" cy="772948"/>
          </a:xfrm>
        </p:spPr>
        <p:txBody>
          <a:bodyPr lIns="82611" tIns="41306" rIns="82611" bIns="41306">
            <a:normAutofit/>
          </a:bodyPr>
          <a:lstStyle/>
          <a:p>
            <a:pPr algn="l"/>
            <a:r>
              <a:rPr lang="en" sz="4300" dirty="0">
                <a:solidFill>
                  <a:schemeClr val="tx1"/>
                </a:solidFill>
                <a:latin typeface="Times New Roman" panose="02020603050405020304" pitchFamily="18" charset="0"/>
                <a:cs typeface="Times New Roman" panose="02020603050405020304" pitchFamily="18" charset="0"/>
              </a:rPr>
              <a:t>Day wise Learning Plan</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452286"/>
            <a:ext cx="7776864" cy="408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1" tIns="41306" rIns="82611" bIns="41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109"/>
            <a:r>
              <a:rPr lang="en-US" sz="1600" b="1" dirty="0">
                <a:solidFill>
                  <a:srgbClr val="606060"/>
                </a:solidFill>
                <a:latin typeface="Poppins"/>
              </a:rPr>
              <a:t>Day -1 :</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for Data</a:t>
            </a:r>
            <a:br>
              <a:rPr lang="en-US" sz="1600" dirty="0">
                <a:solidFill>
                  <a:srgbClr val="2D2D2F"/>
                </a:solidFill>
                <a:latin typeface="Segoe UI" panose="020B0502040204020203" pitchFamily="34" charset="0"/>
                <a:cs typeface="Segoe UI" panose="020B0502040204020203" pitchFamily="34" charset="0"/>
              </a:rPr>
            </a:br>
            <a:r>
              <a:rPr lang="en-US" sz="16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600" dirty="0"/>
          </a:p>
          <a:p>
            <a:pPr defTabSz="826109"/>
            <a:r>
              <a:rPr lang="en-US" sz="1600" b="1" dirty="0">
                <a:solidFill>
                  <a:srgbClr val="606060"/>
                </a:solidFill>
                <a:latin typeface="Poppins"/>
              </a:rPr>
              <a:t>Day -2: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Advanced Python Programming</a:t>
            </a:r>
            <a:endParaRPr lang="en-US" sz="1600" dirty="0"/>
          </a:p>
          <a:p>
            <a:pPr defTabSz="826109"/>
            <a:r>
              <a:rPr lang="en-US" sz="1600" b="1" dirty="0">
                <a:solidFill>
                  <a:srgbClr val="606060"/>
                </a:solidFill>
                <a:latin typeface="Poppins"/>
              </a:rPr>
              <a:t>Day -3: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Introduction</a:t>
            </a:r>
            <a:endParaRPr lang="en-US" sz="1600" dirty="0"/>
          </a:p>
          <a:p>
            <a:pPr defTabSz="826109"/>
            <a:r>
              <a:rPr lang="en-US" sz="1600" b="1" dirty="0">
                <a:solidFill>
                  <a:srgbClr val="606060"/>
                </a:solidFill>
                <a:latin typeface="Poppins"/>
              </a:rPr>
              <a:t>Day -4: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Data Structures</a:t>
            </a:r>
            <a:endParaRPr lang="en-US" sz="1600" dirty="0"/>
          </a:p>
          <a:p>
            <a:pPr defTabSz="826109"/>
            <a:r>
              <a:rPr lang="en-US" sz="1600" b="1" dirty="0">
                <a:solidFill>
                  <a:srgbClr val="606060"/>
                </a:solidFill>
                <a:latin typeface="Poppins"/>
              </a:rPr>
              <a:t>Day -5:</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600" dirty="0"/>
          </a:p>
          <a:p>
            <a:pPr defTabSz="826109"/>
            <a:r>
              <a:rPr lang="en-US" sz="1600" b="1" dirty="0">
                <a:solidFill>
                  <a:srgbClr val="606060"/>
                </a:solidFill>
                <a:latin typeface="Poppins"/>
              </a:rPr>
              <a:t>Day -6:</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 Sort, Search and Counting Functions</a:t>
            </a:r>
            <a:endParaRPr lang="en-US" sz="1600" dirty="0"/>
          </a:p>
          <a:p>
            <a:pPr defTabSz="826109"/>
            <a:r>
              <a:rPr lang="en-US" sz="1600" b="1" dirty="0">
                <a:solidFill>
                  <a:srgbClr val="606060"/>
                </a:solidFill>
                <a:latin typeface="Poppins"/>
              </a:rPr>
              <a:t>Day -7:</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Histogram Using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I/O With </a:t>
            </a:r>
            <a:r>
              <a:rPr lang="en-US" sz="1600" dirty="0" err="1">
                <a:solidFill>
                  <a:srgbClr val="2D2D2F"/>
                </a:solidFill>
                <a:latin typeface="Segoe UI" panose="020B0502040204020203" pitchFamily="34" charset="0"/>
                <a:cs typeface="Segoe UI" panose="020B0502040204020203" pitchFamily="34" charset="0"/>
              </a:rPr>
              <a:t>Numpy</a:t>
            </a:r>
            <a:endParaRPr lang="en-US" sz="1600" dirty="0"/>
          </a:p>
          <a:p>
            <a:pPr defTabSz="826109"/>
            <a:r>
              <a:rPr lang="en-US" sz="1600" b="1" dirty="0">
                <a:solidFill>
                  <a:srgbClr val="606060"/>
                </a:solidFill>
                <a:latin typeface="Poppins"/>
              </a:rPr>
              <a:t>Day -8:</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Library – Introduction , </a:t>
            </a:r>
            <a:r>
              <a:rPr lang="en-US" sz="1600" dirty="0" err="1">
                <a:solidFill>
                  <a:srgbClr val="2D2D2F"/>
                </a:solidFill>
                <a:latin typeface="Segoe UI" panose="020B0502040204020203" pitchFamily="34" charset="0"/>
                <a:cs typeface="Segoe UI" panose="020B0502040204020203" pitchFamily="34" charset="0"/>
              </a:rPr>
              <a:t>Pyplot</a:t>
            </a:r>
            <a:r>
              <a:rPr lang="en-US" sz="1600" dirty="0">
                <a:solidFill>
                  <a:srgbClr val="2D2D2F"/>
                </a:solidFill>
                <a:latin typeface="Segoe UI" panose="020B0502040204020203" pitchFamily="34" charset="0"/>
                <a:cs typeface="Segoe UI" panose="020B0502040204020203" pitchFamily="34" charset="0"/>
              </a:rPr>
              <a:t> API | Types Of Plots</a:t>
            </a:r>
            <a:endParaRPr lang="en-US" sz="1600" dirty="0"/>
          </a:p>
          <a:p>
            <a:pPr defTabSz="826109"/>
            <a:r>
              <a:rPr lang="en-US" sz="1600" b="1" dirty="0">
                <a:solidFill>
                  <a:srgbClr val="606060"/>
                </a:solidFill>
                <a:latin typeface="Poppins"/>
              </a:rPr>
              <a:t>Day -9:</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Seaborn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-10:</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SKLearn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-11:</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Google </a:t>
            </a:r>
            <a:r>
              <a:rPr lang="en-US" sz="1600" dirty="0" err="1">
                <a:solidFill>
                  <a:srgbClr val="2D2D2F"/>
                </a:solidFill>
                <a:latin typeface="Segoe UI" panose="020B0502040204020203" pitchFamily="34" charset="0"/>
                <a:cs typeface="Segoe UI" panose="020B0502040204020203" pitchFamily="34" charset="0"/>
              </a:rPr>
              <a:t>Colab</a:t>
            </a:r>
            <a:r>
              <a:rPr lang="en-US" sz="1600" dirty="0">
                <a:solidFill>
                  <a:srgbClr val="2D2D2F"/>
                </a:solidFill>
                <a:latin typeface="Segoe UI" panose="020B0502040204020203" pitchFamily="34" charset="0"/>
                <a:cs typeface="Segoe UI" panose="020B0502040204020203" pitchFamily="34" charset="0"/>
              </a:rPr>
              <a:t> Notebook</a:t>
            </a:r>
            <a:endParaRPr lang="en-US" sz="1600" dirty="0"/>
          </a:p>
          <a:p>
            <a:pPr defTabSz="826109"/>
            <a:r>
              <a:rPr lang="en-US" sz="1600" b="1" dirty="0">
                <a:solidFill>
                  <a:srgbClr val="606060"/>
                </a:solidFill>
                <a:latin typeface="Poppins"/>
              </a:rPr>
              <a:t>Day -12: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Date and Time, Data Wrangling</a:t>
            </a:r>
            <a:endParaRPr lang="en-US" sz="1600" dirty="0"/>
          </a:p>
          <a:p>
            <a:pPr defTabSz="826109"/>
            <a:r>
              <a:rPr lang="en-US" sz="1600" b="1" dirty="0">
                <a:solidFill>
                  <a:srgbClr val="606060"/>
                </a:solidFill>
                <a:latin typeface="Poppins"/>
              </a:rPr>
              <a:t>Day -13: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Data Aggregation</a:t>
            </a:r>
            <a:endParaRPr lang="en-US" sz="1600" dirty="0"/>
          </a:p>
          <a:p>
            <a:pPr defTabSz="826109"/>
            <a:r>
              <a:rPr lang="en-US" sz="1600" b="1" dirty="0">
                <a:solidFill>
                  <a:srgbClr val="606060"/>
                </a:solidFill>
                <a:latin typeface="Poppins"/>
              </a:rPr>
              <a:t>Day -14: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Word Tokenization , Stemming and </a:t>
            </a:r>
            <a:r>
              <a:rPr lang="en-US" sz="1600" dirty="0" err="1">
                <a:solidFill>
                  <a:srgbClr val="2D2D2F"/>
                </a:solidFill>
                <a:latin typeface="Segoe UI" panose="020B0502040204020203" pitchFamily="34" charset="0"/>
                <a:cs typeface="Segoe UI" panose="020B0502040204020203" pitchFamily="34" charset="0"/>
              </a:rPr>
              <a:t>Lammetization</a:t>
            </a:r>
            <a:endParaRPr lang="en-US" sz="1600" dirty="0"/>
          </a:p>
          <a:p>
            <a:pPr defTabSz="826109"/>
            <a:r>
              <a:rPr lang="en-US" sz="1600" b="1" dirty="0">
                <a:solidFill>
                  <a:srgbClr val="606060"/>
                </a:solidFill>
                <a:latin typeface="Poppins"/>
              </a:rPr>
              <a:t>Day -15: </a:t>
            </a:r>
            <a:r>
              <a:rPr lang="en-US" sz="1600" dirty="0">
                <a:solidFill>
                  <a:srgbClr val="2D2D2F"/>
                </a:solidFill>
                <a:latin typeface="Segoe UI" panose="020B0502040204020203" pitchFamily="34" charset="0"/>
                <a:cs typeface="Segoe UI" panose="020B0502040204020203" pitchFamily="34" charset="0"/>
              </a:rPr>
              <a:t>Python – Data Visualization</a:t>
            </a:r>
            <a:endParaRPr lang="en-US" sz="2500" dirty="0"/>
          </a:p>
        </p:txBody>
      </p:sp>
    </p:spTree>
    <p:extLst>
      <p:ext uri="{BB962C8B-B14F-4D97-AF65-F5344CB8AC3E}">
        <p14:creationId xmlns:p14="http://schemas.microsoft.com/office/powerpoint/2010/main" val="974285293"/>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subplots:</a:t>
            </a:r>
            <a:endParaRPr lang="en-US" dirty="0"/>
          </a:p>
        </p:txBody>
      </p:sp>
      <p:sp>
        <p:nvSpPr>
          <p:cNvPr id="3" name="Content Placeholder 2"/>
          <p:cNvSpPr>
            <a:spLocks noGrp="1"/>
          </p:cNvSpPr>
          <p:nvPr>
            <p:ph idx="1"/>
          </p:nvPr>
        </p:nvSpPr>
        <p:spPr/>
        <p:txBody>
          <a:bodyPr/>
          <a:lstStyle/>
          <a:p>
            <a:r>
              <a:rPr lang="en-US" dirty="0" smtClean="0"/>
              <a:t>We can insert plot in the same figure by adding another axes object in the same canvas.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80010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endParaRPr lang="en-US" dirty="0" smtClean="0"/>
          </a:p>
          <a:p>
            <a:pPr>
              <a:buNone/>
            </a:pPr>
            <a:r>
              <a:rPr lang="en-US" dirty="0" smtClean="0"/>
              <a:t>import math </a:t>
            </a:r>
          </a:p>
          <a:p>
            <a:pPr>
              <a:buNone/>
            </a:pPr>
            <a:r>
              <a:rPr lang="en-US" dirty="0" smtClean="0"/>
              <a:t>x = </a:t>
            </a:r>
            <a:r>
              <a:rPr lang="en-US" dirty="0" err="1" smtClean="0"/>
              <a:t>np.arange</a:t>
            </a:r>
            <a:r>
              <a:rPr lang="en-US" dirty="0" smtClean="0"/>
              <a:t>(0, </a:t>
            </a:r>
            <a:r>
              <a:rPr lang="en-US" dirty="0" err="1" smtClean="0"/>
              <a:t>math.pi</a:t>
            </a:r>
            <a:r>
              <a:rPr lang="en-US" dirty="0" smtClean="0"/>
              <a:t>*2, 0.05) </a:t>
            </a:r>
          </a:p>
          <a:p>
            <a:pPr>
              <a:buNone/>
            </a:pPr>
            <a:r>
              <a:rPr lang="en-US" dirty="0" smtClean="0"/>
              <a:t>fig=</a:t>
            </a:r>
            <a:r>
              <a:rPr lang="en-US" dirty="0" err="1" smtClean="0"/>
              <a:t>plt.figure</a:t>
            </a:r>
            <a:r>
              <a:rPr lang="en-US" dirty="0" smtClean="0"/>
              <a:t>() </a:t>
            </a:r>
          </a:p>
          <a:p>
            <a:pPr>
              <a:buNone/>
            </a:pPr>
            <a:r>
              <a:rPr lang="en-US" dirty="0" smtClean="0"/>
              <a:t>axes1 = </a:t>
            </a:r>
            <a:r>
              <a:rPr lang="en-US" dirty="0" err="1" smtClean="0"/>
              <a:t>fig.add_axes</a:t>
            </a:r>
            <a:r>
              <a:rPr lang="en-US" dirty="0" smtClean="0"/>
              <a:t>([0.1, 0.1, 0.8, 0.8]) </a:t>
            </a:r>
          </a:p>
          <a:p>
            <a:pPr>
              <a:buNone/>
            </a:pPr>
            <a:r>
              <a:rPr lang="en-US" dirty="0" smtClean="0"/>
              <a:t># main axes axes2 = </a:t>
            </a:r>
            <a:r>
              <a:rPr lang="en-US" dirty="0" err="1" smtClean="0"/>
              <a:t>fig.add_axes</a:t>
            </a:r>
            <a:r>
              <a:rPr lang="en-US" dirty="0" smtClean="0"/>
              <a:t>([0.55, 0.55, 0.3, 0.3]) </a:t>
            </a:r>
          </a:p>
          <a:p>
            <a:pPr>
              <a:buNone/>
            </a:pPr>
            <a:r>
              <a:rPr lang="en-US" dirty="0" smtClean="0"/>
              <a:t># inset axes y = np.sin(x) </a:t>
            </a:r>
          </a:p>
          <a:p>
            <a:pPr>
              <a:buNone/>
            </a:pPr>
            <a:r>
              <a:rPr lang="en-US" dirty="0" smtClean="0"/>
              <a:t>axes1.plot(x, y, 'b') </a:t>
            </a:r>
          </a:p>
          <a:p>
            <a:pPr>
              <a:buNone/>
            </a:pPr>
            <a:r>
              <a:rPr lang="en-US" dirty="0" smtClean="0"/>
              <a:t>axes2.plot(</a:t>
            </a:r>
            <a:r>
              <a:rPr lang="en-US" dirty="0" err="1" smtClean="0"/>
              <a:t>x,np.cos</a:t>
            </a:r>
            <a:r>
              <a:rPr lang="en-US" dirty="0" smtClean="0"/>
              <a:t>(x),'r') </a:t>
            </a:r>
          </a:p>
          <a:p>
            <a:pPr>
              <a:buNone/>
            </a:pPr>
            <a:r>
              <a:rPr lang="en-US" dirty="0" smtClean="0"/>
              <a:t>axes1.set_title('sine') </a:t>
            </a:r>
          </a:p>
          <a:p>
            <a:pPr>
              <a:buNone/>
            </a:pPr>
            <a:r>
              <a:rPr lang="en-US" dirty="0" smtClean="0"/>
              <a:t>axes2.set_title("cosine")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normAutofit lnSpcReduction="10000"/>
          </a:bodyPr>
          <a:lstStyle/>
          <a:p>
            <a:r>
              <a:rPr lang="en-IN" dirty="0" smtClean="0"/>
              <a:t>Find the error in the following </a:t>
            </a:r>
            <a:r>
              <a:rPr lang="en-IN" dirty="0" err="1" smtClean="0"/>
              <a:t>code,fill</a:t>
            </a:r>
            <a:r>
              <a:rPr lang="en-IN" dirty="0" smtClean="0"/>
              <a:t> the missing code and write the correct code.</a:t>
            </a:r>
          </a:p>
          <a:p>
            <a:pPr>
              <a:buNone/>
            </a:pPr>
            <a:r>
              <a:rPr lang="en-IN" dirty="0" smtClean="0"/>
              <a:t>Import </a:t>
            </a:r>
            <a:r>
              <a:rPr lang="en-IN" dirty="0" err="1" smtClean="0"/>
              <a:t>matplotlib.pyplot</a:t>
            </a:r>
            <a:r>
              <a:rPr lang="en-IN" dirty="0" smtClean="0"/>
              <a:t> as </a:t>
            </a:r>
            <a:r>
              <a:rPr lang="en-IN" dirty="0" err="1" smtClean="0"/>
              <a:t>plt</a:t>
            </a:r>
            <a:endParaRPr lang="en-IN" dirty="0" smtClean="0"/>
          </a:p>
          <a:p>
            <a:pPr>
              <a:buNone/>
            </a:pPr>
            <a:r>
              <a:rPr lang="en-IN" dirty="0" smtClean="0"/>
              <a:t>Import num _____</a:t>
            </a:r>
          </a:p>
          <a:p>
            <a:pPr>
              <a:buNone/>
            </a:pPr>
            <a:r>
              <a:rPr lang="en-IN" dirty="0" smtClean="0"/>
              <a:t>Import pandas as _______</a:t>
            </a:r>
          </a:p>
          <a:p>
            <a:pPr>
              <a:buNone/>
            </a:pPr>
            <a:r>
              <a:rPr lang="en-IN" dirty="0" smtClean="0"/>
              <a:t>X = </a:t>
            </a:r>
            <a:r>
              <a:rPr lang="en-IN" dirty="0" err="1" smtClean="0"/>
              <a:t>np.arange</a:t>
            </a:r>
            <a:r>
              <a:rPr lang="en-IN" dirty="0" smtClean="0"/>
              <a:t>(________)</a:t>
            </a:r>
          </a:p>
          <a:p>
            <a:pPr>
              <a:buNone/>
            </a:pPr>
            <a:r>
              <a:rPr lang="en-IN" dirty="0" err="1" smtClean="0"/>
              <a:t>Fg</a:t>
            </a:r>
            <a:r>
              <a:rPr lang="en-IN" dirty="0" smtClean="0"/>
              <a:t> = </a:t>
            </a:r>
            <a:r>
              <a:rPr lang="en-IN" dirty="0" err="1" smtClean="0"/>
              <a:t>np</a:t>
            </a:r>
            <a:r>
              <a:rPr lang="en-IN" dirty="0" smtClean="0"/>
              <a:t>._________</a:t>
            </a:r>
          </a:p>
          <a:p>
            <a:pPr>
              <a:buNone/>
            </a:pPr>
            <a:r>
              <a:rPr lang="en-IN" dirty="0" smtClean="0"/>
              <a:t>Y = </a:t>
            </a:r>
            <a:r>
              <a:rPr lang="en-IN" dirty="0" err="1" smtClean="0"/>
              <a:t>np</a:t>
            </a:r>
            <a:r>
              <a:rPr lang="en-IN" dirty="0" smtClean="0"/>
              <a:t>.______</a:t>
            </a:r>
          </a:p>
          <a:p>
            <a:pPr>
              <a:buNone/>
            </a:pPr>
            <a:r>
              <a:rPr lang="en-IN" dirty="0" smtClean="0"/>
              <a:t>_____</a:t>
            </a:r>
          </a:p>
          <a:p>
            <a:pPr>
              <a:buNone/>
            </a:pPr>
            <a:r>
              <a:rPr lang="en-IN" dirty="0" smtClean="0"/>
              <a:t>_____</a:t>
            </a:r>
          </a:p>
          <a:p>
            <a:pPr>
              <a:buNone/>
            </a:pPr>
            <a:r>
              <a:rPr lang="en-IN" dirty="0" smtClean="0"/>
              <a:t>_______</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–subplots() function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pyplot</a:t>
            </a:r>
            <a:r>
              <a:rPr lang="en-US" dirty="0" smtClean="0"/>
              <a:t> API of </a:t>
            </a:r>
            <a:r>
              <a:rPr lang="en-US" dirty="0" err="1" smtClean="0"/>
              <a:t>Matplotlib</a:t>
            </a:r>
            <a:r>
              <a:rPr lang="en-US" dirty="0" smtClean="0"/>
              <a:t>() has a convenient function called subplots().</a:t>
            </a:r>
          </a:p>
          <a:p>
            <a:r>
              <a:rPr lang="en-US" dirty="0" smtClean="0"/>
              <a:t>It acts like a utility wrapper and helps in creating common layouts of subplots.</a:t>
            </a:r>
          </a:p>
          <a:p>
            <a:r>
              <a:rPr lang="en-US" dirty="0" smtClean="0"/>
              <a:t>It includes enclosing figure object in a single call.</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MATPLOTLIB – SUBPLOTS() FUNCTION:</a:t>
            </a:r>
            <a:endParaRPr lang="en-US" dirty="0"/>
          </a:p>
        </p:txBody>
      </p:sp>
      <p:sp>
        <p:nvSpPr>
          <p:cNvPr id="3" name="Content Placeholder 2"/>
          <p:cNvSpPr>
            <a:spLocks noGrp="1"/>
          </p:cNvSpPr>
          <p:nvPr>
            <p:ph idx="1"/>
          </p:nvPr>
        </p:nvSpPr>
        <p:spPr/>
        <p:txBody>
          <a:bodyPr/>
          <a:lstStyle/>
          <a:p>
            <a:r>
              <a:rPr lang="en-US" dirty="0" err="1" smtClean="0"/>
              <a:t>Plt.subplots</a:t>
            </a:r>
            <a:r>
              <a:rPr lang="en-US" dirty="0" smtClean="0"/>
              <a:t>(</a:t>
            </a:r>
            <a:r>
              <a:rPr lang="en-US" dirty="0" err="1" smtClean="0"/>
              <a:t>nrows,ncols</a:t>
            </a:r>
            <a:r>
              <a:rPr lang="en-US" dirty="0" smtClean="0"/>
              <a:t>)</a:t>
            </a:r>
          </a:p>
          <a:p>
            <a:r>
              <a:rPr lang="en-US" dirty="0" smtClean="0"/>
              <a:t>The two arguments to this function specifies the number of rows and number of columns attributes of the subplot grid.</a:t>
            </a:r>
          </a:p>
          <a:p>
            <a:r>
              <a:rPr lang="en-US" dirty="0" smtClean="0"/>
              <a:t>The function returns a figure object and a </a:t>
            </a:r>
            <a:r>
              <a:rPr lang="en-US" dirty="0" err="1" smtClean="0"/>
              <a:t>tuple</a:t>
            </a:r>
            <a:r>
              <a:rPr lang="en-US" dirty="0" smtClean="0"/>
              <a:t> containing axes objects equal to </a:t>
            </a:r>
            <a:r>
              <a:rPr lang="en-US" dirty="0" err="1" smtClean="0"/>
              <a:t>nrows</a:t>
            </a:r>
            <a:r>
              <a:rPr lang="en-US" dirty="0" smtClean="0"/>
              <a:t> and </a:t>
            </a:r>
            <a:r>
              <a:rPr lang="en-US" dirty="0" err="1" smtClean="0"/>
              <a:t>ncols</a:t>
            </a:r>
            <a:r>
              <a:rPr lang="en-US" dirty="0" smtClean="0"/>
              <a:t>.</a:t>
            </a:r>
          </a:p>
          <a:p>
            <a:r>
              <a:rPr lang="en-US" dirty="0" smtClean="0"/>
              <a:t>Each axes object can be accessed by using the index.</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subplots() function:</a:t>
            </a:r>
            <a:endParaRPr lang="en-US" dirty="0"/>
          </a:p>
        </p:txBody>
      </p:sp>
      <p:sp>
        <p:nvSpPr>
          <p:cNvPr id="3" name="Content Placeholder 2"/>
          <p:cNvSpPr>
            <a:spLocks noGrp="1"/>
          </p:cNvSpPr>
          <p:nvPr>
            <p:ph idx="1"/>
          </p:nvPr>
        </p:nvSpPr>
        <p:spPr/>
        <p:txBody>
          <a:bodyPr/>
          <a:lstStyle/>
          <a:p>
            <a:r>
              <a:rPr lang="en-US" dirty="0" smtClean="0"/>
              <a:t>We create a subplot of two rows and two columns and display 4 different subplots in each plot.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0"/>
            <a:ext cx="7924800" cy="68580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err="1" smtClean="0"/>
              <a:t>fig,a</a:t>
            </a:r>
            <a:r>
              <a:rPr lang="en-US" dirty="0" smtClean="0"/>
              <a:t> = </a:t>
            </a:r>
            <a:r>
              <a:rPr lang="en-US" dirty="0" err="1" smtClean="0"/>
              <a:t>plt.subplots</a:t>
            </a:r>
            <a:r>
              <a:rPr lang="en-US" dirty="0" smtClean="0"/>
              <a:t>(2,2)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np.arange</a:t>
            </a:r>
            <a:r>
              <a:rPr lang="en-US" dirty="0" smtClean="0"/>
              <a:t>(1,5) </a:t>
            </a:r>
          </a:p>
          <a:p>
            <a:pPr>
              <a:buNone/>
            </a:pPr>
            <a:r>
              <a:rPr lang="en-US" dirty="0" smtClean="0"/>
              <a:t>a[0][0].plot(</a:t>
            </a:r>
            <a:r>
              <a:rPr lang="en-US" dirty="0" err="1" smtClean="0"/>
              <a:t>x,x</a:t>
            </a:r>
            <a:r>
              <a:rPr lang="en-US" dirty="0" smtClean="0"/>
              <a:t>*x) </a:t>
            </a:r>
          </a:p>
          <a:p>
            <a:pPr>
              <a:buNone/>
            </a:pPr>
            <a:r>
              <a:rPr lang="en-US" dirty="0" smtClean="0"/>
              <a:t>a[0][0].</a:t>
            </a:r>
            <a:r>
              <a:rPr lang="en-US" dirty="0" err="1" smtClean="0"/>
              <a:t>set_title</a:t>
            </a:r>
            <a:r>
              <a:rPr lang="en-US" dirty="0" smtClean="0"/>
              <a:t>('square') </a:t>
            </a:r>
          </a:p>
          <a:p>
            <a:pPr>
              <a:buNone/>
            </a:pPr>
            <a:r>
              <a:rPr lang="en-US" dirty="0" smtClean="0"/>
              <a:t>a[0][1].plot(</a:t>
            </a:r>
            <a:r>
              <a:rPr lang="en-US" dirty="0" err="1" smtClean="0"/>
              <a:t>x,np.sqrt</a:t>
            </a:r>
            <a:r>
              <a:rPr lang="en-US" dirty="0" smtClean="0"/>
              <a:t>(x)) </a:t>
            </a:r>
          </a:p>
          <a:p>
            <a:pPr>
              <a:buNone/>
            </a:pPr>
            <a:r>
              <a:rPr lang="en-US" dirty="0" smtClean="0"/>
              <a:t>a[0][1].</a:t>
            </a:r>
            <a:r>
              <a:rPr lang="en-US" dirty="0" err="1" smtClean="0"/>
              <a:t>set_title</a:t>
            </a:r>
            <a:r>
              <a:rPr lang="en-US" dirty="0" smtClean="0"/>
              <a:t>('square root')</a:t>
            </a:r>
          </a:p>
          <a:p>
            <a:pPr>
              <a:buNone/>
            </a:pPr>
            <a:r>
              <a:rPr lang="en-US" dirty="0" smtClean="0"/>
              <a:t>a[1][0].plot(</a:t>
            </a:r>
            <a:r>
              <a:rPr lang="en-US" dirty="0" err="1" smtClean="0"/>
              <a:t>x,np.exp</a:t>
            </a:r>
            <a:r>
              <a:rPr lang="en-US" dirty="0" smtClean="0"/>
              <a:t>(x)) </a:t>
            </a:r>
          </a:p>
          <a:p>
            <a:pPr>
              <a:buNone/>
            </a:pPr>
            <a:r>
              <a:rPr lang="en-US" dirty="0" smtClean="0"/>
              <a:t>a[1][0].</a:t>
            </a:r>
            <a:r>
              <a:rPr lang="en-US" dirty="0" err="1" smtClean="0"/>
              <a:t>set_title</a:t>
            </a:r>
            <a:r>
              <a:rPr lang="en-US" dirty="0" smtClean="0"/>
              <a:t>('exp') </a:t>
            </a:r>
          </a:p>
          <a:p>
            <a:pPr>
              <a:buNone/>
            </a:pPr>
            <a:r>
              <a:rPr lang="en-US" dirty="0" smtClean="0"/>
              <a:t>a[1][1].plot(x,np.log10(x)) </a:t>
            </a:r>
          </a:p>
          <a:p>
            <a:pPr>
              <a:buNone/>
            </a:pPr>
            <a:r>
              <a:rPr lang="en-US" dirty="0" smtClean="0"/>
              <a:t>a[1][1].</a:t>
            </a:r>
            <a:r>
              <a:rPr lang="en-US" dirty="0" err="1" smtClean="0"/>
              <a:t>set_title</a:t>
            </a:r>
            <a:r>
              <a:rPr lang="en-US" dirty="0" smtClean="0"/>
              <a:t>('log')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Find the error in the following </a:t>
            </a:r>
            <a:r>
              <a:rPr lang="en-IN" dirty="0" err="1" smtClean="0"/>
              <a:t>code,fill</a:t>
            </a:r>
            <a:r>
              <a:rPr lang="en-IN" dirty="0" smtClean="0"/>
              <a:t> the missing code and write the correct code.</a:t>
            </a:r>
          </a:p>
          <a:p>
            <a:r>
              <a:rPr lang="en-IN" dirty="0" smtClean="0"/>
              <a:t>Import matplotlib.plt as ____</a:t>
            </a:r>
          </a:p>
          <a:p>
            <a:r>
              <a:rPr lang="en-IN" dirty="0" err="1" smtClean="0"/>
              <a:t>Fg,a</a:t>
            </a:r>
            <a:r>
              <a:rPr lang="en-IN" dirty="0" smtClean="0"/>
              <a:t> = </a:t>
            </a:r>
            <a:r>
              <a:rPr lang="en-IN" dirty="0" err="1" smtClean="0"/>
              <a:t>plt.subplot</a:t>
            </a:r>
            <a:r>
              <a:rPr lang="en-IN" dirty="0" smtClean="0"/>
              <a:t>(________)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smtClean="0"/>
              <a:t>X = </a:t>
            </a:r>
            <a:r>
              <a:rPr lang="en-IN" dirty="0" err="1" smtClean="0"/>
              <a:t>np.arange</a:t>
            </a:r>
            <a:r>
              <a:rPr lang="en-IN" dirty="0" smtClean="0"/>
              <a:t>(_____)</a:t>
            </a:r>
          </a:p>
          <a:p>
            <a:r>
              <a:rPr lang="en-IN" dirty="0" smtClean="0"/>
              <a:t>A[0][0] = </a:t>
            </a:r>
            <a:r>
              <a:rPr lang="en-IN" dirty="0" err="1" smtClean="0"/>
              <a:t>np</a:t>
            </a:r>
            <a:r>
              <a:rPr lang="en-IN" dirty="0" smtClean="0"/>
              <a:t>._________</a:t>
            </a:r>
          </a:p>
          <a:p>
            <a:r>
              <a:rPr lang="en-IN" dirty="0" smtClean="0"/>
              <a:t>A[0][0] = </a:t>
            </a:r>
            <a:r>
              <a:rPr lang="en-IN" dirty="0" err="1" smtClean="0"/>
              <a:t>np.set_title</a:t>
            </a:r>
            <a:r>
              <a:rPr lang="en-IN" dirty="0" smtClean="0"/>
              <a:t>(_______)</a:t>
            </a:r>
          </a:p>
          <a:p>
            <a:r>
              <a:rPr lang="en-IN" dirty="0" smtClean="0"/>
              <a:t>Fill the remaining code to get the correct output.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Matplotlib</a:t>
            </a:r>
            <a:r>
              <a:rPr lang="en-US" dirty="0" smtClean="0"/>
              <a:t> – subplot2grid() function:</a:t>
            </a:r>
            <a:endParaRPr lang="en-US" dirty="0"/>
          </a:p>
        </p:txBody>
      </p:sp>
      <p:sp>
        <p:nvSpPr>
          <p:cNvPr id="3" name="Content Placeholder 2"/>
          <p:cNvSpPr>
            <a:spLocks noGrp="1"/>
          </p:cNvSpPr>
          <p:nvPr>
            <p:ph idx="1"/>
          </p:nvPr>
        </p:nvSpPr>
        <p:spPr/>
        <p:txBody>
          <a:bodyPr>
            <a:normAutofit/>
          </a:bodyPr>
          <a:lstStyle/>
          <a:p>
            <a:r>
              <a:rPr lang="en-IN" dirty="0" smtClean="0"/>
              <a:t>It gives more flexibility in creating an axes object at a specific location of the grid.</a:t>
            </a:r>
          </a:p>
          <a:p>
            <a:r>
              <a:rPr lang="en-IN" dirty="0" smtClean="0"/>
              <a:t>Axes object can be spanned across multiple rows and columns.</a:t>
            </a:r>
          </a:p>
          <a:p>
            <a:r>
              <a:rPr lang="en-US" dirty="0" smtClean="0"/>
              <a:t>Plt.subplot2grid(shape, location, </a:t>
            </a:r>
            <a:r>
              <a:rPr lang="en-US" dirty="0" err="1" smtClean="0"/>
              <a:t>rowspan</a:t>
            </a:r>
            <a:r>
              <a:rPr lang="en-US" dirty="0" smtClean="0"/>
              <a:t>, </a:t>
            </a:r>
            <a:r>
              <a:rPr lang="en-US" dirty="0" err="1" smtClean="0"/>
              <a:t>colspan</a:t>
            </a:r>
            <a:r>
              <a:rPr lang="en-US" dirty="0" smtClean="0"/>
              <a:t>)</a:t>
            </a:r>
          </a:p>
          <a:p>
            <a:r>
              <a:rPr lang="en-US" dirty="0" smtClean="0"/>
              <a:t>In the following example, a 3X3 grid of the figure object is filled with axes objects of varying sizes in row and column spans, each showing a different plot.</a:t>
            </a:r>
          </a:p>
          <a:p>
            <a:pPr>
              <a:buNone/>
            </a:pPr>
            <a:r>
              <a:rPr lang="en-US" dirty="0" smtClean="0"/>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0"/>
            <a:ext cx="84582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endParaRPr lang="en-US" dirty="0" smtClean="0"/>
          </a:p>
          <a:p>
            <a:pPr>
              <a:buNone/>
            </a:pPr>
            <a:r>
              <a:rPr lang="en-US" dirty="0" smtClean="0"/>
              <a:t> a1 = plt.subplot2grid((3,3),(0,0),</a:t>
            </a:r>
            <a:r>
              <a:rPr lang="en-US" dirty="0" err="1" smtClean="0"/>
              <a:t>colspan</a:t>
            </a:r>
            <a:r>
              <a:rPr lang="en-US" dirty="0" smtClean="0"/>
              <a:t> = 2) </a:t>
            </a:r>
          </a:p>
          <a:p>
            <a:pPr>
              <a:buNone/>
            </a:pPr>
            <a:r>
              <a:rPr lang="en-US" dirty="0" smtClean="0"/>
              <a:t>a2 = plt.subplot2grid((3,3),(0,2), </a:t>
            </a:r>
            <a:r>
              <a:rPr lang="en-US" dirty="0" err="1" smtClean="0"/>
              <a:t>rowspan</a:t>
            </a:r>
            <a:r>
              <a:rPr lang="en-US" dirty="0" smtClean="0"/>
              <a:t> = 3) </a:t>
            </a:r>
          </a:p>
          <a:p>
            <a:pPr>
              <a:buNone/>
            </a:pPr>
            <a:r>
              <a:rPr lang="en-US" dirty="0" smtClean="0"/>
              <a:t>a3 = plt.subplot2grid((3,3),(1,0),</a:t>
            </a:r>
            <a:r>
              <a:rPr lang="en-US" dirty="0" err="1" smtClean="0"/>
              <a:t>rowspan</a:t>
            </a:r>
            <a:r>
              <a:rPr lang="en-US" dirty="0" smtClean="0"/>
              <a:t> = 2, </a:t>
            </a:r>
            <a:r>
              <a:rPr lang="en-US" dirty="0" err="1" smtClean="0"/>
              <a:t>colspan</a:t>
            </a:r>
            <a:r>
              <a:rPr lang="en-US" dirty="0" smtClean="0"/>
              <a:t> = 2)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x = </a:t>
            </a:r>
            <a:r>
              <a:rPr lang="en-US" dirty="0" err="1" smtClean="0"/>
              <a:t>np.arange</a:t>
            </a:r>
            <a:r>
              <a:rPr lang="en-US" dirty="0" smtClean="0"/>
              <a:t>(1,10) a2.plot(x, x*x) a2.set_title('square')</a:t>
            </a:r>
          </a:p>
          <a:p>
            <a:pPr>
              <a:buNone/>
            </a:pPr>
            <a:r>
              <a:rPr lang="en-US" dirty="0" smtClean="0"/>
              <a:t> a1.plot(x, np.exp(x)) </a:t>
            </a:r>
          </a:p>
          <a:p>
            <a:pPr>
              <a:buNone/>
            </a:pPr>
            <a:r>
              <a:rPr lang="en-US" dirty="0" smtClean="0"/>
              <a:t>a1.set_title('exp')</a:t>
            </a:r>
          </a:p>
          <a:p>
            <a:pPr>
              <a:buNone/>
            </a:pPr>
            <a:r>
              <a:rPr lang="en-US" dirty="0" smtClean="0"/>
              <a:t> a3.plot(x, np.log(x)) </a:t>
            </a:r>
          </a:p>
          <a:p>
            <a:pPr>
              <a:buNone/>
            </a:pPr>
            <a:r>
              <a:rPr lang="en-US" dirty="0" smtClean="0"/>
              <a:t>a3.set_title('log')</a:t>
            </a:r>
          </a:p>
          <a:p>
            <a:pPr>
              <a:buNone/>
            </a:pPr>
            <a:r>
              <a:rPr lang="en-US" dirty="0" smtClean="0"/>
              <a:t> </a:t>
            </a:r>
            <a:r>
              <a:rPr lang="en-US" dirty="0" err="1" smtClean="0"/>
              <a:t>plt.tight_layout</a:t>
            </a:r>
            <a:r>
              <a:rPr lang="en-US" dirty="0" smtClean="0"/>
              <a:t>()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lIns="82611" tIns="41306" rIns="82611" bIns="41306"/>
          <a:lstStyle/>
          <a:p>
            <a:pPr algn="l"/>
            <a:r>
              <a:rPr lang="en" sz="3600" dirty="0">
                <a:solidFill>
                  <a:schemeClr val="tx1"/>
                </a:solidFill>
              </a:rPr>
              <a:t>Day wise Learning Plan</a:t>
            </a:r>
            <a:endParaRPr lang="en-US" sz="3200" dirty="0">
              <a:solidFill>
                <a:schemeClr val="tx1"/>
              </a:solidFill>
            </a:endParaRPr>
          </a:p>
        </p:txBody>
      </p:sp>
      <p:sp>
        <p:nvSpPr>
          <p:cNvPr id="3" name="Rectangle 2"/>
          <p:cNvSpPr/>
          <p:nvPr/>
        </p:nvSpPr>
        <p:spPr>
          <a:xfrm>
            <a:off x="812801" y="1397001"/>
            <a:ext cx="7864009" cy="4238402"/>
          </a:xfrm>
          <a:prstGeom prst="rect">
            <a:avLst/>
          </a:prstGeom>
        </p:spPr>
        <p:txBody>
          <a:bodyPr wrap="square" lIns="82611" tIns="41306" rIns="82611" bIns="41306">
            <a:spAutoFit/>
          </a:bodyPr>
          <a:lstStyle/>
          <a:p>
            <a:r>
              <a:rPr lang="en-US" b="1" dirty="0">
                <a:solidFill>
                  <a:srgbClr val="606060"/>
                </a:solidFill>
                <a:latin typeface="Poppins"/>
              </a:rPr>
              <a:t>Day -16:</a:t>
            </a:r>
            <a:r>
              <a:rPr lang="en-US" dirty="0">
                <a:solidFill>
                  <a:srgbClr val="606060"/>
                </a:solidFill>
                <a:latin typeface="Poppins"/>
              </a:rPr>
              <a:t> </a:t>
            </a:r>
            <a:r>
              <a:rPr lang="en-US" sz="16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6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6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6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6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6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6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6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6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6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6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6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6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6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6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4953055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subplot2Grid() of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grids</a:t>
            </a:r>
            <a:endParaRPr lang="en-US" dirty="0"/>
          </a:p>
        </p:txBody>
      </p:sp>
      <p:sp>
        <p:nvSpPr>
          <p:cNvPr id="3" name="Content Placeholder 2"/>
          <p:cNvSpPr>
            <a:spLocks noGrp="1"/>
          </p:cNvSpPr>
          <p:nvPr>
            <p:ph idx="1"/>
          </p:nvPr>
        </p:nvSpPr>
        <p:spPr/>
        <p:txBody>
          <a:bodyPr/>
          <a:lstStyle/>
          <a:p>
            <a:r>
              <a:rPr lang="en-US" dirty="0" smtClean="0"/>
              <a:t>The grid function of axes object sets the visibility of grid inside the figure to be on or off.</a:t>
            </a:r>
          </a:p>
          <a:p>
            <a:r>
              <a:rPr lang="en-US" dirty="0" smtClean="0"/>
              <a:t>We can display the major or minor ticks of the grid.</a:t>
            </a:r>
          </a:p>
          <a:p>
            <a:r>
              <a:rPr lang="en-US" dirty="0" smtClean="0"/>
              <a:t>We can also set the color, </a:t>
            </a:r>
            <a:r>
              <a:rPr lang="en-US" dirty="0" err="1" smtClean="0"/>
              <a:t>linestyle</a:t>
            </a:r>
            <a:r>
              <a:rPr lang="en-US" dirty="0" smtClean="0"/>
              <a:t> and </a:t>
            </a:r>
            <a:r>
              <a:rPr lang="en-US" dirty="0" err="1" smtClean="0"/>
              <a:t>linewidth</a:t>
            </a:r>
            <a:r>
              <a:rPr lang="en-US" dirty="0" smtClean="0"/>
              <a:t> properties of the grid() function.</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TASk</a:t>
            </a:r>
            <a:r>
              <a:rPr lang="en-IN" dirty="0" smtClean="0"/>
              <a:t>:</a:t>
            </a:r>
            <a:endParaRPr lang="en-US" dirty="0"/>
          </a:p>
        </p:txBody>
      </p:sp>
      <p:sp>
        <p:nvSpPr>
          <p:cNvPr id="3" name="Content Placeholder 2"/>
          <p:cNvSpPr>
            <a:spLocks noGrp="1"/>
          </p:cNvSpPr>
          <p:nvPr>
            <p:ph idx="1"/>
          </p:nvPr>
        </p:nvSpPr>
        <p:spPr/>
        <p:txBody>
          <a:bodyPr/>
          <a:lstStyle/>
          <a:p>
            <a:r>
              <a:rPr lang="en-IN" dirty="0" smtClean="0"/>
              <a:t>Find the error in the following code, fill in the missing code and write the correct code.</a:t>
            </a:r>
          </a:p>
          <a:p>
            <a:r>
              <a:rPr lang="en-IN" dirty="0" smtClean="0"/>
              <a:t>Import matplotlib.plt as ____</a:t>
            </a:r>
          </a:p>
          <a:p>
            <a:r>
              <a:rPr lang="en-IN" dirty="0" smtClean="0"/>
              <a:t>Import </a:t>
            </a:r>
            <a:r>
              <a:rPr lang="en-IN" dirty="0" err="1" smtClean="0"/>
              <a:t>numpy</a:t>
            </a:r>
            <a:r>
              <a:rPr lang="en-IN" dirty="0" smtClean="0"/>
              <a:t> as </a:t>
            </a:r>
            <a:r>
              <a:rPr lang="en-IN" dirty="0" err="1" smtClean="0"/>
              <a:t>np</a:t>
            </a:r>
            <a:endParaRPr lang="en-IN" dirty="0" smtClean="0"/>
          </a:p>
          <a:p>
            <a:r>
              <a:rPr lang="en-IN" dirty="0" err="1" smtClean="0"/>
              <a:t>Fg,axes</a:t>
            </a:r>
            <a:r>
              <a:rPr lang="en-IN" dirty="0" smtClean="0"/>
              <a:t> = _____________.</a:t>
            </a:r>
          </a:p>
          <a:p>
            <a:r>
              <a:rPr lang="en-IN" dirty="0" smtClean="0"/>
              <a:t>Fill in the remaining code to get the correct output.</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839200" cy="6858000"/>
          </a:xfrm>
        </p:spPr>
        <p:txBody>
          <a:bodyPr>
            <a:normAutofit lnSpcReduction="1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fig, axes = </a:t>
            </a:r>
            <a:r>
              <a:rPr lang="en-US" dirty="0" err="1" smtClean="0"/>
              <a:t>plt.subplots</a:t>
            </a:r>
            <a:r>
              <a:rPr lang="en-US" dirty="0" smtClean="0"/>
              <a:t>(1,3, </a:t>
            </a:r>
            <a:r>
              <a:rPr lang="en-US" dirty="0" err="1" smtClean="0"/>
              <a:t>figsize</a:t>
            </a:r>
            <a:r>
              <a:rPr lang="en-US" dirty="0" smtClean="0"/>
              <a:t> = (12,4)) </a:t>
            </a:r>
          </a:p>
          <a:p>
            <a:pPr>
              <a:buNone/>
            </a:pPr>
            <a:r>
              <a:rPr lang="en-US" dirty="0" smtClean="0"/>
              <a:t>x = </a:t>
            </a:r>
            <a:r>
              <a:rPr lang="en-US" dirty="0" err="1" smtClean="0"/>
              <a:t>np.arange</a:t>
            </a:r>
            <a:r>
              <a:rPr lang="en-US" dirty="0" smtClean="0"/>
              <a:t>(1,11) </a:t>
            </a:r>
          </a:p>
          <a:p>
            <a:pPr>
              <a:buNone/>
            </a:pPr>
            <a:r>
              <a:rPr lang="en-US" dirty="0" smtClean="0"/>
              <a:t>axes[0].plot(x, x**3, '</a:t>
            </a:r>
            <a:r>
              <a:rPr lang="en-US" dirty="0" err="1" smtClean="0"/>
              <a:t>g',lw</a:t>
            </a:r>
            <a:r>
              <a:rPr lang="en-US" dirty="0" smtClean="0"/>
              <a:t>=2) </a:t>
            </a:r>
          </a:p>
          <a:p>
            <a:pPr>
              <a:buNone/>
            </a:pPr>
            <a:r>
              <a:rPr lang="en-US" dirty="0" smtClean="0"/>
              <a:t>axes[0].grid(True) </a:t>
            </a:r>
          </a:p>
          <a:p>
            <a:pPr>
              <a:buNone/>
            </a:pPr>
            <a:r>
              <a:rPr lang="en-US" dirty="0" smtClean="0"/>
              <a:t>axes[0].</a:t>
            </a:r>
            <a:r>
              <a:rPr lang="en-US" dirty="0" err="1" smtClean="0"/>
              <a:t>set_title</a:t>
            </a:r>
            <a:r>
              <a:rPr lang="en-US" dirty="0" smtClean="0"/>
              <a:t>('default grid') </a:t>
            </a:r>
          </a:p>
          <a:p>
            <a:pPr>
              <a:buNone/>
            </a:pPr>
            <a:r>
              <a:rPr lang="en-US" dirty="0" smtClean="0"/>
              <a:t>axes[1].plot(x, np.exp(x), 'r') </a:t>
            </a:r>
          </a:p>
          <a:p>
            <a:pPr>
              <a:buNone/>
            </a:pPr>
            <a:r>
              <a:rPr lang="en-US" dirty="0" smtClean="0"/>
              <a:t>axes[1].grid(color='b', </a:t>
            </a:r>
            <a:r>
              <a:rPr lang="en-US" dirty="0" err="1" smtClean="0"/>
              <a:t>ls</a:t>
            </a:r>
            <a:r>
              <a:rPr lang="en-US" dirty="0" smtClean="0"/>
              <a:t> = '-.', </a:t>
            </a:r>
            <a:r>
              <a:rPr lang="en-US" dirty="0" err="1" smtClean="0"/>
              <a:t>lw</a:t>
            </a:r>
            <a:r>
              <a:rPr lang="en-US" dirty="0" smtClean="0"/>
              <a:t> = 0.25)</a:t>
            </a:r>
          </a:p>
          <a:p>
            <a:pPr>
              <a:buNone/>
            </a:pPr>
            <a:r>
              <a:rPr lang="en-US" dirty="0" smtClean="0"/>
              <a:t>axes[1].</a:t>
            </a:r>
            <a:r>
              <a:rPr lang="en-US" dirty="0" err="1" smtClean="0"/>
              <a:t>set_title</a:t>
            </a:r>
            <a:r>
              <a:rPr lang="en-US" dirty="0" smtClean="0"/>
              <a:t>('custom grid') </a:t>
            </a:r>
          </a:p>
          <a:p>
            <a:pPr>
              <a:buNone/>
            </a:pPr>
            <a:r>
              <a:rPr lang="en-US" dirty="0" smtClean="0"/>
              <a:t>axes[2].plot(</a:t>
            </a:r>
            <a:r>
              <a:rPr lang="en-US" dirty="0" err="1" smtClean="0"/>
              <a:t>x,x</a:t>
            </a:r>
            <a:r>
              <a:rPr lang="en-US" dirty="0" smtClean="0"/>
              <a:t>) </a:t>
            </a:r>
          </a:p>
          <a:p>
            <a:pPr>
              <a:buNone/>
            </a:pPr>
            <a:r>
              <a:rPr lang="en-US" dirty="0" smtClean="0"/>
              <a:t>axes[2].</a:t>
            </a:r>
            <a:r>
              <a:rPr lang="en-US" dirty="0" err="1" smtClean="0"/>
              <a:t>set_title</a:t>
            </a:r>
            <a:r>
              <a:rPr lang="en-US" dirty="0" smtClean="0"/>
              <a:t>('no grid') </a:t>
            </a:r>
          </a:p>
          <a:p>
            <a:pPr>
              <a:buNone/>
            </a:pPr>
            <a:r>
              <a:rPr lang="en-US" dirty="0" err="1" smtClean="0"/>
              <a:t>fig.tight_layout</a:t>
            </a:r>
            <a:r>
              <a:rPr lang="en-US" dirty="0" smtClean="0"/>
              <a:t>()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formatting axes</a:t>
            </a:r>
            <a:endParaRPr lang="en-US" dirty="0"/>
          </a:p>
        </p:txBody>
      </p:sp>
      <p:sp>
        <p:nvSpPr>
          <p:cNvPr id="3" name="Content Placeholder 2"/>
          <p:cNvSpPr>
            <a:spLocks noGrp="1"/>
          </p:cNvSpPr>
          <p:nvPr>
            <p:ph idx="1"/>
          </p:nvPr>
        </p:nvSpPr>
        <p:spPr/>
        <p:txBody>
          <a:bodyPr/>
          <a:lstStyle/>
          <a:p>
            <a:r>
              <a:rPr lang="en-US" dirty="0" smtClean="0"/>
              <a:t>One or two points are much better than the bulk data.</a:t>
            </a:r>
          </a:p>
          <a:p>
            <a:r>
              <a:rPr lang="en-US" dirty="0" smtClean="0"/>
              <a:t>The scale of the axes is set to be logarithmic rather than normal scale.</a:t>
            </a:r>
          </a:p>
          <a:p>
            <a:r>
              <a:rPr lang="en-US" dirty="0" smtClean="0"/>
              <a:t>In </a:t>
            </a:r>
            <a:r>
              <a:rPr lang="en-US" dirty="0" err="1" smtClean="0"/>
              <a:t>matplotlib</a:t>
            </a:r>
            <a:r>
              <a:rPr lang="en-US" dirty="0" smtClean="0"/>
              <a:t> , the </a:t>
            </a:r>
            <a:r>
              <a:rPr lang="en-US" dirty="0" err="1" smtClean="0"/>
              <a:t>xscale</a:t>
            </a:r>
            <a:r>
              <a:rPr lang="en-US" dirty="0" smtClean="0"/>
              <a:t> or </a:t>
            </a:r>
            <a:r>
              <a:rPr lang="en-US" dirty="0" err="1" smtClean="0"/>
              <a:t>vscale</a:t>
            </a:r>
            <a:r>
              <a:rPr lang="en-US" dirty="0" smtClean="0"/>
              <a:t> properties of object can be set to log.</a:t>
            </a:r>
          </a:p>
          <a:p>
            <a:r>
              <a:rPr lang="en-US" dirty="0" smtClean="0"/>
              <a:t>There can be additional distance between axis numbers and axis label.</a:t>
            </a:r>
          </a:p>
          <a:p>
            <a:r>
              <a:rPr lang="en-US" dirty="0" smtClean="0"/>
              <a:t>The </a:t>
            </a:r>
            <a:r>
              <a:rPr lang="en-US" dirty="0" err="1" smtClean="0"/>
              <a:t>labelpad</a:t>
            </a:r>
            <a:r>
              <a:rPr lang="en-US" dirty="0" smtClean="0"/>
              <a:t> properties of x and y axis can be set to the desired value.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EXAMPLE:</a:t>
            </a:r>
            <a:endParaRPr lang="en-US" dirty="0"/>
          </a:p>
        </p:txBody>
      </p:sp>
      <p:sp>
        <p:nvSpPr>
          <p:cNvPr id="3" name="Content Placeholder 2"/>
          <p:cNvSpPr>
            <a:spLocks noGrp="1"/>
          </p:cNvSpPr>
          <p:nvPr>
            <p:ph idx="1"/>
          </p:nvPr>
        </p:nvSpPr>
        <p:spPr/>
        <p:txBody>
          <a:bodyPr/>
          <a:lstStyle/>
          <a:p>
            <a:r>
              <a:rPr lang="en-US" dirty="0" smtClean="0"/>
              <a:t>The two features are shown with the help of example.</a:t>
            </a:r>
          </a:p>
          <a:p>
            <a:r>
              <a:rPr lang="en-US" dirty="0" smtClean="0"/>
              <a:t>The subplot on the right has a logarithmic scale and one on the left has it’s x axis having labels at more distance.</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normAutofit fontScale="92500" lnSpcReduction="2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fig, axes = </a:t>
            </a:r>
            <a:r>
              <a:rPr lang="en-US" dirty="0" err="1" smtClean="0"/>
              <a:t>plt.subplots</a:t>
            </a:r>
            <a:r>
              <a:rPr lang="en-US" dirty="0" smtClean="0"/>
              <a:t>(1, 2, </a:t>
            </a:r>
            <a:r>
              <a:rPr lang="en-US" dirty="0" err="1" smtClean="0"/>
              <a:t>figsize</a:t>
            </a:r>
            <a:r>
              <a:rPr lang="en-US" dirty="0" smtClean="0"/>
              <a:t>=(10,4)) </a:t>
            </a:r>
          </a:p>
          <a:p>
            <a:pPr>
              <a:buNone/>
            </a:pPr>
            <a:r>
              <a:rPr lang="en-US" dirty="0" smtClean="0"/>
              <a:t>x = </a:t>
            </a:r>
            <a:r>
              <a:rPr lang="en-US" dirty="0" err="1" smtClean="0"/>
              <a:t>np.arange</a:t>
            </a:r>
            <a:r>
              <a:rPr lang="en-US" dirty="0" smtClean="0"/>
              <a:t>(1,5) </a:t>
            </a:r>
          </a:p>
          <a:p>
            <a:pPr>
              <a:buNone/>
            </a:pPr>
            <a:r>
              <a:rPr lang="en-US" dirty="0" smtClean="0"/>
              <a:t>axes[0].plot( x, np.exp(x)) </a:t>
            </a:r>
          </a:p>
          <a:p>
            <a:pPr>
              <a:buNone/>
            </a:pPr>
            <a:r>
              <a:rPr lang="en-US" dirty="0" smtClean="0"/>
              <a:t>axes[0].plot(</a:t>
            </a:r>
            <a:r>
              <a:rPr lang="en-US" dirty="0" err="1" smtClean="0"/>
              <a:t>x,x</a:t>
            </a:r>
            <a:r>
              <a:rPr lang="en-US" dirty="0" smtClean="0"/>
              <a:t>**2) </a:t>
            </a:r>
          </a:p>
          <a:p>
            <a:pPr>
              <a:buNone/>
            </a:pPr>
            <a:r>
              <a:rPr lang="en-US" dirty="0" smtClean="0"/>
              <a:t>axes[0].</a:t>
            </a:r>
            <a:r>
              <a:rPr lang="en-US" dirty="0" err="1" smtClean="0"/>
              <a:t>set_title</a:t>
            </a:r>
            <a:r>
              <a:rPr lang="en-US" dirty="0" smtClean="0"/>
              <a:t>("Normal scale") </a:t>
            </a:r>
          </a:p>
          <a:p>
            <a:pPr>
              <a:buNone/>
            </a:pPr>
            <a:r>
              <a:rPr lang="en-US" dirty="0" smtClean="0"/>
              <a:t>axes[1].plot (x, np.exp(x)) </a:t>
            </a:r>
          </a:p>
          <a:p>
            <a:pPr>
              <a:buNone/>
            </a:pPr>
            <a:r>
              <a:rPr lang="en-US" dirty="0" smtClean="0"/>
              <a:t>axes[1].plot(x, x**2) </a:t>
            </a:r>
          </a:p>
          <a:p>
            <a:pPr>
              <a:buNone/>
            </a:pPr>
            <a:r>
              <a:rPr lang="en-US" dirty="0" smtClean="0"/>
              <a:t>axes[1].</a:t>
            </a:r>
            <a:r>
              <a:rPr lang="en-US" dirty="0" err="1" smtClean="0"/>
              <a:t>set_yscale</a:t>
            </a:r>
            <a:r>
              <a:rPr lang="en-US" dirty="0" smtClean="0"/>
              <a:t>("log") </a:t>
            </a:r>
          </a:p>
          <a:p>
            <a:pPr>
              <a:buNone/>
            </a:pPr>
            <a:r>
              <a:rPr lang="en-US" dirty="0" smtClean="0"/>
              <a:t>axes[1].</a:t>
            </a:r>
            <a:r>
              <a:rPr lang="en-US" dirty="0" err="1" smtClean="0"/>
              <a:t>set_title</a:t>
            </a:r>
            <a:r>
              <a:rPr lang="en-US" dirty="0" smtClean="0"/>
              <a:t>("Logarithmic scale (y)")</a:t>
            </a:r>
          </a:p>
          <a:p>
            <a:pPr>
              <a:buNone/>
            </a:pPr>
            <a:r>
              <a:rPr lang="en-US" dirty="0" smtClean="0"/>
              <a:t>axes[0].</a:t>
            </a:r>
            <a:r>
              <a:rPr lang="en-US" dirty="0" err="1" smtClean="0"/>
              <a:t>set_xlabel</a:t>
            </a:r>
            <a:r>
              <a:rPr lang="en-US" dirty="0" smtClean="0"/>
              <a:t>("x axis") </a:t>
            </a:r>
          </a:p>
          <a:p>
            <a:pPr>
              <a:buNone/>
            </a:pPr>
            <a:r>
              <a:rPr lang="en-US" dirty="0" smtClean="0"/>
              <a:t>axes[0].</a:t>
            </a:r>
            <a:r>
              <a:rPr lang="en-US" dirty="0" err="1" smtClean="0"/>
              <a:t>set_ylabel</a:t>
            </a:r>
            <a:r>
              <a:rPr lang="en-US" dirty="0" smtClean="0"/>
              <a:t>("y axis") </a:t>
            </a:r>
          </a:p>
          <a:p>
            <a:pPr>
              <a:buNone/>
            </a:pPr>
            <a:r>
              <a:rPr lang="en-US" dirty="0" smtClean="0"/>
              <a:t>axes[0].</a:t>
            </a:r>
            <a:r>
              <a:rPr lang="en-US" dirty="0" err="1" smtClean="0"/>
              <a:t>xaxis.labelpad</a:t>
            </a:r>
            <a:r>
              <a:rPr lang="en-US" dirty="0" smtClean="0"/>
              <a:t> = 10 </a:t>
            </a:r>
          </a:p>
          <a:p>
            <a:pPr>
              <a:buNone/>
            </a:pPr>
            <a:r>
              <a:rPr lang="en-US" dirty="0" smtClean="0"/>
              <a:t>axes[1].</a:t>
            </a:r>
            <a:r>
              <a:rPr lang="en-US" dirty="0" err="1" smtClean="0"/>
              <a:t>set_xlabel</a:t>
            </a:r>
            <a:r>
              <a:rPr lang="en-US" dirty="0" smtClean="0"/>
              <a:t>("x axis") </a:t>
            </a:r>
          </a:p>
          <a:p>
            <a:pPr>
              <a:buNone/>
            </a:pPr>
            <a:r>
              <a:rPr lang="en-US" dirty="0" smtClean="0"/>
              <a:t>axes[1].</a:t>
            </a:r>
            <a:r>
              <a:rPr lang="en-US" dirty="0" err="1" smtClean="0"/>
              <a:t>set_ylabel</a:t>
            </a:r>
            <a:r>
              <a:rPr lang="en-US" dirty="0" smtClean="0"/>
              <a:t>("y axis")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Matplotlib</a:t>
            </a:r>
            <a:r>
              <a:rPr lang="en-US" dirty="0" smtClean="0"/>
              <a:t> – formatting axes</a:t>
            </a:r>
            <a:endParaRPr lang="en-US" dirty="0"/>
          </a:p>
        </p:txBody>
      </p:sp>
      <p:sp>
        <p:nvSpPr>
          <p:cNvPr id="3" name="Content Placeholder 2"/>
          <p:cNvSpPr>
            <a:spLocks noGrp="1"/>
          </p:cNvSpPr>
          <p:nvPr>
            <p:ph idx="1"/>
          </p:nvPr>
        </p:nvSpPr>
        <p:spPr/>
        <p:txBody>
          <a:bodyPr/>
          <a:lstStyle/>
          <a:p>
            <a:r>
              <a:rPr lang="en-US" dirty="0" smtClean="0"/>
              <a:t>Axis spines are nothing but lines connecting axis tick marks which demarcates boundaries of plot area.</a:t>
            </a:r>
          </a:p>
          <a:p>
            <a:r>
              <a:rPr lang="en-US" dirty="0" smtClean="0"/>
              <a:t>Axes object has spines located at top , bottom, left and right.</a:t>
            </a:r>
          </a:p>
          <a:p>
            <a:r>
              <a:rPr lang="en-US" dirty="0" smtClean="0"/>
              <a:t>Each spine can be formatted by specifying the </a:t>
            </a:r>
            <a:r>
              <a:rPr lang="en-US" dirty="0" err="1" smtClean="0"/>
              <a:t>colour</a:t>
            </a:r>
            <a:r>
              <a:rPr lang="en-US" dirty="0" smtClean="0"/>
              <a:t> and width.</a:t>
            </a:r>
          </a:p>
          <a:p>
            <a:r>
              <a:rPr lang="en-US" dirty="0" smtClean="0"/>
              <a:t>Any edge can be made invisible if its color is set to none.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8763000" cy="6858000"/>
          </a:xfrm>
        </p:spPr>
        <p:txBody>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p>
          <a:p>
            <a:pPr>
              <a:buNone/>
            </a:pPr>
            <a:r>
              <a:rPr lang="en-US" dirty="0" smtClean="0"/>
              <a:t>fig = </a:t>
            </a:r>
            <a:r>
              <a:rPr lang="en-US" dirty="0" err="1" smtClean="0"/>
              <a:t>plt.figure</a:t>
            </a:r>
            <a:r>
              <a:rPr lang="en-US" dirty="0" smtClean="0"/>
              <a:t>() </a:t>
            </a:r>
          </a:p>
          <a:p>
            <a:pPr>
              <a:buNone/>
            </a:pPr>
            <a:r>
              <a:rPr lang="en-US" dirty="0" smtClean="0"/>
              <a:t>ax = </a:t>
            </a:r>
            <a:r>
              <a:rPr lang="en-US" dirty="0" err="1" smtClean="0"/>
              <a:t>fig.add_axes</a:t>
            </a:r>
            <a:r>
              <a:rPr lang="en-US" dirty="0" smtClean="0"/>
              <a:t>([0,0,1,1])</a:t>
            </a:r>
          </a:p>
          <a:p>
            <a:pPr>
              <a:buNone/>
            </a:pPr>
            <a:r>
              <a:rPr lang="en-US" dirty="0" err="1" smtClean="0"/>
              <a:t>ax.spines</a:t>
            </a:r>
            <a:r>
              <a:rPr lang="en-US" dirty="0" smtClean="0"/>
              <a:t>['bottom'].</a:t>
            </a:r>
            <a:r>
              <a:rPr lang="en-US" dirty="0" err="1" smtClean="0"/>
              <a:t>set_color</a:t>
            </a:r>
            <a:r>
              <a:rPr lang="en-US" dirty="0" smtClean="0"/>
              <a:t>('blue')</a:t>
            </a:r>
          </a:p>
          <a:p>
            <a:pPr>
              <a:buNone/>
            </a:pPr>
            <a:r>
              <a:rPr lang="en-US" dirty="0" err="1" smtClean="0"/>
              <a:t>ax.spines</a:t>
            </a:r>
            <a:r>
              <a:rPr lang="en-US" dirty="0" smtClean="0"/>
              <a:t>['left'].</a:t>
            </a:r>
            <a:r>
              <a:rPr lang="en-US" dirty="0" err="1" smtClean="0"/>
              <a:t>set_color</a:t>
            </a:r>
            <a:r>
              <a:rPr lang="en-US" dirty="0" smtClean="0"/>
              <a:t>('red')</a:t>
            </a:r>
          </a:p>
          <a:p>
            <a:pPr>
              <a:buNone/>
            </a:pPr>
            <a:r>
              <a:rPr lang="en-US" dirty="0" err="1" smtClean="0"/>
              <a:t>ax.spines</a:t>
            </a:r>
            <a:r>
              <a:rPr lang="en-US" dirty="0" smtClean="0"/>
              <a:t>['left'].</a:t>
            </a:r>
            <a:r>
              <a:rPr lang="en-US" dirty="0" err="1" smtClean="0"/>
              <a:t>set_linewidth</a:t>
            </a:r>
            <a:r>
              <a:rPr lang="en-US" dirty="0" smtClean="0"/>
              <a:t>(2)</a:t>
            </a:r>
          </a:p>
          <a:p>
            <a:pPr>
              <a:buNone/>
            </a:pPr>
            <a:r>
              <a:rPr lang="en-US" dirty="0" err="1" smtClean="0"/>
              <a:t>ax.spines</a:t>
            </a:r>
            <a:r>
              <a:rPr lang="en-US" dirty="0" smtClean="0"/>
              <a:t>['right'].</a:t>
            </a:r>
            <a:r>
              <a:rPr lang="en-US" dirty="0" err="1" smtClean="0"/>
              <a:t>set_color</a:t>
            </a:r>
            <a:r>
              <a:rPr lang="en-US" dirty="0" smtClean="0"/>
              <a:t>(None)</a:t>
            </a:r>
          </a:p>
          <a:p>
            <a:pPr>
              <a:buNone/>
            </a:pPr>
            <a:r>
              <a:rPr lang="en-US" dirty="0" err="1" smtClean="0"/>
              <a:t>ax.spines</a:t>
            </a:r>
            <a:r>
              <a:rPr lang="en-US" dirty="0" smtClean="0"/>
              <a:t>['top'].</a:t>
            </a:r>
            <a:r>
              <a:rPr lang="en-US" dirty="0" err="1" smtClean="0"/>
              <a:t>set_color</a:t>
            </a:r>
            <a:r>
              <a:rPr lang="en-US" dirty="0" smtClean="0"/>
              <a:t>(None) </a:t>
            </a:r>
          </a:p>
          <a:p>
            <a:pPr>
              <a:buNone/>
            </a:pPr>
            <a:r>
              <a:rPr lang="en-US" dirty="0" err="1" smtClean="0"/>
              <a:t>ax.plot</a:t>
            </a:r>
            <a:r>
              <a:rPr lang="en-US" dirty="0" smtClean="0"/>
              <a:t>([1,2,3,4,5]) </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program to illustrate the use of axes spines using </a:t>
            </a:r>
            <a:r>
              <a:rPr lang="en-IN" dirty="0" err="1" smtClean="0"/>
              <a:t>matplotlib</a:t>
            </a:r>
            <a:r>
              <a:rPr lang="en-IN"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1076</TotalTime>
  <Words>4211</Words>
  <Application>Microsoft Office PowerPoint</Application>
  <PresentationFormat>Custom</PresentationFormat>
  <Paragraphs>650</Paragraphs>
  <Slides>100</Slides>
  <Notes>1</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Opulent</vt:lpstr>
      <vt:lpstr>PowerPoint Presentation</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matplotlib</vt:lpstr>
      <vt:lpstr>Matplotlib</vt:lpstr>
      <vt:lpstr>Matplotlib:</vt:lpstr>
      <vt:lpstr>MATPLOTLIB:</vt:lpstr>
      <vt:lpstr>Matplotlib - dependencies</vt:lpstr>
      <vt:lpstr>Matplotlib</vt:lpstr>
      <vt:lpstr>Matplotlib – anaconda distribution</vt:lpstr>
      <vt:lpstr>Matplotlib – jupyter notebook</vt:lpstr>
      <vt:lpstr>Features provided by ipython:</vt:lpstr>
      <vt:lpstr>Open jupyter notebook:</vt:lpstr>
      <vt:lpstr>MATPLOTLIB - PYPLOTAPI</vt:lpstr>
      <vt:lpstr>Types of plots:</vt:lpstr>
      <vt:lpstr>Image functions:</vt:lpstr>
      <vt:lpstr>Task:</vt:lpstr>
      <vt:lpstr>Axis functions:</vt:lpstr>
      <vt:lpstr>FIGURE FUNCTIONS:</vt:lpstr>
      <vt:lpstr>MATPLOTLIB – SIMPLE PLOT:</vt:lpstr>
      <vt:lpstr>Matplotlib – simple plot:</vt:lpstr>
      <vt:lpstr>MATPLOTLIB – SIMPLE PLOT:</vt:lpstr>
      <vt:lpstr>Matplotlib-simple plot:</vt:lpstr>
      <vt:lpstr>MATPLOTLIB – SAMPLEPLOT:</vt:lpstr>
      <vt:lpstr>Task:</vt:lpstr>
      <vt:lpstr>MATPLOTLIB – SAMPLEPLOT:</vt:lpstr>
      <vt:lpstr>MATPLOTLIB – SIMPLE PLOT</vt:lpstr>
      <vt:lpstr>Matplotlib - simpleplot</vt:lpstr>
      <vt:lpstr>MATPLOTLIB – PYLAB MODULE:</vt:lpstr>
      <vt:lpstr>Basic plotting:</vt:lpstr>
      <vt:lpstr>TASK:</vt:lpstr>
      <vt:lpstr>BASIC PLOTTING:</vt:lpstr>
      <vt:lpstr>Execute the code:</vt:lpstr>
      <vt:lpstr>MATPLOTLIB:</vt:lpstr>
      <vt:lpstr>TASK:</vt:lpstr>
      <vt:lpstr>Object oriented interface:</vt:lpstr>
      <vt:lpstr>Object – oriented interface</vt:lpstr>
      <vt:lpstr>PowerPoint Presentation</vt:lpstr>
      <vt:lpstr>PowerPoint Presentation</vt:lpstr>
      <vt:lpstr>PowerPoint Presentation</vt:lpstr>
      <vt:lpstr>PowerPoint Presentation</vt:lpstr>
      <vt:lpstr>PowerPoint Presentation</vt:lpstr>
      <vt:lpstr>Matplotlib –figure class;</vt:lpstr>
      <vt:lpstr>Additional parameters:</vt:lpstr>
      <vt:lpstr>Matplotlib – axes class:</vt:lpstr>
      <vt:lpstr>PARAMETER:</vt:lpstr>
      <vt:lpstr>Matplotlib – axes class:</vt:lpstr>
      <vt:lpstr>Legend:</vt:lpstr>
      <vt:lpstr>Axes.plot()</vt:lpstr>
      <vt:lpstr>Color codes:</vt:lpstr>
      <vt:lpstr>Marker codes:</vt:lpstr>
      <vt:lpstr>Line styles:</vt:lpstr>
      <vt:lpstr>Example:</vt:lpstr>
      <vt:lpstr>PowerPoint Presentation</vt:lpstr>
      <vt:lpstr>Task:</vt:lpstr>
      <vt:lpstr>Matplotlib - multiplot</vt:lpstr>
      <vt:lpstr>Matplotlib - multiplots</vt:lpstr>
      <vt:lpstr>Example:</vt:lpstr>
      <vt:lpstr>PowerPoint Presentation</vt:lpstr>
      <vt:lpstr>TASK:</vt:lpstr>
      <vt:lpstr>MATPLOTLIB - SUBPLOTS:</vt:lpstr>
      <vt:lpstr>TASK:</vt:lpstr>
      <vt:lpstr>Matplotlib – subplots:</vt:lpstr>
      <vt:lpstr>PowerPoint Presentation</vt:lpstr>
      <vt:lpstr>TASK:</vt:lpstr>
      <vt:lpstr>Matplotlib –subplots() function</vt:lpstr>
      <vt:lpstr>MATPLOTLIB – SUBPLOTS() FUNCTION:</vt:lpstr>
      <vt:lpstr>Matplotlib – subplots() function:</vt:lpstr>
      <vt:lpstr>PowerPoint Presentation</vt:lpstr>
      <vt:lpstr>TASK:</vt:lpstr>
      <vt:lpstr>Matplotlib – subplot2grid() function:</vt:lpstr>
      <vt:lpstr>PowerPoint Presentation</vt:lpstr>
      <vt:lpstr>TASK:</vt:lpstr>
      <vt:lpstr>Matplotlib - grids</vt:lpstr>
      <vt:lpstr>TASk:</vt:lpstr>
      <vt:lpstr>PowerPoint Presentation</vt:lpstr>
      <vt:lpstr>Matplotlib – formatting axes</vt:lpstr>
      <vt:lpstr>MATPLOTLIB – EXAMPLE:</vt:lpstr>
      <vt:lpstr>PowerPoint Presentation</vt:lpstr>
      <vt:lpstr>Matplotlib – formatting axes</vt:lpstr>
      <vt:lpstr>PowerPoint Presentation</vt:lpstr>
      <vt:lpstr>TASK: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matplotlib</dc:title>
  <dc:creator>Murali</dc:creator>
  <cp:lastModifiedBy>DELL</cp:lastModifiedBy>
  <cp:revision>112</cp:revision>
  <dcterms:created xsi:type="dcterms:W3CDTF">2006-08-16T00:00:00Z</dcterms:created>
  <dcterms:modified xsi:type="dcterms:W3CDTF">2022-01-26T10:59:25Z</dcterms:modified>
</cp:coreProperties>
</file>