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257" r:id="rId25"/>
    <p:sldId id="258" r:id="rId26"/>
    <p:sldId id="259" r:id="rId27"/>
    <p:sldId id="260" r:id="rId28"/>
    <p:sldId id="261" r:id="rId29"/>
    <p:sldId id="262" r:id="rId30"/>
    <p:sldId id="263" r:id="rId31"/>
    <p:sldId id="264" r:id="rId32"/>
    <p:sldId id="313" r:id="rId33"/>
    <p:sldId id="314" r:id="rId34"/>
    <p:sldId id="315" r:id="rId35"/>
    <p:sldId id="316" r:id="rId36"/>
    <p:sldId id="317" r:id="rId37"/>
    <p:sldId id="318" r:id="rId38"/>
    <p:sldId id="319" r:id="rId39"/>
    <p:sldId id="320"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 id="294" r:id="rId70"/>
    <p:sldId id="295" r:id="rId71"/>
    <p:sldId id="296" r:id="rId72"/>
    <p:sldId id="297" r:id="rId73"/>
    <p:sldId id="298" r:id="rId74"/>
    <p:sldId id="299" r:id="rId75"/>
    <p:sldId id="300" r:id="rId76"/>
    <p:sldId id="301" r:id="rId77"/>
    <p:sldId id="302" r:id="rId78"/>
    <p:sldId id="303" r:id="rId79"/>
    <p:sldId id="304" r:id="rId80"/>
    <p:sldId id="305" r:id="rId81"/>
    <p:sldId id="306" r:id="rId82"/>
    <p:sldId id="307" r:id="rId83"/>
    <p:sldId id="308" r:id="rId84"/>
    <p:sldId id="309" r:id="rId85"/>
    <p:sldId id="310" r:id="rId86"/>
    <p:sldId id="311" r:id="rId87"/>
    <p:sldId id="312"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54D3B-CA13-4CEA-9519-FA1A1104D2B4}" type="datetimeFigureOut">
              <a:rPr lang="en-IN" smtClean="0"/>
              <a:t>28-01-2022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FF966-45EA-455E-8448-2232079972A0}" type="slidenum">
              <a:rPr lang="en-IN" smtClean="0"/>
              <a:t>‹#›</a:t>
            </a:fld>
            <a:endParaRPr lang="en-IN"/>
          </a:p>
        </p:txBody>
      </p:sp>
    </p:spTree>
    <p:extLst>
      <p:ext uri="{BB962C8B-B14F-4D97-AF65-F5344CB8AC3E}">
        <p14:creationId xmlns:p14="http://schemas.microsoft.com/office/powerpoint/2010/main" val="67720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AFF966-45EA-455E-8448-2232079972A0}" type="slidenum">
              <a:rPr lang="en-IN" smtClean="0"/>
              <a:t>30</a:t>
            </a:fld>
            <a:endParaRPr lang="en-IN"/>
          </a:p>
        </p:txBody>
      </p:sp>
    </p:spTree>
    <p:extLst>
      <p:ext uri="{BB962C8B-B14F-4D97-AF65-F5344CB8AC3E}">
        <p14:creationId xmlns:p14="http://schemas.microsoft.com/office/powerpoint/2010/main" val="2523816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D8BD707-D9CF-40AE-B4C6-C98DA3205C09}" type="datetimeFigureOut">
              <a:rPr lang="en-US" smtClean="0"/>
              <a:pPr/>
              <a:t>1/28/2022</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121897" tIns="121897" rIns="121897" bIns="121897" anchor="t" anchorCtr="0">
            <a:noAutofit/>
          </a:bodyPr>
          <a:lstStyle>
            <a:lvl1pPr marL="413055" lvl="0" indent="-275369" rtl="0">
              <a:lnSpc>
                <a:spcPct val="100000"/>
              </a:lnSpc>
              <a:spcBef>
                <a:spcPts val="0"/>
              </a:spcBef>
              <a:spcAft>
                <a:spcPts val="0"/>
              </a:spcAft>
              <a:buClr>
                <a:srgbClr val="434343"/>
              </a:buClr>
              <a:buSzPts val="1200"/>
              <a:buAutoNum type="arabicPeriod"/>
              <a:defRPr sz="1100">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8977347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500"/>
            </a:lvl1pPr>
            <a:lvl2pPr lvl="1" algn="ctr" rtl="0">
              <a:spcBef>
                <a:spcPts val="0"/>
              </a:spcBef>
              <a:spcAft>
                <a:spcPts val="0"/>
              </a:spcAft>
              <a:buSzPts val="6000"/>
              <a:buNone/>
              <a:defRPr sz="5500"/>
            </a:lvl2pPr>
            <a:lvl3pPr lvl="2" algn="ctr" rtl="0">
              <a:spcBef>
                <a:spcPts val="0"/>
              </a:spcBef>
              <a:spcAft>
                <a:spcPts val="0"/>
              </a:spcAft>
              <a:buSzPts val="6000"/>
              <a:buNone/>
              <a:defRPr sz="5500"/>
            </a:lvl3pPr>
            <a:lvl4pPr lvl="3" algn="ctr" rtl="0">
              <a:spcBef>
                <a:spcPts val="0"/>
              </a:spcBef>
              <a:spcAft>
                <a:spcPts val="0"/>
              </a:spcAft>
              <a:buSzPts val="6000"/>
              <a:buNone/>
              <a:defRPr sz="5500"/>
            </a:lvl4pPr>
            <a:lvl5pPr lvl="4" algn="ctr" rtl="0">
              <a:spcBef>
                <a:spcPts val="0"/>
              </a:spcBef>
              <a:spcAft>
                <a:spcPts val="0"/>
              </a:spcAft>
              <a:buSzPts val="6000"/>
              <a:buNone/>
              <a:defRPr sz="5500"/>
            </a:lvl5pPr>
            <a:lvl6pPr lvl="5" algn="ctr" rtl="0">
              <a:spcBef>
                <a:spcPts val="0"/>
              </a:spcBef>
              <a:spcAft>
                <a:spcPts val="0"/>
              </a:spcAft>
              <a:buSzPts val="6000"/>
              <a:buNone/>
              <a:defRPr sz="5500"/>
            </a:lvl6pPr>
            <a:lvl7pPr lvl="6" algn="ctr" rtl="0">
              <a:spcBef>
                <a:spcPts val="0"/>
              </a:spcBef>
              <a:spcAft>
                <a:spcPts val="0"/>
              </a:spcAft>
              <a:buSzPts val="6000"/>
              <a:buNone/>
              <a:defRPr sz="5500"/>
            </a:lvl7pPr>
            <a:lvl8pPr lvl="7" algn="ctr" rtl="0">
              <a:spcBef>
                <a:spcPts val="0"/>
              </a:spcBef>
              <a:spcAft>
                <a:spcPts val="0"/>
              </a:spcAft>
              <a:buSzPts val="6000"/>
              <a:buNone/>
              <a:defRPr sz="5500"/>
            </a:lvl8pPr>
            <a:lvl9pPr lvl="8" algn="ctr" rtl="0">
              <a:spcBef>
                <a:spcPts val="0"/>
              </a:spcBef>
              <a:spcAft>
                <a:spcPts val="0"/>
              </a:spcAft>
              <a:buSzPts val="6000"/>
              <a:buNone/>
              <a:defRPr sz="5500"/>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82598" tIns="82598" rIns="82598" bIns="82598"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47730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700"/>
            </a:lvl2pPr>
            <a:lvl3pPr lvl="2" algn="ctr" rtl="0">
              <a:spcBef>
                <a:spcPts val="0"/>
              </a:spcBef>
              <a:spcAft>
                <a:spcPts val="0"/>
              </a:spcAft>
              <a:buSzPts val="3000"/>
              <a:buNone/>
              <a:defRPr sz="2700"/>
            </a:lvl3pPr>
            <a:lvl4pPr lvl="3" algn="ctr" rtl="0">
              <a:spcBef>
                <a:spcPts val="0"/>
              </a:spcBef>
              <a:spcAft>
                <a:spcPts val="0"/>
              </a:spcAft>
              <a:buSzPts val="3000"/>
              <a:buNone/>
              <a:defRPr sz="2700"/>
            </a:lvl4pPr>
            <a:lvl5pPr lvl="4" algn="ctr" rtl="0">
              <a:spcBef>
                <a:spcPts val="0"/>
              </a:spcBef>
              <a:spcAft>
                <a:spcPts val="0"/>
              </a:spcAft>
              <a:buSzPts val="3000"/>
              <a:buNone/>
              <a:defRPr sz="2700"/>
            </a:lvl5pPr>
            <a:lvl6pPr lvl="5" algn="ctr" rtl="0">
              <a:spcBef>
                <a:spcPts val="0"/>
              </a:spcBef>
              <a:spcAft>
                <a:spcPts val="0"/>
              </a:spcAft>
              <a:buSzPts val="3000"/>
              <a:buNone/>
              <a:defRPr sz="2700"/>
            </a:lvl6pPr>
            <a:lvl7pPr lvl="6" algn="ctr" rtl="0">
              <a:spcBef>
                <a:spcPts val="0"/>
              </a:spcBef>
              <a:spcAft>
                <a:spcPts val="0"/>
              </a:spcAft>
              <a:buSzPts val="3000"/>
              <a:buNone/>
              <a:defRPr sz="2700"/>
            </a:lvl7pPr>
            <a:lvl8pPr lvl="7" algn="ctr" rtl="0">
              <a:spcBef>
                <a:spcPts val="0"/>
              </a:spcBef>
              <a:spcAft>
                <a:spcPts val="0"/>
              </a:spcAft>
              <a:buSzPts val="3000"/>
              <a:buNone/>
              <a:defRPr sz="2700"/>
            </a:lvl8pPr>
            <a:lvl9pPr lvl="8" algn="ctr" rtl="0">
              <a:spcBef>
                <a:spcPts val="0"/>
              </a:spcBef>
              <a:spcAft>
                <a:spcPts val="0"/>
              </a:spcAft>
              <a:buSzPts val="3000"/>
              <a:buNone/>
              <a:defRPr sz="2700"/>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82598" tIns="82598" rIns="82598" bIns="82598" anchor="ctr" anchorCtr="0">
            <a:noAutofit/>
          </a:bodyPr>
          <a:lstStyle>
            <a:lvl1pPr lvl="0" algn="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2700"/>
            </a:lvl2pPr>
            <a:lvl3pPr lvl="2" algn="ctr" rtl="0">
              <a:lnSpc>
                <a:spcPct val="100000"/>
              </a:lnSpc>
              <a:spcBef>
                <a:spcPts val="0"/>
              </a:spcBef>
              <a:spcAft>
                <a:spcPts val="0"/>
              </a:spcAft>
              <a:buSzPts val="3000"/>
              <a:buNone/>
              <a:defRPr sz="2700"/>
            </a:lvl3pPr>
            <a:lvl4pPr lvl="3" algn="ctr" rtl="0">
              <a:lnSpc>
                <a:spcPct val="100000"/>
              </a:lnSpc>
              <a:spcBef>
                <a:spcPts val="0"/>
              </a:spcBef>
              <a:spcAft>
                <a:spcPts val="0"/>
              </a:spcAft>
              <a:buSzPts val="3000"/>
              <a:buNone/>
              <a:defRPr sz="2700"/>
            </a:lvl4pPr>
            <a:lvl5pPr lvl="4" algn="ctr" rtl="0">
              <a:lnSpc>
                <a:spcPct val="100000"/>
              </a:lnSpc>
              <a:spcBef>
                <a:spcPts val="0"/>
              </a:spcBef>
              <a:spcAft>
                <a:spcPts val="0"/>
              </a:spcAft>
              <a:buSzPts val="3000"/>
              <a:buNone/>
              <a:defRPr sz="2700"/>
            </a:lvl5pPr>
            <a:lvl6pPr lvl="5" algn="ctr" rtl="0">
              <a:lnSpc>
                <a:spcPct val="100000"/>
              </a:lnSpc>
              <a:spcBef>
                <a:spcPts val="0"/>
              </a:spcBef>
              <a:spcAft>
                <a:spcPts val="0"/>
              </a:spcAft>
              <a:buSzPts val="3000"/>
              <a:buNone/>
              <a:defRPr sz="2700"/>
            </a:lvl6pPr>
            <a:lvl7pPr lvl="6" algn="ctr" rtl="0">
              <a:lnSpc>
                <a:spcPct val="100000"/>
              </a:lnSpc>
              <a:spcBef>
                <a:spcPts val="0"/>
              </a:spcBef>
              <a:spcAft>
                <a:spcPts val="0"/>
              </a:spcAft>
              <a:buSzPts val="3000"/>
              <a:buNone/>
              <a:defRPr sz="2700"/>
            </a:lvl7pPr>
            <a:lvl8pPr lvl="7" algn="ctr" rtl="0">
              <a:lnSpc>
                <a:spcPct val="100000"/>
              </a:lnSpc>
              <a:spcBef>
                <a:spcPts val="0"/>
              </a:spcBef>
              <a:spcAft>
                <a:spcPts val="0"/>
              </a:spcAft>
              <a:buSzPts val="3000"/>
              <a:buNone/>
              <a:defRPr sz="2700"/>
            </a:lvl8pPr>
            <a:lvl9pPr lvl="8" algn="ctr" rtl="0">
              <a:lnSpc>
                <a:spcPct val="100000"/>
              </a:lnSpc>
              <a:spcBef>
                <a:spcPts val="0"/>
              </a:spcBef>
              <a:spcAft>
                <a:spcPts val="0"/>
              </a:spcAft>
              <a:buSzPts val="3000"/>
              <a:buNone/>
              <a:defRPr sz="2700"/>
            </a:lvl9pPr>
          </a:lstStyle>
          <a:p>
            <a:endParaRPr/>
          </a:p>
        </p:txBody>
      </p:sp>
    </p:spTree>
    <p:extLst>
      <p:ext uri="{BB962C8B-B14F-4D97-AF65-F5344CB8AC3E}">
        <p14:creationId xmlns:p14="http://schemas.microsoft.com/office/powerpoint/2010/main" val="2114181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7778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100"/>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412609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1/28/2022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8">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1/28/2022</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Seaborne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5" y="356659"/>
            <a:ext cx="7443817" cy="816133"/>
          </a:xfrm>
          <a:prstGeom prst="rect">
            <a:avLst/>
          </a:prstGeom>
        </p:spPr>
        <p:txBody>
          <a:bodyPr spcFirstLastPara="1" wrap="square" lIns="0" tIns="0" rIns="0" bIns="0" anchor="ctr" anchorCtr="0">
            <a:noAutofit/>
          </a:bodyPr>
          <a:lstStyle/>
          <a:p>
            <a:pPr algn="l">
              <a:buSzPts val="1100"/>
            </a:pPr>
            <a:r>
              <a:rPr lang="en" sz="4300" dirty="0">
                <a:solidFill>
                  <a:schemeClr val="tx1"/>
                </a:solidFill>
                <a:latin typeface="Times New Roman" panose="02020603050405020304" pitchFamily="18" charset="0"/>
                <a:cs typeface="Times New Roman" panose="02020603050405020304" pitchFamily="18" charset="0"/>
              </a:rPr>
              <a:t>Data Science &amp; Analytics Learning Plan</a:t>
            </a:r>
            <a:endParaRPr sz="43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2"/>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Python</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500" dirty="0">
                    <a:solidFill>
                      <a:schemeClr val="dk1"/>
                    </a:solidFill>
                    <a:latin typeface="Roboto"/>
                    <a:ea typeface="Roboto"/>
                    <a:cs typeface="Roboto"/>
                    <a:sym typeface="Roboto"/>
                  </a:rPr>
                  <a:t>Introduction To Python and Python Data Structures</a:t>
                </a:r>
                <a:endParaRPr sz="15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01</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7"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500" dirty="0">
                    <a:latin typeface="Roboto"/>
                    <a:ea typeface="Roboto"/>
                    <a:cs typeface="Roboto"/>
                    <a:sym typeface="Roboto"/>
                  </a:rPr>
                  <a:t>Pandas</a:t>
                </a:r>
              </a:p>
              <a:p>
                <a:r>
                  <a:rPr lang="en" sz="1500" dirty="0">
                    <a:latin typeface="Roboto"/>
                    <a:ea typeface="Roboto"/>
                    <a:cs typeface="Roboto"/>
                    <a:sym typeface="Roboto"/>
                  </a:rPr>
                  <a:t>Numpy</a:t>
                </a:r>
              </a:p>
              <a:p>
                <a:r>
                  <a:rPr lang="en" sz="1500" dirty="0">
                    <a:latin typeface="Roboto"/>
                    <a:ea typeface="Roboto"/>
                    <a:cs typeface="Roboto"/>
                    <a:sym typeface="Roboto"/>
                  </a:rPr>
                  <a:t>MatplotLib</a:t>
                </a:r>
              </a:p>
              <a:p>
                <a:r>
                  <a:rPr lang="en" sz="1500" dirty="0">
                    <a:latin typeface="Roboto"/>
                    <a:ea typeface="Roboto"/>
                    <a:cs typeface="Roboto"/>
                    <a:sym typeface="Roboto"/>
                  </a:rPr>
                  <a:t>Cborn, SKLearn Lib</a:t>
                </a:r>
              </a:p>
              <a:p>
                <a:r>
                  <a:rPr lang="en" sz="1500" dirty="0">
                    <a:latin typeface="Roboto"/>
                    <a:ea typeface="Roboto"/>
                    <a:cs typeface="Roboto"/>
                    <a:sym typeface="Roboto"/>
                  </a:rPr>
                  <a:t>Collab</a:t>
                </a:r>
                <a:endParaRPr sz="15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00" dirty="0">
                  <a:sym typeface="Fira Sans Extra Condensed SemiBold"/>
                </a:rPr>
                <a:t>02</a:t>
              </a:r>
              <a:endParaRPr sz="2900" dirty="0">
                <a:sym typeface="Fira Sans Extra Condensed SemiBold"/>
              </a:endParaRPr>
            </a:p>
          </p:txBody>
        </p:sp>
      </p:grpSp>
      <p:grpSp>
        <p:nvGrpSpPr>
          <p:cNvPr id="281" name="Google Shape;281;p29"/>
          <p:cNvGrpSpPr/>
          <p:nvPr/>
        </p:nvGrpSpPr>
        <p:grpSpPr>
          <a:xfrm>
            <a:off x="5183991" y="1406441"/>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00" dirty="0">
                  <a:latin typeface="Fira Sans Extra Condensed SemiBold"/>
                  <a:ea typeface="Fira Sans Extra Condensed SemiBold"/>
                  <a:cs typeface="Fira Sans Extra Condensed SemiBold"/>
                  <a:sym typeface="Fira Sans Extra Condensed SemiBold"/>
                </a:rPr>
                <a:t>03</a:t>
              </a:r>
              <a:endParaRPr sz="29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5"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04</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8"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500" dirty="0">
                    <a:solidFill>
                      <a:schemeClr val="dk1"/>
                    </a:solidFill>
                    <a:latin typeface="Roboto"/>
                    <a:ea typeface="Roboto"/>
                    <a:cs typeface="Roboto"/>
                    <a:sym typeface="Roboto"/>
                  </a:rPr>
                  <a:t>Project Building,</a:t>
                </a:r>
              </a:p>
              <a:p>
                <a:pPr algn="ctr">
                  <a:buClr>
                    <a:schemeClr val="dk1"/>
                  </a:buClr>
                  <a:buSzPts val="1100"/>
                </a:pPr>
                <a:r>
                  <a:rPr lang="en" sz="1500" dirty="0">
                    <a:solidFill>
                      <a:schemeClr val="dk1"/>
                    </a:solidFill>
                    <a:latin typeface="Roboto"/>
                    <a:ea typeface="Roboto"/>
                    <a:cs typeface="Roboto"/>
                    <a:sym typeface="Roboto"/>
                  </a:rPr>
                  <a:t>DSA Jobs</a:t>
                </a:r>
                <a:endParaRPr sz="15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05</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8" y="2159661"/>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4"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5"/>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1"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0"/>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300483"/>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0"/>
            <a:ext cx="10972800" cy="772948"/>
          </a:xfrm>
        </p:spPr>
        <p:txBody>
          <a:bodyPr lIns="82611" tIns="41306" rIns="82611" bIns="41306">
            <a:normAutofit/>
          </a:bodyPr>
          <a:lstStyle/>
          <a:p>
            <a:pPr algn="l"/>
            <a:r>
              <a:rPr lang="en" sz="4300" dirty="0">
                <a:solidFill>
                  <a:schemeClr val="tx1"/>
                </a:solidFill>
                <a:latin typeface="Times New Roman" panose="02020603050405020304" pitchFamily="18" charset="0"/>
                <a:cs typeface="Times New Roman" panose="02020603050405020304" pitchFamily="18" charset="0"/>
              </a:rPr>
              <a:t>Day wise Learning Plan</a:t>
            </a:r>
            <a:endParaRPr lang="en-US" sz="43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452286"/>
            <a:ext cx="7776864" cy="408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1" tIns="41306" rIns="82611" bIns="4130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109"/>
            <a:r>
              <a:rPr lang="en-US" sz="1600" b="1" dirty="0">
                <a:solidFill>
                  <a:srgbClr val="606060"/>
                </a:solidFill>
                <a:latin typeface="Poppins"/>
              </a:rPr>
              <a:t>Day -1 :</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for Data</a:t>
            </a:r>
            <a:br>
              <a:rPr lang="en-US" sz="1600" dirty="0">
                <a:solidFill>
                  <a:srgbClr val="2D2D2F"/>
                </a:solidFill>
                <a:latin typeface="Segoe UI" panose="020B0502040204020203" pitchFamily="34" charset="0"/>
                <a:cs typeface="Segoe UI" panose="020B0502040204020203" pitchFamily="34" charset="0"/>
              </a:rPr>
            </a:br>
            <a:r>
              <a:rPr lang="en-US" sz="16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600" dirty="0"/>
          </a:p>
          <a:p>
            <a:pPr defTabSz="826109"/>
            <a:r>
              <a:rPr lang="en-US" sz="1600" b="1" dirty="0">
                <a:solidFill>
                  <a:srgbClr val="606060"/>
                </a:solidFill>
                <a:latin typeface="Poppins"/>
              </a:rPr>
              <a:t>Day -2: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Advanced Python Programming</a:t>
            </a:r>
            <a:endParaRPr lang="en-US" sz="1600" dirty="0"/>
          </a:p>
          <a:p>
            <a:pPr defTabSz="826109"/>
            <a:r>
              <a:rPr lang="en-US" sz="1600" b="1" dirty="0">
                <a:solidFill>
                  <a:srgbClr val="606060"/>
                </a:solidFill>
                <a:latin typeface="Poppins"/>
              </a:rPr>
              <a:t>Day -3: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Introduction</a:t>
            </a:r>
            <a:endParaRPr lang="en-US" sz="1600" dirty="0"/>
          </a:p>
          <a:p>
            <a:pPr defTabSz="826109"/>
            <a:r>
              <a:rPr lang="en-US" sz="1600" b="1" dirty="0">
                <a:solidFill>
                  <a:srgbClr val="606060"/>
                </a:solidFill>
                <a:latin typeface="Poppins"/>
              </a:rPr>
              <a:t>Day -4: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Data Structures</a:t>
            </a:r>
            <a:endParaRPr lang="en-US" sz="1600" dirty="0"/>
          </a:p>
          <a:p>
            <a:pPr defTabSz="826109"/>
            <a:r>
              <a:rPr lang="en-US" sz="1600" b="1" dirty="0">
                <a:solidFill>
                  <a:srgbClr val="606060"/>
                </a:solidFill>
                <a:latin typeface="Poppins"/>
              </a:rPr>
              <a:t>Day -5:</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600" dirty="0"/>
          </a:p>
          <a:p>
            <a:pPr defTabSz="826109"/>
            <a:r>
              <a:rPr lang="en-US" sz="1600" b="1" dirty="0">
                <a:solidFill>
                  <a:srgbClr val="606060"/>
                </a:solidFill>
                <a:latin typeface="Poppins"/>
              </a:rPr>
              <a:t>Day -6:</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 Sort, Search and Counting Functions</a:t>
            </a:r>
            <a:endParaRPr lang="en-US" sz="1600" dirty="0"/>
          </a:p>
          <a:p>
            <a:pPr defTabSz="826109"/>
            <a:r>
              <a:rPr lang="en-US" sz="1600" b="1" dirty="0">
                <a:solidFill>
                  <a:srgbClr val="606060"/>
                </a:solidFill>
                <a:latin typeface="Poppins"/>
              </a:rPr>
              <a:t>Day -7:</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Histogram Using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I/O With </a:t>
            </a:r>
            <a:r>
              <a:rPr lang="en-US" sz="1600" dirty="0" err="1">
                <a:solidFill>
                  <a:srgbClr val="2D2D2F"/>
                </a:solidFill>
                <a:latin typeface="Segoe UI" panose="020B0502040204020203" pitchFamily="34" charset="0"/>
                <a:cs typeface="Segoe UI" panose="020B0502040204020203" pitchFamily="34" charset="0"/>
              </a:rPr>
              <a:t>Numpy</a:t>
            </a:r>
            <a:endParaRPr lang="en-US" sz="1600" dirty="0"/>
          </a:p>
          <a:p>
            <a:pPr defTabSz="826109"/>
            <a:r>
              <a:rPr lang="en-US" sz="1600" b="1" dirty="0">
                <a:solidFill>
                  <a:srgbClr val="606060"/>
                </a:solidFill>
                <a:latin typeface="Poppins"/>
              </a:rPr>
              <a:t>Day -8:</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Library – Introduction , </a:t>
            </a:r>
            <a:r>
              <a:rPr lang="en-US" sz="1600" dirty="0" err="1">
                <a:solidFill>
                  <a:srgbClr val="2D2D2F"/>
                </a:solidFill>
                <a:latin typeface="Segoe UI" panose="020B0502040204020203" pitchFamily="34" charset="0"/>
                <a:cs typeface="Segoe UI" panose="020B0502040204020203" pitchFamily="34" charset="0"/>
              </a:rPr>
              <a:t>Pyplot</a:t>
            </a:r>
            <a:r>
              <a:rPr lang="en-US" sz="1600" dirty="0">
                <a:solidFill>
                  <a:srgbClr val="2D2D2F"/>
                </a:solidFill>
                <a:latin typeface="Segoe UI" panose="020B0502040204020203" pitchFamily="34" charset="0"/>
                <a:cs typeface="Segoe UI" panose="020B0502040204020203" pitchFamily="34" charset="0"/>
              </a:rPr>
              <a:t> API | Types Of Plots</a:t>
            </a:r>
            <a:endParaRPr lang="en-US" sz="1600" dirty="0"/>
          </a:p>
          <a:p>
            <a:pPr defTabSz="826109"/>
            <a:r>
              <a:rPr lang="en-US" sz="1600" b="1" dirty="0">
                <a:solidFill>
                  <a:srgbClr val="606060"/>
                </a:solidFill>
                <a:latin typeface="Poppins"/>
              </a:rPr>
              <a:t>Day -9:</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Seaborn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-10:</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SKLearn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-11:</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Google </a:t>
            </a:r>
            <a:r>
              <a:rPr lang="en-US" sz="1600" dirty="0" err="1">
                <a:solidFill>
                  <a:srgbClr val="2D2D2F"/>
                </a:solidFill>
                <a:latin typeface="Segoe UI" panose="020B0502040204020203" pitchFamily="34" charset="0"/>
                <a:cs typeface="Segoe UI" panose="020B0502040204020203" pitchFamily="34" charset="0"/>
              </a:rPr>
              <a:t>Colab</a:t>
            </a:r>
            <a:r>
              <a:rPr lang="en-US" sz="1600" dirty="0">
                <a:solidFill>
                  <a:srgbClr val="2D2D2F"/>
                </a:solidFill>
                <a:latin typeface="Segoe UI" panose="020B0502040204020203" pitchFamily="34" charset="0"/>
                <a:cs typeface="Segoe UI" panose="020B0502040204020203" pitchFamily="34" charset="0"/>
              </a:rPr>
              <a:t> Notebook</a:t>
            </a:r>
            <a:endParaRPr lang="en-US" sz="1600" dirty="0"/>
          </a:p>
          <a:p>
            <a:pPr defTabSz="826109"/>
            <a:r>
              <a:rPr lang="en-US" sz="1600" b="1" dirty="0">
                <a:solidFill>
                  <a:srgbClr val="606060"/>
                </a:solidFill>
                <a:latin typeface="Poppins"/>
              </a:rPr>
              <a:t>Day -12: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Date and Time, Data Wrangling</a:t>
            </a:r>
            <a:endParaRPr lang="en-US" sz="1600" dirty="0"/>
          </a:p>
          <a:p>
            <a:pPr defTabSz="826109"/>
            <a:r>
              <a:rPr lang="en-US" sz="1600" b="1" dirty="0">
                <a:solidFill>
                  <a:srgbClr val="606060"/>
                </a:solidFill>
                <a:latin typeface="Poppins"/>
              </a:rPr>
              <a:t>Day -13: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Data Aggregation</a:t>
            </a:r>
            <a:endParaRPr lang="en-US" sz="1600" dirty="0"/>
          </a:p>
          <a:p>
            <a:pPr defTabSz="826109"/>
            <a:r>
              <a:rPr lang="en-US" sz="1600" b="1" dirty="0">
                <a:solidFill>
                  <a:srgbClr val="606060"/>
                </a:solidFill>
                <a:latin typeface="Poppins"/>
              </a:rPr>
              <a:t>Day -14: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Word Tokenization , Stemming and </a:t>
            </a:r>
            <a:r>
              <a:rPr lang="en-US" sz="1600" dirty="0" err="1">
                <a:solidFill>
                  <a:srgbClr val="2D2D2F"/>
                </a:solidFill>
                <a:latin typeface="Segoe UI" panose="020B0502040204020203" pitchFamily="34" charset="0"/>
                <a:cs typeface="Segoe UI" panose="020B0502040204020203" pitchFamily="34" charset="0"/>
              </a:rPr>
              <a:t>Lammetization</a:t>
            </a:r>
            <a:endParaRPr lang="en-US" sz="1600" dirty="0"/>
          </a:p>
          <a:p>
            <a:pPr defTabSz="826109"/>
            <a:r>
              <a:rPr lang="en-US" sz="1600" b="1" dirty="0">
                <a:solidFill>
                  <a:srgbClr val="606060"/>
                </a:solidFill>
                <a:latin typeface="Poppins"/>
              </a:rPr>
              <a:t>Day -15: </a:t>
            </a:r>
            <a:r>
              <a:rPr lang="en-US" sz="1600" dirty="0">
                <a:solidFill>
                  <a:srgbClr val="2D2D2F"/>
                </a:solidFill>
                <a:latin typeface="Segoe UI" panose="020B0502040204020203" pitchFamily="34" charset="0"/>
                <a:cs typeface="Segoe UI" panose="020B0502040204020203" pitchFamily="34" charset="0"/>
              </a:rPr>
              <a:t>Python – Data Visualization</a:t>
            </a:r>
            <a:endParaRPr lang="en-US" sz="2500" dirty="0"/>
          </a:p>
        </p:txBody>
      </p:sp>
    </p:spTree>
    <p:extLst>
      <p:ext uri="{BB962C8B-B14F-4D97-AF65-F5344CB8AC3E}">
        <p14:creationId xmlns:p14="http://schemas.microsoft.com/office/powerpoint/2010/main" val="674522623"/>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lIns="82611" tIns="41306" rIns="82611" bIns="41306"/>
          <a:lstStyle/>
          <a:p>
            <a:pPr algn="l"/>
            <a:r>
              <a:rPr lang="en" sz="3600" dirty="0">
                <a:solidFill>
                  <a:schemeClr val="tx1"/>
                </a:solidFill>
              </a:rPr>
              <a:t>Day wise Learning Plan</a:t>
            </a:r>
            <a:endParaRPr lang="en-US" sz="3200" dirty="0">
              <a:solidFill>
                <a:schemeClr val="tx1"/>
              </a:solidFill>
            </a:endParaRPr>
          </a:p>
        </p:txBody>
      </p:sp>
      <p:sp>
        <p:nvSpPr>
          <p:cNvPr id="3" name="Rectangle 2"/>
          <p:cNvSpPr/>
          <p:nvPr/>
        </p:nvSpPr>
        <p:spPr>
          <a:xfrm>
            <a:off x="812801" y="1397001"/>
            <a:ext cx="7864009" cy="4238402"/>
          </a:xfrm>
          <a:prstGeom prst="rect">
            <a:avLst/>
          </a:prstGeom>
        </p:spPr>
        <p:txBody>
          <a:bodyPr wrap="square" lIns="82611" tIns="41306" rIns="82611" bIns="41306">
            <a:spAutoFit/>
          </a:bodyPr>
          <a:lstStyle/>
          <a:p>
            <a:r>
              <a:rPr lang="en-US" b="1" dirty="0">
                <a:solidFill>
                  <a:srgbClr val="606060"/>
                </a:solidFill>
                <a:latin typeface="Poppins"/>
              </a:rPr>
              <a:t>Day -16:</a:t>
            </a:r>
            <a:r>
              <a:rPr lang="en-US" dirty="0">
                <a:solidFill>
                  <a:srgbClr val="606060"/>
                </a:solidFill>
                <a:latin typeface="Poppins"/>
              </a:rPr>
              <a:t> </a:t>
            </a:r>
            <a:r>
              <a:rPr lang="en-US" sz="16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6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6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6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6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6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6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6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6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6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6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6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6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6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6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1756553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lIns="82611" tIns="41306" rIns="82611" bIns="41306">
            <a:normAutofit fontScale="90000"/>
          </a:bodyPr>
          <a:lstStyle/>
          <a:p>
            <a:pPr algn="l"/>
            <a:r>
              <a:rPr lang="en-US" sz="43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7" y="5675514"/>
            <a:ext cx="4960840" cy="468139"/>
          </a:xfrm>
          <a:prstGeom prst="rect">
            <a:avLst/>
          </a:prstGeom>
          <a:noFill/>
        </p:spPr>
        <p:txBody>
          <a:bodyPr wrap="none" lIns="82611" tIns="41306" rIns="82611" bIns="41306" rtlCol="0">
            <a:spAutoFit/>
          </a:bodyPr>
          <a:lstStyle/>
          <a:p>
            <a:r>
              <a:rPr lang="en-US" sz="2500" dirty="0"/>
              <a:t>All Projects in </a:t>
            </a:r>
            <a:r>
              <a:rPr lang="en-US" sz="2500" b="1" dirty="0"/>
              <a:t>Jupyter Notebook</a:t>
            </a:r>
            <a:endParaRPr lang="en-US" sz="2500" b="1" u="sng" dirty="0"/>
          </a:p>
        </p:txBody>
      </p:sp>
      <p:sp>
        <p:nvSpPr>
          <p:cNvPr id="6" name="Rectangle 5"/>
          <p:cNvSpPr/>
          <p:nvPr/>
        </p:nvSpPr>
        <p:spPr>
          <a:xfrm>
            <a:off x="1059989" y="1720560"/>
            <a:ext cx="8756239" cy="3420627"/>
          </a:xfrm>
          <a:prstGeom prst="rect">
            <a:avLst/>
          </a:prstGeom>
        </p:spPr>
        <p:txBody>
          <a:bodyPr wrap="square" lIns="82611" tIns="41306" rIns="82611" bIns="41306">
            <a:spAutoFit/>
          </a:bodyPr>
          <a:lstStyle/>
          <a:p>
            <a:pPr marL="309791" indent="-309791">
              <a:buFont typeface="+mj-lt"/>
              <a:buAutoNum type="arabicPeriod"/>
            </a:pPr>
            <a:r>
              <a:rPr lang="en-US" sz="2100" dirty="0"/>
              <a:t>Spatial Data Science For  Covid-19 Disease Prediction     </a:t>
            </a:r>
          </a:p>
          <a:p>
            <a:pPr marL="309791" indent="-309791">
              <a:buFont typeface="+mj-lt"/>
              <a:buAutoNum type="arabicPeriod"/>
            </a:pPr>
            <a:r>
              <a:rPr lang="en-US" sz="2100" dirty="0"/>
              <a:t>Parkinson’s Disease Prediction-</a:t>
            </a:r>
            <a:r>
              <a:rPr lang="en-US" sz="2100" dirty="0" err="1"/>
              <a:t>XGBoost</a:t>
            </a:r>
            <a:r>
              <a:rPr lang="en-US" sz="2100" dirty="0"/>
              <a:t> Classifier</a:t>
            </a:r>
          </a:p>
          <a:p>
            <a:pPr marL="309791" indent="-309791">
              <a:buFont typeface="+mj-lt"/>
              <a:buAutoNum type="arabicPeriod"/>
            </a:pPr>
            <a:r>
              <a:rPr lang="en-US" sz="2100" dirty="0"/>
              <a:t>House Price Prediction-Random Forest Regression</a:t>
            </a:r>
          </a:p>
          <a:p>
            <a:pPr marL="309791" indent="-309791">
              <a:buFont typeface="+mj-lt"/>
              <a:buAutoNum type="arabicPeriod"/>
            </a:pPr>
            <a:r>
              <a:rPr lang="en-US" sz="2100" dirty="0"/>
              <a:t>Customer Segmentation Using ML-K-Means Clustering</a:t>
            </a:r>
          </a:p>
          <a:p>
            <a:pPr marL="309791" indent="-309791">
              <a:buFont typeface="+mj-lt"/>
              <a:buAutoNum type="arabicPeriod"/>
            </a:pPr>
            <a:r>
              <a:rPr lang="en-US" sz="2100" dirty="0"/>
              <a:t>Home Loan Prediction-Decision Tree Classifier</a:t>
            </a:r>
          </a:p>
          <a:p>
            <a:pPr marL="309791" indent="-309791">
              <a:buFont typeface="+mj-lt"/>
              <a:buAutoNum type="arabicPeriod"/>
            </a:pPr>
            <a:r>
              <a:rPr lang="en-US" sz="2100" dirty="0"/>
              <a:t>Spam Classification-NLP</a:t>
            </a:r>
          </a:p>
          <a:p>
            <a:pPr marL="309791" indent="-309791">
              <a:buFont typeface="+mj-lt"/>
              <a:buAutoNum type="arabicPeriod"/>
            </a:pPr>
            <a:r>
              <a:rPr lang="en-US" sz="2100" dirty="0"/>
              <a:t>Hand Written Digit Recognition Using Python-CNN</a:t>
            </a:r>
          </a:p>
          <a:p>
            <a:pPr marL="309791" indent="-309791">
              <a:buFont typeface="+mj-lt"/>
              <a:buAutoNum type="arabicPeriod"/>
            </a:pPr>
            <a:r>
              <a:rPr lang="en-US" sz="2100" dirty="0"/>
              <a:t>Churn Prediction-Deep Learning</a:t>
            </a:r>
          </a:p>
          <a:p>
            <a:pPr marL="309791" indent="-309791">
              <a:buFont typeface="+mj-lt"/>
              <a:buAutoNum type="arabicPeriod"/>
            </a:pPr>
            <a:r>
              <a:rPr lang="en-US" sz="2100" dirty="0"/>
              <a:t>Crop Yield Prediction</a:t>
            </a:r>
          </a:p>
          <a:p>
            <a:pPr marL="309791" indent="-309791">
              <a:buFont typeface="+mj-lt"/>
              <a:buAutoNum type="arabicPeriod"/>
            </a:pPr>
            <a:r>
              <a:rPr lang="en-US" sz="2100" dirty="0"/>
              <a:t>Ground water level prediction</a:t>
            </a:r>
          </a:p>
        </p:txBody>
      </p:sp>
    </p:spTree>
    <p:extLst>
      <p:ext uri="{BB962C8B-B14F-4D97-AF65-F5344CB8AC3E}">
        <p14:creationId xmlns:p14="http://schemas.microsoft.com/office/powerpoint/2010/main" val="1651143952"/>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lIns="82611" tIns="41306" rIns="82611" bIns="41306">
            <a:normAutofit fontScale="90000"/>
          </a:bodyPr>
          <a:lstStyle/>
          <a:p>
            <a:pPr algn="l"/>
            <a:r>
              <a:rPr lang="en-US" sz="3200" u="sng" dirty="0">
                <a:solidFill>
                  <a:schemeClr val="tx1"/>
                </a:solidFill>
              </a:rPr>
              <a:t>What</a:t>
            </a:r>
            <a:r>
              <a:rPr lang="en-US" sz="3200" dirty="0">
                <a:solidFill>
                  <a:schemeClr val="tx1"/>
                </a:solidFill>
              </a:rPr>
              <a:t> you will </a:t>
            </a:r>
            <a:r>
              <a:rPr lang="en-US" sz="3200" u="sng" dirty="0">
                <a:solidFill>
                  <a:schemeClr val="tx1"/>
                </a:solidFill>
              </a:rPr>
              <a:t>get</a:t>
            </a:r>
            <a:r>
              <a:rPr lang="en-US" sz="3200" dirty="0">
                <a:solidFill>
                  <a:schemeClr val="tx1"/>
                </a:solidFill>
              </a:rPr>
              <a:t> from this Free 30 Days Master Class?</a:t>
            </a:r>
          </a:p>
        </p:txBody>
      </p:sp>
      <p:sp>
        <p:nvSpPr>
          <p:cNvPr id="3" name="Rectangle 2"/>
          <p:cNvSpPr/>
          <p:nvPr/>
        </p:nvSpPr>
        <p:spPr>
          <a:xfrm>
            <a:off x="2103480" y="2597817"/>
            <a:ext cx="7603384" cy="1585168"/>
          </a:xfrm>
          <a:prstGeom prst="rect">
            <a:avLst/>
          </a:prstGeom>
        </p:spPr>
        <p:txBody>
          <a:bodyPr wrap="square" lIns="82611" tIns="41306" rIns="82611" bIns="41306">
            <a:spAutoFit/>
          </a:bodyPr>
          <a:lstStyle/>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014693622"/>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4" y="2978614"/>
            <a:ext cx="7848779" cy="1044421"/>
          </a:xfrm>
        </p:spPr>
        <p:txBody>
          <a:bodyPr/>
          <a:lstStyle/>
          <a:p>
            <a:r>
              <a:rPr lang="en-US" sz="2500" dirty="0">
                <a:solidFill>
                  <a:schemeClr val="bg2">
                    <a:lumMod val="50000"/>
                  </a:schemeClr>
                </a:solidFill>
              </a:rPr>
              <a:t>Ans :</a:t>
            </a:r>
            <a:r>
              <a:rPr lang="en-US" sz="2500"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solidFill>
                  <a:schemeClr val="tx1"/>
                </a:solidFill>
              </a:rPr>
              <a:t>The Participants should submit the from on daily basis. </a:t>
            </a:r>
            <a:br>
              <a:rPr lang="en-US" sz="1600" dirty="0">
                <a:solidFill>
                  <a:schemeClr val="tx1"/>
                </a:solidFill>
              </a:rPr>
            </a:br>
            <a:r>
              <a:rPr lang="en-US" sz="1600" dirty="0">
                <a:solidFill>
                  <a:srgbClr val="C00000"/>
                </a:solidFill>
              </a:rPr>
              <a:t>Minimum 25 Days </a:t>
            </a:r>
            <a:r>
              <a:rPr lang="en-US" sz="1600" dirty="0">
                <a:solidFill>
                  <a:schemeClr val="tx1"/>
                </a:solidFill>
              </a:rPr>
              <a:t>Attendance is Required to get Free Master Class Participation Certificate.</a:t>
            </a:r>
          </a:p>
        </p:txBody>
      </p:sp>
      <p:sp>
        <p:nvSpPr>
          <p:cNvPr id="3" name="Title 2"/>
          <p:cNvSpPr>
            <a:spLocks noGrp="1"/>
          </p:cNvSpPr>
          <p:nvPr>
            <p:ph type="title" idx="2"/>
          </p:nvPr>
        </p:nvSpPr>
        <p:spPr>
          <a:xfrm>
            <a:off x="2118776" y="1028734"/>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1"/>
            <a:ext cx="7675856" cy="652805"/>
          </a:xfrm>
          <a:prstGeom prst="rect">
            <a:avLst/>
          </a:prstGeom>
          <a:ln>
            <a:solidFill>
              <a:srgbClr val="FF0000"/>
            </a:solidFill>
          </a:ln>
        </p:spPr>
        <p:txBody>
          <a:bodyPr wrap="square" lIns="82611" tIns="41306" rIns="82611" bIns="41306">
            <a:spAutoFit/>
          </a:bodyPr>
          <a:lstStyle/>
          <a:p>
            <a:r>
              <a:rPr lang="en-US" sz="1900" dirty="0">
                <a:solidFill>
                  <a:schemeClr val="bg2">
                    <a:lumMod val="50000"/>
                  </a:schemeClr>
                </a:solidFill>
              </a:rPr>
              <a:t>Note :</a:t>
            </a:r>
            <a:r>
              <a:rPr lang="en-US" sz="19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1011490155"/>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82611" tIns="41306" rIns="82611" bIns="41306">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a:t>
            </a:r>
            <a:r>
              <a:rPr lang="en-US" sz="48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3"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792093923"/>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3" y="3806663"/>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598" tIns="82598" rIns="82598" bIns="82598"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00" b="1" dirty="0"/>
              <a:t>On Demand</a:t>
            </a:r>
          </a:p>
        </p:txBody>
      </p:sp>
    </p:spTree>
    <p:extLst>
      <p:ext uri="{BB962C8B-B14F-4D97-AF65-F5344CB8AC3E}">
        <p14:creationId xmlns:p14="http://schemas.microsoft.com/office/powerpoint/2010/main" val="3210963278"/>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1"/>
            <a:ext cx="5630397" cy="1344148"/>
          </a:xfrm>
        </p:spPr>
        <p:txBody>
          <a:bodyPr/>
          <a:lstStyle/>
          <a:p>
            <a:r>
              <a:rPr lang="en-US" sz="5500" dirty="0"/>
              <a:t>What is Internship????</a:t>
            </a:r>
          </a:p>
        </p:txBody>
      </p:sp>
      <p:grpSp>
        <p:nvGrpSpPr>
          <p:cNvPr id="9" name="Group 8"/>
          <p:cNvGrpSpPr/>
          <p:nvPr/>
        </p:nvGrpSpPr>
        <p:grpSpPr>
          <a:xfrm>
            <a:off x="2063552" y="1892830"/>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solidFill>
                    <a:schemeClr val="bg1"/>
                  </a:solidFill>
                </a:rPr>
                <a:t>Grow</a:t>
              </a:r>
            </a:p>
          </p:txBody>
        </p:sp>
      </p:grpSp>
    </p:spTree>
    <p:extLst>
      <p:ext uri="{BB962C8B-B14F-4D97-AF65-F5344CB8AC3E}">
        <p14:creationId xmlns:p14="http://schemas.microsoft.com/office/powerpoint/2010/main" val="3260900891"/>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223160357"/>
              </p:ext>
            </p:extLst>
          </p:nvPr>
        </p:nvGraphicFramePr>
        <p:xfrm>
          <a:off x="1" y="100139"/>
          <a:ext cx="11920703" cy="6515882"/>
        </p:xfrm>
        <a:graphic>
          <a:graphicData uri="http://schemas.openxmlformats.org/drawingml/2006/table">
            <a:tbl>
              <a:tblPr firstRow="1" bandRow="1">
                <a:tableStyleId>{08FB837D-C827-4EFA-A057-4D05807E0F7C}</a:tableStyleId>
              </a:tblPr>
              <a:tblGrid>
                <a:gridCol w="4727179"/>
                <a:gridCol w="7193524"/>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tr>
            </a:tbl>
          </a:graphicData>
        </a:graphic>
      </p:graphicFrame>
    </p:spTree>
    <p:extLst>
      <p:ext uri="{BB962C8B-B14F-4D97-AF65-F5344CB8AC3E}">
        <p14:creationId xmlns:p14="http://schemas.microsoft.com/office/powerpoint/2010/main" val="23349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33418"/>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4" y="932724"/>
            <a:ext cx="7522353" cy="2304217"/>
          </a:xfrm>
          <a:prstGeom prst="rect">
            <a:avLst/>
          </a:prstGeom>
        </p:spPr>
        <p:txBody>
          <a:bodyPr spcFirstLastPara="1" wrap="square" lIns="0" tIns="0" rIns="0" bIns="0" anchor="ctr" anchorCtr="0">
            <a:noAutofit/>
          </a:bodyPr>
          <a:lstStyle/>
          <a:p>
            <a:r>
              <a:rPr lang="en" sz="5500" dirty="0"/>
              <a:t>30 Days </a:t>
            </a:r>
            <a:br>
              <a:rPr lang="en" sz="5500" dirty="0"/>
            </a:br>
            <a:r>
              <a:rPr lang="en" sz="5500" dirty="0">
                <a:solidFill>
                  <a:srgbClr val="C00000"/>
                </a:solidFill>
              </a:rPr>
              <a:t>Data Scinece &amp; Analytics </a:t>
            </a:r>
            <a:r>
              <a:rPr lang="en" sz="5500" dirty="0"/>
              <a:t>Master Class</a:t>
            </a:r>
            <a:endParaRPr sz="5500" dirty="0"/>
          </a:p>
        </p:txBody>
      </p:sp>
      <p:sp>
        <p:nvSpPr>
          <p:cNvPr id="2" name="TextBox 1"/>
          <p:cNvSpPr txBox="1"/>
          <p:nvPr/>
        </p:nvSpPr>
        <p:spPr>
          <a:xfrm>
            <a:off x="3869903" y="5685586"/>
            <a:ext cx="5566006" cy="929804"/>
          </a:xfrm>
          <a:prstGeom prst="rect">
            <a:avLst/>
          </a:prstGeom>
          <a:noFill/>
        </p:spPr>
        <p:txBody>
          <a:bodyPr wrap="none" lIns="82611" tIns="41306" rIns="82611" bIns="41306" rtlCol="0">
            <a:spAutoFit/>
          </a:bodyPr>
          <a:lstStyle/>
          <a:p>
            <a:r>
              <a:rPr lang="en-US" sz="5500" dirty="0">
                <a:solidFill>
                  <a:schemeClr val="bg2">
                    <a:lumMod val="75000"/>
                  </a:schemeClr>
                </a:solidFill>
              </a:rPr>
              <a:t>Free Registration</a:t>
            </a:r>
          </a:p>
        </p:txBody>
      </p:sp>
      <p:sp>
        <p:nvSpPr>
          <p:cNvPr id="3" name="TextBox 2"/>
          <p:cNvSpPr txBox="1"/>
          <p:nvPr/>
        </p:nvSpPr>
        <p:spPr>
          <a:xfrm>
            <a:off x="3869904" y="3822422"/>
            <a:ext cx="7425233" cy="698972"/>
          </a:xfrm>
          <a:prstGeom prst="rect">
            <a:avLst/>
          </a:prstGeom>
          <a:noFill/>
        </p:spPr>
        <p:txBody>
          <a:bodyPr wrap="none" lIns="82611" tIns="41306" rIns="82611" bIns="41306" rtlCol="0">
            <a:spAutoFit/>
          </a:bodyPr>
          <a:lstStyle/>
          <a:p>
            <a:r>
              <a:rPr lang="en-US" sz="4000" dirty="0">
                <a:solidFill>
                  <a:schemeClr val="bg2">
                    <a:lumMod val="75000"/>
                  </a:schemeClr>
                </a:solidFill>
              </a:rPr>
              <a:t>Day1 : Python for Data Science </a:t>
            </a:r>
          </a:p>
        </p:txBody>
      </p:sp>
      <p:sp>
        <p:nvSpPr>
          <p:cNvPr id="4" name="TextBox 3"/>
          <p:cNvSpPr txBox="1"/>
          <p:nvPr/>
        </p:nvSpPr>
        <p:spPr>
          <a:xfrm>
            <a:off x="5681657" y="4899577"/>
            <a:ext cx="2019972" cy="360418"/>
          </a:xfrm>
          <a:prstGeom prst="rect">
            <a:avLst/>
          </a:prstGeom>
          <a:noFill/>
        </p:spPr>
        <p:txBody>
          <a:bodyPr wrap="none" lIns="82611" tIns="41306" rIns="82611" bIns="41306"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3833901932"/>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7"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7" y="1274357"/>
            <a:ext cx="5843069" cy="468139"/>
          </a:xfrm>
          <a:prstGeom prst="rect">
            <a:avLst/>
          </a:prstGeom>
          <a:noFill/>
        </p:spPr>
        <p:txBody>
          <a:bodyPr wrap="none" lIns="82611" tIns="41306" rIns="82611" bIns="41306" rtlCol="0">
            <a:spAutoFit/>
          </a:bodyPr>
          <a:lstStyle/>
          <a:p>
            <a:r>
              <a:rPr lang="en-US" sz="2500" b="1" dirty="0"/>
              <a:t>Objective of this 30 Days Master Class</a:t>
            </a:r>
          </a:p>
        </p:txBody>
      </p:sp>
    </p:spTree>
    <p:extLst>
      <p:ext uri="{BB962C8B-B14F-4D97-AF65-F5344CB8AC3E}">
        <p14:creationId xmlns:p14="http://schemas.microsoft.com/office/powerpoint/2010/main" val="2000456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0" y="1796819"/>
            <a:ext cx="11023161" cy="4616704"/>
          </a:xfrm>
        </p:spPr>
        <p:txBody>
          <a:bodyPr/>
          <a:lstStyle/>
          <a:p>
            <a:r>
              <a:rPr lang="en-US" sz="2900" dirty="0">
                <a:solidFill>
                  <a:schemeClr val="tx1"/>
                </a:solidFill>
              </a:rPr>
              <a:t>INTERNSHIP E-Certificate(30Days Internship on Data Science Engineering)</a:t>
            </a:r>
          </a:p>
          <a:p>
            <a:r>
              <a:rPr lang="en-US" sz="2900" dirty="0">
                <a:solidFill>
                  <a:schemeClr val="tx1"/>
                </a:solidFill>
              </a:rPr>
              <a:t>Highly organized Video content</a:t>
            </a:r>
          </a:p>
          <a:p>
            <a:r>
              <a:rPr lang="en-US" sz="2900" dirty="0">
                <a:solidFill>
                  <a:schemeClr val="tx1"/>
                </a:solidFill>
              </a:rPr>
              <a:t>Download All Files</a:t>
            </a:r>
          </a:p>
          <a:p>
            <a:r>
              <a:rPr lang="en-US" sz="2900" dirty="0">
                <a:solidFill>
                  <a:schemeClr val="tx1"/>
                </a:solidFill>
              </a:rPr>
              <a:t>Download PPTs</a:t>
            </a:r>
          </a:p>
          <a:p>
            <a:r>
              <a:rPr lang="en-US" sz="2900" dirty="0">
                <a:solidFill>
                  <a:schemeClr val="tx1"/>
                </a:solidFill>
              </a:rPr>
              <a:t>Assignments</a:t>
            </a:r>
          </a:p>
          <a:p>
            <a:r>
              <a:rPr lang="en-US" sz="2900" dirty="0">
                <a:solidFill>
                  <a:schemeClr val="tx1"/>
                </a:solidFill>
              </a:rPr>
              <a:t>Flexible Time. </a:t>
            </a:r>
          </a:p>
          <a:p>
            <a:r>
              <a:rPr lang="en-US" sz="2900" dirty="0">
                <a:solidFill>
                  <a:schemeClr val="tx1"/>
                </a:solidFill>
              </a:rPr>
              <a:t>Access Period: 60Days from the date of payment</a:t>
            </a:r>
          </a:p>
        </p:txBody>
      </p:sp>
    </p:spTree>
    <p:extLst>
      <p:ext uri="{BB962C8B-B14F-4D97-AF65-F5344CB8AC3E}">
        <p14:creationId xmlns:p14="http://schemas.microsoft.com/office/powerpoint/2010/main" val="404779239"/>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7" y="922199"/>
            <a:ext cx="7579583" cy="758796"/>
          </a:xfrm>
        </p:spPr>
        <p:txBody>
          <a:bodyPr/>
          <a:lstStyle/>
          <a:p>
            <a:r>
              <a:rPr lang="en-US" sz="4900" dirty="0"/>
              <a:t>What You Will Get???</a:t>
            </a:r>
          </a:p>
        </p:txBody>
      </p:sp>
      <p:sp>
        <p:nvSpPr>
          <p:cNvPr id="3" name="Text Placeholder 2"/>
          <p:cNvSpPr>
            <a:spLocks noGrp="1"/>
          </p:cNvSpPr>
          <p:nvPr>
            <p:ph type="body" idx="1"/>
          </p:nvPr>
        </p:nvSpPr>
        <p:spPr>
          <a:xfrm>
            <a:off x="42190" y="1436610"/>
            <a:ext cx="6960791" cy="686716"/>
          </a:xfrm>
        </p:spPr>
        <p:txBody>
          <a:bodyPr/>
          <a:lstStyle/>
          <a:p>
            <a:pPr>
              <a:buFont typeface="Arial" panose="020B0604020202020204" pitchFamily="34" charset="0"/>
              <a:buChar char="•"/>
            </a:pPr>
            <a:r>
              <a:rPr lang="en-US" sz="2100" b="1" dirty="0">
                <a:solidFill>
                  <a:srgbClr val="C00000"/>
                </a:solidFill>
                <a:latin typeface="+mj-lt"/>
              </a:rPr>
              <a:t>30 Days Learning Activity</a:t>
            </a:r>
          </a:p>
          <a:p>
            <a:pPr>
              <a:buFont typeface="Arial" panose="020B0604020202020204" pitchFamily="34" charset="0"/>
              <a:buChar char="•"/>
            </a:pPr>
            <a:r>
              <a:rPr lang="en-US" sz="2100" b="1" dirty="0">
                <a:solidFill>
                  <a:srgbClr val="C00000"/>
                </a:solidFill>
                <a:latin typeface="+mj-lt"/>
              </a:rPr>
              <a:t>Data Science Core Concepts</a:t>
            </a:r>
          </a:p>
          <a:p>
            <a:pPr>
              <a:buFont typeface="Arial" panose="020B0604020202020204" pitchFamily="34" charset="0"/>
              <a:buChar char="•"/>
            </a:pPr>
            <a:r>
              <a:rPr lang="en-US" sz="2100" b="1" dirty="0">
                <a:solidFill>
                  <a:srgbClr val="C00000"/>
                </a:solidFill>
                <a:latin typeface="+mj-lt"/>
              </a:rPr>
              <a:t>10 + Projects</a:t>
            </a:r>
          </a:p>
          <a:p>
            <a:pPr marL="395843" indent="-258159">
              <a:buFont typeface="Arial" panose="020B0604020202020204" pitchFamily="34" charset="0"/>
              <a:buChar char="•"/>
            </a:pPr>
            <a:endParaRPr lang="en-US" sz="2100" b="1" dirty="0">
              <a:solidFill>
                <a:srgbClr val="C00000"/>
              </a:solidFill>
              <a:latin typeface="+mj-lt"/>
            </a:endParaRPr>
          </a:p>
        </p:txBody>
      </p:sp>
      <p:grpSp>
        <p:nvGrpSpPr>
          <p:cNvPr id="8" name="Group 7"/>
          <p:cNvGrpSpPr/>
          <p:nvPr/>
        </p:nvGrpSpPr>
        <p:grpSpPr>
          <a:xfrm>
            <a:off x="6532982" y="766569"/>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7296039" y="1944553"/>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7527066" y="3078318"/>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900" dirty="0"/>
                <a:t>Get chance to Enroll 1-Month Internship on demand</a:t>
              </a:r>
              <a:endParaRPr sz="19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896205" y="2598803"/>
            <a:ext cx="6786511" cy="3099629"/>
          </a:xfrm>
          <a:prstGeom prst="rect">
            <a:avLst/>
          </a:prstGeom>
        </p:spPr>
        <p:txBody>
          <a:bodyPr wrap="square" lIns="82611" tIns="41306" rIns="82611" bIns="41306">
            <a:spAutoFit/>
          </a:bodyPr>
          <a:lstStyle/>
          <a:p>
            <a:pPr marL="309791" indent="-309791">
              <a:buFont typeface="+mj-lt"/>
              <a:buAutoNum type="arabicPeriod"/>
            </a:pPr>
            <a:r>
              <a:rPr lang="en-US" sz="1600" dirty="0"/>
              <a:t>Spatial Data Science For  Covid-19 Disease Prediction     </a:t>
            </a:r>
          </a:p>
          <a:p>
            <a:pPr marL="309791" indent="-309791">
              <a:buFont typeface="+mj-lt"/>
              <a:buAutoNum type="arabicPeriod"/>
            </a:pPr>
            <a:r>
              <a:rPr lang="en-US" sz="1600" dirty="0"/>
              <a:t>Parkinson’s Disease Prediction-</a:t>
            </a:r>
            <a:r>
              <a:rPr lang="en-US" sz="1600" dirty="0" err="1"/>
              <a:t>XGBoost</a:t>
            </a:r>
            <a:r>
              <a:rPr lang="en-US" sz="1600" dirty="0"/>
              <a:t> Classifier</a:t>
            </a:r>
          </a:p>
          <a:p>
            <a:pPr marL="309791" indent="-309791">
              <a:buFont typeface="+mj-lt"/>
              <a:buAutoNum type="arabicPeriod"/>
            </a:pPr>
            <a:r>
              <a:rPr lang="en-US" sz="1600" dirty="0"/>
              <a:t>House Price Prediction-Random Forest Regression</a:t>
            </a:r>
          </a:p>
          <a:p>
            <a:pPr marL="309791" indent="-309791">
              <a:buFont typeface="+mj-lt"/>
              <a:buAutoNum type="arabicPeriod"/>
            </a:pPr>
            <a:r>
              <a:rPr lang="en-US" sz="1600" dirty="0"/>
              <a:t>Customer Segmentation Using ML-K-Means Clustering</a:t>
            </a:r>
          </a:p>
          <a:p>
            <a:pPr marL="309791" indent="-309791">
              <a:buFont typeface="+mj-lt"/>
              <a:buAutoNum type="arabicPeriod"/>
            </a:pPr>
            <a:r>
              <a:rPr lang="en-US" sz="1600" dirty="0"/>
              <a:t>Home Loan Prediction-Decision Tree Classifier</a:t>
            </a:r>
          </a:p>
          <a:p>
            <a:pPr marL="309791" indent="-309791">
              <a:buFont typeface="+mj-lt"/>
              <a:buAutoNum type="arabicPeriod"/>
            </a:pPr>
            <a:r>
              <a:rPr lang="en-US" sz="1600" dirty="0"/>
              <a:t>Spam Classification-NLP</a:t>
            </a:r>
          </a:p>
          <a:p>
            <a:pPr marL="309791" indent="-309791">
              <a:buFont typeface="+mj-lt"/>
              <a:buAutoNum type="arabicPeriod"/>
            </a:pPr>
            <a:r>
              <a:rPr lang="en-US" sz="1600" dirty="0"/>
              <a:t>Hand Written Digit Recognition Using Python-CNN</a:t>
            </a:r>
          </a:p>
          <a:p>
            <a:pPr marL="309791" indent="-309791">
              <a:buFont typeface="+mj-lt"/>
              <a:buAutoNum type="arabicPeriod"/>
            </a:pPr>
            <a:r>
              <a:rPr lang="en-US" sz="1600" dirty="0"/>
              <a:t>Churn Prediction-Deep Learning</a:t>
            </a:r>
          </a:p>
          <a:p>
            <a:pPr marL="309791" indent="-309791">
              <a:buFont typeface="+mj-lt"/>
              <a:buAutoNum type="arabicPeriod"/>
            </a:pPr>
            <a:r>
              <a:rPr lang="en-US" sz="1600" dirty="0"/>
              <a:t>Crop Yield Prediction</a:t>
            </a:r>
          </a:p>
          <a:p>
            <a:pPr marL="309791" indent="-309791">
              <a:buFont typeface="+mj-lt"/>
              <a:buAutoNum type="arabicPeriod"/>
            </a:pPr>
            <a:r>
              <a:rPr lang="en-US" sz="1600" dirty="0"/>
              <a:t>Ground water level prediction</a:t>
            </a:r>
          </a:p>
          <a:p>
            <a:pPr marL="309791" indent="-309791">
              <a:buFont typeface="Arial" panose="020B0604020202020204" pitchFamily="34" charset="0"/>
              <a:buChar char="•"/>
            </a:pPr>
            <a:endParaRPr lang="en-US" b="1" dirty="0" smtClean="0"/>
          </a:p>
          <a:p>
            <a:pPr marL="309791" indent="-309791">
              <a:buFont typeface="Arial" panose="020B0604020202020204" pitchFamily="34" charset="0"/>
              <a:buChar char="•"/>
            </a:pPr>
            <a:endParaRPr lang="en-US" dirty="0"/>
          </a:p>
        </p:txBody>
      </p:sp>
    </p:spTree>
    <p:extLst>
      <p:ext uri="{BB962C8B-B14F-4D97-AF65-F5344CB8AC3E}">
        <p14:creationId xmlns:p14="http://schemas.microsoft.com/office/powerpoint/2010/main" val="845916517"/>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53410" y="1919331"/>
            <a:ext cx="8408177" cy="3795496"/>
          </a:xfrm>
          <a:prstGeom prst="rect">
            <a:avLst/>
          </a:prstGeom>
        </p:spPr>
      </p:pic>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5" indent="0">
              <a:buNone/>
            </a:pPr>
            <a:r>
              <a:rPr lang="en-US" sz="1900" dirty="0"/>
              <a:t>https://www.pantechelearning.com/data-science-master-class/</a:t>
            </a:r>
          </a:p>
          <a:p>
            <a:pPr marL="137685" indent="0">
              <a:buNone/>
            </a:pPr>
            <a:endParaRPr lang="en-US" sz="1900" dirty="0"/>
          </a:p>
        </p:txBody>
      </p:sp>
      <p:sp>
        <p:nvSpPr>
          <p:cNvPr id="8" name="Rounded Rectangle 7"/>
          <p:cNvSpPr/>
          <p:nvPr/>
        </p:nvSpPr>
        <p:spPr>
          <a:xfrm>
            <a:off x="3850874" y="5821170"/>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1" tIns="41306" rIns="82611" bIns="41306" rtlCol="0" anchor="ctr"/>
          <a:lstStyle/>
          <a:p>
            <a:pPr algn="ctr"/>
            <a:r>
              <a:rPr lang="en-US" sz="2100" dirty="0"/>
              <a:t>Coupon Code</a:t>
            </a:r>
            <a:r>
              <a:rPr lang="en-US" sz="2100"/>
              <a:t>: </a:t>
            </a:r>
            <a:r>
              <a:rPr lang="en-US" sz="2100" b="1" smtClean="0">
                <a:solidFill>
                  <a:srgbClr val="FF0000"/>
                </a:solidFill>
              </a:rPr>
              <a:t>DSABATCH2</a:t>
            </a:r>
            <a:endParaRPr lang="en-IN" sz="2100" b="1" dirty="0">
              <a:solidFill>
                <a:srgbClr val="FF0000"/>
              </a:solidFill>
            </a:endParaRPr>
          </a:p>
        </p:txBody>
      </p:sp>
      <p:sp>
        <p:nvSpPr>
          <p:cNvPr id="7" name="Right Arrow 6"/>
          <p:cNvSpPr/>
          <p:nvPr/>
        </p:nvSpPr>
        <p:spPr>
          <a:xfrm>
            <a:off x="266061" y="4025488"/>
            <a:ext cx="1787348" cy="98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82611" tIns="41306" rIns="82611" bIns="41306" rtlCol="0" anchor="ctr"/>
          <a:lstStyle/>
          <a:p>
            <a:pPr algn="ctr"/>
            <a:r>
              <a:rPr lang="en-US" b="1" dirty="0" smtClean="0"/>
              <a:t>Click Here</a:t>
            </a:r>
            <a:endParaRPr lang="en-US" b="1" dirty="0"/>
          </a:p>
        </p:txBody>
      </p:sp>
    </p:spTree>
    <p:extLst>
      <p:ext uri="{BB962C8B-B14F-4D97-AF65-F5344CB8AC3E}">
        <p14:creationId xmlns:p14="http://schemas.microsoft.com/office/powerpoint/2010/main" val="2553324551"/>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r>
              <a:rPr lang="en-US" dirty="0" smtClean="0"/>
              <a:t> - histogram</a:t>
            </a:r>
            <a:endParaRPr lang="en-US" dirty="0"/>
          </a:p>
        </p:txBody>
      </p:sp>
      <p:sp>
        <p:nvSpPr>
          <p:cNvPr id="3" name="Content Placeholder 2"/>
          <p:cNvSpPr>
            <a:spLocks noGrp="1"/>
          </p:cNvSpPr>
          <p:nvPr>
            <p:ph idx="1"/>
          </p:nvPr>
        </p:nvSpPr>
        <p:spPr/>
        <p:txBody>
          <a:bodyPr/>
          <a:lstStyle/>
          <a:p>
            <a:r>
              <a:rPr lang="en-US" dirty="0" smtClean="0"/>
              <a:t>Histogram denote the data representation by forming bins along the range of data.</a:t>
            </a:r>
          </a:p>
          <a:p>
            <a:r>
              <a:rPr lang="en-US" dirty="0" smtClean="0"/>
              <a:t>Then drawing bars to show the number of observations in each bin.</a:t>
            </a:r>
          </a:p>
          <a:p>
            <a:r>
              <a:rPr lang="en-US" dirty="0" err="1" smtClean="0"/>
              <a:t>Seaborn</a:t>
            </a:r>
            <a:r>
              <a:rPr lang="en-US" dirty="0" smtClean="0"/>
              <a:t> comes with a lot of datasets.</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a:t>
            </a:r>
          </a:p>
          <a:p>
            <a:pPr>
              <a:buNone/>
            </a:pPr>
            <a:r>
              <a:rPr lang="en-US" dirty="0" err="1" smtClean="0"/>
              <a:t>sb.distplot</a:t>
            </a:r>
            <a:r>
              <a:rPr lang="en-US" dirty="0" smtClean="0"/>
              <a:t>(</a:t>
            </a:r>
            <a:r>
              <a:rPr lang="en-US" dirty="0" err="1" smtClean="0"/>
              <a:t>df</a:t>
            </a:r>
            <a:r>
              <a:rPr lang="en-US" dirty="0" smtClean="0"/>
              <a:t>['</a:t>
            </a:r>
            <a:r>
              <a:rPr lang="en-US" dirty="0" err="1" smtClean="0"/>
              <a:t>petal_length</a:t>
            </a:r>
            <a:r>
              <a:rPr lang="en-US" dirty="0" smtClean="0"/>
              <a:t>'],</a:t>
            </a:r>
            <a:r>
              <a:rPr lang="en-US" dirty="0" err="1" smtClean="0"/>
              <a:t>kde</a:t>
            </a:r>
            <a:r>
              <a:rPr lang="en-US" dirty="0" smtClean="0"/>
              <a:t> = False)</a:t>
            </a:r>
          </a:p>
          <a:p>
            <a:pPr>
              <a:buNone/>
            </a:pPr>
            <a:r>
              <a:rPr lang="en-US" dirty="0" err="1" smtClean="0"/>
              <a:t>plt.show</a:t>
            </a:r>
            <a:r>
              <a:rPr lang="en-US" dirty="0" smtClean="0"/>
              <a:t>()</a:t>
            </a:r>
          </a:p>
          <a:p>
            <a:pPr>
              <a:buNone/>
            </a:pPr>
            <a:endParaRPr lang="en-US" dirty="0" smtClean="0"/>
          </a:p>
          <a:p>
            <a:r>
              <a:rPr lang="en-US" dirty="0" smtClean="0"/>
              <a:t>Here , </a:t>
            </a:r>
            <a:r>
              <a:rPr lang="en-US" dirty="0" err="1" smtClean="0"/>
              <a:t>kde</a:t>
            </a:r>
            <a:r>
              <a:rPr lang="en-US" dirty="0" smtClean="0"/>
              <a:t> flag is set to False.</a:t>
            </a:r>
          </a:p>
          <a:p>
            <a:r>
              <a:rPr lang="en-US" dirty="0" smtClean="0"/>
              <a:t>The representation of kernel estimation plot will be removed and only histogram is plotted.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histogram.jpg"/>
          <p:cNvPicPr>
            <a:picLocks noGrp="1" noChangeAspect="1"/>
          </p:cNvPicPr>
          <p:nvPr>
            <p:ph idx="1"/>
          </p:nvPr>
        </p:nvPicPr>
        <p:blipFill>
          <a:blip r:embed="rId2"/>
          <a:stretch>
            <a:fillRect/>
          </a:stretch>
        </p:blipFill>
        <p:spPr>
          <a:xfrm>
            <a:off x="2057402" y="1752600"/>
            <a:ext cx="6324599" cy="39624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Seaborn</a:t>
            </a:r>
            <a:r>
              <a:rPr lang="en-US" dirty="0" smtClean="0"/>
              <a:t> – kernel density estimates:</a:t>
            </a:r>
            <a:endParaRPr lang="en-US" dirty="0"/>
          </a:p>
        </p:txBody>
      </p:sp>
      <p:sp>
        <p:nvSpPr>
          <p:cNvPr id="3" name="Content Placeholder 2"/>
          <p:cNvSpPr>
            <a:spLocks noGrp="1"/>
          </p:cNvSpPr>
          <p:nvPr>
            <p:ph idx="1"/>
          </p:nvPr>
        </p:nvSpPr>
        <p:spPr/>
        <p:txBody>
          <a:bodyPr/>
          <a:lstStyle/>
          <a:p>
            <a:r>
              <a:rPr lang="en-US" dirty="0" smtClean="0"/>
              <a:t>Kernel Density Estimation(KDE) is a way to estimate the probability density function of a continuous random variable.</a:t>
            </a:r>
          </a:p>
          <a:p>
            <a:r>
              <a:rPr lang="en-US" dirty="0" smtClean="0"/>
              <a:t>It is used for non-parametric analysis.</a:t>
            </a:r>
          </a:p>
          <a:p>
            <a:r>
              <a:rPr lang="en-US" dirty="0" smtClean="0"/>
              <a:t>If we set the </a:t>
            </a:r>
            <a:r>
              <a:rPr lang="en-US" dirty="0" err="1" smtClean="0"/>
              <a:t>hist</a:t>
            </a:r>
            <a:r>
              <a:rPr lang="en-US" dirty="0" smtClean="0"/>
              <a:t> flag to false , it will kernel density estimation plot.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a:t>
            </a:r>
          </a:p>
          <a:p>
            <a:pPr>
              <a:buNone/>
            </a:pPr>
            <a:r>
              <a:rPr lang="en-US" dirty="0" err="1" smtClean="0"/>
              <a:t>sb.distplot</a:t>
            </a:r>
            <a:r>
              <a:rPr lang="en-US" dirty="0" smtClean="0"/>
              <a:t>(</a:t>
            </a:r>
            <a:r>
              <a:rPr lang="en-US" dirty="0" err="1" smtClean="0"/>
              <a:t>df</a:t>
            </a:r>
            <a:r>
              <a:rPr lang="en-US" dirty="0" smtClean="0"/>
              <a:t>['</a:t>
            </a:r>
            <a:r>
              <a:rPr lang="en-US" dirty="0" err="1" smtClean="0"/>
              <a:t>petal_length</a:t>
            </a:r>
            <a:r>
              <a:rPr lang="en-US" dirty="0" smtClean="0"/>
              <a:t>'],</a:t>
            </a:r>
            <a:r>
              <a:rPr lang="en-US" dirty="0" err="1" smtClean="0"/>
              <a:t>hist</a:t>
            </a:r>
            <a:r>
              <a:rPr lang="en-US" dirty="0" smtClean="0"/>
              <a:t>=False)</a:t>
            </a:r>
          </a:p>
          <a:p>
            <a:pPr>
              <a:buNone/>
            </a:pPr>
            <a:r>
              <a:rPr lang="en-US" dirty="0" err="1" smtClean="0"/>
              <a:t>plt.show</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curve.jpg"/>
          <p:cNvPicPr>
            <a:picLocks noGrp="1" noChangeAspect="1"/>
          </p:cNvPicPr>
          <p:nvPr>
            <p:ph idx="1"/>
          </p:nvPr>
        </p:nvPicPr>
        <p:blipFill>
          <a:blip r:embed="rId2"/>
          <a:stretch>
            <a:fillRect/>
          </a:stretch>
        </p:blipFill>
        <p:spPr>
          <a:xfrm>
            <a:off x="2133601" y="1524000"/>
            <a:ext cx="6781800" cy="4572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4" y="3393462"/>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2" y="1028734"/>
            <a:ext cx="7522353" cy="2112196"/>
          </a:xfrm>
          <a:prstGeom prst="rect">
            <a:avLst/>
          </a:prstGeom>
        </p:spPr>
        <p:txBody>
          <a:bodyPr spcFirstLastPara="1" wrap="square" lIns="0" tIns="0" rIns="0" bIns="0" anchor="ctr" anchorCtr="0">
            <a:noAutofit/>
          </a:bodyPr>
          <a:lstStyle/>
          <a:p>
            <a:r>
              <a:rPr lang="en" sz="5500" dirty="0"/>
              <a:t>30 Days </a:t>
            </a:r>
            <a:br>
              <a:rPr lang="en" sz="5500" dirty="0"/>
            </a:br>
            <a:r>
              <a:rPr lang="en" sz="5500" dirty="0">
                <a:solidFill>
                  <a:srgbClr val="C00000"/>
                </a:solidFill>
              </a:rPr>
              <a:t>Data Scinece &amp; Analytics </a:t>
            </a:r>
            <a:r>
              <a:rPr lang="en" sz="5500" dirty="0"/>
              <a:t>Master Class</a:t>
            </a:r>
            <a:endParaRPr sz="5500" dirty="0"/>
          </a:p>
        </p:txBody>
      </p:sp>
      <p:sp>
        <p:nvSpPr>
          <p:cNvPr id="5" name="TextBox 4"/>
          <p:cNvSpPr txBox="1"/>
          <p:nvPr/>
        </p:nvSpPr>
        <p:spPr>
          <a:xfrm>
            <a:off x="5615947" y="4461051"/>
            <a:ext cx="2757464" cy="760528"/>
          </a:xfrm>
          <a:prstGeom prst="rect">
            <a:avLst/>
          </a:prstGeom>
          <a:noFill/>
        </p:spPr>
        <p:txBody>
          <a:bodyPr wrap="none" lIns="82611" tIns="41306" rIns="82611" bIns="41306"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2503203018"/>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FITTING PARAMETRIC DISTRIBUTION:</a:t>
            </a:r>
            <a:endParaRPr lang="en-US" dirty="0"/>
          </a:p>
        </p:txBody>
      </p:sp>
      <p:sp>
        <p:nvSpPr>
          <p:cNvPr id="3" name="Content Placeholder 2"/>
          <p:cNvSpPr>
            <a:spLocks noGrp="1"/>
          </p:cNvSpPr>
          <p:nvPr>
            <p:ph idx="1"/>
          </p:nvPr>
        </p:nvSpPr>
        <p:spPr/>
        <p:txBody>
          <a:bodyPr/>
          <a:lstStyle/>
          <a:p>
            <a:r>
              <a:rPr lang="en-US" dirty="0" err="1" smtClean="0"/>
              <a:t>Distplot</a:t>
            </a:r>
            <a:r>
              <a:rPr lang="en-US" dirty="0" smtClean="0"/>
              <a:t>() is used to visualize the parametric distribution of the dataset.</a:t>
            </a:r>
          </a:p>
          <a:p>
            <a:r>
              <a:rPr lang="en-US" b="1" dirty="0" smtClean="0"/>
              <a:t>Example:</a:t>
            </a:r>
          </a:p>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a:t>
            </a:r>
          </a:p>
          <a:p>
            <a:pPr>
              <a:buNone/>
            </a:pPr>
            <a:r>
              <a:rPr lang="en-US" dirty="0" err="1" smtClean="0"/>
              <a:t>sb.distplot</a:t>
            </a:r>
            <a:r>
              <a:rPr lang="en-US" dirty="0" smtClean="0"/>
              <a:t>(</a:t>
            </a:r>
            <a:r>
              <a:rPr lang="en-US" dirty="0" err="1" smtClean="0"/>
              <a:t>df</a:t>
            </a:r>
            <a:r>
              <a:rPr lang="en-US" dirty="0" smtClean="0"/>
              <a:t>['</a:t>
            </a:r>
            <a:r>
              <a:rPr lang="en-US" dirty="0" err="1" smtClean="0"/>
              <a:t>petal_length</a:t>
            </a:r>
            <a:r>
              <a:rPr lang="en-US" dirty="0" smtClean="0"/>
              <a:t>']) </a:t>
            </a:r>
          </a:p>
          <a:p>
            <a:pPr>
              <a:buNone/>
            </a:pPr>
            <a:r>
              <a:rPr lang="en-US" dirty="0" err="1" smtClean="0"/>
              <a:t>plt.show</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bar.jpg"/>
          <p:cNvPicPr>
            <a:picLocks noGrp="1" noChangeAspect="1"/>
          </p:cNvPicPr>
          <p:nvPr>
            <p:ph idx="1"/>
          </p:nvPr>
        </p:nvPicPr>
        <p:blipFill>
          <a:blip r:embed="rId2"/>
          <a:stretch>
            <a:fillRect/>
          </a:stretch>
        </p:blipFill>
        <p:spPr>
          <a:xfrm>
            <a:off x="1752600" y="1752600"/>
            <a:ext cx="7086600" cy="45720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Axes Spines: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 the white and ticks spines , we can remove the top and right axis spines using the despine() function.</a:t>
            </a:r>
          </a:p>
          <a:p>
            <a:r>
              <a:rPr lang="en-US" b="1" dirty="0" smtClean="0"/>
              <a:t>Example:</a:t>
            </a:r>
          </a:p>
          <a:p>
            <a:pPr>
              <a:buNone/>
            </a:pPr>
            <a:r>
              <a:rPr lang="en-US" dirty="0" smtClean="0"/>
              <a:t>import numpy as np </a:t>
            </a:r>
          </a:p>
          <a:p>
            <a:pPr>
              <a:buNone/>
            </a:pPr>
            <a:r>
              <a:rPr lang="en-US" dirty="0" smtClean="0"/>
              <a:t>from matplotlib import pyplot as plt </a:t>
            </a:r>
          </a:p>
          <a:p>
            <a:pPr>
              <a:buNone/>
            </a:pPr>
            <a:r>
              <a:rPr lang="en-US" dirty="0" smtClean="0"/>
              <a:t>def sinplot(flip=1): </a:t>
            </a:r>
          </a:p>
          <a:p>
            <a:pPr>
              <a:buNone/>
            </a:pPr>
            <a:r>
              <a:rPr lang="en-US" dirty="0" smtClean="0"/>
              <a:t>      x = np.linspace(0, 14, 100) </a:t>
            </a:r>
          </a:p>
          <a:p>
            <a:pPr>
              <a:buNone/>
            </a:pPr>
            <a:r>
              <a:rPr lang="en-US" dirty="0" smtClean="0"/>
              <a:t>     for i in range(1, 5): </a:t>
            </a:r>
          </a:p>
          <a:p>
            <a:pPr>
              <a:buNone/>
            </a:pPr>
            <a:r>
              <a:rPr lang="en-US" dirty="0" smtClean="0"/>
              <a:t>         plt.plot(x, np.sin(x + i * .5) * (7 - i) * flip)</a:t>
            </a:r>
          </a:p>
          <a:p>
            <a:pPr>
              <a:buNone/>
            </a:pPr>
            <a:r>
              <a:rPr lang="en-US" dirty="0" smtClean="0"/>
              <a:t> import seaborn as sb </a:t>
            </a:r>
          </a:p>
          <a:p>
            <a:pPr>
              <a:buNone/>
            </a:pPr>
            <a:r>
              <a:rPr lang="en-US" dirty="0" smtClean="0"/>
              <a:t>sb.set_style("white") </a:t>
            </a:r>
          </a:p>
          <a:p>
            <a:pPr>
              <a:buNone/>
            </a:pPr>
            <a:r>
              <a:rPr lang="en-US" dirty="0" smtClean="0"/>
              <a:t>sinplot() </a:t>
            </a:r>
          </a:p>
          <a:p>
            <a:pPr>
              <a:buNone/>
            </a:pPr>
            <a:r>
              <a:rPr lang="en-US" dirty="0" smtClean="0"/>
              <a:t>sb.despine() </a:t>
            </a:r>
          </a:p>
          <a:p>
            <a:pPr>
              <a:buNone/>
            </a:pPr>
            <a:r>
              <a:rPr lang="en-US" dirty="0" smtClean="0"/>
              <a:t>plt.show()</a:t>
            </a:r>
          </a:p>
          <a:p>
            <a:endParaRPr lang="en-US" dirty="0"/>
          </a:p>
        </p:txBody>
      </p:sp>
    </p:spTree>
    <p:extLst>
      <p:ext uri="{BB962C8B-B14F-4D97-AF65-F5344CB8AC3E}">
        <p14:creationId xmlns:p14="http://schemas.microsoft.com/office/powerpoint/2010/main" val="1916522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pines.jpg"/>
          <p:cNvPicPr>
            <a:picLocks noGrp="1" noChangeAspect="1"/>
          </p:cNvPicPr>
          <p:nvPr>
            <p:ph sz="quarter" idx="1"/>
          </p:nvPr>
        </p:nvPicPr>
        <p:blipFill>
          <a:blip r:embed="rId2"/>
          <a:stretch>
            <a:fillRect/>
          </a:stretch>
        </p:blipFill>
        <p:spPr>
          <a:xfrm>
            <a:off x="2438400" y="1524000"/>
            <a:ext cx="7772400" cy="4572000"/>
          </a:xfrm>
        </p:spPr>
      </p:pic>
    </p:spTree>
    <p:extLst>
      <p:ext uri="{BB962C8B-B14F-4D97-AF65-F5344CB8AC3E}">
        <p14:creationId xmlns:p14="http://schemas.microsoft.com/office/powerpoint/2010/main" val="3655136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The Elements:</a:t>
            </a:r>
            <a:endParaRPr lang="en-US" dirty="0"/>
          </a:p>
        </p:txBody>
      </p:sp>
      <p:sp>
        <p:nvSpPr>
          <p:cNvPr id="3" name="Content Placeholder 2"/>
          <p:cNvSpPr>
            <a:spLocks noGrp="1"/>
          </p:cNvSpPr>
          <p:nvPr>
            <p:ph sz="quarter" idx="1"/>
          </p:nvPr>
        </p:nvSpPr>
        <p:spPr/>
        <p:txBody>
          <a:bodyPr/>
          <a:lstStyle/>
          <a:p>
            <a:r>
              <a:rPr lang="en-US" dirty="0" smtClean="0"/>
              <a:t>If we want to customize the seaborn styles , we can pass a dictionary of parameters to the set_style() function.</a:t>
            </a:r>
          </a:p>
          <a:p>
            <a:r>
              <a:rPr lang="en-US" dirty="0" smtClean="0"/>
              <a:t>Parameters available are viewed using axes_style() function.</a:t>
            </a:r>
          </a:p>
          <a:p>
            <a:r>
              <a:rPr lang="en-US" b="1" dirty="0" smtClean="0"/>
              <a:t>Example:</a:t>
            </a:r>
          </a:p>
          <a:p>
            <a:r>
              <a:rPr lang="en-US" dirty="0" smtClean="0"/>
              <a:t>import seaborn as sb </a:t>
            </a:r>
          </a:p>
          <a:p>
            <a:r>
              <a:rPr lang="en-US" dirty="0" smtClean="0"/>
              <a:t>print (sb.axes_style)</a:t>
            </a:r>
            <a:endParaRPr lang="en-US" dirty="0"/>
          </a:p>
        </p:txBody>
      </p:sp>
    </p:spTree>
    <p:extLst>
      <p:ext uri="{BB962C8B-B14F-4D97-AF65-F5344CB8AC3E}">
        <p14:creationId xmlns:p14="http://schemas.microsoft.com/office/powerpoint/2010/main" val="482708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elements.jpg"/>
          <p:cNvPicPr>
            <a:picLocks noGrp="1" noChangeAspect="1"/>
          </p:cNvPicPr>
          <p:nvPr>
            <p:ph sz="quarter" idx="1"/>
          </p:nvPr>
        </p:nvPicPr>
        <p:blipFill>
          <a:blip r:embed="rId2"/>
          <a:stretch>
            <a:fillRect/>
          </a:stretch>
        </p:blipFill>
        <p:spPr>
          <a:xfrm>
            <a:off x="2514600" y="1752600"/>
            <a:ext cx="7315200" cy="4343400"/>
          </a:xfrm>
        </p:spPr>
      </p:pic>
    </p:spTree>
    <p:extLst>
      <p:ext uri="{BB962C8B-B14F-4D97-AF65-F5344CB8AC3E}">
        <p14:creationId xmlns:p14="http://schemas.microsoft.com/office/powerpoint/2010/main" val="1396790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Plot Elements:</a:t>
            </a:r>
            <a:endParaRPr lang="en-US" dirty="0"/>
          </a:p>
        </p:txBody>
      </p:sp>
      <p:sp>
        <p:nvSpPr>
          <p:cNvPr id="3" name="Content Placeholder 2"/>
          <p:cNvSpPr>
            <a:spLocks noGrp="1"/>
          </p:cNvSpPr>
          <p:nvPr>
            <p:ph sz="quarter" idx="1"/>
          </p:nvPr>
        </p:nvSpPr>
        <p:spPr/>
        <p:txBody>
          <a:bodyPr>
            <a:normAutofit/>
          </a:bodyPr>
          <a:lstStyle/>
          <a:p>
            <a:r>
              <a:rPr lang="en-US" dirty="0" smtClean="0"/>
              <a:t>We also have control on plot elements and can control the scale of the plot using set_context() function.</a:t>
            </a:r>
          </a:p>
          <a:p>
            <a:r>
              <a:rPr lang="en-US" dirty="0" smtClean="0"/>
              <a:t>Four preset templates are available for contexts.</a:t>
            </a:r>
          </a:p>
          <a:p>
            <a:r>
              <a:rPr lang="en-US" dirty="0" smtClean="0"/>
              <a:t>Based on relative size , the contexts are named as follows:</a:t>
            </a:r>
          </a:p>
          <a:p>
            <a:r>
              <a:rPr lang="en-US" dirty="0" smtClean="0"/>
              <a:t>Paper </a:t>
            </a:r>
          </a:p>
          <a:p>
            <a:r>
              <a:rPr lang="en-US" dirty="0" smtClean="0"/>
              <a:t>Notebook.</a:t>
            </a:r>
          </a:p>
          <a:p>
            <a:r>
              <a:rPr lang="en-US" dirty="0" smtClean="0"/>
              <a:t>Talk</a:t>
            </a:r>
          </a:p>
          <a:p>
            <a:r>
              <a:rPr lang="en-US" dirty="0" smtClean="0"/>
              <a:t>Poster.</a:t>
            </a:r>
          </a:p>
          <a:p>
            <a:endParaRPr lang="en-US" dirty="0" smtClean="0"/>
          </a:p>
          <a:p>
            <a:r>
              <a:rPr lang="en-US" dirty="0" smtClean="0"/>
              <a:t>By default , context is set to notebook.</a:t>
            </a:r>
          </a:p>
          <a:p>
            <a:endParaRPr lang="en-US" dirty="0"/>
          </a:p>
        </p:txBody>
      </p:sp>
    </p:spTree>
    <p:extLst>
      <p:ext uri="{BB962C8B-B14F-4D97-AF65-F5344CB8AC3E}">
        <p14:creationId xmlns:p14="http://schemas.microsoft.com/office/powerpoint/2010/main" val="2509700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import numpy as np </a:t>
            </a:r>
          </a:p>
          <a:p>
            <a:pPr>
              <a:buNone/>
            </a:pPr>
            <a:r>
              <a:rPr lang="en-US" dirty="0" smtClean="0"/>
              <a:t>from matplotlib import pyplot as plt </a:t>
            </a:r>
          </a:p>
          <a:p>
            <a:pPr>
              <a:buNone/>
            </a:pPr>
            <a:r>
              <a:rPr lang="en-US" dirty="0" smtClean="0"/>
              <a:t>def sinplot(flip = 1): </a:t>
            </a:r>
          </a:p>
          <a:p>
            <a:pPr>
              <a:buNone/>
            </a:pPr>
            <a:r>
              <a:rPr lang="en-US" dirty="0" smtClean="0"/>
              <a:t>     x = np.linspace(0, 14, 100) </a:t>
            </a:r>
          </a:p>
          <a:p>
            <a:pPr>
              <a:buNone/>
            </a:pPr>
            <a:r>
              <a:rPr lang="en-US" dirty="0" smtClean="0"/>
              <a:t>    for i in range(1, 5): </a:t>
            </a:r>
          </a:p>
          <a:p>
            <a:pPr>
              <a:buNone/>
            </a:pPr>
            <a:r>
              <a:rPr lang="en-US" dirty="0" smtClean="0"/>
              <a:t>        plt.plot(x, np.sin(x + i * .5) * (7 - i) * flip) </a:t>
            </a:r>
          </a:p>
          <a:p>
            <a:pPr>
              <a:buNone/>
            </a:pPr>
            <a:r>
              <a:rPr lang="en-US" dirty="0" smtClean="0"/>
              <a:t>import seaborn as sb </a:t>
            </a:r>
          </a:p>
          <a:p>
            <a:pPr>
              <a:buNone/>
            </a:pPr>
            <a:r>
              <a:rPr lang="en-US" dirty="0" smtClean="0"/>
              <a:t>sb.set_style("darkgrid") </a:t>
            </a:r>
          </a:p>
          <a:p>
            <a:pPr>
              <a:buNone/>
            </a:pPr>
            <a:r>
              <a:rPr lang="en-US" dirty="0" smtClean="0"/>
              <a:t>sinplot() </a:t>
            </a:r>
          </a:p>
          <a:p>
            <a:pPr>
              <a:buNone/>
            </a:pPr>
            <a:r>
              <a:rPr lang="en-US" dirty="0" smtClean="0"/>
              <a:t>sb.despine() </a:t>
            </a:r>
          </a:p>
          <a:p>
            <a:pPr>
              <a:buNone/>
            </a:pPr>
            <a:r>
              <a:rPr lang="en-US" dirty="0" smtClean="0"/>
              <a:t>plt.show()</a:t>
            </a:r>
            <a:endParaRPr lang="en-US" dirty="0"/>
          </a:p>
        </p:txBody>
      </p:sp>
    </p:spTree>
    <p:extLst>
      <p:ext uri="{BB962C8B-B14F-4D97-AF65-F5344CB8AC3E}">
        <p14:creationId xmlns:p14="http://schemas.microsoft.com/office/powerpoint/2010/main" val="291374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r>
              <a:rPr lang="en-US" dirty="0" smtClean="0"/>
              <a:t>The output size of the actual plot is bigger in size when compared to the above plots.</a:t>
            </a:r>
          </a:p>
          <a:p>
            <a:r>
              <a:rPr lang="en-US" b="1" dirty="0" smtClean="0"/>
              <a:t>Note: </a:t>
            </a:r>
            <a:r>
              <a:rPr lang="en-US" dirty="0" smtClean="0"/>
              <a:t>Due to the scaling of images on our webpage , we might miss the actual difference in our example plots.</a:t>
            </a:r>
            <a:endParaRPr lang="en-US" b="1" dirty="0"/>
          </a:p>
        </p:txBody>
      </p:sp>
    </p:spTree>
    <p:extLst>
      <p:ext uri="{BB962C8B-B14F-4D97-AF65-F5344CB8AC3E}">
        <p14:creationId xmlns:p14="http://schemas.microsoft.com/office/powerpoint/2010/main" val="1219771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Seaborn - histogram</a:t>
            </a:r>
            <a:endParaRPr lang="en-US" dirty="0"/>
          </a:p>
        </p:txBody>
      </p:sp>
      <p:sp>
        <p:nvSpPr>
          <p:cNvPr id="3" name="Content Placeholder 2"/>
          <p:cNvSpPr>
            <a:spLocks noGrp="1"/>
          </p:cNvSpPr>
          <p:nvPr>
            <p:ph idx="1"/>
          </p:nvPr>
        </p:nvSpPr>
        <p:spPr/>
        <p:txBody>
          <a:bodyPr/>
          <a:lstStyle/>
          <a:p>
            <a:r>
              <a:rPr lang="en-US" dirty="0" smtClean="0"/>
              <a:t>Histogram denote the data representation by forming bins along the range of data.</a:t>
            </a:r>
          </a:p>
          <a:p>
            <a:r>
              <a:rPr lang="en-US" dirty="0" smtClean="0"/>
              <a:t>Then drawing bars to show the number of observations in each bin.</a:t>
            </a:r>
          </a:p>
          <a:p>
            <a:r>
              <a:rPr lang="en-US" dirty="0" smtClean="0"/>
              <a:t>Seaborn comes with a lot of datasets.</a:t>
            </a:r>
          </a:p>
          <a:p>
            <a:pPr>
              <a:buNone/>
            </a:pPr>
            <a:endParaRPr lang="en-US" dirty="0"/>
          </a:p>
        </p:txBody>
      </p:sp>
    </p:spTree>
    <p:extLst>
      <p:ext uri="{BB962C8B-B14F-4D97-AF65-F5344CB8AC3E}">
        <p14:creationId xmlns:p14="http://schemas.microsoft.com/office/powerpoint/2010/main" val="3529204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00" b="1" u="sng" dirty="0" err="1"/>
              <a:t>Exp</a:t>
            </a:r>
            <a:r>
              <a:rPr lang="en-US" sz="2900" b="1" u="sng" dirty="0"/>
              <a:t>: </a:t>
            </a:r>
            <a:r>
              <a:rPr lang="en-US" sz="2900" dirty="0"/>
              <a:t>5 </a:t>
            </a:r>
            <a:r>
              <a:rPr lang="en-US" sz="2900" dirty="0" err="1"/>
              <a:t>Yrs</a:t>
            </a:r>
            <a:endParaRPr lang="en-US" sz="2900" dirty="0"/>
          </a:p>
          <a:p>
            <a:pPr marL="0" indent="0">
              <a:buNone/>
            </a:pPr>
            <a:r>
              <a:rPr lang="en-US" sz="2900" b="1" u="sng" dirty="0"/>
              <a:t>Expert in</a:t>
            </a:r>
          </a:p>
          <a:p>
            <a:pPr marL="154896" indent="-154896">
              <a:buFont typeface="Arial" panose="020B0604020202020204" pitchFamily="34" charset="0"/>
              <a:buChar char="•"/>
            </a:pPr>
            <a:r>
              <a:rPr lang="en-US" sz="2900" dirty="0">
                <a:solidFill>
                  <a:schemeClr val="tx1"/>
                </a:solidFill>
              </a:rPr>
              <a:t>Python Developer on Machine Learning </a:t>
            </a:r>
          </a:p>
          <a:p>
            <a:pPr marL="154896" indent="-154896">
              <a:buFont typeface="Arial" panose="020B0604020202020204" pitchFamily="34" charset="0"/>
              <a:buChar char="•"/>
            </a:pPr>
            <a:r>
              <a:rPr lang="en-US" sz="2900" dirty="0">
                <a:solidFill>
                  <a:schemeClr val="tx1"/>
                </a:solidFill>
              </a:rPr>
              <a:t>Deep learning with computer vision </a:t>
            </a:r>
          </a:p>
          <a:p>
            <a:pPr marL="154896" indent="-154896">
              <a:buFont typeface="Arial" panose="020B0604020202020204" pitchFamily="34" charset="0"/>
              <a:buChar char="•"/>
            </a:pPr>
            <a:r>
              <a:rPr lang="en-US" sz="2900" dirty="0">
                <a:solidFill>
                  <a:schemeClr val="tx1"/>
                </a:solidFill>
              </a:rPr>
              <a:t>Matlab – Image Processing   </a:t>
            </a:r>
          </a:p>
          <a:p>
            <a:pPr marL="154896" indent="-154896">
              <a:buFont typeface="Arial" panose="020B0604020202020204" pitchFamily="34" charset="0"/>
              <a:buChar char="•"/>
            </a:pPr>
            <a:r>
              <a:rPr lang="en-US" sz="2900" dirty="0">
                <a:solidFill>
                  <a:schemeClr val="tx1"/>
                </a:solidFill>
              </a:rPr>
              <a:t>Autonomous Car design using ROS with LIDAR</a:t>
            </a:r>
          </a:p>
          <a:p>
            <a:pPr marL="0" indent="0">
              <a:buNone/>
            </a:pPr>
            <a:r>
              <a:rPr lang="en-US" sz="2900" b="1" u="sng" dirty="0">
                <a:solidFill>
                  <a:schemeClr val="tx1"/>
                </a:solidFill>
              </a:rPr>
              <a:t>Language</a:t>
            </a:r>
            <a:r>
              <a:rPr lang="en-US" sz="2900" dirty="0">
                <a:solidFill>
                  <a:schemeClr val="tx1"/>
                </a:solidFill>
              </a:rPr>
              <a:t> – Python , Java , HTML ,CSS.</a:t>
            </a:r>
          </a:p>
          <a:p>
            <a:pPr marL="0" indent="0">
              <a:buNone/>
            </a:pPr>
            <a:r>
              <a:rPr lang="en-US" sz="2900" b="1" u="sng" dirty="0">
                <a:solidFill>
                  <a:schemeClr val="tx1"/>
                </a:solidFill>
              </a:rPr>
              <a:t>Tools</a:t>
            </a:r>
            <a:r>
              <a:rPr lang="en-US" sz="2900" u="sng" dirty="0">
                <a:solidFill>
                  <a:schemeClr val="tx1"/>
                </a:solidFill>
              </a:rPr>
              <a:t> </a:t>
            </a:r>
            <a:r>
              <a:rPr lang="en-US" sz="2900" dirty="0">
                <a:solidFill>
                  <a:schemeClr val="tx1"/>
                </a:solidFill>
              </a:rPr>
              <a:t>– ANACONDA NAVIGATOR, JUPYTER NOTEBOOK, </a:t>
            </a:r>
          </a:p>
          <a:p>
            <a:pPr marL="154896" indent="-154896">
              <a:buFont typeface="Arial" panose="020B0604020202020204" pitchFamily="34" charset="0"/>
              <a:buChar char="•"/>
            </a:pPr>
            <a:r>
              <a:rPr lang="en-US" sz="2900" dirty="0">
                <a:solidFill>
                  <a:schemeClr val="tx1"/>
                </a:solidFill>
              </a:rPr>
              <a:t>GOOGLE COLAB.</a:t>
            </a:r>
          </a:p>
          <a:p>
            <a:pPr marL="0" indent="0">
              <a:buNone/>
            </a:pPr>
            <a:r>
              <a:rPr lang="en-US" sz="2900" b="1" dirty="0">
                <a:solidFill>
                  <a:schemeClr val="tx1"/>
                </a:solidFill>
              </a:rPr>
              <a:t>Graduation : </a:t>
            </a:r>
            <a:r>
              <a:rPr lang="en-US" sz="2900" dirty="0">
                <a:solidFill>
                  <a:schemeClr val="tx1"/>
                </a:solidFill>
              </a:rPr>
              <a:t>BE – ECE  | 2011</a:t>
            </a:r>
          </a:p>
          <a:p>
            <a:pPr marL="154896" indent="-154896">
              <a:buFont typeface="Arial" panose="020B0604020202020204" pitchFamily="34" charset="0"/>
              <a:buChar char="•"/>
            </a:pPr>
            <a:endParaRPr lang="en-US" sz="2900"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4281936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PLOTTING BIVARIATE DISTRIBUTION:</a:t>
            </a:r>
            <a:endParaRPr lang="en-US" dirty="0"/>
          </a:p>
        </p:txBody>
      </p:sp>
      <p:sp>
        <p:nvSpPr>
          <p:cNvPr id="3" name="Content Placeholder 2"/>
          <p:cNvSpPr>
            <a:spLocks noGrp="1"/>
          </p:cNvSpPr>
          <p:nvPr>
            <p:ph idx="1"/>
          </p:nvPr>
        </p:nvSpPr>
        <p:spPr/>
        <p:txBody>
          <a:bodyPr>
            <a:normAutofit/>
          </a:bodyPr>
          <a:lstStyle/>
          <a:p>
            <a:r>
              <a:rPr lang="en-US" dirty="0" err="1" smtClean="0"/>
              <a:t>Bivariate</a:t>
            </a:r>
            <a:r>
              <a:rPr lang="en-US" dirty="0" smtClean="0"/>
              <a:t> distribution is used to find the distribution between two variables.</a:t>
            </a:r>
          </a:p>
          <a:p>
            <a:r>
              <a:rPr lang="en-US" dirty="0" smtClean="0"/>
              <a:t>It mainly deals with the relationship between two variables and how one variable is behaving with respect to other.</a:t>
            </a:r>
          </a:p>
          <a:p>
            <a:r>
              <a:rPr lang="en-US" dirty="0" smtClean="0"/>
              <a:t>The best way to analyze </a:t>
            </a:r>
            <a:r>
              <a:rPr lang="en-US" dirty="0" err="1" smtClean="0"/>
              <a:t>bivariate</a:t>
            </a:r>
            <a:r>
              <a:rPr lang="en-US" dirty="0" smtClean="0"/>
              <a:t> distribution in </a:t>
            </a:r>
            <a:r>
              <a:rPr lang="en-US" dirty="0" err="1" smtClean="0"/>
              <a:t>seaborn</a:t>
            </a:r>
            <a:r>
              <a:rPr lang="en-US" dirty="0" smtClean="0"/>
              <a:t> is by using </a:t>
            </a:r>
            <a:r>
              <a:rPr lang="en-US" dirty="0" err="1" smtClean="0"/>
              <a:t>jointplot</a:t>
            </a:r>
            <a:r>
              <a:rPr lang="en-US" dirty="0" smtClean="0"/>
              <a:t>() function.</a:t>
            </a:r>
          </a:p>
          <a:p>
            <a:r>
              <a:rPr lang="en-US" dirty="0" err="1" smtClean="0"/>
              <a:t>Jointplot</a:t>
            </a:r>
            <a:r>
              <a:rPr lang="en-US" dirty="0" smtClean="0"/>
              <a:t> creates a multi-panel figure that projects the </a:t>
            </a:r>
            <a:r>
              <a:rPr lang="en-US" dirty="0" err="1" smtClean="0"/>
              <a:t>bivariate</a:t>
            </a:r>
            <a:r>
              <a:rPr lang="en-US" dirty="0" smtClean="0"/>
              <a:t> relationship between two variables.</a:t>
            </a:r>
          </a:p>
          <a:p>
            <a:r>
              <a:rPr lang="en-US" dirty="0" smtClean="0"/>
              <a:t>It also defines the </a:t>
            </a:r>
            <a:r>
              <a:rPr lang="en-US" dirty="0" err="1" smtClean="0"/>
              <a:t>univariate</a:t>
            </a:r>
            <a:r>
              <a:rPr lang="en-US" dirty="0" smtClean="0"/>
              <a:t> distribution of each variable on separate axes.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sp>
        <p:nvSpPr>
          <p:cNvPr id="3" name="Content Placeholder 2"/>
          <p:cNvSpPr>
            <a:spLocks noGrp="1"/>
          </p:cNvSpPr>
          <p:nvPr>
            <p:ph idx="1"/>
          </p:nvPr>
        </p:nvSpPr>
        <p:spPr/>
        <p:txBody>
          <a:bodyPr>
            <a:normAutofit lnSpcReduction="10000"/>
          </a:bodyPr>
          <a:lstStyle/>
          <a:p>
            <a:r>
              <a:rPr lang="en-US" dirty="0" smtClean="0"/>
              <a:t>It is the most convenient way to visualize the distribution.</a:t>
            </a:r>
          </a:p>
          <a:p>
            <a:r>
              <a:rPr lang="en-US" dirty="0" smtClean="0"/>
              <a:t>Each observation is represented in two dimensional plot via x and y axes.</a:t>
            </a:r>
          </a:p>
          <a:p>
            <a:r>
              <a:rPr lang="en-US" b="1" dirty="0" smtClean="0"/>
              <a:t>Example:</a:t>
            </a:r>
          </a:p>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sb.jointplot</a:t>
            </a:r>
            <a:r>
              <a:rPr lang="en-US" dirty="0" smtClean="0"/>
              <a:t>(x = '</a:t>
            </a:r>
            <a:r>
              <a:rPr lang="en-US" dirty="0" err="1" smtClean="0"/>
              <a:t>petal_length',y</a:t>
            </a:r>
            <a:r>
              <a:rPr lang="en-US" dirty="0" smtClean="0"/>
              <a:t> = '</a:t>
            </a:r>
            <a:r>
              <a:rPr lang="en-US" dirty="0" err="1" smtClean="0"/>
              <a:t>petal_width',data</a:t>
            </a:r>
            <a:r>
              <a:rPr lang="en-US" dirty="0" smtClean="0"/>
              <a:t> = </a:t>
            </a:r>
            <a:r>
              <a:rPr lang="en-US" dirty="0" err="1" smtClean="0"/>
              <a:t>df</a:t>
            </a:r>
            <a:r>
              <a:rPr lang="en-US" dirty="0" smtClean="0"/>
              <a:t>) </a:t>
            </a:r>
          </a:p>
          <a:p>
            <a:pPr>
              <a:buNone/>
            </a:pPr>
            <a:r>
              <a:rPr lang="en-US" dirty="0" err="1" smtClean="0"/>
              <a:t>plt.show</a:t>
            </a:r>
            <a:r>
              <a:rPr lang="en-US" dirty="0" smtClean="0"/>
              <a:t>() </a:t>
            </a:r>
            <a:br>
              <a:rPr lang="en-US" dirty="0" smtClean="0"/>
            </a:br>
            <a:endParaRPr lang="en-US"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clubed.jpg"/>
          <p:cNvPicPr>
            <a:picLocks noGrp="1" noChangeAspect="1"/>
          </p:cNvPicPr>
          <p:nvPr>
            <p:ph idx="1"/>
          </p:nvPr>
        </p:nvPicPr>
        <p:blipFill>
          <a:blip r:embed="rId2"/>
          <a:stretch>
            <a:fillRect/>
          </a:stretch>
        </p:blipFill>
        <p:spPr>
          <a:xfrm>
            <a:off x="3638276" y="2070620"/>
            <a:ext cx="3924848" cy="3924848"/>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It shows the relationship between </a:t>
            </a:r>
            <a:r>
              <a:rPr lang="en-US" dirty="0" err="1" smtClean="0"/>
              <a:t>petal_length</a:t>
            </a:r>
            <a:r>
              <a:rPr lang="en-US" dirty="0" smtClean="0"/>
              <a:t> and </a:t>
            </a:r>
            <a:r>
              <a:rPr lang="en-US" dirty="0" err="1" smtClean="0"/>
              <a:t>petal_width</a:t>
            </a:r>
            <a:r>
              <a:rPr lang="en-US" dirty="0" smtClean="0"/>
              <a:t> in the iris data.</a:t>
            </a:r>
          </a:p>
          <a:p>
            <a:r>
              <a:rPr lang="en-US" dirty="0" smtClean="0"/>
              <a:t>A trend in the plot shows that there exists a positive correlation between variables.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Hexbin</a:t>
            </a:r>
            <a:r>
              <a:rPr lang="en-US" dirty="0" smtClean="0"/>
              <a:t> plot:</a:t>
            </a:r>
            <a:endParaRPr lang="en-US" dirty="0"/>
          </a:p>
        </p:txBody>
      </p:sp>
      <p:sp>
        <p:nvSpPr>
          <p:cNvPr id="3" name="Content Placeholder 2"/>
          <p:cNvSpPr>
            <a:spLocks noGrp="1"/>
          </p:cNvSpPr>
          <p:nvPr>
            <p:ph idx="1"/>
          </p:nvPr>
        </p:nvSpPr>
        <p:spPr/>
        <p:txBody>
          <a:bodyPr/>
          <a:lstStyle/>
          <a:p>
            <a:r>
              <a:rPr lang="en-US" dirty="0" smtClean="0"/>
              <a:t>Hexagonal binning is used in </a:t>
            </a:r>
            <a:r>
              <a:rPr lang="en-US" dirty="0" err="1" smtClean="0"/>
              <a:t>bivariate</a:t>
            </a:r>
            <a:r>
              <a:rPr lang="en-US" dirty="0" smtClean="0"/>
              <a:t> data analysis.</a:t>
            </a:r>
          </a:p>
          <a:p>
            <a:r>
              <a:rPr lang="en-US" dirty="0" smtClean="0"/>
              <a:t>It is used when the data is sparse in density , </a:t>
            </a:r>
            <a:r>
              <a:rPr lang="en-US" dirty="0" err="1" smtClean="0"/>
              <a:t>i.e</a:t>
            </a:r>
            <a:r>
              <a:rPr lang="en-US" dirty="0" smtClean="0"/>
              <a:t> when the data is very scattered and difficult to analyze through scatter plots.</a:t>
            </a:r>
          </a:p>
          <a:p>
            <a:r>
              <a:rPr lang="en-US" dirty="0" smtClean="0"/>
              <a:t>An addition parameter called ‘kind’ and value ‘hex’ plots the </a:t>
            </a:r>
            <a:r>
              <a:rPr lang="en-US" dirty="0" err="1" smtClean="0"/>
              <a:t>hexbin</a:t>
            </a:r>
            <a:r>
              <a:rPr lang="en-US" dirty="0" smtClean="0"/>
              <a:t> plot.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sb.jointplot</a:t>
            </a:r>
            <a:r>
              <a:rPr lang="en-US" dirty="0" smtClean="0"/>
              <a:t>(x = '</a:t>
            </a:r>
            <a:r>
              <a:rPr lang="en-US" dirty="0" err="1" smtClean="0"/>
              <a:t>petal_length',y</a:t>
            </a:r>
            <a:r>
              <a:rPr lang="en-US" dirty="0" smtClean="0"/>
              <a:t> = '</a:t>
            </a:r>
            <a:r>
              <a:rPr lang="en-US" dirty="0" err="1" smtClean="0"/>
              <a:t>petal_width',data</a:t>
            </a:r>
            <a:r>
              <a:rPr lang="en-US" dirty="0" smtClean="0"/>
              <a:t> = </a:t>
            </a:r>
            <a:r>
              <a:rPr lang="en-US" dirty="0" err="1" smtClean="0"/>
              <a:t>df,kind</a:t>
            </a:r>
            <a:r>
              <a:rPr lang="en-US" dirty="0" smtClean="0"/>
              <a:t> = 'hex')</a:t>
            </a:r>
          </a:p>
          <a:p>
            <a:pPr>
              <a:buNone/>
            </a:pPr>
            <a:r>
              <a:rPr lang="en-US" dirty="0" err="1" smtClean="0"/>
              <a:t>plt.show</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hexagon.jpg"/>
          <p:cNvPicPr>
            <a:picLocks noGrp="1" noChangeAspect="1"/>
          </p:cNvPicPr>
          <p:nvPr>
            <p:ph idx="1"/>
          </p:nvPr>
        </p:nvPicPr>
        <p:blipFill>
          <a:blip r:embed="rId2"/>
          <a:stretch>
            <a:fillRect/>
          </a:stretch>
        </p:blipFill>
        <p:spPr>
          <a:xfrm>
            <a:off x="2743200" y="1905000"/>
            <a:ext cx="5410200" cy="4090194"/>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density estimation:</a:t>
            </a:r>
            <a:endParaRPr lang="en-US" dirty="0"/>
          </a:p>
        </p:txBody>
      </p:sp>
      <p:sp>
        <p:nvSpPr>
          <p:cNvPr id="3" name="Content Placeholder 2"/>
          <p:cNvSpPr>
            <a:spLocks noGrp="1"/>
          </p:cNvSpPr>
          <p:nvPr>
            <p:ph idx="1"/>
          </p:nvPr>
        </p:nvSpPr>
        <p:spPr/>
        <p:txBody>
          <a:bodyPr/>
          <a:lstStyle/>
          <a:p>
            <a:r>
              <a:rPr lang="en-US" dirty="0" smtClean="0"/>
              <a:t>It is a non-parametric way to estimate the distribution of the variable.</a:t>
            </a:r>
          </a:p>
          <a:p>
            <a:r>
              <a:rPr lang="en-US" dirty="0" smtClean="0"/>
              <a:t>In </a:t>
            </a:r>
            <a:r>
              <a:rPr lang="en-US" dirty="0" err="1" smtClean="0"/>
              <a:t>seaborn</a:t>
            </a:r>
            <a:r>
              <a:rPr lang="en-US" dirty="0" smtClean="0"/>
              <a:t> , we can plot the </a:t>
            </a:r>
            <a:r>
              <a:rPr lang="en-US" dirty="0" err="1" smtClean="0"/>
              <a:t>kde</a:t>
            </a:r>
            <a:r>
              <a:rPr lang="en-US" dirty="0" smtClean="0"/>
              <a:t> using </a:t>
            </a:r>
            <a:r>
              <a:rPr lang="en-US" dirty="0" err="1" smtClean="0"/>
              <a:t>jointplot</a:t>
            </a:r>
            <a:r>
              <a:rPr lang="en-US" dirty="0" smtClean="0"/>
              <a: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sb.jointplot</a:t>
            </a:r>
            <a:r>
              <a:rPr lang="en-US" dirty="0" smtClean="0"/>
              <a:t>(x = '</a:t>
            </a:r>
            <a:r>
              <a:rPr lang="en-US" dirty="0" err="1" smtClean="0"/>
              <a:t>petal_length',y</a:t>
            </a:r>
            <a:r>
              <a:rPr lang="en-US" dirty="0" smtClean="0"/>
              <a:t> = '</a:t>
            </a:r>
            <a:r>
              <a:rPr lang="en-US" dirty="0" err="1" smtClean="0"/>
              <a:t>petal_width',data</a:t>
            </a:r>
            <a:r>
              <a:rPr lang="en-US" dirty="0" smtClean="0"/>
              <a:t> = </a:t>
            </a:r>
            <a:r>
              <a:rPr lang="en-US" dirty="0" err="1" smtClean="0"/>
              <a:t>df,kind</a:t>
            </a:r>
            <a:r>
              <a:rPr lang="en-US" dirty="0" smtClean="0"/>
              <a:t> = 'hex')</a:t>
            </a:r>
          </a:p>
          <a:p>
            <a:pPr>
              <a:buNone/>
            </a:pPr>
            <a:r>
              <a:rPr lang="en-US" dirty="0" err="1" smtClean="0"/>
              <a:t>plt.show</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xray.jpg"/>
          <p:cNvPicPr>
            <a:picLocks noGrp="1" noChangeAspect="1"/>
          </p:cNvPicPr>
          <p:nvPr>
            <p:ph idx="1"/>
          </p:nvPr>
        </p:nvPicPr>
        <p:blipFill>
          <a:blip r:embed="rId2"/>
          <a:stretch>
            <a:fillRect/>
          </a:stretch>
        </p:blipFill>
        <p:spPr>
          <a:xfrm>
            <a:off x="3600450" y="1905000"/>
            <a:ext cx="4476750" cy="4090194"/>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7"/>
            <a:ext cx="10272000" cy="5045043"/>
          </a:xfrm>
        </p:spPr>
        <p:txBody>
          <a:bodyPr/>
          <a:lstStyle/>
          <a:p>
            <a:r>
              <a:rPr lang="en-US" sz="2900" dirty="0">
                <a:solidFill>
                  <a:srgbClr val="FF0000"/>
                </a:solidFill>
              </a:rPr>
              <a:t>Educational Equipment Manufacturer</a:t>
            </a:r>
          </a:p>
          <a:p>
            <a:pPr marL="963795" lvl="1" indent="-413055">
              <a:buFont typeface="Arial" panose="020B0604020202020204" pitchFamily="34" charset="0"/>
              <a:buChar char="•"/>
            </a:pPr>
            <a:r>
              <a:rPr lang="en-US" sz="2900" dirty="0" err="1">
                <a:solidFill>
                  <a:schemeClr val="tx1"/>
                </a:solidFill>
              </a:rPr>
              <a:t>IoT</a:t>
            </a:r>
            <a:r>
              <a:rPr lang="en-US" sz="2900" dirty="0">
                <a:solidFill>
                  <a:schemeClr val="tx1"/>
                </a:solidFill>
              </a:rPr>
              <a:t>, AI, </a:t>
            </a:r>
            <a:r>
              <a:rPr lang="en-US" sz="2900" dirty="0" err="1">
                <a:solidFill>
                  <a:schemeClr val="tx1"/>
                </a:solidFill>
              </a:rPr>
              <a:t>Robotics,Autonomous</a:t>
            </a:r>
            <a:r>
              <a:rPr lang="en-US" sz="2900" dirty="0">
                <a:solidFill>
                  <a:schemeClr val="tx1"/>
                </a:solidFill>
              </a:rPr>
              <a:t> Robot</a:t>
            </a:r>
          </a:p>
          <a:p>
            <a:pPr marL="963795" lvl="1" indent="-413055">
              <a:buFont typeface="Arial" panose="020B0604020202020204" pitchFamily="34" charset="0"/>
              <a:buChar char="•"/>
            </a:pPr>
            <a:r>
              <a:rPr lang="en-US" sz="2900" dirty="0">
                <a:solidFill>
                  <a:schemeClr val="tx1"/>
                </a:solidFill>
              </a:rPr>
              <a:t>Microprocessor/Microcontroller</a:t>
            </a:r>
          </a:p>
          <a:p>
            <a:pPr marL="963795" lvl="1" indent="-413055">
              <a:buFont typeface="Arial" panose="020B0604020202020204" pitchFamily="34" charset="0"/>
              <a:buChar char="•"/>
            </a:pPr>
            <a:r>
              <a:rPr lang="en-US" sz="2900" dirty="0">
                <a:solidFill>
                  <a:schemeClr val="tx1"/>
                </a:solidFill>
              </a:rPr>
              <a:t>DSP,VLSI, Embedded System </a:t>
            </a:r>
          </a:p>
          <a:p>
            <a:pPr marL="963795" lvl="1" indent="-413055">
              <a:buFont typeface="Arial" panose="020B0604020202020204" pitchFamily="34" charset="0"/>
              <a:buChar char="•"/>
            </a:pPr>
            <a:r>
              <a:rPr lang="en-US" sz="2900" dirty="0">
                <a:solidFill>
                  <a:schemeClr val="tx1"/>
                </a:solidFill>
              </a:rPr>
              <a:t>Power Electronics &amp; Drives, Fuel Cell Trainer Kit</a:t>
            </a:r>
          </a:p>
          <a:p>
            <a:pPr marL="963795" lvl="1" indent="-413055">
              <a:buFont typeface="Arial" panose="020B0604020202020204" pitchFamily="34" charset="0"/>
              <a:buChar char="•"/>
            </a:pPr>
            <a:r>
              <a:rPr lang="en-US" sz="2900" dirty="0">
                <a:solidFill>
                  <a:schemeClr val="tx1"/>
                </a:solidFill>
              </a:rPr>
              <a:t>Renewable Energy Lab, Electric Vehicle Lab</a:t>
            </a:r>
          </a:p>
          <a:p>
            <a:r>
              <a:rPr lang="en-US" sz="2900" dirty="0">
                <a:solidFill>
                  <a:srgbClr val="FF0000"/>
                </a:solidFill>
              </a:rPr>
              <a:t>Technical Training</a:t>
            </a:r>
          </a:p>
          <a:p>
            <a:r>
              <a:rPr lang="en-US" sz="2900"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2455667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Seaborn</a:t>
            </a:r>
            <a:r>
              <a:rPr lang="en-US" dirty="0" smtClean="0"/>
              <a:t> – visualizing </a:t>
            </a:r>
            <a:r>
              <a:rPr lang="en-US" dirty="0" err="1" smtClean="0"/>
              <a:t>pairwise</a:t>
            </a:r>
            <a:r>
              <a:rPr lang="en-US" dirty="0" smtClean="0"/>
              <a:t> relationship</a:t>
            </a:r>
            <a:endParaRPr lang="en-US" dirty="0"/>
          </a:p>
        </p:txBody>
      </p:sp>
      <p:sp>
        <p:nvSpPr>
          <p:cNvPr id="3" name="Content Placeholder 2"/>
          <p:cNvSpPr>
            <a:spLocks noGrp="1"/>
          </p:cNvSpPr>
          <p:nvPr>
            <p:ph idx="1"/>
          </p:nvPr>
        </p:nvSpPr>
        <p:spPr/>
        <p:txBody>
          <a:bodyPr/>
          <a:lstStyle/>
          <a:p>
            <a:r>
              <a:rPr lang="en-US" dirty="0" smtClean="0"/>
              <a:t>Datasets under study contains many variables.</a:t>
            </a:r>
          </a:p>
          <a:p>
            <a:r>
              <a:rPr lang="en-US" dirty="0" smtClean="0"/>
              <a:t>The relation between each and every variable should be analyzed.</a:t>
            </a:r>
          </a:p>
          <a:p>
            <a:r>
              <a:rPr lang="en-US" dirty="0" smtClean="0"/>
              <a:t>Plotting </a:t>
            </a:r>
            <a:r>
              <a:rPr lang="en-US" dirty="0" err="1" smtClean="0"/>
              <a:t>bivariate</a:t>
            </a:r>
            <a:r>
              <a:rPr lang="en-US" dirty="0" smtClean="0"/>
              <a:t> distribution for (n,2) distribution will be a very complex process.</a:t>
            </a:r>
          </a:p>
          <a:p>
            <a:r>
              <a:rPr lang="en-US" dirty="0" smtClean="0"/>
              <a:t>It is a time taking process.</a:t>
            </a:r>
          </a:p>
          <a:p>
            <a:r>
              <a:rPr lang="en-US" dirty="0" smtClean="0"/>
              <a:t>To plot multiple </a:t>
            </a:r>
            <a:r>
              <a:rPr lang="en-US" dirty="0" err="1" smtClean="0"/>
              <a:t>pairwise</a:t>
            </a:r>
            <a:r>
              <a:rPr lang="en-US" dirty="0" smtClean="0"/>
              <a:t> distribution in a dataset , we can use the </a:t>
            </a:r>
            <a:r>
              <a:rPr lang="en-US" dirty="0" err="1" smtClean="0"/>
              <a:t>pairplot</a:t>
            </a:r>
            <a:r>
              <a:rPr lang="en-US" dirty="0" smtClean="0"/>
              <a:t>() function.</a:t>
            </a:r>
          </a:p>
          <a:p>
            <a:r>
              <a:rPr lang="en-US" dirty="0" smtClean="0"/>
              <a:t>It shows the relationship between (n,2) combinations in a </a:t>
            </a:r>
            <a:r>
              <a:rPr lang="en-US" dirty="0" err="1" smtClean="0"/>
              <a:t>dataframe</a:t>
            </a:r>
            <a:r>
              <a:rPr lang="en-US" dirty="0"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Seaborn</a:t>
            </a:r>
            <a:r>
              <a:rPr lang="en-US" dirty="0" smtClean="0"/>
              <a:t> – visualizing </a:t>
            </a:r>
            <a:r>
              <a:rPr lang="en-US" dirty="0" err="1" smtClean="0"/>
              <a:t>pairwise</a:t>
            </a:r>
            <a:r>
              <a:rPr lang="en-US" dirty="0" smtClean="0"/>
              <a:t> relationship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shows the plot as a matrix of plots and diagonal plots are the </a:t>
            </a:r>
            <a:r>
              <a:rPr lang="en-US" dirty="0" err="1" smtClean="0"/>
              <a:t>univariate</a:t>
            </a:r>
            <a:r>
              <a:rPr lang="en-US" dirty="0" smtClean="0"/>
              <a:t> plots.</a:t>
            </a:r>
          </a:p>
          <a:p>
            <a:r>
              <a:rPr lang="en-US" b="1" dirty="0" smtClean="0"/>
              <a:t>Axes: </a:t>
            </a:r>
            <a:endParaRPr lang="en-US" dirty="0" smtClean="0"/>
          </a:p>
          <a:p>
            <a:r>
              <a:rPr lang="en-US" b="1" dirty="0" smtClean="0"/>
              <a:t>Usage:</a:t>
            </a:r>
          </a:p>
          <a:p>
            <a:r>
              <a:rPr lang="en-US" dirty="0" err="1" smtClean="0"/>
              <a:t>seaborn.pairplot</a:t>
            </a:r>
            <a:r>
              <a:rPr lang="en-US" dirty="0" smtClean="0"/>
              <a:t>(data,…)</a:t>
            </a:r>
          </a:p>
          <a:p>
            <a:r>
              <a:rPr lang="en-US" b="1" dirty="0" smtClean="0"/>
              <a:t>Parameters:</a:t>
            </a:r>
          </a:p>
          <a:p>
            <a:r>
              <a:rPr lang="en-US" b="1" dirty="0" smtClean="0"/>
              <a:t>Data – </a:t>
            </a:r>
            <a:r>
              <a:rPr lang="en-US" dirty="0" err="1" smtClean="0"/>
              <a:t>dataframe</a:t>
            </a:r>
            <a:r>
              <a:rPr lang="en-US" dirty="0" smtClean="0"/>
              <a:t>.</a:t>
            </a:r>
          </a:p>
          <a:p>
            <a:r>
              <a:rPr lang="en-US" b="1" dirty="0" smtClean="0"/>
              <a:t>Hue – </a:t>
            </a:r>
            <a:r>
              <a:rPr lang="en-US" dirty="0" smtClean="0"/>
              <a:t>Variable in data to map plot aspects to different </a:t>
            </a:r>
            <a:r>
              <a:rPr lang="en-US" dirty="0" err="1" smtClean="0"/>
              <a:t>colours</a:t>
            </a:r>
            <a:r>
              <a:rPr lang="en-US" dirty="0" smtClean="0"/>
              <a:t>.</a:t>
            </a:r>
          </a:p>
          <a:p>
            <a:r>
              <a:rPr lang="en-US" b="1" dirty="0" smtClean="0"/>
              <a:t>Palette – </a:t>
            </a:r>
            <a:r>
              <a:rPr lang="en-US" dirty="0" smtClean="0"/>
              <a:t>Set of colors for mapping the hue variable.</a:t>
            </a:r>
          </a:p>
          <a:p>
            <a:r>
              <a:rPr lang="en-US" b="1" dirty="0" smtClean="0"/>
              <a:t>Kind – </a:t>
            </a:r>
            <a:r>
              <a:rPr lang="en-US" dirty="0" smtClean="0"/>
              <a:t>Kind of plot for the non-identity relationships(</a:t>
            </a:r>
            <a:r>
              <a:rPr lang="en-US" dirty="0" err="1" smtClean="0"/>
              <a:t>scatter,reg</a:t>
            </a:r>
            <a:r>
              <a:rPr lang="en-US" dirty="0" smtClean="0"/>
              <a:t>)</a:t>
            </a:r>
          </a:p>
          <a:p>
            <a:r>
              <a:rPr lang="en-US" b="1" dirty="0" err="1" smtClean="0"/>
              <a:t>Diag_plot</a:t>
            </a:r>
            <a:r>
              <a:rPr lang="en-US" b="1" dirty="0" smtClean="0"/>
              <a:t> – </a:t>
            </a:r>
            <a:r>
              <a:rPr lang="en-US" dirty="0" smtClean="0"/>
              <a:t>kind of plot for diagonal subplots{‘</a:t>
            </a:r>
            <a:r>
              <a:rPr lang="en-US" dirty="0" err="1" smtClean="0"/>
              <a:t>hist’,’kde</a:t>
            </a:r>
            <a:r>
              <a:rPr lang="en-US" dirty="0" smtClean="0"/>
              <a:t>’}</a:t>
            </a:r>
            <a:br>
              <a:rPr lang="en-US" dirty="0" smtClean="0"/>
            </a:br>
            <a:endParaRPr 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Seaborn</a:t>
            </a:r>
            <a:r>
              <a:rPr lang="en-US" dirty="0" smtClean="0"/>
              <a:t> – visualizing </a:t>
            </a:r>
            <a:r>
              <a:rPr lang="en-US" dirty="0" err="1" smtClean="0"/>
              <a:t>pairwise</a:t>
            </a:r>
            <a:r>
              <a:rPr lang="en-US" dirty="0" smtClean="0"/>
              <a:t> relationship</a:t>
            </a:r>
            <a:endParaRPr lang="en-US" dirty="0"/>
          </a:p>
        </p:txBody>
      </p:sp>
      <p:sp>
        <p:nvSpPr>
          <p:cNvPr id="3" name="Content Placeholder 2"/>
          <p:cNvSpPr>
            <a:spLocks noGrp="1"/>
          </p:cNvSpPr>
          <p:nvPr>
            <p:ph idx="1"/>
          </p:nvPr>
        </p:nvSpPr>
        <p:spPr/>
        <p:txBody>
          <a:bodyPr/>
          <a:lstStyle/>
          <a:p>
            <a:r>
              <a:rPr lang="en-US" dirty="0" smtClean="0"/>
              <a:t>Except data , all other parameters are optional.</a:t>
            </a:r>
          </a:p>
          <a:p>
            <a:r>
              <a:rPr lang="en-US" dirty="0" smtClean="0"/>
              <a:t>There are few other parameters which </a:t>
            </a:r>
            <a:r>
              <a:rPr lang="en-US" dirty="0" err="1" smtClean="0"/>
              <a:t>pairplot</a:t>
            </a:r>
            <a:r>
              <a:rPr lang="en-US" dirty="0" smtClean="0"/>
              <a:t>() can accept.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sb.set_style</a:t>
            </a:r>
            <a:r>
              <a:rPr lang="en-US" dirty="0" smtClean="0"/>
              <a:t>("ticks") </a:t>
            </a:r>
          </a:p>
          <a:p>
            <a:pPr>
              <a:buNone/>
            </a:pPr>
            <a:r>
              <a:rPr lang="en-US" dirty="0" err="1" smtClean="0"/>
              <a:t>sb.pairplot</a:t>
            </a:r>
            <a:r>
              <a:rPr lang="en-US" dirty="0" smtClean="0"/>
              <a:t>(</a:t>
            </a:r>
            <a:r>
              <a:rPr lang="en-US" dirty="0" err="1" smtClean="0"/>
              <a:t>df,hue</a:t>
            </a:r>
            <a:r>
              <a:rPr lang="en-US" dirty="0" smtClean="0"/>
              <a:t> = '</a:t>
            </a:r>
            <a:r>
              <a:rPr lang="en-US" dirty="0" err="1" smtClean="0"/>
              <a:t>species',diag_kind</a:t>
            </a:r>
            <a:r>
              <a:rPr lang="en-US" dirty="0" smtClean="0"/>
              <a:t> = "</a:t>
            </a:r>
            <a:r>
              <a:rPr lang="en-US" dirty="0" err="1" smtClean="0"/>
              <a:t>kde",kind</a:t>
            </a:r>
            <a:r>
              <a:rPr lang="en-US" dirty="0" smtClean="0"/>
              <a:t> = "</a:t>
            </a:r>
            <a:r>
              <a:rPr lang="en-US" dirty="0" err="1" smtClean="0"/>
              <a:t>scatter",palette</a:t>
            </a:r>
            <a:r>
              <a:rPr lang="en-US" dirty="0" smtClean="0"/>
              <a:t> = "</a:t>
            </a:r>
            <a:r>
              <a:rPr lang="en-US" dirty="0" err="1" smtClean="0"/>
              <a:t>husl</a:t>
            </a:r>
            <a:r>
              <a:rPr lang="en-US" dirty="0" smtClean="0"/>
              <a:t>")</a:t>
            </a:r>
          </a:p>
          <a:p>
            <a:pPr>
              <a:buNone/>
            </a:pPr>
            <a:r>
              <a:rPr lang="en-US" dirty="0" err="1" smtClean="0"/>
              <a:t>plt.show</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multi.jpg"/>
          <p:cNvPicPr>
            <a:picLocks noGrp="1" noChangeAspect="1"/>
          </p:cNvPicPr>
          <p:nvPr>
            <p:ph idx="1"/>
          </p:nvPr>
        </p:nvPicPr>
        <p:blipFill>
          <a:blip r:embed="rId2"/>
          <a:stretch>
            <a:fillRect/>
          </a:stretch>
        </p:blipFill>
        <p:spPr>
          <a:xfrm>
            <a:off x="2742801" y="1651462"/>
            <a:ext cx="5715798" cy="4763165"/>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SEABORN – PLOTTING CATEGORICAL DATA</a:t>
            </a:r>
            <a:endParaRPr lang="en-US" dirty="0"/>
          </a:p>
        </p:txBody>
      </p:sp>
      <p:sp>
        <p:nvSpPr>
          <p:cNvPr id="3" name="Content Placeholder 2"/>
          <p:cNvSpPr>
            <a:spLocks noGrp="1"/>
          </p:cNvSpPr>
          <p:nvPr>
            <p:ph idx="1"/>
          </p:nvPr>
        </p:nvSpPr>
        <p:spPr/>
        <p:txBody>
          <a:bodyPr/>
          <a:lstStyle/>
          <a:p>
            <a:r>
              <a:rPr lang="en-US" dirty="0" smtClean="0"/>
              <a:t>We have learnt about scatter plots, </a:t>
            </a:r>
            <a:r>
              <a:rPr lang="en-US" dirty="0" err="1" smtClean="0"/>
              <a:t>hexbin</a:t>
            </a:r>
            <a:r>
              <a:rPr lang="en-US" dirty="0" smtClean="0"/>
              <a:t> plots and </a:t>
            </a:r>
            <a:r>
              <a:rPr lang="en-US" dirty="0" err="1" smtClean="0"/>
              <a:t>kde</a:t>
            </a:r>
            <a:r>
              <a:rPr lang="en-US" dirty="0" smtClean="0"/>
              <a:t> plots.</a:t>
            </a:r>
          </a:p>
          <a:p>
            <a:r>
              <a:rPr lang="en-US" dirty="0" smtClean="0"/>
              <a:t>These plots are used to analyze the continuous variables under study.</a:t>
            </a:r>
          </a:p>
          <a:p>
            <a:r>
              <a:rPr lang="en-US" dirty="0" smtClean="0"/>
              <a:t>These plots are not suitable when the variable under study is categorical.</a:t>
            </a:r>
          </a:p>
          <a:p>
            <a:r>
              <a:rPr lang="en-US" dirty="0" smtClean="0"/>
              <a:t>When one or two variables under study are categorical, we use plots like </a:t>
            </a:r>
            <a:r>
              <a:rPr lang="en-US" dirty="0" err="1" smtClean="0"/>
              <a:t>striplot</a:t>
            </a:r>
            <a:r>
              <a:rPr lang="en-US" dirty="0" smtClean="0"/>
              <a:t>(),</a:t>
            </a:r>
            <a:r>
              <a:rPr lang="en-US" dirty="0" err="1" smtClean="0"/>
              <a:t>swarmplot</a:t>
            </a:r>
            <a:r>
              <a:rPr lang="en-US" dirty="0" smtClean="0"/>
              <a:t>()etc.</a:t>
            </a:r>
          </a:p>
          <a:p>
            <a:pPr>
              <a:buNone/>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SCATTER PLOTS:</a:t>
            </a:r>
            <a:endParaRPr lang="en-US" dirty="0"/>
          </a:p>
        </p:txBody>
      </p:sp>
      <p:sp>
        <p:nvSpPr>
          <p:cNvPr id="3" name="Content Placeholder 2"/>
          <p:cNvSpPr>
            <a:spLocks noGrp="1"/>
          </p:cNvSpPr>
          <p:nvPr>
            <p:ph idx="1"/>
          </p:nvPr>
        </p:nvSpPr>
        <p:spPr>
          <a:xfrm>
            <a:off x="228600" y="1447800"/>
            <a:ext cx="9652000" cy="4846320"/>
          </a:xfrm>
        </p:spPr>
        <p:txBody>
          <a:bodyPr>
            <a:normAutofit fontScale="92500" lnSpcReduction="10000"/>
          </a:bodyPr>
          <a:lstStyle/>
          <a:p>
            <a:r>
              <a:rPr lang="en-US" dirty="0" smtClean="0"/>
              <a:t>There are various categorical scatter plots.</a:t>
            </a:r>
          </a:p>
          <a:p>
            <a:r>
              <a:rPr lang="en-US" b="1" dirty="0" err="1" smtClean="0"/>
              <a:t>Stripplot</a:t>
            </a:r>
            <a:r>
              <a:rPr lang="en-US" b="1" dirty="0" smtClean="0"/>
              <a:t>(): </a:t>
            </a:r>
            <a:endParaRPr lang="en-US" dirty="0" smtClean="0"/>
          </a:p>
          <a:p>
            <a:r>
              <a:rPr lang="en-US" dirty="0" smtClean="0"/>
              <a:t>It is used when one of the variable under study is categorical.</a:t>
            </a:r>
          </a:p>
          <a:p>
            <a:r>
              <a:rPr lang="en-US" dirty="0" smtClean="0"/>
              <a:t>It denotes the data in sorted order in any one of the axes.</a:t>
            </a:r>
          </a:p>
          <a:p>
            <a:r>
              <a:rPr lang="en-US" b="1" dirty="0" smtClean="0"/>
              <a:t>Example:</a:t>
            </a:r>
          </a:p>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sb.stripplot</a:t>
            </a:r>
            <a:r>
              <a:rPr lang="en-US" dirty="0" smtClean="0"/>
              <a:t>(x = "species", y = "</a:t>
            </a:r>
            <a:r>
              <a:rPr lang="en-US" dirty="0" err="1" smtClean="0"/>
              <a:t>petal_length</a:t>
            </a:r>
            <a:r>
              <a:rPr lang="en-US" dirty="0" smtClean="0"/>
              <a:t>", data = </a:t>
            </a:r>
            <a:r>
              <a:rPr lang="en-US" dirty="0" err="1" smtClean="0"/>
              <a:t>df</a:t>
            </a:r>
            <a:r>
              <a:rPr lang="en-US" dirty="0" smtClean="0"/>
              <a:t>)</a:t>
            </a:r>
          </a:p>
          <a:p>
            <a:pPr>
              <a:buNone/>
            </a:pPr>
            <a:r>
              <a:rPr lang="en-US" dirty="0" err="1" smtClean="0"/>
              <a:t>plt.show</a:t>
            </a:r>
            <a:r>
              <a:rPr lang="en-US" dirty="0" smtClean="0"/>
              <a: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box.jpg"/>
          <p:cNvPicPr>
            <a:picLocks noGrp="1" noChangeAspect="1"/>
          </p:cNvPicPr>
          <p:nvPr>
            <p:ph idx="1"/>
          </p:nvPr>
        </p:nvPicPr>
        <p:blipFill>
          <a:blip r:embed="rId2"/>
          <a:stretch>
            <a:fillRect/>
          </a:stretch>
        </p:blipFill>
        <p:spPr>
          <a:xfrm>
            <a:off x="2590801" y="1676400"/>
            <a:ext cx="6324599" cy="4191000"/>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DESCRIPTION</a:t>
            </a:r>
            <a:endParaRPr lang="en-US" dirty="0"/>
          </a:p>
        </p:txBody>
      </p:sp>
      <p:sp>
        <p:nvSpPr>
          <p:cNvPr id="3" name="Content Placeholder 2"/>
          <p:cNvSpPr>
            <a:spLocks noGrp="1"/>
          </p:cNvSpPr>
          <p:nvPr>
            <p:ph idx="1"/>
          </p:nvPr>
        </p:nvSpPr>
        <p:spPr/>
        <p:txBody>
          <a:bodyPr/>
          <a:lstStyle/>
          <a:p>
            <a:r>
              <a:rPr lang="en-US" dirty="0" smtClean="0"/>
              <a:t>In the above plot , we can clearly see the difference of </a:t>
            </a:r>
            <a:r>
              <a:rPr lang="en-US" dirty="0" err="1" smtClean="0"/>
              <a:t>petal_length</a:t>
            </a:r>
            <a:r>
              <a:rPr lang="en-US" dirty="0" smtClean="0"/>
              <a:t> in each species.</a:t>
            </a:r>
          </a:p>
          <a:p>
            <a:r>
              <a:rPr lang="en-US" dirty="0" smtClean="0"/>
              <a:t>The main problem with the scatter plot is that the points on the scatter plot are overlapped.</a:t>
            </a:r>
          </a:p>
          <a:p>
            <a:r>
              <a:rPr lang="en-US" dirty="0" smtClean="0"/>
              <a:t>‘Jitter’ parameter is used to handle this kind of scenario.</a:t>
            </a:r>
          </a:p>
          <a:p>
            <a:r>
              <a:rPr lang="en-US" dirty="0" smtClean="0"/>
              <a:t>Jitter adds some random noise to the data.</a:t>
            </a:r>
          </a:p>
          <a:p>
            <a:r>
              <a:rPr lang="en-US" dirty="0" smtClean="0"/>
              <a:t>The parameter will adjust the positions along the categorical axes.</a:t>
            </a:r>
          </a:p>
          <a:p>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sb.stripplot</a:t>
            </a:r>
            <a:r>
              <a:rPr lang="en-US" dirty="0" smtClean="0"/>
              <a:t>(x = "species", y = "</a:t>
            </a:r>
            <a:r>
              <a:rPr lang="en-US" dirty="0" err="1" smtClean="0"/>
              <a:t>petal_length</a:t>
            </a:r>
            <a:r>
              <a:rPr lang="en-US" dirty="0" smtClean="0"/>
              <a:t>", data = </a:t>
            </a:r>
            <a:r>
              <a:rPr lang="en-US" dirty="0" err="1" smtClean="0"/>
              <a:t>df</a:t>
            </a:r>
            <a:r>
              <a:rPr lang="en-US" dirty="0" smtClean="0"/>
              <a:t>, jitter = True) </a:t>
            </a:r>
          </a:p>
          <a:p>
            <a:pPr>
              <a:buNone/>
            </a:pPr>
            <a:r>
              <a:rPr lang="en-US" dirty="0" err="1" smtClean="0"/>
              <a:t>plt.show</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3"/>
            <a:ext cx="6391264" cy="760631"/>
          </a:xfrm>
        </p:spPr>
        <p:txBody>
          <a:bodyPr/>
          <a:lstStyle/>
          <a:p>
            <a:r>
              <a:rPr lang="en-US" sz="4300" dirty="0"/>
              <a:t>What is Master Class ?</a:t>
            </a:r>
            <a:endParaRPr lang="en-US" sz="4300" dirty="0"/>
          </a:p>
        </p:txBody>
      </p:sp>
      <p:grpSp>
        <p:nvGrpSpPr>
          <p:cNvPr id="22" name="Google Shape;2872;p54"/>
          <p:cNvGrpSpPr/>
          <p:nvPr/>
        </p:nvGrpSpPr>
        <p:grpSpPr>
          <a:xfrm>
            <a:off x="8583928"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512890" y="1661827"/>
            <a:ext cx="5855957" cy="929804"/>
          </a:xfrm>
          <a:prstGeom prst="rect">
            <a:avLst/>
          </a:prstGeom>
          <a:noFill/>
        </p:spPr>
        <p:txBody>
          <a:bodyPr wrap="none" lIns="82611" tIns="41306" rIns="82611" bIns="41306" rtlCol="0">
            <a:spAutoFit/>
          </a:bodyPr>
          <a:lstStyle/>
          <a:p>
            <a:r>
              <a:rPr lang="en-US" sz="3600" dirty="0"/>
              <a:t>👍 </a:t>
            </a:r>
            <a:r>
              <a:rPr lang="en-US" sz="1900" dirty="0"/>
              <a:t>This is the 30 Days Industrial Learning Activity.</a:t>
            </a:r>
          </a:p>
          <a:p>
            <a:endParaRPr lang="en-US" sz="1900" dirty="0"/>
          </a:p>
        </p:txBody>
      </p:sp>
      <p:sp>
        <p:nvSpPr>
          <p:cNvPr id="63" name="Rectangle 62"/>
          <p:cNvSpPr/>
          <p:nvPr/>
        </p:nvSpPr>
        <p:spPr>
          <a:xfrm>
            <a:off x="1428695" y="2370348"/>
            <a:ext cx="4009747" cy="637417"/>
          </a:xfrm>
          <a:prstGeom prst="rect">
            <a:avLst/>
          </a:prstGeom>
        </p:spPr>
        <p:txBody>
          <a:bodyPr wrap="none" lIns="82611" tIns="41306" rIns="82611" bIns="41306">
            <a:spAutoFit/>
          </a:bodyPr>
          <a:lstStyle/>
          <a:p>
            <a:pPr algn="ctr"/>
            <a:r>
              <a:rPr lang="en-US" sz="3600" dirty="0"/>
              <a:t>👍 </a:t>
            </a:r>
            <a:r>
              <a:rPr lang="en-US" sz="1900" dirty="0"/>
              <a:t>Its Online </a:t>
            </a:r>
            <a:r>
              <a:rPr lang="en-US" sz="1900" b="1" dirty="0">
                <a:solidFill>
                  <a:srgbClr val="C00000"/>
                </a:solidFill>
              </a:rPr>
              <a:t>YouTube Live </a:t>
            </a:r>
            <a:r>
              <a:rPr lang="en-US" sz="1900" dirty="0"/>
              <a:t>Class</a:t>
            </a:r>
          </a:p>
        </p:txBody>
      </p:sp>
      <p:sp>
        <p:nvSpPr>
          <p:cNvPr id="64" name="Rectangle 63"/>
          <p:cNvSpPr/>
          <p:nvPr/>
        </p:nvSpPr>
        <p:spPr>
          <a:xfrm>
            <a:off x="1162928" y="2923932"/>
            <a:ext cx="5166429" cy="929804"/>
          </a:xfrm>
          <a:prstGeom prst="rect">
            <a:avLst/>
          </a:prstGeom>
        </p:spPr>
        <p:txBody>
          <a:bodyPr wrap="square" lIns="82611" tIns="41306" rIns="82611" bIns="41306">
            <a:spAutoFit/>
          </a:bodyPr>
          <a:lstStyle/>
          <a:p>
            <a:pPr algn="ctr"/>
            <a:r>
              <a:rPr lang="en-US" sz="3600" dirty="0"/>
              <a:t>👍 </a:t>
            </a:r>
            <a:r>
              <a:rPr lang="en-US" sz="1900" dirty="0"/>
              <a:t>If you Invest </a:t>
            </a:r>
            <a:r>
              <a:rPr lang="en-US" sz="1900" b="1" dirty="0">
                <a:solidFill>
                  <a:srgbClr val="C00000"/>
                </a:solidFill>
              </a:rPr>
              <a:t>45 minutes </a:t>
            </a:r>
            <a:r>
              <a:rPr lang="en-US" sz="1900" dirty="0"/>
              <a:t>daily, U will become Master in </a:t>
            </a:r>
            <a:r>
              <a:rPr lang="en-US" sz="1900" b="1" dirty="0"/>
              <a:t>Data Science</a:t>
            </a:r>
          </a:p>
        </p:txBody>
      </p:sp>
      <p:grpSp>
        <p:nvGrpSpPr>
          <p:cNvPr id="67" name="Group 66"/>
          <p:cNvGrpSpPr/>
          <p:nvPr/>
        </p:nvGrpSpPr>
        <p:grpSpPr>
          <a:xfrm>
            <a:off x="1417580" y="3887126"/>
            <a:ext cx="6325246" cy="1194303"/>
            <a:chOff x="594199" y="4093456"/>
            <a:chExt cx="7000598" cy="1321750"/>
          </a:xfrm>
        </p:grpSpPr>
        <p:sp>
          <p:nvSpPr>
            <p:cNvPr id="65" name="Rectangle 64"/>
            <p:cNvSpPr/>
            <p:nvPr/>
          </p:nvSpPr>
          <p:spPr>
            <a:xfrm>
              <a:off x="594199" y="4093456"/>
              <a:ext cx="4981832" cy="715303"/>
            </a:xfrm>
            <a:prstGeom prst="rect">
              <a:avLst/>
            </a:prstGeom>
          </p:spPr>
          <p:txBody>
            <a:bodyPr wrap="none">
              <a:spAutoFit/>
            </a:bodyPr>
            <a:lstStyle/>
            <a:p>
              <a:pPr algn="ctr"/>
              <a:r>
                <a:rPr lang="en-US" sz="3600" dirty="0"/>
                <a:t>👍 </a:t>
              </a:r>
              <a:r>
                <a:rPr lang="en-US" sz="1900" dirty="0"/>
                <a:t>   You will get </a:t>
              </a:r>
              <a:r>
                <a:rPr lang="en-US" sz="19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558188" y="5545548"/>
            <a:ext cx="5908169" cy="914415"/>
          </a:xfrm>
          <a:prstGeom prst="rect">
            <a:avLst/>
          </a:prstGeom>
          <a:ln>
            <a:solidFill>
              <a:schemeClr val="accent4">
                <a:lumMod val="50000"/>
              </a:schemeClr>
            </a:solidFill>
          </a:ln>
        </p:spPr>
        <p:txBody>
          <a:bodyPr wrap="square" lIns="82611" tIns="41306" rIns="82611" bIns="41306">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8" y="2236237"/>
            <a:ext cx="1780673" cy="804347"/>
          </a:xfrm>
          <a:prstGeom prst="rect">
            <a:avLst/>
          </a:prstGeom>
        </p:spPr>
      </p:pic>
    </p:spTree>
    <p:extLst>
      <p:ext uri="{BB962C8B-B14F-4D97-AF65-F5344CB8AC3E}">
        <p14:creationId xmlns:p14="http://schemas.microsoft.com/office/powerpoint/2010/main" val="2518923718"/>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dots.jpg"/>
          <p:cNvPicPr>
            <a:picLocks noGrp="1" noChangeAspect="1"/>
          </p:cNvPicPr>
          <p:nvPr>
            <p:ph idx="1"/>
          </p:nvPr>
        </p:nvPicPr>
        <p:blipFill>
          <a:blip r:embed="rId2"/>
          <a:stretch>
            <a:fillRect/>
          </a:stretch>
        </p:blipFill>
        <p:spPr>
          <a:xfrm>
            <a:off x="2438400" y="1524002"/>
            <a:ext cx="6705600" cy="4419599"/>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Swarmplot</a:t>
            </a:r>
            <a:r>
              <a:rPr lang="en-US" dirty="0" smtClean="0"/>
              <a:t>():</a:t>
            </a:r>
            <a:endParaRPr lang="en-US" dirty="0"/>
          </a:p>
        </p:txBody>
      </p:sp>
      <p:sp>
        <p:nvSpPr>
          <p:cNvPr id="3" name="Content Placeholder 2"/>
          <p:cNvSpPr>
            <a:spLocks noGrp="1"/>
          </p:cNvSpPr>
          <p:nvPr>
            <p:ph idx="1"/>
          </p:nvPr>
        </p:nvSpPr>
        <p:spPr/>
        <p:txBody>
          <a:bodyPr/>
          <a:lstStyle/>
          <a:p>
            <a:r>
              <a:rPr lang="en-US" dirty="0" smtClean="0"/>
              <a:t>Another option which can be used as an alternate to ‘jitter’ is function </a:t>
            </a:r>
            <a:r>
              <a:rPr lang="en-US" dirty="0" err="1" smtClean="0"/>
              <a:t>swarmplot</a:t>
            </a:r>
            <a:r>
              <a:rPr lang="en-US" dirty="0" smtClean="0"/>
              <a:t>().</a:t>
            </a:r>
          </a:p>
          <a:p>
            <a:r>
              <a:rPr lang="en-US" dirty="0" smtClean="0"/>
              <a:t>This function positions each point of scatter plot on the horizontal axis and it avoids overlapping points.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sb.swarmplot</a:t>
            </a:r>
            <a:r>
              <a:rPr lang="en-US" dirty="0" smtClean="0"/>
              <a:t>(x = "species", y = "</a:t>
            </a:r>
            <a:r>
              <a:rPr lang="en-US" dirty="0" err="1" smtClean="0"/>
              <a:t>petal_length</a:t>
            </a:r>
            <a:r>
              <a:rPr lang="en-US" dirty="0" smtClean="0"/>
              <a:t>",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hades.jpg"/>
          <p:cNvPicPr>
            <a:picLocks noGrp="1" noChangeAspect="1"/>
          </p:cNvPicPr>
          <p:nvPr>
            <p:ph idx="1"/>
          </p:nvPr>
        </p:nvPicPr>
        <p:blipFill>
          <a:blip r:embed="rId2"/>
          <a:stretch>
            <a:fillRect/>
          </a:stretch>
        </p:blipFill>
        <p:spPr>
          <a:xfrm>
            <a:off x="2590801" y="1752601"/>
            <a:ext cx="7086599" cy="4571999"/>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Seaborn</a:t>
            </a:r>
            <a:r>
              <a:rPr lang="en-US" dirty="0" smtClean="0"/>
              <a:t> – distribution of observations</a:t>
            </a:r>
            <a:endParaRPr lang="en-US" dirty="0"/>
          </a:p>
        </p:txBody>
      </p:sp>
      <p:sp>
        <p:nvSpPr>
          <p:cNvPr id="3" name="Content Placeholder 2"/>
          <p:cNvSpPr>
            <a:spLocks noGrp="1"/>
          </p:cNvSpPr>
          <p:nvPr>
            <p:ph idx="1"/>
          </p:nvPr>
        </p:nvSpPr>
        <p:spPr/>
        <p:txBody>
          <a:bodyPr>
            <a:normAutofit lnSpcReduction="10000"/>
          </a:bodyPr>
          <a:lstStyle/>
          <a:p>
            <a:r>
              <a:rPr lang="en-US" dirty="0" smtClean="0"/>
              <a:t>Categorical scatter plots provide about the distribution of values within each category.</a:t>
            </a:r>
          </a:p>
          <a:p>
            <a:r>
              <a:rPr lang="en-US" b="1" dirty="0" smtClean="0"/>
              <a:t>Box Plots:</a:t>
            </a:r>
          </a:p>
          <a:p>
            <a:r>
              <a:rPr lang="en-US" dirty="0" smtClean="0"/>
              <a:t>It is a good way to visualize the distribution of data through their quartiles.</a:t>
            </a:r>
          </a:p>
          <a:p>
            <a:r>
              <a:rPr lang="en-US" dirty="0" smtClean="0"/>
              <a:t>Box plots usually have vertical lines extending from the boxes and they are termed as whiskers.</a:t>
            </a:r>
          </a:p>
          <a:p>
            <a:r>
              <a:rPr lang="en-US" dirty="0" smtClean="0"/>
              <a:t>Whiskers indicate variability under upper and lower quartiles.</a:t>
            </a:r>
          </a:p>
          <a:p>
            <a:r>
              <a:rPr lang="en-US" dirty="0" smtClean="0"/>
              <a:t>Box plots are also termed as box and whisker plots and box and whisker diagram.</a:t>
            </a:r>
          </a:p>
          <a:p>
            <a:r>
              <a:rPr lang="en-US" dirty="0" smtClean="0"/>
              <a:t>Any outliers in the data are plotted as individual points.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a:t>
            </a:r>
            <a:r>
              <a:rPr lang="en-US" dirty="0" err="1" smtClean="0"/>
              <a:t>pd</a:t>
            </a:r>
            <a:r>
              <a:rPr lang="en-US" dirty="0" smtClean="0"/>
              <a:t>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('iris') </a:t>
            </a:r>
          </a:p>
          <a:p>
            <a:pPr>
              <a:buNone/>
            </a:pPr>
            <a:r>
              <a:rPr lang="en-US" dirty="0" err="1" smtClean="0"/>
              <a:t>sb.boxplot</a:t>
            </a:r>
            <a:r>
              <a:rPr lang="en-US" dirty="0" smtClean="0"/>
              <a:t>(x = "species", y = "</a:t>
            </a:r>
            <a:r>
              <a:rPr lang="en-US" dirty="0" err="1" smtClean="0"/>
              <a:t>petal_length</a:t>
            </a:r>
            <a:r>
              <a:rPr lang="en-US" dirty="0" smtClean="0"/>
              <a:t>",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compressed.jpg"/>
          <p:cNvPicPr>
            <a:picLocks noGrp="1" noChangeAspect="1"/>
          </p:cNvPicPr>
          <p:nvPr>
            <p:ph idx="1"/>
          </p:nvPr>
        </p:nvPicPr>
        <p:blipFill>
          <a:blip r:embed="rId2"/>
          <a:stretch>
            <a:fillRect/>
          </a:stretch>
        </p:blipFill>
        <p:spPr>
          <a:xfrm>
            <a:off x="2667001" y="1828801"/>
            <a:ext cx="6248399" cy="4114799"/>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The dots on the plot indicates the outlier.</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Violin plots:</a:t>
            </a:r>
            <a:endParaRPr lang="en-US" dirty="0"/>
          </a:p>
        </p:txBody>
      </p:sp>
      <p:sp>
        <p:nvSpPr>
          <p:cNvPr id="3" name="Content Placeholder 2"/>
          <p:cNvSpPr>
            <a:spLocks noGrp="1"/>
          </p:cNvSpPr>
          <p:nvPr>
            <p:ph idx="1"/>
          </p:nvPr>
        </p:nvSpPr>
        <p:spPr/>
        <p:txBody>
          <a:bodyPr/>
          <a:lstStyle/>
          <a:p>
            <a:r>
              <a:rPr lang="en-US" dirty="0" smtClean="0"/>
              <a:t>They are a combination of box plots with kernel density estimates.</a:t>
            </a:r>
          </a:p>
          <a:p>
            <a:r>
              <a:rPr lang="en-US" dirty="0" smtClean="0"/>
              <a:t>These plots are easier to analyze and understand the distribution of data.</a:t>
            </a:r>
          </a:p>
          <a:p>
            <a:r>
              <a:rPr lang="en-US" dirty="0" smtClean="0"/>
              <a:t>Tips dataset is used to learn more into the violin plots.</a:t>
            </a:r>
          </a:p>
          <a:p>
            <a:r>
              <a:rPr lang="en-US" dirty="0" smtClean="0"/>
              <a:t>Dataset contains information related to the tips given by the customers in the restaurant.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('tips') </a:t>
            </a:r>
          </a:p>
          <a:p>
            <a:pPr>
              <a:buNone/>
            </a:pPr>
            <a:r>
              <a:rPr lang="en-US" dirty="0" err="1" smtClean="0"/>
              <a:t>sb.violinplot</a:t>
            </a:r>
            <a:r>
              <a:rPr lang="en-US" dirty="0" smtClean="0"/>
              <a:t>(x = "day", y = "</a:t>
            </a:r>
            <a:r>
              <a:rPr lang="en-US" dirty="0" err="1" smtClean="0"/>
              <a:t>total_bill</a:t>
            </a:r>
            <a:r>
              <a:rPr lang="en-US" dirty="0" smtClean="0"/>
              <a:t>", data=</a:t>
            </a:r>
            <a:r>
              <a:rPr lang="en-US" dirty="0" err="1" smtClean="0"/>
              <a:t>df</a:t>
            </a:r>
            <a:r>
              <a:rPr lang="en-US" dirty="0" smtClean="0"/>
              <a:t>)</a:t>
            </a:r>
          </a:p>
          <a:p>
            <a:pPr>
              <a:buNone/>
            </a:pPr>
            <a:r>
              <a:rPr lang="en-US" dirty="0" err="1" smtClean="0"/>
              <a:t>plt.show</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89"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1"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2499219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tages.jpg"/>
          <p:cNvPicPr>
            <a:picLocks noGrp="1" noChangeAspect="1"/>
          </p:cNvPicPr>
          <p:nvPr>
            <p:ph idx="1"/>
          </p:nvPr>
        </p:nvPicPr>
        <p:blipFill>
          <a:blip r:embed="rId2"/>
          <a:stretch>
            <a:fillRect/>
          </a:stretch>
        </p:blipFill>
        <p:spPr>
          <a:xfrm>
            <a:off x="2438400" y="1981200"/>
            <a:ext cx="5867400" cy="4267200"/>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dirty="0" smtClean="0"/>
              <a:t>The quartile and whisker values from the </a:t>
            </a:r>
            <a:r>
              <a:rPr lang="en-US" dirty="0" err="1" smtClean="0"/>
              <a:t>boxplot</a:t>
            </a:r>
            <a:r>
              <a:rPr lang="en-US" dirty="0" smtClean="0"/>
              <a:t> are shown inside the violin.</a:t>
            </a:r>
          </a:p>
          <a:p>
            <a:r>
              <a:rPr lang="en-US" dirty="0" smtClean="0"/>
              <a:t>The violin plot uses KDE(Kernel Density Estimates)</a:t>
            </a:r>
          </a:p>
          <a:p>
            <a:r>
              <a:rPr lang="en-US" dirty="0" smtClean="0"/>
              <a:t>The wider portion of violin provides wider density and narrow portion indicates lower density.</a:t>
            </a:r>
          </a:p>
          <a:p>
            <a:r>
              <a:rPr lang="en-US" dirty="0" smtClean="0"/>
              <a:t>The inter-quartile range in </a:t>
            </a:r>
            <a:r>
              <a:rPr lang="en-US" dirty="0" err="1" smtClean="0"/>
              <a:t>boxplot</a:t>
            </a:r>
            <a:r>
              <a:rPr lang="en-US" dirty="0" smtClean="0"/>
              <a:t> and high density region in </a:t>
            </a:r>
            <a:r>
              <a:rPr lang="en-US" dirty="0" err="1" smtClean="0"/>
              <a:t>kde</a:t>
            </a:r>
            <a:r>
              <a:rPr lang="en-US" dirty="0" smtClean="0"/>
              <a:t> fall in the same region of  each category of violin plot.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r>
              <a:rPr lang="en-US" dirty="0" smtClean="0"/>
              <a:t>The above plot shows the distribution of </a:t>
            </a:r>
            <a:r>
              <a:rPr lang="en-US" dirty="0" err="1" smtClean="0"/>
              <a:t>total_bill</a:t>
            </a:r>
            <a:r>
              <a:rPr lang="en-US" dirty="0" smtClean="0"/>
              <a:t> on four days of a week.</a:t>
            </a:r>
          </a:p>
          <a:p>
            <a:r>
              <a:rPr lang="en-US" dirty="0" smtClean="0"/>
              <a:t>If we want to know how distribution behaves with respect to sex, we will see in the following example.</a:t>
            </a:r>
          </a:p>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('tips') </a:t>
            </a:r>
          </a:p>
          <a:p>
            <a:pPr>
              <a:buNone/>
            </a:pPr>
            <a:r>
              <a:rPr lang="en-US" dirty="0" err="1" smtClean="0"/>
              <a:t>sb.violinplot</a:t>
            </a:r>
            <a:r>
              <a:rPr lang="en-US" dirty="0" smtClean="0"/>
              <a:t>(x = "day", y = "</a:t>
            </a:r>
            <a:r>
              <a:rPr lang="en-US" dirty="0" err="1" smtClean="0"/>
              <a:t>total_bill",hue</a:t>
            </a:r>
            <a:r>
              <a:rPr lang="en-US" dirty="0" smtClean="0"/>
              <a:t> = 'sex',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differnce.jpg"/>
          <p:cNvPicPr>
            <a:picLocks noGrp="1" noChangeAspect="1"/>
          </p:cNvPicPr>
          <p:nvPr>
            <p:ph idx="1"/>
          </p:nvPr>
        </p:nvPicPr>
        <p:blipFill>
          <a:blip r:embed="rId2"/>
          <a:stretch>
            <a:fillRect/>
          </a:stretch>
        </p:blipFill>
        <p:spPr>
          <a:xfrm>
            <a:off x="2362200" y="1524000"/>
            <a:ext cx="6629400" cy="4419600"/>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description:</a:t>
            </a:r>
            <a:endParaRPr lang="en-US" dirty="0"/>
          </a:p>
        </p:txBody>
      </p:sp>
      <p:sp>
        <p:nvSpPr>
          <p:cNvPr id="3" name="Content Placeholder 2"/>
          <p:cNvSpPr>
            <a:spLocks noGrp="1"/>
          </p:cNvSpPr>
          <p:nvPr>
            <p:ph idx="1"/>
          </p:nvPr>
        </p:nvSpPr>
        <p:spPr/>
        <p:txBody>
          <a:bodyPr/>
          <a:lstStyle/>
          <a:p>
            <a:r>
              <a:rPr lang="en-US" dirty="0" smtClean="0"/>
              <a:t>We can  clearly see the spending behavior between male and female.</a:t>
            </a:r>
          </a:p>
          <a:p>
            <a:r>
              <a:rPr lang="en-US" dirty="0" smtClean="0"/>
              <a:t>We can easily say that men make more bill when compared to women by looking at the plot.</a:t>
            </a:r>
          </a:p>
          <a:p>
            <a:r>
              <a:rPr lang="en-US" dirty="0" smtClean="0"/>
              <a:t>Hue variable has only two classes.</a:t>
            </a:r>
          </a:p>
          <a:p>
            <a:r>
              <a:rPr lang="en-US" dirty="0" smtClean="0"/>
              <a:t>We can beautify the plot by splitting each violin into two instead of two violins on a day.</a:t>
            </a:r>
          </a:p>
          <a:p>
            <a:r>
              <a:rPr lang="en-US" dirty="0" smtClean="0"/>
              <a:t>Either parts of the violin refer to each class in the hue variable.</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('tips') </a:t>
            </a:r>
          </a:p>
          <a:p>
            <a:pPr>
              <a:buNone/>
            </a:pPr>
            <a:r>
              <a:rPr lang="en-US" dirty="0" err="1" smtClean="0"/>
              <a:t>sb.violinplot</a:t>
            </a:r>
            <a:r>
              <a:rPr lang="en-US" dirty="0" smtClean="0"/>
              <a:t>(x = "day", y="</a:t>
            </a:r>
            <a:r>
              <a:rPr lang="en-US" dirty="0" err="1" smtClean="0"/>
              <a:t>total_bill",hue</a:t>
            </a:r>
            <a:r>
              <a:rPr lang="en-US" dirty="0" smtClean="0"/>
              <a:t> = 'sex',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multistages.jpg"/>
          <p:cNvPicPr>
            <a:picLocks noGrp="1" noChangeAspect="1"/>
          </p:cNvPicPr>
          <p:nvPr>
            <p:ph idx="1"/>
          </p:nvPr>
        </p:nvPicPr>
        <p:blipFill>
          <a:blip r:embed="rId2"/>
          <a:stretch>
            <a:fillRect/>
          </a:stretch>
        </p:blipFill>
        <p:spPr>
          <a:xfrm>
            <a:off x="2819400" y="1828800"/>
            <a:ext cx="5715000" cy="4114800"/>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SEABORN – STATISTICAL ESTIMATION:</a:t>
            </a:r>
            <a:endParaRPr lang="en-US" dirty="0"/>
          </a:p>
        </p:txBody>
      </p:sp>
      <p:sp>
        <p:nvSpPr>
          <p:cNvPr id="3" name="Content Placeholder 2"/>
          <p:cNvSpPr>
            <a:spLocks noGrp="1"/>
          </p:cNvSpPr>
          <p:nvPr>
            <p:ph idx="1"/>
          </p:nvPr>
        </p:nvSpPr>
        <p:spPr/>
        <p:txBody>
          <a:bodyPr/>
          <a:lstStyle/>
          <a:p>
            <a:r>
              <a:rPr lang="en-US" dirty="0" smtClean="0"/>
              <a:t>We deal with the estimations of whole distributions of data.</a:t>
            </a:r>
          </a:p>
          <a:p>
            <a:r>
              <a:rPr lang="en-US" dirty="0" smtClean="0"/>
              <a:t>When it comes to central tendency estimation , we need a specific way to summarize the distribution.</a:t>
            </a:r>
          </a:p>
          <a:p>
            <a:r>
              <a:rPr lang="en-US" dirty="0" smtClean="0"/>
              <a:t>Mean and median are the widely used techniques to estimate the central tendency of the distribution.</a:t>
            </a:r>
          </a:p>
          <a:p>
            <a:r>
              <a:rPr lang="en-US" dirty="0" smtClean="0"/>
              <a:t>The following plots are used to estimate the central tendency of the distribution.</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barplot</a:t>
            </a:r>
            <a:r>
              <a:rPr lang="en-US" dirty="0" smtClean="0"/>
              <a:t>() shows the relation between categorical variable and the continuous variable.</a:t>
            </a:r>
          </a:p>
          <a:p>
            <a:r>
              <a:rPr lang="en-US" dirty="0" smtClean="0"/>
              <a:t>The data is represented in rectangular bars.</a:t>
            </a:r>
          </a:p>
          <a:p>
            <a:r>
              <a:rPr lang="en-US" dirty="0" smtClean="0"/>
              <a:t>The length of the bar represents the proportion of data in that category.</a:t>
            </a:r>
          </a:p>
          <a:p>
            <a:r>
              <a:rPr lang="en-US" dirty="0" smtClean="0"/>
              <a:t>Bar plot denotes the estimate of central tendency.</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('titanic') </a:t>
            </a:r>
          </a:p>
          <a:p>
            <a:pPr>
              <a:buNone/>
            </a:pPr>
            <a:r>
              <a:rPr lang="en-US" dirty="0" err="1" smtClean="0"/>
              <a:t>sb.barplot</a:t>
            </a:r>
            <a:r>
              <a:rPr lang="en-US" dirty="0" smtClean="0"/>
              <a:t>(x = "sex", y = "survived", hue = "class",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7" y="4293097"/>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2"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3" y="5421007"/>
            <a:ext cx="2794158" cy="360418"/>
          </a:xfrm>
          <a:prstGeom prst="rect">
            <a:avLst/>
          </a:prstGeom>
        </p:spPr>
        <p:txBody>
          <a:bodyPr wrap="none" lIns="82611" tIns="41306" rIns="82611" bIns="41306">
            <a:spAutoFit/>
          </a:bodyPr>
          <a:lstStyle/>
          <a:p>
            <a:r>
              <a:rPr lang="en-US" dirty="0"/>
              <a:t>https://apssdc.in/home/</a:t>
            </a:r>
          </a:p>
        </p:txBody>
      </p:sp>
    </p:spTree>
    <p:extLst>
      <p:ext uri="{BB962C8B-B14F-4D97-AF65-F5344CB8AC3E}">
        <p14:creationId xmlns:p14="http://schemas.microsoft.com/office/powerpoint/2010/main" val="1291734831"/>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barplot.jpg"/>
          <p:cNvPicPr>
            <a:picLocks noGrp="1" noChangeAspect="1"/>
          </p:cNvPicPr>
          <p:nvPr>
            <p:ph idx="1"/>
          </p:nvPr>
        </p:nvPicPr>
        <p:blipFill>
          <a:blip r:embed="rId2"/>
          <a:stretch>
            <a:fillRect/>
          </a:stretch>
        </p:blipFill>
        <p:spPr>
          <a:xfrm>
            <a:off x="2362200" y="2057400"/>
            <a:ext cx="6934201" cy="4343400"/>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 description</a:t>
            </a:r>
            <a:endParaRPr lang="en-US" dirty="0"/>
          </a:p>
        </p:txBody>
      </p:sp>
      <p:sp>
        <p:nvSpPr>
          <p:cNvPr id="3" name="Content Placeholder 2"/>
          <p:cNvSpPr>
            <a:spLocks noGrp="1"/>
          </p:cNvSpPr>
          <p:nvPr>
            <p:ph idx="1"/>
          </p:nvPr>
        </p:nvSpPr>
        <p:spPr/>
        <p:txBody>
          <a:bodyPr/>
          <a:lstStyle/>
          <a:p>
            <a:r>
              <a:rPr lang="en-US" dirty="0" smtClean="0"/>
              <a:t>In the above example , we can see that the average number of survivals of male and female in each class.</a:t>
            </a:r>
          </a:p>
          <a:p>
            <a:r>
              <a:rPr lang="en-US" dirty="0" smtClean="0"/>
              <a:t>From the plot , we can understand more number of females survived than males.</a:t>
            </a:r>
          </a:p>
          <a:p>
            <a:r>
              <a:rPr lang="en-US" dirty="0" smtClean="0"/>
              <a:t>A special case in </a:t>
            </a:r>
            <a:r>
              <a:rPr lang="en-US" dirty="0" err="1" smtClean="0"/>
              <a:t>barplot</a:t>
            </a:r>
            <a:r>
              <a:rPr lang="en-US" dirty="0" smtClean="0"/>
              <a:t> is to show the number of observations in each category.</a:t>
            </a:r>
          </a:p>
          <a:p>
            <a:r>
              <a:rPr lang="en-US" dirty="0" smtClean="0"/>
              <a:t>It does not compute a statistic for  a second variable.</a:t>
            </a:r>
          </a:p>
          <a:p>
            <a:r>
              <a:rPr lang="en-US" dirty="0" smtClean="0"/>
              <a:t>For this , we use </a:t>
            </a:r>
            <a:r>
              <a:rPr lang="en-US" dirty="0" err="1" smtClean="0"/>
              <a:t>countplot</a:t>
            </a:r>
            <a:r>
              <a:rPr lang="en-US" dirty="0" smtClean="0"/>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('titanic') </a:t>
            </a:r>
          </a:p>
          <a:p>
            <a:pPr>
              <a:buNone/>
            </a:pPr>
            <a:r>
              <a:rPr lang="en-US" dirty="0" err="1" smtClean="0"/>
              <a:t>sb.countplot</a:t>
            </a:r>
            <a:r>
              <a:rPr lang="en-US" dirty="0" smtClean="0"/>
              <a:t>(x = ‘class ‘, data = </a:t>
            </a:r>
            <a:r>
              <a:rPr lang="en-US" dirty="0" err="1" smtClean="0"/>
              <a:t>df</a:t>
            </a:r>
            <a:r>
              <a:rPr lang="en-US" dirty="0" smtClean="0"/>
              <a:t>, palette = "Blues"); </a:t>
            </a:r>
          </a:p>
          <a:p>
            <a:pPr>
              <a:buNone/>
            </a:pPr>
            <a:r>
              <a:rPr lang="en-US" dirty="0" err="1" smtClean="0"/>
              <a:t>plt.show</a:t>
            </a:r>
            <a:r>
              <a:rPr lang="en-US" dirty="0" smtClean="0"/>
              <a:t>()</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bargraph.jpg"/>
          <p:cNvPicPr>
            <a:picLocks noGrp="1" noChangeAspect="1"/>
          </p:cNvPicPr>
          <p:nvPr>
            <p:ph idx="1"/>
          </p:nvPr>
        </p:nvPicPr>
        <p:blipFill>
          <a:blip r:embed="rId2"/>
          <a:stretch>
            <a:fillRect/>
          </a:stretch>
        </p:blipFill>
        <p:spPr>
          <a:xfrm>
            <a:off x="2286001" y="1828800"/>
            <a:ext cx="7010400" cy="4648200"/>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Number of passengers in the third class are higher than the first and second class.</a:t>
            </a:r>
          </a:p>
          <a:p>
            <a:endParaRPr lang="en-US" dirty="0" smtClean="0"/>
          </a:p>
          <a:p>
            <a:r>
              <a:rPr lang="en-US" b="1" dirty="0" smtClean="0"/>
              <a:t>Point plots: </a:t>
            </a:r>
            <a:r>
              <a:rPr lang="en-US" dirty="0" smtClean="0"/>
              <a:t>It serve same as the bar plot but in a different style.</a:t>
            </a:r>
          </a:p>
          <a:p>
            <a:r>
              <a:rPr lang="en-US" dirty="0" smtClean="0"/>
              <a:t>Rather than the full bar , the value of the estimate is denoted by a point on a certain height on the different axes.</a:t>
            </a:r>
          </a:p>
          <a:p>
            <a:endParaRPr lang="en-US" dirty="0" smtClean="0"/>
          </a:p>
          <a:p>
            <a:pPr>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import </a:t>
            </a:r>
            <a:r>
              <a:rPr lang="en-US" dirty="0" err="1" smtClean="0"/>
              <a:t>seaborn</a:t>
            </a:r>
            <a:r>
              <a:rPr lang="en-US" dirty="0" smtClean="0"/>
              <a:t> as </a:t>
            </a:r>
            <a:r>
              <a:rPr lang="en-US" dirty="0" err="1" smtClean="0"/>
              <a:t>sb</a:t>
            </a:r>
            <a:r>
              <a:rPr lang="en-US" dirty="0" smtClean="0"/>
              <a:t> </a:t>
            </a:r>
          </a:p>
          <a:p>
            <a:pPr>
              <a:buNone/>
            </a:pPr>
            <a:r>
              <a:rPr lang="en-US" dirty="0" smtClean="0"/>
              <a:t>from </a:t>
            </a:r>
            <a:r>
              <a:rPr lang="en-US" dirty="0" err="1" smtClean="0"/>
              <a:t>matplotlib</a:t>
            </a:r>
            <a:r>
              <a:rPr lang="en-US" dirty="0" smtClean="0"/>
              <a:t> import </a:t>
            </a:r>
            <a:r>
              <a:rPr lang="en-US" dirty="0" err="1" smtClean="0"/>
              <a:t>pyplot</a:t>
            </a:r>
            <a:r>
              <a:rPr lang="en-US" dirty="0" smtClean="0"/>
              <a:t> as </a:t>
            </a:r>
            <a:r>
              <a:rPr lang="en-US" dirty="0" err="1" smtClean="0"/>
              <a:t>plt</a:t>
            </a:r>
            <a:r>
              <a:rPr lang="en-US" dirty="0" smtClean="0"/>
              <a:t> </a:t>
            </a:r>
          </a:p>
          <a:p>
            <a:pPr>
              <a:buNone/>
            </a:pPr>
            <a:r>
              <a:rPr lang="en-US" dirty="0" err="1" smtClean="0"/>
              <a:t>df</a:t>
            </a:r>
            <a:r>
              <a:rPr lang="en-US" dirty="0" smtClean="0"/>
              <a:t> = </a:t>
            </a:r>
            <a:r>
              <a:rPr lang="en-US" dirty="0" err="1" smtClean="0"/>
              <a:t>sb.load_dataset</a:t>
            </a:r>
            <a:r>
              <a:rPr lang="en-US" dirty="0" smtClean="0"/>
              <a:t>('titanic') </a:t>
            </a:r>
          </a:p>
          <a:p>
            <a:pPr>
              <a:buNone/>
            </a:pPr>
            <a:r>
              <a:rPr lang="en-US" dirty="0" err="1" smtClean="0"/>
              <a:t>sb.pointplot</a:t>
            </a:r>
            <a:r>
              <a:rPr lang="en-US" dirty="0" smtClean="0"/>
              <a:t>(x = "sex", y = "survived", hue = "class", data = </a:t>
            </a:r>
            <a:r>
              <a:rPr lang="en-US" dirty="0" err="1" smtClean="0"/>
              <a:t>df</a:t>
            </a:r>
            <a:r>
              <a:rPr lang="en-US" dirty="0" smtClean="0"/>
              <a:t>) </a:t>
            </a:r>
          </a:p>
          <a:p>
            <a:pPr>
              <a:buNone/>
            </a:pPr>
            <a:r>
              <a:rPr lang="en-US" dirty="0" err="1" smtClean="0"/>
              <a:t>plt.show</a:t>
            </a:r>
            <a:r>
              <a:rPr lang="en-US" dirty="0" smtClean="0"/>
              <a:t>()</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z.jpg"/>
          <p:cNvPicPr>
            <a:picLocks noGrp="1" noChangeAspect="1"/>
          </p:cNvPicPr>
          <p:nvPr>
            <p:ph idx="1"/>
          </p:nvPr>
        </p:nvPicPr>
        <p:blipFill>
          <a:blip r:embed="rId2"/>
          <a:stretch>
            <a:fillRect/>
          </a:stretch>
        </p:blipFill>
        <p:spPr>
          <a:xfrm>
            <a:off x="2438400" y="1981200"/>
            <a:ext cx="6629400" cy="4267200"/>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SEABORN – PLOTTING WIDE BORN DATA</a:t>
            </a:r>
            <a:endParaRPr lang="en-US" dirty="0"/>
          </a:p>
        </p:txBody>
      </p:sp>
      <p:sp>
        <p:nvSpPr>
          <p:cNvPr id="3" name="Content Placeholder 2"/>
          <p:cNvSpPr>
            <a:spLocks noGrp="1"/>
          </p:cNvSpPr>
          <p:nvPr>
            <p:ph idx="1"/>
          </p:nvPr>
        </p:nvSpPr>
        <p:spPr/>
        <p:txBody>
          <a:bodyPr/>
          <a:lstStyle/>
          <a:p>
            <a:r>
              <a:rPr lang="en-US" dirty="0" smtClean="0"/>
              <a:t>It is preferable to use ‘long-from’ or ‘tidy’ datasets.</a:t>
            </a:r>
            <a:endParaRPr lang="en-US" smtClean="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89"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2662188262"/>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1766</TotalTime>
  <Words>3083</Words>
  <Application>Microsoft Office PowerPoint</Application>
  <PresentationFormat>Custom</PresentationFormat>
  <Paragraphs>486</Paragraphs>
  <Slides>87</Slides>
  <Notes>4</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Opulent</vt:lpstr>
      <vt:lpstr>Seaborne 2</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Seaborn - histogram</vt:lpstr>
      <vt:lpstr>EXAMPLE:</vt:lpstr>
      <vt:lpstr>OUTPUT:</vt:lpstr>
      <vt:lpstr>Seaborn – kernel density estimates:</vt:lpstr>
      <vt:lpstr>EXAMPLE:</vt:lpstr>
      <vt:lpstr>Output:</vt:lpstr>
      <vt:lpstr>FITTING PARAMETRIC DISTRIBUTION:</vt:lpstr>
      <vt:lpstr>Output:</vt:lpstr>
      <vt:lpstr>Removing Axes Spines:</vt:lpstr>
      <vt:lpstr>Output:</vt:lpstr>
      <vt:lpstr>Overriding The Elements:</vt:lpstr>
      <vt:lpstr>Output:</vt:lpstr>
      <vt:lpstr>Scaling Plot Elements:</vt:lpstr>
      <vt:lpstr>Example:</vt:lpstr>
      <vt:lpstr>Output:</vt:lpstr>
      <vt:lpstr>Seaborn - histogram</vt:lpstr>
      <vt:lpstr>PLOTTING BIVARIATE DISTRIBUTION:</vt:lpstr>
      <vt:lpstr>SCATTER PLOT:</vt:lpstr>
      <vt:lpstr>Output:</vt:lpstr>
      <vt:lpstr>Output:</vt:lpstr>
      <vt:lpstr>Hexbin plot:</vt:lpstr>
      <vt:lpstr>EXAMPLE:</vt:lpstr>
      <vt:lpstr>Output:</vt:lpstr>
      <vt:lpstr>Kernel density estimation:</vt:lpstr>
      <vt:lpstr>Example:</vt:lpstr>
      <vt:lpstr>Output:</vt:lpstr>
      <vt:lpstr>Seaborn – visualizing pairwise relationship</vt:lpstr>
      <vt:lpstr>Seaborn – visualizing pairwise relationship</vt:lpstr>
      <vt:lpstr>Seaborn – visualizing pairwise relationship</vt:lpstr>
      <vt:lpstr>example:</vt:lpstr>
      <vt:lpstr>Output:</vt:lpstr>
      <vt:lpstr>SEABORN – PLOTTING CATEGORICAL DATA</vt:lpstr>
      <vt:lpstr>CATEGORICAL SCATTER PLOTS:</vt:lpstr>
      <vt:lpstr>Output:</vt:lpstr>
      <vt:lpstr>PLOT DESCRIPTION</vt:lpstr>
      <vt:lpstr>Example:</vt:lpstr>
      <vt:lpstr>Output:</vt:lpstr>
      <vt:lpstr>Swarmplot():</vt:lpstr>
      <vt:lpstr>EXAMPLE:</vt:lpstr>
      <vt:lpstr>Output:</vt:lpstr>
      <vt:lpstr>Seaborn – distribution of observations</vt:lpstr>
      <vt:lpstr>EXAMPLE:</vt:lpstr>
      <vt:lpstr>Output:</vt:lpstr>
      <vt:lpstr>OUTPUT:</vt:lpstr>
      <vt:lpstr>Violin plots:</vt:lpstr>
      <vt:lpstr>example:</vt:lpstr>
      <vt:lpstr>Output:</vt:lpstr>
      <vt:lpstr>Description:</vt:lpstr>
      <vt:lpstr>Description:</vt:lpstr>
      <vt:lpstr>Output:</vt:lpstr>
      <vt:lpstr>Output description:</vt:lpstr>
      <vt:lpstr>Example:</vt:lpstr>
      <vt:lpstr>Output:</vt:lpstr>
      <vt:lpstr>SEABORN – STATISTICAL ESTIMATION:</vt:lpstr>
      <vt:lpstr>Bar plot:</vt:lpstr>
      <vt:lpstr>Example:</vt:lpstr>
      <vt:lpstr>Output:</vt:lpstr>
      <vt:lpstr>Output - description</vt:lpstr>
      <vt:lpstr>Example:</vt:lpstr>
      <vt:lpstr>Output:</vt:lpstr>
      <vt:lpstr>OUTPUT:</vt:lpstr>
      <vt:lpstr>EXAMPLE:</vt:lpstr>
      <vt:lpstr>OUTPUT:</vt:lpstr>
      <vt:lpstr>SEABORN – PLOTTING WIDE BORN 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Seaborne 2</dc:title>
  <dc:creator>Murali</dc:creator>
  <cp:lastModifiedBy>DELL</cp:lastModifiedBy>
  <cp:revision>138</cp:revision>
  <dcterms:created xsi:type="dcterms:W3CDTF">2006-08-16T00:00:00Z</dcterms:created>
  <dcterms:modified xsi:type="dcterms:W3CDTF">2022-01-28T13:29:49Z</dcterms:modified>
</cp:coreProperties>
</file>