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FA9145-048F-46E5-AAE5-C7E6C1F543FB}" type="datetimeFigureOut">
              <a:rPr lang="en-IN" smtClean="0"/>
              <a:t>02-02-2022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18E66B-5395-454E-AB38-F9F5C9E72A21}" type="slidenum">
              <a:rPr lang="en-IN" smtClean="0"/>
              <a:t>‹#›</a:t>
            </a:fld>
            <a:endParaRPr lang="en-IN"/>
          </a:p>
        </p:txBody>
      </p:sp>
    </p:spTree>
    <p:extLst>
      <p:ext uri="{BB962C8B-B14F-4D97-AF65-F5344CB8AC3E}">
        <p14:creationId xmlns:p14="http://schemas.microsoft.com/office/powerpoint/2010/main" val="67571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5C8F80-33D1-420C-B979-CBBD3227D85C}"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57240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5C8F80-33D1-420C-B979-CBBD3227D85C}"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271419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5C8F80-33D1-420C-B979-CBBD3227D85C}"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189759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8356262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1180914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3345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11300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116893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5C8F80-33D1-420C-B979-CBBD3227D85C}"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341821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C8F80-33D1-420C-B979-CBBD3227D85C}"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91755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5C8F80-33D1-420C-B979-CBBD3227D85C}"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376323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5C8F80-33D1-420C-B979-CBBD3227D85C}" type="datetimeFigureOut">
              <a:rPr lang="en-IN" smtClean="0"/>
              <a:t>02-02-2022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372694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5C8F80-33D1-420C-B979-CBBD3227D85C}"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406955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C8F80-33D1-420C-B979-CBBD3227D85C}" type="datetimeFigureOut">
              <a:rPr lang="en-IN" smtClean="0"/>
              <a:t>02-02-2022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69992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C8F80-33D1-420C-B979-CBBD3227D85C}"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268126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C8F80-33D1-420C-B979-CBBD3227D85C}"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C7309-34B6-4B6D-BB67-E1E1D493B71C}" type="slidenum">
              <a:rPr lang="en-IN" smtClean="0"/>
              <a:t>‹#›</a:t>
            </a:fld>
            <a:endParaRPr lang="en-IN"/>
          </a:p>
        </p:txBody>
      </p:sp>
    </p:spTree>
    <p:extLst>
      <p:ext uri="{BB962C8B-B14F-4D97-AF65-F5344CB8AC3E}">
        <p14:creationId xmlns:p14="http://schemas.microsoft.com/office/powerpoint/2010/main" val="89687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E5C8F80-33D1-420C-B979-CBBD3227D85C}" type="datetimeFigureOut">
              <a:rPr lang="en-IN" smtClean="0"/>
              <a:t>02-02-2022</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EC7309-34B6-4B6D-BB67-E1E1D493B71C}" type="slidenum">
              <a:rPr lang="en-IN" smtClean="0"/>
              <a:t>‹#›</a:t>
            </a:fld>
            <a:endParaRPr lang="en-IN"/>
          </a:p>
        </p:txBody>
      </p:sp>
    </p:spTree>
    <p:extLst>
      <p:ext uri="{BB962C8B-B14F-4D97-AF65-F5344CB8AC3E}">
        <p14:creationId xmlns:p14="http://schemas.microsoft.com/office/powerpoint/2010/main" val="72243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a:t>
            </a:r>
            <a:r>
              <a:rPr lang="en-US" sz="4000" smtClean="0">
                <a:latin typeface="Times New Roman" panose="02020603050405020304" pitchFamily="18" charset="0"/>
                <a:cs typeface="Times New Roman" panose="02020603050405020304" pitchFamily="18" charset="0"/>
              </a:rPr>
              <a:t>– </a:t>
            </a:r>
            <a:r>
              <a:rPr lang="en-US" sz="4000" smtClean="0">
                <a:latin typeface="Times New Roman" panose="02020603050405020304" pitchFamily="18" charset="0"/>
                <a:cs typeface="Times New Roman" panose="02020603050405020304" pitchFamily="18" charset="0"/>
              </a:rPr>
              <a:t>Date and Time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96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5" y="267495"/>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3" y="1054832"/>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4"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1"/>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5"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7"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6"/>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9"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7"/>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7"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8"/>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73686"/>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113629"/>
            <a:ext cx="5832648" cy="301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2895938677"/>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2" y="1047751"/>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502928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1" y="4256636"/>
            <a:ext cx="3334086"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3" y="1290420"/>
            <a:ext cx="6567179" cy="2524778"/>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3421110275"/>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70561"/>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267320445"/>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1"/>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3" y="771551"/>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031666049"/>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6"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97481348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51" y="2854998"/>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50"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245673088"/>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6"/>
            <a:ext cx="4222798" cy="1008111"/>
          </a:xfrm>
        </p:spPr>
        <p:txBody>
          <a:bodyPr/>
          <a:lstStyle/>
          <a:p>
            <a:r>
              <a:rPr lang="en-US" sz="4100" dirty="0"/>
              <a:t>What is Internship????</a:t>
            </a:r>
          </a:p>
        </p:txBody>
      </p:sp>
      <p:grpSp>
        <p:nvGrpSpPr>
          <p:cNvPr id="9" name="Group 8"/>
          <p:cNvGrpSpPr/>
          <p:nvPr/>
        </p:nvGrpSpPr>
        <p:grpSpPr>
          <a:xfrm>
            <a:off x="1547664" y="1419623"/>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1880557114"/>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742152158"/>
              </p:ext>
            </p:extLst>
          </p:nvPr>
        </p:nvGraphicFramePr>
        <p:xfrm>
          <a:off x="2"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641016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00064"/>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4" y="699543"/>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90"/>
            <a:ext cx="3732656"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8" y="2866816"/>
            <a:ext cx="4990116"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4" y="3674683"/>
            <a:ext cx="1809887"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72896448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4"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8"/>
            <a:ext cx="395201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606246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6"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3430625379"/>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2"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4" y="1077458"/>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8" y="574927"/>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5"/>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9"/>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5"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1632300441"/>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9"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3"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7" y="4365878"/>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DSABATCH2</a:t>
            </a:r>
            <a:endParaRPr lang="en-IN" sz="1600" b="1" dirty="0">
              <a:solidFill>
                <a:srgbClr val="FF0000"/>
              </a:solidFill>
            </a:endParaRPr>
          </a:p>
        </p:txBody>
      </p:sp>
      <p:sp>
        <p:nvSpPr>
          <p:cNvPr id="7" name="Right Arrow 6"/>
          <p:cNvSpPr/>
          <p:nvPr/>
        </p:nvSpPr>
        <p:spPr>
          <a:xfrm>
            <a:off x="199545" y="3019116"/>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3606539737"/>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Database Connection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connection can be made to connect to other relational databases using the pandas library.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Other additional libraries can also be used for implementing database connectivity.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is a package which provides full sql functionality to be used in python.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61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SQLAlchemy Installation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Pip install sqlalchemy.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59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Reading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Sqlite3 is used as a relational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very light weight and easy to use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can connect to a variety of  relational sources like MySql , Oracle and Postgresql.</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database engine and connect to the database engine to_sql function of the SQLAlchemy library.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19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relational table using the to_sql function.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 the read_sql_query function from the pandas library to execute and capture queries from various SQL queries.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255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Reading </a:t>
            </a:r>
            <a:r>
              <a:rPr lang="en-US" sz="3600" dirty="0" smtClean="0">
                <a:latin typeface="Times New Roman" panose="02020603050405020304" pitchFamily="18" charset="0"/>
                <a:cs typeface="Times New Roman" panose="02020603050405020304" pitchFamily="18" charset="0"/>
              </a:rPr>
              <a:t>Relational Tables -  Examples</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pd.read_csv('/path/input.csv</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Create the db 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engine </a:t>
            </a:r>
            <a:r>
              <a:rPr lang="en-IN" sz="2000" dirty="0">
                <a:latin typeface="Times New Roman" panose="02020603050405020304" pitchFamily="18" charset="0"/>
                <a:cs typeface="Times New Roman" panose="02020603050405020304" pitchFamily="18" charset="0"/>
              </a:rPr>
              <a:t>=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dataframe as a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2100662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Examples</a:t>
            </a:r>
            <a:endParaRPr lang="en-IN" sz="4000" dirty="0"/>
          </a:p>
        </p:txBody>
      </p:sp>
      <p:sp>
        <p:nvSpPr>
          <p:cNvPr id="3" name="Content Placeholder 2"/>
          <p:cNvSpPr>
            <a:spLocks noGrp="1"/>
          </p:cNvSpPr>
          <p:nvPr>
            <p:ph sz="quarter" idx="1"/>
          </p:nvPr>
        </p:nvSpPr>
        <p:spPr/>
        <p:txBody>
          <a:bodyPr>
            <a:normAutofit fontScale="850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Query 1 on the relational table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res1 </a:t>
            </a:r>
            <a:r>
              <a:rPr lang="en-IN" sz="2000" dirty="0">
                <a:latin typeface="Times New Roman" panose="02020603050405020304" pitchFamily="18" charset="0"/>
                <a:cs typeface="Times New Roman" panose="02020603050405020304" pitchFamily="18" charset="0"/>
              </a:rPr>
              <a:t>= pd.read_sql_query('SELECT * FROM data_table', engine) print('Result 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print(res1</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2 on the relational </a:t>
            </a:r>
            <a:r>
              <a:rPr lang="en-IN" sz="2000" dirty="0" smtClean="0">
                <a:latin typeface="Times New Roman" panose="02020603050405020304" pitchFamily="18" charset="0"/>
                <a:cs typeface="Times New Roman" panose="02020603050405020304" pitchFamily="18" charset="0"/>
              </a:rPr>
              <a:t>table</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res2 </a:t>
            </a:r>
            <a:r>
              <a:rPr lang="en-IN" sz="2000" dirty="0">
                <a:latin typeface="Times New Roman" panose="02020603050405020304" pitchFamily="18" charset="0"/>
                <a:cs typeface="Times New Roman" panose="02020603050405020304" pitchFamily="18" charset="0"/>
              </a:rPr>
              <a:t>= pd.read_sql_query('SELECT dept,sum(salary) FROM data_table group by dept', engine)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print(res2</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5672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7" y="2545097"/>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8" y="771551"/>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1" y="3345788"/>
            <a:ext cx="1896449"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302944203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a:t>
            </a:r>
            <a:r>
              <a:rPr lang="en-US" sz="4000" dirty="0" smtClean="0">
                <a:latin typeface="Times New Roman" panose="02020603050405020304" pitchFamily="18" charset="0"/>
                <a:cs typeface="Times New Roman" panose="02020603050405020304" pitchFamily="18" charset="0"/>
              </a:rPr>
              <a:t>Tables - Output</a:t>
            </a:r>
            <a:endParaRPr lang="en-IN" sz="4000" dirty="0"/>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r>
              <a:rPr lang="en-IN" sz="2000" dirty="0"/>
              <a:t>Result 1 </a:t>
            </a:r>
            <a:endParaRPr lang="en-IN" sz="2000" dirty="0" smtClean="0"/>
          </a:p>
          <a:p>
            <a:r>
              <a:rPr lang="en-IN" sz="2000" dirty="0" smtClean="0"/>
              <a:t>   index        id         name       salary        start_date      dept </a:t>
            </a:r>
          </a:p>
          <a:p>
            <a:r>
              <a:rPr lang="en-IN" sz="2000" dirty="0" smtClean="0"/>
              <a:t>0    0              1          Rick        623.30      2012-01-01       IT </a:t>
            </a:r>
          </a:p>
          <a:p>
            <a:r>
              <a:rPr lang="en-IN" sz="2000" dirty="0" smtClean="0"/>
              <a:t>1    1               2          Dan         515.20       2013-09-23 </a:t>
            </a:r>
            <a:r>
              <a:rPr lang="en-IN" sz="2000" dirty="0"/>
              <a:t>Operations </a:t>
            </a:r>
            <a:endParaRPr lang="en-IN" sz="2000" dirty="0" smtClean="0"/>
          </a:p>
          <a:p>
            <a:r>
              <a:rPr lang="en-IN" sz="2000" dirty="0" smtClean="0"/>
              <a:t>2    2              3         Tusar       611.00       2014-11-15         IT </a:t>
            </a:r>
          </a:p>
          <a:p>
            <a:r>
              <a:rPr lang="en-IN" sz="2000" dirty="0" smtClean="0"/>
              <a:t>3     3             4         Ryan        729.00      2014-05-11        HR </a:t>
            </a:r>
          </a:p>
          <a:p>
            <a:r>
              <a:rPr lang="en-IN" sz="2000" dirty="0" smtClean="0"/>
              <a:t>4     4              5        Gary         843.25      2015-03-27    Finance </a:t>
            </a:r>
          </a:p>
          <a:p>
            <a:r>
              <a:rPr lang="en-IN" sz="2000" dirty="0" smtClean="0"/>
              <a:t>5     5              6       Rasmi        578.00      2013-05-21        IT </a:t>
            </a:r>
          </a:p>
          <a:p>
            <a:r>
              <a:rPr lang="en-IN" sz="2000" dirty="0" smtClean="0"/>
              <a:t>6     </a:t>
            </a:r>
            <a:r>
              <a:rPr lang="en-IN" sz="2000" dirty="0"/>
              <a:t>6 </a:t>
            </a:r>
            <a:r>
              <a:rPr lang="en-IN" sz="2000" dirty="0" smtClean="0"/>
              <a:t>             7       Pranab      632.80      2013-07-30   Operations </a:t>
            </a:r>
          </a:p>
          <a:p>
            <a:r>
              <a:rPr lang="en-IN" sz="2000" dirty="0" smtClean="0"/>
              <a:t>7      7             8       Guru          722.50      2014-06-17    Finance </a:t>
            </a:r>
          </a:p>
        </p:txBody>
      </p:sp>
    </p:spTree>
    <p:extLst>
      <p:ext uri="{BB962C8B-B14F-4D97-AF65-F5344CB8AC3E}">
        <p14:creationId xmlns:p14="http://schemas.microsoft.com/office/powerpoint/2010/main" val="1048075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Output</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dept                sum(salary</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Finance              1565.75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1      HR                    729.00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IT                    1812.30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3      Operations       1148.00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042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Inserting Data Into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inserted into relational tables using sql.execute function available in pandas.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pandas.io import sql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 in a relational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2813594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Inserting Data Into Relational Tables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Insert another row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sql.execute</a:t>
            </a:r>
            <a:r>
              <a:rPr lang="en-IN" sz="2000" dirty="0">
                <a:latin typeface="Times New Roman" panose="02020603050405020304" pitchFamily="18" charset="0"/>
                <a:cs typeface="Times New Roman" panose="02020603050405020304" pitchFamily="18" charset="0"/>
              </a:rPr>
              <a:t>('INSERT INTO data_table VALUES(?,?,?,?,?,?)', engine, params=[('id',9,'Ruby',711.20,'2015-03-27','IT')])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Read from the relational </a:t>
            </a:r>
            <a:r>
              <a:rPr lang="en-IN" sz="2000" dirty="0" smtClean="0">
                <a:latin typeface="Times New Roman" panose="02020603050405020304" pitchFamily="18" charset="0"/>
                <a:cs typeface="Times New Roman" panose="02020603050405020304" pitchFamily="18" charset="0"/>
              </a:rPr>
              <a:t>table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print(res)</a:t>
            </a:r>
          </a:p>
        </p:txBody>
      </p:sp>
    </p:spTree>
    <p:extLst>
      <p:ext uri="{BB962C8B-B14F-4D97-AF65-F5344CB8AC3E}">
        <p14:creationId xmlns:p14="http://schemas.microsoft.com/office/powerpoint/2010/main" val="2167199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id        dept     name     salary      start_date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0     1          IT       Rick     623.30     2012-01-01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a:t>
            </a:r>
            <a:r>
              <a:rPr lang="en-IN" sz="2000" dirty="0">
                <a:latin typeface="Times New Roman" panose="02020603050405020304" pitchFamily="18" charset="0"/>
                <a:cs typeface="Times New Roman" panose="02020603050405020304" pitchFamily="18" charset="0"/>
              </a:rPr>
              <a:t>Dan </a:t>
            </a:r>
            <a:r>
              <a:rPr lang="en-IN" sz="2000" dirty="0" smtClean="0">
                <a:latin typeface="Times New Roman" panose="02020603050405020304" pitchFamily="18" charset="0"/>
                <a:cs typeface="Times New Roman" panose="02020603050405020304" pitchFamily="18" charset="0"/>
              </a:rPr>
              <a:t>   515.20     2013-09-23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611.00     2014-11-15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729.00     2014-05-11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5     Finance     Gary   843.25     2015-03-27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a:t>
            </a:r>
            <a:r>
              <a:rPr lang="en-IN" sz="2000" dirty="0">
                <a:latin typeface="Times New Roman" panose="02020603050405020304" pitchFamily="18" charset="0"/>
                <a:cs typeface="Times New Roman" panose="02020603050405020304" pitchFamily="18" charset="0"/>
              </a:rPr>
              <a:t>Rasmi </a:t>
            </a:r>
            <a:r>
              <a:rPr lang="en-IN" sz="2000" dirty="0" smtClean="0">
                <a:latin typeface="Times New Roman" panose="02020603050405020304" pitchFamily="18" charset="0"/>
                <a:cs typeface="Times New Roman" panose="02020603050405020304" pitchFamily="18" charset="0"/>
              </a:rPr>
              <a:t> 578.00    2013-05-21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632.80   2013-07-30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722.50   2014-06-17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9         IT             Ruby   711.20   2015-03-27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078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Deleting Data From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deleted from related tables using sql.execute function available in pandas.</a:t>
            </a:r>
          </a:p>
          <a:p>
            <a:pPr algn="just">
              <a:lnSpc>
                <a:spcPct val="160000"/>
              </a:lnSpc>
              <a:spcBef>
                <a:spcPts val="0"/>
              </a:spcBef>
            </a:pPr>
            <a:r>
              <a:rPr lang="en-IN" sz="2200" dirty="0">
                <a:latin typeface="Times New Roman" panose="02020603050405020304" pitchFamily="18" charset="0"/>
                <a:cs typeface="Times New Roman" panose="02020603050405020304" pitchFamily="18" charset="0"/>
              </a:rPr>
              <a:t>from sqlalchemy import </a:t>
            </a:r>
            <a:r>
              <a:rPr lang="en-IN" sz="2200" dirty="0" smtClean="0">
                <a:latin typeface="Times New Roman" panose="02020603050405020304" pitchFamily="18" charset="0"/>
                <a:cs typeface="Times New Roman" panose="02020603050405020304" pitchFamily="18" charset="0"/>
              </a:rPr>
              <a:t>create_engine</a:t>
            </a: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from </a:t>
            </a:r>
            <a:r>
              <a:rPr lang="en-IN" sz="2200" dirty="0">
                <a:latin typeface="Times New Roman" panose="02020603050405020304" pitchFamily="18" charset="0"/>
                <a:cs typeface="Times New Roman" panose="02020603050405020304" pitchFamily="18" charset="0"/>
              </a:rPr>
              <a:t>pandas.io import sql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import </a:t>
            </a:r>
            <a:r>
              <a:rPr lang="en-IN" sz="2200" dirty="0">
                <a:latin typeface="Times New Roman" panose="02020603050405020304" pitchFamily="18" charset="0"/>
                <a:cs typeface="Times New Roman" panose="02020603050405020304" pitchFamily="18" charset="0"/>
              </a:rPr>
              <a:t>pandas as pd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data </a:t>
            </a:r>
            <a:r>
              <a:rPr lang="en-IN" sz="22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758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Deleting Data From Relational Tables</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data.to_sql('data_table', engine)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sql.execute('Delete from data_table where name = (?) ', engine, params=[('Gary')])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print(res)</a:t>
            </a:r>
          </a:p>
          <a:p>
            <a:endParaRPr lang="en-IN" dirty="0"/>
          </a:p>
        </p:txBody>
      </p:sp>
    </p:spTree>
    <p:extLst>
      <p:ext uri="{BB962C8B-B14F-4D97-AF65-F5344CB8AC3E}">
        <p14:creationId xmlns:p14="http://schemas.microsoft.com/office/powerpoint/2010/main" val="3545377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10000"/>
          </a:bodyPr>
          <a:lstStyle/>
          <a:p>
            <a:pPr marL="0" indent="0" algn="just">
              <a:lnSpc>
                <a:spcPct val="150000"/>
              </a:lnSpc>
              <a:spcBef>
                <a:spcPts val="0"/>
              </a:spcBef>
              <a:buNone/>
            </a:pPr>
            <a:r>
              <a:rPr lang="en-IN" dirty="0" smtClean="0"/>
              <a:t>   </a:t>
            </a:r>
            <a:r>
              <a:rPr lang="en-IN" sz="2000" dirty="0" smtClean="0">
                <a:latin typeface="Times New Roman" panose="02020603050405020304" pitchFamily="18" charset="0"/>
                <a:cs typeface="Times New Roman" panose="02020603050405020304" pitchFamily="18" charset="0"/>
              </a:rPr>
              <a:t>id       dept       name     salary    start_date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1        IT         Rick      623.3     2012-01-01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Dan     515.2      2013-09-23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      2014-11-15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      2014-05-11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Rasmi  578.0       2013-05-21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a:t>
            </a:r>
            <a:r>
              <a:rPr lang="en-IN" sz="2000" dirty="0">
                <a:latin typeface="Times New Roman" panose="02020603050405020304" pitchFamily="18" charset="0"/>
                <a:cs typeface="Times New Roman" panose="02020603050405020304" pitchFamily="18" charset="0"/>
              </a:rPr>
              <a:t>632.8 </a:t>
            </a:r>
            <a:r>
              <a:rPr lang="en-IN" sz="2000" dirty="0" smtClean="0">
                <a:latin typeface="Times New Roman" panose="02020603050405020304" pitchFamily="18" charset="0"/>
                <a:cs typeface="Times New Roman" panose="02020603050405020304" pitchFamily="18" charset="0"/>
              </a:rPr>
              <a:t>      2013-07-30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       2014-06-17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996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NoSQL Databases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is available in unstructured as well as semi –structured form.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So , the data should be managed through nosql databases.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can interact with nosql databases as it interacts with relational databases.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is used to interact with MongoDB as a NoSql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connect to MongoDB , it uses a library known as pymongo.</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Pip is the command to install a particular module.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Pip install pymongo.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647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PyMongo – Inserting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Insert() method is used to insert data into the MongoDB.</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Details to be stored in the database are given in the form of key – value pairs.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45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39603558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Inserting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Import the python libraries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pymongo import MongoClient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pprint import </a:t>
            </a:r>
            <a:r>
              <a:rPr lang="en-IN" sz="2000" dirty="0" smtClean="0">
                <a:latin typeface="Times New Roman" panose="02020603050405020304" pitchFamily="18" charset="0"/>
                <a:cs typeface="Times New Roman" panose="02020603050405020304" pitchFamily="18" charset="0"/>
              </a:rPr>
              <a:t>pprint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Choose the appropriate 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client </a:t>
            </a:r>
            <a:r>
              <a:rPr lang="en-IN" sz="2000" dirty="0">
                <a:latin typeface="Times New Roman" panose="02020603050405020304" pitchFamily="18" charset="0"/>
                <a:cs typeface="Times New Roman" panose="02020603050405020304" pitchFamily="18" charset="0"/>
              </a:rPr>
              <a:t>= MongoClient()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 to the test db db=client.test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the employee collection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employee </a:t>
            </a:r>
            <a:r>
              <a:rPr lang="en-IN" sz="2000" dirty="0">
                <a:latin typeface="Times New Roman" panose="02020603050405020304" pitchFamily="18" charset="0"/>
                <a:cs typeface="Times New Roman" panose="02020603050405020304" pitchFamily="18" charset="0"/>
              </a:rPr>
              <a:t>= db.employee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employee_details </a:t>
            </a:r>
            <a:r>
              <a:rPr lang="en-IN" sz="2000" dirty="0">
                <a:latin typeface="Times New Roman" panose="02020603050405020304" pitchFamily="18" charset="0"/>
                <a:cs typeface="Times New Roman" panose="02020603050405020304" pitchFamily="18" charset="0"/>
              </a:rPr>
              <a:t>= { 'Name': 'Raj Kumar', 'Address': 'Sears Streer, NZ', 'Age': '42'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818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Inserting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Use the insert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 employee.insert_one(employee_details)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for the inserted document.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Queryresult </a:t>
            </a:r>
            <a:r>
              <a:rPr lang="en-IN" sz="2000" dirty="0">
                <a:latin typeface="Times New Roman" panose="02020603050405020304" pitchFamily="18" charset="0"/>
                <a:cs typeface="Times New Roman" panose="02020603050405020304" pitchFamily="18" charset="0"/>
              </a:rPr>
              <a:t>= employee.find_one({'Age': '42</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pprint(Queryresult)</a:t>
            </a:r>
          </a:p>
        </p:txBody>
      </p:sp>
    </p:spTree>
    <p:extLst>
      <p:ext uri="{BB962C8B-B14F-4D97-AF65-F5344CB8AC3E}">
        <p14:creationId xmlns:p14="http://schemas.microsoft.com/office/powerpoint/2010/main" val="2132439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{u'Address': u'Sears Streer, NZ', u'Age': u'42', u'Name': u'Raj Kumar', u'_id': ObjectId('5adc5a9f84e7cd3940399f93')}</a:t>
            </a:r>
          </a:p>
        </p:txBody>
      </p:sp>
    </p:spTree>
    <p:extLst>
      <p:ext uri="{BB962C8B-B14F-4D97-AF65-F5344CB8AC3E}">
        <p14:creationId xmlns:p14="http://schemas.microsoft.com/office/powerpoint/2010/main" val="3761296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a:t>
            </a:r>
            <a:r>
              <a:rPr lang="en-US" sz="4000" dirty="0" smtClean="0">
                <a:latin typeface="Times New Roman" panose="02020603050405020304" pitchFamily="18" charset="0"/>
                <a:cs typeface="Times New Roman" panose="02020603050405020304" pitchFamily="18" charset="0"/>
              </a:rPr>
              <a:t>Updating </a:t>
            </a:r>
            <a:r>
              <a:rPr lang="en-US" sz="4000" dirty="0">
                <a:latin typeface="Times New Roman" panose="02020603050405020304" pitchFamily="18" charset="0"/>
                <a:cs typeface="Times New Roman" panose="02020603050405020304" pitchFamily="18" charset="0"/>
              </a:rPr>
              <a:t>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Update() method is used to update the   existing records.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existing record is replaced with new key – value pairs.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condition criteria is used to decide which record to update.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713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PyMongo – Deleting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Delete() method is used to delete a particular record.</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Import the python libraries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pymongo import MongoClient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pprint import pprint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Choose the appropriate </a:t>
            </a:r>
            <a:r>
              <a:rPr lang="en-IN" sz="2000" dirty="0" smtClean="0">
                <a:latin typeface="Times New Roman" panose="02020603050405020304" pitchFamily="18" charset="0"/>
                <a:cs typeface="Times New Roman" panose="02020603050405020304" pitchFamily="18" charset="0"/>
              </a:rPr>
              <a:t>client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client </a:t>
            </a:r>
            <a:r>
              <a:rPr lang="en-IN" sz="2000" dirty="0">
                <a:latin typeface="Times New Roman" panose="02020603050405020304" pitchFamily="18" charset="0"/>
                <a:cs typeface="Times New Roman" panose="02020603050405020304" pitchFamily="18" charset="0"/>
              </a:rPr>
              <a:t>= MongoClient()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 to db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db=client.test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employee </a:t>
            </a:r>
            <a:r>
              <a:rPr lang="en-IN" sz="2000" dirty="0">
                <a:latin typeface="Times New Roman" panose="02020603050405020304" pitchFamily="18" charset="0"/>
                <a:cs typeface="Times New Roman" panose="02020603050405020304" pitchFamily="18" charset="0"/>
              </a:rPr>
              <a:t>= db.employee</a:t>
            </a:r>
          </a:p>
        </p:txBody>
      </p:sp>
    </p:spTree>
    <p:extLst>
      <p:ext uri="{BB962C8B-B14F-4D97-AF65-F5344CB8AC3E}">
        <p14:creationId xmlns:p14="http://schemas.microsoft.com/office/powerpoint/2010/main" val="403012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PyMongo – Deleting Data</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Use the condition to choose the record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use the delete method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db.employee.delete_one</a:t>
            </a:r>
            <a:r>
              <a:rPr lang="en-IN" sz="2000" dirty="0">
                <a:latin typeface="Times New Roman" panose="02020603050405020304" pitchFamily="18" charset="0"/>
                <a:cs typeface="Times New Roman" panose="02020603050405020304" pitchFamily="18" charset="0"/>
              </a:rPr>
              <a:t>({"Age":'35'})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Queryresult </a:t>
            </a:r>
            <a:r>
              <a:rPr lang="en-IN" sz="2000" dirty="0">
                <a:latin typeface="Times New Roman" panose="02020603050405020304" pitchFamily="18" charset="0"/>
                <a:cs typeface="Times New Roman" panose="02020603050405020304" pitchFamily="18" charset="0"/>
              </a:rPr>
              <a:t>= employee.find_one({'Age':'35'})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pprint(Queryresult</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7975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346665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and Time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data science , we need analysis which is based on temporal values.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can handle various formats of date and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datetime library provides the essential methods and functions.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Representation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Arithmetic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Comparison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66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Representation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date and its various parts are represented by different datetime functions.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Format specifiers are used to display the alphabetical parts of a date like name of the month or week day.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075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Representation</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a:t>
            </a:r>
            <a:r>
              <a:rPr lang="en-IN" sz="2000" dirty="0" smtClean="0">
                <a:latin typeface="Times New Roman" panose="02020603050405020304" pitchFamily="18" charset="0"/>
                <a:cs typeface="Times New Roman" panose="02020603050405020304" pitchFamily="18" charset="0"/>
              </a:rPr>
              <a:t>datetime</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('The </a:t>
            </a:r>
            <a:r>
              <a:rPr lang="en-IN" sz="2000" dirty="0">
                <a:latin typeface="Times New Roman" panose="02020603050405020304" pitchFamily="18" charset="0"/>
                <a:cs typeface="Times New Roman" panose="02020603050405020304" pitchFamily="18" charset="0"/>
              </a:rPr>
              <a:t>Date Today is :', datetime.datetime.today</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(date_today)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Year :', </a:t>
            </a:r>
            <a:r>
              <a:rPr lang="en-IN" sz="2000" dirty="0" smtClean="0">
                <a:latin typeface="Times New Roman" panose="02020603050405020304" pitchFamily="18" charset="0"/>
                <a:cs typeface="Times New Roman" panose="02020603050405020304" pitchFamily="18" charset="0"/>
              </a:rPr>
              <a:t>date_today.year)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Month :', </a:t>
            </a:r>
            <a:r>
              <a:rPr lang="en-IN" sz="2000" dirty="0" smtClean="0">
                <a:latin typeface="Times New Roman" panose="02020603050405020304" pitchFamily="18" charset="0"/>
                <a:cs typeface="Times New Roman" panose="02020603050405020304" pitchFamily="18" charset="0"/>
              </a:rPr>
              <a:t>date_today.month)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('Month </a:t>
            </a:r>
            <a:r>
              <a:rPr lang="en-IN" sz="2000" dirty="0">
                <a:latin typeface="Times New Roman" panose="02020603050405020304" pitchFamily="18" charset="0"/>
                <a:cs typeface="Times New Roman" panose="02020603050405020304" pitchFamily="18" charset="0"/>
              </a:rPr>
              <a:t>Name:',date_today.strftime('%B</a:t>
            </a:r>
            <a:r>
              <a:rPr lang="en-IN" sz="20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Week Day :', </a:t>
            </a:r>
            <a:r>
              <a:rPr lang="en-IN" sz="2000" dirty="0" smtClean="0">
                <a:latin typeface="Times New Roman" panose="02020603050405020304" pitchFamily="18" charset="0"/>
                <a:cs typeface="Times New Roman" panose="02020603050405020304" pitchFamily="18" charset="0"/>
              </a:rPr>
              <a:t>date_today.day)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('Week </a:t>
            </a:r>
            <a:r>
              <a:rPr lang="en-IN" sz="2000" dirty="0">
                <a:latin typeface="Times New Roman" panose="02020603050405020304" pitchFamily="18" charset="0"/>
                <a:cs typeface="Times New Roman" panose="02020603050405020304" pitchFamily="18" charset="0"/>
              </a:rPr>
              <a:t>Day Name:',date_today.strftime('%A</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09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1"/>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21772283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Representation - Output</a:t>
            </a:r>
            <a:endParaRPr lang="en-IN" sz="4000" dirty="0"/>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The Date Today is : 2018-04-22 15:38:35.835000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2018-04-22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Year :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Month : 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Month </a:t>
            </a:r>
            <a:r>
              <a:rPr lang="en-IN" sz="2000" dirty="0">
                <a:latin typeface="Times New Roman" panose="02020603050405020304" pitchFamily="18" charset="0"/>
                <a:cs typeface="Times New Roman" panose="02020603050405020304" pitchFamily="18" charset="0"/>
              </a:rPr>
              <a:t>Name: April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Week Day : 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Week </a:t>
            </a:r>
            <a:r>
              <a:rPr lang="en-IN" sz="2000" dirty="0">
                <a:latin typeface="Times New Roman" panose="02020603050405020304" pitchFamily="18" charset="0"/>
                <a:cs typeface="Times New Roman" panose="02020603050405020304" pitchFamily="18" charset="0"/>
              </a:rPr>
              <a:t>Day Name: Sunday</a:t>
            </a:r>
          </a:p>
        </p:txBody>
      </p:sp>
    </p:spTree>
    <p:extLst>
      <p:ext uri="{BB962C8B-B14F-4D97-AF65-F5344CB8AC3E}">
        <p14:creationId xmlns:p14="http://schemas.microsoft.com/office/powerpoint/2010/main" val="2901925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Arithmetic</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do various operations related to dates , the dates are stored in different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Then , the relevant mathematical operator are applied to those variables.</a:t>
            </a: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640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92500" lnSpcReduction="20000"/>
          </a:bodyPr>
          <a:lstStyle/>
          <a:p>
            <a:pPr algn="just">
              <a:lnSpc>
                <a:spcPct val="150000"/>
              </a:lnSpc>
              <a:spcBef>
                <a:spcPts val="0"/>
              </a:spcBef>
            </a:pPr>
            <a:r>
              <a:rPr lang="en-IN" sz="2000" dirty="0" smtClean="0"/>
              <a:t> </a:t>
            </a: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datetime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Capture the First Date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day1 </a:t>
            </a:r>
            <a:r>
              <a:rPr lang="en-IN" sz="2000" dirty="0">
                <a:latin typeface="Times New Roman" panose="02020603050405020304" pitchFamily="18" charset="0"/>
                <a:cs typeface="Times New Roman" panose="02020603050405020304" pitchFamily="18" charset="0"/>
              </a:rPr>
              <a:t>= datetime.date(2018, 2, 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('day1</a:t>
            </a:r>
            <a:r>
              <a:rPr lang="en-IN" sz="2000" dirty="0">
                <a:latin typeface="Times New Roman" panose="02020603050405020304" pitchFamily="18" charset="0"/>
                <a:cs typeface="Times New Roman" panose="02020603050405020304" pitchFamily="18" charset="0"/>
              </a:rPr>
              <a:t>:', day1.ctime</a:t>
            </a: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Capture the Second </a:t>
            </a:r>
            <a:r>
              <a:rPr lang="en-IN" sz="2000" dirty="0" smtClean="0">
                <a:latin typeface="Times New Roman" panose="02020603050405020304" pitchFamily="18" charset="0"/>
                <a:cs typeface="Times New Roman" panose="02020603050405020304" pitchFamily="18" charset="0"/>
              </a:rPr>
              <a:t>Date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 </a:t>
            </a:r>
            <a:r>
              <a:rPr lang="en-IN" sz="2000" dirty="0">
                <a:latin typeface="Times New Roman" panose="02020603050405020304" pitchFamily="18" charset="0"/>
                <a:cs typeface="Times New Roman" panose="02020603050405020304" pitchFamily="18" charset="0"/>
              </a:rPr>
              <a:t>= datetime.date(2017, 8, 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('day2</a:t>
            </a:r>
            <a:r>
              <a:rPr lang="en-IN" sz="2000" dirty="0">
                <a:latin typeface="Times New Roman" panose="02020603050405020304" pitchFamily="18" charset="0"/>
                <a:cs typeface="Times New Roman" panose="02020603050405020304" pitchFamily="18" charset="0"/>
              </a:rPr>
              <a:t>:', day2.ctime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Find the difference between the </a:t>
            </a:r>
            <a:r>
              <a:rPr lang="en-IN" sz="2000" dirty="0" smtClean="0">
                <a:latin typeface="Times New Roman" panose="02020603050405020304" pitchFamily="18" charset="0"/>
                <a:cs typeface="Times New Roman" panose="02020603050405020304" pitchFamily="18" charset="0"/>
              </a:rPr>
              <a:t>dates</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a:t>
            </a:r>
            <a:r>
              <a:rPr lang="en-IN" sz="2000" dirty="0" smtClean="0">
                <a:latin typeface="Times New Roman" panose="02020603050405020304" pitchFamily="18" charset="0"/>
                <a:cs typeface="Times New Roman" panose="02020603050405020304" pitchFamily="18" charset="0"/>
              </a:rPr>
              <a:t>day1-day2)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650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775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date_today = datetime.date.today()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a:t>
            </a:r>
            <a:r>
              <a:rPr lang="en-IN" sz="2000" dirty="0" smtClean="0">
                <a:latin typeface="Times New Roman" panose="02020603050405020304" pitchFamily="18" charset="0"/>
                <a:cs typeface="Times New Roman" panose="02020603050405020304" pitchFamily="18" charset="0"/>
              </a:rPr>
              <a:t>Date</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before_four_days =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before_four_days </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future Date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('After </a:t>
            </a:r>
            <a:r>
              <a:rPr lang="en-IN" sz="2000" dirty="0">
                <a:latin typeface="Times New Roman" panose="02020603050405020304" pitchFamily="18" charset="0"/>
                <a:cs typeface="Times New Roman" panose="02020603050405020304" pitchFamily="18" charset="0"/>
              </a:rPr>
              <a:t>Four Days:', after_four_days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028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Arithmetic - Output</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a:t>
            </a:r>
            <a:r>
              <a:rPr lang="en-IN" sz="2000" dirty="0" smtClean="0">
                <a:latin typeface="Times New Roman" panose="02020603050405020304" pitchFamily="18" charset="0"/>
                <a:cs typeface="Times New Roman" panose="02020603050405020304" pitchFamily="18" charset="0"/>
              </a:rPr>
              <a:t>2017</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2018-04-26</a:t>
            </a:r>
          </a:p>
        </p:txBody>
      </p:sp>
    </p:spTree>
    <p:extLst>
      <p:ext uri="{BB962C8B-B14F-4D97-AF65-F5344CB8AC3E}">
        <p14:creationId xmlns:p14="http://schemas.microsoft.com/office/powerpoint/2010/main" val="2578539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2017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2021-12-12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2021-12-20</a:t>
            </a:r>
          </a:p>
        </p:txBody>
      </p:sp>
    </p:spTree>
    <p:extLst>
      <p:ext uri="{BB962C8B-B14F-4D97-AF65-F5344CB8AC3E}">
        <p14:creationId xmlns:p14="http://schemas.microsoft.com/office/powerpoint/2010/main" val="1103706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dirty="0" smtClean="0">
                <a:latin typeface="Times New Roman" panose="02020603050405020304" pitchFamily="18" charset="0"/>
                <a:cs typeface="Times New Roman" panose="02020603050405020304" pitchFamily="18" charset="0"/>
              </a:rPr>
              <a:t>Date and time are compared using logical operators.</a:t>
            </a:r>
          </a:p>
          <a:p>
            <a:r>
              <a:rPr lang="en-US" sz="2000" dirty="0" smtClean="0">
                <a:latin typeface="Times New Roman" panose="02020603050405020304" pitchFamily="18" charset="0"/>
                <a:cs typeface="Times New Roman" panose="02020603050405020304" pitchFamily="18" charset="0"/>
              </a:rPr>
              <a:t>One must be careful in comparing right parts of  the dates with each other.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407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import datetime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('Today </a:t>
            </a:r>
            <a:r>
              <a:rPr lang="en-IN" sz="2000" dirty="0">
                <a:latin typeface="Times New Roman" panose="02020603050405020304" pitchFamily="18" charset="0"/>
                <a:cs typeface="Times New Roman" panose="02020603050405020304" pitchFamily="18" charset="0"/>
              </a:rPr>
              <a:t>is: ', </a:t>
            </a:r>
            <a:r>
              <a:rPr lang="en-IN" sz="2000" dirty="0" smtClean="0">
                <a:latin typeface="Times New Roman" panose="02020603050405020304" pitchFamily="18" charset="0"/>
                <a:cs typeface="Times New Roman" panose="02020603050405020304" pitchFamily="18" charset="0"/>
              </a:rPr>
              <a:t>date_today)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before_four_days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date1 </a:t>
            </a:r>
            <a:r>
              <a:rPr lang="en-IN" sz="2000" dirty="0">
                <a:latin typeface="Times New Roman" panose="02020603050405020304" pitchFamily="18" charset="0"/>
                <a:cs typeface="Times New Roman" panose="02020603050405020304" pitchFamily="18" charset="0"/>
              </a:rPr>
              <a:t>= datetime.date(2018,4,4)</a:t>
            </a:r>
          </a:p>
        </p:txBody>
      </p:sp>
    </p:spTree>
    <p:extLst>
      <p:ext uri="{BB962C8B-B14F-4D97-AF65-F5344CB8AC3E}">
        <p14:creationId xmlns:p14="http://schemas.microsoft.com/office/powerpoint/2010/main" val="26066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Comparison</a:t>
            </a:r>
            <a:endParaRPr lang="en-IN" sz="4000" dirty="0"/>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('Same Dates’)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(date_today </a:t>
            </a:r>
            <a:r>
              <a:rPr lang="en-IN" sz="2000" dirty="0">
                <a:latin typeface="Times New Roman" panose="02020603050405020304" pitchFamily="18" charset="0"/>
                <a:cs typeface="Times New Roman" panose="02020603050405020304" pitchFamily="18" charset="0"/>
              </a:rPr>
              <a:t>&gt; </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('Past 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&lt; </a:t>
            </a:r>
            <a:r>
              <a:rPr lang="en-IN" sz="2000" dirty="0" smtClean="0">
                <a:latin typeface="Times New Roman" panose="02020603050405020304" pitchFamily="18" charset="0"/>
                <a:cs typeface="Times New Roman" panose="02020603050405020304" pitchFamily="18" charset="0"/>
              </a:rPr>
              <a:t>after_four_days):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('Future Date‘)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247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Comparison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47750"/>
            <a:ext cx="8503920" cy="3429000"/>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Today is: 2018-04-22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 2018-04-04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Past </a:t>
            </a:r>
            <a:r>
              <a:rPr lang="en-IN" sz="2000" dirty="0">
                <a:latin typeface="Times New Roman" panose="02020603050405020304" pitchFamily="18" charset="0"/>
                <a:cs typeface="Times New Roman" panose="02020603050405020304" pitchFamily="18" charset="0"/>
              </a:rPr>
              <a:t>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Future </a:t>
            </a:r>
            <a:r>
              <a:rPr lang="en-IN" sz="2000"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427247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5"/>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7"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1"/>
            <a:ext cx="3911808"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1246111" y="1777762"/>
            <a:ext cx="2658131"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50"/>
            <a:ext cx="3874822" cy="69350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276160" y="2915345"/>
            <a:ext cx="4530960" cy="895727"/>
            <a:chOff x="908485" y="4093456"/>
            <a:chExt cx="6686312" cy="1321750"/>
          </a:xfrm>
        </p:grpSpPr>
        <p:sp>
          <p:nvSpPr>
            <p:cNvPr id="65" name="Rectangle 64"/>
            <p:cNvSpPr/>
            <p:nvPr/>
          </p:nvSpPr>
          <p:spPr>
            <a:xfrm>
              <a:off x="908485" y="4093456"/>
              <a:ext cx="435326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2"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7" y="1677178"/>
            <a:ext cx="1335505" cy="603260"/>
          </a:xfrm>
          <a:prstGeom prst="rect">
            <a:avLst/>
          </a:prstGeom>
        </p:spPr>
      </p:pic>
    </p:spTree>
    <p:extLst>
      <p:ext uri="{BB962C8B-B14F-4D97-AF65-F5344CB8AC3E}">
        <p14:creationId xmlns:p14="http://schemas.microsoft.com/office/powerpoint/2010/main" val="1376578430"/>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 Wrangling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wrangling is nothing but processing the data in different formats like merging , grouping and concatenating.</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the purpose of analyzing and getting them ready to be used with another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in  - built features to apply these wrangling methods to various datasets to achieve the analytical goal.</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094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Merging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Merge function is used to perform join operations between two dataframe objects.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pd.merge(left, right, how='inner', on=None, left_on=None, right_on=None, left_index=False, right_index=False, sort=True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two different dataframes and perform the merging operations on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223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Merging Data</a:t>
            </a:r>
            <a:endParaRPr lang="en-IN" sz="4000" dirty="0"/>
          </a:p>
        </p:txBody>
      </p:sp>
      <p:sp>
        <p:nvSpPr>
          <p:cNvPr id="3" name="Content Placeholder 2"/>
          <p:cNvSpPr>
            <a:spLocks noGrp="1"/>
          </p:cNvSpPr>
          <p:nvPr>
            <p:ph sz="quarter" idx="1"/>
          </p:nvPr>
        </p:nvSpPr>
        <p:spPr>
          <a:xfrm>
            <a:off x="301752" y="895350"/>
            <a:ext cx="8503920" cy="3678936"/>
          </a:xfrm>
        </p:spPr>
        <p:txBody>
          <a:bodyPr>
            <a:noAutofit/>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import the pandas library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left </a:t>
            </a:r>
            <a:r>
              <a:rPr lang="en-IN" sz="2000" dirty="0">
                <a:latin typeface="Times New Roman" panose="02020603050405020304" pitchFamily="18" charset="0"/>
                <a:cs typeface="Times New Roman" panose="02020603050405020304" pitchFamily="18" charset="0"/>
              </a:rPr>
              <a:t>= pd.DataFrame({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'id</a:t>
            </a:r>
            <a:r>
              <a:rPr lang="en-IN" sz="2000" dirty="0">
                <a:latin typeface="Times New Roman" panose="02020603050405020304" pitchFamily="18" charset="0"/>
                <a:cs typeface="Times New Roman" panose="02020603050405020304" pitchFamily="18" charset="0"/>
              </a:rPr>
              <a:t>':[1,2,3,4,5], </a:t>
            </a:r>
            <a:endParaRPr lang="en-IN" sz="20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'Name</a:t>
            </a:r>
            <a:r>
              <a:rPr lang="en-IN" sz="2000" dirty="0">
                <a:latin typeface="Times New Roman" panose="02020603050405020304" pitchFamily="18" charset="0"/>
                <a:cs typeface="Times New Roman" panose="02020603050405020304" pitchFamily="18" charset="0"/>
              </a:rPr>
              <a:t>': ['Alex', 'Amy', 'Allen', 'Alice', 'Ayoung'], </a:t>
            </a:r>
            <a:r>
              <a:rPr lang="en-IN" sz="2000" dirty="0" smtClean="0">
                <a:latin typeface="Times New Roman" panose="02020603050405020304" pitchFamily="18" charset="0"/>
                <a:cs typeface="Times New Roman" panose="02020603050405020304" pitchFamily="18" charset="0"/>
              </a:rPr>
              <a:t>                                       'subject_id</a:t>
            </a:r>
            <a:r>
              <a:rPr lang="en-IN" sz="2000" dirty="0">
                <a:latin typeface="Times New Roman" panose="02020603050405020304" pitchFamily="18" charset="0"/>
                <a:cs typeface="Times New Roman" panose="02020603050405020304" pitchFamily="18" charset="0"/>
              </a:rPr>
              <a:t>':['sub1','sub2','sub4','sub6','sub5']})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721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Merging Data</a:t>
            </a:r>
            <a:endParaRPr lang="en-IN" sz="4000" dirty="0"/>
          </a:p>
        </p:txBody>
      </p:sp>
      <p:sp>
        <p:nvSpPr>
          <p:cNvPr id="3" name="Content Placeholder 2"/>
          <p:cNvSpPr>
            <a:spLocks noGrp="1"/>
          </p:cNvSpPr>
          <p:nvPr>
            <p:ph sz="quarter" idx="1"/>
          </p:nvPr>
        </p:nvSpPr>
        <p:spPr/>
        <p:txBody>
          <a:bodyPr/>
          <a:lstStyle/>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right = pd.DataFrame(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{'id':[1,2,3,4,5],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              'Name': ['Billy', 'Brian', 'Bran', 'Bryce', 'Betty'],        'subject_id':['sub2','sub4','sub3','sub6','sub5']})</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print left </a:t>
            </a:r>
          </a:p>
          <a:p>
            <a:pPr marL="0"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print right</a:t>
            </a:r>
          </a:p>
          <a:p>
            <a:pPr marL="0" indent="0">
              <a:buNone/>
            </a:pPr>
            <a:endParaRPr lang="en-IN" dirty="0"/>
          </a:p>
        </p:txBody>
      </p:sp>
    </p:spTree>
    <p:extLst>
      <p:ext uri="{BB962C8B-B14F-4D97-AF65-F5344CB8AC3E}">
        <p14:creationId xmlns:p14="http://schemas.microsoft.com/office/powerpoint/2010/main" val="30377960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smtClean="0"/>
              <a:t>         </a:t>
            </a:r>
            <a:r>
              <a:rPr lang="en-IN" sz="2000" dirty="0" smtClean="0">
                <a:latin typeface="Times New Roman" panose="02020603050405020304" pitchFamily="18" charset="0"/>
                <a:cs typeface="Times New Roman" panose="02020603050405020304" pitchFamily="18" charset="0"/>
              </a:rPr>
              <a:t>Name    id     subject_id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Alex        1           sub1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Amy        2           sub2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Allen       3           sub4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Alice       4           sub6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Ayoung   5           sub5</a:t>
            </a:r>
          </a:p>
        </p:txBody>
      </p:sp>
    </p:spTree>
    <p:extLst>
      <p:ext uri="{BB962C8B-B14F-4D97-AF65-F5344CB8AC3E}">
        <p14:creationId xmlns:p14="http://schemas.microsoft.com/office/powerpoint/2010/main" val="3785553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Output</a:t>
            </a:r>
            <a:endParaRPr lang="en-IN" sz="4000" b="1" dirty="0"/>
          </a:p>
        </p:txBody>
      </p:sp>
      <p:sp>
        <p:nvSpPr>
          <p:cNvPr id="3" name="Content Placeholder 2"/>
          <p:cNvSpPr>
            <a:spLocks noGrp="1"/>
          </p:cNvSpPr>
          <p:nvPr>
            <p:ph sz="quarter" idx="1"/>
          </p:nvPr>
        </p:nvSpPr>
        <p:spPr>
          <a:xfrm>
            <a:off x="301752" y="1123950"/>
            <a:ext cx="8503920" cy="3450336"/>
          </a:xfrm>
        </p:spPr>
        <p:txBody>
          <a:bodyPr>
            <a:normAutofit/>
          </a:bodyPr>
          <a:lstStyle/>
          <a:p>
            <a:pPr marL="0" indent="0" algn="just">
              <a:lnSpc>
                <a:spcPct val="150000"/>
              </a:lnSpc>
              <a:spcBef>
                <a:spcPts val="0"/>
              </a:spcBef>
              <a:buNone/>
            </a:pPr>
            <a:r>
              <a:rPr lang="en-IN" sz="2000" dirty="0" smtClean="0"/>
              <a:t>      </a:t>
            </a:r>
            <a:r>
              <a:rPr lang="en-IN" sz="2000" dirty="0" smtClean="0">
                <a:latin typeface="Times New Roman" panose="02020603050405020304" pitchFamily="18" charset="0"/>
                <a:cs typeface="Times New Roman" panose="02020603050405020304" pitchFamily="18" charset="0"/>
              </a:rPr>
              <a:t>Name      id       subject_id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Billy         1            sub2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1     Brian       2            sub4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Bran        3            sub3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Bryce      4             sub6 </a:t>
            </a:r>
          </a:p>
          <a:p>
            <a:pPr marL="457200" indent="-457200" algn="just">
              <a:lnSpc>
                <a:spcPct val="150000"/>
              </a:lnSpc>
              <a:spcBef>
                <a:spcPts val="0"/>
              </a:spcBef>
              <a:buAutoNum type="arabicPlain" startAt="2"/>
            </a:pPr>
            <a:r>
              <a:rPr lang="en-IN" sz="2000" dirty="0" smtClean="0">
                <a:latin typeface="Times New Roman" panose="02020603050405020304" pitchFamily="18" charset="0"/>
                <a:cs typeface="Times New Roman" panose="02020603050405020304" pitchFamily="18" charset="0"/>
              </a:rPr>
              <a:t>Betty       5             sub5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247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Grouping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dirty="0" smtClean="0">
                <a:latin typeface="Times New Roman" panose="02020603050405020304" pitchFamily="18" charset="0"/>
                <a:cs typeface="Times New Roman" panose="02020603050405020304" pitchFamily="18" charset="0"/>
              </a:rPr>
              <a:t>Grouping data sets is very important in doing data analysis .</a:t>
            </a:r>
          </a:p>
          <a:p>
            <a:r>
              <a:rPr lang="en-US" sz="2000" dirty="0" smtClean="0">
                <a:latin typeface="Times New Roman" panose="02020603050405020304" pitchFamily="18" charset="0"/>
                <a:cs typeface="Times New Roman" panose="02020603050405020304" pitchFamily="18" charset="0"/>
              </a:rPr>
              <a:t>We need the results in terms of various groups present in the dataset.</a:t>
            </a:r>
          </a:p>
          <a:p>
            <a:r>
              <a:rPr lang="en-US" sz="2000" dirty="0" smtClean="0">
                <a:latin typeface="Times New Roman" panose="02020603050405020304" pitchFamily="18" charset="0"/>
                <a:cs typeface="Times New Roman" panose="02020603050405020304" pitchFamily="18" charset="0"/>
              </a:rPr>
              <a:t>Pandas has in-built methods which can roll the data into various groups.</a:t>
            </a:r>
          </a:p>
        </p:txBody>
      </p:sp>
    </p:spTree>
    <p:extLst>
      <p:ext uri="{BB962C8B-B14F-4D97-AF65-F5344CB8AC3E}">
        <p14:creationId xmlns:p14="http://schemas.microsoft.com/office/powerpoint/2010/main" val="1655333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Grouping Data</a:t>
            </a:r>
            <a:endParaRPr lang="en-IN" sz="4000" dirty="0"/>
          </a:p>
        </p:txBody>
      </p:sp>
      <p:sp>
        <p:nvSpPr>
          <p:cNvPr id="3" name="Content Placeholder 2"/>
          <p:cNvSpPr>
            <a:spLocks noGrp="1"/>
          </p:cNvSpPr>
          <p:nvPr>
            <p:ph sz="quarter" idx="1"/>
          </p:nvPr>
        </p:nvSpPr>
        <p:spPr/>
        <p:txBody>
          <a:bodyPr>
            <a:normAutofit fontScale="77500" lnSpcReduction="20000"/>
          </a:bodyPr>
          <a:lstStyle/>
          <a:p>
            <a:pPr marL="0" indent="0" algn="just">
              <a:buNone/>
            </a:pPr>
            <a:r>
              <a:rPr lang="en-IN" sz="2000" dirty="0">
                <a:latin typeface="Times New Roman" panose="02020603050405020304" pitchFamily="18" charset="0"/>
                <a:cs typeface="Times New Roman" panose="02020603050405020304" pitchFamily="18" charset="0"/>
              </a:rPr>
              <a:t># import the pandas library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ipl_data </a:t>
            </a:r>
            <a:r>
              <a:rPr lang="en-IN" sz="2000" dirty="0">
                <a:latin typeface="Times New Roman" panose="02020603050405020304" pitchFamily="18" charset="0"/>
                <a:cs typeface="Times New Roman" panose="02020603050405020304" pitchFamily="18" charset="0"/>
              </a:rPr>
              <a:t>= {'Team': ['Riders', 'Riders', 'Devils', 'Devils', </a:t>
            </a:r>
            <a:r>
              <a:rPr lang="en-IN" sz="2000" dirty="0" smtClean="0">
                <a:latin typeface="Times New Roman" panose="02020603050405020304" pitchFamily="18" charset="0"/>
                <a:cs typeface="Times New Roman" panose="02020603050405020304" pitchFamily="18" charset="0"/>
              </a:rPr>
              <a:t>'Kings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'kings</a:t>
            </a:r>
            <a:r>
              <a:rPr lang="en-IN" sz="2000" dirty="0">
                <a:latin typeface="Times New Roman" panose="02020603050405020304" pitchFamily="18" charset="0"/>
                <a:cs typeface="Times New Roman" panose="02020603050405020304" pitchFamily="18" charset="0"/>
              </a:rPr>
              <a:t>', 'Kings', 'Kings', 'Riders', 'Royals', 'Royals', 'Riders'], </a:t>
            </a:r>
            <a:r>
              <a:rPr lang="en-IN" sz="2000" dirty="0" smtClean="0">
                <a:latin typeface="Times New Roman" panose="02020603050405020304" pitchFamily="18" charset="0"/>
                <a:cs typeface="Times New Roman" panose="02020603050405020304" pitchFamily="18" charset="0"/>
              </a:rPr>
              <a:t>                                                                                                        'Rank</a:t>
            </a:r>
            <a:r>
              <a:rPr lang="en-IN" sz="2000" dirty="0">
                <a:latin typeface="Times New Roman" panose="02020603050405020304" pitchFamily="18" charset="0"/>
                <a:cs typeface="Times New Roman" panose="02020603050405020304" pitchFamily="18" charset="0"/>
              </a:rPr>
              <a:t>': [1, 2, 2, 3, 3,4 ,1 ,1,2 , 4,1,2],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'Year</a:t>
            </a:r>
            <a:r>
              <a:rPr lang="en-IN" sz="2000" dirty="0">
                <a:latin typeface="Times New Roman" panose="02020603050405020304" pitchFamily="18" charset="0"/>
                <a:cs typeface="Times New Roman" panose="02020603050405020304" pitchFamily="18" charset="0"/>
              </a:rPr>
              <a:t>': [2014,2015,2014,2015,2014,2015,2016,2017,2016,2014,2015,2017], </a:t>
            </a:r>
            <a:r>
              <a:rPr lang="en-IN" sz="2000" dirty="0" smtClean="0">
                <a:latin typeface="Times New Roman" panose="02020603050405020304" pitchFamily="18" charset="0"/>
                <a:cs typeface="Times New Roman" panose="02020603050405020304" pitchFamily="18" charset="0"/>
              </a:rPr>
              <a:t>      'Points</a:t>
            </a:r>
            <a:r>
              <a:rPr lang="en-IN" sz="2000" dirty="0">
                <a:latin typeface="Times New Roman" panose="02020603050405020304" pitchFamily="18" charset="0"/>
                <a:cs typeface="Times New Roman" panose="02020603050405020304" pitchFamily="18" charset="0"/>
              </a:rPr>
              <a:t>':[876,789,863,673,741,812,756,788,694,701,804,690]}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pd.DataFrame(ipl_data)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grouped </a:t>
            </a:r>
            <a:r>
              <a:rPr lang="en-IN" sz="2000" dirty="0">
                <a:latin typeface="Times New Roman" panose="02020603050405020304" pitchFamily="18" charset="0"/>
                <a:cs typeface="Times New Roman" panose="02020603050405020304" pitchFamily="18" charset="0"/>
              </a:rPr>
              <a:t>= df.groupby('Year')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(grouped.get_group(2014))</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84714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Grouping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b="1" dirty="0" smtClean="0">
                <a:latin typeface="Times New Roman" panose="02020603050405020304" pitchFamily="18" charset="0"/>
                <a:cs typeface="Times New Roman" panose="02020603050405020304" pitchFamily="18" charset="0"/>
              </a:rPr>
              <a:t>Output: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Points   Rank   Team    Year</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876      1        Riders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863     2        Devils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4        741     3        Kings    2014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9        701     4        Royals   2014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79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Concatenating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Pandas provides various facilities for combining series , dataframe and panel objects.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concat function performs concatenation operations along an axis.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36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2"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2"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18727581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Concatenating Data</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a:lnSpc>
                <a:spcPct val="17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 pd.DataFrame({ 'Name': ['Alex', 'Amy', 'Allen', 'Alice', 'Ayoung'], </a:t>
            </a:r>
            <a:r>
              <a:rPr lang="en-IN" sz="2000" dirty="0" smtClean="0">
                <a:latin typeface="Times New Roman" panose="02020603050405020304" pitchFamily="18" charset="0"/>
                <a:cs typeface="Times New Roman" panose="02020603050405020304" pitchFamily="18" charset="0"/>
              </a:rPr>
              <a:t>          'subject_id</a:t>
            </a:r>
            <a:r>
              <a:rPr lang="en-IN" sz="2000" dirty="0">
                <a:latin typeface="Times New Roman" panose="02020603050405020304" pitchFamily="18" charset="0"/>
                <a:cs typeface="Times New Roman" panose="02020603050405020304" pitchFamily="18" charset="0"/>
              </a:rPr>
              <a:t>':['sub1','sub2','sub4','sub6','sub5'], 'Marks_scored':[98,90,87,69,78]}, </a:t>
            </a: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=[1,2,3,4,5</a:t>
            </a:r>
            <a:r>
              <a:rPr lang="en-IN" sz="2000" dirty="0" smtClean="0">
                <a:latin typeface="Times New Roman" panose="02020603050405020304" pitchFamily="18" charset="0"/>
                <a:cs typeface="Times New Roman" panose="02020603050405020304" pitchFamily="18" charset="0"/>
              </a:rPr>
              <a:t>])</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two = pd.DataFrame({ 'Name': ['Billy', 'Brian', 'Bran', 'Bryce', 'Betty'], 'subject_id':['sub2','sub4','sub3','sub6','sub5</a:t>
            </a:r>
            <a:r>
              <a:rPr lang="en-IN" sz="2000" dirty="0" smtClean="0">
                <a:latin typeface="Times New Roman" panose="02020603050405020304" pitchFamily="18" charset="0"/>
                <a:cs typeface="Times New Roman" panose="02020603050405020304" pitchFamily="18" charset="0"/>
              </a:rPr>
              <a:t>'],</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'Marks_scored':[89,80,79,97,88]}, </a:t>
            </a:r>
            <a:endParaRPr lang="en-IN" sz="2000" dirty="0" smtClean="0">
              <a:latin typeface="Times New Roman" panose="02020603050405020304" pitchFamily="18" charset="0"/>
              <a:cs typeface="Times New Roman" panose="02020603050405020304" pitchFamily="18" charset="0"/>
            </a:endParaRP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=[1,2,3,4,5</a:t>
            </a:r>
            <a:r>
              <a:rPr lang="en-IN" sz="2000" dirty="0" smtClean="0">
                <a:latin typeface="Times New Roman" panose="02020603050405020304" pitchFamily="18" charset="0"/>
                <a:cs typeface="Times New Roman" panose="02020603050405020304" pitchFamily="18" charset="0"/>
              </a:rPr>
              <a:t>])</a:t>
            </a:r>
          </a:p>
          <a:p>
            <a:pPr marL="0" indent="0">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print (pd.concat</a:t>
            </a:r>
            <a:r>
              <a:rPr lang="en-IN" sz="2000" dirty="0">
                <a:latin typeface="Times New Roman" panose="02020603050405020304" pitchFamily="18" charset="0"/>
                <a:cs typeface="Times New Roman" panose="02020603050405020304" pitchFamily="18" charset="0"/>
              </a:rPr>
              <a:t>([one,two</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9587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0000" lnSpcReduction="20000"/>
          </a:bodyPr>
          <a:lstStyle/>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Marks_scored       Name         subject_id</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1       98                      Alex                     sub1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2       90                      Amy                     sub2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3       87                      Allen                    sub4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4       69                      Alice                     sub6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5       78                      Ayoung                 sub5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1       89                      Billy                      sub2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2       80                      Brian                     sub4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3       79                      Bran                      sub3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4       97                      Bryce                     sub6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5       88                      Betty                      sub5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665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 Aggregation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Many methods are available to perform aggregations on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done using pandas and numpy library.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data must be available or convereted to a dataframe to apply the aggregation functions.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136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DataFrame – Aggregation - Example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index </a:t>
            </a:r>
            <a:r>
              <a:rPr lang="en-IN" sz="2000" dirty="0">
                <a:latin typeface="Times New Roman" panose="02020603050405020304" pitchFamily="18" charset="0"/>
                <a:cs typeface="Times New Roman" panose="02020603050405020304" pitchFamily="18" charset="0"/>
              </a:rPr>
              <a:t>= pd.date_range('1/1/2000', periods=10),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columns </a:t>
            </a:r>
            <a:r>
              <a:rPr lang="en-IN" sz="2000" dirty="0">
                <a:latin typeface="Times New Roman" panose="02020603050405020304" pitchFamily="18" charset="0"/>
                <a:cs typeface="Times New Roman" panose="02020603050405020304" pitchFamily="18" charset="0"/>
              </a:rPr>
              <a:t>= ['A', 'B', 'C', 'D'])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print(df )</a:t>
            </a:r>
          </a:p>
          <a:p>
            <a:pPr marL="0" indent="0" algn="just">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smtClean="0">
                <a:latin typeface="Times New Roman" panose="02020603050405020304" pitchFamily="18" charset="0"/>
                <a:cs typeface="Times New Roman" panose="02020603050405020304" pitchFamily="18" charset="0"/>
              </a:rPr>
              <a:t>print (r)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2014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DataFrame – </a:t>
            </a:r>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55000" lnSpcReduction="20000"/>
          </a:bodyPr>
          <a:lstStyle/>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                 B                    C                     D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2000-01-01    1.088512       -</a:t>
            </a:r>
            <a:r>
              <a:rPr lang="en-IN" sz="2000" dirty="0">
                <a:latin typeface="Times New Roman" panose="02020603050405020304" pitchFamily="18" charset="0"/>
                <a:cs typeface="Times New Roman" panose="02020603050405020304" pitchFamily="18" charset="0"/>
              </a:rPr>
              <a:t>0.650942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2000-01-02    0.790670       -</a:t>
            </a:r>
            <a:r>
              <a:rPr lang="en-IN" sz="2000" dirty="0">
                <a:latin typeface="Times New Roman" panose="02020603050405020304" pitchFamily="18" charset="0"/>
                <a:cs typeface="Times New Roman" panose="02020603050405020304" pitchFamily="18" charset="0"/>
              </a:rPr>
              <a:t>0.387854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0.668132 </a:t>
            </a:r>
            <a:r>
              <a:rPr lang="en-IN" sz="2000" dirty="0" smtClean="0">
                <a:latin typeface="Times New Roman" panose="02020603050405020304" pitchFamily="18" charset="0"/>
                <a:cs typeface="Times New Roman" panose="02020603050405020304" pitchFamily="18" charset="0"/>
              </a:rPr>
              <a:t>         0.267283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2000-01-03  -</a:t>
            </a:r>
            <a:r>
              <a:rPr lang="en-IN" sz="2000" dirty="0">
                <a:latin typeface="Times New Roman" panose="02020603050405020304" pitchFamily="18" charset="0"/>
                <a:cs typeface="Times New Roman" panose="02020603050405020304" pitchFamily="18" charset="0"/>
              </a:rPr>
              <a:t>0.575523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0.965025 </a:t>
            </a:r>
            <a:r>
              <a:rPr lang="en-IN" sz="2000" dirty="0" smtClean="0">
                <a:latin typeface="Times New Roman" panose="02020603050405020304" pitchFamily="18" charset="0"/>
                <a:cs typeface="Times New Roman" panose="02020603050405020304" pitchFamily="18" charset="0"/>
              </a:rPr>
              <a:t>         0.060427     -</a:t>
            </a:r>
            <a:r>
              <a:rPr lang="en-IN" sz="2000" dirty="0">
                <a:latin typeface="Times New Roman" panose="02020603050405020304" pitchFamily="18" charset="0"/>
                <a:cs typeface="Times New Roman" panose="02020603050405020304" pitchFamily="18" charset="0"/>
              </a:rPr>
              <a:t>2.179780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2000-01-04   1.669653           1.211759       -</a:t>
            </a:r>
            <a:r>
              <a:rPr lang="en-IN" sz="2000" dirty="0">
                <a:latin typeface="Times New Roman" panose="02020603050405020304" pitchFamily="18" charset="0"/>
                <a:cs typeface="Times New Roman" panose="02020603050405020304" pitchFamily="18" charset="0"/>
              </a:rPr>
              <a:t>0.254695 </a:t>
            </a:r>
            <a:r>
              <a:rPr lang="en-IN" sz="2000" dirty="0" smtClean="0">
                <a:latin typeface="Times New Roman" panose="02020603050405020304" pitchFamily="18" charset="0"/>
                <a:cs typeface="Times New Roman" panose="02020603050405020304" pitchFamily="18" charset="0"/>
              </a:rPr>
              <a:t>       1.429166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2000-01-05   0.100568          -</a:t>
            </a:r>
            <a:r>
              <a:rPr lang="en-IN" sz="2000" dirty="0">
                <a:latin typeface="Times New Roman" panose="02020603050405020304" pitchFamily="18" charset="0"/>
                <a:cs typeface="Times New Roman" panose="02020603050405020304" pitchFamily="18" charset="0"/>
              </a:rPr>
              <a:t>0.236184 </a:t>
            </a:r>
            <a:r>
              <a:rPr lang="en-IN" sz="2000" dirty="0" smtClean="0">
                <a:latin typeface="Times New Roman" panose="02020603050405020304" pitchFamily="18" charset="0"/>
                <a:cs typeface="Times New Roman" panose="02020603050405020304" pitchFamily="18" charset="0"/>
              </a:rPr>
              <a:t>        0.491646      -</a:t>
            </a:r>
            <a:r>
              <a:rPr lang="en-IN" sz="2000" dirty="0">
                <a:latin typeface="Times New Roman" panose="02020603050405020304" pitchFamily="18" charset="0"/>
                <a:cs typeface="Times New Roman" panose="02020603050405020304" pitchFamily="18" charset="0"/>
              </a:rPr>
              <a:t>0.466081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2000-01-06  0.155172             0.992975          -</a:t>
            </a:r>
            <a:r>
              <a:rPr lang="en-IN" sz="2000" dirty="0">
                <a:latin typeface="Times New Roman" panose="02020603050405020304" pitchFamily="18" charset="0"/>
                <a:cs typeface="Times New Roman" panose="02020603050405020304" pitchFamily="18" charset="0"/>
              </a:rPr>
              <a:t>1.205134 </a:t>
            </a:r>
            <a:r>
              <a:rPr lang="en-IN" sz="2000" dirty="0" smtClean="0">
                <a:latin typeface="Times New Roman" panose="02020603050405020304" pitchFamily="18" charset="0"/>
                <a:cs typeface="Times New Roman" panose="02020603050405020304" pitchFamily="18" charset="0"/>
              </a:rPr>
              <a:t>        0.320958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2000-01-07  0.309468         -</a:t>
            </a:r>
            <a:r>
              <a:rPr lang="en-IN" sz="2000" dirty="0">
                <a:latin typeface="Times New Roman" panose="02020603050405020304" pitchFamily="18" charset="0"/>
                <a:cs typeface="Times New Roman" panose="02020603050405020304" pitchFamily="18" charset="0"/>
              </a:rPr>
              <a:t>0.724053 </a:t>
            </a:r>
            <a:r>
              <a:rPr lang="en-IN" sz="2000" dirty="0" smtClean="0">
                <a:latin typeface="Times New Roman" panose="02020603050405020304" pitchFamily="18" charset="0"/>
                <a:cs typeface="Times New Roman" panose="02020603050405020304" pitchFamily="18" charset="0"/>
              </a:rPr>
              <a:t>              -1.412446       0.627919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2000-01-08  0.099489          -</a:t>
            </a:r>
            <a:r>
              <a:rPr lang="en-IN" sz="2000" dirty="0">
                <a:latin typeface="Times New Roman" panose="02020603050405020304" pitchFamily="18" charset="0"/>
                <a:cs typeface="Times New Roman" panose="02020603050405020304" pitchFamily="18" charset="0"/>
              </a:rPr>
              <a:t>1.028040 </a:t>
            </a:r>
            <a:r>
              <a:rPr lang="en-IN" sz="2000" dirty="0" smtClean="0">
                <a:latin typeface="Times New Roman" panose="02020603050405020304" pitchFamily="18" charset="0"/>
                <a:cs typeface="Times New Roman" panose="02020603050405020304" pitchFamily="18" charset="0"/>
              </a:rPr>
              <a:t>              0.163206       -</a:t>
            </a:r>
            <a:r>
              <a:rPr lang="en-IN" sz="2000" dirty="0">
                <a:latin typeface="Times New Roman" panose="02020603050405020304" pitchFamily="18" charset="0"/>
                <a:cs typeface="Times New Roman" panose="02020603050405020304" pitchFamily="18" charset="0"/>
              </a:rPr>
              <a:t>1.274331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2000-01-09 </a:t>
            </a:r>
            <a:r>
              <a:rPr lang="en-IN" sz="2000" dirty="0">
                <a:latin typeface="Times New Roman" panose="02020603050405020304" pitchFamily="18" charset="0"/>
                <a:cs typeface="Times New Roman" panose="02020603050405020304" pitchFamily="18" charset="0"/>
              </a:rPr>
              <a:t>1.639500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0.068443 </a:t>
            </a:r>
            <a:r>
              <a:rPr lang="en-IN" sz="2000" dirty="0" smtClean="0">
                <a:latin typeface="Times New Roman" panose="02020603050405020304" pitchFamily="18" charset="0"/>
                <a:cs typeface="Times New Roman" panose="02020603050405020304" pitchFamily="18" charset="0"/>
              </a:rPr>
              <a:t>                 0.714008        -</a:t>
            </a:r>
            <a:r>
              <a:rPr lang="en-IN" sz="2000" dirty="0">
                <a:latin typeface="Times New Roman" panose="02020603050405020304" pitchFamily="18" charset="0"/>
                <a:cs typeface="Times New Roman" panose="02020603050405020304" pitchFamily="18" charset="0"/>
              </a:rPr>
              <a:t>0.565969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2000-01-10 </a:t>
            </a:r>
            <a:r>
              <a:rPr lang="en-IN" sz="2000" dirty="0">
                <a:latin typeface="Times New Roman" panose="02020603050405020304" pitchFamily="18" charset="0"/>
                <a:cs typeface="Times New Roman" panose="02020603050405020304" pitchFamily="18" charset="0"/>
              </a:rPr>
              <a:t>0.326761 </a:t>
            </a:r>
            <a:r>
              <a:rPr lang="en-IN" sz="2000" dirty="0" smtClean="0">
                <a:latin typeface="Times New Roman" panose="02020603050405020304" pitchFamily="18" charset="0"/>
                <a:cs typeface="Times New Roman" panose="02020603050405020304" pitchFamily="18" charset="0"/>
              </a:rPr>
              <a:t>       1.479841                   0.664282        -</a:t>
            </a:r>
            <a:r>
              <a:rPr lang="en-IN" sz="2000" dirty="0">
                <a:latin typeface="Times New Roman" panose="02020603050405020304" pitchFamily="18" charset="0"/>
                <a:cs typeface="Times New Roman" panose="02020603050405020304" pitchFamily="18" charset="0"/>
              </a:rPr>
              <a:t>1.361169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Rolling </a:t>
            </a:r>
            <a:r>
              <a:rPr lang="en-IN" sz="2000" dirty="0">
                <a:latin typeface="Times New Roman" panose="02020603050405020304" pitchFamily="18" charset="0"/>
                <a:cs typeface="Times New Roman" panose="02020603050405020304" pitchFamily="18" charset="0"/>
              </a:rPr>
              <a:t>[window=3,min_periods=1,center=False,axis=0] </a:t>
            </a:r>
          </a:p>
        </p:txBody>
      </p:sp>
    </p:spTree>
    <p:extLst>
      <p:ext uri="{BB962C8B-B14F-4D97-AF65-F5344CB8AC3E}">
        <p14:creationId xmlns:p14="http://schemas.microsoft.com/office/powerpoint/2010/main" val="2689522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Aggregation Example – Whole Dataframe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index = pd.date_range('1/1/2000', periods=10), columns = ['A', 'B', 'C', 'D'])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df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(r.aggregate(np.sum))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2562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endParaRPr lang="en-IN"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dataframe=pd.DataFrame</a:t>
            </a:r>
            <a:r>
              <a:rPr lang="en-IN" sz="2000" dirty="0">
                <a:latin typeface="Times New Roman" panose="02020603050405020304" pitchFamily="18" charset="0"/>
                <a:cs typeface="Times New Roman" panose="02020603050405020304" pitchFamily="18" charset="0"/>
              </a:rPr>
              <a:t>({'Attendance': {0: 60, 1: 100, 2: 80,3: 78,4: 95}, 'Obtained Marks': {0: 90, 1: 75, 2: 82, 3: 64, 4: 45</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print("The Original Data frame is: \n")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print(dataframe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dataframe1 </a:t>
            </a:r>
            <a:r>
              <a:rPr lang="en-IN" sz="2000" dirty="0">
                <a:latin typeface="Times New Roman" panose="02020603050405020304" pitchFamily="18" charset="0"/>
                <a:cs typeface="Times New Roman" panose="02020603050405020304" pitchFamily="18" charset="0"/>
              </a:rPr>
              <a:t>= dataframe.rolling(2).sum()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("The Rolling Window After Calculation is: \n</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print(dataframe1)</a:t>
            </a:r>
          </a:p>
        </p:txBody>
      </p:sp>
    </p:spTree>
    <p:extLst>
      <p:ext uri="{BB962C8B-B14F-4D97-AF65-F5344CB8AC3E}">
        <p14:creationId xmlns:p14="http://schemas.microsoft.com/office/powerpoint/2010/main" val="35202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Aggregation Example – Whole </a:t>
            </a:r>
            <a:r>
              <a:rPr lang="en-US" sz="3600" dirty="0" smtClean="0">
                <a:latin typeface="Times New Roman" panose="02020603050405020304" pitchFamily="18" charset="0"/>
                <a:cs typeface="Times New Roman" panose="02020603050405020304" pitchFamily="18" charset="0"/>
              </a:rPr>
              <a:t>Dataframe Output</a:t>
            </a:r>
            <a:endParaRPr lang="en-IN" dirty="0"/>
          </a:p>
        </p:txBody>
      </p:sp>
      <p:sp>
        <p:nvSpPr>
          <p:cNvPr id="3" name="Content Placeholder 2"/>
          <p:cNvSpPr>
            <a:spLocks noGrp="1"/>
          </p:cNvSpPr>
          <p:nvPr>
            <p:ph sz="quarter" idx="1"/>
          </p:nvPr>
        </p:nvSpPr>
        <p:spPr>
          <a:xfrm>
            <a:off x="301752" y="971550"/>
            <a:ext cx="8503920" cy="3602736"/>
          </a:xfrm>
        </p:spPr>
        <p:txBody>
          <a:bodyPr>
            <a:normAutofit fontScale="62500" lnSpcReduction="20000"/>
          </a:bodyPr>
          <a:lstStyle/>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                 B                    C                  D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2000-01-01    1.088512   -</a:t>
            </a:r>
            <a:r>
              <a:rPr lang="en-IN" sz="2000" dirty="0">
                <a:latin typeface="Times New Roman" panose="02020603050405020304" pitchFamily="18" charset="0"/>
                <a:cs typeface="Times New Roman" panose="02020603050405020304" pitchFamily="18" charset="0"/>
              </a:rPr>
              <a:t>0.650942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3.215581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0.299575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3.155154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2.479355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0.862400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0.483331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2000-01-05    1.194699      0.010551      0.297378        -</a:t>
            </a:r>
            <a:r>
              <a:rPr lang="en-IN" sz="2000" dirty="0">
                <a:latin typeface="Times New Roman" panose="02020603050405020304" pitchFamily="18" charset="0"/>
                <a:cs typeface="Times New Roman" panose="02020603050405020304" pitchFamily="18" charset="0"/>
              </a:rPr>
              <a:t>1.216695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2000-01-06    1.925393      1.968551      -</a:t>
            </a:r>
            <a:r>
              <a:rPr lang="en-IN" sz="2000" dirty="0">
                <a:latin typeface="Times New Roman" panose="02020603050405020304" pitchFamily="18" charset="0"/>
                <a:cs typeface="Times New Roman" panose="02020603050405020304" pitchFamily="18" charset="0"/>
              </a:rPr>
              <a:t>0.968183 </a:t>
            </a:r>
            <a:r>
              <a:rPr lang="en-IN" sz="2000" dirty="0" smtClean="0">
                <a:latin typeface="Times New Roman" panose="02020603050405020304" pitchFamily="18" charset="0"/>
                <a:cs typeface="Times New Roman" panose="02020603050405020304" pitchFamily="18" charset="0"/>
              </a:rPr>
              <a:t>       1.284044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2000-01-07    0.565208     0.032738       -</a:t>
            </a:r>
            <a:r>
              <a:rPr lang="en-IN" sz="2000" dirty="0">
                <a:latin typeface="Times New Roman" panose="02020603050405020304" pitchFamily="18" charset="0"/>
                <a:cs typeface="Times New Roman" panose="02020603050405020304" pitchFamily="18" charset="0"/>
              </a:rPr>
              <a:t>2.125934 </a:t>
            </a:r>
            <a:r>
              <a:rPr lang="en-IN" sz="2000" dirty="0" smtClean="0">
                <a:latin typeface="Times New Roman" panose="02020603050405020304" pitchFamily="18" charset="0"/>
                <a:cs typeface="Times New Roman" panose="02020603050405020304" pitchFamily="18" charset="0"/>
              </a:rPr>
              <a:t>          0.482797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2000-01-08   0.564129      -0.759118       </a:t>
            </a:r>
            <a:r>
              <a:rPr lang="en-IN" sz="2000" dirty="0">
                <a:latin typeface="Times New Roman" panose="02020603050405020304" pitchFamily="18" charset="0"/>
                <a:cs typeface="Times New Roman" panose="02020603050405020304" pitchFamily="18" charset="0"/>
              </a:rPr>
              <a:t>-2.454374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0.325454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2000-01-09   2.048458      -</a:t>
            </a:r>
            <a:r>
              <a:rPr lang="en-IN" sz="2000" dirty="0">
                <a:latin typeface="Times New Roman" panose="02020603050405020304" pitchFamily="18" charset="0"/>
                <a:cs typeface="Times New Roman" panose="02020603050405020304" pitchFamily="18" charset="0"/>
              </a:rPr>
              <a:t>1.820537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0.535232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1.212381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2000-01-10   2.065750      0.383357         1.541496          -</a:t>
            </a:r>
            <a:r>
              <a:rPr lang="en-IN" sz="2000" dirty="0">
                <a:latin typeface="Times New Roman" panose="02020603050405020304" pitchFamily="18" charset="0"/>
                <a:cs typeface="Times New Roman" panose="02020603050405020304" pitchFamily="18" charset="0"/>
              </a:rPr>
              <a:t>3.201469</a:t>
            </a:r>
          </a:p>
        </p:txBody>
      </p:sp>
    </p:spTree>
    <p:extLst>
      <p:ext uri="{BB962C8B-B14F-4D97-AF65-F5344CB8AC3E}">
        <p14:creationId xmlns:p14="http://schemas.microsoft.com/office/powerpoint/2010/main" val="2364896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Aggregation – Single Column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index = pd.date_range('1/1/2000', periods=10), columns = ['A', 'B', 'C', 'D'])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(df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(r</a:t>
            </a:r>
            <a:r>
              <a:rPr lang="en-IN" sz="2000" dirty="0">
                <a:latin typeface="Times New Roman" panose="02020603050405020304" pitchFamily="18" charset="0"/>
                <a:cs typeface="Times New Roman" panose="02020603050405020304" pitchFamily="18" charset="0"/>
              </a:rPr>
              <a:t>['A'].aggregate(np.sum</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353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              B               C                D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2000-01-01  1.088512     -0.650942   </a:t>
            </a:r>
            <a:r>
              <a:rPr lang="en-IN" sz="2000" dirty="0">
                <a:latin typeface="Times New Roman" panose="02020603050405020304" pitchFamily="18" charset="0"/>
                <a:cs typeface="Times New Roman" panose="02020603050405020304" pitchFamily="18" charset="0"/>
              </a:rPr>
              <a:t>-2.547450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0.566858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3.215581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0.299575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3.155154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2.479355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0.862400 -0.483331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2000-01-05   1.194699    0.010551   0.297378   -</a:t>
            </a:r>
            <a:r>
              <a:rPr lang="en-IN" sz="2000" dirty="0">
                <a:latin typeface="Times New Roman" panose="02020603050405020304" pitchFamily="18" charset="0"/>
                <a:cs typeface="Times New Roman" panose="02020603050405020304" pitchFamily="18" charset="0"/>
              </a:rPr>
              <a:t>1.216695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2000-01-06  1.925393    1.968551       -</a:t>
            </a:r>
            <a:r>
              <a:rPr lang="en-IN" sz="2000" dirty="0">
                <a:latin typeface="Times New Roman" panose="02020603050405020304" pitchFamily="18" charset="0"/>
                <a:cs typeface="Times New Roman" panose="02020603050405020304" pitchFamily="18" charset="0"/>
              </a:rPr>
              <a:t>0.968183 1.284044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2000-01-07   0.565208 </a:t>
            </a:r>
            <a:r>
              <a:rPr lang="en-IN" sz="2000" dirty="0">
                <a:latin typeface="Times New Roman" panose="02020603050405020304" pitchFamily="18" charset="0"/>
                <a:cs typeface="Times New Roman" panose="02020603050405020304" pitchFamily="18" charset="0"/>
              </a:rPr>
              <a:t>0.032738 -2.125934 0.482797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2000-01-08 </a:t>
            </a:r>
            <a:r>
              <a:rPr lang="en-IN" sz="2000" dirty="0">
                <a:latin typeface="Times New Roman" panose="02020603050405020304" pitchFamily="18" charset="0"/>
                <a:cs typeface="Times New Roman" panose="02020603050405020304" pitchFamily="18" charset="0"/>
              </a:rPr>
              <a:t>0.564129 -0.759118 -2.454374 -0.325454 2000-01-09 2.048458 -1.820537 -0.535232 -1.212381 2000-01-10 2.065750 0.383357 1.541496 -3.201469</a:t>
            </a:r>
          </a:p>
        </p:txBody>
      </p:sp>
    </p:spTree>
    <p:extLst>
      <p:ext uri="{BB962C8B-B14F-4D97-AF65-F5344CB8AC3E}">
        <p14:creationId xmlns:p14="http://schemas.microsoft.com/office/powerpoint/2010/main" val="149500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2" y="3219823"/>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6" y="4065755"/>
            <a:ext cx="2429607"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979904739"/>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647700"/>
          </a:xfrm>
        </p:spPr>
        <p:txBody>
          <a:bodyPr>
            <a:noAutofit/>
          </a:bodyPr>
          <a:lstStyle/>
          <a:p>
            <a:r>
              <a:rPr lang="en-US" sz="4000" dirty="0" smtClean="0">
                <a:latin typeface="Times New Roman" panose="02020603050405020304" pitchFamily="18" charset="0"/>
                <a:cs typeface="Times New Roman" panose="02020603050405020304" pitchFamily="18" charset="0"/>
              </a:rPr>
              <a:t>Aggregation – Multiple Columns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pd.DataFrame(np.random.randn(10, 4),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index </a:t>
            </a:r>
            <a:r>
              <a:rPr lang="en-IN" sz="2000" dirty="0">
                <a:latin typeface="Times New Roman" panose="02020603050405020304" pitchFamily="18" charset="0"/>
                <a:cs typeface="Times New Roman" panose="02020603050405020304" pitchFamily="18" charset="0"/>
              </a:rPr>
              <a:t>= pd.date_range('1/1/2000', periods=10), columns = ['A', 'B', 'C', 'D']) print </a:t>
            </a:r>
            <a:r>
              <a:rPr lang="en-IN" sz="2000" dirty="0" smtClean="0">
                <a:latin typeface="Times New Roman" panose="02020603050405020304" pitchFamily="18" charset="0"/>
                <a:cs typeface="Times New Roman" panose="02020603050405020304" pitchFamily="18" charset="0"/>
              </a:rPr>
              <a:t>(df )</a:t>
            </a: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r </a:t>
            </a:r>
            <a:r>
              <a:rPr lang="en-IN" sz="2000" dirty="0">
                <a:latin typeface="Times New Roman" panose="02020603050405020304" pitchFamily="18" charset="0"/>
                <a:cs typeface="Times New Roman" panose="02020603050405020304" pitchFamily="18" charset="0"/>
              </a:rPr>
              <a:t>= df.rolling(window=3,min_periods=1)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r[['A','B']].aggregate(np.sum)</a:t>
            </a:r>
          </a:p>
        </p:txBody>
      </p:sp>
    </p:spTree>
    <p:extLst>
      <p:ext uri="{BB962C8B-B14F-4D97-AF65-F5344CB8AC3E}">
        <p14:creationId xmlns:p14="http://schemas.microsoft.com/office/powerpoint/2010/main" val="31072181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800100"/>
          </a:xfrm>
        </p:spPr>
        <p:txBody>
          <a:bodyPr>
            <a:normAutofit/>
          </a:bodyPr>
          <a:lstStyle/>
          <a:p>
            <a:r>
              <a:rPr lang="en-US" sz="4000" dirty="0" smtClean="0">
                <a:latin typeface="Times New Roman" panose="02020603050405020304" pitchFamily="18" charset="0"/>
                <a:cs typeface="Times New Roman" panose="02020603050405020304" pitchFamily="18" charset="0"/>
              </a:rPr>
              <a:t>Aggregation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62500" lnSpcReduction="20000"/>
          </a:bodyPr>
          <a:lstStyle/>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              B              C               D </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2000-01-01 </a:t>
            </a:r>
            <a:r>
              <a:rPr lang="en-IN" sz="2000" dirty="0">
                <a:latin typeface="Times New Roman" panose="02020603050405020304" pitchFamily="18" charset="0"/>
                <a:cs typeface="Times New Roman" panose="02020603050405020304" pitchFamily="18" charset="0"/>
              </a:rPr>
              <a:t>1.088512 -0.650942 -2.547450 -0.566858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2000-01-02 </a:t>
            </a:r>
            <a:r>
              <a:rPr lang="en-IN" sz="2000" dirty="0">
                <a:latin typeface="Times New Roman" panose="02020603050405020304" pitchFamily="18" charset="0"/>
                <a:cs typeface="Times New Roman" panose="02020603050405020304" pitchFamily="18" charset="0"/>
              </a:rPr>
              <a:t>1.879182 -1.038796 -3.215581 -0.299575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2000-01-03 </a:t>
            </a:r>
            <a:r>
              <a:rPr lang="en-IN" sz="2000" dirty="0">
                <a:latin typeface="Times New Roman" panose="02020603050405020304" pitchFamily="18" charset="0"/>
                <a:cs typeface="Times New Roman" panose="02020603050405020304" pitchFamily="18" charset="0"/>
              </a:rPr>
              <a:t>1.303660 -2.003821 -3.155154 -</a:t>
            </a:r>
            <a:r>
              <a:rPr lang="en-IN" sz="2000" dirty="0" smtClean="0">
                <a:latin typeface="Times New Roman" panose="02020603050405020304" pitchFamily="18" charset="0"/>
                <a:cs typeface="Times New Roman" panose="02020603050405020304" pitchFamily="18" charset="0"/>
              </a:rPr>
              <a:t>2.479355</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2000-01-04 </a:t>
            </a:r>
            <a:r>
              <a:rPr lang="en-IN" sz="2000" dirty="0">
                <a:latin typeface="Times New Roman" panose="02020603050405020304" pitchFamily="18" charset="0"/>
                <a:cs typeface="Times New Roman" panose="02020603050405020304" pitchFamily="18" charset="0"/>
              </a:rPr>
              <a:t>1.884801 -0.141119 -0.862400 -0.483331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2000-01-05 </a:t>
            </a:r>
            <a:r>
              <a:rPr lang="en-IN" sz="2000" dirty="0">
                <a:latin typeface="Times New Roman" panose="02020603050405020304" pitchFamily="18" charset="0"/>
                <a:cs typeface="Times New Roman" panose="02020603050405020304" pitchFamily="18" charset="0"/>
              </a:rPr>
              <a:t>1.194699 0.010551 0.297378 -1.216695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2000-01-06 </a:t>
            </a:r>
            <a:r>
              <a:rPr lang="en-IN" sz="2000" dirty="0">
                <a:latin typeface="Times New Roman" panose="02020603050405020304" pitchFamily="18" charset="0"/>
                <a:cs typeface="Times New Roman" panose="02020603050405020304" pitchFamily="18" charset="0"/>
              </a:rPr>
              <a:t>1.925393 1.968551 -0.968183 1.284044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2000-01-07 </a:t>
            </a:r>
            <a:r>
              <a:rPr lang="en-IN" sz="2000" dirty="0">
                <a:latin typeface="Times New Roman" panose="02020603050405020304" pitchFamily="18" charset="0"/>
                <a:cs typeface="Times New Roman" panose="02020603050405020304" pitchFamily="18" charset="0"/>
              </a:rPr>
              <a:t>0.565208 0.032738 -2.125934 0.482797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2000-01-08 </a:t>
            </a:r>
            <a:r>
              <a:rPr lang="en-IN" sz="2000" dirty="0">
                <a:latin typeface="Times New Roman" panose="02020603050405020304" pitchFamily="18" charset="0"/>
                <a:cs typeface="Times New Roman" panose="02020603050405020304" pitchFamily="18" charset="0"/>
              </a:rPr>
              <a:t>0.564129 -0.759118 -2.454374 -0.325454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2000-01-09 </a:t>
            </a:r>
            <a:r>
              <a:rPr lang="en-IN" sz="2000" dirty="0">
                <a:latin typeface="Times New Roman" panose="02020603050405020304" pitchFamily="18" charset="0"/>
                <a:cs typeface="Times New Roman" panose="02020603050405020304" pitchFamily="18" charset="0"/>
              </a:rPr>
              <a:t>2.048458 -1.820537 -0.535232 -1.212381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2000-01-10 </a:t>
            </a:r>
            <a:r>
              <a:rPr lang="en-IN" sz="2000" dirty="0">
                <a:latin typeface="Times New Roman" panose="02020603050405020304" pitchFamily="18" charset="0"/>
                <a:cs typeface="Times New Roman" panose="02020603050405020304" pitchFamily="18" charset="0"/>
              </a:rPr>
              <a:t>2.065750 0.383357 1.541496 -3.201469</a:t>
            </a:r>
          </a:p>
        </p:txBody>
      </p:sp>
    </p:spTree>
    <p:extLst>
      <p:ext uri="{BB962C8B-B14F-4D97-AF65-F5344CB8AC3E}">
        <p14:creationId xmlns:p14="http://schemas.microsoft.com/office/powerpoint/2010/main" val="2834633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Aggregation - Output</a:t>
            </a:r>
            <a:endParaRPr lang="en-IN" sz="4000" dirty="0"/>
          </a:p>
        </p:txBody>
      </p:sp>
      <p:sp>
        <p:nvSpPr>
          <p:cNvPr id="3" name="Content Placeholder 2"/>
          <p:cNvSpPr>
            <a:spLocks noGrp="1"/>
          </p:cNvSpPr>
          <p:nvPr>
            <p:ph sz="quarter" idx="1"/>
          </p:nvPr>
        </p:nvSpPr>
        <p:spPr/>
        <p:txBody>
          <a:bodyPr>
            <a:normAutofit fontScale="62500" lnSpcReduction="20000"/>
          </a:bodyPr>
          <a:lstStyle/>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              B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2000-01-01      1.088512     -0.650942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2000-01-02      1.879182     -</a:t>
            </a:r>
            <a:r>
              <a:rPr lang="en-IN" sz="2000" dirty="0">
                <a:latin typeface="Times New Roman" panose="02020603050405020304" pitchFamily="18" charset="0"/>
                <a:cs typeface="Times New Roman" panose="02020603050405020304" pitchFamily="18" charset="0"/>
              </a:rPr>
              <a:t>1.038796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2000-01-03      1.303660     -</a:t>
            </a:r>
            <a:r>
              <a:rPr lang="en-IN" sz="2000" dirty="0">
                <a:latin typeface="Times New Roman" panose="02020603050405020304" pitchFamily="18" charset="0"/>
                <a:cs typeface="Times New Roman" panose="02020603050405020304" pitchFamily="18" charset="0"/>
              </a:rPr>
              <a:t>2.003821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2000-01-04      1.884801       -</a:t>
            </a:r>
            <a:r>
              <a:rPr lang="en-IN" sz="2000" dirty="0">
                <a:latin typeface="Times New Roman" panose="02020603050405020304" pitchFamily="18" charset="0"/>
                <a:cs typeface="Times New Roman" panose="02020603050405020304" pitchFamily="18" charset="0"/>
              </a:rPr>
              <a:t>0.141119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2000-01-05      1.194699        0.010551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2000-01-06      1.925393        1.968551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2000-01-07      0.565208         0.032738 </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2000-01-08     0.564129       -0.759118</a:t>
            </a: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2000-01-09 </a:t>
            </a:r>
            <a:r>
              <a:rPr lang="en-IN" sz="2000" dirty="0" smtClean="0">
                <a:latin typeface="Times New Roman" panose="02020603050405020304" pitchFamily="18" charset="0"/>
                <a:cs typeface="Times New Roman" panose="02020603050405020304" pitchFamily="18" charset="0"/>
              </a:rPr>
              <a:t>   2.048458        -</a:t>
            </a:r>
            <a:r>
              <a:rPr lang="en-IN" sz="2000" dirty="0">
                <a:latin typeface="Times New Roman" panose="02020603050405020304" pitchFamily="18" charset="0"/>
                <a:cs typeface="Times New Roman" panose="02020603050405020304" pitchFamily="18" charset="0"/>
              </a:rPr>
              <a:t>1.820537 </a:t>
            </a:r>
            <a:endParaRPr lang="en-IN" sz="20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2000-01-10     2.065750         0.383357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5493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Reading HTML Pages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a library called as beautifulsoup.</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library can be used to search for html tags.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get specific data like title of the page and list of headers in the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3206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Python – Reading </a:t>
            </a:r>
            <a:r>
              <a:rPr lang="en-US" sz="3600" dirty="0" smtClean="0">
                <a:latin typeface="Times New Roman" panose="02020603050405020304" pitchFamily="18" charset="0"/>
                <a:cs typeface="Times New Roman" panose="02020603050405020304" pitchFamily="18" charset="0"/>
              </a:rPr>
              <a:t>The HTML File</a:t>
            </a:r>
            <a:endParaRPr lang="en-IN"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request has been made for an url to be loaded into the python enviroment.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 the html parser parameter to read the entire html file.</a:t>
            </a:r>
          </a:p>
          <a:p>
            <a:pPr marL="0" indent="0">
              <a:buNone/>
            </a:pP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086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Reading The HTML File</a:t>
            </a:r>
            <a:endParaRPr lang="en-IN" sz="4000" dirty="0"/>
          </a:p>
        </p:txBody>
      </p:sp>
      <p:sp>
        <p:nvSpPr>
          <p:cNvPr id="3" name="Content Placeholder 2"/>
          <p:cNvSpPr>
            <a:spLocks noGrp="1"/>
          </p:cNvSpPr>
          <p:nvPr>
            <p:ph sz="quarter" idx="1"/>
          </p:nvPr>
        </p:nvSpPr>
        <p:spPr/>
        <p:txBody>
          <a:bodyPr>
            <a:normAutofit fontScale="55000" lnSpcReduction="20000"/>
          </a:bodyPr>
          <a:lstStyle/>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import urllib</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from bs4 import BeautifulSoup</a:t>
            </a:r>
          </a:p>
          <a:p>
            <a:pPr marL="0" indent="0" algn="just">
              <a:lnSpc>
                <a:spcPct val="170000"/>
              </a:lnSpc>
              <a:spcBef>
                <a:spcPts val="0"/>
              </a:spcBef>
              <a:buNone/>
            </a:pPr>
            <a:endParaRPr lang="en-IN" sz="35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 Fetch the html file</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response = urllib.request.urlopen('http://tutorialspoint.com/python/python_overview.htm')</a:t>
            </a:r>
          </a:p>
          <a:p>
            <a:pPr marL="0" indent="0" algn="just">
              <a:lnSpc>
                <a:spcPct val="170000"/>
              </a:lnSpc>
              <a:spcBef>
                <a:spcPts val="0"/>
              </a:spcBef>
              <a:buNone/>
            </a:pPr>
            <a:r>
              <a:rPr lang="en-IN" sz="3500" dirty="0">
                <a:latin typeface="Times New Roman" panose="02020603050405020304" pitchFamily="18" charset="0"/>
                <a:cs typeface="Times New Roman" panose="02020603050405020304" pitchFamily="18" charset="0"/>
              </a:rPr>
              <a:t>html_doc = response.read()</a:t>
            </a:r>
          </a:p>
          <a:p>
            <a:pPr marL="0" indent="0" algn="just">
              <a:lnSpc>
                <a:spcPct val="170000"/>
              </a:lnSpc>
              <a:spcBef>
                <a:spcPts val="0"/>
              </a:spcBef>
              <a:buNone/>
            </a:pPr>
            <a:endParaRPr lang="en-IN"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614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Reading The HTML File</a:t>
            </a:r>
            <a:endParaRPr lang="en-IN" sz="4000" dirty="0"/>
          </a:p>
        </p:txBody>
      </p:sp>
      <p:sp>
        <p:nvSpPr>
          <p:cNvPr id="3" name="Content Placeholder 2"/>
          <p:cNvSpPr>
            <a:spLocks noGrp="1"/>
          </p:cNvSpPr>
          <p:nvPr>
            <p:ph sz="quarter" idx="1"/>
          </p:nvPr>
        </p:nvSpPr>
        <p:spPr/>
        <p:txBody>
          <a:bodyPr>
            <a:normAutofit fontScale="62500" lnSpcReduction="20000"/>
          </a:bodyPr>
          <a:lstStyle/>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Parse the html file</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soup = BeautifulSoup(html_doc, 'html.parser')</a:t>
            </a:r>
          </a:p>
          <a:p>
            <a:pPr marL="0" indent="0" algn="just">
              <a:lnSpc>
                <a:spcPct val="170000"/>
              </a:lnSpc>
              <a:spcBef>
                <a:spcPts val="0"/>
              </a:spcBef>
              <a:buNone/>
            </a:pPr>
            <a:endParaRPr lang="en-IN" sz="28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Format the parsed html file</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strhtm = soup.prettify()</a:t>
            </a:r>
          </a:p>
          <a:p>
            <a:pPr marL="0" indent="0" algn="just">
              <a:lnSpc>
                <a:spcPct val="170000"/>
              </a:lnSpc>
              <a:spcBef>
                <a:spcPts val="0"/>
              </a:spcBef>
              <a:buNone/>
            </a:pPr>
            <a:endParaRPr lang="en-IN" sz="28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 Print the first few characters</a:t>
            </a:r>
          </a:p>
          <a:p>
            <a:pPr marL="0" indent="0" algn="just">
              <a:lnSpc>
                <a:spcPct val="170000"/>
              </a:lnSpc>
              <a:spcBef>
                <a:spcPts val="0"/>
              </a:spcBef>
              <a:buNone/>
            </a:pPr>
            <a:r>
              <a:rPr lang="en-IN" sz="2800" dirty="0">
                <a:latin typeface="Times New Roman" panose="02020603050405020304" pitchFamily="18" charset="0"/>
                <a:cs typeface="Times New Roman" panose="02020603050405020304" pitchFamily="18" charset="0"/>
              </a:rPr>
              <a:t>print(strhtm[:225])</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104510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&lt;!DOCTYPE html</a:t>
            </a:r>
            <a:r>
              <a:rPr lang="en-IN" sz="2000" dirty="0" smtClean="0">
                <a:latin typeface="Times New Roman" panose="02020603050405020304" pitchFamily="18" charset="0"/>
                <a:cs typeface="Times New Roman" panose="02020603050405020304" pitchFamily="18" charset="0"/>
              </a:rPr>
              <a:t>&gt;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&lt;!--[if IE 8]&gt;&lt;html class="ie ie8"&gt; &lt;![endif]--&gt;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if IE 9]&gt;&lt;html class="ie ie9"&gt; &lt;![endif]--&gt;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if gt IE 9]&gt;&lt;!--&gt; &lt;html&gt; &lt;!--&lt;![endif]--&gt;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head&gt; &lt;!-- Basic --&gt; &lt;meta charset="utf-8"/&gt;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title&gt;</a:t>
            </a:r>
          </a:p>
        </p:txBody>
      </p:sp>
    </p:spTree>
    <p:extLst>
      <p:ext uri="{BB962C8B-B14F-4D97-AF65-F5344CB8AC3E}">
        <p14:creationId xmlns:p14="http://schemas.microsoft.com/office/powerpoint/2010/main" val="47111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3"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106895375"/>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3701</Words>
  <Application>Microsoft Office PowerPoint</Application>
  <PresentationFormat>On-screen Show (16:9)</PresentationFormat>
  <Paragraphs>622</Paragraphs>
  <Slides>87</Slides>
  <Notes>3</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Python – Date and Time</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Database Connection</vt:lpstr>
      <vt:lpstr>SQLAlchemy Installation</vt:lpstr>
      <vt:lpstr>Reading Relational Tables</vt:lpstr>
      <vt:lpstr>Reading Relational Tables</vt:lpstr>
      <vt:lpstr>Reading Relational Tables -  Examples</vt:lpstr>
      <vt:lpstr>Reading Relational Tables -  Examples</vt:lpstr>
      <vt:lpstr>Reading Relational Tables - Output</vt:lpstr>
      <vt:lpstr>Reading Relational Tables - Output</vt:lpstr>
      <vt:lpstr>Inserting Data Into Relational Tables</vt:lpstr>
      <vt:lpstr>Inserting Data Into Relational Tables</vt:lpstr>
      <vt:lpstr>Output</vt:lpstr>
      <vt:lpstr>Deleting Data From Relational Tables</vt:lpstr>
      <vt:lpstr>Deleting Data From Relational Tables</vt:lpstr>
      <vt:lpstr>Output</vt:lpstr>
      <vt:lpstr>Python – NoSQL Databases</vt:lpstr>
      <vt:lpstr>PyMongo – Inserting Data</vt:lpstr>
      <vt:lpstr>PyMongo – Inserting Data</vt:lpstr>
      <vt:lpstr>PyMongo – Inserting Data</vt:lpstr>
      <vt:lpstr>Output</vt:lpstr>
      <vt:lpstr>PyMongo – Updating Data</vt:lpstr>
      <vt:lpstr>PyMongo – Deleting Data</vt:lpstr>
      <vt:lpstr>PyMongo – Deleting Data</vt:lpstr>
      <vt:lpstr>Output</vt:lpstr>
      <vt:lpstr>Python – Date and Time</vt:lpstr>
      <vt:lpstr>Python – Date Time Representation</vt:lpstr>
      <vt:lpstr>Python – Date Time Representation</vt:lpstr>
      <vt:lpstr>Date Time Representation - Output</vt:lpstr>
      <vt:lpstr>Python – Date Time Arithmetic</vt:lpstr>
      <vt:lpstr>Python – Date Time Arithmetic</vt:lpstr>
      <vt:lpstr>Python – Date Time Arithmetic</vt:lpstr>
      <vt:lpstr>Date Time Arithmetic - Output</vt:lpstr>
      <vt:lpstr>Output</vt:lpstr>
      <vt:lpstr>Python – Date Time Comparison</vt:lpstr>
      <vt:lpstr>Date Time Comparison</vt:lpstr>
      <vt:lpstr>Date Time Comparison</vt:lpstr>
      <vt:lpstr>Date Time Comparison - Output</vt:lpstr>
      <vt:lpstr>Python – Data Wrangling</vt:lpstr>
      <vt:lpstr>Python – Merging Data</vt:lpstr>
      <vt:lpstr>Python – Merging Data</vt:lpstr>
      <vt:lpstr>Python – Merging Data</vt:lpstr>
      <vt:lpstr>Output</vt:lpstr>
      <vt:lpstr>Output</vt:lpstr>
      <vt:lpstr>Python – Grouping Data</vt:lpstr>
      <vt:lpstr>Python – Grouping Data</vt:lpstr>
      <vt:lpstr>Python – Grouping Data</vt:lpstr>
      <vt:lpstr>Python – Concatenating Data</vt:lpstr>
      <vt:lpstr>Python – Concatenating Data</vt:lpstr>
      <vt:lpstr>Output</vt:lpstr>
      <vt:lpstr>Python – Data Aggregation</vt:lpstr>
      <vt:lpstr>DataFrame – Aggregation - Example</vt:lpstr>
      <vt:lpstr>DataFrame – Aggregation - Output</vt:lpstr>
      <vt:lpstr>Aggregation Example – Whole Dataframe</vt:lpstr>
      <vt:lpstr>Example</vt:lpstr>
      <vt:lpstr>Aggregation Example – Whole Dataframe Output</vt:lpstr>
      <vt:lpstr>Aggregation – Single Column</vt:lpstr>
      <vt:lpstr>Aggregation - Output</vt:lpstr>
      <vt:lpstr>Aggregation – Multiple Columns</vt:lpstr>
      <vt:lpstr>Aggregation - Output</vt:lpstr>
      <vt:lpstr>Aggregation - Output</vt:lpstr>
      <vt:lpstr>Python – Reading HTML Pages</vt:lpstr>
      <vt:lpstr>Python – Reading The HTML File</vt:lpstr>
      <vt:lpstr>Python – Reading The HTML File</vt:lpstr>
      <vt:lpstr>Python – Reading The HTML File</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cp:revision>
  <dcterms:created xsi:type="dcterms:W3CDTF">2022-02-02T06:46:47Z</dcterms:created>
  <dcterms:modified xsi:type="dcterms:W3CDTF">2022-02-02T07:16:17Z</dcterms:modified>
</cp:coreProperties>
</file>