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33"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FBAEB-4CDB-4623-B85C-3EC444F6C32E}" type="datetimeFigureOut">
              <a:rPr lang="en-IN" smtClean="0"/>
              <a:t>31-01-2022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DD936-F34C-49EF-B431-9B170BF7AD36}" type="slidenum">
              <a:rPr lang="en-IN" smtClean="0"/>
              <a:t>‹#›</a:t>
            </a:fld>
            <a:endParaRPr lang="en-IN"/>
          </a:p>
        </p:txBody>
      </p:sp>
    </p:spTree>
    <p:extLst>
      <p:ext uri="{BB962C8B-B14F-4D97-AF65-F5344CB8AC3E}">
        <p14:creationId xmlns:p14="http://schemas.microsoft.com/office/powerpoint/2010/main" val="288891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1/31/2022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888173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2107599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56266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75393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108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1/31/2022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1/31/2022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Relational Database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3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46209"/>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Output</a:t>
            </a:r>
            <a:endParaRPr lang="en-IN" sz="4000" dirty="0"/>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readers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reader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who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who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prefer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prefer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Actual: learning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Lemma: learning</a:t>
            </a:r>
          </a:p>
          <a:p>
            <a:pPr marL="0" indent="0">
              <a:buNone/>
            </a:pPr>
            <a:endParaRPr lang="en-IN" dirty="0"/>
          </a:p>
        </p:txBody>
      </p:sp>
    </p:spTree>
    <p:extLst>
      <p:ext uri="{BB962C8B-B14F-4D97-AF65-F5344CB8AC3E}">
        <p14:creationId xmlns:p14="http://schemas.microsoft.com/office/powerpoint/2010/main" val="43652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527711753"/>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2340436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280428084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4143460529"/>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14371686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352243729"/>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1079472698"/>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387193799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956323907"/>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1328523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4190538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716106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3419883461"/>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23086087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DSABATCH2</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349532659"/>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Database Connection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connection can be made to connect to other relational databases using the pandas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Other additional libraries can also be used for implementing database connectivity.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is a package which provides full sql functionality to be used in python.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58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SQLAlchemy Installation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Pip install sqlalchemy.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48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Reading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Sqlite3 is used as a relational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very light weight and easy to use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can connect to a variety of  relational sources like MySql , Oracle and Postgresql.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database engine and connect to the database engine to_sql function of the SQLAlchemy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3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relational table using the to_sql function.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read_sql_query function from the pandas library to execute and capture queries from various SQL queries.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881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Reading </a:t>
            </a:r>
            <a:r>
              <a:rPr lang="en-US" sz="3600" dirty="0" smtClean="0">
                <a:latin typeface="Times New Roman" panose="02020603050405020304" pitchFamily="18" charset="0"/>
                <a:cs typeface="Times New Roman" panose="02020603050405020304" pitchFamily="18" charset="0"/>
              </a:rPr>
              <a:t>Relational Tables -  Examples</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pd.read_csv('/path/input.csv</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Create the db 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engine </a:t>
            </a:r>
            <a:r>
              <a:rPr lang="en-IN" sz="2000" dirty="0">
                <a:latin typeface="Times New Roman" panose="02020603050405020304" pitchFamily="18" charset="0"/>
                <a:cs typeface="Times New Roman" panose="02020603050405020304" pitchFamily="18" charset="0"/>
              </a:rPr>
              <a:t>=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dataframe as a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614828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Examples</a:t>
            </a:r>
            <a:endParaRPr lang="en-IN" sz="4000" dirty="0"/>
          </a:p>
        </p:txBody>
      </p:sp>
      <p:sp>
        <p:nvSpPr>
          <p:cNvPr id="3" name="Content Placeholder 2"/>
          <p:cNvSpPr>
            <a:spLocks noGrp="1"/>
          </p:cNvSpPr>
          <p:nvPr>
            <p:ph sz="quarter" idx="1"/>
          </p:nvPr>
        </p:nvSpPr>
        <p:spPr/>
        <p:txBody>
          <a:bodyPr>
            <a:normAutofit fontScale="850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Query 1 on the relational table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res1 </a:t>
            </a:r>
            <a:r>
              <a:rPr lang="en-IN" sz="2000" dirty="0">
                <a:latin typeface="Times New Roman" panose="02020603050405020304" pitchFamily="18" charset="0"/>
                <a:cs typeface="Times New Roman" panose="02020603050405020304" pitchFamily="18" charset="0"/>
              </a:rPr>
              <a:t>= pd.read_sql_query('SELECT * FROM data_table', engine) print('Result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print(res1</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2 on the relational </a:t>
            </a:r>
            <a:r>
              <a:rPr lang="en-IN" sz="2000" dirty="0" smtClean="0">
                <a:latin typeface="Times New Roman" panose="02020603050405020304" pitchFamily="18" charset="0"/>
                <a:cs typeface="Times New Roman" panose="02020603050405020304" pitchFamily="18" charset="0"/>
              </a:rPr>
              <a:t>table</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res2 </a:t>
            </a:r>
            <a:r>
              <a:rPr lang="en-IN" sz="2000" dirty="0">
                <a:latin typeface="Times New Roman" panose="02020603050405020304" pitchFamily="18" charset="0"/>
                <a:cs typeface="Times New Roman" panose="02020603050405020304" pitchFamily="18" charset="0"/>
              </a:rPr>
              <a:t>= pd.read_sql_query('SELECT dept,sum(salary) FROM data_table group by dept', engine)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print(res2</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07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4876308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a:t>
            </a:r>
            <a:r>
              <a:rPr lang="en-US" sz="4000" dirty="0" smtClean="0">
                <a:latin typeface="Times New Roman" panose="02020603050405020304" pitchFamily="18" charset="0"/>
                <a:cs typeface="Times New Roman" panose="02020603050405020304" pitchFamily="18" charset="0"/>
              </a:rPr>
              <a:t>Tables - Output</a:t>
            </a:r>
            <a:endParaRPr lang="en-IN" sz="4000" dirty="0"/>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r>
              <a:rPr lang="en-IN" sz="2000" dirty="0"/>
              <a:t>Result 1 </a:t>
            </a:r>
            <a:endParaRPr lang="en-IN" sz="2000" dirty="0" smtClean="0"/>
          </a:p>
          <a:p>
            <a:r>
              <a:rPr lang="en-IN" sz="2000" dirty="0" smtClean="0"/>
              <a:t>   index        id         name       salary        start_date      dept </a:t>
            </a:r>
          </a:p>
          <a:p>
            <a:r>
              <a:rPr lang="en-IN" sz="2000" dirty="0" smtClean="0"/>
              <a:t>0    0              1          Rick        623.30      2012-01-01       IT </a:t>
            </a:r>
          </a:p>
          <a:p>
            <a:r>
              <a:rPr lang="en-IN" sz="2000" dirty="0" smtClean="0"/>
              <a:t>1    1               2          Dan         515.20       2013-09-23 </a:t>
            </a:r>
            <a:r>
              <a:rPr lang="en-IN" sz="2000" dirty="0"/>
              <a:t>Operations </a:t>
            </a:r>
            <a:endParaRPr lang="en-IN" sz="2000" dirty="0" smtClean="0"/>
          </a:p>
          <a:p>
            <a:r>
              <a:rPr lang="en-IN" sz="2000" dirty="0" smtClean="0"/>
              <a:t>2    2              3         Tusar       611.00       2014-11-15         IT </a:t>
            </a:r>
          </a:p>
          <a:p>
            <a:r>
              <a:rPr lang="en-IN" sz="2000" dirty="0" smtClean="0"/>
              <a:t>3     3             4         Ryan        729.00      2014-05-11        HR </a:t>
            </a:r>
          </a:p>
          <a:p>
            <a:r>
              <a:rPr lang="en-IN" sz="2000" dirty="0" smtClean="0"/>
              <a:t>4     4              5        Gary         843.25      2015-03-27    Finance </a:t>
            </a:r>
          </a:p>
          <a:p>
            <a:r>
              <a:rPr lang="en-IN" sz="2000" dirty="0" smtClean="0"/>
              <a:t>5     5              6       Rasmi        578.00      2013-05-21        IT </a:t>
            </a:r>
          </a:p>
          <a:p>
            <a:r>
              <a:rPr lang="en-IN" sz="2000" dirty="0" smtClean="0"/>
              <a:t>6     </a:t>
            </a:r>
            <a:r>
              <a:rPr lang="en-IN" sz="2000" dirty="0"/>
              <a:t>6 </a:t>
            </a:r>
            <a:r>
              <a:rPr lang="en-IN" sz="2000" dirty="0" smtClean="0"/>
              <a:t>             7       Pranab      632.80      2013-07-30   Operations </a:t>
            </a:r>
          </a:p>
          <a:p>
            <a:r>
              <a:rPr lang="en-IN" sz="2000" dirty="0" smtClean="0"/>
              <a:t>7      7             8       Guru          722.50      2014-06-17    Finance </a:t>
            </a:r>
          </a:p>
        </p:txBody>
      </p:sp>
    </p:spTree>
    <p:extLst>
      <p:ext uri="{BB962C8B-B14F-4D97-AF65-F5344CB8AC3E}">
        <p14:creationId xmlns:p14="http://schemas.microsoft.com/office/powerpoint/2010/main" val="1666329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Output</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dept                sum(salary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Finance              1565.75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1      HR                    729.00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IT                    1812.30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3      Operations       1148.00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091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Inserting Data Into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inserted into relational tables using sql.execute function available in pandas.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pandas.io import sql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 in a relational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1767010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Inserting Data Into Relational Tables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Insert another row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sql.execute</a:t>
            </a:r>
            <a:r>
              <a:rPr lang="en-IN" sz="2000" dirty="0">
                <a:latin typeface="Times New Roman" panose="02020603050405020304" pitchFamily="18" charset="0"/>
                <a:cs typeface="Times New Roman" panose="02020603050405020304" pitchFamily="18" charset="0"/>
              </a:rPr>
              <a:t>('INSERT INTO data_table VALUES(?,?,?,?,?,?)', engine, params=[('id',9,'Ruby',711.20,'2015-03-27','IT')])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Read from the relational </a:t>
            </a:r>
            <a:r>
              <a:rPr lang="en-IN" sz="2000" dirty="0" smtClean="0">
                <a:latin typeface="Times New Roman" panose="02020603050405020304" pitchFamily="18" charset="0"/>
                <a:cs typeface="Times New Roman" panose="02020603050405020304" pitchFamily="18" charset="0"/>
              </a:rPr>
              <a:t>table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print(res)</a:t>
            </a:r>
          </a:p>
        </p:txBody>
      </p:sp>
    </p:spTree>
    <p:extLst>
      <p:ext uri="{BB962C8B-B14F-4D97-AF65-F5344CB8AC3E}">
        <p14:creationId xmlns:p14="http://schemas.microsoft.com/office/powerpoint/2010/main" val="2787180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id        dept     name     salary      start_date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0     1          IT       Rick     623.30     2012-01-01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a:t>
            </a:r>
            <a:r>
              <a:rPr lang="en-IN" sz="2000" dirty="0">
                <a:latin typeface="Times New Roman" panose="02020603050405020304" pitchFamily="18" charset="0"/>
                <a:cs typeface="Times New Roman" panose="02020603050405020304" pitchFamily="18" charset="0"/>
              </a:rPr>
              <a:t>Dan </a:t>
            </a:r>
            <a:r>
              <a:rPr lang="en-IN" sz="2000" dirty="0" smtClean="0">
                <a:latin typeface="Times New Roman" panose="02020603050405020304" pitchFamily="18" charset="0"/>
                <a:cs typeface="Times New Roman" panose="02020603050405020304" pitchFamily="18" charset="0"/>
              </a:rPr>
              <a:t>   515.20     2013-09-23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611.00     2014-11-15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729.00     2014-05-11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5     Finance     Gary   843.25     2015-03-27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a:t>
            </a:r>
            <a:r>
              <a:rPr lang="en-IN" sz="2000" dirty="0">
                <a:latin typeface="Times New Roman" panose="02020603050405020304" pitchFamily="18" charset="0"/>
                <a:cs typeface="Times New Roman" panose="02020603050405020304" pitchFamily="18" charset="0"/>
              </a:rPr>
              <a:t>Rasmi </a:t>
            </a:r>
            <a:r>
              <a:rPr lang="en-IN" sz="2000" dirty="0" smtClean="0">
                <a:latin typeface="Times New Roman" panose="02020603050405020304" pitchFamily="18" charset="0"/>
                <a:cs typeface="Times New Roman" panose="02020603050405020304" pitchFamily="18" charset="0"/>
              </a:rPr>
              <a:t> 578.00    2013-05-21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632.80   2013-07-30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722.50   2014-06-17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9         IT             Ruby   711.20   2015-03-27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05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Deleting Data From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deleted from related tables using sql.execute function available in pandas.</a:t>
            </a:r>
          </a:p>
          <a:p>
            <a:pPr algn="just">
              <a:lnSpc>
                <a:spcPct val="160000"/>
              </a:lnSpc>
              <a:spcBef>
                <a:spcPts val="0"/>
              </a:spcBef>
            </a:pPr>
            <a:r>
              <a:rPr lang="en-IN" sz="2200" dirty="0">
                <a:latin typeface="Times New Roman" panose="02020603050405020304" pitchFamily="18" charset="0"/>
                <a:cs typeface="Times New Roman" panose="02020603050405020304" pitchFamily="18" charset="0"/>
              </a:rPr>
              <a:t>from sqlalchemy import </a:t>
            </a:r>
            <a:r>
              <a:rPr lang="en-IN" sz="2200" dirty="0" smtClean="0">
                <a:latin typeface="Times New Roman" panose="02020603050405020304" pitchFamily="18" charset="0"/>
                <a:cs typeface="Times New Roman" panose="02020603050405020304" pitchFamily="18" charset="0"/>
              </a:rPr>
              <a:t>create_engine</a:t>
            </a: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from </a:t>
            </a:r>
            <a:r>
              <a:rPr lang="en-IN" sz="2200" dirty="0">
                <a:latin typeface="Times New Roman" panose="02020603050405020304" pitchFamily="18" charset="0"/>
                <a:cs typeface="Times New Roman" panose="02020603050405020304" pitchFamily="18" charset="0"/>
              </a:rPr>
              <a:t>pandas.io import sql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import </a:t>
            </a:r>
            <a:r>
              <a:rPr lang="en-IN" sz="2200" dirty="0">
                <a:latin typeface="Times New Roman" panose="02020603050405020304" pitchFamily="18" charset="0"/>
                <a:cs typeface="Times New Roman" panose="02020603050405020304" pitchFamily="18" charset="0"/>
              </a:rPr>
              <a:t>pandas as pd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data </a:t>
            </a:r>
            <a:r>
              <a:rPr lang="en-IN" sz="22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07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Deleting Data From Relational Tables</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data.to_sql('data_table', engine)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sql.execute('Delete from data_table where name = (?) ', engine, params=[('Gary')])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print(res)</a:t>
            </a:r>
          </a:p>
          <a:p>
            <a:endParaRPr lang="en-IN" dirty="0"/>
          </a:p>
        </p:txBody>
      </p:sp>
    </p:spTree>
    <p:extLst>
      <p:ext uri="{BB962C8B-B14F-4D97-AF65-F5344CB8AC3E}">
        <p14:creationId xmlns:p14="http://schemas.microsoft.com/office/powerpoint/2010/main" val="1744770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10000"/>
          </a:bodyPr>
          <a:lstStyle/>
          <a:p>
            <a:pPr marL="0" indent="0" algn="just">
              <a:lnSpc>
                <a:spcPct val="150000"/>
              </a:lnSpc>
              <a:spcBef>
                <a:spcPts val="0"/>
              </a:spcBef>
              <a:buNone/>
            </a:pPr>
            <a:r>
              <a:rPr lang="en-IN" dirty="0" smtClean="0"/>
              <a:t>   </a:t>
            </a:r>
            <a:r>
              <a:rPr lang="en-IN" sz="2000" dirty="0" smtClean="0">
                <a:latin typeface="Times New Roman" panose="02020603050405020304" pitchFamily="18" charset="0"/>
                <a:cs typeface="Times New Roman" panose="02020603050405020304" pitchFamily="18" charset="0"/>
              </a:rPr>
              <a:t>id       dept       name     salary    start_date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1        IT         Rick      623.3     2012-01-01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Dan     515.2      2013-09-23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      2014-11-15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      2014-05-11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Rasmi  578.0       2013-05-21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a:t>
            </a:r>
            <a:r>
              <a:rPr lang="en-IN" sz="2000" dirty="0">
                <a:latin typeface="Times New Roman" panose="02020603050405020304" pitchFamily="18" charset="0"/>
                <a:cs typeface="Times New Roman" panose="02020603050405020304" pitchFamily="18" charset="0"/>
              </a:rPr>
              <a:t>632.8 </a:t>
            </a:r>
            <a:r>
              <a:rPr lang="en-IN" sz="2000" dirty="0" smtClean="0">
                <a:latin typeface="Times New Roman" panose="02020603050405020304" pitchFamily="18" charset="0"/>
                <a:cs typeface="Times New Roman" panose="02020603050405020304" pitchFamily="18" charset="0"/>
              </a:rPr>
              <a:t>      2013-07-30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       2014-06-17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6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NoSQL Databases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is available in unstructured as well as semi –structured form.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So , the data should be managed through nosql databases.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interact with nosql databases as it interacts with relational databases.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is used to interact with MongoDB as a NoSql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connect to MongoDB , it uses a library known as pymongo.</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Pip is the command to install a particular module.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Pip install pymongo.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911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PyMongo – Inserting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Insert() method is used to insert data into the MongoDB.</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Details to be stored in the database are given in the form of key – value pairs.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38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3002810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Inserting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Import the python libraries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pymongo import MongoClient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pprint import </a:t>
            </a:r>
            <a:r>
              <a:rPr lang="en-IN" sz="2000" dirty="0" smtClean="0">
                <a:latin typeface="Times New Roman" panose="02020603050405020304" pitchFamily="18" charset="0"/>
                <a:cs typeface="Times New Roman" panose="02020603050405020304" pitchFamily="18" charset="0"/>
              </a:rPr>
              <a:t>pprint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Choose the appropriate 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MongoClient()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 to the test db db=client.test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employee collection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employee </a:t>
            </a:r>
            <a:r>
              <a:rPr lang="en-IN" sz="2000" dirty="0">
                <a:latin typeface="Times New Roman" panose="02020603050405020304" pitchFamily="18" charset="0"/>
                <a:cs typeface="Times New Roman" panose="02020603050405020304" pitchFamily="18" charset="0"/>
              </a:rPr>
              <a:t>= db.employee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employee_details </a:t>
            </a:r>
            <a:r>
              <a:rPr lang="en-IN" sz="2000" dirty="0">
                <a:latin typeface="Times New Roman" panose="02020603050405020304" pitchFamily="18" charset="0"/>
                <a:cs typeface="Times New Roman" panose="02020603050405020304" pitchFamily="18" charset="0"/>
              </a:rPr>
              <a:t>= { 'Name': 'Raj Kumar', 'Address': 'Sears Streer, NZ', 'Age': '42'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5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Inserting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Use the insert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 employee.insert_one(employee_details)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for the inserted document.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Queryresult </a:t>
            </a:r>
            <a:r>
              <a:rPr lang="en-IN" sz="2000" dirty="0">
                <a:latin typeface="Times New Roman" panose="02020603050405020304" pitchFamily="18" charset="0"/>
                <a:cs typeface="Times New Roman" panose="02020603050405020304" pitchFamily="18" charset="0"/>
              </a:rPr>
              <a:t>= employee.find_one({'Age': '42</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pprint(Queryresult)</a:t>
            </a:r>
          </a:p>
        </p:txBody>
      </p:sp>
    </p:spTree>
    <p:extLst>
      <p:ext uri="{BB962C8B-B14F-4D97-AF65-F5344CB8AC3E}">
        <p14:creationId xmlns:p14="http://schemas.microsoft.com/office/powerpoint/2010/main" val="4127638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{u'Address': u'Sears Streer, NZ', u'Age': u'42', u'Name': u'Raj Kumar', u'_id': ObjectId('5adc5a9f84e7cd3940399f93')}</a:t>
            </a:r>
          </a:p>
        </p:txBody>
      </p:sp>
    </p:spTree>
    <p:extLst>
      <p:ext uri="{BB962C8B-B14F-4D97-AF65-F5344CB8AC3E}">
        <p14:creationId xmlns:p14="http://schemas.microsoft.com/office/powerpoint/2010/main" val="3431224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a:t>
            </a:r>
            <a:r>
              <a:rPr lang="en-US" sz="4000" dirty="0" smtClean="0">
                <a:latin typeface="Times New Roman" panose="02020603050405020304" pitchFamily="18" charset="0"/>
                <a:cs typeface="Times New Roman" panose="02020603050405020304" pitchFamily="18" charset="0"/>
              </a:rPr>
              <a:t>Updating </a:t>
            </a:r>
            <a:r>
              <a:rPr lang="en-US" sz="4000" dirty="0">
                <a:latin typeface="Times New Roman" panose="02020603050405020304" pitchFamily="18" charset="0"/>
                <a:cs typeface="Times New Roman" panose="02020603050405020304" pitchFamily="18" charset="0"/>
              </a:rPr>
              <a:t>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Update() method is used to update the   existing records.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existing record is replaced with new key – value pairs.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condition criteria is used to decide which record to update.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05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PyMongo – Deleting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Delete() method is used to delete a particular record.</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Import the python libraries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pymongo import MongoClient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pprint import pprint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Choose the appropriate </a:t>
            </a:r>
            <a:r>
              <a:rPr lang="en-IN" sz="2000" dirty="0" smtClean="0">
                <a:latin typeface="Times New Roman" panose="02020603050405020304" pitchFamily="18" charset="0"/>
                <a:cs typeface="Times New Roman" panose="02020603050405020304" pitchFamily="18" charset="0"/>
              </a:rPr>
              <a:t>client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MongoClient()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 to db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db=client.test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employee </a:t>
            </a:r>
            <a:r>
              <a:rPr lang="en-IN" sz="2000" dirty="0">
                <a:latin typeface="Times New Roman" panose="02020603050405020304" pitchFamily="18" charset="0"/>
                <a:cs typeface="Times New Roman" panose="02020603050405020304" pitchFamily="18" charset="0"/>
              </a:rPr>
              <a:t>= db.employee</a:t>
            </a:r>
          </a:p>
        </p:txBody>
      </p:sp>
    </p:spTree>
    <p:extLst>
      <p:ext uri="{BB962C8B-B14F-4D97-AF65-F5344CB8AC3E}">
        <p14:creationId xmlns:p14="http://schemas.microsoft.com/office/powerpoint/2010/main" val="2019860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Deleting Data</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Use the condition to choose the record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use the delete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db.employee.delete_one</a:t>
            </a:r>
            <a:r>
              <a:rPr lang="en-IN" sz="2000" dirty="0">
                <a:latin typeface="Times New Roman" panose="02020603050405020304" pitchFamily="18" charset="0"/>
                <a:cs typeface="Times New Roman" panose="02020603050405020304" pitchFamily="18" charset="0"/>
              </a:rPr>
              <a:t>({"Age":'35'})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Queryresult </a:t>
            </a:r>
            <a:r>
              <a:rPr lang="en-IN" sz="2000" dirty="0">
                <a:latin typeface="Times New Roman" panose="02020603050405020304" pitchFamily="18" charset="0"/>
                <a:cs typeface="Times New Roman" panose="02020603050405020304" pitchFamily="18" charset="0"/>
              </a:rPr>
              <a:t>= employee.find_one({'Age':'35'})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pprint(Queryresult</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6748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2528841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and Time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data science , we need analysis which is based on temporal values.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handle various formats of date and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datetime library provides the essential methods and functions.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Representation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Arithmetic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Comparison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400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Representation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date and its various parts are represented by different datetime functions.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Format specifiers are used to display the alphabetical parts of a date like name of the month or week day.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642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Representation</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a:t>
            </a:r>
            <a:r>
              <a:rPr lang="en-IN" sz="2000" dirty="0" smtClean="0">
                <a:latin typeface="Times New Roman" panose="02020603050405020304" pitchFamily="18" charset="0"/>
                <a:cs typeface="Times New Roman" panose="02020603050405020304" pitchFamily="18" charset="0"/>
              </a:rPr>
              <a:t>datetime</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('The </a:t>
            </a:r>
            <a:r>
              <a:rPr lang="en-IN" sz="2000" dirty="0">
                <a:latin typeface="Times New Roman" panose="02020603050405020304" pitchFamily="18" charset="0"/>
                <a:cs typeface="Times New Roman" panose="02020603050405020304" pitchFamily="18" charset="0"/>
              </a:rPr>
              <a:t>Date Today is :', datetime.datetime.today</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(date_today)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Year :', </a:t>
            </a:r>
            <a:r>
              <a:rPr lang="en-IN" sz="2000" dirty="0" smtClean="0">
                <a:latin typeface="Times New Roman" panose="02020603050405020304" pitchFamily="18" charset="0"/>
                <a:cs typeface="Times New Roman" panose="02020603050405020304" pitchFamily="18" charset="0"/>
              </a:rPr>
              <a:t>date_today.year)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Month :', </a:t>
            </a:r>
            <a:r>
              <a:rPr lang="en-IN" sz="2000" dirty="0" smtClean="0">
                <a:latin typeface="Times New Roman" panose="02020603050405020304" pitchFamily="18" charset="0"/>
                <a:cs typeface="Times New Roman" panose="02020603050405020304" pitchFamily="18" charset="0"/>
              </a:rPr>
              <a:t>date_today.month)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('Month </a:t>
            </a:r>
            <a:r>
              <a:rPr lang="en-IN" sz="2000" dirty="0">
                <a:latin typeface="Times New Roman" panose="02020603050405020304" pitchFamily="18" charset="0"/>
                <a:cs typeface="Times New Roman" panose="02020603050405020304" pitchFamily="18" charset="0"/>
              </a:rPr>
              <a:t>Name:',date_today.strftime('%B</a:t>
            </a:r>
            <a:r>
              <a:rPr lang="en-IN" sz="20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Week Day :', </a:t>
            </a:r>
            <a:r>
              <a:rPr lang="en-IN" sz="2000" dirty="0" smtClean="0">
                <a:latin typeface="Times New Roman" panose="02020603050405020304" pitchFamily="18" charset="0"/>
                <a:cs typeface="Times New Roman" panose="02020603050405020304" pitchFamily="18" charset="0"/>
              </a:rPr>
              <a:t>date_today.day)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('Week </a:t>
            </a:r>
            <a:r>
              <a:rPr lang="en-IN" sz="2000" dirty="0">
                <a:latin typeface="Times New Roman" panose="02020603050405020304" pitchFamily="18" charset="0"/>
                <a:cs typeface="Times New Roman" panose="02020603050405020304" pitchFamily="18" charset="0"/>
              </a:rPr>
              <a:t>Day Name:',date_today.strftime('%A</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73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2294921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Representation - Output</a:t>
            </a:r>
            <a:endParaRPr lang="en-IN" sz="4000" dirty="0"/>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The Date Today is : 2018-04-22 15:38:35.835000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2018-04-22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Year :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Month : 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Month </a:t>
            </a:r>
            <a:r>
              <a:rPr lang="en-IN" sz="2000" dirty="0">
                <a:latin typeface="Times New Roman" panose="02020603050405020304" pitchFamily="18" charset="0"/>
                <a:cs typeface="Times New Roman" panose="02020603050405020304" pitchFamily="18" charset="0"/>
              </a:rPr>
              <a:t>Name: April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Week Day : 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Week </a:t>
            </a:r>
            <a:r>
              <a:rPr lang="en-IN" sz="2000" dirty="0">
                <a:latin typeface="Times New Roman" panose="02020603050405020304" pitchFamily="18" charset="0"/>
                <a:cs typeface="Times New Roman" panose="02020603050405020304" pitchFamily="18" charset="0"/>
              </a:rPr>
              <a:t>Day Name: Sunday</a:t>
            </a:r>
          </a:p>
        </p:txBody>
      </p:sp>
    </p:spTree>
    <p:extLst>
      <p:ext uri="{BB962C8B-B14F-4D97-AF65-F5344CB8AC3E}">
        <p14:creationId xmlns:p14="http://schemas.microsoft.com/office/powerpoint/2010/main" val="2229171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Arithmetic</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do various operations related to dates , the dates are stored in different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Then , the relevant mathematical operator are applied to those variables.</a:t>
            </a: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507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92500" lnSpcReduction="20000"/>
          </a:bodyPr>
          <a:lstStyle/>
          <a:p>
            <a:pPr algn="just">
              <a:lnSpc>
                <a:spcPct val="150000"/>
              </a:lnSpc>
              <a:spcBef>
                <a:spcPts val="0"/>
              </a:spcBef>
            </a:pPr>
            <a:r>
              <a:rPr lang="en-IN" sz="2000" dirty="0" smtClean="0"/>
              <a:t> </a:t>
            </a: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datetime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Capture the First Date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day1 </a:t>
            </a:r>
            <a:r>
              <a:rPr lang="en-IN" sz="2000" dirty="0">
                <a:latin typeface="Times New Roman" panose="02020603050405020304" pitchFamily="18" charset="0"/>
                <a:cs typeface="Times New Roman" panose="02020603050405020304" pitchFamily="18" charset="0"/>
              </a:rPr>
              <a:t>= datetime.date(2018, 2, 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('day1</a:t>
            </a:r>
            <a:r>
              <a:rPr lang="en-IN" sz="2000" dirty="0">
                <a:latin typeface="Times New Roman" panose="02020603050405020304" pitchFamily="18" charset="0"/>
                <a:cs typeface="Times New Roman" panose="02020603050405020304" pitchFamily="18" charset="0"/>
              </a:rPr>
              <a:t>:', day1.ctime</a:t>
            </a: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Capture the Second </a:t>
            </a:r>
            <a:r>
              <a:rPr lang="en-IN" sz="2000" dirty="0" smtClean="0">
                <a:latin typeface="Times New Roman" panose="02020603050405020304" pitchFamily="18" charset="0"/>
                <a:cs typeface="Times New Roman" panose="02020603050405020304" pitchFamily="18" charset="0"/>
              </a:rPr>
              <a:t>Date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 </a:t>
            </a:r>
            <a:r>
              <a:rPr lang="en-IN" sz="2000" dirty="0">
                <a:latin typeface="Times New Roman" panose="02020603050405020304" pitchFamily="18" charset="0"/>
                <a:cs typeface="Times New Roman" panose="02020603050405020304" pitchFamily="18" charset="0"/>
              </a:rPr>
              <a:t>= datetime.date(2017, 8, 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('day2</a:t>
            </a:r>
            <a:r>
              <a:rPr lang="en-IN" sz="2000" dirty="0">
                <a:latin typeface="Times New Roman" panose="02020603050405020304" pitchFamily="18" charset="0"/>
                <a:cs typeface="Times New Roman" panose="02020603050405020304" pitchFamily="18" charset="0"/>
              </a:rPr>
              <a:t>:', day2.ctime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Find the difference between the </a:t>
            </a:r>
            <a:r>
              <a:rPr lang="en-IN" sz="2000" dirty="0" smtClean="0">
                <a:latin typeface="Times New Roman" panose="02020603050405020304" pitchFamily="18" charset="0"/>
                <a:cs typeface="Times New Roman" panose="02020603050405020304" pitchFamily="18" charset="0"/>
              </a:rPr>
              <a:t>dates</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a:t>
            </a:r>
            <a:r>
              <a:rPr lang="en-IN" sz="2000" dirty="0" smtClean="0">
                <a:latin typeface="Times New Roman" panose="02020603050405020304" pitchFamily="18" charset="0"/>
                <a:cs typeface="Times New Roman" panose="02020603050405020304" pitchFamily="18" charset="0"/>
              </a:rPr>
              <a:t>day1-day2)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61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775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date_today = datetime.date.today()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a:t>
            </a:r>
            <a:r>
              <a:rPr lang="en-IN" sz="2000" dirty="0" smtClean="0">
                <a:latin typeface="Times New Roman" panose="02020603050405020304" pitchFamily="18" charset="0"/>
                <a:cs typeface="Times New Roman" panose="02020603050405020304" pitchFamily="18" charset="0"/>
              </a:rPr>
              <a:t>Date</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before_four_days =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before_four_days </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future Date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('After </a:t>
            </a:r>
            <a:r>
              <a:rPr lang="en-IN" sz="2000" dirty="0">
                <a:latin typeface="Times New Roman" panose="02020603050405020304" pitchFamily="18" charset="0"/>
                <a:cs typeface="Times New Roman" panose="02020603050405020304" pitchFamily="18" charset="0"/>
              </a:rPr>
              <a:t>Four Days:', after_four_days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106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Arithmetic - Output</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a:t>
            </a:r>
            <a:r>
              <a:rPr lang="en-IN" sz="2000" dirty="0" smtClean="0">
                <a:latin typeface="Times New Roman" panose="02020603050405020304" pitchFamily="18" charset="0"/>
                <a:cs typeface="Times New Roman" panose="02020603050405020304" pitchFamily="18" charset="0"/>
              </a:rPr>
              <a:t>2017</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2018-04-26</a:t>
            </a:r>
          </a:p>
        </p:txBody>
      </p:sp>
    </p:spTree>
    <p:extLst>
      <p:ext uri="{BB962C8B-B14F-4D97-AF65-F5344CB8AC3E}">
        <p14:creationId xmlns:p14="http://schemas.microsoft.com/office/powerpoint/2010/main" val="549346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2017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2021-12-12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2021-12-20</a:t>
            </a:r>
          </a:p>
        </p:txBody>
      </p:sp>
    </p:spTree>
    <p:extLst>
      <p:ext uri="{BB962C8B-B14F-4D97-AF65-F5344CB8AC3E}">
        <p14:creationId xmlns:p14="http://schemas.microsoft.com/office/powerpoint/2010/main" val="4098771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Date and time are compared using logical operators.</a:t>
            </a:r>
          </a:p>
          <a:p>
            <a:r>
              <a:rPr lang="en-US" sz="2000" dirty="0" smtClean="0">
                <a:latin typeface="Times New Roman" panose="02020603050405020304" pitchFamily="18" charset="0"/>
                <a:cs typeface="Times New Roman" panose="02020603050405020304" pitchFamily="18" charset="0"/>
              </a:rPr>
              <a:t>One must be careful in comparing right parts of  the dates with each other.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508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import datetime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('Today </a:t>
            </a:r>
            <a:r>
              <a:rPr lang="en-IN" sz="2000" dirty="0">
                <a:latin typeface="Times New Roman" panose="02020603050405020304" pitchFamily="18" charset="0"/>
                <a:cs typeface="Times New Roman" panose="02020603050405020304" pitchFamily="18" charset="0"/>
              </a:rPr>
              <a:t>is: ', </a:t>
            </a:r>
            <a:r>
              <a:rPr lang="en-IN" sz="2000" dirty="0" smtClean="0">
                <a:latin typeface="Times New Roman" panose="02020603050405020304" pitchFamily="18" charset="0"/>
                <a:cs typeface="Times New Roman" panose="02020603050405020304" pitchFamily="18" charset="0"/>
              </a:rPr>
              <a:t>date_today)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before_four_days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date1 </a:t>
            </a:r>
            <a:r>
              <a:rPr lang="en-IN" sz="2000" dirty="0">
                <a:latin typeface="Times New Roman" panose="02020603050405020304" pitchFamily="18" charset="0"/>
                <a:cs typeface="Times New Roman" panose="02020603050405020304" pitchFamily="18" charset="0"/>
              </a:rPr>
              <a:t>= datetime.date(2018,4,4)</a:t>
            </a:r>
          </a:p>
        </p:txBody>
      </p:sp>
    </p:spTree>
    <p:extLst>
      <p:ext uri="{BB962C8B-B14F-4D97-AF65-F5344CB8AC3E}">
        <p14:creationId xmlns:p14="http://schemas.microsoft.com/office/powerpoint/2010/main" val="4246084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Comparison</a:t>
            </a:r>
            <a:endParaRPr lang="en-IN" sz="4000"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('Same Dates’)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(date_today </a:t>
            </a:r>
            <a:r>
              <a:rPr lang="en-IN" sz="2000" dirty="0">
                <a:latin typeface="Times New Roman" panose="02020603050405020304" pitchFamily="18" charset="0"/>
                <a:cs typeface="Times New Roman" panose="02020603050405020304" pitchFamily="18" charset="0"/>
              </a:rPr>
              <a:t>&gt; </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('Past 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&lt; </a:t>
            </a:r>
            <a:r>
              <a:rPr lang="en-IN" sz="2000" dirty="0" smtClean="0">
                <a:latin typeface="Times New Roman" panose="02020603050405020304" pitchFamily="18" charset="0"/>
                <a:cs typeface="Times New Roman" panose="02020603050405020304" pitchFamily="18" charset="0"/>
              </a:rPr>
              <a:t>after_four_days):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('Future Date‘)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139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Comparison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47750"/>
            <a:ext cx="8503920" cy="3429000"/>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Today is: 2018-04-22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 2018-04-04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Past </a:t>
            </a:r>
            <a:r>
              <a:rPr lang="en-IN" sz="2000" dirty="0">
                <a:latin typeface="Times New Roman" panose="02020603050405020304" pitchFamily="18" charset="0"/>
                <a:cs typeface="Times New Roman" panose="02020603050405020304" pitchFamily="18" charset="0"/>
              </a:rPr>
              <a:t>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Future </a:t>
            </a:r>
            <a:r>
              <a:rPr lang="en-IN" sz="20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16036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218156293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 Wrangling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wrangling is nothing but processing the data in different formats like merging , grouping and concatenating.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the purpose of analyzing and getting them ready to be used with another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in  - built features to apply these wrangling methods to various datasets to achieve the analytical goal.</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410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Merging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Merge function is used to perform join operations between two dataframe objects.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pd.merge(left, right, how='inner', on=None, left_on=None, right_on=None, left_index=False, right_index=False, sort=True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two different dataframes and perform the merging operations on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306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Merging Data</a:t>
            </a:r>
            <a:endParaRPr lang="en-IN" sz="4000" dirty="0"/>
          </a:p>
        </p:txBody>
      </p:sp>
      <p:sp>
        <p:nvSpPr>
          <p:cNvPr id="3" name="Content Placeholder 2"/>
          <p:cNvSpPr>
            <a:spLocks noGrp="1"/>
          </p:cNvSpPr>
          <p:nvPr>
            <p:ph sz="quarter" idx="1"/>
          </p:nvPr>
        </p:nvSpPr>
        <p:spPr>
          <a:xfrm>
            <a:off x="301752" y="895350"/>
            <a:ext cx="8503920" cy="3678936"/>
          </a:xfrm>
        </p:spPr>
        <p:txBody>
          <a:bodyPr>
            <a:noAutofit/>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import the pandas library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left </a:t>
            </a:r>
            <a:r>
              <a:rPr lang="en-IN" sz="2000" dirty="0">
                <a:latin typeface="Times New Roman" panose="02020603050405020304" pitchFamily="18" charset="0"/>
                <a:cs typeface="Times New Roman" panose="02020603050405020304" pitchFamily="18" charset="0"/>
              </a:rPr>
              <a:t>= pd.DataFrame({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'id</a:t>
            </a:r>
            <a:r>
              <a:rPr lang="en-IN" sz="2000" dirty="0">
                <a:latin typeface="Times New Roman" panose="02020603050405020304" pitchFamily="18" charset="0"/>
                <a:cs typeface="Times New Roman" panose="02020603050405020304" pitchFamily="18" charset="0"/>
              </a:rPr>
              <a:t>':[1,2,3,4,5],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'Name</a:t>
            </a:r>
            <a:r>
              <a:rPr lang="en-IN" sz="2000" dirty="0">
                <a:latin typeface="Times New Roman" panose="02020603050405020304" pitchFamily="18" charset="0"/>
                <a:cs typeface="Times New Roman" panose="02020603050405020304" pitchFamily="18" charset="0"/>
              </a:rPr>
              <a:t>': ['Alex', 'Amy', 'Allen', 'Alice', 'Ayoung'], </a:t>
            </a:r>
            <a:r>
              <a:rPr lang="en-IN" sz="2000" dirty="0" smtClean="0">
                <a:latin typeface="Times New Roman" panose="02020603050405020304" pitchFamily="18" charset="0"/>
                <a:cs typeface="Times New Roman" panose="02020603050405020304" pitchFamily="18" charset="0"/>
              </a:rPr>
              <a:t>                                       'subject_id</a:t>
            </a:r>
            <a:r>
              <a:rPr lang="en-IN" sz="2000" dirty="0">
                <a:latin typeface="Times New Roman" panose="02020603050405020304" pitchFamily="18" charset="0"/>
                <a:cs typeface="Times New Roman" panose="02020603050405020304" pitchFamily="18" charset="0"/>
              </a:rPr>
              <a:t>':['sub1','sub2','sub4','sub6','sub5']})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168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Merging Data</a:t>
            </a:r>
            <a:endParaRPr lang="en-IN" sz="4000" dirty="0"/>
          </a:p>
        </p:txBody>
      </p:sp>
      <p:sp>
        <p:nvSpPr>
          <p:cNvPr id="3" name="Content Placeholder 2"/>
          <p:cNvSpPr>
            <a:spLocks noGrp="1"/>
          </p:cNvSpPr>
          <p:nvPr>
            <p:ph sz="quarter" idx="1"/>
          </p:nvPr>
        </p:nvSpPr>
        <p:spPr/>
        <p:txBody>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right = pd.DataFrame(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{'id':[1,2,3,4,5],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'Name': ['Billy', 'Brian', 'Bran', 'Bryce', 'Betty'],        'subject_id':['sub2','sub4','sub3','sub6','sub5']})</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print left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print right</a:t>
            </a:r>
          </a:p>
          <a:p>
            <a:pPr marL="0" indent="0">
              <a:buNone/>
            </a:pPr>
            <a:endParaRPr lang="en-IN" dirty="0"/>
          </a:p>
        </p:txBody>
      </p:sp>
    </p:spTree>
    <p:extLst>
      <p:ext uri="{BB962C8B-B14F-4D97-AF65-F5344CB8AC3E}">
        <p14:creationId xmlns:p14="http://schemas.microsoft.com/office/powerpoint/2010/main" val="39349400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smtClean="0"/>
              <a:t>         </a:t>
            </a:r>
            <a:r>
              <a:rPr lang="en-IN" sz="2000" dirty="0" smtClean="0">
                <a:latin typeface="Times New Roman" panose="02020603050405020304" pitchFamily="18" charset="0"/>
                <a:cs typeface="Times New Roman" panose="02020603050405020304" pitchFamily="18" charset="0"/>
              </a:rPr>
              <a:t>Name    id     subject_id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Alex        1           sub1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Amy        2           sub2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Allen       3           sub4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Alice       4           sub6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Ayoung   5           sub5</a:t>
            </a:r>
          </a:p>
        </p:txBody>
      </p:sp>
    </p:spTree>
    <p:extLst>
      <p:ext uri="{BB962C8B-B14F-4D97-AF65-F5344CB8AC3E}">
        <p14:creationId xmlns:p14="http://schemas.microsoft.com/office/powerpoint/2010/main" val="2261418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Output</a:t>
            </a:r>
            <a:endParaRPr lang="en-IN" sz="4000" b="1" dirty="0"/>
          </a:p>
        </p:txBody>
      </p:sp>
      <p:sp>
        <p:nvSpPr>
          <p:cNvPr id="3" name="Content Placeholder 2"/>
          <p:cNvSpPr>
            <a:spLocks noGrp="1"/>
          </p:cNvSpPr>
          <p:nvPr>
            <p:ph sz="quarter" idx="1"/>
          </p:nvPr>
        </p:nvSpPr>
        <p:spPr>
          <a:xfrm>
            <a:off x="301752" y="1123950"/>
            <a:ext cx="8503920" cy="3450336"/>
          </a:xfrm>
        </p:spPr>
        <p:txBody>
          <a:bodyPr>
            <a:normAutofit/>
          </a:bodyPr>
          <a:lstStyle/>
          <a:p>
            <a:pPr marL="0" indent="0" algn="just">
              <a:lnSpc>
                <a:spcPct val="150000"/>
              </a:lnSpc>
              <a:spcBef>
                <a:spcPts val="0"/>
              </a:spcBef>
              <a:buNone/>
            </a:pPr>
            <a:r>
              <a:rPr lang="en-IN" sz="2000" dirty="0" smtClean="0"/>
              <a:t>      </a:t>
            </a:r>
            <a:r>
              <a:rPr lang="en-IN" sz="2000" dirty="0" smtClean="0">
                <a:latin typeface="Times New Roman" panose="02020603050405020304" pitchFamily="18" charset="0"/>
                <a:cs typeface="Times New Roman" panose="02020603050405020304" pitchFamily="18" charset="0"/>
              </a:rPr>
              <a:t>Name      id       subject_id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Billy         1            sub2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1     Brian       2            sub4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Bran        3            sub3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Bryce      4             sub6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Betty       5             sub5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19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Grouping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Grouping data sets is very important in doing data analysis .</a:t>
            </a:r>
          </a:p>
          <a:p>
            <a:r>
              <a:rPr lang="en-US" sz="2000" dirty="0" smtClean="0">
                <a:latin typeface="Times New Roman" panose="02020603050405020304" pitchFamily="18" charset="0"/>
                <a:cs typeface="Times New Roman" panose="02020603050405020304" pitchFamily="18" charset="0"/>
              </a:rPr>
              <a:t>We need the results in terms of various groups present in the dataset.</a:t>
            </a:r>
          </a:p>
          <a:p>
            <a:r>
              <a:rPr lang="en-US" sz="2000" dirty="0" smtClean="0">
                <a:latin typeface="Times New Roman" panose="02020603050405020304" pitchFamily="18" charset="0"/>
                <a:cs typeface="Times New Roman" panose="02020603050405020304" pitchFamily="18" charset="0"/>
              </a:rPr>
              <a:t>Pandas has in-built methods which can roll the data into various groups.</a:t>
            </a:r>
          </a:p>
        </p:txBody>
      </p:sp>
    </p:spTree>
    <p:extLst>
      <p:ext uri="{BB962C8B-B14F-4D97-AF65-F5344CB8AC3E}">
        <p14:creationId xmlns:p14="http://schemas.microsoft.com/office/powerpoint/2010/main" val="2223390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Grouping Data</a:t>
            </a:r>
            <a:endParaRPr lang="en-IN" sz="4000" dirty="0"/>
          </a:p>
        </p:txBody>
      </p:sp>
      <p:sp>
        <p:nvSpPr>
          <p:cNvPr id="3" name="Content Placeholder 2"/>
          <p:cNvSpPr>
            <a:spLocks noGrp="1"/>
          </p:cNvSpPr>
          <p:nvPr>
            <p:ph sz="quarter" idx="1"/>
          </p:nvPr>
        </p:nvSpPr>
        <p:spPr/>
        <p:txBody>
          <a:bodyPr>
            <a:normAutofit fontScale="77500" lnSpcReduction="20000"/>
          </a:bodyPr>
          <a:lstStyle/>
          <a:p>
            <a:pPr marL="0" indent="0" algn="just">
              <a:buNone/>
            </a:pPr>
            <a:r>
              <a:rPr lang="en-IN" sz="2000" dirty="0">
                <a:latin typeface="Times New Roman" panose="02020603050405020304" pitchFamily="18" charset="0"/>
                <a:cs typeface="Times New Roman" panose="02020603050405020304" pitchFamily="18" charset="0"/>
              </a:rPr>
              <a:t># import the pandas library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ipl_data </a:t>
            </a:r>
            <a:r>
              <a:rPr lang="en-IN" sz="2000" dirty="0">
                <a:latin typeface="Times New Roman" panose="02020603050405020304" pitchFamily="18" charset="0"/>
                <a:cs typeface="Times New Roman" panose="02020603050405020304" pitchFamily="18" charset="0"/>
              </a:rPr>
              <a:t>= {'Team': ['Riders', 'Riders', 'Devils', 'Devils', </a:t>
            </a:r>
            <a:r>
              <a:rPr lang="en-IN" sz="2000" dirty="0" smtClean="0">
                <a:latin typeface="Times New Roman" panose="02020603050405020304" pitchFamily="18" charset="0"/>
                <a:cs typeface="Times New Roman" panose="02020603050405020304" pitchFamily="18" charset="0"/>
              </a:rPr>
              <a:t>'Kings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'kings</a:t>
            </a:r>
            <a:r>
              <a:rPr lang="en-IN" sz="2000" dirty="0">
                <a:latin typeface="Times New Roman" panose="02020603050405020304" pitchFamily="18" charset="0"/>
                <a:cs typeface="Times New Roman" panose="02020603050405020304" pitchFamily="18" charset="0"/>
              </a:rPr>
              <a:t>', 'Kings', 'Kings', 'Riders', 'Royals', 'Royals', 'Riders'], </a:t>
            </a:r>
            <a:r>
              <a:rPr lang="en-IN" sz="2000" dirty="0" smtClean="0">
                <a:latin typeface="Times New Roman" panose="02020603050405020304" pitchFamily="18" charset="0"/>
                <a:cs typeface="Times New Roman" panose="02020603050405020304" pitchFamily="18" charset="0"/>
              </a:rPr>
              <a:t>                                                                                                        'Rank</a:t>
            </a:r>
            <a:r>
              <a:rPr lang="en-IN" sz="2000" dirty="0">
                <a:latin typeface="Times New Roman" panose="02020603050405020304" pitchFamily="18" charset="0"/>
                <a:cs typeface="Times New Roman" panose="02020603050405020304" pitchFamily="18" charset="0"/>
              </a:rPr>
              <a:t>': [1, 2, 2, 3, 3,4 ,1 ,1,2 , 4,1,2],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'Year</a:t>
            </a:r>
            <a:r>
              <a:rPr lang="en-IN" sz="2000" dirty="0">
                <a:latin typeface="Times New Roman" panose="02020603050405020304" pitchFamily="18" charset="0"/>
                <a:cs typeface="Times New Roman" panose="02020603050405020304" pitchFamily="18" charset="0"/>
              </a:rPr>
              <a:t>': [2014,2015,2014,2015,2014,2015,2016,2017,2016,2014,2015,2017], </a:t>
            </a:r>
            <a:r>
              <a:rPr lang="en-IN" sz="2000" dirty="0" smtClean="0">
                <a:latin typeface="Times New Roman" panose="02020603050405020304" pitchFamily="18" charset="0"/>
                <a:cs typeface="Times New Roman" panose="02020603050405020304" pitchFamily="18" charset="0"/>
              </a:rPr>
              <a:t>      'Points</a:t>
            </a:r>
            <a:r>
              <a:rPr lang="en-IN" sz="2000" dirty="0">
                <a:latin typeface="Times New Roman" panose="02020603050405020304" pitchFamily="18" charset="0"/>
                <a:cs typeface="Times New Roman" panose="02020603050405020304" pitchFamily="18" charset="0"/>
              </a:rPr>
              <a:t>':[876,789,863,673,741,812,756,788,694,701,804,690]}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pd.DataFrame(ipl_data)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grouped </a:t>
            </a:r>
            <a:r>
              <a:rPr lang="en-IN" sz="2000" dirty="0">
                <a:latin typeface="Times New Roman" panose="02020603050405020304" pitchFamily="18" charset="0"/>
                <a:cs typeface="Times New Roman" panose="02020603050405020304" pitchFamily="18" charset="0"/>
              </a:rPr>
              <a:t>= df.groupby('Year')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(grouped.get_group(2014))</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053578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Grouping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b="1" dirty="0" smtClean="0">
                <a:latin typeface="Times New Roman" panose="02020603050405020304" pitchFamily="18" charset="0"/>
                <a:cs typeface="Times New Roman" panose="02020603050405020304" pitchFamily="18" charset="0"/>
              </a:rPr>
              <a:t>Output: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Points   Rank   Team    Year</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876      1        Riders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863     2        Devils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4        741     3        Kings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9        701     4        Royals   2014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1925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Concatenating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Pandas provides various facilities for combining series , dataframe and panel objects.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concat function performs concatenation operations along an axis.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7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27973628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Concatenating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a:lnSpc>
                <a:spcPct val="17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 pd.DataFrame({ 'Name': ['Alex', 'Amy', 'Allen', 'Alice', 'Ayoung'], </a:t>
            </a:r>
            <a:r>
              <a:rPr lang="en-IN" sz="2000" dirty="0" smtClean="0">
                <a:latin typeface="Times New Roman" panose="02020603050405020304" pitchFamily="18" charset="0"/>
                <a:cs typeface="Times New Roman" panose="02020603050405020304" pitchFamily="18" charset="0"/>
              </a:rPr>
              <a:t>          'subject_id</a:t>
            </a:r>
            <a:r>
              <a:rPr lang="en-IN" sz="2000" dirty="0">
                <a:latin typeface="Times New Roman" panose="02020603050405020304" pitchFamily="18" charset="0"/>
                <a:cs typeface="Times New Roman" panose="02020603050405020304" pitchFamily="18" charset="0"/>
              </a:rPr>
              <a:t>':['sub1','sub2','sub4','sub6','sub5'], 'Marks_scored':[98,90,87,69,78]}, </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=[1,2,3,4,5</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two = pd.DataFrame({ 'Name': ['Billy', 'Brian', 'Bran', 'Bryce', 'Betty'], 'subject_id':['sub2','sub4','sub3','sub6','sub5</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'Marks_scored':[89,80,79,97,88]}, </a:t>
            </a:r>
            <a:endParaRPr lang="en-IN" sz="2000" dirty="0" smtClean="0">
              <a:latin typeface="Times New Roman" panose="02020603050405020304" pitchFamily="18" charset="0"/>
              <a:cs typeface="Times New Roman" panose="02020603050405020304" pitchFamily="18" charset="0"/>
            </a:endParaRP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=[1,2,3,4,5</a:t>
            </a:r>
            <a:r>
              <a:rPr lang="en-IN" sz="2000" dirty="0" smtClean="0">
                <a:latin typeface="Times New Roman" panose="02020603050405020304" pitchFamily="18" charset="0"/>
                <a:cs typeface="Times New Roman" panose="02020603050405020304" pitchFamily="18" charset="0"/>
              </a:rPr>
              <a:t>])</a:t>
            </a:r>
          </a:p>
          <a:p>
            <a:pPr marL="0" indent="0">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print (pd.concat</a:t>
            </a:r>
            <a:r>
              <a:rPr lang="en-IN" sz="2000" dirty="0">
                <a:latin typeface="Times New Roman" panose="02020603050405020304" pitchFamily="18" charset="0"/>
                <a:cs typeface="Times New Roman" panose="02020603050405020304" pitchFamily="18" charset="0"/>
              </a:rPr>
              <a:t>([one,two</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419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0000" lnSpcReduction="20000"/>
          </a:bodyPr>
          <a:lstStyle/>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Marks_scored       Name         subject_id</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1       98                      Alex                     sub1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2       90                      Amy                     sub2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3       87                      Allen                    sub4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4       69                      Alice                     sub6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5       78                      Ayoung                 sub5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1       89                      Billy                      sub2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2       80                      Brian                     sub4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3       79                      Bran                      sub3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4       97                      Bryce                     sub6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5       88                      Betty                      sub5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317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 Aggregation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Many methods are available to perform aggregations on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done using pandas and numpy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data must be available or convereted to a dataframe to apply the aggregation functions.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7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DataFrame – Aggregation - 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index </a:t>
            </a:r>
            <a:r>
              <a:rPr lang="en-IN" sz="2000" dirty="0">
                <a:latin typeface="Times New Roman" panose="02020603050405020304" pitchFamily="18" charset="0"/>
                <a:cs typeface="Times New Roman" panose="02020603050405020304" pitchFamily="18" charset="0"/>
              </a:rPr>
              <a:t>= pd.date_range('1/1/2000', periods=10),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columns </a:t>
            </a:r>
            <a:r>
              <a:rPr lang="en-IN" sz="2000" dirty="0">
                <a:latin typeface="Times New Roman" panose="02020603050405020304" pitchFamily="18" charset="0"/>
                <a:cs typeface="Times New Roman" panose="02020603050405020304" pitchFamily="18" charset="0"/>
              </a:rPr>
              <a:t>= ['A', 'B', 'C', 'D'])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print(df )</a:t>
            </a:r>
          </a:p>
          <a:p>
            <a:pPr marL="0" indent="0" algn="just">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print (r)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189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DataFrame – </a:t>
            </a:r>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55000" lnSpcReduction="20000"/>
          </a:bodyPr>
          <a:lstStyle/>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                 B                    C                     D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2000-01-01    1.088512       -</a:t>
            </a:r>
            <a:r>
              <a:rPr lang="en-IN" sz="2000" dirty="0">
                <a:latin typeface="Times New Roman" panose="02020603050405020304" pitchFamily="18" charset="0"/>
                <a:cs typeface="Times New Roman" panose="02020603050405020304" pitchFamily="18" charset="0"/>
              </a:rPr>
              <a:t>0.650942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2000-01-02    0.790670       -</a:t>
            </a:r>
            <a:r>
              <a:rPr lang="en-IN" sz="2000" dirty="0">
                <a:latin typeface="Times New Roman" panose="02020603050405020304" pitchFamily="18" charset="0"/>
                <a:cs typeface="Times New Roman" panose="02020603050405020304" pitchFamily="18" charset="0"/>
              </a:rPr>
              <a:t>0.387854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0.668132 </a:t>
            </a:r>
            <a:r>
              <a:rPr lang="en-IN" sz="2000" dirty="0" smtClean="0">
                <a:latin typeface="Times New Roman" panose="02020603050405020304" pitchFamily="18" charset="0"/>
                <a:cs typeface="Times New Roman" panose="02020603050405020304" pitchFamily="18" charset="0"/>
              </a:rPr>
              <a:t>         0.267283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2000-01-03  -</a:t>
            </a:r>
            <a:r>
              <a:rPr lang="en-IN" sz="2000" dirty="0">
                <a:latin typeface="Times New Roman" panose="02020603050405020304" pitchFamily="18" charset="0"/>
                <a:cs typeface="Times New Roman" panose="02020603050405020304" pitchFamily="18" charset="0"/>
              </a:rPr>
              <a:t>0.575523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0.965025 </a:t>
            </a:r>
            <a:r>
              <a:rPr lang="en-IN" sz="2000" dirty="0" smtClean="0">
                <a:latin typeface="Times New Roman" panose="02020603050405020304" pitchFamily="18" charset="0"/>
                <a:cs typeface="Times New Roman" panose="02020603050405020304" pitchFamily="18" charset="0"/>
              </a:rPr>
              <a:t>         0.060427     -</a:t>
            </a:r>
            <a:r>
              <a:rPr lang="en-IN" sz="2000" dirty="0">
                <a:latin typeface="Times New Roman" panose="02020603050405020304" pitchFamily="18" charset="0"/>
                <a:cs typeface="Times New Roman" panose="02020603050405020304" pitchFamily="18" charset="0"/>
              </a:rPr>
              <a:t>2.179780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2000-01-04   1.669653           1.211759       -</a:t>
            </a:r>
            <a:r>
              <a:rPr lang="en-IN" sz="2000" dirty="0">
                <a:latin typeface="Times New Roman" panose="02020603050405020304" pitchFamily="18" charset="0"/>
                <a:cs typeface="Times New Roman" panose="02020603050405020304" pitchFamily="18" charset="0"/>
              </a:rPr>
              <a:t>0.254695 </a:t>
            </a:r>
            <a:r>
              <a:rPr lang="en-IN" sz="2000" dirty="0" smtClean="0">
                <a:latin typeface="Times New Roman" panose="02020603050405020304" pitchFamily="18" charset="0"/>
                <a:cs typeface="Times New Roman" panose="02020603050405020304" pitchFamily="18" charset="0"/>
              </a:rPr>
              <a:t>       1.429166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2000-01-05   0.100568          -</a:t>
            </a:r>
            <a:r>
              <a:rPr lang="en-IN" sz="2000" dirty="0">
                <a:latin typeface="Times New Roman" panose="02020603050405020304" pitchFamily="18" charset="0"/>
                <a:cs typeface="Times New Roman" panose="02020603050405020304" pitchFamily="18" charset="0"/>
              </a:rPr>
              <a:t>0.236184 </a:t>
            </a:r>
            <a:r>
              <a:rPr lang="en-IN" sz="2000" dirty="0" smtClean="0">
                <a:latin typeface="Times New Roman" panose="02020603050405020304" pitchFamily="18" charset="0"/>
                <a:cs typeface="Times New Roman" panose="02020603050405020304" pitchFamily="18" charset="0"/>
              </a:rPr>
              <a:t>        0.491646      -</a:t>
            </a:r>
            <a:r>
              <a:rPr lang="en-IN" sz="2000" dirty="0">
                <a:latin typeface="Times New Roman" panose="02020603050405020304" pitchFamily="18" charset="0"/>
                <a:cs typeface="Times New Roman" panose="02020603050405020304" pitchFamily="18" charset="0"/>
              </a:rPr>
              <a:t>0.466081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2000-01-06  0.155172             0.992975          -</a:t>
            </a:r>
            <a:r>
              <a:rPr lang="en-IN" sz="2000" dirty="0">
                <a:latin typeface="Times New Roman" panose="02020603050405020304" pitchFamily="18" charset="0"/>
                <a:cs typeface="Times New Roman" panose="02020603050405020304" pitchFamily="18" charset="0"/>
              </a:rPr>
              <a:t>1.205134 </a:t>
            </a:r>
            <a:r>
              <a:rPr lang="en-IN" sz="2000" dirty="0" smtClean="0">
                <a:latin typeface="Times New Roman" panose="02020603050405020304" pitchFamily="18" charset="0"/>
                <a:cs typeface="Times New Roman" panose="02020603050405020304" pitchFamily="18" charset="0"/>
              </a:rPr>
              <a:t>        0.320958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2000-01-07  0.309468         -</a:t>
            </a:r>
            <a:r>
              <a:rPr lang="en-IN" sz="2000" dirty="0">
                <a:latin typeface="Times New Roman" panose="02020603050405020304" pitchFamily="18" charset="0"/>
                <a:cs typeface="Times New Roman" panose="02020603050405020304" pitchFamily="18" charset="0"/>
              </a:rPr>
              <a:t>0.724053 </a:t>
            </a:r>
            <a:r>
              <a:rPr lang="en-IN" sz="2000" dirty="0" smtClean="0">
                <a:latin typeface="Times New Roman" panose="02020603050405020304" pitchFamily="18" charset="0"/>
                <a:cs typeface="Times New Roman" panose="02020603050405020304" pitchFamily="18" charset="0"/>
              </a:rPr>
              <a:t>              -1.412446       0.627919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2000-01-08  0.099489          -</a:t>
            </a:r>
            <a:r>
              <a:rPr lang="en-IN" sz="2000" dirty="0">
                <a:latin typeface="Times New Roman" panose="02020603050405020304" pitchFamily="18" charset="0"/>
                <a:cs typeface="Times New Roman" panose="02020603050405020304" pitchFamily="18" charset="0"/>
              </a:rPr>
              <a:t>1.028040 </a:t>
            </a:r>
            <a:r>
              <a:rPr lang="en-IN" sz="2000" dirty="0" smtClean="0">
                <a:latin typeface="Times New Roman" panose="02020603050405020304" pitchFamily="18" charset="0"/>
                <a:cs typeface="Times New Roman" panose="02020603050405020304" pitchFamily="18" charset="0"/>
              </a:rPr>
              <a:t>              0.163206       -</a:t>
            </a:r>
            <a:r>
              <a:rPr lang="en-IN" sz="2000" dirty="0">
                <a:latin typeface="Times New Roman" panose="02020603050405020304" pitchFamily="18" charset="0"/>
                <a:cs typeface="Times New Roman" panose="02020603050405020304" pitchFamily="18" charset="0"/>
              </a:rPr>
              <a:t>1.274331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2000-01-09 </a:t>
            </a:r>
            <a:r>
              <a:rPr lang="en-IN" sz="2000" dirty="0">
                <a:latin typeface="Times New Roman" panose="02020603050405020304" pitchFamily="18" charset="0"/>
                <a:cs typeface="Times New Roman" panose="02020603050405020304" pitchFamily="18" charset="0"/>
              </a:rPr>
              <a:t>1.639500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0.068443 </a:t>
            </a:r>
            <a:r>
              <a:rPr lang="en-IN" sz="2000" dirty="0" smtClean="0">
                <a:latin typeface="Times New Roman" panose="02020603050405020304" pitchFamily="18" charset="0"/>
                <a:cs typeface="Times New Roman" panose="02020603050405020304" pitchFamily="18" charset="0"/>
              </a:rPr>
              <a:t>                 0.714008        -</a:t>
            </a:r>
            <a:r>
              <a:rPr lang="en-IN" sz="2000" dirty="0">
                <a:latin typeface="Times New Roman" panose="02020603050405020304" pitchFamily="18" charset="0"/>
                <a:cs typeface="Times New Roman" panose="02020603050405020304" pitchFamily="18" charset="0"/>
              </a:rPr>
              <a:t>0.565969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2000-01-10 </a:t>
            </a:r>
            <a:r>
              <a:rPr lang="en-IN" sz="2000" dirty="0">
                <a:latin typeface="Times New Roman" panose="02020603050405020304" pitchFamily="18" charset="0"/>
                <a:cs typeface="Times New Roman" panose="02020603050405020304" pitchFamily="18" charset="0"/>
              </a:rPr>
              <a:t>0.326761 </a:t>
            </a:r>
            <a:r>
              <a:rPr lang="en-IN" sz="2000" dirty="0" smtClean="0">
                <a:latin typeface="Times New Roman" panose="02020603050405020304" pitchFamily="18" charset="0"/>
                <a:cs typeface="Times New Roman" panose="02020603050405020304" pitchFamily="18" charset="0"/>
              </a:rPr>
              <a:t>       1.479841                   0.664282        -</a:t>
            </a:r>
            <a:r>
              <a:rPr lang="en-IN" sz="2000" dirty="0">
                <a:latin typeface="Times New Roman" panose="02020603050405020304" pitchFamily="18" charset="0"/>
                <a:cs typeface="Times New Roman" panose="02020603050405020304" pitchFamily="18" charset="0"/>
              </a:rPr>
              <a:t>1.361169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Rolling </a:t>
            </a:r>
            <a:r>
              <a:rPr lang="en-IN" sz="2000" dirty="0">
                <a:latin typeface="Times New Roman" panose="02020603050405020304" pitchFamily="18" charset="0"/>
                <a:cs typeface="Times New Roman" panose="02020603050405020304" pitchFamily="18" charset="0"/>
              </a:rPr>
              <a:t>[window=3,min_periods=1,center=False,axis=0] </a:t>
            </a:r>
          </a:p>
        </p:txBody>
      </p:sp>
    </p:spTree>
    <p:extLst>
      <p:ext uri="{BB962C8B-B14F-4D97-AF65-F5344CB8AC3E}">
        <p14:creationId xmlns:p14="http://schemas.microsoft.com/office/powerpoint/2010/main" val="4243764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Aggregation Example – Whole Dataframe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index = pd.date_range('1/1/2000', periods=10), columns = ['A', 'B', 'C', 'D'])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df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(r.aggregate(np.sum))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483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IN"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dataframe=pd.DataFrame</a:t>
            </a:r>
            <a:r>
              <a:rPr lang="en-IN" sz="2000" dirty="0">
                <a:latin typeface="Times New Roman" panose="02020603050405020304" pitchFamily="18" charset="0"/>
                <a:cs typeface="Times New Roman" panose="02020603050405020304" pitchFamily="18" charset="0"/>
              </a:rPr>
              <a:t>({'Attendance': {0: 60, 1: 100, 2: 80,3: 78,4: 95}, 'Obtained Marks': {0: 90, 1: 75, 2: 82, 3: 64, 4: 45</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print("The Original Data frame is: \n")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print(dataframe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dataframe1 </a:t>
            </a:r>
            <a:r>
              <a:rPr lang="en-IN" sz="2000" dirty="0">
                <a:latin typeface="Times New Roman" panose="02020603050405020304" pitchFamily="18" charset="0"/>
                <a:cs typeface="Times New Roman" panose="02020603050405020304" pitchFamily="18" charset="0"/>
              </a:rPr>
              <a:t>= dataframe.rolling(2).sum()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("The Rolling Window After Calculation is: \n</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print(dataframe1)</a:t>
            </a:r>
          </a:p>
        </p:txBody>
      </p:sp>
    </p:spTree>
    <p:extLst>
      <p:ext uri="{BB962C8B-B14F-4D97-AF65-F5344CB8AC3E}">
        <p14:creationId xmlns:p14="http://schemas.microsoft.com/office/powerpoint/2010/main" val="3883935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Aggregation Example – Whole </a:t>
            </a:r>
            <a:r>
              <a:rPr lang="en-US" sz="3600" dirty="0" smtClean="0">
                <a:latin typeface="Times New Roman" panose="02020603050405020304" pitchFamily="18" charset="0"/>
                <a:cs typeface="Times New Roman" panose="02020603050405020304" pitchFamily="18" charset="0"/>
              </a:rPr>
              <a:t>Dataframe Output</a:t>
            </a:r>
            <a:endParaRPr lang="en-IN" dirty="0"/>
          </a:p>
        </p:txBody>
      </p:sp>
      <p:sp>
        <p:nvSpPr>
          <p:cNvPr id="3" name="Content Placeholder 2"/>
          <p:cNvSpPr>
            <a:spLocks noGrp="1"/>
          </p:cNvSpPr>
          <p:nvPr>
            <p:ph sz="quarter" idx="1"/>
          </p:nvPr>
        </p:nvSpPr>
        <p:spPr>
          <a:xfrm>
            <a:off x="301752" y="971550"/>
            <a:ext cx="8503920" cy="3602736"/>
          </a:xfrm>
        </p:spPr>
        <p:txBody>
          <a:bodyPr>
            <a:normAutofit fontScale="62500" lnSpcReduction="20000"/>
          </a:bodyPr>
          <a:lstStyle/>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                 B                    C                  D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2000-01-01    1.088512   -</a:t>
            </a:r>
            <a:r>
              <a:rPr lang="en-IN" sz="2000" dirty="0">
                <a:latin typeface="Times New Roman" panose="02020603050405020304" pitchFamily="18" charset="0"/>
                <a:cs typeface="Times New Roman" panose="02020603050405020304" pitchFamily="18" charset="0"/>
              </a:rPr>
              <a:t>0.650942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3.215581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0.299575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3.155154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2.479355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0.862400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0.483331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2000-01-05    1.194699      0.010551      0.297378        -</a:t>
            </a:r>
            <a:r>
              <a:rPr lang="en-IN" sz="2000" dirty="0">
                <a:latin typeface="Times New Roman" panose="02020603050405020304" pitchFamily="18" charset="0"/>
                <a:cs typeface="Times New Roman" panose="02020603050405020304" pitchFamily="18" charset="0"/>
              </a:rPr>
              <a:t>1.216695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2000-01-06    1.925393      1.968551      -</a:t>
            </a:r>
            <a:r>
              <a:rPr lang="en-IN" sz="2000" dirty="0">
                <a:latin typeface="Times New Roman" panose="02020603050405020304" pitchFamily="18" charset="0"/>
                <a:cs typeface="Times New Roman" panose="02020603050405020304" pitchFamily="18" charset="0"/>
              </a:rPr>
              <a:t>0.968183 </a:t>
            </a:r>
            <a:r>
              <a:rPr lang="en-IN" sz="2000" dirty="0" smtClean="0">
                <a:latin typeface="Times New Roman" panose="02020603050405020304" pitchFamily="18" charset="0"/>
                <a:cs typeface="Times New Roman" panose="02020603050405020304" pitchFamily="18" charset="0"/>
              </a:rPr>
              <a:t>       1.284044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2000-01-07    0.565208     0.032738       -</a:t>
            </a:r>
            <a:r>
              <a:rPr lang="en-IN" sz="2000" dirty="0">
                <a:latin typeface="Times New Roman" panose="02020603050405020304" pitchFamily="18" charset="0"/>
                <a:cs typeface="Times New Roman" panose="02020603050405020304" pitchFamily="18" charset="0"/>
              </a:rPr>
              <a:t>2.125934 </a:t>
            </a:r>
            <a:r>
              <a:rPr lang="en-IN" sz="2000" dirty="0" smtClean="0">
                <a:latin typeface="Times New Roman" panose="02020603050405020304" pitchFamily="18" charset="0"/>
                <a:cs typeface="Times New Roman" panose="02020603050405020304" pitchFamily="18" charset="0"/>
              </a:rPr>
              <a:t>          0.482797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2000-01-08   0.564129      -0.759118       </a:t>
            </a:r>
            <a:r>
              <a:rPr lang="en-IN" sz="2000" dirty="0">
                <a:latin typeface="Times New Roman" panose="02020603050405020304" pitchFamily="18" charset="0"/>
                <a:cs typeface="Times New Roman" panose="02020603050405020304" pitchFamily="18" charset="0"/>
              </a:rPr>
              <a:t>-2.454374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0.325454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2000-01-09   2.048458      -</a:t>
            </a:r>
            <a:r>
              <a:rPr lang="en-IN" sz="2000" dirty="0">
                <a:latin typeface="Times New Roman" panose="02020603050405020304" pitchFamily="18" charset="0"/>
                <a:cs typeface="Times New Roman" panose="02020603050405020304" pitchFamily="18" charset="0"/>
              </a:rPr>
              <a:t>1.820537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0.535232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1.212381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2000-01-10   2.065750      0.383357         1.541496          -</a:t>
            </a:r>
            <a:r>
              <a:rPr lang="en-IN" sz="2000" dirty="0">
                <a:latin typeface="Times New Roman" panose="02020603050405020304" pitchFamily="18" charset="0"/>
                <a:cs typeface="Times New Roman" panose="02020603050405020304" pitchFamily="18" charset="0"/>
              </a:rPr>
              <a:t>3.201469</a:t>
            </a:r>
          </a:p>
        </p:txBody>
      </p:sp>
    </p:spTree>
    <p:extLst>
      <p:ext uri="{BB962C8B-B14F-4D97-AF65-F5344CB8AC3E}">
        <p14:creationId xmlns:p14="http://schemas.microsoft.com/office/powerpoint/2010/main" val="2800576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Aggregation – Single Column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index = pd.date_range('1/1/2000', periods=10), columns = ['A', 'B', 'C', 'D'])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(df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(r</a:t>
            </a:r>
            <a:r>
              <a:rPr lang="en-IN" sz="2000" dirty="0">
                <a:latin typeface="Times New Roman" panose="02020603050405020304" pitchFamily="18" charset="0"/>
                <a:cs typeface="Times New Roman" panose="02020603050405020304" pitchFamily="18" charset="0"/>
              </a:rPr>
              <a:t>['A'].aggregate(np.sum</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327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              B               C                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2000-01-01  1.088512     -0.650942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3.215581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0.299575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3.155154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2.479355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0.862400 -0.483331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2000-01-05   1.194699    0.010551   0.297378   -</a:t>
            </a:r>
            <a:r>
              <a:rPr lang="en-IN" sz="2000" dirty="0">
                <a:latin typeface="Times New Roman" panose="02020603050405020304" pitchFamily="18" charset="0"/>
                <a:cs typeface="Times New Roman" panose="02020603050405020304" pitchFamily="18" charset="0"/>
              </a:rPr>
              <a:t>1.216695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2000-01-06  1.925393    1.968551       -</a:t>
            </a:r>
            <a:r>
              <a:rPr lang="en-IN" sz="2000" dirty="0">
                <a:latin typeface="Times New Roman" panose="02020603050405020304" pitchFamily="18" charset="0"/>
                <a:cs typeface="Times New Roman" panose="02020603050405020304" pitchFamily="18" charset="0"/>
              </a:rPr>
              <a:t>0.968183 1.284044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2000-01-07   0.565208 </a:t>
            </a:r>
            <a:r>
              <a:rPr lang="en-IN" sz="2000" dirty="0">
                <a:latin typeface="Times New Roman" panose="02020603050405020304" pitchFamily="18" charset="0"/>
                <a:cs typeface="Times New Roman" panose="02020603050405020304" pitchFamily="18" charset="0"/>
              </a:rPr>
              <a:t>0.032738 -2.125934 0.482797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2000-01-08 </a:t>
            </a:r>
            <a:r>
              <a:rPr lang="en-IN" sz="2000" dirty="0">
                <a:latin typeface="Times New Roman" panose="02020603050405020304" pitchFamily="18" charset="0"/>
                <a:cs typeface="Times New Roman" panose="02020603050405020304" pitchFamily="18" charset="0"/>
              </a:rPr>
              <a:t>0.564129 -0.759118 -2.454374 -0.325454 2000-01-09 2.048458 -1.820537 -0.535232 -1.212381 2000-01-10 2.065750 0.383357 1.541496 -3.201469</a:t>
            </a:r>
          </a:p>
        </p:txBody>
      </p:sp>
    </p:spTree>
    <p:extLst>
      <p:ext uri="{BB962C8B-B14F-4D97-AF65-F5344CB8AC3E}">
        <p14:creationId xmlns:p14="http://schemas.microsoft.com/office/powerpoint/2010/main" val="404341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2261305238"/>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647700"/>
          </a:xfrm>
        </p:spPr>
        <p:txBody>
          <a:bodyPr>
            <a:noAutofit/>
          </a:bodyPr>
          <a:lstStyle/>
          <a:p>
            <a:r>
              <a:rPr lang="en-US" sz="4000" dirty="0" smtClean="0">
                <a:latin typeface="Times New Roman" panose="02020603050405020304" pitchFamily="18" charset="0"/>
                <a:cs typeface="Times New Roman" panose="02020603050405020304" pitchFamily="18" charset="0"/>
              </a:rPr>
              <a:t>Aggregation – Multiple Columns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index </a:t>
            </a:r>
            <a:r>
              <a:rPr lang="en-IN" sz="2000" dirty="0">
                <a:latin typeface="Times New Roman" panose="02020603050405020304" pitchFamily="18" charset="0"/>
                <a:cs typeface="Times New Roman" panose="02020603050405020304" pitchFamily="18" charset="0"/>
              </a:rPr>
              <a:t>= pd.date_range('1/1/2000', periods=10), columns = ['A', 'B', 'C', 'D']) print </a:t>
            </a:r>
            <a:r>
              <a:rPr lang="en-IN" sz="2000" dirty="0" smtClean="0">
                <a:latin typeface="Times New Roman" panose="02020603050405020304" pitchFamily="18" charset="0"/>
                <a:cs typeface="Times New Roman" panose="02020603050405020304" pitchFamily="18" charset="0"/>
              </a:rPr>
              <a:t>(df )</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r[['A','B']].aggregate(np.sum)</a:t>
            </a:r>
          </a:p>
        </p:txBody>
      </p:sp>
    </p:spTree>
    <p:extLst>
      <p:ext uri="{BB962C8B-B14F-4D97-AF65-F5344CB8AC3E}">
        <p14:creationId xmlns:p14="http://schemas.microsoft.com/office/powerpoint/2010/main" val="1380745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800100"/>
          </a:xfrm>
        </p:spPr>
        <p:txBody>
          <a:bodyPr>
            <a:normAutofit/>
          </a:bodyPr>
          <a:lstStyle/>
          <a:p>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62500" lnSpcReduction="20000"/>
          </a:bodyPr>
          <a:lstStyle/>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              B              C               D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2000-01-01 </a:t>
            </a:r>
            <a:r>
              <a:rPr lang="en-IN" sz="2000" dirty="0">
                <a:latin typeface="Times New Roman" panose="02020603050405020304" pitchFamily="18" charset="0"/>
                <a:cs typeface="Times New Roman" panose="02020603050405020304" pitchFamily="18" charset="0"/>
              </a:rPr>
              <a:t>1.088512 -0.650942 -2.547450 -0.566858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2000-01-02 </a:t>
            </a:r>
            <a:r>
              <a:rPr lang="en-IN" sz="2000" dirty="0">
                <a:latin typeface="Times New Roman" panose="02020603050405020304" pitchFamily="18" charset="0"/>
                <a:cs typeface="Times New Roman" panose="02020603050405020304" pitchFamily="18" charset="0"/>
              </a:rPr>
              <a:t>1.879182 -1.038796 -3.215581 -0.299575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2000-01-03 </a:t>
            </a:r>
            <a:r>
              <a:rPr lang="en-IN" sz="2000" dirty="0">
                <a:latin typeface="Times New Roman" panose="02020603050405020304" pitchFamily="18" charset="0"/>
                <a:cs typeface="Times New Roman" panose="02020603050405020304" pitchFamily="18" charset="0"/>
              </a:rPr>
              <a:t>1.303660 -2.003821 -3.155154 -</a:t>
            </a:r>
            <a:r>
              <a:rPr lang="en-IN" sz="2000" dirty="0" smtClean="0">
                <a:latin typeface="Times New Roman" panose="02020603050405020304" pitchFamily="18" charset="0"/>
                <a:cs typeface="Times New Roman" panose="02020603050405020304" pitchFamily="18" charset="0"/>
              </a:rPr>
              <a:t>2.479355</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2000-01-04 </a:t>
            </a:r>
            <a:r>
              <a:rPr lang="en-IN" sz="2000" dirty="0">
                <a:latin typeface="Times New Roman" panose="02020603050405020304" pitchFamily="18" charset="0"/>
                <a:cs typeface="Times New Roman" panose="02020603050405020304" pitchFamily="18" charset="0"/>
              </a:rPr>
              <a:t>1.884801 -0.141119 -0.862400 -0.483331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2000-01-05 </a:t>
            </a:r>
            <a:r>
              <a:rPr lang="en-IN" sz="2000" dirty="0">
                <a:latin typeface="Times New Roman" panose="02020603050405020304" pitchFamily="18" charset="0"/>
                <a:cs typeface="Times New Roman" panose="02020603050405020304" pitchFamily="18" charset="0"/>
              </a:rPr>
              <a:t>1.194699 0.010551 0.297378 -1.216695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2000-01-06 </a:t>
            </a:r>
            <a:r>
              <a:rPr lang="en-IN" sz="2000" dirty="0">
                <a:latin typeface="Times New Roman" panose="02020603050405020304" pitchFamily="18" charset="0"/>
                <a:cs typeface="Times New Roman" panose="02020603050405020304" pitchFamily="18" charset="0"/>
              </a:rPr>
              <a:t>1.925393 1.968551 -0.968183 1.284044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2000-01-07 </a:t>
            </a:r>
            <a:r>
              <a:rPr lang="en-IN" sz="2000" dirty="0">
                <a:latin typeface="Times New Roman" panose="02020603050405020304" pitchFamily="18" charset="0"/>
                <a:cs typeface="Times New Roman" panose="02020603050405020304" pitchFamily="18" charset="0"/>
              </a:rPr>
              <a:t>0.565208 0.032738 -2.125934 0.482797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2000-01-08 </a:t>
            </a:r>
            <a:r>
              <a:rPr lang="en-IN" sz="2000" dirty="0">
                <a:latin typeface="Times New Roman" panose="02020603050405020304" pitchFamily="18" charset="0"/>
                <a:cs typeface="Times New Roman" panose="02020603050405020304" pitchFamily="18" charset="0"/>
              </a:rPr>
              <a:t>0.564129 -0.759118 -2.454374 -0.325454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2000-01-09 </a:t>
            </a:r>
            <a:r>
              <a:rPr lang="en-IN" sz="2000" dirty="0">
                <a:latin typeface="Times New Roman" panose="02020603050405020304" pitchFamily="18" charset="0"/>
                <a:cs typeface="Times New Roman" panose="02020603050405020304" pitchFamily="18" charset="0"/>
              </a:rPr>
              <a:t>2.048458 -1.820537 -0.535232 -1.212381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2000-01-10 </a:t>
            </a:r>
            <a:r>
              <a:rPr lang="en-IN" sz="2000" dirty="0">
                <a:latin typeface="Times New Roman" panose="02020603050405020304" pitchFamily="18" charset="0"/>
                <a:cs typeface="Times New Roman" panose="02020603050405020304" pitchFamily="18" charset="0"/>
              </a:rPr>
              <a:t>2.065750 0.383357 1.541496 -3.201469</a:t>
            </a:r>
          </a:p>
        </p:txBody>
      </p:sp>
    </p:spTree>
    <p:extLst>
      <p:ext uri="{BB962C8B-B14F-4D97-AF65-F5344CB8AC3E}">
        <p14:creationId xmlns:p14="http://schemas.microsoft.com/office/powerpoint/2010/main" val="2563509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Aggregation - Output</a:t>
            </a:r>
            <a:endParaRPr lang="en-IN" sz="4000" dirty="0"/>
          </a:p>
        </p:txBody>
      </p:sp>
      <p:sp>
        <p:nvSpPr>
          <p:cNvPr id="3" name="Content Placeholder 2"/>
          <p:cNvSpPr>
            <a:spLocks noGrp="1"/>
          </p:cNvSpPr>
          <p:nvPr>
            <p:ph sz="quarter" idx="1"/>
          </p:nvPr>
        </p:nvSpPr>
        <p:spPr/>
        <p:txBody>
          <a:bodyPr>
            <a:normAutofit fontScale="62500" lnSpcReduction="20000"/>
          </a:bodyPr>
          <a:lstStyle/>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              B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2000-01-01      1.088512     -0.650942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2000-01-05      1.194699        0.010551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2000-01-06      1.925393        1.968551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2000-01-07      0.565208         0.032738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2000-01-08     0.564129       -0.759118</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2000-01-09 </a:t>
            </a:r>
            <a:r>
              <a:rPr lang="en-IN" sz="2000" dirty="0" smtClean="0">
                <a:latin typeface="Times New Roman" panose="02020603050405020304" pitchFamily="18" charset="0"/>
                <a:cs typeface="Times New Roman" panose="02020603050405020304" pitchFamily="18" charset="0"/>
              </a:rPr>
              <a:t>   2.048458        -</a:t>
            </a:r>
            <a:r>
              <a:rPr lang="en-IN" sz="2000" dirty="0">
                <a:latin typeface="Times New Roman" panose="02020603050405020304" pitchFamily="18" charset="0"/>
                <a:cs typeface="Times New Roman" panose="02020603050405020304" pitchFamily="18" charset="0"/>
              </a:rPr>
              <a:t>1.820537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2000-01-10     2.065750         0.383357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781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Reading HTML Pages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a library called as beautifulsoup.</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library can be used to search for html tags.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get specific data like title of the page and list of headers in the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63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Python – Reading </a:t>
            </a:r>
            <a:r>
              <a:rPr lang="en-US" sz="3600" dirty="0" smtClean="0">
                <a:latin typeface="Times New Roman" panose="02020603050405020304" pitchFamily="18" charset="0"/>
                <a:cs typeface="Times New Roman" panose="02020603050405020304" pitchFamily="18" charset="0"/>
              </a:rPr>
              <a:t>The HTML File</a:t>
            </a:r>
            <a:endParaRPr lang="en-IN"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request has been made for an url to be loaded into the python enviroment.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html parser parameter to read the entire html file.</a:t>
            </a:r>
          </a:p>
          <a:p>
            <a:pPr marL="0" indent="0">
              <a:buNone/>
            </a:pP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09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Reading The HTML File</a:t>
            </a:r>
            <a:endParaRPr lang="en-IN" sz="4000" dirty="0"/>
          </a:p>
        </p:txBody>
      </p:sp>
      <p:sp>
        <p:nvSpPr>
          <p:cNvPr id="3" name="Content Placeholder 2"/>
          <p:cNvSpPr>
            <a:spLocks noGrp="1"/>
          </p:cNvSpPr>
          <p:nvPr>
            <p:ph sz="quarter" idx="1"/>
          </p:nvPr>
        </p:nvSpPr>
        <p:spPr/>
        <p:txBody>
          <a:bodyPr>
            <a:normAutofit fontScale="55000" lnSpcReduction="20000"/>
          </a:bodyPr>
          <a:lstStyle/>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import urllib</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from bs4 import BeautifulSoup</a:t>
            </a:r>
          </a:p>
          <a:p>
            <a:pPr marL="0" indent="0" algn="just">
              <a:lnSpc>
                <a:spcPct val="170000"/>
              </a:lnSpc>
              <a:spcBef>
                <a:spcPts val="0"/>
              </a:spcBef>
              <a:buNone/>
            </a:pPr>
            <a:endParaRPr lang="en-IN" sz="35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 Fetch the html file</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response = urllib.request.urlopen('http://tutorialspoint.com/python/python_overview.htm')</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html_doc = response.read()</a:t>
            </a:r>
          </a:p>
          <a:p>
            <a:pPr marL="0" indent="0" algn="just">
              <a:lnSpc>
                <a:spcPct val="170000"/>
              </a:lnSpc>
              <a:spcBef>
                <a:spcPts val="0"/>
              </a:spcBef>
              <a:buNone/>
            </a:pPr>
            <a:endParaRPr lang="en-IN"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3601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Reading The HTML File</a:t>
            </a:r>
            <a:endParaRPr lang="en-IN" sz="4000" dirty="0"/>
          </a:p>
        </p:txBody>
      </p:sp>
      <p:sp>
        <p:nvSpPr>
          <p:cNvPr id="3" name="Content Placeholder 2"/>
          <p:cNvSpPr>
            <a:spLocks noGrp="1"/>
          </p:cNvSpPr>
          <p:nvPr>
            <p:ph sz="quarter" idx="1"/>
          </p:nvPr>
        </p:nvSpPr>
        <p:spPr/>
        <p:txBody>
          <a:bodyPr>
            <a:normAutofit fontScale="62500" lnSpcReduction="20000"/>
          </a:bodyPr>
          <a:lstStyle/>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Parse the html file</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soup = BeautifulSoup(html_doc, 'html.parser')</a:t>
            </a:r>
          </a:p>
          <a:p>
            <a:pPr marL="0" indent="0" algn="just">
              <a:lnSpc>
                <a:spcPct val="170000"/>
              </a:lnSpc>
              <a:spcBef>
                <a:spcPts val="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Format the parsed html file</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strhtm = soup.prettify()</a:t>
            </a:r>
          </a:p>
          <a:p>
            <a:pPr marL="0" indent="0" algn="just">
              <a:lnSpc>
                <a:spcPct val="170000"/>
              </a:lnSpc>
              <a:spcBef>
                <a:spcPts val="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Print the first few characters</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print(strhtm[:225])</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227126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&lt;!DOCTYPE html</a:t>
            </a:r>
            <a:r>
              <a:rPr lang="en-IN" sz="2000" dirty="0" smtClean="0">
                <a:latin typeface="Times New Roman" panose="02020603050405020304" pitchFamily="18" charset="0"/>
                <a:cs typeface="Times New Roman" panose="02020603050405020304" pitchFamily="18" charset="0"/>
              </a:rPr>
              <a:t>&gt;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&lt;!--[if IE 8]&gt;&lt;html class="ie ie8"&gt; &lt;![endif]--&gt;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if IE 9]&gt;&lt;html class="ie ie9"&gt; &lt;![endif]--&gt;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if gt IE 9]&gt;&lt;!--&gt; &lt;html&gt; &lt;!--&lt;![endif]--&gt;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head&gt; &lt;!-- Basic --&gt; &lt;meta charset="utf-8"/&gt;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title&gt;</a:t>
            </a:r>
          </a:p>
        </p:txBody>
      </p:sp>
    </p:spTree>
    <p:extLst>
      <p:ext uri="{BB962C8B-B14F-4D97-AF65-F5344CB8AC3E}">
        <p14:creationId xmlns:p14="http://schemas.microsoft.com/office/powerpoint/2010/main" val="19243218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Word Tokenization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the process of splitting a large sample of text into words.</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is one important requirement in any type of NLP tasks where each word needs to be captured and subjected to further analysis like classifying and counting them for a particular sentiment.</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Pip install word_tokenize.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7447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Word Tokenization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Word_tokenize </a:t>
            </a:r>
            <a:r>
              <a:rPr lang="en-US" sz="2000" dirty="0" smtClean="0">
                <a:latin typeface="Times New Roman" panose="02020603050405020304" pitchFamily="18" charset="0"/>
                <a:cs typeface="Times New Roman" panose="02020603050405020304" pitchFamily="18" charset="0"/>
              </a:rPr>
              <a:t>method is used to split the paragraph into individual words.</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word_data </a:t>
            </a:r>
            <a:r>
              <a:rPr lang="en-IN" sz="2000" dirty="0">
                <a:latin typeface="Times New Roman" panose="02020603050405020304" pitchFamily="18" charset="0"/>
                <a:cs typeface="Times New Roman" panose="02020603050405020304" pitchFamily="18" charset="0"/>
              </a:rPr>
              <a:t>= "It originated from the idea that there are readers who prefer learning new skills from the comforts of their drawing rooms" nltk_tokens = nltk.word_tokenize(word_data</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(nltk_tokens)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3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576340088"/>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Word Tokenization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['It', 'originated', 'from', 'the', 'idea', 'that', 'there', 'are', 'readers', 'who', 'prefer', 'learning', 'new', 'skills', 'from', 'the', 'comforts', 'of', 'their', 'drawing', 'rooms']</a:t>
            </a:r>
          </a:p>
        </p:txBody>
      </p:sp>
    </p:spTree>
    <p:extLst>
      <p:ext uri="{BB962C8B-B14F-4D97-AF65-F5344CB8AC3E}">
        <p14:creationId xmlns:p14="http://schemas.microsoft.com/office/powerpoint/2010/main" val="15258315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Tokenizing Sentences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sentences can be tokenized in a paragraph.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method </a:t>
            </a:r>
            <a:r>
              <a:rPr lang="en-US" sz="2000" b="1" dirty="0" smtClean="0">
                <a:latin typeface="Times New Roman" panose="02020603050405020304" pitchFamily="18" charset="0"/>
                <a:cs typeface="Times New Roman" panose="02020603050405020304" pitchFamily="18" charset="0"/>
              </a:rPr>
              <a:t>sent_tokenize </a:t>
            </a:r>
            <a:r>
              <a:rPr lang="en-US" sz="2000" dirty="0" smtClean="0">
                <a:latin typeface="Times New Roman" panose="02020603050405020304" pitchFamily="18" charset="0"/>
                <a:cs typeface="Times New Roman" panose="02020603050405020304" pitchFamily="18" charset="0"/>
              </a:rPr>
              <a:t>is used to achieve this.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sentence_data </a:t>
            </a:r>
            <a:r>
              <a:rPr lang="en-IN" sz="2000" dirty="0">
                <a:latin typeface="Times New Roman" panose="02020603050405020304" pitchFamily="18" charset="0"/>
                <a:cs typeface="Times New Roman" panose="02020603050405020304" pitchFamily="18" charset="0"/>
              </a:rPr>
              <a:t>= "Sun rises in the east. Sun sets in the west."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nltk_tokens </a:t>
            </a:r>
            <a:r>
              <a:rPr lang="en-IN" sz="2000" dirty="0">
                <a:latin typeface="Times New Roman" panose="02020603050405020304" pitchFamily="18" charset="0"/>
                <a:cs typeface="Times New Roman" panose="02020603050405020304" pitchFamily="18" charset="0"/>
              </a:rPr>
              <a:t>= nltk.sent_tokenize(sentence_data)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(nltk_tokens)</a:t>
            </a:r>
          </a:p>
        </p:txBody>
      </p:sp>
    </p:spTree>
    <p:extLst>
      <p:ext uri="{BB962C8B-B14F-4D97-AF65-F5344CB8AC3E}">
        <p14:creationId xmlns:p14="http://schemas.microsoft.com/office/powerpoint/2010/main" val="14602538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Tokenizing </a:t>
            </a:r>
            <a:r>
              <a:rPr lang="en-US" sz="4000" dirty="0" smtClean="0">
                <a:latin typeface="Times New Roman" panose="02020603050405020304" pitchFamily="18" charset="0"/>
                <a:cs typeface="Times New Roman" panose="02020603050405020304" pitchFamily="18" charset="0"/>
              </a:rPr>
              <a:t>Sentences - Output</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r>
              <a:rPr lang="en-IN" sz="2000" dirty="0">
                <a:latin typeface="Times New Roman" panose="02020603050405020304" pitchFamily="18" charset="0"/>
                <a:cs typeface="Times New Roman" panose="02020603050405020304" pitchFamily="18" charset="0"/>
              </a:rPr>
              <a:t>['Sun rises in the east.', 'Sun sets in the west.']</a:t>
            </a: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8510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Stemming and  Lemmatization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fontScale="925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NLP ,we come across situations where two or more words have a common root.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eg, three words – agreed, agreeing and agreeable have the same root word </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Agree.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search involving these words would treat them as the same word which is the root word.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essential to link all the words into their root word.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NLTK library has the essential methods to do this linking and give the output showing the root word.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773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Stemming and  Lemmatization</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85000" lnSpcReduction="20000"/>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nltk.stem.porter import PorterStemmer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porter_stemmer </a:t>
            </a:r>
            <a:r>
              <a:rPr lang="en-IN" sz="2000" dirty="0">
                <a:latin typeface="Times New Roman" panose="02020603050405020304" pitchFamily="18" charset="0"/>
                <a:cs typeface="Times New Roman" panose="02020603050405020304" pitchFamily="18" charset="0"/>
              </a:rPr>
              <a:t>= PorterStemmer()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word_data </a:t>
            </a:r>
            <a:r>
              <a:rPr lang="en-IN" sz="2000" dirty="0">
                <a:latin typeface="Times New Roman" panose="02020603050405020304" pitchFamily="18" charset="0"/>
                <a:cs typeface="Times New Roman" panose="02020603050405020304" pitchFamily="18" charset="0"/>
              </a:rPr>
              <a:t>= "It originated from the idea that there are readers who prefer learning new skills from the comforts of their drawing </a:t>
            </a:r>
            <a:r>
              <a:rPr lang="en-IN" sz="2000" dirty="0" smtClean="0">
                <a:latin typeface="Times New Roman" panose="02020603050405020304" pitchFamily="18" charset="0"/>
                <a:cs typeface="Times New Roman" panose="02020603050405020304" pitchFamily="18" charset="0"/>
              </a:rPr>
              <a:t>rooms“</a:t>
            </a: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First Word tokenization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nltk_tokens </a:t>
            </a:r>
            <a:r>
              <a:rPr lang="en-IN" sz="2000" dirty="0">
                <a:latin typeface="Times New Roman" panose="02020603050405020304" pitchFamily="18" charset="0"/>
                <a:cs typeface="Times New Roman" panose="02020603050405020304" pitchFamily="18" charset="0"/>
              </a:rPr>
              <a:t>= nltk.word_tokenize(word_data)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Next find the roots of the word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w in nltk_tokens: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Actual: %s Stem: %s" % (w,porter_stemmer.stem(w</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4489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Stemming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70000"/>
              </a:lnSpc>
              <a:spcBef>
                <a:spcPts val="0"/>
              </a:spcBef>
              <a:buNone/>
            </a:pPr>
            <a:r>
              <a:rPr lang="en-IN" sz="2000" dirty="0">
                <a:latin typeface="Times New Roman" panose="02020603050405020304" pitchFamily="18" charset="0"/>
                <a:cs typeface="Times New Roman" panose="02020603050405020304" pitchFamily="18" charset="0"/>
              </a:rPr>
              <a:t>Actual: It Stem: it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originated Stem: origin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from Stem: from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the Stem: the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idea Stem: idea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that Stem: that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8369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Stemming - Output</a:t>
            </a:r>
            <a:endParaRPr lang="en-IN" sz="4000" dirty="0"/>
          </a:p>
        </p:txBody>
      </p:sp>
      <p:sp>
        <p:nvSpPr>
          <p:cNvPr id="3" name="Content Placeholder 2"/>
          <p:cNvSpPr>
            <a:spLocks noGrp="1"/>
          </p:cNvSpPr>
          <p:nvPr>
            <p:ph sz="quarter" idx="1"/>
          </p:nvPr>
        </p:nvSpPr>
        <p:spPr/>
        <p:txBody>
          <a:bodyPr>
            <a:normAutofit fontScale="70000" lnSpcReduction="20000"/>
          </a:bodyPr>
          <a:lstStyle/>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there Stem: there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are Stem: are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readers Stem: reader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who Stem: who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prefer Stem: prefer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learning Stem: learn </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Actual: new Stem: new</a:t>
            </a:r>
          </a:p>
          <a:p>
            <a:endParaRPr lang="en-IN" dirty="0"/>
          </a:p>
        </p:txBody>
      </p:sp>
    </p:spTree>
    <p:extLst>
      <p:ext uri="{BB962C8B-B14F-4D97-AF65-F5344CB8AC3E}">
        <p14:creationId xmlns:p14="http://schemas.microsoft.com/office/powerpoint/2010/main" val="4004523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Lemmetization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process is similar to stemming but it brings context to the words.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linking words with similar meanings into one word.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a paragraph has words like cars , trains and automobiles , then it will link all of them to automobile.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WordNet lexical database is used for lemmatization.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676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Lemmetization</a:t>
            </a:r>
            <a:endParaRPr lang="en-IN" sz="4000" dirty="0"/>
          </a:p>
        </p:txBody>
      </p:sp>
      <p:sp>
        <p:nvSpPr>
          <p:cNvPr id="3" name="Content Placeholder 2"/>
          <p:cNvSpPr>
            <a:spLocks noGrp="1"/>
          </p:cNvSpPr>
          <p:nvPr>
            <p:ph sz="quarter" idx="1"/>
          </p:nvPr>
        </p:nvSpPr>
        <p:spPr>
          <a:xfrm>
            <a:off x="301752" y="971550"/>
            <a:ext cx="8503920" cy="3602736"/>
          </a:xfrm>
        </p:spPr>
        <p:txBody>
          <a:bodyPr>
            <a:normAutofit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nltk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nltk.stem import WordNetLemmatizer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wordnet_lemmatizer </a:t>
            </a:r>
            <a:r>
              <a:rPr lang="en-IN" sz="2000" dirty="0">
                <a:latin typeface="Times New Roman" panose="02020603050405020304" pitchFamily="18" charset="0"/>
                <a:cs typeface="Times New Roman" panose="02020603050405020304" pitchFamily="18" charset="0"/>
              </a:rPr>
              <a:t>= WordNetLemmatizer()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word_data </a:t>
            </a:r>
            <a:r>
              <a:rPr lang="en-IN" sz="2000" dirty="0">
                <a:latin typeface="Times New Roman" panose="02020603050405020304" pitchFamily="18" charset="0"/>
                <a:cs typeface="Times New Roman" panose="02020603050405020304" pitchFamily="18" charset="0"/>
              </a:rPr>
              <a:t>= "It originated from the idea that there are readers who prefer learning new skills from the comforts of their drawing rooms"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nltk_tokens </a:t>
            </a:r>
            <a:r>
              <a:rPr lang="en-IN" sz="2000" dirty="0">
                <a:latin typeface="Times New Roman" panose="02020603050405020304" pitchFamily="18" charset="0"/>
                <a:cs typeface="Times New Roman" panose="02020603050405020304" pitchFamily="18" charset="0"/>
              </a:rPr>
              <a:t>= nltk.word_tokenize(word_data)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w in nltk_tokens: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print ("</a:t>
            </a:r>
            <a:r>
              <a:rPr lang="en-IN" sz="2000" dirty="0">
                <a:latin typeface="Times New Roman" panose="02020603050405020304" pitchFamily="18" charset="0"/>
                <a:cs typeface="Times New Roman" panose="02020603050405020304" pitchFamily="18" charset="0"/>
              </a:rPr>
              <a:t>Actual: %s Lemma: %s" % (w,wordnet_lemmatizer.lemmatize(w</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2118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Actual: It Lemma: It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originated Lemma: originated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from Lemma: from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the Lemma: the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idea Lemma: idea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that Lemma: that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there Lemma: there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are Lemma: are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213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1175</TotalTime>
  <Words>4366</Words>
  <Application>Microsoft Office PowerPoint</Application>
  <PresentationFormat>On-screen Show (16:9)</PresentationFormat>
  <Paragraphs>708</Paragraphs>
  <Slides>100</Slides>
  <Notes>3</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Civic</vt:lpstr>
      <vt:lpstr>Python – Relational Database</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Database Connection</vt:lpstr>
      <vt:lpstr>SQLAlchemy Installation</vt:lpstr>
      <vt:lpstr>Reading Relational Tables</vt:lpstr>
      <vt:lpstr>Reading Relational Tables</vt:lpstr>
      <vt:lpstr>Reading Relational Tables -  Examples</vt:lpstr>
      <vt:lpstr>Reading Relational Tables -  Examples</vt:lpstr>
      <vt:lpstr>Reading Relational Tables - Output</vt:lpstr>
      <vt:lpstr>Reading Relational Tables - Output</vt:lpstr>
      <vt:lpstr>Inserting Data Into Relational Tables</vt:lpstr>
      <vt:lpstr>Inserting Data Into Relational Tables</vt:lpstr>
      <vt:lpstr>Output</vt:lpstr>
      <vt:lpstr>Deleting Data From Relational Tables</vt:lpstr>
      <vt:lpstr>Deleting Data From Relational Tables</vt:lpstr>
      <vt:lpstr>Output</vt:lpstr>
      <vt:lpstr>Python – NoSQL Databases</vt:lpstr>
      <vt:lpstr>PyMongo – Inserting Data</vt:lpstr>
      <vt:lpstr>PyMongo – Inserting Data</vt:lpstr>
      <vt:lpstr>PyMongo – Inserting Data</vt:lpstr>
      <vt:lpstr>Output</vt:lpstr>
      <vt:lpstr>PyMongo – Updating Data</vt:lpstr>
      <vt:lpstr>PyMongo – Deleting Data</vt:lpstr>
      <vt:lpstr>PyMongo – Deleting Data</vt:lpstr>
      <vt:lpstr>Output</vt:lpstr>
      <vt:lpstr>Python – Date and Time</vt:lpstr>
      <vt:lpstr>Python – Date Time Representation</vt:lpstr>
      <vt:lpstr>Python – Date Time Representation</vt:lpstr>
      <vt:lpstr>Date Time Representation - Output</vt:lpstr>
      <vt:lpstr>Python – Date Time Arithmetic</vt:lpstr>
      <vt:lpstr>Python – Date Time Arithmetic</vt:lpstr>
      <vt:lpstr>Python – Date Time Arithmetic</vt:lpstr>
      <vt:lpstr>Date Time Arithmetic - Output</vt:lpstr>
      <vt:lpstr>Output</vt:lpstr>
      <vt:lpstr>Python – Date Time Comparison</vt:lpstr>
      <vt:lpstr>Date Time Comparison</vt:lpstr>
      <vt:lpstr>Date Time Comparison</vt:lpstr>
      <vt:lpstr>Date Time Comparison - Output</vt:lpstr>
      <vt:lpstr>Python – Data Wrangling</vt:lpstr>
      <vt:lpstr>Python – Merging Data</vt:lpstr>
      <vt:lpstr>Python – Merging Data</vt:lpstr>
      <vt:lpstr>Python – Merging Data</vt:lpstr>
      <vt:lpstr>Output</vt:lpstr>
      <vt:lpstr>Output</vt:lpstr>
      <vt:lpstr>Python – Grouping Data</vt:lpstr>
      <vt:lpstr>Python – Grouping Data</vt:lpstr>
      <vt:lpstr>Python – Grouping Data</vt:lpstr>
      <vt:lpstr>Python – Concatenating Data</vt:lpstr>
      <vt:lpstr>Python – Concatenating Data</vt:lpstr>
      <vt:lpstr>Output</vt:lpstr>
      <vt:lpstr>Python – Data Aggregation</vt:lpstr>
      <vt:lpstr>DataFrame – Aggregation - Example</vt:lpstr>
      <vt:lpstr>DataFrame – Aggregation - Output</vt:lpstr>
      <vt:lpstr>Aggregation Example – Whole Dataframe</vt:lpstr>
      <vt:lpstr>Example</vt:lpstr>
      <vt:lpstr>Aggregation Example – Whole Dataframe Output</vt:lpstr>
      <vt:lpstr>Aggregation – Single Column</vt:lpstr>
      <vt:lpstr>Aggregation - Output</vt:lpstr>
      <vt:lpstr>Aggregation – Multiple Columns</vt:lpstr>
      <vt:lpstr>Aggregation - Output</vt:lpstr>
      <vt:lpstr>Aggregation - Output</vt:lpstr>
      <vt:lpstr>Python – Reading HTML Pages</vt:lpstr>
      <vt:lpstr>Python – Reading The HTML File</vt:lpstr>
      <vt:lpstr>Python – Reading The HTML File</vt:lpstr>
      <vt:lpstr>Python – Reading The HTML File</vt:lpstr>
      <vt:lpstr>Output</vt:lpstr>
      <vt:lpstr>Python – Word Tokenization</vt:lpstr>
      <vt:lpstr>Python – Word Tokenization</vt:lpstr>
      <vt:lpstr>Word Tokenization - Output</vt:lpstr>
      <vt:lpstr>Tokenizing Sentences</vt:lpstr>
      <vt:lpstr>Tokenizing Sentences - Output</vt:lpstr>
      <vt:lpstr>Python – Stemming and  Lemmatization</vt:lpstr>
      <vt:lpstr>Python – Stemming and  Lemmatization</vt:lpstr>
      <vt:lpstr>Stemming - Output</vt:lpstr>
      <vt:lpstr>Stemming - Output</vt:lpstr>
      <vt:lpstr>Python - Lemmetization</vt:lpstr>
      <vt:lpstr>Python - Lemmetization</vt:lpstr>
      <vt:lpstr>Output</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74</cp:revision>
  <dcterms:created xsi:type="dcterms:W3CDTF">2006-08-16T00:00:00Z</dcterms:created>
  <dcterms:modified xsi:type="dcterms:W3CDTF">2022-01-31T08:26:54Z</dcterms:modified>
</cp:coreProperties>
</file>