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2"/>
  </p:notes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D8B64-FB20-4385-BAD0-6BDC6DF137D3}" type="datetimeFigureOut">
              <a:rPr lang="en-IN" smtClean="0"/>
              <a:t>03-02-2022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68B3A-BF1F-43A7-AEF1-DBA409B99935}" type="slidenum">
              <a:rPr lang="en-IN" smtClean="0"/>
              <a:t>‹#›</a:t>
            </a:fld>
            <a:endParaRPr lang="en-IN"/>
          </a:p>
        </p:txBody>
      </p:sp>
    </p:spTree>
    <p:extLst>
      <p:ext uri="{BB962C8B-B14F-4D97-AF65-F5344CB8AC3E}">
        <p14:creationId xmlns:p14="http://schemas.microsoft.com/office/powerpoint/2010/main" val="28317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2/3/2022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396987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199260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2428288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879315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365223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2/3/2022</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2/3/2022</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54245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2171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1705495984"/>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844860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3053100735"/>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4170068704"/>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3227404530"/>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56941462"/>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4209113408"/>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2581075301"/>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2046304348"/>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2704384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1337232953"/>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125388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1969982006"/>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2889850565"/>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DSABATCH3</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3546232636"/>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Data Visualization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95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Chart Properties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good libraries for performing data visualization tasks.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Creating a Chart: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Numpy library is used to create the required numbers to be mapped for creating the chart.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Pyplot method in matplotlib is used for drawing the actual chart.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99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Chart Properties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Simple Plot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plt.plot(x,y</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64435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37264" y="1270318"/>
            <a:ext cx="4632960" cy="3177540"/>
          </a:xfrm>
        </p:spPr>
      </p:pic>
    </p:spTree>
    <p:extLst>
      <p:ext uri="{BB962C8B-B14F-4D97-AF65-F5344CB8AC3E}">
        <p14:creationId xmlns:p14="http://schemas.microsoft.com/office/powerpoint/2010/main" val="1179601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Labling The Axes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10000"/>
          </a:bodyPr>
          <a:lstStyle/>
          <a:p>
            <a:r>
              <a:rPr lang="en-US" sz="2000" dirty="0" smtClean="0">
                <a:latin typeface="Times New Roman" panose="02020603050405020304" pitchFamily="18" charset="0"/>
                <a:cs typeface="Times New Roman" panose="02020603050405020304" pitchFamily="18" charset="0"/>
              </a:rPr>
              <a:t>Labels can be applied to the axes as well as titles for the chart   using appropriate methods from the library.</a:t>
            </a:r>
          </a:p>
          <a:p>
            <a:pPr marL="0" indent="0">
              <a:buNone/>
            </a:pPr>
            <a:r>
              <a:rPr lang="en-IN" sz="2000" dirty="0"/>
              <a:t>import numpy as np </a:t>
            </a:r>
            <a:endParaRPr lang="en-IN" sz="2000" dirty="0" smtClean="0"/>
          </a:p>
          <a:p>
            <a:pPr marL="0" indent="0">
              <a:buNone/>
            </a:pPr>
            <a:r>
              <a:rPr lang="en-IN" sz="2000" dirty="0" smtClean="0"/>
              <a:t>import </a:t>
            </a:r>
            <a:r>
              <a:rPr lang="en-IN" sz="2000" dirty="0"/>
              <a:t>matplotlib.pyplot as plt </a:t>
            </a:r>
            <a:endParaRPr lang="en-IN" sz="2000" dirty="0" smtClean="0"/>
          </a:p>
          <a:p>
            <a:pPr marL="0" indent="0">
              <a:buNone/>
            </a:pPr>
            <a:r>
              <a:rPr lang="en-IN" sz="2000" dirty="0" smtClean="0"/>
              <a:t>x </a:t>
            </a:r>
            <a:r>
              <a:rPr lang="en-IN" sz="2000" dirty="0"/>
              <a:t>= np.arange(0,10) </a:t>
            </a:r>
            <a:endParaRPr lang="en-IN" sz="2000" dirty="0" smtClean="0"/>
          </a:p>
          <a:p>
            <a:pPr marL="0" indent="0">
              <a:buNone/>
            </a:pPr>
            <a:r>
              <a:rPr lang="en-IN" sz="2000" dirty="0" smtClean="0"/>
              <a:t>y </a:t>
            </a:r>
            <a:r>
              <a:rPr lang="en-IN" sz="2000" dirty="0"/>
              <a:t>= x ^ 2 </a:t>
            </a:r>
            <a:endParaRPr lang="en-IN" sz="2000" dirty="0" smtClean="0"/>
          </a:p>
          <a:p>
            <a:pPr marL="0" indent="0">
              <a:buNone/>
            </a:pPr>
            <a:r>
              <a:rPr lang="en-IN" sz="2000" dirty="0" smtClean="0"/>
              <a:t>#</a:t>
            </a:r>
            <a:r>
              <a:rPr lang="en-IN" sz="2000" dirty="0"/>
              <a:t>Labeling the Axes and Title </a:t>
            </a:r>
            <a:endParaRPr lang="en-IN" sz="2000" dirty="0" smtClean="0"/>
          </a:p>
          <a:p>
            <a:pPr marL="0" indent="0">
              <a:buNone/>
            </a:pPr>
            <a:r>
              <a:rPr lang="en-IN" sz="2000" dirty="0" smtClean="0"/>
              <a:t>plt.title</a:t>
            </a:r>
            <a:r>
              <a:rPr lang="en-IN" sz="2000" dirty="0"/>
              <a:t>("Graph Drawing") </a:t>
            </a:r>
            <a:endParaRPr lang="en-IN" sz="2000" dirty="0" smtClean="0"/>
          </a:p>
          <a:p>
            <a:pPr marL="0" indent="0">
              <a:buNone/>
            </a:pPr>
            <a:r>
              <a:rPr lang="en-IN" sz="2000" dirty="0" smtClean="0"/>
              <a:t>plt.xlabel</a:t>
            </a:r>
            <a:r>
              <a:rPr lang="en-IN" sz="2000" dirty="0"/>
              <a:t>("Time") </a:t>
            </a:r>
            <a:endParaRPr lang="en-IN" sz="2000" dirty="0" smtClean="0"/>
          </a:p>
          <a:p>
            <a:pPr marL="0" indent="0">
              <a:buNone/>
            </a:pPr>
            <a:r>
              <a:rPr lang="en-IN" sz="2000" dirty="0" smtClean="0"/>
              <a:t>plt.ylabel</a:t>
            </a:r>
            <a:r>
              <a:rPr lang="en-IN" sz="2000" dirty="0"/>
              <a:t>("Distance") #Simple Plot </a:t>
            </a:r>
            <a:endParaRPr lang="en-IN" sz="2000" dirty="0" smtClean="0"/>
          </a:p>
          <a:p>
            <a:pPr marL="0" indent="0">
              <a:buNone/>
            </a:pPr>
            <a:r>
              <a:rPr lang="en-IN" sz="2000" dirty="0" smtClean="0"/>
              <a:t>plt.plot(x,y</a:t>
            </a:r>
            <a:r>
              <a:rPr lang="en-IN" sz="2000" dirty="0"/>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68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29051" y="1144588"/>
            <a:ext cx="5049386" cy="3429000"/>
          </a:xfrm>
        </p:spPr>
      </p:pic>
    </p:spTree>
    <p:extLst>
      <p:ext uri="{BB962C8B-B14F-4D97-AF65-F5344CB8AC3E}">
        <p14:creationId xmlns:p14="http://schemas.microsoft.com/office/powerpoint/2010/main" val="35348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71995969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Python – Formatting Line Type and Colour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style as well as the color of the line in the chart can be specified using the appropriate methods in the library.</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#Labeling the Axes and Title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("Graph Drawing</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plt.xlabel("Time")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990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Python – Formatting Line Type and Colour</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plt.ylabel("Distance")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Formatting the line colors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plt.plot(x,y,'r')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Formatting the line type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plt.plot(x,y,'&gt;') </a:t>
            </a:r>
          </a:p>
          <a:p>
            <a:pPr marL="0" indent="0">
              <a:buNone/>
            </a:pPr>
            <a:endParaRPr lang="en-IN" dirty="0"/>
          </a:p>
        </p:txBody>
      </p:sp>
    </p:spTree>
    <p:extLst>
      <p:ext uri="{BB962C8B-B14F-4D97-AF65-F5344CB8AC3E}">
        <p14:creationId xmlns:p14="http://schemas.microsoft.com/office/powerpoint/2010/main" val="265486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Formatting Line Type and </a:t>
            </a:r>
            <a:r>
              <a:rPr lang="en-US" sz="3600" dirty="0" smtClean="0">
                <a:latin typeface="Times New Roman" panose="02020603050405020304" pitchFamily="18" charset="0"/>
                <a:cs typeface="Times New Roman" panose="02020603050405020304" pitchFamily="18" charset="0"/>
              </a:rPr>
              <a:t>Colour - Output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78444" y="1123950"/>
            <a:ext cx="5350600" cy="3449638"/>
          </a:xfrm>
        </p:spPr>
      </p:pic>
    </p:spTree>
    <p:extLst>
      <p:ext uri="{BB962C8B-B14F-4D97-AF65-F5344CB8AC3E}">
        <p14:creationId xmlns:p14="http://schemas.microsoft.com/office/powerpoint/2010/main" val="3310639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Saving The Chart File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The charts can be saved in different file formats using appropriate methods in the library.</a:t>
            </a:r>
          </a:p>
          <a:p>
            <a:pPr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Labeling the Axes and Title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("Graph Drawing")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plt.xlabel</a:t>
            </a:r>
            <a:r>
              <a:rPr lang="en-IN" sz="2000" dirty="0">
                <a:latin typeface="Times New Roman" panose="02020603050405020304" pitchFamily="18" charset="0"/>
                <a:cs typeface="Times New Roman" panose="02020603050405020304" pitchFamily="18" charset="0"/>
              </a:rPr>
              <a:t>("Time")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plt.ylabel</a:t>
            </a:r>
            <a:r>
              <a:rPr lang="en-IN" sz="2000" dirty="0">
                <a:latin typeface="Times New Roman" panose="02020603050405020304" pitchFamily="18" charset="0"/>
                <a:cs typeface="Times New Roman" panose="02020603050405020304" pitchFamily="18" charset="0"/>
              </a:rPr>
              <a:t>("Distance")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034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Saving The Chart File</a:t>
            </a:r>
            <a:endParaRPr lang="en-IN" sz="4000" dirty="0"/>
          </a:p>
        </p:txBody>
      </p:sp>
      <p:sp>
        <p:nvSpPr>
          <p:cNvPr id="3" name="Content Placeholder 2"/>
          <p:cNvSpPr>
            <a:spLocks noGrp="1"/>
          </p:cNvSpPr>
          <p:nvPr>
            <p:ph sz="quarter" idx="1"/>
          </p:nvPr>
        </p:nvSpPr>
        <p:spPr/>
        <p:txBody>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Formatting the line colors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plt.plot(x,y,'r')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Formatting the line type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plt.plot(x,y,'&gt;')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save in pdf formats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plt.savefig('timevsdist.pdf', format='pdf')</a:t>
            </a:r>
          </a:p>
          <a:p>
            <a:pPr marL="0" indent="0">
              <a:buNone/>
            </a:pPr>
            <a:endParaRPr lang="en-IN" dirty="0"/>
          </a:p>
        </p:txBody>
      </p:sp>
    </p:spTree>
    <p:extLst>
      <p:ext uri="{BB962C8B-B14F-4D97-AF65-F5344CB8AC3E}">
        <p14:creationId xmlns:p14="http://schemas.microsoft.com/office/powerpoint/2010/main" val="952047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Chart Styling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charts in python can have further styling by using some appropriate methods from the libraries for further charting.</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7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Adding Annotations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need to annotate the chart by highlighting the specific locations of the chart.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Sharp change in the values in the chart are highlighted by adding some annotations at those points.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89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Annotations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matplotlib import pyplot as plt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z </a:t>
            </a:r>
            <a:r>
              <a:rPr lang="en-IN" sz="2000" dirty="0">
                <a:latin typeface="Times New Roman" panose="02020603050405020304" pitchFamily="18" charset="0"/>
                <a:cs typeface="Times New Roman" panose="02020603050405020304" pitchFamily="18" charset="0"/>
              </a:rPr>
              <a:t>= x ^ 3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t </a:t>
            </a:r>
            <a:r>
              <a:rPr lang="en-IN" sz="2000" dirty="0">
                <a:latin typeface="Times New Roman" panose="02020603050405020304" pitchFamily="18" charset="0"/>
                <a:cs typeface="Times New Roman" panose="02020603050405020304" pitchFamily="18" charset="0"/>
              </a:rPr>
              <a:t>= x ^ 4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86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Annotations</a:t>
            </a:r>
            <a:endParaRPr lang="en-IN" sz="4000" dirty="0"/>
          </a:p>
        </p:txBody>
      </p:sp>
      <p:sp>
        <p:nvSpPr>
          <p:cNvPr id="3" name="Content Placeholder 2"/>
          <p:cNvSpPr>
            <a:spLocks noGrp="1"/>
          </p:cNvSpPr>
          <p:nvPr>
            <p:ph sz="quarter" idx="1"/>
          </p:nvPr>
        </p:nvSpPr>
        <p:spPr/>
        <p:txBody>
          <a:bodyPr>
            <a:normAutofit fontScale="55000" lnSpcReduction="20000"/>
          </a:bodyPr>
          <a:lstStyle/>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 Labeling the Axes and Title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plt.title("Graph Drawing")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plt.xlabel("Time")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plt.ylabel("Distance")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plt.plot(x,y)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#Annotate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plt.annotate(xy=[2,1], s='Second Entry') </a:t>
            </a:r>
          </a:p>
          <a:p>
            <a:pPr algn="just">
              <a:lnSpc>
                <a:spcPct val="170000"/>
              </a:lnSpc>
              <a:spcBef>
                <a:spcPts val="0"/>
              </a:spcBef>
            </a:pPr>
            <a:r>
              <a:rPr lang="en-IN" sz="3200" dirty="0">
                <a:latin typeface="Times New Roman" panose="02020603050405020304" pitchFamily="18" charset="0"/>
                <a:cs typeface="Times New Roman" panose="02020603050405020304" pitchFamily="18" charset="0"/>
              </a:rPr>
              <a:t>plt.annotate(xy=[4,6], s='Third Entry')</a:t>
            </a:r>
          </a:p>
          <a:p>
            <a:pPr marL="0" indent="0">
              <a:buNone/>
            </a:pPr>
            <a:endParaRPr lang="en-IN" dirty="0"/>
          </a:p>
        </p:txBody>
      </p:sp>
    </p:spTree>
    <p:extLst>
      <p:ext uri="{BB962C8B-B14F-4D97-AF65-F5344CB8AC3E}">
        <p14:creationId xmlns:p14="http://schemas.microsoft.com/office/powerpoint/2010/main" val="839594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Python – Adding </a:t>
            </a:r>
            <a:r>
              <a:rPr lang="en-US" sz="3600" dirty="0" smtClean="0">
                <a:latin typeface="Times New Roman" panose="02020603050405020304" pitchFamily="18" charset="0"/>
                <a:cs typeface="Times New Roman" panose="02020603050405020304" pitchFamily="18" charset="0"/>
              </a:rPr>
              <a:t>Annotations - Output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61187" y="1144588"/>
            <a:ext cx="5185113" cy="3429000"/>
          </a:xfrm>
        </p:spPr>
      </p:pic>
    </p:spTree>
    <p:extLst>
      <p:ext uri="{BB962C8B-B14F-4D97-AF65-F5344CB8AC3E}">
        <p14:creationId xmlns:p14="http://schemas.microsoft.com/office/powerpoint/2010/main" val="337777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16414896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Adding Legends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85000" lnSpcReduction="20000"/>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We need a chart with multiple lines being plotted.</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Legend is used in order to find the meaning associated with each line.</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3 lines are being plotted with appropriate legends.</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matplotlib import pyplot as plt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np.arange(0,10</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x ^ 2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z </a:t>
            </a:r>
            <a:r>
              <a:rPr lang="en-IN" sz="2000" dirty="0">
                <a:latin typeface="Times New Roman" panose="02020603050405020304" pitchFamily="18" charset="0"/>
                <a:cs typeface="Times New Roman" panose="02020603050405020304" pitchFamily="18" charset="0"/>
              </a:rPr>
              <a:t>= x ^ 3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t </a:t>
            </a:r>
            <a:r>
              <a:rPr lang="en-IN" sz="2000" dirty="0">
                <a:latin typeface="Times New Roman" panose="02020603050405020304" pitchFamily="18" charset="0"/>
                <a:cs typeface="Times New Roman" panose="02020603050405020304" pitchFamily="18" charset="0"/>
              </a:rPr>
              <a:t>= x ^ 4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16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Legends</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Labeling the Axes and Title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plt.title("Graph Drawing")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plt.xlabel("Time")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plt.ylabel("Distance")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a:t>
            </a:r>
          </a:p>
          <a:p>
            <a:pPr marL="0" indent="0">
              <a:buNone/>
            </a:pPr>
            <a:endParaRPr lang="en-IN" dirty="0"/>
          </a:p>
        </p:txBody>
      </p:sp>
    </p:spTree>
    <p:extLst>
      <p:ext uri="{BB962C8B-B14F-4D97-AF65-F5344CB8AC3E}">
        <p14:creationId xmlns:p14="http://schemas.microsoft.com/office/powerpoint/2010/main" val="3545922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Adding Legends</a:t>
            </a:r>
            <a:endParaRPr lang="en-IN" sz="4000" dirty="0"/>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#Annotate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=[2,1], s='Second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=[4,6], s='Third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Adding Legends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plt.plot(x,z</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plt.plot(x,t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plt.legend</a:t>
            </a:r>
            <a:r>
              <a:rPr lang="en-IN" sz="2000" dirty="0">
                <a:latin typeface="Times New Roman" panose="02020603050405020304" pitchFamily="18" charset="0"/>
                <a:cs typeface="Times New Roman" panose="02020603050405020304" pitchFamily="18" charset="0"/>
              </a:rPr>
              <a:t>(['Race1', 'Race2','Race3'], loc=4)</a:t>
            </a:r>
          </a:p>
        </p:txBody>
      </p:sp>
    </p:spTree>
    <p:extLst>
      <p:ext uri="{BB962C8B-B14F-4D97-AF65-F5344CB8AC3E}">
        <p14:creationId xmlns:p14="http://schemas.microsoft.com/office/powerpoint/2010/main" val="2823200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89027" y="1200150"/>
            <a:ext cx="5129433" cy="3373438"/>
          </a:xfrm>
        </p:spPr>
      </p:pic>
    </p:spTree>
    <p:extLst>
      <p:ext uri="{BB962C8B-B14F-4D97-AF65-F5344CB8AC3E}">
        <p14:creationId xmlns:p14="http://schemas.microsoft.com/office/powerpoint/2010/main" val="134362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Chart Presentation Style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32500" lnSpcReduction="20000"/>
          </a:bodyPr>
          <a:lstStyle/>
          <a:p>
            <a:pPr algn="just">
              <a:lnSpc>
                <a:spcPct val="170000"/>
              </a:lnSpc>
              <a:spcBef>
                <a:spcPts val="0"/>
              </a:spcBef>
            </a:pPr>
            <a:r>
              <a:rPr lang="en-US" sz="4200" dirty="0" smtClean="0">
                <a:latin typeface="Times New Roman" panose="02020603050405020304" pitchFamily="18" charset="0"/>
                <a:cs typeface="Times New Roman" panose="02020603050405020304" pitchFamily="18" charset="0"/>
              </a:rPr>
              <a:t>The presentation style of the chart can be modified by using different methods from the style package.</a:t>
            </a:r>
          </a:p>
          <a:p>
            <a:pPr algn="just">
              <a:lnSpc>
                <a:spcPct val="170000"/>
              </a:lnSpc>
              <a:spcBef>
                <a:spcPts val="0"/>
              </a:spcBef>
            </a:pPr>
            <a:endParaRPr lang="en-US" sz="42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a:latin typeface="Times New Roman" panose="02020603050405020304" pitchFamily="18" charset="0"/>
                <a:cs typeface="Times New Roman" panose="02020603050405020304" pitchFamily="18" charset="0"/>
              </a:rPr>
              <a:t>import numpy as np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from </a:t>
            </a:r>
            <a:r>
              <a:rPr lang="en-IN" sz="4200" dirty="0">
                <a:latin typeface="Times New Roman" panose="02020603050405020304" pitchFamily="18" charset="0"/>
                <a:cs typeface="Times New Roman" panose="02020603050405020304" pitchFamily="18" charset="0"/>
              </a:rPr>
              <a:t>matplotlib import pyplot as </a:t>
            </a:r>
            <a:r>
              <a:rPr lang="en-IN" sz="4200" dirty="0" smtClean="0">
                <a:latin typeface="Times New Roman" panose="02020603050405020304" pitchFamily="18" charset="0"/>
                <a:cs typeface="Times New Roman" panose="02020603050405020304" pitchFamily="18" charset="0"/>
              </a:rPr>
              <a:t>plt</a:t>
            </a: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 </a:t>
            </a:r>
            <a:r>
              <a:rPr lang="en-IN" sz="4200" dirty="0">
                <a:latin typeface="Times New Roman" panose="02020603050405020304" pitchFamily="18" charset="0"/>
                <a:cs typeface="Times New Roman" panose="02020603050405020304" pitchFamily="18" charset="0"/>
              </a:rPr>
              <a:t>x = np.arange(0,10)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y </a:t>
            </a:r>
            <a:r>
              <a:rPr lang="en-IN" sz="4200" dirty="0">
                <a:latin typeface="Times New Roman" panose="02020603050405020304" pitchFamily="18" charset="0"/>
                <a:cs typeface="Times New Roman" panose="02020603050405020304" pitchFamily="18" charset="0"/>
              </a:rPr>
              <a:t>= x ^ 2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z </a:t>
            </a:r>
            <a:r>
              <a:rPr lang="en-IN" sz="4200" dirty="0">
                <a:latin typeface="Times New Roman" panose="02020603050405020304" pitchFamily="18" charset="0"/>
                <a:cs typeface="Times New Roman" panose="02020603050405020304" pitchFamily="18" charset="0"/>
              </a:rPr>
              <a:t>= x ^ 3 </a:t>
            </a:r>
            <a:endParaRPr lang="en-IN" sz="42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4200" dirty="0" smtClean="0">
                <a:latin typeface="Times New Roman" panose="02020603050405020304" pitchFamily="18" charset="0"/>
                <a:cs typeface="Times New Roman" panose="02020603050405020304" pitchFamily="18" charset="0"/>
              </a:rPr>
              <a:t>t </a:t>
            </a:r>
            <a:r>
              <a:rPr lang="en-IN" sz="4200" dirty="0">
                <a:latin typeface="Times New Roman" panose="02020603050405020304" pitchFamily="18" charset="0"/>
                <a:cs typeface="Times New Roman" panose="02020603050405020304" pitchFamily="18" charset="0"/>
              </a:rPr>
              <a:t>= x ^ 4 </a:t>
            </a:r>
            <a:endParaRPr lang="en-IN" sz="42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992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Chart Presentation Style</a:t>
            </a:r>
            <a:endParaRPr lang="en-IN" sz="4000" dirty="0"/>
          </a:p>
        </p:txBody>
      </p:sp>
      <p:sp>
        <p:nvSpPr>
          <p:cNvPr id="3" name="Content Placeholder 2"/>
          <p:cNvSpPr>
            <a:spLocks noGrp="1"/>
          </p:cNvSpPr>
          <p:nvPr>
            <p:ph sz="quarter" idx="1"/>
          </p:nvPr>
        </p:nvSpPr>
        <p:spPr/>
        <p:txBody>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Labeling the Axes and Title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plt.title("Graph Drawing")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plt.xlabel("Time")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plt.ylabel("Distance")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plt.plot(x,y)</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08111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Chart Presentation Style</a:t>
            </a:r>
            <a:endParaRPr lang="en-IN" sz="4000" dirty="0"/>
          </a:p>
        </p:txBody>
      </p:sp>
      <p:sp>
        <p:nvSpPr>
          <p:cNvPr id="3" name="Content Placeholder 2"/>
          <p:cNvSpPr>
            <a:spLocks noGrp="1"/>
          </p:cNvSpPr>
          <p:nvPr>
            <p:ph sz="quarter" idx="1"/>
          </p:nvPr>
        </p:nvSpPr>
        <p:spPr/>
        <p:txBody>
          <a:bodyPr>
            <a:normAutofit fontScale="70000" lnSpcReduction="20000"/>
          </a:bodyPr>
          <a:lstStyle/>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#Annotate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=[2,1], s='Second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plt.annotate(xy</a:t>
            </a:r>
            <a:r>
              <a:rPr lang="en-IN" sz="2000" dirty="0">
                <a:latin typeface="Times New Roman" panose="02020603050405020304" pitchFamily="18" charset="0"/>
                <a:cs typeface="Times New Roman" panose="02020603050405020304" pitchFamily="18" charset="0"/>
              </a:rPr>
              <a:t>=[4,6], s='Third Entry')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Adding Legends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plt.plot(x,z</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plt.plot(x,t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plt.legend</a:t>
            </a:r>
            <a:r>
              <a:rPr lang="en-IN" sz="2000" dirty="0">
                <a:latin typeface="Times New Roman" panose="02020603050405020304" pitchFamily="18" charset="0"/>
                <a:cs typeface="Times New Roman" panose="02020603050405020304" pitchFamily="18" charset="0"/>
              </a:rPr>
              <a:t>(['Race1', 'Race2','Race3'], loc=4)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Style the background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plt.style.use</a:t>
            </a:r>
            <a:r>
              <a:rPr lang="en-IN" sz="2000" dirty="0">
                <a:latin typeface="Times New Roman" panose="02020603050405020304" pitchFamily="18" charset="0"/>
                <a:cs typeface="Times New Roman" panose="02020603050405020304" pitchFamily="18" charset="0"/>
              </a:rPr>
              <a:t>('fast')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plt.plot(x,z</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2170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Chart Presentation </a:t>
            </a:r>
            <a:r>
              <a:rPr lang="en-US" sz="3600" dirty="0" smtClean="0">
                <a:latin typeface="Times New Roman" panose="02020603050405020304" pitchFamily="18" charset="0"/>
                <a:cs typeface="Times New Roman" panose="02020603050405020304" pitchFamily="18" charset="0"/>
              </a:rPr>
              <a:t>Style - Output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23546" y="971550"/>
            <a:ext cx="4460396" cy="3602038"/>
          </a:xfrm>
        </p:spPr>
      </p:pic>
    </p:spTree>
    <p:extLst>
      <p:ext uri="{BB962C8B-B14F-4D97-AF65-F5344CB8AC3E}">
        <p14:creationId xmlns:p14="http://schemas.microsoft.com/office/powerpoint/2010/main" val="620933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Box Plots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They are measure of how well distributed the data in a dataset is.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divides the dataset into three quartiles.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graph represents the minimum, maximum, median, first quartile and third quartile in the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useful in comparing the distribution of data across datasets by drawing boxplots for each of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374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Box Plots</a:t>
            </a:r>
            <a:endParaRPr lang="en-IN" sz="4000"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Boxplots can be drawn calling Series.box.plot() and  DataFrame.box.plot() .</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DataFrame.boxplot() is used to visualize the distribution of values within each column.</a:t>
            </a:r>
          </a:p>
          <a:p>
            <a:pPr algn="just">
              <a:lnSpc>
                <a:spcPct val="150000"/>
              </a:lnSpc>
              <a:spcBef>
                <a:spcPts val="0"/>
              </a:spcBef>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boxplot denotes five trials of 10 observations of a uniform random variable on [0,1).</a:t>
            </a:r>
          </a:p>
          <a:p>
            <a:pPr algn="just">
              <a:lnSpc>
                <a:spcPct val="150000"/>
              </a:lnSpc>
              <a:spcBef>
                <a:spcPts val="0"/>
              </a:spcBef>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pd.DataFrame(np.random.rand(10, 5), columns=['A', 'B', 'C', 'D', 'E'])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df.plot.box(grid</a:t>
            </a:r>
            <a:r>
              <a:rPr lang="en-IN" sz="2000"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214323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25360416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Box Plot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92414" y="1352550"/>
            <a:ext cx="5322659" cy="3221038"/>
          </a:xfrm>
        </p:spPr>
      </p:pic>
    </p:spTree>
    <p:extLst>
      <p:ext uri="{BB962C8B-B14F-4D97-AF65-F5344CB8AC3E}">
        <p14:creationId xmlns:p14="http://schemas.microsoft.com/office/powerpoint/2010/main" val="1149765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Heat Maps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heatmap contains values representing various shades of the same colour for each value to be plotted.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darker shades of the chart denote higher values than the lighter shade.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a very different value , a completely different colour can also be used.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is a two – dimensional plot of values which are mapped to the indices and columns of the chart.</a:t>
            </a:r>
          </a:p>
        </p:txBody>
      </p:sp>
    </p:spTree>
    <p:extLst>
      <p:ext uri="{BB962C8B-B14F-4D97-AF65-F5344CB8AC3E}">
        <p14:creationId xmlns:p14="http://schemas.microsoft.com/office/powerpoint/2010/main" val="3240201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Heat Maps</a:t>
            </a:r>
            <a:endParaRPr lang="en-IN" sz="4000" dirty="0"/>
          </a:p>
        </p:txBody>
      </p:sp>
      <p:sp>
        <p:nvSpPr>
          <p:cNvPr id="3" name="Content Placeholder 2"/>
          <p:cNvSpPr>
            <a:spLocks noGrp="1"/>
          </p:cNvSpPr>
          <p:nvPr>
            <p:ph sz="quarter" idx="1"/>
          </p:nvPr>
        </p:nvSpPr>
        <p:spPr/>
        <p:txBody>
          <a:bodyPr>
            <a:normAutofit fontScale="92500" lnSpcReduction="1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from pandas import DataFrame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=[{2,3,4,1},{6,3,5,2},{6,3,5,4},{3,7,5,4},{2,8,1,5}]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 ['I1', 'I2','I3','I4','I5']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Cols </a:t>
            </a:r>
            <a:r>
              <a:rPr lang="en-IN" sz="2000" dirty="0">
                <a:latin typeface="Times New Roman" panose="02020603050405020304" pitchFamily="18" charset="0"/>
                <a:cs typeface="Times New Roman" panose="02020603050405020304" pitchFamily="18" charset="0"/>
              </a:rPr>
              <a:t>= ['C1', 'C2', 'C3','C4']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DataFrame(data, index=Index, columns=Cols)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plt.pcolor(df</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0432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Heat </a:t>
            </a:r>
            <a:r>
              <a:rPr lang="en-US" sz="4000" dirty="0" smtClean="0">
                <a:latin typeface="Times New Roman" panose="02020603050405020304" pitchFamily="18" charset="0"/>
                <a:cs typeface="Times New Roman" panose="02020603050405020304" pitchFamily="18" charset="0"/>
              </a:rPr>
              <a:t>Maps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18756" y="1200150"/>
            <a:ext cx="5269976" cy="3373438"/>
          </a:xfrm>
        </p:spPr>
      </p:pic>
    </p:spTree>
    <p:extLst>
      <p:ext uri="{BB962C8B-B14F-4D97-AF65-F5344CB8AC3E}">
        <p14:creationId xmlns:p14="http://schemas.microsoft.com/office/powerpoint/2010/main" val="566326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Scatter Plots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Scatter plots show many points plotted in the cartesian plane.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Each point represents the values of two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variable is chosen in the horizontal axis and one in the vertical   axis.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894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Drawing a Scatter Plot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pd.DataFrame(np.random.rand(50, 4), columns=['a', 'b', 'c', 'd']) df.plot.scatter(x='a', y='b')</a:t>
            </a:r>
          </a:p>
        </p:txBody>
      </p:sp>
    </p:spTree>
    <p:extLst>
      <p:ext uri="{BB962C8B-B14F-4D97-AF65-F5344CB8AC3E}">
        <p14:creationId xmlns:p14="http://schemas.microsoft.com/office/powerpoint/2010/main" val="267730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Scatter Plot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35304" y="1200150"/>
            <a:ext cx="5436879" cy="3373438"/>
          </a:xfrm>
        </p:spPr>
      </p:pic>
    </p:spTree>
    <p:extLst>
      <p:ext uri="{BB962C8B-B14F-4D97-AF65-F5344CB8AC3E}">
        <p14:creationId xmlns:p14="http://schemas.microsoft.com/office/powerpoint/2010/main" val="492984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Bubble Charts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613648" cy="35265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They display data as a cluster of circles.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required to create bubble charts needs to have xy coordinates , size of the bubble and  colour of the bubbles.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colours are given by the library.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342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Drawing a Bubble Chart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t>
            </a:r>
            <a:r>
              <a:rPr lang="en-IN" sz="2000" dirty="0" smtClean="0">
                <a:latin typeface="Times New Roman" panose="02020603050405020304" pitchFamily="18" charset="0"/>
                <a:cs typeface="Times New Roman" panose="02020603050405020304" pitchFamily="18" charset="0"/>
              </a:rPr>
              <a:t>data</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z </a:t>
            </a:r>
            <a:r>
              <a:rPr lang="en-IN" sz="2000" dirty="0">
                <a:latin typeface="Times New Roman" panose="02020603050405020304" pitchFamily="18" charset="0"/>
                <a:cs typeface="Times New Roman" panose="02020603050405020304" pitchFamily="18" charset="0"/>
              </a:rPr>
              <a:t>= np.random.rand(40</a:t>
            </a:r>
            <a:r>
              <a:rPr lang="en-IN" sz="2000" dirty="0" smtClean="0">
                <a:latin typeface="Times New Roman" panose="02020603050405020304" pitchFamily="18" charset="0"/>
                <a:cs typeface="Times New Roman" panose="02020603050405020304" pitchFamily="18" charset="0"/>
              </a:rPr>
              <a:t>)</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colors </a:t>
            </a:r>
            <a:r>
              <a:rPr lang="en-IN" sz="2000" dirty="0">
                <a:latin typeface="Times New Roman" panose="02020603050405020304" pitchFamily="18" charset="0"/>
                <a:cs typeface="Times New Roman" panose="02020603050405020304" pitchFamily="18" charset="0"/>
              </a:rPr>
              <a:t>= np.random.rand(40)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the scatter </a:t>
            </a:r>
            <a:r>
              <a:rPr lang="en-IN" sz="2000" dirty="0" smtClean="0">
                <a:latin typeface="Times New Roman" panose="02020603050405020304" pitchFamily="18" charset="0"/>
                <a:cs typeface="Times New Roman" panose="02020603050405020304" pitchFamily="18" charset="0"/>
              </a:rPr>
              <a:t>function</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plt.scatter(x</a:t>
            </a:r>
            <a:r>
              <a:rPr lang="en-IN" sz="2000" dirty="0">
                <a:latin typeface="Times New Roman" panose="02020603050405020304" pitchFamily="18" charset="0"/>
                <a:cs typeface="Times New Roman" panose="02020603050405020304" pitchFamily="18" charset="0"/>
              </a:rPr>
              <a:t>, y, s=z*1000,c=colors)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1979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Bubble Chart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52600" y="1123950"/>
            <a:ext cx="5450794" cy="3602038"/>
          </a:xfrm>
        </p:spPr>
      </p:pic>
    </p:spTree>
    <p:extLst>
      <p:ext uri="{BB962C8B-B14F-4D97-AF65-F5344CB8AC3E}">
        <p14:creationId xmlns:p14="http://schemas.microsoft.com/office/powerpoint/2010/main" val="39677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3447123764"/>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3D Charts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also capable of creating 3D charts.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involves adding a subplot to an existing 2D – plot and it assigns the  projection parameter as 3D.</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826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Drawing a 3D Plot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mpl_toolkits.mplot3d import axes3d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 </a:t>
            </a:r>
            <a:r>
              <a:rPr lang="en-IN" sz="2000" dirty="0">
                <a:latin typeface="Times New Roman" panose="02020603050405020304" pitchFamily="18" charset="0"/>
                <a:cs typeface="Times New Roman" panose="02020603050405020304" pitchFamily="18" charset="0"/>
              </a:rPr>
              <a:t>= plt.figure()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chart3d </a:t>
            </a:r>
            <a:r>
              <a:rPr lang="en-IN" sz="2000" dirty="0">
                <a:latin typeface="Times New Roman" panose="02020603050405020304" pitchFamily="18" charset="0"/>
                <a:cs typeface="Times New Roman" panose="02020603050405020304" pitchFamily="18" charset="0"/>
              </a:rPr>
              <a:t>= chart.add_subplot(111, projection='3d')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some test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X</a:t>
            </a:r>
            <a:r>
              <a:rPr lang="en-IN" sz="2000" dirty="0">
                <a:latin typeface="Times New Roman" panose="02020603050405020304" pitchFamily="18" charset="0"/>
                <a:cs typeface="Times New Roman" panose="02020603050405020304" pitchFamily="18" charset="0"/>
              </a:rPr>
              <a:t>, Y, Z = axes3d.get_test_data(0.08)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Plot a wireframe.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chart3d.plot_wireframe(X</a:t>
            </a:r>
            <a:r>
              <a:rPr lang="en-IN" sz="2000" dirty="0">
                <a:latin typeface="Times New Roman" panose="02020603050405020304" pitchFamily="18" charset="0"/>
                <a:cs typeface="Times New Roman" panose="02020603050405020304" pitchFamily="18" charset="0"/>
              </a:rPr>
              <a:t>, Y, Z, color='r',rstride=15, cstride=10)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6898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Drawing a 3D </a:t>
            </a:r>
            <a:r>
              <a:rPr lang="en-US" sz="4000" dirty="0" smtClean="0">
                <a:latin typeface="Times New Roman" panose="02020603050405020304" pitchFamily="18" charset="0"/>
                <a:cs typeface="Times New Roman" panose="02020603050405020304" pitchFamily="18" charset="0"/>
              </a:rPr>
              <a:t>Plot - Output</a:t>
            </a:r>
            <a:endParaRPr lang="en-IN" sz="40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54666" y="1144588"/>
            <a:ext cx="4598155" cy="3429000"/>
          </a:xfrm>
        </p:spPr>
      </p:pic>
    </p:spTree>
    <p:extLst>
      <p:ext uri="{BB962C8B-B14F-4D97-AF65-F5344CB8AC3E}">
        <p14:creationId xmlns:p14="http://schemas.microsoft.com/office/powerpoint/2010/main" val="3067064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Graph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CSGraph stands for Compressed Sparse Graph.</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focuses on fast graph algorithms based on sparse matrix representations.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Graph Representations: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We should know what is sparse graph and how it helps in graph representations.</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010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Sparse Graph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A graph is nothing but a collection of nodes , which have links between them.</a:t>
            </a:r>
          </a:p>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Graphs can be used to represent anything like social network connections , where each node is a person and connected to acquaintances; images , where each node is a pixel and connected to neighbouring pixels.</a:t>
            </a:r>
          </a:p>
          <a:p>
            <a:pPr algn="just">
              <a:lnSpc>
                <a:spcPct val="160000"/>
              </a:lnSpc>
              <a:spcBef>
                <a:spcPts val="0"/>
              </a:spcBef>
            </a:pPr>
            <a:r>
              <a:rPr lang="en-US" sz="2000" dirty="0" smtClean="0">
                <a:latin typeface="Times New Roman" panose="02020603050405020304" pitchFamily="18" charset="0"/>
                <a:cs typeface="Times New Roman" panose="02020603050405020304" pitchFamily="18" charset="0"/>
              </a:rPr>
              <a:t>The points lie in a high – dimensional distribution , where each node is connected to  the nearest neighbours and practically anything else we can imagine.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566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a:t>
            </a:r>
            <a:endParaRPr lang="en-IN" sz="4000"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very efficient way to represent graph data is a sparse matrix.</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called as G.</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matrix G is of  size N*N.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G[i,j] gives the value of connection between node ‘i’ and node ‘j’.</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sparse graph contains mostly zeros – that is ,  most nodes have only a few  connections.</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IsoMap: </a:t>
            </a:r>
            <a:r>
              <a:rPr lang="en-US" sz="2000" dirty="0" smtClean="0">
                <a:latin typeface="Times New Roman" panose="02020603050405020304" pitchFamily="18" charset="0"/>
                <a:cs typeface="Times New Roman" panose="02020603050405020304" pitchFamily="18" charset="0"/>
              </a:rPr>
              <a:t>A manifold learning algorithm , which requires finding the shortest paths in the graph.</a:t>
            </a:r>
            <a:endParaRPr lang="en-US" sz="2000" b="1"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6126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Hierarchical Clustering: </a:t>
            </a:r>
            <a:r>
              <a:rPr lang="en-US" sz="2000" dirty="0" smtClean="0">
                <a:latin typeface="Times New Roman" panose="02020603050405020304" pitchFamily="18" charset="0"/>
                <a:cs typeface="Times New Roman" panose="02020603050405020304" pitchFamily="18" charset="0"/>
              </a:rPr>
              <a:t>A clustering algorithm based on minimum spanning tree.</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Spectral Decomposition: </a:t>
            </a:r>
            <a:r>
              <a:rPr lang="en-US" sz="2000" dirty="0" smtClean="0">
                <a:latin typeface="Times New Roman" panose="02020603050405020304" pitchFamily="18" charset="0"/>
                <a:cs typeface="Times New Roman" panose="02020603050405020304" pitchFamily="18" charset="0"/>
              </a:rPr>
              <a:t>A projection algorithm based on sparse graph laplacians.</a:t>
            </a:r>
            <a:endParaRPr lang="en-I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613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Sparse Graph</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67000" y="1276350"/>
            <a:ext cx="3276600" cy="2949575"/>
          </a:xfrm>
        </p:spPr>
      </p:pic>
    </p:spTree>
    <p:extLst>
      <p:ext uri="{BB962C8B-B14F-4D97-AF65-F5344CB8AC3E}">
        <p14:creationId xmlns:p14="http://schemas.microsoft.com/office/powerpoint/2010/main" val="872511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a:t>
            </a:r>
            <a:r>
              <a:rPr lang="en-US" sz="4000" dirty="0" smtClean="0">
                <a:latin typeface="Times New Roman" panose="02020603050405020304" pitchFamily="18" charset="0"/>
                <a:cs typeface="Times New Roman" panose="02020603050405020304" pitchFamily="18" charset="0"/>
              </a:rPr>
              <a:t>Graph - Examples</a:t>
            </a:r>
            <a:endParaRPr lang="en-IN" sz="4000" dirty="0"/>
          </a:p>
        </p:txBody>
      </p:sp>
      <p:sp>
        <p:nvSpPr>
          <p:cNvPr id="3" name="Content Placeholder 2"/>
          <p:cNvSpPr>
            <a:spLocks noGrp="1"/>
          </p:cNvSpPr>
          <p:nvPr>
            <p:ph sz="quarter" idx="1"/>
          </p:nvPr>
        </p:nvSpPr>
        <p:spPr/>
        <p:txBody>
          <a:bodyPr>
            <a:normAutofit/>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The graph contains three nodes ,  where node 0 and 1 are connected by an edge of  weight 2 , nodes 0 and 2 are connected by an edge of weight 1.</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A  unidiretced graph is denoted by a symmetric matrix.</a:t>
            </a:r>
          </a:p>
          <a:p>
            <a:pPr algn="just">
              <a:lnSpc>
                <a:spcPct val="170000"/>
              </a:lnSpc>
              <a:spcBef>
                <a:spcPts val="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649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Graph - Examples</a:t>
            </a:r>
            <a:endParaRPr lang="en-IN" sz="4000" dirty="0"/>
          </a:p>
        </p:txBody>
      </p:sp>
      <p:sp>
        <p:nvSpPr>
          <p:cNvPr id="3" name="Content Placeholder 2"/>
          <p:cNvSpPr>
            <a:spLocks noGrp="1"/>
          </p:cNvSpPr>
          <p:nvPr>
            <p:ph sz="quarter" idx="1"/>
          </p:nvPr>
        </p:nvSpPr>
        <p:spPr/>
        <p:txBody>
          <a:bodyPr>
            <a:normAutofit fontScale="70000" lnSpcReduction="20000"/>
          </a:bodyPr>
          <a:lstStyle/>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G_dense = np.array([ [0, 2, 1],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                                      [2, 0, 0],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                                      [1, 0, 0] ])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G_masked = np.ma.masked_values(G_dense, 0)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from scipy.sparse import csr_matrix </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G_sparse = csr_matrix(G_dense)</a:t>
            </a:r>
          </a:p>
          <a:p>
            <a:pPr algn="just">
              <a:lnSpc>
                <a:spcPct val="170000"/>
              </a:lnSpc>
              <a:spcBef>
                <a:spcPts val="0"/>
              </a:spcBef>
            </a:pPr>
            <a:r>
              <a:rPr lang="en-IN" sz="2800" dirty="0">
                <a:latin typeface="Times New Roman" panose="02020603050405020304" pitchFamily="18" charset="0"/>
                <a:cs typeface="Times New Roman" panose="02020603050405020304" pitchFamily="18" charset="0"/>
              </a:rPr>
              <a:t>print (G_sparse.data)</a:t>
            </a:r>
          </a:p>
          <a:p>
            <a:pPr marL="0" indent="0">
              <a:buNone/>
            </a:pPr>
            <a:endParaRPr lang="en-IN" dirty="0"/>
          </a:p>
        </p:txBody>
      </p:sp>
    </p:spTree>
    <p:extLst>
      <p:ext uri="{BB962C8B-B14F-4D97-AF65-F5344CB8AC3E}">
        <p14:creationId xmlns:p14="http://schemas.microsoft.com/office/powerpoint/2010/main" val="206314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171586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Sparse </a:t>
            </a:r>
            <a:r>
              <a:rPr lang="en-US" sz="4000" dirty="0" smtClean="0">
                <a:latin typeface="Times New Roman" panose="02020603050405020304" pitchFamily="18" charset="0"/>
                <a:cs typeface="Times New Roman" panose="02020603050405020304" pitchFamily="18" charset="0"/>
              </a:rPr>
              <a:t>Graph - Output</a:t>
            </a:r>
            <a:endParaRPr lang="en-IN" sz="4000" dirty="0"/>
          </a:p>
        </p:txBody>
      </p:sp>
      <p:sp>
        <p:nvSpPr>
          <p:cNvPr id="3" name="Content Placeholder 2"/>
          <p:cNvSpPr>
            <a:spLocks noGrp="1"/>
          </p:cNvSpPr>
          <p:nvPr>
            <p:ph sz="quarter" idx="1"/>
          </p:nvPr>
        </p:nvSpPr>
        <p:spPr/>
        <p:txBody>
          <a:bodyPr/>
          <a:lstStyle/>
          <a:p>
            <a:r>
              <a:rPr lang="en-IN" sz="2000" dirty="0">
                <a:latin typeface="Times New Roman" panose="02020603050405020304" pitchFamily="18" charset="0"/>
                <a:cs typeface="Times New Roman" panose="02020603050405020304" pitchFamily="18" charset="0"/>
              </a:rPr>
              <a:t>array([2, 1, 2, 1]) </a:t>
            </a:r>
          </a:p>
          <a:p>
            <a:pPr marL="0" indent="0">
              <a:buNone/>
            </a:pPr>
            <a:r>
              <a:rPr lang="en-IN" dirty="0"/>
              <a:t/>
            </a:r>
            <a:br>
              <a:rPr lang="en-IN" dirty="0"/>
            </a:br>
            <a:endParaRPr lang="en-IN" dirty="0"/>
          </a:p>
        </p:txBody>
      </p:sp>
    </p:spTree>
    <p:extLst>
      <p:ext uri="{BB962C8B-B14F-4D97-AF65-F5344CB8AC3E}">
        <p14:creationId xmlns:p14="http://schemas.microsoft.com/office/powerpoint/2010/main" val="415832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1937766808"/>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1606249284"/>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1306</TotalTime>
  <Words>2366</Words>
  <Application>Microsoft Office PowerPoint</Application>
  <PresentationFormat>On-screen Show (16:9)</PresentationFormat>
  <Paragraphs>411</Paragraphs>
  <Slides>70</Slides>
  <Notes>3</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Civic</vt:lpstr>
      <vt:lpstr>PowerPoint Presentation</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Data Visualization</vt:lpstr>
      <vt:lpstr>Python – Chart Properties</vt:lpstr>
      <vt:lpstr>Python – Chart Properties</vt:lpstr>
      <vt:lpstr>Output</vt:lpstr>
      <vt:lpstr>Python – Labling The Axes</vt:lpstr>
      <vt:lpstr>Output</vt:lpstr>
      <vt:lpstr>Python – Formatting Line Type and Colour</vt:lpstr>
      <vt:lpstr>Python – Formatting Line Type and Colour</vt:lpstr>
      <vt:lpstr>Formatting Line Type and Colour - Output</vt:lpstr>
      <vt:lpstr>Saving The Chart File</vt:lpstr>
      <vt:lpstr>Saving The Chart File</vt:lpstr>
      <vt:lpstr>Python – Chart Styling</vt:lpstr>
      <vt:lpstr>Python – Adding Annotations</vt:lpstr>
      <vt:lpstr>Python – Adding Annotations</vt:lpstr>
      <vt:lpstr>Python – Adding Annotations</vt:lpstr>
      <vt:lpstr>Python – Adding Annotations - Output</vt:lpstr>
      <vt:lpstr>Python – Adding Legends</vt:lpstr>
      <vt:lpstr>Python – Adding Legends</vt:lpstr>
      <vt:lpstr>Python – Adding Legends</vt:lpstr>
      <vt:lpstr>Python - Output</vt:lpstr>
      <vt:lpstr>Python – Chart Presentation Style</vt:lpstr>
      <vt:lpstr>Python – Chart Presentation Style</vt:lpstr>
      <vt:lpstr>Python – Chart Presentation Style</vt:lpstr>
      <vt:lpstr>Chart Presentation Style - Output</vt:lpstr>
      <vt:lpstr>Python – Box Plots</vt:lpstr>
      <vt:lpstr>Python – Box Plots</vt:lpstr>
      <vt:lpstr>Box Plot - Output</vt:lpstr>
      <vt:lpstr>Python – Heat Maps</vt:lpstr>
      <vt:lpstr>Python – Heat Maps</vt:lpstr>
      <vt:lpstr>Python – Heat Maps - Output</vt:lpstr>
      <vt:lpstr>Python – Scatter Plots</vt:lpstr>
      <vt:lpstr>Drawing a Scatter Plot</vt:lpstr>
      <vt:lpstr>Scatter Plot - Output</vt:lpstr>
      <vt:lpstr>Python – Bubble Charts</vt:lpstr>
      <vt:lpstr>Python – Drawing a Bubble Chart</vt:lpstr>
      <vt:lpstr>Bubble Chart - Output</vt:lpstr>
      <vt:lpstr>Python – 3D Charts</vt:lpstr>
      <vt:lpstr>Python – Drawing a 3D Plot</vt:lpstr>
      <vt:lpstr>Drawing a 3D Plot - Output</vt:lpstr>
      <vt:lpstr>Python – Graph Data</vt:lpstr>
      <vt:lpstr>Sparse Graph</vt:lpstr>
      <vt:lpstr>Sparse Graph</vt:lpstr>
      <vt:lpstr>Sparse Graph</vt:lpstr>
      <vt:lpstr>Sparse Graph</vt:lpstr>
      <vt:lpstr>Sparse Graph - Examples</vt:lpstr>
      <vt:lpstr>Sparse Graph - Examples</vt:lpstr>
      <vt:lpstr>Sparse Graph - Output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Data Visualization</dc:title>
  <dc:creator>DELL</dc:creator>
  <cp:lastModifiedBy>DELL</cp:lastModifiedBy>
  <cp:revision>65</cp:revision>
  <dcterms:created xsi:type="dcterms:W3CDTF">2006-08-16T00:00:00Z</dcterms:created>
  <dcterms:modified xsi:type="dcterms:W3CDTF">2022-02-03T11:53:59Z</dcterms:modified>
</cp:coreProperties>
</file>