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92"/>
  </p:notes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2" r:id="rId50"/>
    <p:sldId id="283" r:id="rId51"/>
    <p:sldId id="284" r:id="rId52"/>
    <p:sldId id="285" r:id="rId53"/>
    <p:sldId id="281"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 id="298" r:id="rId67"/>
    <p:sldId id="299"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276"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38E424-7491-4B03-AB19-6AF91678580C}" type="datetimeFigureOut">
              <a:rPr lang="en-IN" smtClean="0"/>
              <a:t>06-02-2022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63DAFD-9368-45B0-B1B0-65EC278F93FD}" type="slidenum">
              <a:rPr lang="en-IN" smtClean="0"/>
              <a:t>‹#›</a:t>
            </a:fld>
            <a:endParaRPr lang="en-IN"/>
          </a:p>
        </p:txBody>
      </p:sp>
    </p:spTree>
    <p:extLst>
      <p:ext uri="{BB962C8B-B14F-4D97-AF65-F5344CB8AC3E}">
        <p14:creationId xmlns:p14="http://schemas.microsoft.com/office/powerpoint/2010/main" val="3559120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324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5358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41277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2/6/2022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1" y="1215753"/>
            <a:ext cx="7704000" cy="3416400"/>
          </a:xfrm>
          <a:prstGeom prst="rect">
            <a:avLst/>
          </a:prstGeom>
        </p:spPr>
        <p:txBody>
          <a:bodyPr spcFirstLastPara="1" wrap="square" lIns="91425" tIns="91425" rIns="91425" bIns="91425" anchor="t" anchorCtr="0">
            <a:noAutofit/>
          </a:bodyPr>
          <a:lstStyle>
            <a:lvl1pPr marL="309799" lvl="0" indent="-206532" rtl="0">
              <a:lnSpc>
                <a:spcPct val="100000"/>
              </a:lnSpc>
              <a:spcBef>
                <a:spcPts val="0"/>
              </a:spcBef>
              <a:spcAft>
                <a:spcPts val="0"/>
              </a:spcAft>
              <a:buClr>
                <a:srgbClr val="434343"/>
              </a:buClr>
              <a:buSzPts val="1200"/>
              <a:buAutoNum type="arabicPeriod"/>
              <a:defRPr sz="847">
                <a:solidFill>
                  <a:srgbClr val="434343"/>
                </a:solidFill>
              </a:defRPr>
            </a:lvl1pPr>
            <a:lvl2pPr marL="619597" lvl="1"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2pPr>
            <a:lvl3pPr marL="929396" lvl="2"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3pPr>
            <a:lvl4pPr marL="1239195" lvl="3"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4pPr>
            <a:lvl5pPr marL="1548994" lvl="4"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5pPr>
            <a:lvl6pPr marL="1858792" lvl="5"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6pPr>
            <a:lvl7pPr marL="2168591" lvl="6"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7pPr>
            <a:lvl8pPr marL="2478390" lvl="7"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8pPr>
            <a:lvl9pPr marL="2788188" lvl="8" indent="-206532" rtl="0">
              <a:lnSpc>
                <a:spcPct val="115000"/>
              </a:lnSpc>
              <a:spcBef>
                <a:spcPts val="1084"/>
              </a:spcBef>
              <a:spcAft>
                <a:spcPts val="1084"/>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50159601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1"/>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2400"/>
            </a:lvl2pPr>
            <a:lvl3pPr lvl="2" algn="ctr">
              <a:spcBef>
                <a:spcPts val="0"/>
              </a:spcBef>
              <a:spcAft>
                <a:spcPts val="0"/>
              </a:spcAft>
              <a:buSzPts val="3600"/>
              <a:buNone/>
              <a:defRPr sz="2400"/>
            </a:lvl3pPr>
            <a:lvl4pPr lvl="3" algn="ctr">
              <a:spcBef>
                <a:spcPts val="0"/>
              </a:spcBef>
              <a:spcAft>
                <a:spcPts val="0"/>
              </a:spcAft>
              <a:buSzPts val="3600"/>
              <a:buNone/>
              <a:defRPr sz="2400"/>
            </a:lvl4pPr>
            <a:lvl5pPr lvl="4" algn="ctr">
              <a:spcBef>
                <a:spcPts val="0"/>
              </a:spcBef>
              <a:spcAft>
                <a:spcPts val="0"/>
              </a:spcAft>
              <a:buSzPts val="3600"/>
              <a:buNone/>
              <a:defRPr sz="2400"/>
            </a:lvl5pPr>
            <a:lvl6pPr lvl="5" algn="ctr">
              <a:spcBef>
                <a:spcPts val="0"/>
              </a:spcBef>
              <a:spcAft>
                <a:spcPts val="0"/>
              </a:spcAft>
              <a:buSzPts val="3600"/>
              <a:buNone/>
              <a:defRPr sz="2400"/>
            </a:lvl6pPr>
            <a:lvl7pPr lvl="6" algn="ctr">
              <a:spcBef>
                <a:spcPts val="0"/>
              </a:spcBef>
              <a:spcAft>
                <a:spcPts val="0"/>
              </a:spcAft>
              <a:buSzPts val="3600"/>
              <a:buNone/>
              <a:defRPr sz="2400"/>
            </a:lvl7pPr>
            <a:lvl8pPr lvl="7" algn="ctr">
              <a:spcBef>
                <a:spcPts val="0"/>
              </a:spcBef>
              <a:spcAft>
                <a:spcPts val="0"/>
              </a:spcAft>
              <a:buSzPts val="3600"/>
              <a:buNone/>
              <a:defRPr sz="2400"/>
            </a:lvl8pPr>
            <a:lvl9pPr lvl="8" algn="ctr">
              <a:spcBef>
                <a:spcPts val="0"/>
              </a:spcBef>
              <a:spcAft>
                <a:spcPts val="0"/>
              </a:spcAft>
              <a:buSzPts val="3600"/>
              <a:buNone/>
              <a:defRPr sz="2400"/>
            </a:lvl9pPr>
          </a:lstStyle>
          <a:p>
            <a:endParaRPr/>
          </a:p>
        </p:txBody>
      </p:sp>
      <p:sp>
        <p:nvSpPr>
          <p:cNvPr id="13" name="Google Shape;13;p3"/>
          <p:cNvSpPr txBox="1">
            <a:spLocks noGrp="1"/>
          </p:cNvSpPr>
          <p:nvPr>
            <p:ph type="title" idx="2" hasCustomPrompt="1"/>
          </p:nvPr>
        </p:nvSpPr>
        <p:spPr>
          <a:xfrm>
            <a:off x="720000" y="1337826"/>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4100"/>
            </a:lvl1pPr>
            <a:lvl2pPr lvl="1" algn="ctr" rtl="0">
              <a:spcBef>
                <a:spcPts val="0"/>
              </a:spcBef>
              <a:spcAft>
                <a:spcPts val="0"/>
              </a:spcAft>
              <a:buSzPts val="6000"/>
              <a:buNone/>
              <a:defRPr sz="4100"/>
            </a:lvl2pPr>
            <a:lvl3pPr lvl="2" algn="ctr" rtl="0">
              <a:spcBef>
                <a:spcPts val="0"/>
              </a:spcBef>
              <a:spcAft>
                <a:spcPts val="0"/>
              </a:spcAft>
              <a:buSzPts val="6000"/>
              <a:buNone/>
              <a:defRPr sz="4100"/>
            </a:lvl3pPr>
            <a:lvl4pPr lvl="3" algn="ctr" rtl="0">
              <a:spcBef>
                <a:spcPts val="0"/>
              </a:spcBef>
              <a:spcAft>
                <a:spcPts val="0"/>
              </a:spcAft>
              <a:buSzPts val="6000"/>
              <a:buNone/>
              <a:defRPr sz="4100"/>
            </a:lvl4pPr>
            <a:lvl5pPr lvl="4" algn="ctr" rtl="0">
              <a:spcBef>
                <a:spcPts val="0"/>
              </a:spcBef>
              <a:spcAft>
                <a:spcPts val="0"/>
              </a:spcAft>
              <a:buSzPts val="6000"/>
              <a:buNone/>
              <a:defRPr sz="4100"/>
            </a:lvl5pPr>
            <a:lvl6pPr lvl="5" algn="ctr" rtl="0">
              <a:spcBef>
                <a:spcPts val="0"/>
              </a:spcBef>
              <a:spcAft>
                <a:spcPts val="0"/>
              </a:spcAft>
              <a:buSzPts val="6000"/>
              <a:buNone/>
              <a:defRPr sz="4100"/>
            </a:lvl6pPr>
            <a:lvl7pPr lvl="6" algn="ctr" rtl="0">
              <a:spcBef>
                <a:spcPts val="0"/>
              </a:spcBef>
              <a:spcAft>
                <a:spcPts val="0"/>
              </a:spcAft>
              <a:buSzPts val="6000"/>
              <a:buNone/>
              <a:defRPr sz="4100"/>
            </a:lvl7pPr>
            <a:lvl8pPr lvl="7" algn="ctr" rtl="0">
              <a:spcBef>
                <a:spcPts val="0"/>
              </a:spcBef>
              <a:spcAft>
                <a:spcPts val="0"/>
              </a:spcAft>
              <a:buSzPts val="6000"/>
              <a:buNone/>
              <a:defRPr sz="4100"/>
            </a:lvl8pPr>
            <a:lvl9pPr lvl="8" algn="ctr" rtl="0">
              <a:spcBef>
                <a:spcPts val="0"/>
              </a:spcBef>
              <a:spcAft>
                <a:spcPts val="0"/>
              </a:spcAft>
              <a:buSzPts val="6000"/>
              <a:buNone/>
              <a:defRPr sz="4100"/>
            </a:lvl9pPr>
          </a:lstStyle>
          <a:p>
            <a:r>
              <a:t>xx%</a:t>
            </a:r>
          </a:p>
        </p:txBody>
      </p:sp>
      <p:sp>
        <p:nvSpPr>
          <p:cNvPr id="14" name="Google Shape;14;p3"/>
          <p:cNvSpPr txBox="1">
            <a:spLocks noGrp="1"/>
          </p:cNvSpPr>
          <p:nvPr>
            <p:ph type="subTitle" idx="1"/>
          </p:nvPr>
        </p:nvSpPr>
        <p:spPr>
          <a:xfrm>
            <a:off x="720000" y="2903576"/>
            <a:ext cx="5067600" cy="7134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41089568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1" y="3100289"/>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000"/>
            </a:lvl2pPr>
            <a:lvl3pPr lvl="2" algn="ctr" rtl="0">
              <a:spcBef>
                <a:spcPts val="0"/>
              </a:spcBef>
              <a:spcAft>
                <a:spcPts val="0"/>
              </a:spcAft>
              <a:buSzPts val="3000"/>
              <a:buNone/>
              <a:defRPr sz="2000"/>
            </a:lvl3pPr>
            <a:lvl4pPr lvl="3" algn="ctr" rtl="0">
              <a:spcBef>
                <a:spcPts val="0"/>
              </a:spcBef>
              <a:spcAft>
                <a:spcPts val="0"/>
              </a:spcAft>
              <a:buSzPts val="3000"/>
              <a:buNone/>
              <a:defRPr sz="2000"/>
            </a:lvl4pPr>
            <a:lvl5pPr lvl="4" algn="ctr" rtl="0">
              <a:spcBef>
                <a:spcPts val="0"/>
              </a:spcBef>
              <a:spcAft>
                <a:spcPts val="0"/>
              </a:spcAft>
              <a:buSzPts val="3000"/>
              <a:buNone/>
              <a:defRPr sz="2000"/>
            </a:lvl5pPr>
            <a:lvl6pPr lvl="5" algn="ctr" rtl="0">
              <a:spcBef>
                <a:spcPts val="0"/>
              </a:spcBef>
              <a:spcAft>
                <a:spcPts val="0"/>
              </a:spcAft>
              <a:buSzPts val="3000"/>
              <a:buNone/>
              <a:defRPr sz="2000"/>
            </a:lvl6pPr>
            <a:lvl7pPr lvl="6" algn="ctr" rtl="0">
              <a:spcBef>
                <a:spcPts val="0"/>
              </a:spcBef>
              <a:spcAft>
                <a:spcPts val="0"/>
              </a:spcAft>
              <a:buSzPts val="3000"/>
              <a:buNone/>
              <a:defRPr sz="2000"/>
            </a:lvl7pPr>
            <a:lvl8pPr lvl="7" algn="ctr" rtl="0">
              <a:spcBef>
                <a:spcPts val="0"/>
              </a:spcBef>
              <a:spcAft>
                <a:spcPts val="0"/>
              </a:spcAft>
              <a:buSzPts val="3000"/>
              <a:buNone/>
              <a:defRPr sz="2000"/>
            </a:lvl8pPr>
            <a:lvl9pPr lvl="8" algn="ctr" rtl="0">
              <a:spcBef>
                <a:spcPts val="0"/>
              </a:spcBef>
              <a:spcAft>
                <a:spcPts val="0"/>
              </a:spcAft>
              <a:buSzPts val="3000"/>
              <a:buNone/>
              <a:defRPr sz="2000"/>
            </a:lvl9pPr>
          </a:lstStyle>
          <a:p>
            <a:endParaRPr/>
          </a:p>
        </p:txBody>
      </p:sp>
      <p:sp>
        <p:nvSpPr>
          <p:cNvPr id="65" name="Google Shape;65;p15"/>
          <p:cNvSpPr txBox="1">
            <a:spLocks noGrp="1"/>
          </p:cNvSpPr>
          <p:nvPr>
            <p:ph type="subTitle" idx="1"/>
          </p:nvPr>
        </p:nvSpPr>
        <p:spPr>
          <a:xfrm>
            <a:off x="1226401" y="1511314"/>
            <a:ext cx="6691200" cy="14784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2000"/>
            </a:lvl2pPr>
            <a:lvl3pPr lvl="2" algn="ctr" rtl="0">
              <a:lnSpc>
                <a:spcPct val="100000"/>
              </a:lnSpc>
              <a:spcBef>
                <a:spcPts val="0"/>
              </a:spcBef>
              <a:spcAft>
                <a:spcPts val="0"/>
              </a:spcAft>
              <a:buSzPts val="3000"/>
              <a:buNone/>
              <a:defRPr sz="2000"/>
            </a:lvl3pPr>
            <a:lvl4pPr lvl="3" algn="ctr" rtl="0">
              <a:lnSpc>
                <a:spcPct val="100000"/>
              </a:lnSpc>
              <a:spcBef>
                <a:spcPts val="0"/>
              </a:spcBef>
              <a:spcAft>
                <a:spcPts val="0"/>
              </a:spcAft>
              <a:buSzPts val="3000"/>
              <a:buNone/>
              <a:defRPr sz="2000"/>
            </a:lvl4pPr>
            <a:lvl5pPr lvl="4" algn="ctr" rtl="0">
              <a:lnSpc>
                <a:spcPct val="100000"/>
              </a:lnSpc>
              <a:spcBef>
                <a:spcPts val="0"/>
              </a:spcBef>
              <a:spcAft>
                <a:spcPts val="0"/>
              </a:spcAft>
              <a:buSzPts val="3000"/>
              <a:buNone/>
              <a:defRPr sz="2000"/>
            </a:lvl5pPr>
            <a:lvl6pPr lvl="5" algn="ctr" rtl="0">
              <a:lnSpc>
                <a:spcPct val="100000"/>
              </a:lnSpc>
              <a:spcBef>
                <a:spcPts val="0"/>
              </a:spcBef>
              <a:spcAft>
                <a:spcPts val="0"/>
              </a:spcAft>
              <a:buSzPts val="3000"/>
              <a:buNone/>
              <a:defRPr sz="2000"/>
            </a:lvl6pPr>
            <a:lvl7pPr lvl="6" algn="ctr" rtl="0">
              <a:lnSpc>
                <a:spcPct val="100000"/>
              </a:lnSpc>
              <a:spcBef>
                <a:spcPts val="0"/>
              </a:spcBef>
              <a:spcAft>
                <a:spcPts val="0"/>
              </a:spcAft>
              <a:buSzPts val="3000"/>
              <a:buNone/>
              <a:defRPr sz="2000"/>
            </a:lvl7pPr>
            <a:lvl8pPr lvl="7" algn="ctr" rtl="0">
              <a:lnSpc>
                <a:spcPct val="100000"/>
              </a:lnSpc>
              <a:spcBef>
                <a:spcPts val="0"/>
              </a:spcBef>
              <a:spcAft>
                <a:spcPts val="0"/>
              </a:spcAft>
              <a:buSzPts val="3000"/>
              <a:buNone/>
              <a:defRPr sz="2000"/>
            </a:lvl8pPr>
            <a:lvl9pPr lvl="8" algn="ctr" rtl="0">
              <a:lnSpc>
                <a:spcPct val="100000"/>
              </a:lnSpc>
              <a:spcBef>
                <a:spcPts val="0"/>
              </a:spcBef>
              <a:spcAft>
                <a:spcPts val="0"/>
              </a:spcAft>
              <a:buSzPts val="3000"/>
              <a:buNone/>
              <a:defRPr sz="2000"/>
            </a:lvl9pPr>
          </a:lstStyle>
          <a:p>
            <a:endParaRPr/>
          </a:p>
        </p:txBody>
      </p:sp>
    </p:spTree>
    <p:extLst>
      <p:ext uri="{BB962C8B-B14F-4D97-AF65-F5344CB8AC3E}">
        <p14:creationId xmlns:p14="http://schemas.microsoft.com/office/powerpoint/2010/main" val="1268709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1"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2" name="Google Shape;42;p13"/>
          <p:cNvSpPr txBox="1">
            <a:spLocks noGrp="1"/>
          </p:cNvSpPr>
          <p:nvPr>
            <p:ph type="subTitle" idx="1"/>
          </p:nvPr>
        </p:nvSpPr>
        <p:spPr>
          <a:xfrm>
            <a:off x="720001"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70"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4" name="Google Shape;44;p13"/>
          <p:cNvSpPr txBox="1">
            <a:spLocks noGrp="1"/>
          </p:cNvSpPr>
          <p:nvPr>
            <p:ph type="subTitle" idx="3"/>
          </p:nvPr>
        </p:nvSpPr>
        <p:spPr>
          <a:xfrm>
            <a:off x="3419270"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1"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6" name="Google Shape;46;p13"/>
          <p:cNvSpPr txBox="1">
            <a:spLocks noGrp="1"/>
          </p:cNvSpPr>
          <p:nvPr>
            <p:ph type="subTitle" idx="5"/>
          </p:nvPr>
        </p:nvSpPr>
        <p:spPr>
          <a:xfrm>
            <a:off x="720001"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70"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8" name="Google Shape;48;p13"/>
          <p:cNvSpPr txBox="1">
            <a:spLocks noGrp="1"/>
          </p:cNvSpPr>
          <p:nvPr>
            <p:ph type="subTitle" idx="7"/>
          </p:nvPr>
        </p:nvSpPr>
        <p:spPr>
          <a:xfrm>
            <a:off x="3419270"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6"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0" name="Google Shape;50;p13"/>
          <p:cNvSpPr txBox="1">
            <a:spLocks noGrp="1"/>
          </p:cNvSpPr>
          <p:nvPr>
            <p:ph type="subTitle" idx="9"/>
          </p:nvPr>
        </p:nvSpPr>
        <p:spPr>
          <a:xfrm>
            <a:off x="6118546"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6"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2" name="Google Shape;52;p13"/>
          <p:cNvSpPr txBox="1">
            <a:spLocks noGrp="1"/>
          </p:cNvSpPr>
          <p:nvPr>
            <p:ph type="subTitle" idx="14"/>
          </p:nvPr>
        </p:nvSpPr>
        <p:spPr>
          <a:xfrm>
            <a:off x="6118546"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9" name="Google Shape;59;p13"/>
          <p:cNvSpPr txBox="1">
            <a:spLocks noGrp="1"/>
          </p:cNvSpPr>
          <p:nvPr>
            <p:ph type="title" idx="21"/>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980524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1" y="1307101"/>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800"/>
            </a:lvl1pPr>
            <a:lvl2pPr lvl="1">
              <a:spcBef>
                <a:spcPts val="0"/>
              </a:spcBef>
              <a:spcAft>
                <a:spcPts val="0"/>
              </a:spcAft>
              <a:buSzPts val="4800"/>
              <a:buNone/>
              <a:defRPr sz="3300"/>
            </a:lvl2pPr>
            <a:lvl3pPr lvl="2">
              <a:spcBef>
                <a:spcPts val="0"/>
              </a:spcBef>
              <a:spcAft>
                <a:spcPts val="0"/>
              </a:spcAft>
              <a:buSzPts val="4800"/>
              <a:buNone/>
              <a:defRPr sz="3300"/>
            </a:lvl3pPr>
            <a:lvl4pPr lvl="3">
              <a:spcBef>
                <a:spcPts val="0"/>
              </a:spcBef>
              <a:spcAft>
                <a:spcPts val="0"/>
              </a:spcAft>
              <a:buSzPts val="4800"/>
              <a:buNone/>
              <a:defRPr sz="3300"/>
            </a:lvl4pPr>
            <a:lvl5pPr lvl="4">
              <a:spcBef>
                <a:spcPts val="0"/>
              </a:spcBef>
              <a:spcAft>
                <a:spcPts val="0"/>
              </a:spcAft>
              <a:buSzPts val="4800"/>
              <a:buNone/>
              <a:defRPr sz="3300"/>
            </a:lvl5pPr>
            <a:lvl6pPr lvl="5">
              <a:spcBef>
                <a:spcPts val="0"/>
              </a:spcBef>
              <a:spcAft>
                <a:spcPts val="0"/>
              </a:spcAft>
              <a:buSzPts val="4800"/>
              <a:buNone/>
              <a:defRPr sz="3300"/>
            </a:lvl6pPr>
            <a:lvl7pPr lvl="6">
              <a:spcBef>
                <a:spcPts val="0"/>
              </a:spcBef>
              <a:spcAft>
                <a:spcPts val="0"/>
              </a:spcAft>
              <a:buSzPts val="4800"/>
              <a:buNone/>
              <a:defRPr sz="3300"/>
            </a:lvl7pPr>
            <a:lvl8pPr lvl="7">
              <a:spcBef>
                <a:spcPts val="0"/>
              </a:spcBef>
              <a:spcAft>
                <a:spcPts val="0"/>
              </a:spcAft>
              <a:buSzPts val="4800"/>
              <a:buNone/>
              <a:defRPr sz="3300"/>
            </a:lvl8pPr>
            <a:lvl9pPr lvl="8">
              <a:spcBef>
                <a:spcPts val="0"/>
              </a:spcBef>
              <a:spcAft>
                <a:spcPts val="0"/>
              </a:spcAft>
              <a:buSzPts val="4800"/>
              <a:buNone/>
              <a:defRPr sz="3300"/>
            </a:lvl9pPr>
          </a:lstStyle>
          <a:p>
            <a:endParaRPr/>
          </a:p>
        </p:txBody>
      </p:sp>
    </p:spTree>
    <p:extLst>
      <p:ext uri="{BB962C8B-B14F-4D97-AF65-F5344CB8AC3E}">
        <p14:creationId xmlns:p14="http://schemas.microsoft.com/office/powerpoint/2010/main" val="52251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2/6/2022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2/6/2022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2/6/2022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2/6/2022</a:t>
            </a:fld>
            <a:endParaRPr lang="en-US"/>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269922"/>
            <a:ext cx="7406640" cy="2073227"/>
          </a:xfrm>
        </p:spPr>
        <p:txBody>
          <a:bodyPr>
            <a:normAutofit/>
          </a:bodyPr>
          <a:lstStyle/>
          <a:p>
            <a:r>
              <a:rPr lang="en-US" sz="4000" dirty="0" smtClean="0">
                <a:latin typeface="Times New Roman" panose="02020603050405020304" pitchFamily="18" charset="0"/>
                <a:cs typeface="Times New Roman" panose="02020603050405020304" pitchFamily="18" charset="0"/>
              </a:rPr>
              <a:t>Python – Statistical Data Analysis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347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1725153" y="267494"/>
            <a:ext cx="5582863" cy="612100"/>
          </a:xfrm>
          <a:prstGeom prst="rect">
            <a:avLst/>
          </a:prstGeom>
        </p:spPr>
        <p:txBody>
          <a:bodyPr spcFirstLastPara="1" wrap="square" lIns="0" tIns="0" rIns="0" bIns="0" anchor="ctr" anchorCtr="0">
            <a:noAutofit/>
          </a:bodyPr>
          <a:lstStyle/>
          <a:p>
            <a:pPr algn="l">
              <a:buSzPts val="1100"/>
            </a:pPr>
            <a:r>
              <a:rPr lang="en" sz="3200" dirty="0">
                <a:solidFill>
                  <a:schemeClr val="tx1"/>
                </a:solidFill>
                <a:latin typeface="Times New Roman" panose="02020603050405020304" pitchFamily="18" charset="0"/>
                <a:cs typeface="Times New Roman" panose="02020603050405020304" pitchFamily="18" charset="0"/>
              </a:rPr>
              <a:t>Data Science &amp; Analytics Learning Plan</a:t>
            </a:r>
            <a:endParaRPr sz="3200" dirty="0">
              <a:solidFill>
                <a:schemeClr val="tx1"/>
              </a:solidFill>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910211" y="1054831"/>
            <a:ext cx="1481289" cy="2665269"/>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Python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100" dirty="0">
                    <a:solidFill>
                      <a:schemeClr val="dk1"/>
                    </a:solidFill>
                    <a:latin typeface="Roboto"/>
                    <a:ea typeface="Roboto"/>
                    <a:cs typeface="Roboto"/>
                    <a:sym typeface="Roboto"/>
                  </a:rPr>
                  <a:t>Introduction To Python and Python Data Structures</a:t>
                </a:r>
                <a:endParaRPr sz="11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01</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391492" y="1054831"/>
            <a:ext cx="1537963" cy="249516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100" dirty="0">
                    <a:latin typeface="Roboto"/>
                    <a:ea typeface="Roboto"/>
                    <a:cs typeface="Roboto"/>
                    <a:sym typeface="Roboto"/>
                  </a:rPr>
                  <a:t>Pandas</a:t>
                </a:r>
              </a:p>
              <a:p>
                <a:r>
                  <a:rPr lang="en" sz="1100" dirty="0">
                    <a:latin typeface="Roboto"/>
                    <a:ea typeface="Roboto"/>
                    <a:cs typeface="Roboto"/>
                    <a:sym typeface="Roboto"/>
                  </a:rPr>
                  <a:t>Numpy</a:t>
                </a:r>
              </a:p>
              <a:p>
                <a:r>
                  <a:rPr lang="en" sz="1100" dirty="0">
                    <a:latin typeface="Roboto"/>
                    <a:ea typeface="Roboto"/>
                    <a:cs typeface="Roboto"/>
                    <a:sym typeface="Roboto"/>
                  </a:rPr>
                  <a:t>MatplotLib</a:t>
                </a:r>
              </a:p>
              <a:p>
                <a:r>
                  <a:rPr lang="en" sz="1100" dirty="0">
                    <a:latin typeface="Roboto"/>
                    <a:ea typeface="Roboto"/>
                    <a:cs typeface="Roboto"/>
                    <a:sym typeface="Roboto"/>
                  </a:rPr>
                  <a:t>Cborn, SKLearn Lib</a:t>
                </a:r>
              </a:p>
              <a:p>
                <a:r>
                  <a:rPr lang="en" sz="1100" dirty="0">
                    <a:latin typeface="Roboto"/>
                    <a:ea typeface="Roboto"/>
                    <a:cs typeface="Roboto"/>
                    <a:sym typeface="Roboto"/>
                  </a:rPr>
                  <a:t>Collab</a:t>
                </a:r>
                <a:endParaRPr sz="11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200" dirty="0">
                  <a:sym typeface="Fira Sans Extra Condensed SemiBold"/>
                </a:rPr>
                <a:t>02</a:t>
              </a:r>
              <a:endParaRPr sz="2200" dirty="0">
                <a:sym typeface="Fira Sans Extra Condensed SemiBold"/>
              </a:endParaRPr>
            </a:p>
          </p:txBody>
        </p:sp>
      </p:grpSp>
      <p:grpSp>
        <p:nvGrpSpPr>
          <p:cNvPr id="281" name="Google Shape;281;p29"/>
          <p:cNvGrpSpPr/>
          <p:nvPr/>
        </p:nvGrpSpPr>
        <p:grpSpPr>
          <a:xfrm>
            <a:off x="3887993" y="1054830"/>
            <a:ext cx="1355890" cy="256886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smtClean="0">
                    <a:sym typeface="Roboto"/>
                  </a:rPr>
                  <a:t>Distribution</a:t>
                </a:r>
              </a:p>
              <a:p>
                <a:r>
                  <a:rPr lang="en-US" dirty="0" smtClean="0">
                    <a:sym typeface="Roboto"/>
                  </a:rPr>
                  <a:t>Visualization</a:t>
                </a:r>
              </a:p>
              <a:p>
                <a:r>
                  <a:rPr lang="en-US" dirty="0" smtClean="0">
                    <a:sym typeface="Roboto"/>
                  </a:rPr>
                  <a:t>Aggregation</a:t>
                </a:r>
              </a:p>
              <a:p>
                <a:r>
                  <a:rPr lang="en-US" dirty="0" smtClean="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200" dirty="0">
                  <a:latin typeface="Fira Sans Extra Condensed SemiBold"/>
                  <a:ea typeface="Fira Sans Extra Condensed SemiBold"/>
                  <a:cs typeface="Fira Sans Extra Condensed SemiBold"/>
                  <a:sym typeface="Fira Sans Extra Condensed SemiBold"/>
                </a:rPr>
                <a:t>03</a:t>
              </a:r>
              <a:endParaRPr sz="22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5207853" y="1054831"/>
            <a:ext cx="1314437" cy="249516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Tools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smtClean="0">
                    <a:sym typeface="Roboto"/>
                  </a:rPr>
                  <a:t>PowerBi</a:t>
                </a:r>
              </a:p>
              <a:p>
                <a:r>
                  <a:rPr lang="en" dirty="0" smtClean="0">
                    <a:sym typeface="Roboto"/>
                  </a:rPr>
                  <a:t>Tableo</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04</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6411695" y="1049992"/>
            <a:ext cx="1632943" cy="249516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100" dirty="0">
                    <a:solidFill>
                      <a:schemeClr val="dk1"/>
                    </a:solidFill>
                    <a:latin typeface="Roboto"/>
                    <a:ea typeface="Roboto"/>
                    <a:cs typeface="Roboto"/>
                    <a:sym typeface="Roboto"/>
                  </a:rPr>
                  <a:t>Project Building,</a:t>
                </a:r>
              </a:p>
              <a:p>
                <a:pPr algn="ctr">
                  <a:buClr>
                    <a:schemeClr val="dk1"/>
                  </a:buClr>
                  <a:buSzPts val="1100"/>
                </a:pPr>
                <a:r>
                  <a:rPr lang="en" sz="1100" dirty="0">
                    <a:solidFill>
                      <a:schemeClr val="dk1"/>
                    </a:solidFill>
                    <a:latin typeface="Roboto"/>
                    <a:ea typeface="Roboto"/>
                    <a:cs typeface="Roboto"/>
                    <a:sym typeface="Roboto"/>
                  </a:rPr>
                  <a:t>DSA Jobs</a:t>
                </a:r>
                <a:endParaRPr sz="1100"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05</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498" y="1619745"/>
            <a:ext cx="1100404" cy="6827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337" y="1654316"/>
            <a:ext cx="1482301" cy="824361"/>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590407" y="1654316"/>
            <a:ext cx="1071924" cy="648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835" y="1615640"/>
            <a:ext cx="936821" cy="662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5400907" y="1669237"/>
            <a:ext cx="928320" cy="70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81461"/>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7"/>
            <a:ext cx="8229600" cy="579711"/>
          </a:xfrm>
        </p:spPr>
        <p:txBody>
          <a:bodyPr lIns="61960" tIns="30980" rIns="61960" bIns="30980">
            <a:normAutofit/>
          </a:bodyPr>
          <a:lstStyle/>
          <a:p>
            <a:pPr algn="l"/>
            <a:r>
              <a:rPr lang="en" sz="3200" dirty="0">
                <a:solidFill>
                  <a:schemeClr val="tx1"/>
                </a:solidFill>
                <a:latin typeface="Times New Roman" panose="02020603050405020304" pitchFamily="18" charset="0"/>
                <a:cs typeface="Times New Roman" panose="02020603050405020304" pitchFamily="18" charset="0"/>
              </a:rPr>
              <a:t>Day wise Learning Plan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83568" y="1089214"/>
            <a:ext cx="5832648" cy="306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960" tIns="30980" rIns="61960" bIns="309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19597"/>
            <a:r>
              <a:rPr lang="en-US" sz="1200" b="1" dirty="0">
                <a:solidFill>
                  <a:srgbClr val="606060"/>
                </a:solidFill>
                <a:latin typeface="Poppins"/>
              </a:rPr>
              <a:t>Day -1 :</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for Data</a:t>
            </a:r>
            <a:br>
              <a:rPr lang="en-US" sz="1200" dirty="0">
                <a:solidFill>
                  <a:srgbClr val="2D2D2F"/>
                </a:solidFill>
                <a:latin typeface="Segoe UI" panose="020B0502040204020203" pitchFamily="34" charset="0"/>
                <a:cs typeface="Segoe UI" panose="020B0502040204020203" pitchFamily="34" charset="0"/>
              </a:rPr>
            </a:br>
            <a:r>
              <a:rPr lang="en-US" sz="1200" dirty="0">
                <a:solidFill>
                  <a:srgbClr val="2D2D2F"/>
                </a:solidFill>
                <a:latin typeface="Segoe UI" panose="020B0502040204020203" pitchFamily="34" charset="0"/>
                <a:cs typeface="Segoe UI" panose="020B0502040204020203" pitchFamily="34" charset="0"/>
              </a:rPr>
              <a:t>Science (5 Solved end-to-end Data Science Projects in Python)</a:t>
            </a:r>
            <a:endParaRPr lang="en-US" sz="1200" dirty="0"/>
          </a:p>
          <a:p>
            <a:pPr defTabSz="619597"/>
            <a:r>
              <a:rPr lang="en-US" sz="1200" b="1" dirty="0">
                <a:solidFill>
                  <a:srgbClr val="606060"/>
                </a:solidFill>
                <a:latin typeface="Poppins"/>
              </a:rPr>
              <a:t>Day -2: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Advanced Python Programming</a:t>
            </a:r>
            <a:endParaRPr lang="en-US" sz="1200" dirty="0"/>
          </a:p>
          <a:p>
            <a:pPr defTabSz="619597"/>
            <a:r>
              <a:rPr lang="en-US" sz="1200" b="1" dirty="0">
                <a:solidFill>
                  <a:srgbClr val="606060"/>
                </a:solidFill>
                <a:latin typeface="Poppins"/>
              </a:rPr>
              <a:t>Day -3: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Introduction</a:t>
            </a:r>
            <a:endParaRPr lang="en-US" sz="1200" dirty="0"/>
          </a:p>
          <a:p>
            <a:pPr defTabSz="619597"/>
            <a:r>
              <a:rPr lang="en-US" sz="1200" b="1" dirty="0">
                <a:solidFill>
                  <a:srgbClr val="606060"/>
                </a:solidFill>
                <a:latin typeface="Poppins"/>
              </a:rPr>
              <a:t>Day -4: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Data Structures</a:t>
            </a:r>
            <a:endParaRPr lang="en-US" sz="1200" dirty="0"/>
          </a:p>
          <a:p>
            <a:pPr defTabSz="619597"/>
            <a:r>
              <a:rPr lang="en-US" sz="1200" b="1" dirty="0">
                <a:solidFill>
                  <a:srgbClr val="606060"/>
                </a:solidFill>
                <a:latin typeface="Poppins"/>
              </a:rPr>
              <a:t>Day -5:</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library – Array Operations | Mathematical Functions</a:t>
            </a:r>
            <a:endParaRPr lang="en-US" sz="1200" dirty="0"/>
          </a:p>
          <a:p>
            <a:pPr defTabSz="619597"/>
            <a:r>
              <a:rPr lang="en-US" sz="1200" b="1" dirty="0">
                <a:solidFill>
                  <a:srgbClr val="606060"/>
                </a:solidFill>
                <a:latin typeface="Poppins"/>
              </a:rPr>
              <a:t>Day -6:</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 Sort, Search and Counting Functions</a:t>
            </a:r>
            <a:endParaRPr lang="en-US" sz="1200" dirty="0"/>
          </a:p>
          <a:p>
            <a:pPr defTabSz="619597"/>
            <a:r>
              <a:rPr lang="en-US" sz="1200" b="1" dirty="0">
                <a:solidFill>
                  <a:srgbClr val="606060"/>
                </a:solidFill>
                <a:latin typeface="Poppins"/>
              </a:rPr>
              <a:t>Day -7:</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Histogram Using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I/O With </a:t>
            </a:r>
            <a:r>
              <a:rPr lang="en-US" sz="1200" dirty="0" err="1">
                <a:solidFill>
                  <a:srgbClr val="2D2D2F"/>
                </a:solidFill>
                <a:latin typeface="Segoe UI" panose="020B0502040204020203" pitchFamily="34" charset="0"/>
                <a:cs typeface="Segoe UI" panose="020B0502040204020203" pitchFamily="34" charset="0"/>
              </a:rPr>
              <a:t>Numpy</a:t>
            </a:r>
            <a:endParaRPr lang="en-US" sz="1200" dirty="0"/>
          </a:p>
          <a:p>
            <a:pPr defTabSz="619597"/>
            <a:r>
              <a:rPr lang="en-US" sz="1200" b="1" dirty="0">
                <a:solidFill>
                  <a:srgbClr val="606060"/>
                </a:solidFill>
                <a:latin typeface="Poppins"/>
              </a:rPr>
              <a:t>Day -8:</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Library – Introduction , </a:t>
            </a:r>
            <a:r>
              <a:rPr lang="en-US" sz="1200" dirty="0" err="1">
                <a:solidFill>
                  <a:srgbClr val="2D2D2F"/>
                </a:solidFill>
                <a:latin typeface="Segoe UI" panose="020B0502040204020203" pitchFamily="34" charset="0"/>
                <a:cs typeface="Segoe UI" panose="020B0502040204020203" pitchFamily="34" charset="0"/>
              </a:rPr>
              <a:t>Pyplot</a:t>
            </a:r>
            <a:r>
              <a:rPr lang="en-US" sz="1200" dirty="0">
                <a:solidFill>
                  <a:srgbClr val="2D2D2F"/>
                </a:solidFill>
                <a:latin typeface="Segoe UI" panose="020B0502040204020203" pitchFamily="34" charset="0"/>
                <a:cs typeface="Segoe UI" panose="020B0502040204020203" pitchFamily="34" charset="0"/>
              </a:rPr>
              <a:t> API | Types Of Plots</a:t>
            </a:r>
            <a:endParaRPr lang="en-US" sz="1200" dirty="0"/>
          </a:p>
          <a:p>
            <a:pPr defTabSz="619597"/>
            <a:r>
              <a:rPr lang="en-US" sz="1200" b="1" dirty="0">
                <a:solidFill>
                  <a:srgbClr val="606060"/>
                </a:solidFill>
                <a:latin typeface="Poppins"/>
              </a:rPr>
              <a:t>Day -9:</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Seaborn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-10:</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SKLearn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-11:</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Google </a:t>
            </a:r>
            <a:r>
              <a:rPr lang="en-US" sz="1200" dirty="0" err="1">
                <a:solidFill>
                  <a:srgbClr val="2D2D2F"/>
                </a:solidFill>
                <a:latin typeface="Segoe UI" panose="020B0502040204020203" pitchFamily="34" charset="0"/>
                <a:cs typeface="Segoe UI" panose="020B0502040204020203" pitchFamily="34" charset="0"/>
              </a:rPr>
              <a:t>Colab</a:t>
            </a:r>
            <a:r>
              <a:rPr lang="en-US" sz="1200" dirty="0">
                <a:solidFill>
                  <a:srgbClr val="2D2D2F"/>
                </a:solidFill>
                <a:latin typeface="Segoe UI" panose="020B0502040204020203" pitchFamily="34" charset="0"/>
                <a:cs typeface="Segoe UI" panose="020B0502040204020203" pitchFamily="34" charset="0"/>
              </a:rPr>
              <a:t> Notebook</a:t>
            </a:r>
            <a:endParaRPr lang="en-US" sz="1200" dirty="0"/>
          </a:p>
          <a:p>
            <a:pPr defTabSz="619597"/>
            <a:r>
              <a:rPr lang="en-US" sz="1200" b="1" dirty="0">
                <a:solidFill>
                  <a:srgbClr val="606060"/>
                </a:solidFill>
                <a:latin typeface="Poppins"/>
              </a:rPr>
              <a:t>Day -12: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Date and Time, Data Wrangling</a:t>
            </a:r>
            <a:endParaRPr lang="en-US" sz="1200" dirty="0"/>
          </a:p>
          <a:p>
            <a:pPr defTabSz="619597"/>
            <a:r>
              <a:rPr lang="en-US" sz="1200" b="1" dirty="0">
                <a:solidFill>
                  <a:srgbClr val="606060"/>
                </a:solidFill>
                <a:latin typeface="Poppins"/>
              </a:rPr>
              <a:t>Day -13: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Data Aggregation</a:t>
            </a:r>
            <a:endParaRPr lang="en-US" sz="1200" dirty="0"/>
          </a:p>
          <a:p>
            <a:pPr defTabSz="619597"/>
            <a:r>
              <a:rPr lang="en-US" sz="1200" b="1" dirty="0">
                <a:solidFill>
                  <a:srgbClr val="606060"/>
                </a:solidFill>
                <a:latin typeface="Poppins"/>
              </a:rPr>
              <a:t>Day -14: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Word Tokenization , Stemming and </a:t>
            </a:r>
            <a:r>
              <a:rPr lang="en-US" sz="1200" dirty="0" err="1">
                <a:solidFill>
                  <a:srgbClr val="2D2D2F"/>
                </a:solidFill>
                <a:latin typeface="Segoe UI" panose="020B0502040204020203" pitchFamily="34" charset="0"/>
                <a:cs typeface="Segoe UI" panose="020B0502040204020203" pitchFamily="34" charset="0"/>
              </a:rPr>
              <a:t>Lammetization</a:t>
            </a:r>
            <a:endParaRPr lang="en-US" sz="1200" dirty="0"/>
          </a:p>
          <a:p>
            <a:pPr defTabSz="619597"/>
            <a:r>
              <a:rPr lang="en-US" sz="1200" b="1" dirty="0">
                <a:solidFill>
                  <a:srgbClr val="606060"/>
                </a:solidFill>
                <a:latin typeface="Poppins"/>
              </a:rPr>
              <a:t>Day -15: </a:t>
            </a:r>
            <a:r>
              <a:rPr lang="en-US" sz="1200" dirty="0">
                <a:solidFill>
                  <a:srgbClr val="2D2D2F"/>
                </a:solidFill>
                <a:latin typeface="Segoe UI" panose="020B0502040204020203" pitchFamily="34" charset="0"/>
                <a:cs typeface="Segoe UI" panose="020B0502040204020203" pitchFamily="34" charset="0"/>
              </a:rPr>
              <a:t>Python – Data Visualization</a:t>
            </a:r>
            <a:endParaRPr lang="en-US" sz="1900" dirty="0"/>
          </a:p>
        </p:txBody>
      </p:sp>
    </p:spTree>
    <p:extLst>
      <p:ext uri="{BB962C8B-B14F-4D97-AF65-F5344CB8AC3E}">
        <p14:creationId xmlns:p14="http://schemas.microsoft.com/office/powerpoint/2010/main" val="1937954004"/>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8229600" cy="857250"/>
          </a:xfrm>
        </p:spPr>
        <p:txBody>
          <a:bodyPr lIns="61960" tIns="30980" rIns="61960" bIns="30980"/>
          <a:lstStyle/>
          <a:p>
            <a:pPr algn="l"/>
            <a:r>
              <a:rPr lang="en" sz="2700" dirty="0">
                <a:solidFill>
                  <a:schemeClr val="tx1"/>
                </a:solidFill>
              </a:rPr>
              <a:t>Day wise Learning Plan</a:t>
            </a:r>
            <a:endParaRPr lang="en-US" sz="2400" dirty="0">
              <a:solidFill>
                <a:schemeClr val="tx1"/>
              </a:solidFill>
            </a:endParaRPr>
          </a:p>
        </p:txBody>
      </p:sp>
      <p:sp>
        <p:nvSpPr>
          <p:cNvPr id="3" name="Rectangle 2"/>
          <p:cNvSpPr/>
          <p:nvPr/>
        </p:nvSpPr>
        <p:spPr>
          <a:xfrm>
            <a:off x="609600" y="1047750"/>
            <a:ext cx="5898007" cy="4217549"/>
          </a:xfrm>
          <a:prstGeom prst="rect">
            <a:avLst/>
          </a:prstGeom>
        </p:spPr>
        <p:txBody>
          <a:bodyPr wrap="square" lIns="61960" tIns="30980" rIns="61960" bIns="30980">
            <a:spAutoFit/>
          </a:bodyPr>
          <a:lstStyle/>
          <a:p>
            <a:r>
              <a:rPr lang="en-US" b="1" dirty="0">
                <a:solidFill>
                  <a:srgbClr val="606060"/>
                </a:solidFill>
                <a:latin typeface="Poppins"/>
              </a:rPr>
              <a:t>Day -16:</a:t>
            </a:r>
            <a:r>
              <a:rPr lang="en-US" dirty="0">
                <a:solidFill>
                  <a:srgbClr val="606060"/>
                </a:solidFill>
                <a:latin typeface="Poppins"/>
              </a:rPr>
              <a:t> </a:t>
            </a:r>
            <a:r>
              <a:rPr lang="en-US" sz="1200" dirty="0">
                <a:solidFill>
                  <a:srgbClr val="2D2D2F"/>
                </a:solidFill>
                <a:latin typeface="Segoe UI" panose="020B0502040204020203" pitchFamily="34" charset="0"/>
              </a:rPr>
              <a:t>Python – Statistical Analysis</a:t>
            </a:r>
            <a:endParaRPr lang="en-US" dirty="0">
              <a:solidFill>
                <a:srgbClr val="606060"/>
              </a:solidFill>
              <a:latin typeface="Poppins"/>
            </a:endParaRPr>
          </a:p>
          <a:p>
            <a:r>
              <a:rPr lang="en-US" b="1" dirty="0">
                <a:solidFill>
                  <a:srgbClr val="606060"/>
                </a:solidFill>
                <a:latin typeface="Poppins"/>
              </a:rPr>
              <a:t>Day -17:</a:t>
            </a:r>
            <a:r>
              <a:rPr lang="en-US" dirty="0">
                <a:solidFill>
                  <a:srgbClr val="606060"/>
                </a:solidFill>
                <a:latin typeface="Poppins"/>
              </a:rPr>
              <a:t> </a:t>
            </a:r>
            <a:r>
              <a:rPr lang="en-US" sz="1200" dirty="0">
                <a:solidFill>
                  <a:srgbClr val="2D2D2F"/>
                </a:solidFill>
                <a:latin typeface="Segoe UI" panose="020B0502040204020203" pitchFamily="34" charset="0"/>
              </a:rPr>
              <a:t>Python – Types Of Distribution</a:t>
            </a:r>
            <a:endParaRPr lang="en-US" dirty="0">
              <a:solidFill>
                <a:srgbClr val="606060"/>
              </a:solidFill>
              <a:latin typeface="Poppins"/>
            </a:endParaRPr>
          </a:p>
          <a:p>
            <a:r>
              <a:rPr lang="en-US" b="1" dirty="0">
                <a:solidFill>
                  <a:srgbClr val="606060"/>
                </a:solidFill>
                <a:latin typeface="Poppins"/>
              </a:rPr>
              <a:t>Day -18:</a:t>
            </a:r>
            <a:r>
              <a:rPr lang="en-US" dirty="0">
                <a:solidFill>
                  <a:srgbClr val="606060"/>
                </a:solidFill>
                <a:latin typeface="Poppins"/>
              </a:rPr>
              <a:t> </a:t>
            </a:r>
            <a:r>
              <a:rPr lang="en-US" sz="1200" dirty="0">
                <a:solidFill>
                  <a:srgbClr val="2D2D2F"/>
                </a:solidFill>
                <a:latin typeface="Segoe UI" panose="020B0502040204020203" pitchFamily="34" charset="0"/>
              </a:rPr>
              <a:t>Python – Correlation ,Chi-Square Test , Linear Regression</a:t>
            </a:r>
            <a:endParaRPr lang="en-US" dirty="0">
              <a:solidFill>
                <a:srgbClr val="606060"/>
              </a:solidFill>
              <a:latin typeface="Poppins"/>
            </a:endParaRPr>
          </a:p>
          <a:p>
            <a:r>
              <a:rPr lang="en-US" b="1" dirty="0">
                <a:solidFill>
                  <a:srgbClr val="606060"/>
                </a:solidFill>
                <a:latin typeface="Poppins"/>
              </a:rPr>
              <a:t>Day -19:</a:t>
            </a:r>
            <a:r>
              <a:rPr lang="en-US" dirty="0">
                <a:solidFill>
                  <a:srgbClr val="606060"/>
                </a:solidFill>
                <a:latin typeface="Poppins"/>
              </a:rPr>
              <a:t> </a:t>
            </a:r>
            <a:r>
              <a:rPr lang="en-US" sz="1200" dirty="0">
                <a:solidFill>
                  <a:srgbClr val="2D2D2F"/>
                </a:solidFill>
                <a:latin typeface="Segoe UI" panose="020B0502040204020203" pitchFamily="34" charset="0"/>
              </a:rPr>
              <a:t>Tableau – Introduction and Tools</a:t>
            </a:r>
            <a:endParaRPr lang="en-US" dirty="0">
              <a:solidFill>
                <a:srgbClr val="606060"/>
              </a:solidFill>
              <a:latin typeface="Poppins"/>
            </a:endParaRPr>
          </a:p>
          <a:p>
            <a:r>
              <a:rPr lang="en-US" b="1" dirty="0">
                <a:solidFill>
                  <a:srgbClr val="606060"/>
                </a:solidFill>
                <a:latin typeface="Poppins"/>
              </a:rPr>
              <a:t>Day -20:</a:t>
            </a:r>
            <a:r>
              <a:rPr lang="en-US" dirty="0">
                <a:solidFill>
                  <a:srgbClr val="606060"/>
                </a:solidFill>
                <a:latin typeface="Poppins"/>
              </a:rPr>
              <a:t> </a:t>
            </a:r>
            <a:r>
              <a:rPr lang="en-US" sz="1200" dirty="0">
                <a:solidFill>
                  <a:srgbClr val="2D2D2F"/>
                </a:solidFill>
                <a:latin typeface="Segoe UI" panose="020B0502040204020203" pitchFamily="34" charset="0"/>
              </a:rPr>
              <a:t>Tableau – Data Sources , Worksheets</a:t>
            </a:r>
            <a:endParaRPr lang="en-US" dirty="0">
              <a:solidFill>
                <a:srgbClr val="606060"/>
              </a:solidFill>
              <a:latin typeface="Poppins"/>
            </a:endParaRPr>
          </a:p>
          <a:p>
            <a:r>
              <a:rPr lang="en-US" b="1" dirty="0">
                <a:solidFill>
                  <a:srgbClr val="606060"/>
                </a:solidFill>
                <a:latin typeface="Poppins"/>
              </a:rPr>
              <a:t>Day -21:</a:t>
            </a:r>
            <a:r>
              <a:rPr lang="en-US" dirty="0">
                <a:solidFill>
                  <a:srgbClr val="606060"/>
                </a:solidFill>
                <a:latin typeface="Poppins"/>
              </a:rPr>
              <a:t> </a:t>
            </a:r>
            <a:r>
              <a:rPr lang="en-US" sz="1200" dirty="0">
                <a:solidFill>
                  <a:srgbClr val="2D2D2F"/>
                </a:solidFill>
                <a:latin typeface="Segoe UI" panose="020B0502040204020203" pitchFamily="34" charset="0"/>
              </a:rPr>
              <a:t>Spatial Data Science For Covid-19 Disease Prediction</a:t>
            </a:r>
            <a:endParaRPr lang="en-US" dirty="0">
              <a:solidFill>
                <a:srgbClr val="606060"/>
              </a:solidFill>
              <a:latin typeface="Poppins"/>
            </a:endParaRPr>
          </a:p>
          <a:p>
            <a:r>
              <a:rPr lang="en-US" b="1" dirty="0">
                <a:solidFill>
                  <a:srgbClr val="606060"/>
                </a:solidFill>
                <a:latin typeface="Poppins"/>
              </a:rPr>
              <a:t>Day -22:</a:t>
            </a:r>
            <a:r>
              <a:rPr lang="en-US" dirty="0">
                <a:solidFill>
                  <a:srgbClr val="606060"/>
                </a:solidFill>
                <a:latin typeface="Poppins"/>
              </a:rPr>
              <a:t>  </a:t>
            </a:r>
            <a:r>
              <a:rPr lang="en-US" sz="1200" dirty="0">
                <a:solidFill>
                  <a:srgbClr val="2D2D2F"/>
                </a:solidFill>
                <a:latin typeface="Segoe UI" panose="020B0502040204020203" pitchFamily="34" charset="0"/>
              </a:rPr>
              <a:t>Power-BI – Introduction, Installation Steps and Architecture</a:t>
            </a:r>
            <a:endParaRPr lang="en-US" dirty="0">
              <a:solidFill>
                <a:srgbClr val="606060"/>
              </a:solidFill>
              <a:latin typeface="Poppins"/>
            </a:endParaRPr>
          </a:p>
          <a:p>
            <a:r>
              <a:rPr lang="en-US" b="1" dirty="0">
                <a:solidFill>
                  <a:srgbClr val="606060"/>
                </a:solidFill>
                <a:latin typeface="Poppins"/>
              </a:rPr>
              <a:t>Day -23:</a:t>
            </a:r>
            <a:r>
              <a:rPr lang="en-US" dirty="0">
                <a:solidFill>
                  <a:srgbClr val="606060"/>
                </a:solidFill>
                <a:latin typeface="Poppins"/>
              </a:rPr>
              <a:t> </a:t>
            </a:r>
            <a:r>
              <a:rPr lang="en-US" sz="1200" dirty="0">
                <a:solidFill>
                  <a:srgbClr val="2D2D2F"/>
                </a:solidFill>
                <a:latin typeface="Segoe UI" panose="020B0502040204020203" pitchFamily="34" charset="0"/>
              </a:rPr>
              <a:t>Power-BI – Data Modelling , Visualization Options | Excel Integration</a:t>
            </a:r>
            <a:endParaRPr lang="en-US" dirty="0">
              <a:solidFill>
                <a:srgbClr val="606060"/>
              </a:solidFill>
              <a:latin typeface="Poppins"/>
            </a:endParaRPr>
          </a:p>
          <a:p>
            <a:r>
              <a:rPr lang="en-US" b="1" dirty="0">
                <a:solidFill>
                  <a:srgbClr val="606060"/>
                </a:solidFill>
                <a:latin typeface="Poppins"/>
              </a:rPr>
              <a:t>Day -24:</a:t>
            </a:r>
            <a:r>
              <a:rPr lang="en-US" dirty="0">
                <a:solidFill>
                  <a:srgbClr val="606060"/>
                </a:solidFill>
                <a:latin typeface="Poppins"/>
              </a:rPr>
              <a:t> </a:t>
            </a:r>
            <a:r>
              <a:rPr lang="en-US" sz="1200" dirty="0">
                <a:solidFill>
                  <a:srgbClr val="2D2D2F"/>
                </a:solidFill>
                <a:latin typeface="Segoe UI" panose="020B0502040204020203" pitchFamily="34" charset="0"/>
              </a:rPr>
              <a:t>Parkinson’s Disease Prediction – XG Boost Classifier</a:t>
            </a:r>
            <a:endParaRPr lang="en-US" dirty="0">
              <a:solidFill>
                <a:srgbClr val="606060"/>
              </a:solidFill>
              <a:latin typeface="Poppins"/>
            </a:endParaRPr>
          </a:p>
          <a:p>
            <a:r>
              <a:rPr lang="en-US" b="1" dirty="0">
                <a:solidFill>
                  <a:srgbClr val="606060"/>
                </a:solidFill>
                <a:latin typeface="Poppins"/>
              </a:rPr>
              <a:t>Day -25:</a:t>
            </a:r>
            <a:r>
              <a:rPr lang="en-US" dirty="0">
                <a:solidFill>
                  <a:srgbClr val="606060"/>
                </a:solidFill>
                <a:latin typeface="Poppins"/>
              </a:rPr>
              <a:t> </a:t>
            </a:r>
            <a:r>
              <a:rPr lang="en-US" sz="1200" dirty="0">
                <a:solidFill>
                  <a:srgbClr val="2D2D2F"/>
                </a:solidFill>
                <a:latin typeface="Segoe UI" panose="020B0502040204020203" pitchFamily="34" charset="0"/>
              </a:rPr>
              <a:t>House Price Prediction using Random Forest Regression</a:t>
            </a:r>
            <a:endParaRPr lang="en-US" dirty="0">
              <a:solidFill>
                <a:srgbClr val="606060"/>
              </a:solidFill>
              <a:latin typeface="Poppins"/>
            </a:endParaRPr>
          </a:p>
          <a:p>
            <a:r>
              <a:rPr lang="en-US" b="1" dirty="0">
                <a:solidFill>
                  <a:srgbClr val="606060"/>
                </a:solidFill>
                <a:latin typeface="Poppins"/>
              </a:rPr>
              <a:t>Day -26:</a:t>
            </a:r>
            <a:r>
              <a:rPr lang="en-US" dirty="0">
                <a:solidFill>
                  <a:srgbClr val="606060"/>
                </a:solidFill>
                <a:latin typeface="Poppins"/>
              </a:rPr>
              <a:t> </a:t>
            </a:r>
            <a:r>
              <a:rPr lang="en-US" sz="1200" dirty="0">
                <a:solidFill>
                  <a:srgbClr val="2D2D2F"/>
                </a:solidFill>
                <a:latin typeface="Segoe UI" panose="020B0502040204020203" pitchFamily="34" charset="0"/>
              </a:rPr>
              <a:t>Customer Segmentation Using ML – K-Means Clustering</a:t>
            </a:r>
            <a:endParaRPr lang="en-US" dirty="0">
              <a:solidFill>
                <a:srgbClr val="606060"/>
              </a:solidFill>
              <a:latin typeface="Poppins"/>
            </a:endParaRPr>
          </a:p>
          <a:p>
            <a:r>
              <a:rPr lang="en-US" b="1" dirty="0">
                <a:solidFill>
                  <a:srgbClr val="606060"/>
                </a:solidFill>
                <a:latin typeface="Poppins"/>
              </a:rPr>
              <a:t>Day -27:</a:t>
            </a:r>
            <a:r>
              <a:rPr lang="en-US" dirty="0">
                <a:solidFill>
                  <a:srgbClr val="606060"/>
                </a:solidFill>
                <a:latin typeface="Poppins"/>
              </a:rPr>
              <a:t> </a:t>
            </a:r>
            <a:r>
              <a:rPr lang="en-US" sz="1200" dirty="0">
                <a:solidFill>
                  <a:srgbClr val="2D2D2F"/>
                </a:solidFill>
                <a:latin typeface="Segoe UI" panose="020B0502040204020203" pitchFamily="34" charset="0"/>
              </a:rPr>
              <a:t>Home Loan Prediction using Decision Tree Classifier</a:t>
            </a:r>
            <a:endParaRPr lang="en-US" dirty="0">
              <a:solidFill>
                <a:srgbClr val="606060"/>
              </a:solidFill>
              <a:latin typeface="Poppins"/>
            </a:endParaRPr>
          </a:p>
          <a:p>
            <a:r>
              <a:rPr lang="en-US" b="1" dirty="0">
                <a:solidFill>
                  <a:srgbClr val="606060"/>
                </a:solidFill>
                <a:latin typeface="Poppins"/>
              </a:rPr>
              <a:t>Day -28:</a:t>
            </a:r>
            <a:r>
              <a:rPr lang="en-US" dirty="0">
                <a:solidFill>
                  <a:srgbClr val="606060"/>
                </a:solidFill>
                <a:latin typeface="Poppins"/>
              </a:rPr>
              <a:t> </a:t>
            </a:r>
            <a:r>
              <a:rPr lang="en-US" sz="1200" dirty="0">
                <a:solidFill>
                  <a:srgbClr val="2D2D2F"/>
                </a:solidFill>
                <a:latin typeface="Segoe UI" panose="020B0502040204020203" pitchFamily="34" charset="0"/>
              </a:rPr>
              <a:t>Spam Classification using NLP</a:t>
            </a:r>
            <a:endParaRPr lang="en-US" dirty="0">
              <a:solidFill>
                <a:srgbClr val="606060"/>
              </a:solidFill>
              <a:latin typeface="Poppins"/>
            </a:endParaRPr>
          </a:p>
          <a:p>
            <a:r>
              <a:rPr lang="en-US" b="1" dirty="0">
                <a:solidFill>
                  <a:srgbClr val="606060"/>
                </a:solidFill>
                <a:latin typeface="Poppins"/>
              </a:rPr>
              <a:t>Day -29:</a:t>
            </a:r>
            <a:r>
              <a:rPr lang="en-US" dirty="0">
                <a:solidFill>
                  <a:srgbClr val="606060"/>
                </a:solidFill>
                <a:latin typeface="Poppins"/>
              </a:rPr>
              <a:t> </a:t>
            </a:r>
            <a:r>
              <a:rPr lang="en-US" sz="1200" dirty="0">
                <a:solidFill>
                  <a:srgbClr val="2D2D2F"/>
                </a:solidFill>
                <a:latin typeface="Segoe UI" panose="020B0502040204020203" pitchFamily="34" charset="0"/>
              </a:rPr>
              <a:t>Hand Written Digit Recognition Using CNN</a:t>
            </a:r>
            <a:endParaRPr lang="en-US" dirty="0">
              <a:solidFill>
                <a:srgbClr val="606060"/>
              </a:solidFill>
              <a:latin typeface="Poppins"/>
            </a:endParaRPr>
          </a:p>
          <a:p>
            <a:r>
              <a:rPr lang="en-US" b="1" dirty="0">
                <a:solidFill>
                  <a:srgbClr val="606060"/>
                </a:solidFill>
                <a:latin typeface="Poppins"/>
              </a:rPr>
              <a:t>Day -30:</a:t>
            </a:r>
            <a:r>
              <a:rPr lang="en-US" dirty="0">
                <a:solidFill>
                  <a:srgbClr val="606060"/>
                </a:solidFill>
                <a:latin typeface="Poppins"/>
              </a:rPr>
              <a:t> </a:t>
            </a:r>
            <a:r>
              <a:rPr lang="en-US" sz="1200" dirty="0">
                <a:solidFill>
                  <a:srgbClr val="2D2D2F"/>
                </a:solidFill>
                <a:latin typeface="Segoe UI" panose="020B0502040204020203" pitchFamily="34" charset="0"/>
              </a:rPr>
              <a:t>Churn Prediction using Deep Learning</a:t>
            </a:r>
            <a:endParaRPr lang="en-US" dirty="0">
              <a:solidFill>
                <a:srgbClr val="606060"/>
              </a:solidFill>
              <a:latin typeface="Poppins"/>
            </a:endParaRPr>
          </a:p>
        </p:txBody>
      </p:sp>
    </p:spTree>
    <p:extLst>
      <p:ext uri="{BB962C8B-B14F-4D97-AF65-F5344CB8AC3E}">
        <p14:creationId xmlns:p14="http://schemas.microsoft.com/office/powerpoint/2010/main" val="3877153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57" y="339502"/>
            <a:ext cx="8229600" cy="857250"/>
          </a:xfrm>
        </p:spPr>
        <p:txBody>
          <a:bodyPr lIns="61960" tIns="30980" rIns="61960" bIns="30980">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794990" y="4256635"/>
            <a:ext cx="3880967" cy="354953"/>
          </a:xfrm>
          <a:prstGeom prst="rect">
            <a:avLst/>
          </a:prstGeom>
          <a:noFill/>
        </p:spPr>
        <p:txBody>
          <a:bodyPr wrap="none" lIns="61960" tIns="30980" rIns="61960" bIns="30980" rtlCol="0">
            <a:spAutoFit/>
          </a:bodyPr>
          <a:lstStyle/>
          <a:p>
            <a:r>
              <a:rPr lang="en-US" sz="1900" dirty="0"/>
              <a:t>All Projects in </a:t>
            </a:r>
            <a:r>
              <a:rPr lang="en-US" sz="1900" b="1" dirty="0"/>
              <a:t>Jupyter Notebook</a:t>
            </a:r>
            <a:endParaRPr lang="en-US" sz="1900" b="1" u="sng" dirty="0"/>
          </a:p>
        </p:txBody>
      </p:sp>
      <p:sp>
        <p:nvSpPr>
          <p:cNvPr id="6" name="Rectangle 5"/>
          <p:cNvSpPr/>
          <p:nvPr/>
        </p:nvSpPr>
        <p:spPr>
          <a:xfrm>
            <a:off x="794991" y="1290420"/>
            <a:ext cx="6567179" cy="2565470"/>
          </a:xfrm>
          <a:prstGeom prst="rect">
            <a:avLst/>
          </a:prstGeom>
        </p:spPr>
        <p:txBody>
          <a:bodyPr wrap="square" lIns="61960" tIns="30980" rIns="61960" bIns="30980">
            <a:spAutoFit/>
          </a:bodyPr>
          <a:lstStyle/>
          <a:p>
            <a:pPr marL="232349" indent="-232349">
              <a:buFont typeface="+mj-lt"/>
              <a:buAutoNum type="arabicPeriod"/>
            </a:pPr>
            <a:r>
              <a:rPr lang="en-US" sz="1600" dirty="0"/>
              <a:t>Spatial Data Science For  Covid-19 Disease Prediction     </a:t>
            </a:r>
          </a:p>
          <a:p>
            <a:pPr marL="232349" indent="-232349">
              <a:buFont typeface="+mj-lt"/>
              <a:buAutoNum type="arabicPeriod"/>
            </a:pPr>
            <a:r>
              <a:rPr lang="en-US" sz="1600" dirty="0"/>
              <a:t>Parkinson’s Disease Prediction-</a:t>
            </a:r>
            <a:r>
              <a:rPr lang="en-US" sz="1600" dirty="0" err="1"/>
              <a:t>XGBoost</a:t>
            </a:r>
            <a:r>
              <a:rPr lang="en-US" sz="1600" dirty="0"/>
              <a:t> Classifier</a:t>
            </a:r>
          </a:p>
          <a:p>
            <a:pPr marL="232349" indent="-232349">
              <a:buFont typeface="+mj-lt"/>
              <a:buAutoNum type="arabicPeriod"/>
            </a:pPr>
            <a:r>
              <a:rPr lang="en-US" sz="1600" dirty="0"/>
              <a:t>House Price Prediction-Random Forest Regression</a:t>
            </a:r>
          </a:p>
          <a:p>
            <a:pPr marL="232349" indent="-232349">
              <a:buFont typeface="+mj-lt"/>
              <a:buAutoNum type="arabicPeriod"/>
            </a:pPr>
            <a:r>
              <a:rPr lang="en-US" sz="1600" dirty="0"/>
              <a:t>Customer Segmentation Using ML-K-Means Clustering</a:t>
            </a:r>
          </a:p>
          <a:p>
            <a:pPr marL="232349" indent="-232349">
              <a:buFont typeface="+mj-lt"/>
              <a:buAutoNum type="arabicPeriod"/>
            </a:pPr>
            <a:r>
              <a:rPr lang="en-US" sz="1600" dirty="0"/>
              <a:t>Home Loan Prediction-Decision Tree Classifier</a:t>
            </a:r>
          </a:p>
          <a:p>
            <a:pPr marL="232349" indent="-232349">
              <a:buFont typeface="+mj-lt"/>
              <a:buAutoNum type="arabicPeriod"/>
            </a:pPr>
            <a:r>
              <a:rPr lang="en-US" sz="1600" dirty="0"/>
              <a:t>Spam Classification-NLP</a:t>
            </a:r>
          </a:p>
          <a:p>
            <a:pPr marL="232349" indent="-232349">
              <a:buFont typeface="+mj-lt"/>
              <a:buAutoNum type="arabicPeriod"/>
            </a:pPr>
            <a:r>
              <a:rPr lang="en-US" sz="1600" dirty="0"/>
              <a:t>Hand Written Digit Recognition Using Python-CNN</a:t>
            </a:r>
          </a:p>
          <a:p>
            <a:pPr marL="232349" indent="-232349">
              <a:buFont typeface="+mj-lt"/>
              <a:buAutoNum type="arabicPeriod"/>
            </a:pPr>
            <a:r>
              <a:rPr lang="en-US" sz="1600" dirty="0"/>
              <a:t>Churn Prediction-Deep Learning</a:t>
            </a:r>
          </a:p>
          <a:p>
            <a:pPr marL="232349" indent="-232349">
              <a:buFont typeface="+mj-lt"/>
              <a:buAutoNum type="arabicPeriod"/>
            </a:pPr>
            <a:r>
              <a:rPr lang="en-US" sz="1600" dirty="0"/>
              <a:t>Crop Yield Prediction</a:t>
            </a:r>
          </a:p>
          <a:p>
            <a:pPr marL="232349" indent="-232349">
              <a:buFont typeface="+mj-lt"/>
              <a:buAutoNum type="arabicPeriod"/>
            </a:pPr>
            <a:r>
              <a:rPr lang="en-US" sz="1600" dirty="0"/>
              <a:t>Ground water level prediction</a:t>
            </a:r>
          </a:p>
        </p:txBody>
      </p:sp>
    </p:spTree>
    <p:extLst>
      <p:ext uri="{BB962C8B-B14F-4D97-AF65-F5344CB8AC3E}">
        <p14:creationId xmlns:p14="http://schemas.microsoft.com/office/powerpoint/2010/main" val="2583115347"/>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95" y="968130"/>
            <a:ext cx="8238600" cy="478200"/>
          </a:xfrm>
        </p:spPr>
        <p:txBody>
          <a:bodyPr lIns="61960" tIns="30980" rIns="61960" bIns="30980"/>
          <a:lstStyle/>
          <a:p>
            <a:pPr algn="l"/>
            <a:r>
              <a:rPr lang="en-US" sz="2400" u="sng" dirty="0">
                <a:solidFill>
                  <a:schemeClr val="tx1"/>
                </a:solidFill>
              </a:rPr>
              <a:t>What</a:t>
            </a:r>
            <a:r>
              <a:rPr lang="en-US" sz="2400" dirty="0">
                <a:solidFill>
                  <a:schemeClr val="tx1"/>
                </a:solidFill>
              </a:rPr>
              <a:t> you will </a:t>
            </a:r>
            <a:r>
              <a:rPr lang="en-US" sz="2400" u="sng" dirty="0">
                <a:solidFill>
                  <a:schemeClr val="tx1"/>
                </a:solidFill>
              </a:rPr>
              <a:t>get</a:t>
            </a:r>
            <a:r>
              <a:rPr lang="en-US" sz="2400" dirty="0">
                <a:solidFill>
                  <a:schemeClr val="tx1"/>
                </a:solidFill>
              </a:rPr>
              <a:t> from this Free 30 Days Master Class?</a:t>
            </a:r>
          </a:p>
        </p:txBody>
      </p:sp>
      <p:sp>
        <p:nvSpPr>
          <p:cNvPr id="3" name="Rectangle 2"/>
          <p:cNvSpPr/>
          <p:nvPr/>
        </p:nvSpPr>
        <p:spPr>
          <a:xfrm>
            <a:off x="1577610" y="1948363"/>
            <a:ext cx="5702538" cy="1188876"/>
          </a:xfrm>
          <a:prstGeom prst="rect">
            <a:avLst/>
          </a:prstGeom>
        </p:spPr>
        <p:txBody>
          <a:bodyPr wrap="square" lIns="61960" tIns="30980" rIns="61960" bIns="30980">
            <a:spAutoFit/>
          </a:bodyPr>
          <a:lstStyle/>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You can attend YouTube Live Class</a:t>
            </a:r>
          </a:p>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3094638037"/>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48" y="2233960"/>
            <a:ext cx="5886584" cy="783316"/>
          </a:xfrm>
        </p:spPr>
        <p:txBody>
          <a:bodyPr/>
          <a:lstStyle/>
          <a:p>
            <a:r>
              <a:rPr lang="en-US" sz="1900" dirty="0">
                <a:solidFill>
                  <a:schemeClr val="bg2">
                    <a:lumMod val="50000"/>
                  </a:schemeClr>
                </a:solidFill>
              </a:rPr>
              <a:t>Ans :</a:t>
            </a:r>
            <a:r>
              <a:rPr lang="en-US" sz="1900" dirty="0"/>
              <a:t> </a:t>
            </a:r>
            <a:r>
              <a:rPr lang="en-US" sz="1200" dirty="0"/>
              <a:t>During the Live Class, organizer will post </a:t>
            </a:r>
            <a:r>
              <a:rPr lang="en-US" sz="1200" u="sng" dirty="0">
                <a:solidFill>
                  <a:srgbClr val="FF0000"/>
                </a:solidFill>
              </a:rPr>
              <a:t>Google Form link </a:t>
            </a:r>
            <a:r>
              <a:rPr lang="en-US" sz="1200" dirty="0"/>
              <a:t>in </a:t>
            </a:r>
            <a:r>
              <a:rPr lang="en-US" sz="1200" u="sng" dirty="0">
                <a:solidFill>
                  <a:srgbClr val="FF0000"/>
                </a:solidFill>
              </a:rPr>
              <a:t>Live Chat. </a:t>
            </a:r>
            <a:r>
              <a:rPr lang="en-US" sz="1200" dirty="0">
                <a:solidFill>
                  <a:schemeClr val="tx1"/>
                </a:solidFill>
              </a:rPr>
              <a:t>The Participants should submit the from on daily basis. </a:t>
            </a:r>
            <a:br>
              <a:rPr lang="en-US" sz="1200" dirty="0">
                <a:solidFill>
                  <a:schemeClr val="tx1"/>
                </a:solidFill>
              </a:rPr>
            </a:br>
            <a:r>
              <a:rPr lang="en-US" sz="1200" dirty="0">
                <a:solidFill>
                  <a:srgbClr val="C00000"/>
                </a:solidFill>
              </a:rPr>
              <a:t>Minimum 25 Days </a:t>
            </a:r>
            <a:r>
              <a:rPr lang="en-US" sz="1200" dirty="0">
                <a:solidFill>
                  <a:schemeClr val="tx1"/>
                </a:solidFill>
              </a:rPr>
              <a:t>Attendance is Required to get Free Master Class Participation Certificate.</a:t>
            </a:r>
          </a:p>
        </p:txBody>
      </p:sp>
      <p:sp>
        <p:nvSpPr>
          <p:cNvPr id="3" name="Title 2"/>
          <p:cNvSpPr>
            <a:spLocks noGrp="1"/>
          </p:cNvSpPr>
          <p:nvPr>
            <p:ph type="title" idx="2"/>
          </p:nvPr>
        </p:nvSpPr>
        <p:spPr>
          <a:xfrm>
            <a:off x="1589081" y="771550"/>
            <a:ext cx="5850559" cy="1462408"/>
          </a:xfrm>
        </p:spPr>
        <p:txBody>
          <a:bodyPr/>
          <a:lstStyle/>
          <a:p>
            <a:r>
              <a:rPr lang="en-US" sz="3300" dirty="0">
                <a:solidFill>
                  <a:schemeClr val="bg2">
                    <a:lumMod val="50000"/>
                  </a:schemeClr>
                </a:solidFill>
              </a:rPr>
              <a:t>How to mark </a:t>
            </a:r>
            <a:r>
              <a:rPr lang="en-US" sz="3300" dirty="0"/>
              <a:t>your </a:t>
            </a:r>
            <a:r>
              <a:rPr lang="en-US" sz="3300" dirty="0">
                <a:solidFill>
                  <a:schemeClr val="bg2">
                    <a:lumMod val="50000"/>
                  </a:schemeClr>
                </a:solidFill>
              </a:rPr>
              <a:t>Attendance</a:t>
            </a:r>
            <a:r>
              <a:rPr lang="en-US" sz="3300" dirty="0"/>
              <a:t> in </a:t>
            </a:r>
            <a:r>
              <a:rPr lang="en-US" sz="3300" dirty="0">
                <a:solidFill>
                  <a:schemeClr val="bg2">
                    <a:lumMod val="50000"/>
                  </a:schemeClr>
                </a:solidFill>
              </a:rPr>
              <a:t>YouTube Live Class</a:t>
            </a:r>
            <a:r>
              <a:rPr lang="en-US" sz="3300" dirty="0"/>
              <a:t>?</a:t>
            </a:r>
          </a:p>
        </p:txBody>
      </p:sp>
      <p:sp>
        <p:nvSpPr>
          <p:cNvPr id="6" name="Rectangle 5"/>
          <p:cNvSpPr/>
          <p:nvPr/>
        </p:nvSpPr>
        <p:spPr>
          <a:xfrm>
            <a:off x="1682748" y="3501533"/>
            <a:ext cx="5756892" cy="893562"/>
          </a:xfrm>
          <a:prstGeom prst="rect">
            <a:avLst/>
          </a:prstGeom>
          <a:ln>
            <a:solidFill>
              <a:srgbClr val="FF0000"/>
            </a:solidFill>
          </a:ln>
        </p:spPr>
        <p:txBody>
          <a:bodyPr wrap="square" lIns="61960" tIns="30980" rIns="61960" bIns="30980">
            <a:spAutoFit/>
          </a:bodyPr>
          <a:lstStyle/>
          <a:p>
            <a:r>
              <a:rPr lang="en-US" sz="1400" dirty="0">
                <a:solidFill>
                  <a:schemeClr val="bg2">
                    <a:lumMod val="50000"/>
                  </a:schemeClr>
                </a:solidFill>
              </a:rPr>
              <a:t>Note :</a:t>
            </a:r>
            <a:r>
              <a:rPr lang="en-US" sz="14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3077716350"/>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1960" tIns="30980" rIns="61960" bIns="30980">
            <a:normAutofit fontScale="90000"/>
          </a:bodyPr>
          <a:lstStyle/>
          <a:p>
            <a:pPr algn="l"/>
            <a:r>
              <a:rPr lang="en-US" sz="2700" dirty="0" smtClean="0"/>
              <a:t/>
            </a:r>
            <a:br>
              <a:rPr lang="en-US" sz="2700" dirty="0" smtClean="0"/>
            </a:br>
            <a:r>
              <a:rPr lang="en-US" sz="3600" dirty="0" smtClean="0">
                <a:solidFill>
                  <a:schemeClr val="bg1"/>
                </a:solidFill>
                <a:latin typeface="Times New Roman" panose="02020603050405020304" pitchFamily="18" charset="0"/>
                <a:cs typeface="Times New Roman" panose="02020603050405020304" pitchFamily="18" charset="0"/>
              </a:rPr>
              <a:t>Sample </a:t>
            </a:r>
            <a:r>
              <a:rPr lang="en-US" sz="3600" dirty="0">
                <a:solidFill>
                  <a:schemeClr val="bg1"/>
                </a:solidFill>
                <a:latin typeface="Times New Roman" panose="02020603050405020304" pitchFamily="18" charset="0"/>
                <a:cs typeface="Times New Roman" panose="02020603050405020304" pitchFamily="18" charset="0"/>
              </a:rPr>
              <a:t>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674" y="1131590"/>
            <a:ext cx="4876365" cy="34466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27" y="2115654"/>
            <a:ext cx="2109728" cy="1620054"/>
          </a:xfrm>
          <a:prstGeom prst="rect">
            <a:avLst/>
          </a:prstGeom>
        </p:spPr>
      </p:pic>
    </p:spTree>
    <p:extLst>
      <p:ext uri="{BB962C8B-B14F-4D97-AF65-F5344CB8AC3E}">
        <p14:creationId xmlns:p14="http://schemas.microsoft.com/office/powerpoint/2010/main" val="1500624317"/>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5849" y="2854997"/>
            <a:ext cx="5965841" cy="435394"/>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403648" y="1203598"/>
            <a:ext cx="7396407" cy="955896"/>
          </a:xfrm>
        </p:spPr>
        <p:txBody>
          <a:bodyPr/>
          <a:lstStyle/>
          <a:p>
            <a:pPr algn="l"/>
            <a:r>
              <a:rPr lang="en-US" sz="2700" dirty="0"/>
              <a:t>You can get chance to apply 1 Month Internship on Data Science &amp; Analytics Master Class</a:t>
            </a:r>
          </a:p>
        </p:txBody>
      </p:sp>
      <p:sp>
        <p:nvSpPr>
          <p:cNvPr id="5" name="Subtitle 3"/>
          <p:cNvSpPr txBox="1">
            <a:spLocks/>
          </p:cNvSpPr>
          <p:nvPr/>
        </p:nvSpPr>
        <p:spPr>
          <a:xfrm>
            <a:off x="1096446" y="361695"/>
            <a:ext cx="5091544" cy="1001886"/>
          </a:xfrm>
          <a:prstGeom prst="rect">
            <a:avLst/>
          </a:prstGeom>
          <a:noFill/>
          <a:ln>
            <a:noFill/>
          </a:ln>
        </p:spPr>
        <p:txBody>
          <a:bodyPr spcFirstLastPara="1" wrap="square" lIns="61950" tIns="61950" rIns="61950" bIns="6195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3700" b="1" dirty="0"/>
              <a:t>On Demand</a:t>
            </a:r>
          </a:p>
        </p:txBody>
      </p:sp>
    </p:spTree>
    <p:extLst>
      <p:ext uri="{BB962C8B-B14F-4D97-AF65-F5344CB8AC3E}">
        <p14:creationId xmlns:p14="http://schemas.microsoft.com/office/powerpoint/2010/main" val="929707385"/>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554" y="267495"/>
            <a:ext cx="4222798" cy="1008111"/>
          </a:xfrm>
        </p:spPr>
        <p:txBody>
          <a:bodyPr/>
          <a:lstStyle/>
          <a:p>
            <a:r>
              <a:rPr lang="en-US" sz="4100" dirty="0"/>
              <a:t>What is Internship????</a:t>
            </a:r>
          </a:p>
        </p:txBody>
      </p:sp>
      <p:grpSp>
        <p:nvGrpSpPr>
          <p:cNvPr id="9" name="Group 8"/>
          <p:cNvGrpSpPr/>
          <p:nvPr/>
        </p:nvGrpSpPr>
        <p:grpSpPr>
          <a:xfrm>
            <a:off x="1547664" y="1419622"/>
            <a:ext cx="6339624" cy="3495748"/>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bg1"/>
                  </a:solidFill>
                </a:rPr>
                <a:t>Grow</a:t>
              </a:r>
            </a:p>
          </p:txBody>
        </p:sp>
      </p:grpSp>
    </p:spTree>
    <p:extLst>
      <p:ext uri="{BB962C8B-B14F-4D97-AF65-F5344CB8AC3E}">
        <p14:creationId xmlns:p14="http://schemas.microsoft.com/office/powerpoint/2010/main" val="205798842"/>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2846930950"/>
              </p:ext>
            </p:extLst>
          </p:nvPr>
        </p:nvGraphicFramePr>
        <p:xfrm>
          <a:off x="0" y="75104"/>
          <a:ext cx="8940527" cy="4886910"/>
        </p:xfrm>
        <a:graphic>
          <a:graphicData uri="http://schemas.openxmlformats.org/drawingml/2006/table">
            <a:tbl>
              <a:tblPr firstRow="1" bandRow="1">
                <a:tableStyleId>{08FB837D-C827-4EFA-A057-4D05807E0F7C}</a:tableStyleId>
              </a:tblPr>
              <a:tblGrid>
                <a:gridCol w="3545384"/>
                <a:gridCol w="5395143"/>
              </a:tblGrid>
              <a:tr h="349730">
                <a:tc>
                  <a:txBody>
                    <a:bodyPr/>
                    <a:lstStyle/>
                    <a:p>
                      <a:pPr algn="ctr"/>
                      <a:r>
                        <a:rPr lang="en-US" sz="1600" dirty="0" smtClean="0"/>
                        <a:t>Free Master Class DSA</a:t>
                      </a:r>
                      <a:endParaRPr lang="en-US" sz="1600" dirty="0"/>
                    </a:p>
                  </a:txBody>
                  <a:tcPr marL="61964" marR="61964" marT="30984" marB="30984"/>
                </a:tc>
                <a:tc>
                  <a:txBody>
                    <a:bodyPr/>
                    <a:lstStyle/>
                    <a:p>
                      <a:pPr algn="ctr"/>
                      <a:r>
                        <a:rPr lang="en-US" sz="1600" dirty="0" smtClean="0"/>
                        <a:t>1</a:t>
                      </a:r>
                      <a:r>
                        <a:rPr lang="en-US" sz="1600" baseline="0" dirty="0" smtClean="0"/>
                        <a:t> Month Internship on DSA</a:t>
                      </a:r>
                      <a:endParaRPr lang="en-US" sz="1600" dirty="0"/>
                    </a:p>
                  </a:txBody>
                  <a:tcPr marL="61964" marR="61964" marT="30984" marB="30984"/>
                </a:tc>
              </a:tr>
              <a:tr h="557706">
                <a:tc>
                  <a:txBody>
                    <a:bodyPr/>
                    <a:lstStyle/>
                    <a:p>
                      <a:r>
                        <a:rPr lang="en-US" sz="1600" dirty="0" smtClean="0"/>
                        <a:t>Master Class Participation Certificate</a:t>
                      </a:r>
                      <a:endParaRPr lang="en-US" sz="1600" dirty="0"/>
                    </a:p>
                  </a:txBody>
                  <a:tcPr marL="61964" marR="61964" marT="30984" marB="30984"/>
                </a:tc>
                <a:tc>
                  <a:txBody>
                    <a:bodyPr/>
                    <a:lstStyle/>
                    <a:p>
                      <a:r>
                        <a:rPr lang="en-US" sz="1600" dirty="0" smtClean="0"/>
                        <a:t>Internship Completion</a:t>
                      </a:r>
                      <a:r>
                        <a:rPr lang="en-US" sz="1600" baseline="0" dirty="0" smtClean="0"/>
                        <a:t> Certificate</a:t>
                      </a:r>
                      <a:endParaRPr lang="en-US" sz="1600" dirty="0"/>
                    </a:p>
                  </a:txBody>
                  <a:tcPr marL="61964" marR="61964" marT="30984" marB="30984"/>
                </a:tc>
              </a:tr>
              <a:tr h="557706">
                <a:tc>
                  <a:txBody>
                    <a:bodyPr/>
                    <a:lstStyle/>
                    <a:p>
                      <a:r>
                        <a:rPr lang="en-US" sz="1600" dirty="0" smtClean="0"/>
                        <a:t>Minimum 25 Class should attend YouTube</a:t>
                      </a:r>
                      <a:r>
                        <a:rPr lang="en-US" sz="1600" baseline="0" dirty="0" smtClean="0"/>
                        <a:t> Live</a:t>
                      </a:r>
                      <a:endParaRPr lang="en-US" sz="1600" dirty="0"/>
                    </a:p>
                  </a:txBody>
                  <a:tcPr marL="61964" marR="61964" marT="30984" marB="30984"/>
                </a:tc>
                <a:tc>
                  <a:txBody>
                    <a:bodyPr/>
                    <a:lstStyle/>
                    <a:p>
                      <a:r>
                        <a:rPr lang="en-US" sz="1600" dirty="0" smtClean="0"/>
                        <a:t>Recorded Class</a:t>
                      </a:r>
                      <a:r>
                        <a:rPr lang="en-US" sz="1600" baseline="0" dirty="0" smtClean="0"/>
                        <a:t> Link will be provided. – LMS Portal Access</a:t>
                      </a:r>
                      <a:endParaRPr lang="en-US" sz="1600" dirty="0"/>
                    </a:p>
                  </a:txBody>
                  <a:tcPr marL="61964" marR="61964" marT="30984" marB="30984"/>
                </a:tc>
              </a:tr>
              <a:tr h="557706">
                <a:tc>
                  <a:txBody>
                    <a:bodyPr/>
                    <a:lstStyle/>
                    <a:p>
                      <a:r>
                        <a:rPr lang="en-US" sz="1600" dirty="0" smtClean="0"/>
                        <a:t>YouTube</a:t>
                      </a:r>
                      <a:r>
                        <a:rPr lang="en-US" sz="1600" baseline="0" dirty="0" smtClean="0"/>
                        <a:t> Live Mandatory</a:t>
                      </a:r>
                      <a:endParaRPr lang="en-US" sz="1600" dirty="0"/>
                    </a:p>
                  </a:txBody>
                  <a:tcPr marL="61964" marR="61964" marT="30984" marB="30984"/>
                </a:tc>
                <a:tc>
                  <a:txBody>
                    <a:bodyPr/>
                    <a:lstStyle/>
                    <a:p>
                      <a:r>
                        <a:rPr lang="en-US" sz="1600" dirty="0" smtClean="0"/>
                        <a:t>Your Choice. You can attend Live</a:t>
                      </a:r>
                      <a:r>
                        <a:rPr lang="en-US" sz="1600" baseline="0" dirty="0" smtClean="0"/>
                        <a:t> or else You can watch Recorded Class in LMS Portal</a:t>
                      </a:r>
                      <a:endParaRPr lang="en-US" sz="1600" dirty="0"/>
                    </a:p>
                  </a:txBody>
                  <a:tcPr marL="61964" marR="61964" marT="30984" marB="30984"/>
                </a:tc>
              </a:tr>
              <a:tr h="557706">
                <a:tc>
                  <a:txBody>
                    <a:bodyPr/>
                    <a:lstStyle/>
                    <a:p>
                      <a:r>
                        <a:rPr lang="en-US" sz="1600" dirty="0" smtClean="0"/>
                        <a:t>All Projects Demo class</a:t>
                      </a:r>
                      <a:r>
                        <a:rPr lang="en-US" sz="1600" baseline="0" dirty="0" smtClean="0"/>
                        <a:t> in YouTube Live</a:t>
                      </a:r>
                      <a:endParaRPr lang="en-US" sz="1600" dirty="0"/>
                    </a:p>
                  </a:txBody>
                  <a:tcPr marL="61964" marR="61964" marT="30984" marB="30984"/>
                </a:tc>
                <a:tc>
                  <a:txBody>
                    <a:bodyPr/>
                    <a:lstStyle/>
                    <a:p>
                      <a:r>
                        <a:rPr lang="en-US" sz="1600" dirty="0" smtClean="0"/>
                        <a:t>Step by Step Video</a:t>
                      </a:r>
                      <a:r>
                        <a:rPr lang="en-US" sz="1600" baseline="0" dirty="0" smtClean="0"/>
                        <a:t> Explanation Content in LMS Portal</a:t>
                      </a:r>
                      <a:endParaRPr lang="en-US" sz="1600" dirty="0"/>
                    </a:p>
                  </a:txBody>
                  <a:tcPr marL="61964" marR="61964" marT="30984" marB="30984"/>
                </a:tc>
              </a:tr>
              <a:tr h="349730">
                <a:tc>
                  <a:txBody>
                    <a:bodyPr/>
                    <a:lstStyle/>
                    <a:p>
                      <a:r>
                        <a:rPr lang="en-US" sz="1600" dirty="0" smtClean="0"/>
                        <a:t>Access : 3 Days</a:t>
                      </a:r>
                      <a:endParaRPr lang="en-US" sz="1600" dirty="0"/>
                    </a:p>
                  </a:txBody>
                  <a:tcPr marL="61964" marR="61964" marT="30984" marB="30984"/>
                </a:tc>
                <a:tc>
                  <a:txBody>
                    <a:bodyPr/>
                    <a:lstStyle/>
                    <a:p>
                      <a:r>
                        <a:rPr lang="en-US" sz="1600" dirty="0" smtClean="0"/>
                        <a:t>VIP WhatsApp Group Support</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PPTs </a:t>
                      </a:r>
                      <a:endParaRPr lang="en-US" sz="1600" dirty="0"/>
                    </a:p>
                  </a:txBody>
                  <a:tcPr marL="61964" marR="61964" marT="30984" marB="30984"/>
                </a:tc>
              </a:tr>
              <a:tr h="557706">
                <a:tc>
                  <a:txBody>
                    <a:bodyPr/>
                    <a:lstStyle/>
                    <a:p>
                      <a:endParaRPr lang="en-US" sz="1600" dirty="0"/>
                    </a:p>
                  </a:txBody>
                  <a:tcPr marL="61964" marR="61964" marT="30984" marB="30984"/>
                </a:tc>
                <a:tc>
                  <a:txBody>
                    <a:bodyPr/>
                    <a:lstStyle/>
                    <a:p>
                      <a:r>
                        <a:rPr lang="en-US" sz="1600" dirty="0" smtClean="0"/>
                        <a:t>4 </a:t>
                      </a:r>
                      <a:r>
                        <a:rPr lang="en-US" sz="1600" dirty="0" err="1" smtClean="0"/>
                        <a:t>Nos</a:t>
                      </a:r>
                      <a:r>
                        <a:rPr lang="en-US" sz="1600" dirty="0" smtClean="0"/>
                        <a:t> of Hackathon Class in Zoom Live. The</a:t>
                      </a:r>
                      <a:r>
                        <a:rPr lang="en-US" sz="1600" baseline="0" dirty="0" smtClean="0"/>
                        <a:t> Recording also will be provided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Project Files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Mentor</a:t>
                      </a:r>
                      <a:r>
                        <a:rPr lang="en-US" sz="1600" baseline="0" dirty="0" smtClean="0"/>
                        <a:t> will guide you to finish 10 Projects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Access : 60 Days</a:t>
                      </a:r>
                      <a:endParaRPr lang="en-US" sz="1600" dirty="0"/>
                    </a:p>
                  </a:txBody>
                  <a:tcPr marL="61964" marR="61964" marT="30984" marB="30984"/>
                </a:tc>
              </a:tr>
            </a:tbl>
          </a:graphicData>
        </a:graphic>
      </p:graphicFrame>
    </p:spTree>
    <p:extLst>
      <p:ext uri="{BB962C8B-B14F-4D97-AF65-F5344CB8AC3E}">
        <p14:creationId xmlns:p14="http://schemas.microsoft.com/office/powerpoint/2010/main" val="1664867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0063"/>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065582" y="699542"/>
            <a:ext cx="5641765" cy="1728163"/>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2" name="TextBox 1"/>
          <p:cNvSpPr txBox="1"/>
          <p:nvPr/>
        </p:nvSpPr>
        <p:spPr>
          <a:xfrm>
            <a:off x="2902427" y="4264189"/>
            <a:ext cx="3974902" cy="693507"/>
          </a:xfrm>
          <a:prstGeom prst="rect">
            <a:avLst/>
          </a:prstGeom>
          <a:noFill/>
        </p:spPr>
        <p:txBody>
          <a:bodyPr wrap="none" lIns="61960" tIns="30980" rIns="61960" bIns="30980" rtlCol="0">
            <a:spAutoFit/>
          </a:bodyPr>
          <a:lstStyle/>
          <a:p>
            <a:r>
              <a:rPr lang="en-US" sz="4100" dirty="0">
                <a:solidFill>
                  <a:schemeClr val="bg2">
                    <a:lumMod val="75000"/>
                  </a:schemeClr>
                </a:solidFill>
              </a:rPr>
              <a:t>Free Registration</a:t>
            </a:r>
          </a:p>
        </p:txBody>
      </p:sp>
      <p:sp>
        <p:nvSpPr>
          <p:cNvPr id="3" name="TextBox 2"/>
          <p:cNvSpPr txBox="1"/>
          <p:nvPr/>
        </p:nvSpPr>
        <p:spPr>
          <a:xfrm>
            <a:off x="2902427" y="2866816"/>
            <a:ext cx="5236273" cy="524230"/>
          </a:xfrm>
          <a:prstGeom prst="rect">
            <a:avLst/>
          </a:prstGeom>
          <a:noFill/>
        </p:spPr>
        <p:txBody>
          <a:bodyPr wrap="none" lIns="61960" tIns="30980" rIns="61960" bIns="30980" rtlCol="0">
            <a:spAutoFit/>
          </a:bodyPr>
          <a:lstStyle/>
          <a:p>
            <a:r>
              <a:rPr lang="en-US" sz="3000" dirty="0">
                <a:solidFill>
                  <a:schemeClr val="bg2">
                    <a:lumMod val="75000"/>
                  </a:schemeClr>
                </a:solidFill>
              </a:rPr>
              <a:t>Day1 : Python for Data Science </a:t>
            </a:r>
          </a:p>
        </p:txBody>
      </p:sp>
      <p:sp>
        <p:nvSpPr>
          <p:cNvPr id="4" name="TextBox 3"/>
          <p:cNvSpPr txBox="1"/>
          <p:nvPr/>
        </p:nvSpPr>
        <p:spPr>
          <a:xfrm>
            <a:off x="4261243" y="3674683"/>
            <a:ext cx="1987178" cy="339564"/>
          </a:xfrm>
          <a:prstGeom prst="rect">
            <a:avLst/>
          </a:prstGeom>
          <a:noFill/>
        </p:spPr>
        <p:txBody>
          <a:bodyPr wrap="none" lIns="61960" tIns="30980" rIns="61960" bIns="30980" rtlCol="0">
            <a:spAutoFit/>
          </a:bodyPr>
          <a:lstStyle/>
          <a:p>
            <a:r>
              <a:rPr lang="en-US" dirty="0" smtClean="0">
                <a:solidFill>
                  <a:schemeClr val="bg2">
                    <a:lumMod val="75000"/>
                  </a:schemeClr>
                </a:solidFill>
              </a:rPr>
              <a:t>Time: 6.00 PM IST</a:t>
            </a:r>
            <a:endParaRPr lang="en-US" dirty="0">
              <a:solidFill>
                <a:schemeClr val="bg2">
                  <a:lumMod val="75000"/>
                </a:schemeClr>
              </a:solidFill>
            </a:endParaRPr>
          </a:p>
        </p:txBody>
      </p:sp>
    </p:spTree>
    <p:extLst>
      <p:ext uri="{BB962C8B-B14F-4D97-AF65-F5344CB8AC3E}">
        <p14:creationId xmlns:p14="http://schemas.microsoft.com/office/powerpoint/2010/main" val="456329640"/>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02" y="1307101"/>
            <a:ext cx="8464919" cy="2529300"/>
          </a:xfrm>
        </p:spPr>
        <p:txBody>
          <a:bodyPr/>
          <a:lstStyle/>
          <a:p>
            <a:r>
              <a:rPr lang="en-US" sz="4500" u="sng" dirty="0"/>
              <a:t>Pantech</a:t>
            </a:r>
            <a:r>
              <a:rPr lang="en-US" sz="4500" dirty="0"/>
              <a:t> will make you to </a:t>
            </a:r>
            <a:r>
              <a:rPr lang="en-US" sz="4500" u="sng" dirty="0">
                <a:solidFill>
                  <a:srgbClr val="FF0000"/>
                </a:solidFill>
              </a:rPr>
              <a:t>Create 10 Projects</a:t>
            </a:r>
            <a:r>
              <a:rPr lang="en-US" sz="4500" dirty="0"/>
              <a:t> in Data Science &amp; Analytics in </a:t>
            </a:r>
            <a:r>
              <a:rPr lang="en-US" sz="4500" u="sng" dirty="0">
                <a:solidFill>
                  <a:srgbClr val="FF0000"/>
                </a:solidFill>
              </a:rPr>
              <a:t>30 Days</a:t>
            </a:r>
          </a:p>
        </p:txBody>
      </p:sp>
      <p:sp>
        <p:nvSpPr>
          <p:cNvPr id="5" name="TextBox 4"/>
          <p:cNvSpPr txBox="1"/>
          <p:nvPr/>
        </p:nvSpPr>
        <p:spPr>
          <a:xfrm>
            <a:off x="451603" y="955767"/>
            <a:ext cx="4663232" cy="354953"/>
          </a:xfrm>
          <a:prstGeom prst="rect">
            <a:avLst/>
          </a:prstGeom>
          <a:noFill/>
        </p:spPr>
        <p:txBody>
          <a:bodyPr wrap="none" lIns="61960" tIns="30980" rIns="61960" bIns="30980" rtlCol="0">
            <a:spAutoFit/>
          </a:bodyPr>
          <a:lstStyle/>
          <a:p>
            <a:r>
              <a:rPr lang="en-US" sz="1900" b="1" dirty="0"/>
              <a:t>Objective of this 30 Days Master Class</a:t>
            </a:r>
          </a:p>
        </p:txBody>
      </p:sp>
    </p:spTree>
    <p:extLst>
      <p:ext uri="{BB962C8B-B14F-4D97-AF65-F5344CB8AC3E}">
        <p14:creationId xmlns:p14="http://schemas.microsoft.com/office/powerpoint/2010/main" val="979399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55526"/>
            <a:ext cx="6757704" cy="720080"/>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07504" y="1347614"/>
            <a:ext cx="8267371" cy="3462528"/>
          </a:xfrm>
        </p:spPr>
        <p:txBody>
          <a:bodyPr/>
          <a:lstStyle/>
          <a:p>
            <a:r>
              <a:rPr lang="en-US" sz="2200" dirty="0">
                <a:solidFill>
                  <a:schemeClr val="tx1"/>
                </a:solidFill>
              </a:rPr>
              <a:t>INTERNSHIP E-Certificate(30Days Internship on Data Science Engineering)</a:t>
            </a:r>
          </a:p>
          <a:p>
            <a:r>
              <a:rPr lang="en-US" sz="2200" dirty="0">
                <a:solidFill>
                  <a:schemeClr val="tx1"/>
                </a:solidFill>
              </a:rPr>
              <a:t>Highly organized Video content</a:t>
            </a:r>
          </a:p>
          <a:p>
            <a:r>
              <a:rPr lang="en-US" sz="2200" dirty="0">
                <a:solidFill>
                  <a:schemeClr val="tx1"/>
                </a:solidFill>
              </a:rPr>
              <a:t>Download All Files</a:t>
            </a:r>
          </a:p>
          <a:p>
            <a:r>
              <a:rPr lang="en-US" sz="2200" dirty="0">
                <a:solidFill>
                  <a:schemeClr val="tx1"/>
                </a:solidFill>
              </a:rPr>
              <a:t>Download PPTs</a:t>
            </a:r>
          </a:p>
          <a:p>
            <a:r>
              <a:rPr lang="en-US" sz="2200" dirty="0">
                <a:solidFill>
                  <a:schemeClr val="tx1"/>
                </a:solidFill>
              </a:rPr>
              <a:t>Assignments</a:t>
            </a:r>
          </a:p>
          <a:p>
            <a:r>
              <a:rPr lang="en-US" sz="2200" dirty="0">
                <a:solidFill>
                  <a:schemeClr val="tx1"/>
                </a:solidFill>
              </a:rPr>
              <a:t>Flexible Time. </a:t>
            </a:r>
          </a:p>
          <a:p>
            <a:r>
              <a:rPr lang="en-US" sz="2200" dirty="0">
                <a:solidFill>
                  <a:schemeClr val="tx1"/>
                </a:solidFill>
              </a:rPr>
              <a:t>Access Period: 60Days from the date of payment</a:t>
            </a:r>
          </a:p>
        </p:txBody>
      </p:sp>
    </p:spTree>
    <p:extLst>
      <p:ext uri="{BB962C8B-B14F-4D97-AF65-F5344CB8AC3E}">
        <p14:creationId xmlns:p14="http://schemas.microsoft.com/office/powerpoint/2010/main" val="2637070102"/>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50" y="691649"/>
            <a:ext cx="5684687" cy="569097"/>
          </a:xfrm>
        </p:spPr>
        <p:txBody>
          <a:bodyPr/>
          <a:lstStyle/>
          <a:p>
            <a:r>
              <a:rPr lang="en-US" sz="3700" dirty="0"/>
              <a:t>What You Will Get???</a:t>
            </a:r>
          </a:p>
        </p:txBody>
      </p:sp>
      <p:sp>
        <p:nvSpPr>
          <p:cNvPr id="3" name="Text Placeholder 2"/>
          <p:cNvSpPr>
            <a:spLocks noGrp="1"/>
          </p:cNvSpPr>
          <p:nvPr>
            <p:ph type="body" idx="1"/>
          </p:nvPr>
        </p:nvSpPr>
        <p:spPr>
          <a:xfrm>
            <a:off x="31642" y="1077457"/>
            <a:ext cx="5220593" cy="515037"/>
          </a:xfrm>
        </p:spPr>
        <p:txBody>
          <a:bodyPr/>
          <a:lstStyle/>
          <a:p>
            <a:pPr>
              <a:buFont typeface="Arial" panose="020B0604020202020204" pitchFamily="34" charset="0"/>
              <a:buChar char="•"/>
            </a:pPr>
            <a:r>
              <a:rPr lang="en-US" sz="1600" b="1" dirty="0">
                <a:solidFill>
                  <a:srgbClr val="C00000"/>
                </a:solidFill>
                <a:latin typeface="+mj-lt"/>
              </a:rPr>
              <a:t>30 Days Learning Activity</a:t>
            </a:r>
          </a:p>
          <a:p>
            <a:pPr>
              <a:buFont typeface="Arial" panose="020B0604020202020204" pitchFamily="34" charset="0"/>
              <a:buChar char="•"/>
            </a:pPr>
            <a:r>
              <a:rPr lang="en-US" sz="1600" b="1" dirty="0">
                <a:solidFill>
                  <a:srgbClr val="C00000"/>
                </a:solidFill>
                <a:latin typeface="+mj-lt"/>
              </a:rPr>
              <a:t>Data Science Core Concepts</a:t>
            </a:r>
          </a:p>
          <a:p>
            <a:pPr>
              <a:buFont typeface="Arial" panose="020B0604020202020204" pitchFamily="34" charset="0"/>
              <a:buChar char="•"/>
            </a:pPr>
            <a:r>
              <a:rPr lang="en-US" sz="1600" b="1" dirty="0">
                <a:solidFill>
                  <a:srgbClr val="C00000"/>
                </a:solidFill>
                <a:latin typeface="+mj-lt"/>
              </a:rPr>
              <a:t>10 + Projects</a:t>
            </a:r>
          </a:p>
          <a:p>
            <a:pPr marL="296890" indent="-193624">
              <a:buFont typeface="Arial" panose="020B0604020202020204" pitchFamily="34" charset="0"/>
              <a:buChar char="•"/>
            </a:pPr>
            <a:endParaRPr lang="en-US" sz="1600" b="1" dirty="0">
              <a:solidFill>
                <a:srgbClr val="C00000"/>
              </a:solidFill>
              <a:latin typeface="+mj-lt"/>
            </a:endParaRPr>
          </a:p>
        </p:txBody>
      </p:sp>
      <p:grpSp>
        <p:nvGrpSpPr>
          <p:cNvPr id="8" name="Group 7"/>
          <p:cNvGrpSpPr/>
          <p:nvPr/>
        </p:nvGrpSpPr>
        <p:grpSpPr>
          <a:xfrm>
            <a:off x="4899736" y="574926"/>
            <a:ext cx="1823433" cy="979089"/>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5472029" y="1458414"/>
            <a:ext cx="1818578" cy="979089"/>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5645299" y="2308738"/>
            <a:ext cx="2680342" cy="107052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5505865" y="3740922"/>
            <a:ext cx="2596460" cy="736818"/>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400" dirty="0"/>
                <a:t>Get chance to Enroll 1-Month Internship on demand</a:t>
              </a:r>
              <a:endParaRPr sz="14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672153" y="1949102"/>
            <a:ext cx="5089883" cy="2463222"/>
          </a:xfrm>
          <a:prstGeom prst="rect">
            <a:avLst/>
          </a:prstGeom>
        </p:spPr>
        <p:txBody>
          <a:bodyPr wrap="square" lIns="61960" tIns="30980" rIns="61960" bIns="30980">
            <a:spAutoFit/>
          </a:bodyPr>
          <a:lstStyle/>
          <a:p>
            <a:pPr marL="232349" indent="-232349">
              <a:buFont typeface="+mj-lt"/>
              <a:buAutoNum type="arabicPeriod"/>
            </a:pPr>
            <a:r>
              <a:rPr lang="en-US" sz="1200" dirty="0"/>
              <a:t>Spatial Data Science For  Covid-19 Disease Prediction     </a:t>
            </a:r>
          </a:p>
          <a:p>
            <a:pPr marL="232349" indent="-232349">
              <a:buFont typeface="+mj-lt"/>
              <a:buAutoNum type="arabicPeriod"/>
            </a:pPr>
            <a:r>
              <a:rPr lang="en-US" sz="1200" dirty="0"/>
              <a:t>Parkinson’s Disease Prediction-</a:t>
            </a:r>
            <a:r>
              <a:rPr lang="en-US" sz="1200" dirty="0" err="1"/>
              <a:t>XGBoost</a:t>
            </a:r>
            <a:r>
              <a:rPr lang="en-US" sz="1200" dirty="0"/>
              <a:t> Classifier</a:t>
            </a:r>
          </a:p>
          <a:p>
            <a:pPr marL="232349" indent="-232349">
              <a:buFont typeface="+mj-lt"/>
              <a:buAutoNum type="arabicPeriod"/>
            </a:pPr>
            <a:r>
              <a:rPr lang="en-US" sz="1200" dirty="0"/>
              <a:t>House Price Prediction-Random Forest Regression</a:t>
            </a:r>
          </a:p>
          <a:p>
            <a:pPr marL="232349" indent="-232349">
              <a:buFont typeface="+mj-lt"/>
              <a:buAutoNum type="arabicPeriod"/>
            </a:pPr>
            <a:r>
              <a:rPr lang="en-US" sz="1200" dirty="0"/>
              <a:t>Customer Segmentation Using ML-K-Means Clustering</a:t>
            </a:r>
          </a:p>
          <a:p>
            <a:pPr marL="232349" indent="-232349">
              <a:buFont typeface="+mj-lt"/>
              <a:buAutoNum type="arabicPeriod"/>
            </a:pPr>
            <a:r>
              <a:rPr lang="en-US" sz="1200" dirty="0"/>
              <a:t>Home Loan Prediction-Decision Tree Classifier</a:t>
            </a:r>
          </a:p>
          <a:p>
            <a:pPr marL="232349" indent="-232349">
              <a:buFont typeface="+mj-lt"/>
              <a:buAutoNum type="arabicPeriod"/>
            </a:pPr>
            <a:r>
              <a:rPr lang="en-US" sz="1200" dirty="0"/>
              <a:t>Spam Classification-NLP</a:t>
            </a:r>
          </a:p>
          <a:p>
            <a:pPr marL="232349" indent="-232349">
              <a:buFont typeface="+mj-lt"/>
              <a:buAutoNum type="arabicPeriod"/>
            </a:pPr>
            <a:r>
              <a:rPr lang="en-US" sz="1200" dirty="0"/>
              <a:t>Hand Written Digit Recognition Using Python-CNN</a:t>
            </a:r>
          </a:p>
          <a:p>
            <a:pPr marL="232349" indent="-232349">
              <a:buFont typeface="+mj-lt"/>
              <a:buAutoNum type="arabicPeriod"/>
            </a:pPr>
            <a:r>
              <a:rPr lang="en-US" sz="1200" dirty="0"/>
              <a:t>Churn Prediction-Deep Learning</a:t>
            </a:r>
          </a:p>
          <a:p>
            <a:pPr marL="232349" indent="-232349">
              <a:buFont typeface="+mj-lt"/>
              <a:buAutoNum type="arabicPeriod"/>
            </a:pPr>
            <a:r>
              <a:rPr lang="en-US" sz="1200" dirty="0"/>
              <a:t>Crop Yield Prediction</a:t>
            </a:r>
          </a:p>
          <a:p>
            <a:pPr marL="232349" indent="-232349">
              <a:buFont typeface="+mj-lt"/>
              <a:buAutoNum type="arabicPeriod"/>
            </a:pPr>
            <a:r>
              <a:rPr lang="en-US" sz="1200" dirty="0"/>
              <a:t>Ground water level prediction</a:t>
            </a:r>
          </a:p>
          <a:p>
            <a:pPr marL="232349" indent="-232349">
              <a:buFont typeface="Arial" panose="020B0604020202020204" pitchFamily="34" charset="0"/>
              <a:buChar char="•"/>
            </a:pPr>
            <a:endParaRPr lang="en-US" b="1" dirty="0" smtClean="0"/>
          </a:p>
          <a:p>
            <a:pPr marL="232349" indent="-232349">
              <a:buFont typeface="Arial" panose="020B0604020202020204" pitchFamily="34" charset="0"/>
              <a:buChar char="•"/>
            </a:pPr>
            <a:endParaRPr lang="en-US" dirty="0"/>
          </a:p>
        </p:txBody>
      </p:sp>
    </p:spTree>
    <p:extLst>
      <p:ext uri="{BB962C8B-B14F-4D97-AF65-F5344CB8AC3E}">
        <p14:creationId xmlns:p14="http://schemas.microsoft.com/office/powerpoint/2010/main" val="3263458697"/>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0057" y="1439498"/>
            <a:ext cx="6306133" cy="2846622"/>
          </a:xfrm>
          <a:prstGeom prst="rect">
            <a:avLst/>
          </a:prstGeom>
        </p:spPr>
      </p:pic>
      <p:sp>
        <p:nvSpPr>
          <p:cNvPr id="2" name="Title 1"/>
          <p:cNvSpPr>
            <a:spLocks noGrp="1"/>
          </p:cNvSpPr>
          <p:nvPr>
            <p:ph type="title"/>
          </p:nvPr>
        </p:nvSpPr>
        <p:spPr/>
        <p:txBody>
          <a:bodyPr/>
          <a:lstStyle/>
          <a:p>
            <a:r>
              <a:rPr lang="en-US" sz="2700" dirty="0"/>
              <a:t>How to join in 1 month Internship</a:t>
            </a:r>
          </a:p>
        </p:txBody>
      </p:sp>
      <p:sp>
        <p:nvSpPr>
          <p:cNvPr id="3" name="Text Placeholder 2"/>
          <p:cNvSpPr>
            <a:spLocks noGrp="1"/>
          </p:cNvSpPr>
          <p:nvPr>
            <p:ph type="body" idx="1"/>
          </p:nvPr>
        </p:nvSpPr>
        <p:spPr>
          <a:xfrm>
            <a:off x="1309691" y="984688"/>
            <a:ext cx="6955683" cy="3416400"/>
          </a:xfrm>
        </p:spPr>
        <p:txBody>
          <a:bodyPr/>
          <a:lstStyle/>
          <a:p>
            <a:pPr marL="103266" indent="0">
              <a:buNone/>
            </a:pPr>
            <a:r>
              <a:rPr lang="en-US" sz="1400" dirty="0"/>
              <a:t>https://www.pantechelearning.com/data-science-master-class/</a:t>
            </a:r>
          </a:p>
          <a:p>
            <a:pPr marL="103266" indent="0">
              <a:buNone/>
            </a:pPr>
            <a:endParaRPr lang="en-US" sz="1400" dirty="0"/>
          </a:p>
        </p:txBody>
      </p:sp>
      <p:sp>
        <p:nvSpPr>
          <p:cNvPr id="8" name="Rounded Rectangle 7"/>
          <p:cNvSpPr/>
          <p:nvPr/>
        </p:nvSpPr>
        <p:spPr>
          <a:xfrm>
            <a:off x="2888155" y="4365877"/>
            <a:ext cx="3062009" cy="579889"/>
          </a:xfrm>
          <a:prstGeom prst="roundRect">
            <a:avLst/>
          </a:prstGeom>
        </p:spPr>
        <p:style>
          <a:lnRef idx="2">
            <a:schemeClr val="accent6"/>
          </a:lnRef>
          <a:fillRef idx="1">
            <a:schemeClr val="lt1"/>
          </a:fillRef>
          <a:effectRef idx="0">
            <a:schemeClr val="accent6"/>
          </a:effectRef>
          <a:fontRef idx="minor">
            <a:schemeClr val="dk1"/>
          </a:fontRef>
        </p:style>
        <p:txBody>
          <a:bodyPr lIns="61960" tIns="30980" rIns="61960" bIns="30980" rtlCol="0" anchor="ctr"/>
          <a:lstStyle/>
          <a:p>
            <a:pPr algn="ctr"/>
            <a:r>
              <a:rPr lang="en-US" sz="1600" dirty="0"/>
              <a:t>Coupon Code</a:t>
            </a:r>
            <a:r>
              <a:rPr lang="en-US" sz="1600"/>
              <a:t>: </a:t>
            </a:r>
            <a:r>
              <a:rPr lang="en-US" sz="1600" b="1" smtClean="0">
                <a:solidFill>
                  <a:srgbClr val="FF0000"/>
                </a:solidFill>
              </a:rPr>
              <a:t>DSABATCH3</a:t>
            </a:r>
            <a:endParaRPr lang="en-IN" sz="1600" b="1" dirty="0">
              <a:solidFill>
                <a:srgbClr val="FF0000"/>
              </a:solidFill>
            </a:endParaRPr>
          </a:p>
        </p:txBody>
      </p:sp>
      <p:sp>
        <p:nvSpPr>
          <p:cNvPr id="7" name="Right Arrow 6"/>
          <p:cNvSpPr/>
          <p:nvPr/>
        </p:nvSpPr>
        <p:spPr>
          <a:xfrm>
            <a:off x="199545" y="3019115"/>
            <a:ext cx="1340511" cy="735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1960" tIns="30980" rIns="61960" bIns="30980" rtlCol="0" anchor="ctr"/>
          <a:lstStyle/>
          <a:p>
            <a:pPr algn="ctr"/>
            <a:r>
              <a:rPr lang="en-US" b="1" dirty="0" smtClean="0"/>
              <a:t>Click Here</a:t>
            </a:r>
            <a:endParaRPr lang="en-US" b="1" dirty="0"/>
          </a:p>
        </p:txBody>
      </p:sp>
    </p:spTree>
    <p:extLst>
      <p:ext uri="{BB962C8B-B14F-4D97-AF65-F5344CB8AC3E}">
        <p14:creationId xmlns:p14="http://schemas.microsoft.com/office/powerpoint/2010/main" val="3309136113"/>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20001" y="514350"/>
            <a:ext cx="7704000" cy="4117803"/>
          </a:xfrm>
        </p:spPr>
        <p:txBody>
          <a:bodyPr/>
          <a:lstStyle/>
          <a:p>
            <a:pPr marL="103267"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123950"/>
            <a:ext cx="5143500" cy="3333750"/>
          </a:xfrm>
          <a:prstGeom prst="rect">
            <a:avLst/>
          </a:prstGeom>
        </p:spPr>
      </p:pic>
    </p:spTree>
    <p:extLst>
      <p:ext uri="{BB962C8B-B14F-4D97-AF65-F5344CB8AC3E}">
        <p14:creationId xmlns:p14="http://schemas.microsoft.com/office/powerpoint/2010/main" val="28212801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anose="02020603050405020304" pitchFamily="18" charset="0"/>
                <a:cs typeface="Times New Roman" panose="02020603050405020304" pitchFamily="18" charset="0"/>
              </a:rPr>
              <a:t>Python – Measuring Central Tendency</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Central tendency means measuring the center or distribution of  location of  values of a dataset.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gives an idea of the average value of data in the dataset and also an indication of how widely the values are distributed in the dataset.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helps in evaluating the chances of a new input fitting into the existing dataset hence probability of  success.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793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Python – Measuring Central Tendency</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There are three main measures of central tendency which can be calculated using methods in pandas python library.</a:t>
            </a: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Mean – </a:t>
            </a:r>
            <a:r>
              <a:rPr lang="en-US" sz="2000" dirty="0" smtClean="0">
                <a:latin typeface="Times New Roman" panose="02020603050405020304" pitchFamily="18" charset="0"/>
                <a:cs typeface="Times New Roman" panose="02020603050405020304" pitchFamily="18" charset="0"/>
              </a:rPr>
              <a:t>It is the average value of the data which is the division of the sum of the values with the number of values.</a:t>
            </a:r>
          </a:p>
          <a:p>
            <a:pPr algn="just">
              <a:lnSpc>
                <a:spcPct val="150000"/>
              </a:lnSpc>
              <a:spcBef>
                <a:spcPts val="0"/>
              </a:spcBef>
            </a:pPr>
            <a:endParaRPr lang="en-US" sz="2000" b="1"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Median- </a:t>
            </a:r>
            <a:r>
              <a:rPr lang="en-US" sz="2000" dirty="0" smtClean="0">
                <a:latin typeface="Times New Roman" panose="02020603050405020304" pitchFamily="18" charset="0"/>
                <a:cs typeface="Times New Roman" panose="02020603050405020304" pitchFamily="18" charset="0"/>
              </a:rPr>
              <a:t>It is the middle value in the distribution when the values are arranged in the ascending or descending order.</a:t>
            </a:r>
          </a:p>
          <a:p>
            <a:pPr algn="just">
              <a:lnSpc>
                <a:spcPct val="150000"/>
              </a:lnSpc>
              <a:spcBef>
                <a:spcPts val="0"/>
              </a:spcBef>
            </a:pPr>
            <a:endParaRPr lang="en-US" sz="2000" b="1"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Mode – </a:t>
            </a:r>
            <a:r>
              <a:rPr lang="en-US" sz="2000" dirty="0" smtClean="0">
                <a:latin typeface="Times New Roman" panose="02020603050405020304" pitchFamily="18" charset="0"/>
                <a:cs typeface="Times New Roman" panose="02020603050405020304" pitchFamily="18" charset="0"/>
              </a:rPr>
              <a:t>It is the most commonly occuring value in the distribution.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308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Python – </a:t>
            </a:r>
            <a:r>
              <a:rPr lang="en-US" sz="4400" dirty="0" smtClean="0">
                <a:latin typeface="Times New Roman" panose="02020603050405020304" pitchFamily="18" charset="0"/>
                <a:cs typeface="Times New Roman" panose="02020603050405020304" pitchFamily="18" charset="0"/>
              </a:rPr>
              <a:t>Calculating Mean and Median</a:t>
            </a:r>
            <a:endParaRPr lang="en-IN" dirty="0"/>
          </a:p>
        </p:txBody>
      </p:sp>
      <p:sp>
        <p:nvSpPr>
          <p:cNvPr id="3" name="Content Placeholder 2"/>
          <p:cNvSpPr>
            <a:spLocks noGrp="1"/>
          </p:cNvSpPr>
          <p:nvPr>
            <p:ph idx="1"/>
          </p:nvPr>
        </p:nvSpPr>
        <p:spPr>
          <a:xfrm>
            <a:off x="1435608" y="1200150"/>
            <a:ext cx="7498080" cy="3486150"/>
          </a:xfrm>
        </p:spPr>
        <p:txBody>
          <a:bodyPr>
            <a:normAutofit fontScale="925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Dictionary of series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 {'Name':pd.Series(['Tom','James','Ricky','Vin','Steve','Smith','Jack', 'Lee','Chanchal','Gasper','Naviya','Andres']), 'Age':pd.Series([25,26,25,23,30,29,23,34,40,30,51,46]), 'Rating':pd.Series([4.23,3.24,3.98,2.56,3.20,4.6,3.8,3.78,2.98,4.80,4.10,3.65])}</a:t>
            </a:r>
          </a:p>
        </p:txBody>
      </p:sp>
    </p:spTree>
    <p:extLst>
      <p:ext uri="{BB962C8B-B14F-4D97-AF65-F5344CB8AC3E}">
        <p14:creationId xmlns:p14="http://schemas.microsoft.com/office/powerpoint/2010/main" val="601874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panose="02020603050405020304" pitchFamily="18" charset="0"/>
                <a:cs typeface="Times New Roman" panose="02020603050405020304" pitchFamily="18" charset="0"/>
              </a:rPr>
              <a:t>Python – Calculating Mean and Median</a:t>
            </a:r>
            <a:endParaRPr lang="en-IN"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#Create a </a:t>
            </a:r>
            <a:r>
              <a:rPr lang="en-IN" sz="2000" dirty="0" smtClean="0">
                <a:latin typeface="Times New Roman" panose="02020603050405020304" pitchFamily="18" charset="0"/>
                <a:cs typeface="Times New Roman" panose="02020603050405020304" pitchFamily="18" charset="0"/>
              </a:rPr>
              <a:t>DataFrame</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Mean Values in the </a:t>
            </a:r>
            <a:r>
              <a:rPr lang="en-IN" sz="2000" dirty="0" smtClean="0">
                <a:latin typeface="Times New Roman" panose="02020603050405020304" pitchFamily="18" charset="0"/>
                <a:cs typeface="Times New Roman" panose="02020603050405020304" pitchFamily="18" charset="0"/>
              </a:rPr>
              <a:t>Distributio”)</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(df.mean())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Median Values in the </a:t>
            </a:r>
            <a:r>
              <a:rPr lang="en-IN" sz="2000" dirty="0" smtClean="0">
                <a:latin typeface="Times New Roman" panose="02020603050405020304" pitchFamily="18" charset="0"/>
                <a:cs typeface="Times New Roman" panose="02020603050405020304" pitchFamily="18" charset="0"/>
              </a:rPr>
              <a:t>Distribution“)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(df.median())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504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anose="02020603050405020304" pitchFamily="18" charset="0"/>
                <a:cs typeface="Times New Roman" panose="02020603050405020304" pitchFamily="18" charset="0"/>
              </a:rPr>
              <a:t>Calculating Mean and Median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Mean Values in the Distribution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Age </a:t>
            </a:r>
            <a:r>
              <a:rPr lang="en-IN" sz="2000" dirty="0">
                <a:latin typeface="Times New Roman" panose="02020603050405020304" pitchFamily="18" charset="0"/>
                <a:cs typeface="Times New Roman" panose="02020603050405020304" pitchFamily="18" charset="0"/>
              </a:rPr>
              <a:t>31.833333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Rating </a:t>
            </a:r>
            <a:r>
              <a:rPr lang="en-IN" sz="2000" dirty="0">
                <a:latin typeface="Times New Roman" panose="02020603050405020304" pitchFamily="18" charset="0"/>
                <a:cs typeface="Times New Roman" panose="02020603050405020304" pitchFamily="18" charset="0"/>
              </a:rPr>
              <a:t>3.743333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dtype</a:t>
            </a:r>
            <a:r>
              <a:rPr lang="en-IN" sz="2000" dirty="0">
                <a:latin typeface="Times New Roman" panose="02020603050405020304" pitchFamily="18" charset="0"/>
                <a:cs typeface="Times New Roman" panose="02020603050405020304" pitchFamily="18" charset="0"/>
              </a:rPr>
              <a:t>: float64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Median </a:t>
            </a:r>
            <a:r>
              <a:rPr lang="en-IN" sz="2000" dirty="0">
                <a:latin typeface="Times New Roman" panose="02020603050405020304" pitchFamily="18" charset="0"/>
                <a:cs typeface="Times New Roman" panose="02020603050405020304" pitchFamily="18" charset="0"/>
              </a:rPr>
              <a:t>Values in the Distribution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Age </a:t>
            </a:r>
            <a:r>
              <a:rPr lang="en-IN" sz="2000" dirty="0">
                <a:latin typeface="Times New Roman" panose="02020603050405020304" pitchFamily="18" charset="0"/>
                <a:cs typeface="Times New Roman" panose="02020603050405020304" pitchFamily="18" charset="0"/>
              </a:rPr>
              <a:t>29.50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Rating </a:t>
            </a:r>
            <a:r>
              <a:rPr lang="en-IN" sz="2000" dirty="0">
                <a:latin typeface="Times New Roman" panose="02020603050405020304" pitchFamily="18" charset="0"/>
                <a:cs typeface="Times New Roman" panose="02020603050405020304" pitchFamily="18" charset="0"/>
              </a:rPr>
              <a:t>3.79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dtype</a:t>
            </a:r>
            <a:r>
              <a:rPr lang="en-IN" sz="2000" dirty="0">
                <a:latin typeface="Times New Roman" panose="02020603050405020304" pitchFamily="18" charset="0"/>
                <a:cs typeface="Times New Roman" panose="02020603050405020304" pitchFamily="18" charset="0"/>
              </a:rPr>
              <a:t>: float64</a:t>
            </a:r>
          </a:p>
        </p:txBody>
      </p:sp>
    </p:spTree>
    <p:extLst>
      <p:ext uri="{BB962C8B-B14F-4D97-AF65-F5344CB8AC3E}">
        <p14:creationId xmlns:p14="http://schemas.microsoft.com/office/powerpoint/2010/main" val="3536259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5" y="2545096"/>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2555776" y="771550"/>
            <a:ext cx="5641765" cy="1584147"/>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5" name="TextBox 4"/>
          <p:cNvSpPr txBox="1"/>
          <p:nvPr/>
        </p:nvSpPr>
        <p:spPr>
          <a:xfrm>
            <a:off x="4211960" y="3345788"/>
            <a:ext cx="2068098" cy="570396"/>
          </a:xfrm>
          <a:prstGeom prst="rect">
            <a:avLst/>
          </a:prstGeom>
          <a:noFill/>
        </p:spPr>
        <p:txBody>
          <a:bodyPr wrap="none" lIns="61960" tIns="30980" rIns="61960" bIns="30980" rtlCol="0">
            <a:spAutoFit/>
          </a:bodyPr>
          <a:lstStyle/>
          <a:p>
            <a:r>
              <a:rPr lang="en-US" sz="3300" dirty="0">
                <a:solidFill>
                  <a:schemeClr val="bg2">
                    <a:lumMod val="75000"/>
                  </a:schemeClr>
                </a:solidFill>
              </a:rPr>
              <a:t>Handbook</a:t>
            </a:r>
          </a:p>
        </p:txBody>
      </p:sp>
    </p:spTree>
    <p:extLst>
      <p:ext uri="{BB962C8B-B14F-4D97-AF65-F5344CB8AC3E}">
        <p14:creationId xmlns:p14="http://schemas.microsoft.com/office/powerpoint/2010/main" val="1996282341"/>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Calculating Mode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Mode may or may not be available in a distribution depending on whether the data is continuous or there are values whiach has max. frequency.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simple distribution is taken to find out the mode.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There is a value which has max.frequency in the distribution.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1195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Calculating Mode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Dictionary of series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 {'Name':pd.Series(['Tom','James','Ricky','Vin','Steve','Smith','Jack', 'Lee','Chanchal','Gasper','Naviya','Andres']), 'Age':pd.Series([25,26,25,23,30,25,23,34,40,30,25,46])}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DataFrame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pd.DataFrame(d)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endParaRPr lang="en-IN" sz="2000" dirty="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(df.mode())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6368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anose="02020603050405020304" pitchFamily="18" charset="0"/>
                <a:cs typeface="Times New Roman" panose="02020603050405020304" pitchFamily="18" charset="0"/>
              </a:rPr>
              <a:t>Python – Calculating Mode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       Age     Name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0     25.0      Andres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1    NaN     Chanchal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     NaN    Gasper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3     NaN    Jack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4     NaN    James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5     NaN    Lee </a:t>
            </a:r>
          </a:p>
        </p:txBody>
      </p:sp>
    </p:spTree>
    <p:extLst>
      <p:ext uri="{BB962C8B-B14F-4D97-AF65-F5344CB8AC3E}">
        <p14:creationId xmlns:p14="http://schemas.microsoft.com/office/powerpoint/2010/main" val="26737006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Python – Calculating Mode - Output</a:t>
            </a:r>
            <a:endParaRPr lang="en-IN" sz="3600" dirty="0"/>
          </a:p>
        </p:txBody>
      </p:sp>
      <p:sp>
        <p:nvSpPr>
          <p:cNvPr id="3" name="Content Placeholder 2"/>
          <p:cNvSpPr>
            <a:spLocks noGrp="1"/>
          </p:cNvSpPr>
          <p:nvPr>
            <p:ph idx="1"/>
          </p:nvPr>
        </p:nvSpPr>
        <p:spPr/>
        <p:txBody>
          <a:bodyPr>
            <a:normAutofit/>
          </a:bodyPr>
          <a:lstStyle/>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6     NaN    Naviya </a:t>
            </a:r>
          </a:p>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7     NaN    Ricky </a:t>
            </a:r>
          </a:p>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8     NaN    Smith </a:t>
            </a:r>
          </a:p>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9     NaN    Steve </a:t>
            </a:r>
          </a:p>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10   NaN    Tom </a:t>
            </a:r>
          </a:p>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11   NaN     Vin</a:t>
            </a:r>
          </a:p>
          <a:p>
            <a:pPr marL="82296" indent="0">
              <a:buNone/>
            </a:pPr>
            <a:endParaRPr lang="en-IN" dirty="0"/>
          </a:p>
        </p:txBody>
      </p:sp>
    </p:spTree>
    <p:extLst>
      <p:ext uri="{BB962C8B-B14F-4D97-AF65-F5344CB8AC3E}">
        <p14:creationId xmlns:p14="http://schemas.microsoft.com/office/powerpoint/2010/main" val="890253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Measuring Variance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Variance is a measure of how far the value in a datset lies from the mean value.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 measure  of  how dispersed the values are.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measured by using standard deviation.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other method commonly used is skewness.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289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Measuring Std Deviation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It is a square root of variance.</a:t>
            </a:r>
          </a:p>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Variance is the average of the  average of the squared difference of values in a data set  from the mean value.</a:t>
            </a:r>
          </a:p>
          <a:p>
            <a:pPr marL="82296" indent="0">
              <a:lnSpc>
                <a:spcPct val="160000"/>
              </a:lnSpc>
              <a:spcBef>
                <a:spcPts val="0"/>
              </a:spcBef>
              <a:buNone/>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marL="82296" indent="0">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Dictionary of series </a:t>
            </a:r>
            <a:endParaRPr lang="en-IN" sz="2000" dirty="0" smtClean="0">
              <a:latin typeface="Times New Roman" panose="02020603050405020304" pitchFamily="18" charset="0"/>
              <a:cs typeface="Times New Roman" panose="02020603050405020304" pitchFamily="18" charset="0"/>
            </a:endParaRPr>
          </a:p>
          <a:p>
            <a:pPr marL="82296" indent="0">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 {'Name':pd.Series(['Tom','James','Ricky','Vin','Steve','Smith','Jack', 'Lee','Chanchal','Gasper','Naviya','Andres']), 'Age':pd.Series([25,26,25,23,30,25,23,34,40,30,25,46]), 'Rating':pd.Series([4.23,3.24,3.98,2.56,3.20,4.6,3.8,3.78,2.98,4.80,4.10,3.65])} </a:t>
            </a:r>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9674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Python – Measuring Std Deviation</a:t>
            </a:r>
            <a:endParaRPr lang="en-IN" dirty="0"/>
          </a:p>
        </p:txBody>
      </p:sp>
      <p:sp>
        <p:nvSpPr>
          <p:cNvPr id="3" name="Content Placeholder 2"/>
          <p:cNvSpPr>
            <a:spLocks noGrp="1"/>
          </p:cNvSpPr>
          <p:nvPr>
            <p:ph idx="1"/>
          </p:nvPr>
        </p:nvSpPr>
        <p:spPr/>
        <p:txBody>
          <a:bodyPr/>
          <a:lstStyle/>
          <a:p>
            <a:pPr marL="82296"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#Create a DataFrame </a:t>
            </a:r>
          </a:p>
          <a:p>
            <a:pPr marL="82296"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df = pd.DataFrame(d) </a:t>
            </a:r>
          </a:p>
          <a:p>
            <a:pPr marL="82296"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 Calculate the standard deviation </a:t>
            </a:r>
          </a:p>
          <a:p>
            <a:pPr marL="82296"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print df.std()</a:t>
            </a:r>
            <a:endParaRPr lang="en-US" sz="2000" dirty="0">
              <a:latin typeface="Times New Roman" panose="02020603050405020304" pitchFamily="18" charset="0"/>
              <a:cs typeface="Times New Roman" panose="02020603050405020304" pitchFamily="18" charset="0"/>
            </a:endParaRPr>
          </a:p>
          <a:p>
            <a:pPr marL="82296" indent="0">
              <a:buNone/>
            </a:pPr>
            <a:endParaRPr lang="en-IN" dirty="0"/>
          </a:p>
        </p:txBody>
      </p:sp>
    </p:spTree>
    <p:extLst>
      <p:ext uri="{BB962C8B-B14F-4D97-AF65-F5344CB8AC3E}">
        <p14:creationId xmlns:p14="http://schemas.microsoft.com/office/powerpoint/2010/main" val="27755884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Std Deviation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Age </a:t>
            </a:r>
            <a:r>
              <a:rPr lang="en-IN" sz="2000" dirty="0" smtClean="0">
                <a:latin typeface="Times New Roman" panose="02020603050405020304" pitchFamily="18" charset="0"/>
                <a:cs typeface="Times New Roman" panose="02020603050405020304" pitchFamily="18" charset="0"/>
              </a:rPr>
              <a:t>       7.265527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Rating    0.661628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dtype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float64</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7836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Measuring Skewness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used to determine if the data is symmetric or skewed.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the index is between -1 and +1 , then the distribution is symmetric.</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the index is no more than -1 , then it is skewed to the left and if it is at leaat +1 , then it is skewed to the right.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7608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Measuring Skewness</a:t>
            </a:r>
            <a:endParaRPr lang="en-IN"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used to determine if the data is symmetric or skewed.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the distribution is between -1 and +1, then the distribution is symmetric.</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the index is no more than -1 , then it is skewed to the left and if it is atleast 1, then it is skewed to the right.</a:t>
            </a:r>
          </a:p>
          <a:p>
            <a:pPr marL="82296"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440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544" y="1347614"/>
            <a:ext cx="7704000" cy="3416400"/>
          </a:xfrm>
        </p:spPr>
        <p:txBody>
          <a:bodyPr/>
          <a:lstStyle/>
          <a:p>
            <a:pPr marL="0" indent="0">
              <a:buNone/>
            </a:pPr>
            <a:r>
              <a:rPr lang="en-US" sz="2200" b="1" u="sng" dirty="0" err="1"/>
              <a:t>Exp</a:t>
            </a:r>
            <a:r>
              <a:rPr lang="en-US" sz="2200" b="1" u="sng" dirty="0"/>
              <a:t>: </a:t>
            </a:r>
            <a:r>
              <a:rPr lang="en-US" sz="2200" dirty="0"/>
              <a:t>5 </a:t>
            </a:r>
            <a:r>
              <a:rPr lang="en-US" sz="2200" dirty="0" err="1"/>
              <a:t>Yrs</a:t>
            </a:r>
            <a:endParaRPr lang="en-US" sz="2200" dirty="0"/>
          </a:p>
          <a:p>
            <a:pPr marL="0" indent="0">
              <a:buNone/>
            </a:pPr>
            <a:r>
              <a:rPr lang="en-US" sz="2200" b="1" u="sng" dirty="0"/>
              <a:t>Expert in</a:t>
            </a:r>
          </a:p>
          <a:p>
            <a:pPr marL="116175" indent="-116175">
              <a:buFont typeface="Arial" panose="020B0604020202020204" pitchFamily="34" charset="0"/>
              <a:buChar char="•"/>
            </a:pPr>
            <a:r>
              <a:rPr lang="en-US" sz="2200" dirty="0">
                <a:solidFill>
                  <a:schemeClr val="tx1"/>
                </a:solidFill>
              </a:rPr>
              <a:t>Python Developer on Machine Learning </a:t>
            </a:r>
          </a:p>
          <a:p>
            <a:pPr marL="116175" indent="-116175">
              <a:buFont typeface="Arial" panose="020B0604020202020204" pitchFamily="34" charset="0"/>
              <a:buChar char="•"/>
            </a:pPr>
            <a:r>
              <a:rPr lang="en-US" sz="2200" dirty="0">
                <a:solidFill>
                  <a:schemeClr val="tx1"/>
                </a:solidFill>
              </a:rPr>
              <a:t>Deep learning with computer vision </a:t>
            </a:r>
          </a:p>
          <a:p>
            <a:pPr marL="116175" indent="-116175">
              <a:buFont typeface="Arial" panose="020B0604020202020204" pitchFamily="34" charset="0"/>
              <a:buChar char="•"/>
            </a:pPr>
            <a:r>
              <a:rPr lang="en-US" sz="2200" dirty="0">
                <a:solidFill>
                  <a:schemeClr val="tx1"/>
                </a:solidFill>
              </a:rPr>
              <a:t>Matlab – Image Processing   </a:t>
            </a:r>
          </a:p>
          <a:p>
            <a:pPr marL="116175" indent="-116175">
              <a:buFont typeface="Arial" panose="020B0604020202020204" pitchFamily="34" charset="0"/>
              <a:buChar char="•"/>
            </a:pPr>
            <a:r>
              <a:rPr lang="en-US" sz="2200" dirty="0">
                <a:solidFill>
                  <a:schemeClr val="tx1"/>
                </a:solidFill>
              </a:rPr>
              <a:t>Autonomous Car design using ROS with LIDAR</a:t>
            </a:r>
          </a:p>
          <a:p>
            <a:pPr marL="0" indent="0">
              <a:buNone/>
            </a:pPr>
            <a:r>
              <a:rPr lang="en-US" sz="2200" b="1" u="sng" dirty="0">
                <a:solidFill>
                  <a:schemeClr val="tx1"/>
                </a:solidFill>
              </a:rPr>
              <a:t>Language</a:t>
            </a:r>
            <a:r>
              <a:rPr lang="en-US" sz="2200" dirty="0">
                <a:solidFill>
                  <a:schemeClr val="tx1"/>
                </a:solidFill>
              </a:rPr>
              <a:t> – Python , Java , HTML ,CSS.</a:t>
            </a:r>
          </a:p>
          <a:p>
            <a:pPr marL="0" indent="0">
              <a:buNone/>
            </a:pPr>
            <a:r>
              <a:rPr lang="en-US" sz="2200" b="1" u="sng" dirty="0">
                <a:solidFill>
                  <a:schemeClr val="tx1"/>
                </a:solidFill>
              </a:rPr>
              <a:t>Tools</a:t>
            </a:r>
            <a:r>
              <a:rPr lang="en-US" sz="2200" u="sng" dirty="0">
                <a:solidFill>
                  <a:schemeClr val="tx1"/>
                </a:solidFill>
              </a:rPr>
              <a:t> </a:t>
            </a:r>
            <a:r>
              <a:rPr lang="en-US" sz="2200" dirty="0">
                <a:solidFill>
                  <a:schemeClr val="tx1"/>
                </a:solidFill>
              </a:rPr>
              <a:t>– ANACONDA NAVIGATOR, JUPYTER NOTEBOOK, </a:t>
            </a:r>
          </a:p>
          <a:p>
            <a:pPr marL="116175" indent="-116175">
              <a:buFont typeface="Arial" panose="020B0604020202020204" pitchFamily="34" charset="0"/>
              <a:buChar char="•"/>
            </a:pPr>
            <a:r>
              <a:rPr lang="en-US" sz="2200" dirty="0">
                <a:solidFill>
                  <a:schemeClr val="tx1"/>
                </a:solidFill>
              </a:rPr>
              <a:t>GOOGLE COLAB.</a:t>
            </a:r>
          </a:p>
          <a:p>
            <a:pPr marL="0" indent="0">
              <a:buNone/>
            </a:pPr>
            <a:r>
              <a:rPr lang="en-US" sz="2200" b="1" dirty="0">
                <a:solidFill>
                  <a:schemeClr val="tx1"/>
                </a:solidFill>
              </a:rPr>
              <a:t>Graduation : </a:t>
            </a:r>
            <a:r>
              <a:rPr lang="en-US" sz="2200" dirty="0">
                <a:solidFill>
                  <a:schemeClr val="tx1"/>
                </a:solidFill>
              </a:rPr>
              <a:t>BE – ECE  | 2011</a:t>
            </a:r>
          </a:p>
          <a:p>
            <a:pPr marL="116175" indent="-116175">
              <a:buFont typeface="Arial" panose="020B0604020202020204" pitchFamily="34" charset="0"/>
              <a:buChar char="•"/>
            </a:pPr>
            <a:endParaRPr lang="en-US" sz="2200" dirty="0">
              <a:solidFill>
                <a:schemeClr val="tx1"/>
              </a:solidFill>
            </a:endParaRPr>
          </a:p>
        </p:txBody>
      </p:sp>
      <p:sp>
        <p:nvSpPr>
          <p:cNvPr id="7" name="Title 6"/>
          <p:cNvSpPr>
            <a:spLocks noGrp="1"/>
          </p:cNvSpPr>
          <p:nvPr>
            <p:ph type="title"/>
          </p:nvPr>
        </p:nvSpPr>
        <p:spPr>
          <a:xfrm>
            <a:off x="539552" y="627534"/>
            <a:ext cx="8238600" cy="478200"/>
          </a:xfrm>
        </p:spPr>
        <p:txBody>
          <a:bodyPr/>
          <a:lstStyle/>
          <a:p>
            <a:r>
              <a:rPr lang="en-US" sz="4500" dirty="0"/>
              <a:t>NANDHINI.S</a:t>
            </a:r>
          </a:p>
        </p:txBody>
      </p:sp>
    </p:spTree>
    <p:extLst>
      <p:ext uri="{BB962C8B-B14F-4D97-AF65-F5344CB8AC3E}">
        <p14:creationId xmlns:p14="http://schemas.microsoft.com/office/powerpoint/2010/main" val="18447232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Measuring Skewness</a:t>
            </a:r>
            <a:endParaRPr lang="en-IN" sz="4000" dirty="0"/>
          </a:p>
        </p:txBody>
      </p:sp>
      <p:sp>
        <p:nvSpPr>
          <p:cNvPr id="3" name="Content Placeholder 2"/>
          <p:cNvSpPr>
            <a:spLocks noGrp="1"/>
          </p:cNvSpPr>
          <p:nvPr>
            <p:ph idx="1"/>
          </p:nvPr>
        </p:nvSpPr>
        <p:spPr/>
        <p:txBody>
          <a:bodyPr>
            <a:normAutofit fontScale="85000" lnSpcReduction="10000"/>
          </a:bodyPr>
          <a:lstStyle/>
          <a:p>
            <a:pPr>
              <a:lnSpc>
                <a:spcPct val="16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Dictionary of series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 {'Name':pd.Series(['Tom','James','Ricky','Vin','Steve','Smith','Jack', 'Lee','Chanchal','Gasper','Naviya','Andres']), 'Age':pd.Series([25,26,25,23,30,25,23,34,40,30,25,46]), 'Rating':pd.Series([4.23,3.24,3.98,2.56,3.20,4.6,3.8,3.78,2.98,4.80,4.10,3.65])}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DataFrame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pd.DataFrame(d)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print(df.skew())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1345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anose="02020603050405020304" pitchFamily="18" charset="0"/>
                <a:cs typeface="Times New Roman" panose="02020603050405020304" pitchFamily="18" charset="0"/>
              </a:rPr>
              <a:t>Python - Output</a:t>
            </a:r>
            <a:endParaRPr lang="en-IN" dirty="0"/>
          </a:p>
        </p:txBody>
      </p:sp>
      <p:sp>
        <p:nvSpPr>
          <p:cNvPr id="3" name="Content Placeholder 2"/>
          <p:cNvSpPr>
            <a:spLocks noGrp="1"/>
          </p:cNvSpPr>
          <p:nvPr>
            <p:ph idx="1"/>
          </p:nvPr>
        </p:nvSpPr>
        <p:spPr/>
        <p:txBody>
          <a:bodyPr>
            <a:normAutofit/>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Age 1.443490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Rating </a:t>
            </a:r>
            <a:r>
              <a:rPr lang="en-IN" sz="2000" dirty="0">
                <a:latin typeface="Times New Roman" panose="02020603050405020304" pitchFamily="18" charset="0"/>
                <a:cs typeface="Times New Roman" panose="02020603050405020304" pitchFamily="18" charset="0"/>
              </a:rPr>
              <a:t>-0.153629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dtype</a:t>
            </a:r>
            <a:r>
              <a:rPr lang="en-IN" sz="2000" dirty="0">
                <a:latin typeface="Times New Roman" panose="02020603050405020304" pitchFamily="18" charset="0"/>
                <a:cs typeface="Times New Roman" panose="02020603050405020304" pitchFamily="18" charset="0"/>
              </a:rPr>
              <a:t>: float64</a:t>
            </a:r>
          </a:p>
        </p:txBody>
      </p:sp>
    </p:spTree>
    <p:extLst>
      <p:ext uri="{BB962C8B-B14F-4D97-AF65-F5344CB8AC3E}">
        <p14:creationId xmlns:p14="http://schemas.microsoft.com/office/powerpoint/2010/main" val="28049509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Normal Distribution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normal distribution is a form of presenting data by arranging the probability distribution of each value in the data.</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Most values remain around the mean value making the arrangement symmetric.</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Various functions in the numpy library are used to mathematically calculate the values for a normal distribution.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Histograms are created over which we plot the probability distribution curve.</a:t>
            </a:r>
          </a:p>
        </p:txBody>
      </p:sp>
    </p:spTree>
    <p:extLst>
      <p:ext uri="{BB962C8B-B14F-4D97-AF65-F5344CB8AC3E}">
        <p14:creationId xmlns:p14="http://schemas.microsoft.com/office/powerpoint/2010/main" val="39351076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Normal Distribution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import matplotlib.pyplot as plt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mu</a:t>
            </a:r>
            <a:r>
              <a:rPr lang="en-IN" sz="2000" dirty="0">
                <a:latin typeface="Times New Roman" panose="02020603050405020304" pitchFamily="18" charset="0"/>
                <a:cs typeface="Times New Roman" panose="02020603050405020304" pitchFamily="18" charset="0"/>
              </a:rPr>
              <a:t>, sigma = 0.5, 0.1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s </a:t>
            </a:r>
            <a:r>
              <a:rPr lang="en-IN" sz="2000" dirty="0">
                <a:latin typeface="Times New Roman" panose="02020603050405020304" pitchFamily="18" charset="0"/>
                <a:cs typeface="Times New Roman" panose="02020603050405020304" pitchFamily="18" charset="0"/>
              </a:rPr>
              <a:t>= np.random.normal(mu, sigma, 1000)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the bins and histogram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count</a:t>
            </a:r>
            <a:r>
              <a:rPr lang="en-IN" sz="2000" dirty="0">
                <a:latin typeface="Times New Roman" panose="02020603050405020304" pitchFamily="18" charset="0"/>
                <a:cs typeface="Times New Roman" panose="02020603050405020304" pitchFamily="18" charset="0"/>
              </a:rPr>
              <a:t>, bins, ignored = plt.hist(s, 20, normed=True)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Plot the distribution curve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plt.plot(bins</a:t>
            </a:r>
            <a:r>
              <a:rPr lang="en-IN" sz="2000" dirty="0">
                <a:latin typeface="Times New Roman" panose="02020603050405020304" pitchFamily="18" charset="0"/>
                <a:cs typeface="Times New Roman" panose="02020603050405020304" pitchFamily="18" charset="0"/>
              </a:rPr>
              <a:t>, 1/(sigma * np.sqrt(2 * np.pi)) *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np.exp</a:t>
            </a:r>
            <a:r>
              <a:rPr lang="en-IN" sz="2000" dirty="0">
                <a:latin typeface="Times New Roman" panose="02020603050405020304" pitchFamily="18" charset="0"/>
                <a:cs typeface="Times New Roman" panose="02020603050405020304" pitchFamily="18" charset="0"/>
              </a:rPr>
              <a:t>( - (bins - mu)**2 / (2 * sigma**2) ), linewidth=3, color='y')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24621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Normal </a:t>
            </a:r>
            <a:r>
              <a:rPr lang="en-US" sz="4000" dirty="0" smtClean="0">
                <a:latin typeface="Times New Roman" panose="02020603050405020304" pitchFamily="18" charset="0"/>
                <a:cs typeface="Times New Roman" panose="02020603050405020304" pitchFamily="18" charset="0"/>
              </a:rPr>
              <a:t>Distribution - Output</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1276350"/>
            <a:ext cx="4190999" cy="3124200"/>
          </a:xfrm>
        </p:spPr>
      </p:pic>
    </p:spTree>
    <p:extLst>
      <p:ext uri="{BB962C8B-B14F-4D97-AF65-F5344CB8AC3E}">
        <p14:creationId xmlns:p14="http://schemas.microsoft.com/office/powerpoint/2010/main" val="10453081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Binomial Distribution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Binomial distribution model deals with the probability of success of an event whiach has only two possible outcomes in a series of experiments.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For ex , tossing a coin always gives a head or a tail.</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probability of  finding exactly 3 heads in tossing a coin repeatedly for 10 times is estimated during the binomial distribution.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1222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Binomial Distribution</a:t>
            </a:r>
            <a:endParaRPr lang="en-IN"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Seaborn library has in-built functions to create probability distribution graphs.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Scipy package helps in creating the binomial distribution.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0576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Binomial Distribution</a:t>
            </a:r>
            <a:endParaRPr lang="en-IN" sz="4000" dirty="0"/>
          </a:p>
        </p:txBody>
      </p:sp>
      <p:sp>
        <p:nvSpPr>
          <p:cNvPr id="3" name="Content Placeholder 2"/>
          <p:cNvSpPr>
            <a:spLocks noGrp="1"/>
          </p:cNvSpPr>
          <p:nvPr>
            <p:ph idx="1"/>
          </p:nvPr>
        </p:nvSpPr>
        <p:spPr/>
        <p:txBody>
          <a:bodyPr>
            <a:normAutofit/>
          </a:bodyPr>
          <a:lstStyle/>
          <a:p>
            <a:pPr marL="82296"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from scipy.stats </a:t>
            </a:r>
            <a:endParaRPr lang="en-IN" sz="2000" dirty="0" smtClean="0">
              <a:latin typeface="Times New Roman" panose="02020603050405020304" pitchFamily="18" charset="0"/>
              <a:cs typeface="Times New Roman" panose="02020603050405020304" pitchFamily="18" charset="0"/>
            </a:endParaRPr>
          </a:p>
          <a:p>
            <a:pPr marL="82296"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binom import seaborn as sb </a:t>
            </a:r>
            <a:endParaRPr lang="en-IN" sz="2000" dirty="0" smtClean="0">
              <a:latin typeface="Times New Roman" panose="02020603050405020304" pitchFamily="18" charset="0"/>
              <a:cs typeface="Times New Roman" panose="02020603050405020304" pitchFamily="18" charset="0"/>
            </a:endParaRPr>
          </a:p>
          <a:p>
            <a:pPr marL="82296"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binom.rvs(size=10,n=20,p=0.8</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82296"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data_binom </a:t>
            </a:r>
            <a:r>
              <a:rPr lang="en-IN" sz="2000" dirty="0">
                <a:latin typeface="Times New Roman" panose="02020603050405020304" pitchFamily="18" charset="0"/>
                <a:cs typeface="Times New Roman" panose="02020603050405020304" pitchFamily="18" charset="0"/>
              </a:rPr>
              <a:t>= binom.rvs(n=20,p=0.8,loc=0,size=1000) </a:t>
            </a:r>
            <a:endParaRPr lang="en-IN" sz="2000" dirty="0" smtClean="0">
              <a:latin typeface="Times New Roman" panose="02020603050405020304" pitchFamily="18" charset="0"/>
              <a:cs typeface="Times New Roman" panose="02020603050405020304" pitchFamily="18" charset="0"/>
            </a:endParaRPr>
          </a:p>
          <a:p>
            <a:pPr marL="82296"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ax </a:t>
            </a:r>
            <a:r>
              <a:rPr lang="en-IN" sz="2000" dirty="0">
                <a:latin typeface="Times New Roman" panose="02020603050405020304" pitchFamily="18" charset="0"/>
                <a:cs typeface="Times New Roman" panose="02020603050405020304" pitchFamily="18" charset="0"/>
              </a:rPr>
              <a:t>= sb.distplot(data_binom, kde=True, color='blue', hist_kws={"linewidth": 25,'alpha':1}) </a:t>
            </a:r>
            <a:endParaRPr lang="en-IN" sz="2000" dirty="0" smtClean="0">
              <a:latin typeface="Times New Roman" panose="02020603050405020304" pitchFamily="18" charset="0"/>
              <a:cs typeface="Times New Roman" panose="02020603050405020304" pitchFamily="18" charset="0"/>
            </a:endParaRPr>
          </a:p>
          <a:p>
            <a:pPr marL="82296"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ax.set(xlabel</a:t>
            </a:r>
            <a:r>
              <a:rPr lang="en-IN" sz="2000" dirty="0">
                <a:latin typeface="Times New Roman" panose="02020603050405020304" pitchFamily="18" charset="0"/>
                <a:cs typeface="Times New Roman" panose="02020603050405020304" pitchFamily="18" charset="0"/>
              </a:rPr>
              <a:t>='Binomial', ylabel='Frequency')</a:t>
            </a:r>
          </a:p>
        </p:txBody>
      </p:sp>
    </p:spTree>
    <p:extLst>
      <p:ext uri="{BB962C8B-B14F-4D97-AF65-F5344CB8AC3E}">
        <p14:creationId xmlns:p14="http://schemas.microsoft.com/office/powerpoint/2010/main" val="36689158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Binomial </a:t>
            </a:r>
            <a:r>
              <a:rPr lang="en-US" sz="4000" dirty="0" smtClean="0">
                <a:latin typeface="Times New Roman" panose="02020603050405020304" pitchFamily="18" charset="0"/>
                <a:cs typeface="Times New Roman" panose="02020603050405020304" pitchFamily="18" charset="0"/>
              </a:rPr>
              <a:t>Distribution - Output</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085850"/>
            <a:ext cx="6324599" cy="3600450"/>
          </a:xfrm>
        </p:spPr>
      </p:pic>
    </p:spTree>
    <p:extLst>
      <p:ext uri="{BB962C8B-B14F-4D97-AF65-F5344CB8AC3E}">
        <p14:creationId xmlns:p14="http://schemas.microsoft.com/office/powerpoint/2010/main" val="38278237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Poisson Distribution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 distribution which shows the likely number of times that an event will occur within a pre – determined period of time.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used for independent events which occur at a constant rate within a given interval of time.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poisson distribution is a discrete function , meaning that the event can only be measured as occuring or not occuring , meaning that the variable can only be measured in whole numbers.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Seaborn library has some in-built functions to create such probability distribution graphs.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812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4990" y="1131590"/>
            <a:ext cx="7704000" cy="3783782"/>
          </a:xfrm>
        </p:spPr>
        <p:txBody>
          <a:bodyPr/>
          <a:lstStyle/>
          <a:p>
            <a:r>
              <a:rPr lang="en-US" sz="2200" dirty="0">
                <a:solidFill>
                  <a:srgbClr val="FF0000"/>
                </a:solidFill>
              </a:rPr>
              <a:t>Educational Equipment Manufacturer</a:t>
            </a:r>
          </a:p>
          <a:p>
            <a:pPr marL="722864" lvl="1" indent="-309799">
              <a:buFont typeface="Arial" panose="020B0604020202020204" pitchFamily="34" charset="0"/>
              <a:buChar char="•"/>
            </a:pPr>
            <a:r>
              <a:rPr lang="en-US" sz="2200" dirty="0" err="1">
                <a:solidFill>
                  <a:schemeClr val="tx1"/>
                </a:solidFill>
              </a:rPr>
              <a:t>IoT</a:t>
            </a:r>
            <a:r>
              <a:rPr lang="en-US" sz="2200" dirty="0">
                <a:solidFill>
                  <a:schemeClr val="tx1"/>
                </a:solidFill>
              </a:rPr>
              <a:t>, AI, </a:t>
            </a:r>
            <a:r>
              <a:rPr lang="en-US" sz="2200" dirty="0" err="1">
                <a:solidFill>
                  <a:schemeClr val="tx1"/>
                </a:solidFill>
              </a:rPr>
              <a:t>Robotics,Autonomous</a:t>
            </a:r>
            <a:r>
              <a:rPr lang="en-US" sz="2200" dirty="0">
                <a:solidFill>
                  <a:schemeClr val="tx1"/>
                </a:solidFill>
              </a:rPr>
              <a:t> Robot</a:t>
            </a:r>
          </a:p>
          <a:p>
            <a:pPr marL="722864" lvl="1" indent="-309799">
              <a:buFont typeface="Arial" panose="020B0604020202020204" pitchFamily="34" charset="0"/>
              <a:buChar char="•"/>
            </a:pPr>
            <a:r>
              <a:rPr lang="en-US" sz="2200" dirty="0">
                <a:solidFill>
                  <a:schemeClr val="tx1"/>
                </a:solidFill>
              </a:rPr>
              <a:t>Microprocessor/Microcontroller</a:t>
            </a:r>
          </a:p>
          <a:p>
            <a:pPr marL="722864" lvl="1" indent="-309799">
              <a:buFont typeface="Arial" panose="020B0604020202020204" pitchFamily="34" charset="0"/>
              <a:buChar char="•"/>
            </a:pPr>
            <a:r>
              <a:rPr lang="en-US" sz="2200" dirty="0">
                <a:solidFill>
                  <a:schemeClr val="tx1"/>
                </a:solidFill>
              </a:rPr>
              <a:t>DSP,VLSI, Embedded System </a:t>
            </a:r>
          </a:p>
          <a:p>
            <a:pPr marL="722864" lvl="1" indent="-309799">
              <a:buFont typeface="Arial" panose="020B0604020202020204" pitchFamily="34" charset="0"/>
              <a:buChar char="•"/>
            </a:pPr>
            <a:r>
              <a:rPr lang="en-US" sz="2200" dirty="0">
                <a:solidFill>
                  <a:schemeClr val="tx1"/>
                </a:solidFill>
              </a:rPr>
              <a:t>Power Electronics &amp; Drives, Fuel Cell Trainer Kit</a:t>
            </a:r>
          </a:p>
          <a:p>
            <a:pPr marL="722864" lvl="1" indent="-309799">
              <a:buFont typeface="Arial" panose="020B0604020202020204" pitchFamily="34" charset="0"/>
              <a:buChar char="•"/>
            </a:pPr>
            <a:r>
              <a:rPr lang="en-US" sz="2200" dirty="0">
                <a:solidFill>
                  <a:schemeClr val="tx1"/>
                </a:solidFill>
              </a:rPr>
              <a:t>Renewable Energy Lab, Electric Vehicle Lab</a:t>
            </a:r>
          </a:p>
          <a:p>
            <a:r>
              <a:rPr lang="en-US" sz="2200" dirty="0">
                <a:solidFill>
                  <a:srgbClr val="FF0000"/>
                </a:solidFill>
              </a:rPr>
              <a:t>Technical Training</a:t>
            </a:r>
          </a:p>
          <a:p>
            <a:r>
              <a:rPr lang="en-US" sz="2200" dirty="0">
                <a:solidFill>
                  <a:srgbClr val="FF0000"/>
                </a:solidFill>
              </a:rPr>
              <a:t>DIY Project</a:t>
            </a:r>
          </a:p>
        </p:txBody>
      </p:sp>
      <p:sp>
        <p:nvSpPr>
          <p:cNvPr id="5" name="Title 4"/>
          <p:cNvSpPr>
            <a:spLocks noGrp="1"/>
          </p:cNvSpPr>
          <p:nvPr>
            <p:ph type="title"/>
          </p:nvPr>
        </p:nvSpPr>
        <p:spPr>
          <a:xfrm>
            <a:off x="611560" y="555526"/>
            <a:ext cx="8238600" cy="478200"/>
          </a:xfrm>
        </p:spPr>
        <p:txBody>
          <a:bodyPr/>
          <a:lstStyle/>
          <a:p>
            <a:r>
              <a:rPr lang="en-US" sz="4500" dirty="0"/>
              <a:t>Pantech?</a:t>
            </a:r>
          </a:p>
        </p:txBody>
      </p:sp>
    </p:spTree>
    <p:extLst>
      <p:ext uri="{BB962C8B-B14F-4D97-AF65-F5344CB8AC3E}">
        <p14:creationId xmlns:p14="http://schemas.microsoft.com/office/powerpoint/2010/main" val="12879842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Poisson Distribution</a:t>
            </a:r>
            <a:endParaRPr lang="en-IN" sz="4000" dirty="0"/>
          </a:p>
        </p:txBody>
      </p:sp>
      <p:sp>
        <p:nvSpPr>
          <p:cNvPr id="3" name="Content Placeholder 2"/>
          <p:cNvSpPr>
            <a:spLocks noGrp="1"/>
          </p:cNvSpPr>
          <p:nvPr>
            <p:ph idx="1"/>
          </p:nvPr>
        </p:nvSpPr>
        <p:spPr/>
        <p:txBody>
          <a:bodyPr>
            <a:normAutofit lnSpcReduction="100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scipy.stats import </a:t>
            </a:r>
            <a:r>
              <a:rPr lang="en-IN" sz="2000" dirty="0" smtClean="0">
                <a:latin typeface="Times New Roman" panose="02020603050405020304" pitchFamily="18" charset="0"/>
                <a:cs typeface="Times New Roman" panose="02020603050405020304" pitchFamily="18" charset="0"/>
              </a:rPr>
              <a:t>poisson</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seaborn as sb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data_binom </a:t>
            </a:r>
            <a:r>
              <a:rPr lang="en-IN" sz="2000" dirty="0">
                <a:latin typeface="Times New Roman" panose="02020603050405020304" pitchFamily="18" charset="0"/>
                <a:cs typeface="Times New Roman" panose="02020603050405020304" pitchFamily="18" charset="0"/>
              </a:rPr>
              <a:t>= poisson.rvs(mu=4, size=10000)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ax </a:t>
            </a:r>
            <a:r>
              <a:rPr lang="en-IN" sz="2000" dirty="0">
                <a:latin typeface="Times New Roman" panose="02020603050405020304" pitchFamily="18" charset="0"/>
                <a:cs typeface="Times New Roman" panose="02020603050405020304" pitchFamily="18" charset="0"/>
              </a:rPr>
              <a:t>= sb.distplot(data_binom,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kde=True</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color</a:t>
            </a:r>
            <a:r>
              <a:rPr lang="en-IN" sz="2000" dirty="0">
                <a:latin typeface="Times New Roman" panose="02020603050405020304" pitchFamily="18" charset="0"/>
                <a:cs typeface="Times New Roman" panose="02020603050405020304" pitchFamily="18" charset="0"/>
              </a:rPr>
              <a:t>='green',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hist_kws</a:t>
            </a:r>
            <a:r>
              <a:rPr lang="en-IN" sz="2000" dirty="0">
                <a:latin typeface="Times New Roman" panose="02020603050405020304" pitchFamily="18" charset="0"/>
                <a:cs typeface="Times New Roman" panose="02020603050405020304" pitchFamily="18" charset="0"/>
              </a:rPr>
              <a:t>={"linewidth": 25,'alpha':1</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ax.set(xlabel</a:t>
            </a:r>
            <a:r>
              <a:rPr lang="en-IN" sz="2000" dirty="0">
                <a:latin typeface="Times New Roman" panose="02020603050405020304" pitchFamily="18" charset="0"/>
                <a:cs typeface="Times New Roman" panose="02020603050405020304" pitchFamily="18" charset="0"/>
              </a:rPr>
              <a:t>='Poisson', ylabel='Frequency')</a:t>
            </a:r>
          </a:p>
        </p:txBody>
      </p:sp>
    </p:spTree>
    <p:extLst>
      <p:ext uri="{BB962C8B-B14F-4D97-AF65-F5344CB8AC3E}">
        <p14:creationId xmlns:p14="http://schemas.microsoft.com/office/powerpoint/2010/main" val="41850182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Poisson </a:t>
            </a:r>
            <a:r>
              <a:rPr lang="en-US" sz="4000" dirty="0" smtClean="0">
                <a:latin typeface="Times New Roman" panose="02020603050405020304" pitchFamily="18" charset="0"/>
                <a:cs typeface="Times New Roman" panose="02020603050405020304" pitchFamily="18" charset="0"/>
              </a:rPr>
              <a:t>Distribution - Output</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085850"/>
            <a:ext cx="6016447" cy="3600450"/>
          </a:xfrm>
        </p:spPr>
      </p:pic>
    </p:spTree>
    <p:extLst>
      <p:ext uri="{BB962C8B-B14F-4D97-AF65-F5344CB8AC3E}">
        <p14:creationId xmlns:p14="http://schemas.microsoft.com/office/powerpoint/2010/main" val="6533798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Bernoulli Distribution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Bernoulli distribution is a special case of  binomial distribution.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single experiment  is conducted where the number of observation is one.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Bernoulli distribution therefore describes events exactly having two outcomes.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Various functions in numpy library are used to mathematically calculate the values of Bernoulli distribution.</a:t>
            </a:r>
          </a:p>
          <a:p>
            <a:pPr marL="82296"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5270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Bernoulli Distribution</a:t>
            </a:r>
            <a:endParaRPr lang="en-IN" sz="4000" dirty="0"/>
          </a:p>
        </p:txBody>
      </p:sp>
      <p:sp>
        <p:nvSpPr>
          <p:cNvPr id="3" name="Content Placeholder 2"/>
          <p:cNvSpPr>
            <a:spLocks noGrp="1"/>
          </p:cNvSpPr>
          <p:nvPr>
            <p:ph idx="1"/>
          </p:nvPr>
        </p:nvSpPr>
        <p:spPr/>
        <p:txBody>
          <a:bodyPr>
            <a:normAutofit/>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from scipy.stats import </a:t>
            </a:r>
            <a:r>
              <a:rPr lang="en-IN" sz="2000" dirty="0" smtClean="0">
                <a:latin typeface="Times New Roman" panose="02020603050405020304" pitchFamily="18" charset="0"/>
                <a:cs typeface="Times New Roman" panose="02020603050405020304" pitchFamily="18" charset="0"/>
              </a:rPr>
              <a:t>bernoulli</a:t>
            </a: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seaborn as sb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data_bern </a:t>
            </a:r>
            <a:r>
              <a:rPr lang="en-IN" sz="2000" dirty="0">
                <a:latin typeface="Times New Roman" panose="02020603050405020304" pitchFamily="18" charset="0"/>
                <a:cs typeface="Times New Roman" panose="02020603050405020304" pitchFamily="18" charset="0"/>
              </a:rPr>
              <a:t>= bernoulli.rvs(size=1000,p=0.6)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ax </a:t>
            </a:r>
            <a:r>
              <a:rPr lang="en-IN" sz="2000" dirty="0">
                <a:latin typeface="Times New Roman" panose="02020603050405020304" pitchFamily="18" charset="0"/>
                <a:cs typeface="Times New Roman" panose="02020603050405020304" pitchFamily="18" charset="0"/>
              </a:rPr>
              <a:t>= sb.distplot(data_bern, kde=True, color='crimson', hist_kws={"linewidth": 25,'alpha':1})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ax.set(xlabel</a:t>
            </a:r>
            <a:r>
              <a:rPr lang="en-IN" sz="2000" dirty="0">
                <a:latin typeface="Times New Roman" panose="02020603050405020304" pitchFamily="18" charset="0"/>
                <a:cs typeface="Times New Roman" panose="02020603050405020304" pitchFamily="18" charset="0"/>
              </a:rPr>
              <a:t>='Bernouli', ylabel='Frequency')</a:t>
            </a:r>
          </a:p>
        </p:txBody>
      </p:sp>
    </p:spTree>
    <p:extLst>
      <p:ext uri="{BB962C8B-B14F-4D97-AF65-F5344CB8AC3E}">
        <p14:creationId xmlns:p14="http://schemas.microsoft.com/office/powerpoint/2010/main" val="22273592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anose="02020603050405020304" pitchFamily="18" charset="0"/>
                <a:cs typeface="Times New Roman" panose="02020603050405020304" pitchFamily="18" charset="0"/>
              </a:rPr>
              <a:t>Bernoulli Distribution - 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407" y="1085850"/>
            <a:ext cx="5296735" cy="3600450"/>
          </a:xfrm>
        </p:spPr>
      </p:pic>
    </p:spTree>
    <p:extLst>
      <p:ext uri="{BB962C8B-B14F-4D97-AF65-F5344CB8AC3E}">
        <p14:creationId xmlns:p14="http://schemas.microsoft.com/office/powerpoint/2010/main" val="778972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P - Value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p-value is about the strength of a hypothesis.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Hypothesis is being built based on some statistical model and compare the model’s validity using p-value.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One way to get the p-value is by using the T-test.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This is a two-sided test for the null hypothesis that the expected value(mean) of a sample of independent observations ‘a’ is equal to the given population mean , popmean.</a:t>
            </a:r>
          </a:p>
          <a:p>
            <a:pPr marL="82296"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4464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Python – P - Value</a:t>
            </a:r>
            <a:endParaRPr lang="en-IN"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scipy import stats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rvs </a:t>
            </a:r>
            <a:r>
              <a:rPr lang="en-IN" sz="2000" dirty="0">
                <a:latin typeface="Times New Roman" panose="02020603050405020304" pitchFamily="18" charset="0"/>
                <a:cs typeface="Times New Roman" panose="02020603050405020304" pitchFamily="18" charset="0"/>
              </a:rPr>
              <a:t>= stats.norm.rvs(loc = 5, scale = 10, size = (50,2))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(stats.ttest_1samp(rvs,5.0))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2059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 </a:t>
            </a:r>
            <a:r>
              <a:rPr lang="en-US" sz="4000" dirty="0" smtClean="0">
                <a:latin typeface="Times New Roman" panose="02020603050405020304" pitchFamily="18" charset="0"/>
                <a:cs typeface="Times New Roman" panose="02020603050405020304" pitchFamily="18" charset="0"/>
              </a:rPr>
              <a:t>– Value - Output</a:t>
            </a:r>
            <a:endParaRPr lang="en-IN" dirty="0"/>
          </a:p>
        </p:txBody>
      </p:sp>
      <p:sp>
        <p:nvSpPr>
          <p:cNvPr id="3" name="Content Placeholder 2"/>
          <p:cNvSpPr>
            <a:spLocks noGrp="1"/>
          </p:cNvSpPr>
          <p:nvPr>
            <p:ph idx="1"/>
          </p:nvPr>
        </p:nvSpPr>
        <p:spPr/>
        <p:txBody>
          <a:bodyPr>
            <a:normAutofit/>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Ttest_indResult(statistic = -0.67406312233650278, pvalue = 0.50042727502272966)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4771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Correlation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refers to some statistical relationships involving dependence between two data sets.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Examples of  dependent phenomena include correlation between the price of the product and the supplied quantity.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Take the iris dataset.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Try to establish the relationship between length and width of  sepals and petals of  three species of iris flower.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48074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anose="02020603050405020304" pitchFamily="18" charset="0"/>
                <a:cs typeface="Times New Roman" panose="02020603050405020304" pitchFamily="18" charset="0"/>
              </a:rPr>
              <a:t>Correlation - Example</a:t>
            </a:r>
            <a:endParaRPr lang="en-IN"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matplotlib.pyplot as plt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seaborn as sns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sns.load_dataset('iris')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without regression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sns.pairplot(df</a:t>
            </a:r>
            <a:r>
              <a:rPr lang="en-IN" sz="2000" dirty="0">
                <a:latin typeface="Times New Roman" panose="02020603050405020304" pitchFamily="18" charset="0"/>
                <a:cs typeface="Times New Roman" panose="02020603050405020304" pitchFamily="18" charset="0"/>
              </a:rPr>
              <a:t>, kind="scatter")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64976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66259" y="751074"/>
            <a:ext cx="4793448" cy="570473"/>
          </a:xfrm>
        </p:spPr>
        <p:txBody>
          <a:bodyPr/>
          <a:lstStyle/>
          <a:p>
            <a:r>
              <a:rPr lang="en-US" sz="3200" dirty="0" smtClean="0"/>
              <a:t>What is Master Class ?</a:t>
            </a:r>
            <a:endParaRPr lang="en-US" sz="3200" dirty="0"/>
          </a:p>
        </p:txBody>
      </p:sp>
      <p:grpSp>
        <p:nvGrpSpPr>
          <p:cNvPr id="22" name="Google Shape;2872;p54"/>
          <p:cNvGrpSpPr/>
          <p:nvPr/>
        </p:nvGrpSpPr>
        <p:grpSpPr>
          <a:xfrm>
            <a:off x="6437945" y="1373671"/>
            <a:ext cx="1430335" cy="2585934"/>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134667" y="1246370"/>
            <a:ext cx="4685674" cy="693507"/>
          </a:xfrm>
          <a:prstGeom prst="rect">
            <a:avLst/>
          </a:prstGeom>
          <a:noFill/>
        </p:spPr>
        <p:txBody>
          <a:bodyPr wrap="none" lIns="61960" tIns="30980" rIns="61960" bIns="30980" rtlCol="0">
            <a:spAutoFit/>
          </a:bodyPr>
          <a:lstStyle/>
          <a:p>
            <a:r>
              <a:rPr lang="en-US" sz="2700" dirty="0"/>
              <a:t>👍 </a:t>
            </a:r>
            <a:r>
              <a:rPr lang="en-US" sz="1400" dirty="0"/>
              <a:t>This is the 30 Days Industrial Learning Activity.</a:t>
            </a:r>
          </a:p>
          <a:p>
            <a:endParaRPr lang="en-US" sz="1400" dirty="0"/>
          </a:p>
        </p:txBody>
      </p:sp>
      <p:sp>
        <p:nvSpPr>
          <p:cNvPr id="63" name="Rectangle 62"/>
          <p:cNvSpPr/>
          <p:nvPr/>
        </p:nvSpPr>
        <p:spPr>
          <a:xfrm>
            <a:off x="999376" y="1777760"/>
            <a:ext cx="3151600" cy="478063"/>
          </a:xfrm>
          <a:prstGeom prst="rect">
            <a:avLst/>
          </a:prstGeom>
        </p:spPr>
        <p:txBody>
          <a:bodyPr wrap="none" lIns="61960" tIns="30980" rIns="61960" bIns="30980">
            <a:spAutoFit/>
          </a:bodyPr>
          <a:lstStyle/>
          <a:p>
            <a:pPr algn="ctr"/>
            <a:r>
              <a:rPr lang="en-US" sz="2700" dirty="0"/>
              <a:t>👍 </a:t>
            </a:r>
            <a:r>
              <a:rPr lang="en-US" sz="1400" dirty="0"/>
              <a:t>Its Online </a:t>
            </a:r>
            <a:r>
              <a:rPr lang="en-US" sz="1400" b="1" dirty="0">
                <a:solidFill>
                  <a:srgbClr val="C00000"/>
                </a:solidFill>
              </a:rPr>
              <a:t>YouTube Live </a:t>
            </a:r>
            <a:r>
              <a:rPr lang="en-US" sz="1400" dirty="0"/>
              <a:t>Class</a:t>
            </a:r>
          </a:p>
        </p:txBody>
      </p:sp>
      <p:sp>
        <p:nvSpPr>
          <p:cNvPr id="64" name="Rectangle 63"/>
          <p:cNvSpPr/>
          <p:nvPr/>
        </p:nvSpPr>
        <p:spPr>
          <a:xfrm>
            <a:off x="872196" y="2192948"/>
            <a:ext cx="3874822" cy="688297"/>
          </a:xfrm>
          <a:prstGeom prst="rect">
            <a:avLst/>
          </a:prstGeom>
        </p:spPr>
        <p:txBody>
          <a:bodyPr wrap="square" lIns="61960" tIns="30980" rIns="61960" bIns="30980">
            <a:spAutoFit/>
          </a:bodyPr>
          <a:lstStyle/>
          <a:p>
            <a:pPr algn="ctr"/>
            <a:r>
              <a:rPr lang="en-US" sz="2700" dirty="0"/>
              <a:t>👍 </a:t>
            </a:r>
            <a:r>
              <a:rPr lang="en-US" sz="1400" dirty="0"/>
              <a:t>If you Invest </a:t>
            </a:r>
            <a:r>
              <a:rPr lang="en-US" sz="1400" b="1" dirty="0">
                <a:solidFill>
                  <a:srgbClr val="C00000"/>
                </a:solidFill>
              </a:rPr>
              <a:t>45 minutes </a:t>
            </a:r>
            <a:r>
              <a:rPr lang="en-US" sz="1400" dirty="0"/>
              <a:t>daily, U will become Master in </a:t>
            </a:r>
            <a:r>
              <a:rPr lang="en-US" sz="1400" b="1" dirty="0"/>
              <a:t>Data Science</a:t>
            </a:r>
          </a:p>
        </p:txBody>
      </p:sp>
      <p:grpSp>
        <p:nvGrpSpPr>
          <p:cNvPr id="67" name="Group 66"/>
          <p:cNvGrpSpPr/>
          <p:nvPr/>
        </p:nvGrpSpPr>
        <p:grpSpPr>
          <a:xfrm>
            <a:off x="1004514" y="2915344"/>
            <a:ext cx="4802605" cy="895727"/>
            <a:chOff x="507620" y="4093456"/>
            <a:chExt cx="7087177" cy="1321750"/>
          </a:xfrm>
        </p:grpSpPr>
        <p:sp>
          <p:nvSpPr>
            <p:cNvPr id="65" name="Rectangle 64"/>
            <p:cNvSpPr/>
            <p:nvPr/>
          </p:nvSpPr>
          <p:spPr>
            <a:xfrm>
              <a:off x="507620" y="4093456"/>
              <a:ext cx="5154991" cy="749364"/>
            </a:xfrm>
            <a:prstGeom prst="rect">
              <a:avLst/>
            </a:prstGeom>
          </p:spPr>
          <p:txBody>
            <a:bodyPr wrap="none">
              <a:spAutoFit/>
            </a:bodyPr>
            <a:lstStyle/>
            <a:p>
              <a:pPr algn="ctr"/>
              <a:r>
                <a:rPr lang="en-US" sz="2700" dirty="0"/>
                <a:t>👍 </a:t>
              </a:r>
              <a:r>
                <a:rPr lang="en-US" sz="1400" dirty="0"/>
                <a:t>   You will get </a:t>
              </a:r>
              <a:r>
                <a:rPr lang="en-US" sz="14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168640" y="4159161"/>
            <a:ext cx="4431127" cy="893562"/>
          </a:xfrm>
          <a:prstGeom prst="rect">
            <a:avLst/>
          </a:prstGeom>
          <a:ln>
            <a:solidFill>
              <a:schemeClr val="accent4">
                <a:lumMod val="50000"/>
              </a:schemeClr>
            </a:solidFill>
          </a:ln>
        </p:spPr>
        <p:txBody>
          <a:bodyPr wrap="square" lIns="61960" tIns="30980" rIns="61960" bIns="30980">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5040935" y="1677178"/>
            <a:ext cx="1335505" cy="603260"/>
          </a:xfrm>
          <a:prstGeom prst="rect">
            <a:avLst/>
          </a:prstGeom>
        </p:spPr>
      </p:pic>
    </p:spTree>
    <p:extLst>
      <p:ext uri="{BB962C8B-B14F-4D97-AF65-F5344CB8AC3E}">
        <p14:creationId xmlns:p14="http://schemas.microsoft.com/office/powerpoint/2010/main" val="2981659265"/>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anose="02020603050405020304" pitchFamily="18" charset="0"/>
                <a:cs typeface="Times New Roman" panose="02020603050405020304" pitchFamily="18" charset="0"/>
              </a:rPr>
              <a:t>Correlation - 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9616" y="1085850"/>
            <a:ext cx="4810317" cy="3600450"/>
          </a:xfrm>
        </p:spPr>
      </p:pic>
    </p:spTree>
    <p:extLst>
      <p:ext uri="{BB962C8B-B14F-4D97-AF65-F5344CB8AC3E}">
        <p14:creationId xmlns:p14="http://schemas.microsoft.com/office/powerpoint/2010/main" val="6317021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Chi – Square - Test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 statistical method to find if two categorical variables have significant correlation between them.</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Both these variables should be from same population and they should be categorical like Yes/No , Male/Female , Red/Green.etc.</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For eg , we can build a data set with observations on people’s ice – cream buying pattern and try to correlate the gender of a person with the flavour of  ice – cream they prefer.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5235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Python – Chi – Square - Test</a:t>
            </a:r>
            <a:endParaRPr lang="en-IN" dirty="0"/>
          </a:p>
        </p:txBody>
      </p:sp>
      <p:sp>
        <p:nvSpPr>
          <p:cNvPr id="3" name="Content Placeholder 2"/>
          <p:cNvSpPr>
            <a:spLocks noGrp="1"/>
          </p:cNvSpPr>
          <p:nvPr>
            <p:ph idx="1"/>
          </p:nvPr>
        </p:nvSpPr>
        <p:spPr/>
        <p:txBody>
          <a:bodyPr>
            <a:normAutofit fontScale="85000" lnSpcReduction="20000"/>
          </a:bodyPr>
          <a:lstStyle/>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from scipy import stats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matplotlib.pyplot as plt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x </a:t>
            </a:r>
            <a:r>
              <a:rPr lang="en-IN" sz="2000" dirty="0">
                <a:latin typeface="Times New Roman" panose="02020603050405020304" pitchFamily="18" charset="0"/>
                <a:cs typeface="Times New Roman" panose="02020603050405020304" pitchFamily="18" charset="0"/>
              </a:rPr>
              <a:t>= np.linspace(0, 10, 100)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fig,ax </a:t>
            </a:r>
            <a:r>
              <a:rPr lang="en-IN" sz="2000" dirty="0">
                <a:latin typeface="Times New Roman" panose="02020603050405020304" pitchFamily="18" charset="0"/>
                <a:cs typeface="Times New Roman" panose="02020603050405020304" pitchFamily="18" charset="0"/>
              </a:rPr>
              <a:t>= plt.subplots(1,1)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linestyles </a:t>
            </a:r>
            <a:r>
              <a:rPr lang="en-IN" sz="2000" dirty="0">
                <a:latin typeface="Times New Roman" panose="02020603050405020304" pitchFamily="18" charset="0"/>
                <a:cs typeface="Times New Roman" panose="02020603050405020304" pitchFamily="18" charset="0"/>
              </a:rPr>
              <a:t>= [':', '--', '-.', '-']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deg_of_freedom </a:t>
            </a:r>
            <a:r>
              <a:rPr lang="en-IN" sz="2000" dirty="0">
                <a:latin typeface="Times New Roman" panose="02020603050405020304" pitchFamily="18" charset="0"/>
                <a:cs typeface="Times New Roman" panose="02020603050405020304" pitchFamily="18" charset="0"/>
              </a:rPr>
              <a:t>= [1, 4, 7, 6]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f</a:t>
            </a:r>
            <a:r>
              <a:rPr lang="en-IN" sz="2000" dirty="0" smtClean="0">
                <a:latin typeface="Times New Roman" panose="02020603050405020304" pitchFamily="18" charset="0"/>
                <a:cs typeface="Times New Roman" panose="02020603050405020304" pitchFamily="18" charset="0"/>
              </a:rPr>
              <a:t>or </a:t>
            </a:r>
            <a:r>
              <a:rPr lang="en-IN" sz="2000" dirty="0">
                <a:latin typeface="Times New Roman" panose="02020603050405020304" pitchFamily="18" charset="0"/>
                <a:cs typeface="Times New Roman" panose="02020603050405020304" pitchFamily="18" charset="0"/>
              </a:rPr>
              <a:t>df, ls in zip(deg_of_freedom, linestyles):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ax.plot(x</a:t>
            </a:r>
            <a:r>
              <a:rPr lang="en-IN" sz="2000" dirty="0">
                <a:latin typeface="Times New Roman" panose="02020603050405020304" pitchFamily="18" charset="0"/>
                <a:cs typeface="Times New Roman" panose="02020603050405020304" pitchFamily="18" charset="0"/>
              </a:rPr>
              <a:t>, stats.chi2.pdf(x, df), linestyle=ls)</a:t>
            </a:r>
          </a:p>
        </p:txBody>
      </p:sp>
    </p:spTree>
    <p:extLst>
      <p:ext uri="{BB962C8B-B14F-4D97-AF65-F5344CB8AC3E}">
        <p14:creationId xmlns:p14="http://schemas.microsoft.com/office/powerpoint/2010/main" val="7893434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Python – Chi – Square - Test</a:t>
            </a:r>
            <a:endParaRPr lang="en-IN"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plt.xlim(0, 10)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plt.ylim(0</a:t>
            </a:r>
            <a:r>
              <a:rPr lang="en-IN" sz="2000" dirty="0">
                <a:latin typeface="Times New Roman" panose="02020603050405020304" pitchFamily="18" charset="0"/>
                <a:cs typeface="Times New Roman" panose="02020603050405020304" pitchFamily="18" charset="0"/>
              </a:rPr>
              <a:t>, 0.4)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plt.xlabel</a:t>
            </a:r>
            <a:r>
              <a:rPr lang="en-IN" sz="2000" dirty="0">
                <a:latin typeface="Times New Roman" panose="02020603050405020304" pitchFamily="18" charset="0"/>
                <a:cs typeface="Times New Roman" panose="02020603050405020304" pitchFamily="18" charset="0"/>
              </a:rPr>
              <a:t>('Value')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plt.ylabel</a:t>
            </a:r>
            <a:r>
              <a:rPr lang="en-IN" sz="2000" dirty="0">
                <a:latin typeface="Times New Roman" panose="02020603050405020304" pitchFamily="18" charset="0"/>
                <a:cs typeface="Times New Roman" panose="02020603050405020304" pitchFamily="18" charset="0"/>
              </a:rPr>
              <a:t>('Frequency')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plt.title</a:t>
            </a:r>
            <a:r>
              <a:rPr lang="en-IN" sz="2000" dirty="0">
                <a:latin typeface="Times New Roman" panose="02020603050405020304" pitchFamily="18" charset="0"/>
                <a:cs typeface="Times New Roman" panose="02020603050405020304" pitchFamily="18" charset="0"/>
              </a:rPr>
              <a:t>('Chi-Square Distribution') plt.legend()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04968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anose="02020603050405020304" pitchFamily="18" charset="0"/>
                <a:cs typeface="Times New Roman" panose="02020603050405020304" pitchFamily="18" charset="0"/>
              </a:rPr>
              <a:t>Chi – Square – Distribution - 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5463" y="1085850"/>
            <a:ext cx="5098624" cy="3600450"/>
          </a:xfrm>
        </p:spPr>
      </p:pic>
    </p:spTree>
    <p:extLst>
      <p:ext uri="{BB962C8B-B14F-4D97-AF65-F5344CB8AC3E}">
        <p14:creationId xmlns:p14="http://schemas.microsoft.com/office/powerpoint/2010/main" val="23492905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Linear Regression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 linear regression , two variables are related through an equation , where exponent of both these variables is 1.</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linear relationship denotes a straight line when plotted as a graph.</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non – linear relationship where the exponent of any variable  is not equal to 1 creates a curve.</a:t>
            </a:r>
          </a:p>
          <a:p>
            <a:pPr marL="82296"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628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Linear Regression</a:t>
            </a:r>
            <a:endParaRPr lang="en-IN"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seaborn as sb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matplotlib import pyplot as plt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sb.load_dataset('tips</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sb.regplot(x </a:t>
            </a:r>
            <a:r>
              <a:rPr lang="en-IN" sz="2000" dirty="0">
                <a:latin typeface="Times New Roman" panose="02020603050405020304" pitchFamily="18" charset="0"/>
                <a:cs typeface="Times New Roman" panose="02020603050405020304" pitchFamily="18" charset="0"/>
              </a:rPr>
              <a:t>= "total_bill", y = "tip", data = df)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222804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Linear </a:t>
            </a:r>
            <a:r>
              <a:rPr lang="en-US" sz="4400" dirty="0" smtClean="0">
                <a:latin typeface="Times New Roman" panose="02020603050405020304" pitchFamily="18" charset="0"/>
                <a:cs typeface="Times New Roman" panose="02020603050405020304" pitchFamily="18" charset="0"/>
              </a:rPr>
              <a:t>Regression - 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6709" y="1085850"/>
            <a:ext cx="5256132" cy="3600450"/>
          </a:xfrm>
        </p:spPr>
      </p:pic>
    </p:spTree>
    <p:extLst>
      <p:ext uri="{BB962C8B-B14F-4D97-AF65-F5344CB8AC3E}">
        <p14:creationId xmlns:p14="http://schemas.microsoft.com/office/powerpoint/2010/main" val="29250790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Box Plots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They are measure of how well distributed the data in a dataset is.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divides the dataset into three quartiles.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This graph represents the minimum, maximum, median, first quartile and third quartile in the dataset.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useful in comparing the distribution of data across datasets by drawing boxplots for each of them.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3298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Box Plots</a:t>
            </a:r>
            <a:endParaRPr lang="en-IN" sz="4000" dirty="0"/>
          </a:p>
        </p:txBody>
      </p:sp>
      <p:sp>
        <p:nvSpPr>
          <p:cNvPr id="3" name="Content Placeholder 2"/>
          <p:cNvSpPr>
            <a:spLocks noGrp="1"/>
          </p:cNvSpPr>
          <p:nvPr>
            <p:ph sz="quarter" idx="1"/>
          </p:nvPr>
        </p:nvSpPr>
        <p:spPr/>
        <p:txBody>
          <a:bodyPr>
            <a:normAutofit fontScale="85000" lnSpcReduction="10000"/>
          </a:bodyPr>
          <a:lstStyle/>
          <a:p>
            <a:pPr algn="just">
              <a:lnSpc>
                <a:spcPct val="150000"/>
              </a:lnSpc>
              <a:spcBef>
                <a:spcPts val="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Boxplots can be drawn calling Series.box.plot() and  DataFrame.box.plot() .</a:t>
            </a:r>
          </a:p>
          <a:p>
            <a:pPr algn="just">
              <a:lnSpc>
                <a:spcPct val="150000"/>
              </a:lnSpc>
              <a:spcBef>
                <a:spcPts val="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DataFrame.boxplot() is used to visualize the distribution of values within each column.</a:t>
            </a:r>
          </a:p>
          <a:p>
            <a:pPr algn="just">
              <a:lnSpc>
                <a:spcPct val="150000"/>
              </a:lnSpc>
              <a:spcBef>
                <a:spcPts val="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boxplot denotes five trials of 10 observations of a uniform random variable on [0,1).</a:t>
            </a:r>
          </a:p>
          <a:p>
            <a:pPr algn="just">
              <a:lnSpc>
                <a:spcPct val="150000"/>
              </a:lnSpc>
              <a:spcBef>
                <a:spcPts val="0"/>
              </a:spcBef>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pd.DataFrame(np.random.rand(10, 5), columns=['A', 'B', 'C', 'D', 'E'])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df.plot.box(grid</a:t>
            </a:r>
            <a:r>
              <a:rPr lang="en-IN" sz="2000" dirty="0">
                <a:latin typeface="Times New Roman" panose="02020603050405020304" pitchFamily="18" charset="0"/>
                <a:cs typeface="Times New Roman" panose="02020603050405020304" pitchFamily="18" charset="0"/>
              </a:rPr>
              <a:t>='True')</a:t>
            </a:r>
          </a:p>
        </p:txBody>
      </p:sp>
    </p:spTree>
    <p:extLst>
      <p:ext uri="{BB962C8B-B14F-4D97-AF65-F5344CB8AC3E}">
        <p14:creationId xmlns:p14="http://schemas.microsoft.com/office/powerpoint/2010/main" val="24636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91" y="2728513"/>
            <a:ext cx="6745719" cy="8418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720000" y="1337826"/>
            <a:ext cx="2609255" cy="841800"/>
          </a:xfrm>
        </p:spPr>
        <p:txBody>
          <a:bodyPr/>
          <a:lstStyle/>
          <a:p>
            <a:r>
              <a:rPr lang="en-US" dirty="0" smtClean="0"/>
              <a:t>Our Vision</a:t>
            </a:r>
            <a:endParaRPr lang="en-US" dirty="0"/>
          </a:p>
        </p:txBody>
      </p:sp>
    </p:spTree>
    <p:extLst>
      <p:ext uri="{BB962C8B-B14F-4D97-AF65-F5344CB8AC3E}">
        <p14:creationId xmlns:p14="http://schemas.microsoft.com/office/powerpoint/2010/main" val="39904798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Box Plot - 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92414" y="1352550"/>
            <a:ext cx="5322659" cy="3221038"/>
          </a:xfrm>
        </p:spPr>
      </p:pic>
    </p:spTree>
    <p:extLst>
      <p:ext uri="{BB962C8B-B14F-4D97-AF65-F5344CB8AC3E}">
        <p14:creationId xmlns:p14="http://schemas.microsoft.com/office/powerpoint/2010/main" val="30474773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Heat Maps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heatmap contains values representing various shades of the same colour for each value to be plotted.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darker shades of the chart denote higher values than the lighter shade.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For a very different value , a completely different colour can also be used.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There is a two – dimensional plot of values which are mapped to the indices and columns of the chart.</a:t>
            </a:r>
          </a:p>
        </p:txBody>
      </p:sp>
    </p:spTree>
    <p:extLst>
      <p:ext uri="{BB962C8B-B14F-4D97-AF65-F5344CB8AC3E}">
        <p14:creationId xmlns:p14="http://schemas.microsoft.com/office/powerpoint/2010/main" val="8248160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Heat Maps</a:t>
            </a:r>
            <a:endParaRPr lang="en-IN" sz="4000" dirty="0"/>
          </a:p>
        </p:txBody>
      </p:sp>
      <p:sp>
        <p:nvSpPr>
          <p:cNvPr id="3" name="Content Placeholder 2"/>
          <p:cNvSpPr>
            <a:spLocks noGrp="1"/>
          </p:cNvSpPr>
          <p:nvPr>
            <p:ph sz="quarter" idx="1"/>
          </p:nvPr>
        </p:nvSpPr>
        <p:spPr/>
        <p:txBody>
          <a:bodyPr>
            <a:normAutofit fontScale="92500" lnSpcReduction="10000"/>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from pandas import DataFrame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matplotlib.pyplot as plt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data</a:t>
            </a:r>
            <a:r>
              <a:rPr lang="en-IN" sz="2000" dirty="0">
                <a:latin typeface="Times New Roman" panose="02020603050405020304" pitchFamily="18" charset="0"/>
                <a:cs typeface="Times New Roman" panose="02020603050405020304" pitchFamily="18" charset="0"/>
              </a:rPr>
              <a:t>=[{2,3,4,1},{6,3,5,2},{6,3,5,4},{3,7,5,4},{2,8,1,5}]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Index</a:t>
            </a:r>
            <a:r>
              <a:rPr lang="en-IN" sz="2000" dirty="0">
                <a:latin typeface="Times New Roman" panose="02020603050405020304" pitchFamily="18" charset="0"/>
                <a:cs typeface="Times New Roman" panose="02020603050405020304" pitchFamily="18" charset="0"/>
              </a:rPr>
              <a:t>= ['I1', 'I2','I3','I4','I5']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Cols </a:t>
            </a:r>
            <a:r>
              <a:rPr lang="en-IN" sz="2000" dirty="0">
                <a:latin typeface="Times New Roman" panose="02020603050405020304" pitchFamily="18" charset="0"/>
                <a:cs typeface="Times New Roman" panose="02020603050405020304" pitchFamily="18" charset="0"/>
              </a:rPr>
              <a:t>= ['C1', 'C2', 'C3','C4']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DataFrame(data, index=Index, columns=Cols)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plt.pcolor(df</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542854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Heat </a:t>
            </a:r>
            <a:r>
              <a:rPr lang="en-US" sz="4000" dirty="0" smtClean="0">
                <a:latin typeface="Times New Roman" panose="02020603050405020304" pitchFamily="18" charset="0"/>
                <a:cs typeface="Times New Roman" panose="02020603050405020304" pitchFamily="18" charset="0"/>
              </a:rPr>
              <a:t>Maps - 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18756" y="1200150"/>
            <a:ext cx="5269976" cy="3373438"/>
          </a:xfrm>
        </p:spPr>
      </p:pic>
    </p:spTree>
    <p:extLst>
      <p:ext uri="{BB962C8B-B14F-4D97-AF65-F5344CB8AC3E}">
        <p14:creationId xmlns:p14="http://schemas.microsoft.com/office/powerpoint/2010/main" val="3002315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Scatter Plots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Scatter plots show many points plotted in the cartesian plane.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Each point represents the values of two variables.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One variable is chosen in the horizontal axis and one in the vertical   axis.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6479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Drawing a Scatter Plot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pd.DataFrame(np.random.rand(50, 4), columns=['a', 'b', 'c', 'd']) df.plot.scatter(x='a', y='b')</a:t>
            </a:r>
          </a:p>
        </p:txBody>
      </p:sp>
    </p:spTree>
    <p:extLst>
      <p:ext uri="{BB962C8B-B14F-4D97-AF65-F5344CB8AC3E}">
        <p14:creationId xmlns:p14="http://schemas.microsoft.com/office/powerpoint/2010/main" val="8571776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Scatter Plot - 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35304" y="1200150"/>
            <a:ext cx="5436879" cy="3373438"/>
          </a:xfrm>
        </p:spPr>
      </p:pic>
    </p:spTree>
    <p:extLst>
      <p:ext uri="{BB962C8B-B14F-4D97-AF65-F5344CB8AC3E}">
        <p14:creationId xmlns:p14="http://schemas.microsoft.com/office/powerpoint/2010/main" val="5141744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Bubble Charts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613648" cy="35265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They display data as a cluster of circles.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Data required to create bubble charts needs to have xy coordinates , size of the bubble and  colour of the bubbles.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colours are given by the library.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914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Drawing a Bubble Chart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77500" lnSpcReduction="20000"/>
          </a:bodyPr>
          <a:lstStyle/>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import matplotlib.pyplot as plt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a:t>
            </a:r>
            <a:r>
              <a:rPr lang="en-IN" sz="2000" dirty="0" smtClean="0">
                <a:latin typeface="Times New Roman" panose="02020603050405020304" pitchFamily="18" charset="0"/>
                <a:cs typeface="Times New Roman" panose="02020603050405020304" pitchFamily="18" charset="0"/>
              </a:rPr>
              <a:t>data</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x </a:t>
            </a:r>
            <a:r>
              <a:rPr lang="en-IN" sz="2000" dirty="0">
                <a:latin typeface="Times New Roman" panose="02020603050405020304" pitchFamily="18" charset="0"/>
                <a:cs typeface="Times New Roman" panose="02020603050405020304" pitchFamily="18" charset="0"/>
              </a:rPr>
              <a:t>= np.random.rand(40)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y </a:t>
            </a:r>
            <a:r>
              <a:rPr lang="en-IN" sz="2000" dirty="0">
                <a:latin typeface="Times New Roman" panose="02020603050405020304" pitchFamily="18" charset="0"/>
                <a:cs typeface="Times New Roman" panose="02020603050405020304" pitchFamily="18" charset="0"/>
              </a:rPr>
              <a:t>= np.random.rand(40)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z </a:t>
            </a:r>
            <a:r>
              <a:rPr lang="en-IN" sz="2000" dirty="0">
                <a:latin typeface="Times New Roman" panose="02020603050405020304" pitchFamily="18" charset="0"/>
                <a:cs typeface="Times New Roman" panose="02020603050405020304" pitchFamily="18" charset="0"/>
              </a:rPr>
              <a:t>= np.random.rand(40</a:t>
            </a:r>
            <a:r>
              <a:rPr lang="en-IN" sz="2000" dirty="0" smtClean="0">
                <a:latin typeface="Times New Roman" panose="02020603050405020304" pitchFamily="18" charset="0"/>
                <a:cs typeface="Times New Roman" panose="02020603050405020304" pitchFamily="18" charset="0"/>
              </a:rPr>
              <a:t>)</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colors </a:t>
            </a:r>
            <a:r>
              <a:rPr lang="en-IN" sz="2000" dirty="0">
                <a:latin typeface="Times New Roman" panose="02020603050405020304" pitchFamily="18" charset="0"/>
                <a:cs typeface="Times New Roman" panose="02020603050405020304" pitchFamily="18" charset="0"/>
              </a:rPr>
              <a:t>= np.random.rand(40)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the scatter </a:t>
            </a:r>
            <a:r>
              <a:rPr lang="en-IN" sz="2000" dirty="0" smtClean="0">
                <a:latin typeface="Times New Roman" panose="02020603050405020304" pitchFamily="18" charset="0"/>
                <a:cs typeface="Times New Roman" panose="02020603050405020304" pitchFamily="18" charset="0"/>
              </a:rPr>
              <a:t>function</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plt.scatter(x</a:t>
            </a:r>
            <a:r>
              <a:rPr lang="en-IN" sz="2000" dirty="0">
                <a:latin typeface="Times New Roman" panose="02020603050405020304" pitchFamily="18" charset="0"/>
                <a:cs typeface="Times New Roman" panose="02020603050405020304" pitchFamily="18" charset="0"/>
              </a:rPr>
              <a:t>, y, s=z*1000,c=colors)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423447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Bubble Chart - 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52600" y="1123950"/>
            <a:ext cx="5450794" cy="3602038"/>
          </a:xfrm>
        </p:spPr>
      </p:pic>
    </p:spTree>
    <p:extLst>
      <p:ext uri="{BB962C8B-B14F-4D97-AF65-F5344CB8AC3E}">
        <p14:creationId xmlns:p14="http://schemas.microsoft.com/office/powerpoint/2010/main" val="19101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971600" y="3219822"/>
            <a:ext cx="7908293" cy="570473"/>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34" y="1131590"/>
            <a:ext cx="7110098"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9234" y="4065755"/>
            <a:ext cx="2948019" cy="339564"/>
          </a:xfrm>
          <a:prstGeom prst="rect">
            <a:avLst/>
          </a:prstGeom>
        </p:spPr>
        <p:txBody>
          <a:bodyPr wrap="none" lIns="61960" tIns="30980" rIns="61960" bIns="30980">
            <a:spAutoFit/>
          </a:bodyPr>
          <a:lstStyle/>
          <a:p>
            <a:r>
              <a:rPr lang="en-US" dirty="0"/>
              <a:t>https://apssdc.in/home/</a:t>
            </a:r>
          </a:p>
        </p:txBody>
      </p:sp>
    </p:spTree>
    <p:extLst>
      <p:ext uri="{BB962C8B-B14F-4D97-AF65-F5344CB8AC3E}">
        <p14:creationId xmlns:p14="http://schemas.microsoft.com/office/powerpoint/2010/main" val="1439503575"/>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3D Charts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also capable of creating 3D charts.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involves adding a subplot to an existing 2D – plot and it assigns the  projection parameter as 3D.</a:t>
            </a:r>
          </a:p>
          <a:p>
            <a:pPr marL="0"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38740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Drawing a 3D Plot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92500" lnSpcReduction="200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mpl_toolkits.mplot3d import axes3d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matplotlib.pyplot as plt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chart </a:t>
            </a:r>
            <a:r>
              <a:rPr lang="en-IN" sz="2000" dirty="0">
                <a:latin typeface="Times New Roman" panose="02020603050405020304" pitchFamily="18" charset="0"/>
                <a:cs typeface="Times New Roman" panose="02020603050405020304" pitchFamily="18" charset="0"/>
              </a:rPr>
              <a:t>= plt.figure()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chart3d </a:t>
            </a:r>
            <a:r>
              <a:rPr lang="en-IN" sz="2000" dirty="0">
                <a:latin typeface="Times New Roman" panose="02020603050405020304" pitchFamily="18" charset="0"/>
                <a:cs typeface="Times New Roman" panose="02020603050405020304" pitchFamily="18" charset="0"/>
              </a:rPr>
              <a:t>= chart.add_subplot(111, projection='3d')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some test data.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X</a:t>
            </a:r>
            <a:r>
              <a:rPr lang="en-IN" sz="2000" dirty="0">
                <a:latin typeface="Times New Roman" panose="02020603050405020304" pitchFamily="18" charset="0"/>
                <a:cs typeface="Times New Roman" panose="02020603050405020304" pitchFamily="18" charset="0"/>
              </a:rPr>
              <a:t>, Y, Z = axes3d.get_test_data(0.08)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Plot a wireframe.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chart3d.plot_wireframe(X</a:t>
            </a:r>
            <a:r>
              <a:rPr lang="en-IN" sz="2000" dirty="0">
                <a:latin typeface="Times New Roman" panose="02020603050405020304" pitchFamily="18" charset="0"/>
                <a:cs typeface="Times New Roman" panose="02020603050405020304" pitchFamily="18" charset="0"/>
              </a:rPr>
              <a:t>, Y, Z, color='r',rstride=15, cstride=10)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494167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Drawing a 3D </a:t>
            </a:r>
            <a:r>
              <a:rPr lang="en-US" sz="4000" dirty="0" smtClean="0">
                <a:latin typeface="Times New Roman" panose="02020603050405020304" pitchFamily="18" charset="0"/>
                <a:cs typeface="Times New Roman" panose="02020603050405020304" pitchFamily="18" charset="0"/>
              </a:rPr>
              <a:t>Plot - Output</a:t>
            </a:r>
            <a:endParaRPr lang="en-IN" sz="40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54666" y="1144588"/>
            <a:ext cx="4598155" cy="3429000"/>
          </a:xfrm>
        </p:spPr>
      </p:pic>
    </p:spTree>
    <p:extLst>
      <p:ext uri="{BB962C8B-B14F-4D97-AF65-F5344CB8AC3E}">
        <p14:creationId xmlns:p14="http://schemas.microsoft.com/office/powerpoint/2010/main" val="36840383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Graph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CSGraph stands for Compressed Sparse Graph.</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focuses on fast graph algorithms based on sparse matrix representations.</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Graph Representations: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We should know what is sparse graph and how it helps in graph representations.</a:t>
            </a:r>
          </a:p>
          <a:p>
            <a:pPr marL="0"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744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Sparse Graph</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60000"/>
              </a:lnSpc>
              <a:spcBef>
                <a:spcPts val="0"/>
              </a:spcBef>
            </a:pPr>
            <a:r>
              <a:rPr lang="en-US" sz="2000" dirty="0" smtClean="0">
                <a:latin typeface="Times New Roman" panose="02020603050405020304" pitchFamily="18" charset="0"/>
                <a:cs typeface="Times New Roman" panose="02020603050405020304" pitchFamily="18" charset="0"/>
              </a:rPr>
              <a:t>A graph is nothing but a collection of nodes , which have links between them.</a:t>
            </a:r>
          </a:p>
          <a:p>
            <a:pPr algn="just">
              <a:lnSpc>
                <a:spcPct val="160000"/>
              </a:lnSpc>
              <a:spcBef>
                <a:spcPts val="0"/>
              </a:spcBef>
            </a:pPr>
            <a:r>
              <a:rPr lang="en-US" sz="2000" dirty="0" smtClean="0">
                <a:latin typeface="Times New Roman" panose="02020603050405020304" pitchFamily="18" charset="0"/>
                <a:cs typeface="Times New Roman" panose="02020603050405020304" pitchFamily="18" charset="0"/>
              </a:rPr>
              <a:t>Graphs can be used to represent anything like social network connections , where each node is a person and connected to acquaintances; images , where each node is a pixel and connected to neighbouring pixels.</a:t>
            </a:r>
          </a:p>
          <a:p>
            <a:pPr algn="just">
              <a:lnSpc>
                <a:spcPct val="160000"/>
              </a:lnSpc>
              <a:spcBef>
                <a:spcPts val="0"/>
              </a:spcBef>
            </a:pPr>
            <a:r>
              <a:rPr lang="en-US" sz="2000" dirty="0" smtClean="0">
                <a:latin typeface="Times New Roman" panose="02020603050405020304" pitchFamily="18" charset="0"/>
                <a:cs typeface="Times New Roman" panose="02020603050405020304" pitchFamily="18" charset="0"/>
              </a:rPr>
              <a:t>The points lie in a high – dimensional distribution , where each node is connected to  the nearest neighbours and practically anything else we can imagine.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8512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Sparse Graph</a:t>
            </a:r>
            <a:endParaRPr lang="en-IN" sz="4000" dirty="0"/>
          </a:p>
        </p:txBody>
      </p:sp>
      <p:sp>
        <p:nvSpPr>
          <p:cNvPr id="3" name="Content Placeholder 2"/>
          <p:cNvSpPr>
            <a:spLocks noGrp="1"/>
          </p:cNvSpPr>
          <p:nvPr>
            <p:ph sz="quarter" idx="1"/>
          </p:nvPr>
        </p:nvSpPr>
        <p:spPr/>
        <p:txBody>
          <a:bodyPr>
            <a:normAutofit fontScale="92500"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One very efficient way to represent graph data is a sparse matrix.</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called as G.</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matrix G is of  size N*N.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G[i,j] gives the value of connection between node ‘i’ and node ‘j’.</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sparse graph contains mostly zeros – that is ,  most nodes have only a few  connections.</a:t>
            </a: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IsoMap: </a:t>
            </a:r>
            <a:r>
              <a:rPr lang="en-US" sz="2000" dirty="0" smtClean="0">
                <a:latin typeface="Times New Roman" panose="02020603050405020304" pitchFamily="18" charset="0"/>
                <a:cs typeface="Times New Roman" panose="02020603050405020304" pitchFamily="18" charset="0"/>
              </a:rPr>
              <a:t>A manifold learning algorithm , which requires finding the shortest paths in the graph.</a:t>
            </a:r>
            <a:endParaRPr lang="en-US" sz="2000" b="1"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0170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Sparse Graph</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Hierarchical Clustering: </a:t>
            </a:r>
            <a:r>
              <a:rPr lang="en-US" sz="2000" dirty="0" smtClean="0">
                <a:latin typeface="Times New Roman" panose="02020603050405020304" pitchFamily="18" charset="0"/>
                <a:cs typeface="Times New Roman" panose="02020603050405020304" pitchFamily="18" charset="0"/>
              </a:rPr>
              <a:t>A clustering algorithm based on minimum spanning tree.</a:t>
            </a:r>
          </a:p>
          <a:p>
            <a:pPr algn="just">
              <a:lnSpc>
                <a:spcPct val="150000"/>
              </a:lnSpc>
              <a:spcBef>
                <a:spcPts val="0"/>
              </a:spcBef>
            </a:pPr>
            <a:endParaRPr lang="en-US" sz="2000" b="1"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Spectral Decomposition: </a:t>
            </a:r>
            <a:r>
              <a:rPr lang="en-US" sz="2000" dirty="0" smtClean="0">
                <a:latin typeface="Times New Roman" panose="02020603050405020304" pitchFamily="18" charset="0"/>
                <a:cs typeface="Times New Roman" panose="02020603050405020304" pitchFamily="18" charset="0"/>
              </a:rPr>
              <a:t>A projection algorithm based on sparse graph laplacians.</a:t>
            </a:r>
            <a:endParaRPr lang="en-IN"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813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Sparse Graph</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667000" y="1276350"/>
            <a:ext cx="3276600" cy="2949575"/>
          </a:xfrm>
        </p:spPr>
      </p:pic>
    </p:spTree>
    <p:extLst>
      <p:ext uri="{BB962C8B-B14F-4D97-AF65-F5344CB8AC3E}">
        <p14:creationId xmlns:p14="http://schemas.microsoft.com/office/powerpoint/2010/main" val="36966480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Sparse </a:t>
            </a:r>
            <a:r>
              <a:rPr lang="en-US" sz="4000" dirty="0" smtClean="0">
                <a:latin typeface="Times New Roman" panose="02020603050405020304" pitchFamily="18" charset="0"/>
                <a:cs typeface="Times New Roman" panose="02020603050405020304" pitchFamily="18" charset="0"/>
              </a:rPr>
              <a:t>Graph - Examples</a:t>
            </a:r>
            <a:endParaRPr lang="en-IN" sz="4000" dirty="0"/>
          </a:p>
        </p:txBody>
      </p:sp>
      <p:sp>
        <p:nvSpPr>
          <p:cNvPr id="3" name="Content Placeholder 2"/>
          <p:cNvSpPr>
            <a:spLocks noGrp="1"/>
          </p:cNvSpPr>
          <p:nvPr>
            <p:ph sz="quarter" idx="1"/>
          </p:nvPr>
        </p:nvSpPr>
        <p:spPr/>
        <p:txBody>
          <a:bodyPr>
            <a:normAutofit/>
          </a:bodyPr>
          <a:lstStyle/>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The graph contains three nodes ,  where node 0 and 1 are connected by an edge of  weight 2 , nodes 0 and 2 are connected by an edge of weight 1.</a:t>
            </a:r>
          </a:p>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A  unidiretced graph is denoted by a symmetric matrix.</a:t>
            </a:r>
          </a:p>
          <a:p>
            <a:pPr algn="just">
              <a:lnSpc>
                <a:spcPct val="170000"/>
              </a:lnSpc>
              <a:spcBef>
                <a:spcPts val="0"/>
              </a:spcBef>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9384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Sparse Graph - Examples</a:t>
            </a:r>
            <a:endParaRPr lang="en-IN" sz="4000" dirty="0"/>
          </a:p>
        </p:txBody>
      </p:sp>
      <p:sp>
        <p:nvSpPr>
          <p:cNvPr id="3" name="Content Placeholder 2"/>
          <p:cNvSpPr>
            <a:spLocks noGrp="1"/>
          </p:cNvSpPr>
          <p:nvPr>
            <p:ph sz="quarter" idx="1"/>
          </p:nvPr>
        </p:nvSpPr>
        <p:spPr/>
        <p:txBody>
          <a:bodyPr>
            <a:normAutofit fontScale="70000" lnSpcReduction="20000"/>
          </a:bodyPr>
          <a:lstStyle/>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G_dense = np.array([ [0, 2, 1], </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                                      [2, 0, 0], </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                                      [1, 0, 0] ]) </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G_masked = np.ma.masked_values(G_dense, 0) </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from scipy.sparse import csr_matrix </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G_sparse = csr_matrix(G_dense)</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print (G_sparse.data)</a:t>
            </a:r>
          </a:p>
          <a:p>
            <a:pPr marL="0" indent="0">
              <a:buNone/>
            </a:pPr>
            <a:endParaRPr lang="en-IN" dirty="0"/>
          </a:p>
        </p:txBody>
      </p:sp>
    </p:spTree>
    <p:extLst>
      <p:ext uri="{BB962C8B-B14F-4D97-AF65-F5344CB8AC3E}">
        <p14:creationId xmlns:p14="http://schemas.microsoft.com/office/powerpoint/2010/main" val="427265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794991" y="1176328"/>
            <a:ext cx="8195047" cy="1533428"/>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3448432463"/>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Sparse </a:t>
            </a:r>
            <a:r>
              <a:rPr lang="en-US" sz="4000" dirty="0" smtClean="0">
                <a:latin typeface="Times New Roman" panose="02020603050405020304" pitchFamily="18" charset="0"/>
                <a:cs typeface="Times New Roman" panose="02020603050405020304" pitchFamily="18" charset="0"/>
              </a:rPr>
              <a:t>Graph - Output</a:t>
            </a:r>
            <a:endParaRPr lang="en-IN" sz="4000" dirty="0"/>
          </a:p>
        </p:txBody>
      </p:sp>
      <p:sp>
        <p:nvSpPr>
          <p:cNvPr id="3" name="Content Placeholder 2"/>
          <p:cNvSpPr>
            <a:spLocks noGrp="1"/>
          </p:cNvSpPr>
          <p:nvPr>
            <p:ph sz="quarter" idx="1"/>
          </p:nvPr>
        </p:nvSpPr>
        <p:spPr/>
        <p:txBody>
          <a:bodyPr/>
          <a:lstStyle/>
          <a:p>
            <a:r>
              <a:rPr lang="en-IN" sz="2000" dirty="0">
                <a:latin typeface="Times New Roman" panose="02020603050405020304" pitchFamily="18" charset="0"/>
                <a:cs typeface="Times New Roman" panose="02020603050405020304" pitchFamily="18" charset="0"/>
              </a:rPr>
              <a:t>array([2, 1, 2, 1]) </a:t>
            </a:r>
          </a:p>
          <a:p>
            <a:pPr marL="0" indent="0">
              <a:buNone/>
            </a:pPr>
            <a:r>
              <a:rPr lang="en-IN" dirty="0"/>
              <a:t/>
            </a:r>
            <a:br>
              <a:rPr lang="en-IN" dirty="0"/>
            </a:br>
            <a:endParaRPr lang="en-IN" dirty="0"/>
          </a:p>
        </p:txBody>
      </p:sp>
    </p:spTree>
    <p:extLst>
      <p:ext uri="{BB962C8B-B14F-4D97-AF65-F5344CB8AC3E}">
        <p14:creationId xmlns:p14="http://schemas.microsoft.com/office/powerpoint/2010/main" val="275646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2058</TotalTime>
  <Words>3493</Words>
  <Application>Microsoft Office PowerPoint</Application>
  <PresentationFormat>On-screen Show (16:9)</PresentationFormat>
  <Paragraphs>493</Paragraphs>
  <Slides>90</Slides>
  <Notes>3</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Solstice</vt:lpstr>
      <vt:lpstr>Python – Statistical Data Analysis</vt:lpstr>
      <vt:lpstr>30 Days  Data Scinece &amp; Analytics Master Class</vt:lpstr>
      <vt:lpstr>30 Days  Data Scinece &amp; Analytics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Data Science &amp; Analytics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PowerPoint Presentation</vt:lpstr>
      <vt:lpstr>Python – Measuring Central Tendency</vt:lpstr>
      <vt:lpstr>Python – Measuring Central Tendency</vt:lpstr>
      <vt:lpstr>Python – Calculating Mean and Median</vt:lpstr>
      <vt:lpstr>Python – Calculating Mean and Median</vt:lpstr>
      <vt:lpstr>Calculating Mean and Median - Output</vt:lpstr>
      <vt:lpstr>Python – Calculating Mode</vt:lpstr>
      <vt:lpstr>Python – Calculating Mode</vt:lpstr>
      <vt:lpstr>Python – Calculating Mode - Output</vt:lpstr>
      <vt:lpstr>Python – Calculating Mode - Output</vt:lpstr>
      <vt:lpstr>Python – Measuring Variance</vt:lpstr>
      <vt:lpstr>Python – Measuring Std Deviation</vt:lpstr>
      <vt:lpstr>Python – Measuring Std Deviation</vt:lpstr>
      <vt:lpstr>Python – Std Deviation - Output</vt:lpstr>
      <vt:lpstr>Python – Measuring Skewness</vt:lpstr>
      <vt:lpstr>Python – Measuring Skewness</vt:lpstr>
      <vt:lpstr>Python – Measuring Skewness</vt:lpstr>
      <vt:lpstr>Python - Output</vt:lpstr>
      <vt:lpstr>Python – Normal Distribution</vt:lpstr>
      <vt:lpstr>Python – Normal Distribution</vt:lpstr>
      <vt:lpstr>Normal Distribution - Output</vt:lpstr>
      <vt:lpstr>Python – Binomial Distribution</vt:lpstr>
      <vt:lpstr>Python – Binomial Distribution</vt:lpstr>
      <vt:lpstr>Python – Binomial Distribution</vt:lpstr>
      <vt:lpstr>Binomial Distribution - Output</vt:lpstr>
      <vt:lpstr>Python – Poisson Distribution</vt:lpstr>
      <vt:lpstr>Python – Poisson Distribution</vt:lpstr>
      <vt:lpstr>Poisson Distribution - Output</vt:lpstr>
      <vt:lpstr>Python – Bernoulli Distribution</vt:lpstr>
      <vt:lpstr>Python – Bernoulli Distribution</vt:lpstr>
      <vt:lpstr>Bernoulli Distribution - Output</vt:lpstr>
      <vt:lpstr>Python – P - Value</vt:lpstr>
      <vt:lpstr>Python – P - Value</vt:lpstr>
      <vt:lpstr>P – Value - Output</vt:lpstr>
      <vt:lpstr>Python - Correlation</vt:lpstr>
      <vt:lpstr>Correlation - Example</vt:lpstr>
      <vt:lpstr>Correlation - Output</vt:lpstr>
      <vt:lpstr>Python – Chi – Square - Test</vt:lpstr>
      <vt:lpstr>Python – Chi – Square - Test</vt:lpstr>
      <vt:lpstr>Python – Chi – Square - Test</vt:lpstr>
      <vt:lpstr>Chi – Square – Distribution - Output</vt:lpstr>
      <vt:lpstr>Python – Linear Regression</vt:lpstr>
      <vt:lpstr>Python – Linear Regression</vt:lpstr>
      <vt:lpstr>Linear Regression - Output</vt:lpstr>
      <vt:lpstr>Python – Box Plots</vt:lpstr>
      <vt:lpstr>Python – Box Plots</vt:lpstr>
      <vt:lpstr>Box Plot - Output</vt:lpstr>
      <vt:lpstr>Python – Heat Maps</vt:lpstr>
      <vt:lpstr>Python – Heat Maps</vt:lpstr>
      <vt:lpstr>Python – Heat Maps - Output</vt:lpstr>
      <vt:lpstr>Python – Scatter Plots</vt:lpstr>
      <vt:lpstr>Drawing a Scatter Plot</vt:lpstr>
      <vt:lpstr>Scatter Plot - Output</vt:lpstr>
      <vt:lpstr>Python – Bubble Charts</vt:lpstr>
      <vt:lpstr>Python – Drawing a Bubble Chart</vt:lpstr>
      <vt:lpstr>Bubble Chart - Output</vt:lpstr>
      <vt:lpstr>Python – 3D Charts</vt:lpstr>
      <vt:lpstr>Python – Drawing a 3D Plot</vt:lpstr>
      <vt:lpstr>Drawing a 3D Plot - Output</vt:lpstr>
      <vt:lpstr>Python – Graph Data</vt:lpstr>
      <vt:lpstr>Sparse Graph</vt:lpstr>
      <vt:lpstr>Sparse Graph</vt:lpstr>
      <vt:lpstr>Sparse Graph</vt:lpstr>
      <vt:lpstr>Sparse Graph</vt:lpstr>
      <vt:lpstr>Sparse Graph - Examples</vt:lpstr>
      <vt:lpstr>Sparse Graph - Examples</vt:lpstr>
      <vt:lpstr>Sparse Graph - Output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Statistical Data Analysis</dc:title>
  <dc:creator>DELL</dc:creator>
  <cp:lastModifiedBy>DELL</cp:lastModifiedBy>
  <cp:revision>77</cp:revision>
  <dcterms:created xsi:type="dcterms:W3CDTF">2006-08-16T00:00:00Z</dcterms:created>
  <dcterms:modified xsi:type="dcterms:W3CDTF">2022-02-06T13:52:11Z</dcterms:modified>
</cp:coreProperties>
</file>