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D66654-F0C8-43FB-A69C-80FE519EE47F}" v="1" dt="2025-02-10T11:19:41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328" autoAdjust="0"/>
  </p:normalViewPr>
  <p:slideViewPr>
    <p:cSldViewPr snapToGrid="0">
      <p:cViewPr>
        <p:scale>
          <a:sx n="60" d="100"/>
          <a:sy n="60" d="100"/>
        </p:scale>
        <p:origin x="90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39F8-5BAB-D2C5-5E3E-95A1ABCF5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646EF-3F09-A612-DD6E-F20D3D95F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733AE-56DA-E6AB-A52C-ADA2D04D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D358-3F16-4106-899A-E53C559A70A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1DDF9-D045-E4A3-C5FC-FA80ABFE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A50D-54E7-7132-DB96-E1EB2BBD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C10F-15F2-4B26-9814-F246351C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31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E4F4-F5F7-242F-4778-35FF26E2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0A88A-D8E8-C1F1-6FC6-18ABF48BC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6CA5F-19AF-7784-B859-C9B67887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D358-3F16-4106-899A-E53C559A70A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5F08F-C4BD-4908-B69E-C991611C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DC098-2595-FD2E-AAFD-96C7DA19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C10F-15F2-4B26-9814-F246351C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DECA8-BCE9-2D9D-F9D9-C46FFAE1C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C55E2-085F-786E-0252-9BA9A208B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8017-4D0F-557E-002E-D5F6E137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D358-3F16-4106-899A-E53C559A70A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1191E-0071-E7D6-3F2B-E151697E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59C7B-B722-C365-9758-3699365F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C10F-15F2-4B26-9814-F246351C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69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6760-DF34-324E-95F6-9FEE3EF6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9BEB2-7493-A187-E040-98FFA84A7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BEEB3-047A-212C-89D7-FE4962D9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D358-3F16-4106-899A-E53C559A70A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BF0F-F707-AB70-69A0-7CD182DD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121B0-B268-32EA-F2CF-5C2BABB7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C10F-15F2-4B26-9814-F246351C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8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797A-0B6E-CE46-F1DA-39EDFA39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F439D-1032-B8BC-BF5C-35F7321FC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06C28-DC0A-E348-1F0F-D5412398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D358-3F16-4106-899A-E53C559A70A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FD2F-02DF-0400-B675-6138AD1D0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CC2B-EAC0-E3D1-0626-002CA6CD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C10F-15F2-4B26-9814-F246351C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85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D9B5-B8FA-160F-2515-0108A0CE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2919-1495-FE89-5ED6-928860837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3771D-459B-6A8D-63C4-958EA2E33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9710-7DCE-3A7B-DD42-2217AB5F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D358-3F16-4106-899A-E53C559A70A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E0444-6A9B-E249-98A6-D22094CF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4EE92-E2A6-9722-5256-CF58E0BF7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C10F-15F2-4B26-9814-F246351C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60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42A5-217E-C33F-8FF9-D09E1E0C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0CF3-81B5-9D25-6449-C70C58AF6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1090A-FBEC-22D8-EDDF-B780EFE52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3992A-4BE1-D03E-7B42-334C8A1E1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23D4B-D076-E090-083C-4FA11D414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4FD52-2A26-0FE8-6D90-422818DA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D358-3F16-4106-899A-E53C559A70A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7D692-02FE-5AFF-215C-C36F5AD4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DE49D-C733-708B-9E54-E67809D6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C10F-15F2-4B26-9814-F246351C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10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1BDB-C5A3-F203-36CC-B5349D99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8F096-F795-7763-3C26-ADD9EE47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D358-3F16-4106-899A-E53C559A70A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9A625-5C5B-FC13-CAFB-CA97DE5D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4687D-55C7-F3CA-3B45-C018336A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C10F-15F2-4B26-9814-F246351C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98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21C35-81A2-BC26-3700-71E11249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D358-3F16-4106-899A-E53C559A70A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BEE2D3-8FA0-02B4-90D4-9018F2CF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0896D-E7AB-B126-F02E-D92A80F06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C10F-15F2-4B26-9814-F246351C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7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385D-EEF2-B899-8DA5-05DBA7E5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B061-63F4-60D9-8323-E8D49E3F9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BB67A-C699-5945-044C-F2DCD928D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6ADD4-496F-EF2A-ACAA-E8F487B9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D358-3F16-4106-899A-E53C559A70A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20FC7-23C5-3F5B-7152-8A045F8E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8E357-49BE-8EC7-22A2-CBDC1193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C10F-15F2-4B26-9814-F246351C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01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F552-B051-E658-FA7D-0BD213CF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33286-F3B1-7E66-5D36-859F3A37D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C3389-2BBB-BE85-C622-2F897D162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961A3-36CC-3E61-E43B-EB38172A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BD358-3F16-4106-899A-E53C559A70A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835D9-262E-D3F6-7749-80CD7C2B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0184-F87E-3E21-9DF9-045270E6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3C10F-15F2-4B26-9814-F246351C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96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792EC-6DAA-1205-221A-8D9CE6AC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C59A2-3E88-9C01-BCB2-54E0B1D79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B23B6-3846-D2AE-5D3F-5F1F94758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BD358-3F16-4106-899A-E53C559A70A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CC725-EFB2-EBE9-054E-E5DC9E9FC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FE4E-4A8D-A650-5C0A-2AE0A28F5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C10F-15F2-4B26-9814-F246351C9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0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et_clear.asp" TargetMode="External"/><Relationship Id="rId2" Type="http://schemas.openxmlformats.org/officeDocument/2006/relationships/hyperlink" Target="https://www.w3schools.com/python/ref_set_add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ref_set_difference_update.asp" TargetMode="External"/><Relationship Id="rId5" Type="http://schemas.openxmlformats.org/officeDocument/2006/relationships/hyperlink" Target="https://www.w3schools.com/python/ref_set_difference.asp" TargetMode="External"/><Relationship Id="rId4" Type="http://schemas.openxmlformats.org/officeDocument/2006/relationships/hyperlink" Target="https://www.w3schools.com/python/ref_set_copy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et_intersection.asp" TargetMode="External"/><Relationship Id="rId2" Type="http://schemas.openxmlformats.org/officeDocument/2006/relationships/hyperlink" Target="https://www.w3schools.com/python/ref_set_discard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ref_set_issubset.asp" TargetMode="External"/><Relationship Id="rId5" Type="http://schemas.openxmlformats.org/officeDocument/2006/relationships/hyperlink" Target="https://www.w3schools.com/python/ref_set_isdisjoint.asp" TargetMode="External"/><Relationship Id="rId4" Type="http://schemas.openxmlformats.org/officeDocument/2006/relationships/hyperlink" Target="https://www.w3schools.com/python/ref_set_intersection_update.asp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set_remove.asp" TargetMode="External"/><Relationship Id="rId7" Type="http://schemas.openxmlformats.org/officeDocument/2006/relationships/hyperlink" Target="https://www.w3schools.com/python/ref_set_update.asp" TargetMode="External"/><Relationship Id="rId2" Type="http://schemas.openxmlformats.org/officeDocument/2006/relationships/hyperlink" Target="https://www.w3schools.com/python/ref_set_pop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3schools.com/python/ref_set_union.asp" TargetMode="External"/><Relationship Id="rId5" Type="http://schemas.openxmlformats.org/officeDocument/2006/relationships/hyperlink" Target="https://www.w3schools.com/python/ref_set_symmetric_difference_update.asp" TargetMode="External"/><Relationship Id="rId4" Type="http://schemas.openxmlformats.org/officeDocument/2006/relationships/hyperlink" Target="https://www.w3schools.com/python/ref_set_symmetric_difference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F264-DF62-4014-5580-9B0A04652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Dictionaries and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8B8D1-1670-69A8-3068-3B4A70A86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7200" y="4767943"/>
            <a:ext cx="2590800" cy="1055914"/>
          </a:xfrm>
        </p:spPr>
        <p:txBody>
          <a:bodyPr/>
          <a:lstStyle/>
          <a:p>
            <a:r>
              <a:rPr lang="en-IN" dirty="0"/>
              <a:t>Presented By</a:t>
            </a:r>
          </a:p>
          <a:p>
            <a:r>
              <a:rPr lang="en-IN" dirty="0"/>
              <a:t>D.Deepthi</a:t>
            </a:r>
          </a:p>
        </p:txBody>
      </p:sp>
    </p:spTree>
    <p:extLst>
      <p:ext uri="{BB962C8B-B14F-4D97-AF65-F5344CB8AC3E}">
        <p14:creationId xmlns:p14="http://schemas.microsoft.com/office/powerpoint/2010/main" val="3533933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2594-13E3-0C85-9805-128B0193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pPr algn="ctr"/>
            <a:r>
              <a:rPr lang="en-IN" b="1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0202E-52AB-F8CB-6026-3DA6F9B0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514"/>
            <a:ext cx="10515600" cy="4892449"/>
          </a:xfrm>
        </p:spPr>
        <p:txBody>
          <a:bodyPr/>
          <a:lstStyle/>
          <a:p>
            <a:r>
              <a:rPr lang="en-IN" dirty="0"/>
              <a:t>Sets are used to store multiple items in a single variable.</a:t>
            </a:r>
          </a:p>
          <a:p>
            <a:r>
              <a:rPr lang="en-IN" dirty="0"/>
              <a:t>A set is an unordered, unchangeable collection of elements. It is Mutable, but the elements in the set are immutable.</a:t>
            </a:r>
          </a:p>
          <a:p>
            <a:r>
              <a:rPr lang="en-IN" dirty="0"/>
              <a:t>Set items are unchangeable, but we can remove items and add new items.</a:t>
            </a:r>
          </a:p>
          <a:p>
            <a:r>
              <a:rPr lang="en-IN" dirty="0"/>
              <a:t>Sets are written within curly brackets.</a:t>
            </a:r>
          </a:p>
          <a:p>
            <a:pPr marL="0" indent="0">
              <a:buNone/>
            </a:pPr>
            <a:r>
              <a:rPr lang="en-IN" b="1" dirty="0"/>
              <a:t>Creating a Set: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thisset = {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}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(thisset)</a:t>
            </a:r>
            <a:endParaRPr lang="en-IN" b="1" dirty="0">
              <a:highlight>
                <a:srgbClr val="FFFF00"/>
              </a:highlight>
            </a:endParaRPr>
          </a:p>
          <a:p>
            <a:r>
              <a:rPr lang="en-IN" dirty="0"/>
              <a:t>Set does not allow duplicate elements.</a:t>
            </a:r>
          </a:p>
        </p:txBody>
      </p:sp>
    </p:spTree>
    <p:extLst>
      <p:ext uri="{BB962C8B-B14F-4D97-AF65-F5344CB8AC3E}">
        <p14:creationId xmlns:p14="http://schemas.microsoft.com/office/powerpoint/2010/main" val="320875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8F0E-E14B-BFD9-9986-6DEA8B05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961"/>
          </a:xfrm>
        </p:spPr>
        <p:txBody>
          <a:bodyPr/>
          <a:lstStyle/>
          <a:p>
            <a:r>
              <a:rPr lang="en-IN" b="1" dirty="0"/>
              <a:t>Access Set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3D5E-4FAB-22A7-AA16-B544BC92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86"/>
            <a:ext cx="10515600" cy="555171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You cannot access items in a set by referring to an index or a key.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But you can loop through the set items using a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for </a:t>
            </a:r>
            <a:r>
              <a:rPr lang="en-US" i="0" dirty="0">
                <a:solidFill>
                  <a:srgbClr val="000000"/>
                </a:solidFill>
                <a:effectLst/>
              </a:rPr>
              <a:t>loop,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or ask if a specified value is present in a set, by using the</a:t>
            </a:r>
            <a:r>
              <a:rPr lang="en-US" i="0" dirty="0">
                <a:solidFill>
                  <a:srgbClr val="000000"/>
                </a:solidFill>
                <a:effectLst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in </a:t>
            </a:r>
            <a:r>
              <a:rPr lang="en-US" i="0" dirty="0">
                <a:solidFill>
                  <a:srgbClr val="000000"/>
                </a:solidFill>
                <a:effectLst/>
              </a:rPr>
              <a:t>keyword.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Change Items:</a:t>
            </a:r>
          </a:p>
          <a:p>
            <a:r>
              <a:rPr lang="en-US" dirty="0">
                <a:solidFill>
                  <a:srgbClr val="000000"/>
                </a:solidFill>
              </a:rPr>
              <a:t>Once a set is created, you cannot change the items, but you can add the new items.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set() constructor: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It is also possible to use the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set() </a:t>
            </a:r>
            <a:r>
              <a:rPr lang="en-US" i="0" dirty="0">
                <a:solidFill>
                  <a:srgbClr val="000000"/>
                </a:solidFill>
                <a:effectLst/>
              </a:rPr>
              <a:t>constructor to make a set.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thisset = set((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))</a:t>
            </a:r>
            <a:br>
              <a:rPr lang="en-US" b="0" i="0" dirty="0">
                <a:solidFill>
                  <a:srgbClr val="008000"/>
                </a:solidFill>
                <a:effectLst/>
                <a:highlight>
                  <a:srgbClr val="FFFF00"/>
                </a:highlight>
              </a:rPr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(thisset)</a:t>
            </a:r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09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F466-8143-5560-EAE4-CAD5E63F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944"/>
            <a:ext cx="10515600" cy="849086"/>
          </a:xfrm>
        </p:spPr>
        <p:txBody>
          <a:bodyPr/>
          <a:lstStyle/>
          <a:p>
            <a:r>
              <a:rPr lang="en-IN" sz="4000" b="1" dirty="0">
                <a:latin typeface="+mn-lt"/>
              </a:rPr>
              <a:t>Add Set Items: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55B8-32D0-0539-12B0-2ADFF42F6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286"/>
            <a:ext cx="10515600" cy="52516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Add Item:</a:t>
            </a:r>
          </a:p>
          <a:p>
            <a:r>
              <a:rPr lang="en-IN" dirty="0"/>
              <a:t>To add one new item to a set 	use the </a:t>
            </a:r>
            <a:r>
              <a:rPr lang="en-IN" b="1" dirty="0"/>
              <a:t>add() </a:t>
            </a:r>
            <a:r>
              <a:rPr lang="en-IN" dirty="0"/>
              <a:t>method.</a:t>
            </a:r>
          </a:p>
          <a:p>
            <a:pPr marL="0" indent="0">
              <a:buNone/>
            </a:pPr>
            <a:r>
              <a:rPr lang="en-IN" b="1" dirty="0"/>
              <a:t>Add Set: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To add items from another set into the current set, use the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update() </a:t>
            </a:r>
            <a:r>
              <a:rPr lang="en-US" i="0" dirty="0">
                <a:solidFill>
                  <a:srgbClr val="000000"/>
                </a:solidFill>
                <a:effectLst/>
              </a:rPr>
              <a:t>method.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Add any iterable: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</a:rPr>
              <a:t>The object in the </a:t>
            </a:r>
            <a:r>
              <a:rPr lang="en-US" b="1" dirty="0">
                <a:solidFill>
                  <a:srgbClr val="000000"/>
                </a:solidFill>
              </a:rPr>
              <a:t>update()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method does not have to be a set, it can be any iterable object (tuples, lists, dictionaries etc.).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3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thisset = {</a:t>
            </a:r>
            <a:r>
              <a:rPr lang="en-IN" sz="3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"apple"</a:t>
            </a:r>
            <a:r>
              <a:rPr lang="en-IN" sz="3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IN" sz="3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"banana"</a:t>
            </a:r>
            <a:r>
              <a:rPr lang="en-IN" sz="3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IN" sz="3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"cherry"</a:t>
            </a:r>
            <a:r>
              <a:rPr lang="en-IN" sz="3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}</a:t>
            </a:r>
            <a:br>
              <a:rPr lang="en-IN" sz="3000" dirty="0">
                <a:highlight>
                  <a:srgbClr val="FFFF00"/>
                </a:highlight>
              </a:rPr>
            </a:br>
            <a:r>
              <a:rPr lang="en-IN" sz="30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thisset.add</a:t>
            </a:r>
            <a:r>
              <a:rPr lang="en-IN" sz="3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IN" sz="3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"orange"</a:t>
            </a:r>
            <a:r>
              <a:rPr lang="en-IN" sz="3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)</a:t>
            </a:r>
            <a:br>
              <a:rPr lang="en-IN" sz="3000" dirty="0">
                <a:highlight>
                  <a:srgbClr val="FFFF00"/>
                </a:highlight>
              </a:rPr>
            </a:br>
            <a:r>
              <a:rPr lang="en-IN" sz="300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</a:rPr>
              <a:t>print</a:t>
            </a:r>
            <a:r>
              <a:rPr lang="en-IN" sz="3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(thisset)</a:t>
            </a:r>
            <a:endParaRPr lang="en-IN" sz="3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0368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6E0A-52CC-F4B6-ED46-2D86D9FD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64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+mn-lt"/>
              </a:rPr>
              <a:t>Remove Set Items: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FF066-C467-90B5-B5FA-294F3CF9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86"/>
            <a:ext cx="10515600" cy="509927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Remove Item :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To remove an item in a set, use the </a:t>
            </a:r>
            <a:r>
              <a:rPr lang="en-IN" b="1" i="0" dirty="0">
                <a:solidFill>
                  <a:srgbClr val="000000"/>
                </a:solidFill>
                <a:effectLst/>
              </a:rPr>
              <a:t>remove() </a:t>
            </a:r>
            <a:r>
              <a:rPr lang="en-IN" i="0" dirty="0">
                <a:solidFill>
                  <a:srgbClr val="000000"/>
                </a:solidFill>
                <a:effectLst/>
              </a:rPr>
              <a:t>, or the </a:t>
            </a:r>
            <a:r>
              <a:rPr lang="en-IN" b="1" i="0" dirty="0">
                <a:solidFill>
                  <a:srgbClr val="000000"/>
                </a:solidFill>
                <a:effectLst/>
              </a:rPr>
              <a:t>discard() </a:t>
            </a:r>
            <a:r>
              <a:rPr lang="en-IN" i="0" dirty="0">
                <a:solidFill>
                  <a:srgbClr val="000000"/>
                </a:solidFill>
                <a:effectLst/>
              </a:rPr>
              <a:t>method.</a:t>
            </a:r>
          </a:p>
          <a:p>
            <a:r>
              <a:rPr lang="en-IN" dirty="0"/>
              <a:t>If the item to remove does not exist, </a:t>
            </a:r>
            <a:r>
              <a:rPr lang="en-IN" b="1" dirty="0"/>
              <a:t>remove()</a:t>
            </a:r>
            <a:r>
              <a:rPr lang="en-IN" dirty="0"/>
              <a:t> will raise the error.</a:t>
            </a:r>
          </a:p>
          <a:p>
            <a:r>
              <a:rPr lang="en-IN" dirty="0"/>
              <a:t>If the item to remove does not exist, </a:t>
            </a:r>
            <a:r>
              <a:rPr lang="en-IN" b="1" dirty="0"/>
              <a:t>discard()</a:t>
            </a:r>
            <a:r>
              <a:rPr lang="en-IN" dirty="0"/>
              <a:t> will NOT raise the error.</a:t>
            </a:r>
          </a:p>
          <a:p>
            <a:r>
              <a:rPr lang="en-IN" b="1" dirty="0"/>
              <a:t>pop()–</a:t>
            </a:r>
            <a:r>
              <a:rPr lang="en-IN" dirty="0"/>
              <a:t> It is also used to remove an item, but this method will remove the random item, you cannot be sure what item gets removed.</a:t>
            </a:r>
          </a:p>
          <a:p>
            <a:r>
              <a:rPr lang="en-IN" dirty="0"/>
              <a:t>The value of the </a:t>
            </a:r>
            <a:r>
              <a:rPr lang="en-IN" b="1" dirty="0"/>
              <a:t>pop() </a:t>
            </a:r>
            <a:r>
              <a:rPr lang="en-IN" dirty="0"/>
              <a:t>method is the removed item.</a:t>
            </a:r>
          </a:p>
          <a:p>
            <a:r>
              <a:rPr lang="en-IN" dirty="0"/>
              <a:t>The </a:t>
            </a:r>
            <a:r>
              <a:rPr lang="en-IN" b="1" dirty="0"/>
              <a:t>clear() </a:t>
            </a:r>
            <a:r>
              <a:rPr lang="en-IN" dirty="0"/>
              <a:t>method empties the set.</a:t>
            </a:r>
          </a:p>
          <a:p>
            <a:r>
              <a:rPr lang="en-IN" dirty="0"/>
              <a:t>The </a:t>
            </a:r>
            <a:r>
              <a:rPr lang="en-IN" b="1" dirty="0"/>
              <a:t>del </a:t>
            </a:r>
            <a:r>
              <a:rPr lang="en-IN" dirty="0"/>
              <a:t>keyword will delete the set completely. It raises the error.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8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C2254-657E-8B4A-7A60-D12AB46A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IN" b="1" dirty="0">
                <a:latin typeface="+mn-lt"/>
              </a:rPr>
              <a:t>Loop Items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395F-B888-87E4-B8F8-9AA46405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314"/>
            <a:ext cx="10515600" cy="4968649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</a:rPr>
              <a:t>W</a:t>
            </a:r>
            <a:r>
              <a:rPr lang="en-IN" dirty="0">
                <a:solidFill>
                  <a:srgbClr val="000000"/>
                </a:solidFill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can loop through the set items by using a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for </a:t>
            </a:r>
            <a:r>
              <a:rPr lang="en-US" i="0" dirty="0">
                <a:solidFill>
                  <a:srgbClr val="000000"/>
                </a:solidFill>
                <a:effectLst/>
              </a:rPr>
              <a:t>loop.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thisset = {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}</a:t>
            </a:r>
            <a:br>
              <a:rPr lang="en-US" sz="2400" dirty="0">
                <a:highlight>
                  <a:srgbClr val="FFFF00"/>
                </a:highlight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 x </a:t>
            </a:r>
            <a:r>
              <a:rPr lang="en-US" sz="240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</a:rPr>
              <a:t>in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 thisset:</a:t>
            </a:r>
            <a:br>
              <a:rPr lang="en-US" sz="2400" dirty="0">
                <a:highlight>
                  <a:srgbClr val="FFFF00"/>
                </a:highlight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  </a:t>
            </a:r>
            <a:r>
              <a:rPr lang="en-US" sz="240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(x)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Join Sets 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b="1" dirty="0">
                <a:solidFill>
                  <a:srgbClr val="000000"/>
                </a:solidFill>
              </a:rPr>
              <a:t>union()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n-US" sz="2400" b="1" dirty="0">
                <a:solidFill>
                  <a:srgbClr val="000000"/>
                </a:solidFill>
              </a:rPr>
              <a:t>update() </a:t>
            </a:r>
            <a:r>
              <a:rPr lang="en-US" sz="2400" dirty="0">
                <a:solidFill>
                  <a:srgbClr val="000000"/>
                </a:solidFill>
              </a:rPr>
              <a:t>methods joins two or more sets in python.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intersection</a:t>
            </a:r>
            <a:r>
              <a:rPr lang="en-US" sz="2400" b="1" dirty="0">
                <a:solidFill>
                  <a:srgbClr val="000000"/>
                </a:solidFill>
              </a:rPr>
              <a:t>() </a:t>
            </a:r>
            <a:r>
              <a:rPr lang="en-US" sz="2400" dirty="0">
                <a:solidFill>
                  <a:srgbClr val="000000"/>
                </a:solidFill>
              </a:rPr>
              <a:t>method keeps only the duplicates.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b="1" dirty="0">
                <a:solidFill>
                  <a:srgbClr val="000000"/>
                </a:solidFill>
              </a:rPr>
              <a:t>difference()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method keeps the items from the first set that are not in the other set(s).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b="1" dirty="0">
                <a:solidFill>
                  <a:srgbClr val="000000"/>
                </a:solidFill>
              </a:rPr>
              <a:t>symmetric_difference() </a:t>
            </a:r>
            <a:r>
              <a:rPr lang="en-US" sz="2400" dirty="0">
                <a:solidFill>
                  <a:srgbClr val="000000"/>
                </a:solidFill>
              </a:rPr>
              <a:t>method keeps all items EXCEPT the duplicates.</a:t>
            </a:r>
          </a:p>
          <a:p>
            <a:endParaRPr lang="en-US" sz="240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5632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C379-B80A-C628-C7D0-F4FDAC67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21"/>
            <a:ext cx="10515600" cy="365760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+mn-lt"/>
              </a:rPr>
              <a:t>Union :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BF68-C839-BDD7-57D2-E5C2FF380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281"/>
            <a:ext cx="10515600" cy="579120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/>
              <a:t>union()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method returns a new set with all items from both sets.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Example :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set1 = {</a:t>
            </a:r>
            <a:r>
              <a:rPr lang="en-IN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"a"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IN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"b"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IN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"c"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}</a:t>
            </a:r>
            <a:br>
              <a:rPr lang="en-IN" sz="2400" dirty="0">
                <a:highlight>
                  <a:srgbClr val="FFFF00"/>
                </a:highlight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set2 = {</a:t>
            </a:r>
            <a:r>
              <a:rPr lang="en-IN" sz="24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1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IN" sz="24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2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IN" sz="24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3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}</a:t>
            </a:r>
            <a:br>
              <a:rPr lang="en-IN" sz="2400" dirty="0">
                <a:highlight>
                  <a:srgbClr val="FFFF00"/>
                </a:highlight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set3 = set1.union(set2)</a:t>
            </a:r>
            <a:br>
              <a:rPr lang="en-IN" sz="2400" dirty="0">
                <a:highlight>
                  <a:srgbClr val="FFFF00"/>
                </a:highlight>
              </a:rPr>
            </a:br>
            <a:r>
              <a:rPr lang="en-IN" sz="240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</a:rPr>
              <a:t>print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(set3)</a:t>
            </a:r>
            <a:r>
              <a:rPr lang="en-IN" sz="2400" b="1" dirty="0">
                <a:highlight>
                  <a:srgbClr val="FFFF00"/>
                </a:highlight>
              </a:rPr>
              <a:t> </a:t>
            </a:r>
          </a:p>
          <a:p>
            <a:pPr marL="0" indent="0">
              <a:buNone/>
            </a:pPr>
            <a:r>
              <a:rPr lang="en-IN" b="1" dirty="0"/>
              <a:t>Intersection :</a:t>
            </a:r>
          </a:p>
          <a:p>
            <a:r>
              <a:rPr lang="en-IN" sz="2400" dirty="0"/>
              <a:t>The </a:t>
            </a:r>
            <a:r>
              <a:rPr lang="en-IN" sz="2400" b="1" dirty="0"/>
              <a:t>intersection()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method will return a new set, that only contains the items that are present in both sets.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Example 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set1 = {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"banana"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"cherry"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}</a:t>
            </a:r>
            <a:br>
              <a:rPr lang="en-US" sz="2400" dirty="0">
                <a:highlight>
                  <a:srgbClr val="FFFF00"/>
                </a:highlight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set2 = {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"google"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"microsoft"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"apple"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}</a:t>
            </a:r>
            <a:br>
              <a:rPr lang="en-US" sz="2400" dirty="0">
                <a:highlight>
                  <a:srgbClr val="FFFF00"/>
                </a:highlight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set3 = set1.intersection(set2)</a:t>
            </a:r>
            <a:br>
              <a:rPr lang="en-US" sz="2400" dirty="0">
                <a:highlight>
                  <a:srgbClr val="FFFF00"/>
                </a:highlight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(set3)</a:t>
            </a:r>
            <a:endParaRPr lang="en-IN" sz="36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371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2D37-6F6D-278D-DC4C-5468B6D7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/>
          <a:lstStyle/>
          <a:p>
            <a:r>
              <a:rPr lang="en-IN" sz="2800" b="1" dirty="0">
                <a:latin typeface="+mn-lt"/>
              </a:rPr>
              <a:t>Difference :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A4AD9-4BC3-831F-8DBA-AE838C16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3600"/>
            <a:ext cx="10515600" cy="5629275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/>
              <a:t>difference()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method will return a new set that will contain only the items from the first set that are not present in the other set.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Example :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set1 = {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"apple"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"banana"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"cherry"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}</a:t>
            </a:r>
            <a:br>
              <a:rPr lang="en-US" sz="2000" dirty="0">
                <a:highlight>
                  <a:srgbClr val="FFFF00"/>
                </a:highlight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set2 = {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"google"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"microsoft"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US" sz="2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"apple"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}</a:t>
            </a:r>
            <a:br>
              <a:rPr lang="en-US" sz="2000" dirty="0">
                <a:highlight>
                  <a:srgbClr val="FFFF00"/>
                </a:highlight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set3 = set1.difference(set2)</a:t>
            </a:r>
            <a:br>
              <a:rPr lang="en-US" sz="2000" dirty="0">
                <a:highlight>
                  <a:srgbClr val="FFFF00"/>
                </a:highlight>
              </a:rPr>
            </a:br>
            <a:r>
              <a:rPr lang="en-US" sz="200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</a:rPr>
              <a:t>print</a:t>
            </a: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(set3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</a:rPr>
              <a:t>Symmetric_differences</a:t>
            </a:r>
            <a:r>
              <a:rPr lang="en-US" b="1" dirty="0">
                <a:solidFill>
                  <a:srgbClr val="000000"/>
                </a:solidFill>
              </a:rPr>
              <a:t> 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b="1" dirty="0">
                <a:solidFill>
                  <a:srgbClr val="000000"/>
                </a:solidFill>
              </a:rPr>
              <a:t>symmetric_difference()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method will keep only the elements that are NOT present in both sets.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Example :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set1 = {</a:t>
            </a:r>
            <a:r>
              <a:rPr lang="en-IN" sz="2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"apple"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"banana"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"cherry"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}</a:t>
            </a:r>
            <a:br>
              <a:rPr lang="en-IN" sz="2000" dirty="0">
                <a:highlight>
                  <a:srgbClr val="FFFF00"/>
                </a:highlight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set2 = {</a:t>
            </a:r>
            <a:r>
              <a:rPr lang="en-IN" sz="2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"google"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</a:t>
            </a:r>
            <a:r>
              <a:rPr lang="en-IN" sz="2000" b="0" i="0" dirty="0" err="1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microsoft</a:t>
            </a:r>
            <a:r>
              <a:rPr lang="en-IN" sz="2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 </a:t>
            </a:r>
            <a:r>
              <a:rPr lang="en-IN" sz="20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"apple"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}</a:t>
            </a:r>
            <a:br>
              <a:rPr lang="en-IN" sz="2000" dirty="0">
                <a:highlight>
                  <a:srgbClr val="FFFF00"/>
                </a:highlight>
              </a:rPr>
            </a:b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set3 = set1.symmetric_difference(set2)</a:t>
            </a:r>
            <a:br>
              <a:rPr lang="en-IN" sz="2000" dirty="0">
                <a:highlight>
                  <a:srgbClr val="FFFF00"/>
                </a:highlight>
              </a:rPr>
            </a:br>
            <a:r>
              <a:rPr lang="en-IN" sz="2000" b="0" i="0" dirty="0">
                <a:solidFill>
                  <a:srgbClr val="0000CD"/>
                </a:solidFill>
                <a:effectLst/>
                <a:highlight>
                  <a:srgbClr val="FFFF00"/>
                </a:highlight>
              </a:rPr>
              <a:t>print</a:t>
            </a:r>
            <a:r>
              <a:rPr lang="en-IN" sz="20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(set3)</a:t>
            </a:r>
            <a:endParaRPr lang="en-IN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37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0A5356-F606-89AA-D1C8-85178D13C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35486"/>
              </p:ext>
            </p:extLst>
          </p:nvPr>
        </p:nvGraphicFramePr>
        <p:xfrm>
          <a:off x="956930" y="471638"/>
          <a:ext cx="10396869" cy="5222935"/>
        </p:xfrm>
        <a:graphic>
          <a:graphicData uri="http://schemas.openxmlformats.org/drawingml/2006/table">
            <a:tbl>
              <a:tblPr/>
              <a:tblGrid>
                <a:gridCol w="3465623">
                  <a:extLst>
                    <a:ext uri="{9D8B030D-6E8A-4147-A177-3AD203B41FA5}">
                      <a16:colId xmlns:a16="http://schemas.microsoft.com/office/drawing/2014/main" val="961498813"/>
                    </a:ext>
                  </a:extLst>
                </a:gridCol>
                <a:gridCol w="3465623">
                  <a:extLst>
                    <a:ext uri="{9D8B030D-6E8A-4147-A177-3AD203B41FA5}">
                      <a16:colId xmlns:a16="http://schemas.microsoft.com/office/drawing/2014/main" val="3169254455"/>
                    </a:ext>
                  </a:extLst>
                </a:gridCol>
                <a:gridCol w="3465623">
                  <a:extLst>
                    <a:ext uri="{9D8B030D-6E8A-4147-A177-3AD203B41FA5}">
                      <a16:colId xmlns:a16="http://schemas.microsoft.com/office/drawing/2014/main" val="1888906505"/>
                    </a:ext>
                  </a:extLst>
                </a:gridCol>
              </a:tblGrid>
              <a:tr h="36165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Method</a:t>
                      </a:r>
                    </a:p>
                  </a:txBody>
                  <a:tcPr marL="72522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Shortcut</a:t>
                      </a:r>
                    </a:p>
                  </a:txBody>
                  <a:tcPr marL="36261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Description</a:t>
                      </a:r>
                    </a:p>
                  </a:txBody>
                  <a:tcPr marL="36261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488652"/>
                  </a:ext>
                </a:extLst>
              </a:tr>
              <a:tr h="78321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2"/>
                        </a:rPr>
                        <a:t>add()</a:t>
                      </a:r>
                      <a:endParaRPr lang="en-IN" sz="2000">
                        <a:effectLst/>
                      </a:endParaRPr>
                    </a:p>
                  </a:txBody>
                  <a:tcPr marL="72522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 </a:t>
                      </a:r>
                    </a:p>
                  </a:txBody>
                  <a:tcPr marL="36261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Adds an element to the set</a:t>
                      </a:r>
                    </a:p>
                  </a:txBody>
                  <a:tcPr marL="36261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557365"/>
                  </a:ext>
                </a:extLst>
              </a:tr>
              <a:tr h="78321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hlinkClick r:id="rId3"/>
                        </a:rPr>
                        <a:t>clear()</a:t>
                      </a:r>
                      <a:endParaRPr lang="en-IN" sz="2000" dirty="0">
                        <a:effectLst/>
                      </a:endParaRPr>
                    </a:p>
                  </a:txBody>
                  <a:tcPr marL="72522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 </a:t>
                      </a:r>
                    </a:p>
                  </a:txBody>
                  <a:tcPr marL="36261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Removes all the elements from the set</a:t>
                      </a:r>
                    </a:p>
                  </a:txBody>
                  <a:tcPr marL="36261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426524"/>
                  </a:ext>
                </a:extLst>
              </a:tr>
              <a:tr h="55083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4"/>
                        </a:rPr>
                        <a:t>copy()</a:t>
                      </a:r>
                      <a:endParaRPr lang="en-IN" sz="2000">
                        <a:effectLst/>
                      </a:endParaRPr>
                    </a:p>
                  </a:txBody>
                  <a:tcPr marL="72522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 </a:t>
                      </a:r>
                    </a:p>
                  </a:txBody>
                  <a:tcPr marL="36261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copy of the set</a:t>
                      </a:r>
                    </a:p>
                  </a:txBody>
                  <a:tcPr marL="36261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63529"/>
                  </a:ext>
                </a:extLst>
              </a:tr>
              <a:tr h="124798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5"/>
                        </a:rPr>
                        <a:t>difference()</a:t>
                      </a:r>
                      <a:endParaRPr lang="en-IN" sz="2000">
                        <a:effectLst/>
                      </a:endParaRPr>
                    </a:p>
                  </a:txBody>
                  <a:tcPr marL="72522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-</a:t>
                      </a:r>
                      <a:endParaRPr lang="en-IN" sz="2000" dirty="0">
                        <a:effectLst/>
                      </a:endParaRPr>
                    </a:p>
                  </a:txBody>
                  <a:tcPr marL="36261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set containing the difference between two or more sets</a:t>
                      </a:r>
                    </a:p>
                  </a:txBody>
                  <a:tcPr marL="36261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187815"/>
                  </a:ext>
                </a:extLst>
              </a:tr>
              <a:tr h="148036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  <a:hlinkClick r:id="rId6"/>
                        </a:rPr>
                        <a:t>difference_update</a:t>
                      </a:r>
                      <a:r>
                        <a:rPr lang="en-IN" sz="2000" dirty="0">
                          <a:effectLst/>
                          <a:hlinkClick r:id="rId6"/>
                        </a:rPr>
                        <a:t>()</a:t>
                      </a:r>
                      <a:endParaRPr lang="en-IN" sz="2000" dirty="0">
                        <a:effectLst/>
                      </a:endParaRPr>
                    </a:p>
                  </a:txBody>
                  <a:tcPr marL="72522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- =</a:t>
                      </a:r>
                      <a:endParaRPr lang="en-IN" sz="2000" dirty="0">
                        <a:effectLst/>
                      </a:endParaRPr>
                    </a:p>
                  </a:txBody>
                  <a:tcPr marL="36261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Removes the items in this set that are also included in another, specified set</a:t>
                      </a:r>
                    </a:p>
                  </a:txBody>
                  <a:tcPr marL="36261" marR="36261" marT="36261" marB="36261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41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CCEBB7-712E-1597-678F-0780CF1CF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466092"/>
              </p:ext>
            </p:extLst>
          </p:nvPr>
        </p:nvGraphicFramePr>
        <p:xfrm>
          <a:off x="1083732" y="596766"/>
          <a:ext cx="9965268" cy="5130267"/>
        </p:xfrm>
        <a:graphic>
          <a:graphicData uri="http://schemas.openxmlformats.org/drawingml/2006/table">
            <a:tbl>
              <a:tblPr/>
              <a:tblGrid>
                <a:gridCol w="3321756">
                  <a:extLst>
                    <a:ext uri="{9D8B030D-6E8A-4147-A177-3AD203B41FA5}">
                      <a16:colId xmlns:a16="http://schemas.microsoft.com/office/drawing/2014/main" val="2776850289"/>
                    </a:ext>
                  </a:extLst>
                </a:gridCol>
                <a:gridCol w="3321756">
                  <a:extLst>
                    <a:ext uri="{9D8B030D-6E8A-4147-A177-3AD203B41FA5}">
                      <a16:colId xmlns:a16="http://schemas.microsoft.com/office/drawing/2014/main" val="305537245"/>
                    </a:ext>
                  </a:extLst>
                </a:gridCol>
                <a:gridCol w="3321756">
                  <a:extLst>
                    <a:ext uri="{9D8B030D-6E8A-4147-A177-3AD203B41FA5}">
                      <a16:colId xmlns:a16="http://schemas.microsoft.com/office/drawing/2014/main" val="2833469888"/>
                    </a:ext>
                  </a:extLst>
                </a:gridCol>
              </a:tblGrid>
              <a:tr h="532151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2"/>
                        </a:rPr>
                        <a:t>discard()</a:t>
                      </a:r>
                      <a:endParaRPr lang="en-IN" sz="2000">
                        <a:effectLst/>
                      </a:endParaRPr>
                    </a:p>
                  </a:txBody>
                  <a:tcPr marL="70524" marR="35262" marT="35262" marB="3526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 </a:t>
                      </a:r>
                    </a:p>
                  </a:txBody>
                  <a:tcPr marL="35262" marR="35262" marT="35262" marB="3526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Remove the specified item</a:t>
                      </a:r>
                    </a:p>
                  </a:txBody>
                  <a:tcPr marL="35262" marR="35262" marT="35262" marB="3526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336373"/>
                  </a:ext>
                </a:extLst>
              </a:tr>
              <a:tr h="98115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3"/>
                        </a:rPr>
                        <a:t>intersection()</a:t>
                      </a:r>
                      <a:endParaRPr lang="en-IN" sz="2000">
                        <a:effectLst/>
                      </a:endParaRPr>
                    </a:p>
                  </a:txBody>
                  <a:tcPr marL="70524" marR="35262" marT="35262" marB="3526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&amp;</a:t>
                      </a:r>
                      <a:endParaRPr lang="en-IN" sz="2000" dirty="0">
                        <a:effectLst/>
                      </a:endParaRPr>
                    </a:p>
                  </a:txBody>
                  <a:tcPr marL="35262" marR="35262" marT="35262" marB="3526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set, that is the intersection of two other sets</a:t>
                      </a:r>
                    </a:p>
                  </a:txBody>
                  <a:tcPr marL="35262" marR="35262" marT="35262" marB="3526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80077"/>
                  </a:ext>
                </a:extLst>
              </a:tr>
              <a:tr h="120565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4"/>
                        </a:rPr>
                        <a:t>intersection_update()</a:t>
                      </a:r>
                      <a:endParaRPr lang="en-IN" sz="2000">
                        <a:effectLst/>
                      </a:endParaRPr>
                    </a:p>
                  </a:txBody>
                  <a:tcPr marL="70524" marR="35262" marT="35262" marB="3526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&amp; =</a:t>
                      </a:r>
                      <a:endParaRPr lang="en-IN" sz="2000" dirty="0">
                        <a:effectLst/>
                      </a:endParaRPr>
                    </a:p>
                  </a:txBody>
                  <a:tcPr marL="35262" marR="35262" marT="35262" marB="3526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Removes the items in this set that are not present in other, specified set(s)</a:t>
                      </a:r>
                    </a:p>
                  </a:txBody>
                  <a:tcPr marL="35262" marR="35262" marT="35262" marB="3526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263950"/>
                  </a:ext>
                </a:extLst>
              </a:tr>
              <a:tr h="120565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5"/>
                        </a:rPr>
                        <a:t>isdisjoint()</a:t>
                      </a:r>
                      <a:endParaRPr lang="en-IN" sz="2000">
                        <a:effectLst/>
                      </a:endParaRPr>
                    </a:p>
                  </a:txBody>
                  <a:tcPr marL="70524" marR="35262" marT="35262" marB="3526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</a:rPr>
                        <a:t> </a:t>
                      </a:r>
                    </a:p>
                  </a:txBody>
                  <a:tcPr marL="35262" marR="35262" marT="35262" marB="3526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whether two sets have a intersection or not</a:t>
                      </a:r>
                    </a:p>
                  </a:txBody>
                  <a:tcPr marL="35262" marR="35262" marT="35262" marB="3526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827547"/>
                  </a:ext>
                </a:extLst>
              </a:tr>
              <a:tr h="120565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6"/>
                        </a:rPr>
                        <a:t>issubset()</a:t>
                      </a:r>
                      <a:endParaRPr lang="en-IN" sz="2000">
                        <a:effectLst/>
                      </a:endParaRPr>
                    </a:p>
                  </a:txBody>
                  <a:tcPr marL="70524" marR="35262" marT="35262" marB="3526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&lt; =</a:t>
                      </a:r>
                      <a:endParaRPr lang="en-IN" sz="2000" dirty="0">
                        <a:effectLst/>
                      </a:endParaRPr>
                    </a:p>
                  </a:txBody>
                  <a:tcPr marL="35262" marR="35262" marT="35262" marB="3526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Returns whether another set contains this set or not</a:t>
                      </a:r>
                    </a:p>
                  </a:txBody>
                  <a:tcPr marL="35262" marR="35262" marT="35262" marB="35262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671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41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3730C7-22C1-079B-5796-3AC5A935E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21479"/>
              </p:ext>
            </p:extLst>
          </p:nvPr>
        </p:nvGraphicFramePr>
        <p:xfrm>
          <a:off x="880533" y="606392"/>
          <a:ext cx="10413999" cy="5226516"/>
        </p:xfrm>
        <a:graphic>
          <a:graphicData uri="http://schemas.openxmlformats.org/drawingml/2006/table">
            <a:tbl>
              <a:tblPr/>
              <a:tblGrid>
                <a:gridCol w="3471333">
                  <a:extLst>
                    <a:ext uri="{9D8B030D-6E8A-4147-A177-3AD203B41FA5}">
                      <a16:colId xmlns:a16="http://schemas.microsoft.com/office/drawing/2014/main" val="95140587"/>
                    </a:ext>
                  </a:extLst>
                </a:gridCol>
                <a:gridCol w="3471333">
                  <a:extLst>
                    <a:ext uri="{9D8B030D-6E8A-4147-A177-3AD203B41FA5}">
                      <a16:colId xmlns:a16="http://schemas.microsoft.com/office/drawing/2014/main" val="3703560837"/>
                    </a:ext>
                  </a:extLst>
                </a:gridCol>
                <a:gridCol w="3471333">
                  <a:extLst>
                    <a:ext uri="{9D8B030D-6E8A-4147-A177-3AD203B41FA5}">
                      <a16:colId xmlns:a16="http://schemas.microsoft.com/office/drawing/2014/main" val="2064160059"/>
                    </a:ext>
                  </a:extLst>
                </a:gridCol>
              </a:tblGrid>
              <a:tr h="693649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2"/>
                        </a:rPr>
                        <a:t>pop()</a:t>
                      </a:r>
                      <a:endParaRPr lang="en-IN" sz="2000">
                        <a:effectLst/>
                      </a:endParaRPr>
                    </a:p>
                  </a:txBody>
                  <a:tcPr marL="63896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31948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Removes an element from the set</a:t>
                      </a:r>
                    </a:p>
                  </a:txBody>
                  <a:tcPr marL="31948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372871"/>
                  </a:ext>
                </a:extLst>
              </a:tr>
              <a:tr h="69913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3"/>
                        </a:rPr>
                        <a:t>remove()</a:t>
                      </a:r>
                      <a:endParaRPr lang="en-IN" sz="2000">
                        <a:effectLst/>
                      </a:endParaRPr>
                    </a:p>
                  </a:txBody>
                  <a:tcPr marL="63896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 </a:t>
                      </a:r>
                    </a:p>
                  </a:txBody>
                  <a:tcPr marL="31948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</a:rPr>
                        <a:t>Removes the specified element</a:t>
                      </a:r>
                    </a:p>
                  </a:txBody>
                  <a:tcPr marL="31948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653902"/>
                  </a:ext>
                </a:extLst>
              </a:tr>
              <a:tr h="111401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4"/>
                        </a:rPr>
                        <a:t>symmetric_difference()</a:t>
                      </a:r>
                      <a:endParaRPr lang="en-IN" sz="2000">
                        <a:effectLst/>
                      </a:endParaRPr>
                    </a:p>
                  </a:txBody>
                  <a:tcPr marL="63896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^</a:t>
                      </a:r>
                      <a:endParaRPr lang="en-IN" sz="1100" dirty="0">
                        <a:effectLst/>
                      </a:endParaRPr>
                    </a:p>
                  </a:txBody>
                  <a:tcPr marL="31948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Returns a set with the symmetric differences of two sets</a:t>
                      </a:r>
                    </a:p>
                  </a:txBody>
                  <a:tcPr marL="31948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041135"/>
                  </a:ext>
                </a:extLst>
              </a:tr>
              <a:tr h="111401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 err="1">
                          <a:effectLst/>
                          <a:hlinkClick r:id="rId5"/>
                        </a:rPr>
                        <a:t>symmetric_difference_update</a:t>
                      </a:r>
                      <a:r>
                        <a:rPr lang="en-IN" sz="2000" dirty="0">
                          <a:effectLst/>
                          <a:hlinkClick r:id="rId5"/>
                        </a:rPr>
                        <a:t>()</a:t>
                      </a:r>
                      <a:endParaRPr lang="en-IN" sz="2000" dirty="0">
                        <a:effectLst/>
                      </a:endParaRPr>
                    </a:p>
                  </a:txBody>
                  <a:tcPr marL="63896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^ =</a:t>
                      </a:r>
                      <a:endParaRPr lang="en-IN" sz="2000" dirty="0">
                        <a:effectLst/>
                      </a:endParaRPr>
                    </a:p>
                  </a:txBody>
                  <a:tcPr marL="31948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Inserts the symmetric differences from this set and another</a:t>
                      </a:r>
                    </a:p>
                  </a:txBody>
                  <a:tcPr marL="31948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264189"/>
                  </a:ext>
                </a:extLst>
              </a:tr>
              <a:tr h="69913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>
                          <a:effectLst/>
                          <a:hlinkClick r:id="rId6"/>
                        </a:rPr>
                        <a:t>union()</a:t>
                      </a:r>
                      <a:endParaRPr lang="en-IN" sz="2000">
                        <a:effectLst/>
                      </a:endParaRPr>
                    </a:p>
                  </a:txBody>
                  <a:tcPr marL="63896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|</a:t>
                      </a:r>
                      <a:endParaRPr lang="en-IN" sz="2000" dirty="0">
                        <a:effectLst/>
                      </a:endParaRPr>
                    </a:p>
                  </a:txBody>
                  <a:tcPr marL="31948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Return a set containing the union of sets</a:t>
                      </a:r>
                    </a:p>
                  </a:txBody>
                  <a:tcPr marL="31948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06331"/>
                  </a:ext>
                </a:extLst>
              </a:tr>
              <a:tr h="90657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hlinkClick r:id="rId7"/>
                        </a:rPr>
                        <a:t>update()</a:t>
                      </a:r>
                      <a:endParaRPr lang="en-IN" sz="2000" dirty="0">
                        <a:effectLst/>
                      </a:endParaRPr>
                    </a:p>
                  </a:txBody>
                  <a:tcPr marL="63896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u="none" strike="noStrike" dirty="0">
                          <a:effectLst/>
                        </a:rPr>
                        <a:t>| =</a:t>
                      </a:r>
                      <a:endParaRPr lang="en-IN" sz="2000" dirty="0">
                        <a:effectLst/>
                      </a:endParaRPr>
                    </a:p>
                  </a:txBody>
                  <a:tcPr marL="31948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Update the set with the union of this set and others</a:t>
                      </a:r>
                    </a:p>
                  </a:txBody>
                  <a:tcPr marL="31948" marR="31948" marT="31948" marB="31948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50365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50889FE0-1408-9270-49BF-99FA82037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66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7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0901-BDC4-42E9-2C33-CDE23D28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8164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12336-3BEB-604C-DA2F-0771EED39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349875"/>
          </a:xfrm>
        </p:spPr>
        <p:txBody>
          <a:bodyPr/>
          <a:lstStyle/>
          <a:p>
            <a:r>
              <a:rPr lang="en-IN" dirty="0"/>
              <a:t>Dictionaries are used to store the data values in key-value pairs.</a:t>
            </a:r>
          </a:p>
          <a:p>
            <a:r>
              <a:rPr lang="en-IN" dirty="0"/>
              <a:t>A dictionary is a ordered collection of elements, it does not allow duplicates. It is Mutable.</a:t>
            </a:r>
          </a:p>
          <a:p>
            <a:r>
              <a:rPr lang="en-IN" dirty="0"/>
              <a:t>Dictionaries are written with curly braces--{ }.</a:t>
            </a:r>
          </a:p>
          <a:p>
            <a:r>
              <a:rPr lang="en-IN" b="1" dirty="0"/>
              <a:t>Creating the dictionary: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mydict={Name : ’Alice’, Age : 30}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Print(mydict)</a:t>
            </a:r>
          </a:p>
          <a:p>
            <a:pPr marL="0" indent="0">
              <a:buNone/>
            </a:pPr>
            <a:r>
              <a:rPr lang="en-IN" b="1" dirty="0"/>
              <a:t>Ordered: </a:t>
            </a:r>
            <a:r>
              <a:rPr lang="en-IN" dirty="0"/>
              <a:t>It means the items have a defined order, and that order will not change.</a:t>
            </a:r>
          </a:p>
          <a:p>
            <a:pPr marL="0" indent="0">
              <a:buNone/>
            </a:pPr>
            <a:r>
              <a:rPr lang="en-IN" b="1" dirty="0"/>
              <a:t>Unordered: </a:t>
            </a:r>
            <a:r>
              <a:rPr lang="en-IN" dirty="0"/>
              <a:t>It means the items do not have a defined order, you cannot refer to an item by using an index.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276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2C55-D026-7F74-6BF0-6DB682F4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9915"/>
          </a:xfrm>
        </p:spPr>
        <p:txBody>
          <a:bodyPr/>
          <a:lstStyle/>
          <a:p>
            <a:pPr algn="ctr"/>
            <a:r>
              <a:rPr lang="en-IN" sz="5400" dirty="0">
                <a:latin typeface="Segoe Script" panose="030B0504020000000003" pitchFamily="66" charset="0"/>
              </a:rPr>
              <a:t>Thank You</a:t>
            </a:r>
            <a:endParaRPr lang="en-IN" dirty="0"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8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5896-CAD9-D74F-288C-9BDEEE22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389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Dictionary Length: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73E4-955A-A510-67F3-DE7755B77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3514"/>
            <a:ext cx="10515600" cy="5273449"/>
          </a:xfrm>
        </p:spPr>
        <p:txBody>
          <a:bodyPr/>
          <a:lstStyle/>
          <a:p>
            <a:r>
              <a:rPr lang="en-IN" b="1" dirty="0"/>
              <a:t>len() </a:t>
            </a:r>
            <a:r>
              <a:rPr lang="en-IN" dirty="0"/>
              <a:t>is used to determine how many items are present in the dictionary.</a:t>
            </a:r>
          </a:p>
          <a:p>
            <a:r>
              <a:rPr lang="en-IN" dirty="0"/>
              <a:t>The values in the dictionary items can be of any datatype such as String, int, and Boolean.</a:t>
            </a:r>
          </a:p>
          <a:p>
            <a:r>
              <a:rPr lang="en-IN" b="1" dirty="0"/>
              <a:t>dict() </a:t>
            </a:r>
            <a:r>
              <a:rPr lang="en-IN" dirty="0"/>
              <a:t>constructor is also used to make the dictionary.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thisdict=dict(name : ’Adam’, Gender : ‘Male’, Age : 60)</a:t>
            </a:r>
          </a:p>
          <a:p>
            <a:pPr marL="0" indent="0">
              <a:buNone/>
            </a:pPr>
            <a:r>
              <a:rPr lang="en-IN" dirty="0">
                <a:highlight>
                  <a:srgbClr val="FFFF00"/>
                </a:highlight>
              </a:rPr>
              <a:t>print(thisdict)</a:t>
            </a:r>
          </a:p>
        </p:txBody>
      </p:sp>
    </p:spTree>
    <p:extLst>
      <p:ext uri="{BB962C8B-B14F-4D97-AF65-F5344CB8AC3E}">
        <p14:creationId xmlns:p14="http://schemas.microsoft.com/office/powerpoint/2010/main" val="13246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7FD0-5F0F-9662-3A0F-CD06A264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/>
          <a:lstStyle/>
          <a:p>
            <a:r>
              <a:rPr lang="en-IN" sz="3600" b="1" dirty="0">
                <a:latin typeface="+mn-lt"/>
              </a:rPr>
              <a:t>Accessing Items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82D2-B8AB-D3AF-ED30-06FB2DC42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/>
          <a:lstStyle/>
          <a:p>
            <a:r>
              <a:rPr lang="en-IN" dirty="0"/>
              <a:t>You can access the items of a dictionary by referring to its key name, inside square brackets. It raises error, if the key is not present in the dictionary.</a:t>
            </a:r>
          </a:p>
          <a:p>
            <a:r>
              <a:rPr lang="en-IN" b="1" dirty="0"/>
              <a:t>get()—</a:t>
            </a:r>
            <a:r>
              <a:rPr lang="en-IN" dirty="0"/>
              <a:t>It also returns same output. But, if the item is not present the it does not give any output.</a:t>
            </a:r>
            <a:endParaRPr lang="en-IN" b="1" dirty="0"/>
          </a:p>
          <a:p>
            <a:r>
              <a:rPr lang="en-IN" b="1" dirty="0"/>
              <a:t>keys()—</a:t>
            </a:r>
            <a:r>
              <a:rPr lang="en-IN" dirty="0"/>
              <a:t>It returns all the keys in the dictionary</a:t>
            </a:r>
          </a:p>
          <a:p>
            <a:r>
              <a:rPr lang="en-IN" b="1" dirty="0"/>
              <a:t>values()—</a:t>
            </a:r>
            <a:r>
              <a:rPr lang="en-IN" dirty="0"/>
              <a:t>It returns all the values in the dictionary.</a:t>
            </a:r>
          </a:p>
          <a:p>
            <a:r>
              <a:rPr lang="en-IN" b="1" dirty="0"/>
              <a:t>items()—</a:t>
            </a:r>
            <a:r>
              <a:rPr lang="en-IN" dirty="0"/>
              <a:t>It returns all the keys and values from the dictionary.</a:t>
            </a:r>
          </a:p>
          <a:p>
            <a:r>
              <a:rPr lang="en-IN" dirty="0"/>
              <a:t>We use </a:t>
            </a:r>
            <a:r>
              <a:rPr lang="en-IN" b="1" dirty="0"/>
              <a:t>in </a:t>
            </a:r>
            <a:r>
              <a:rPr lang="en-IN" dirty="0"/>
              <a:t>keyword to determine if a specified key is present in a dictionary or not.</a:t>
            </a:r>
          </a:p>
        </p:txBody>
      </p:sp>
    </p:spTree>
    <p:extLst>
      <p:ext uri="{BB962C8B-B14F-4D97-AF65-F5344CB8AC3E}">
        <p14:creationId xmlns:p14="http://schemas.microsoft.com/office/powerpoint/2010/main" val="284891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164F-8D9F-017A-4C50-46176CDF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5845"/>
          </a:xfrm>
        </p:spPr>
        <p:txBody>
          <a:bodyPr/>
          <a:lstStyle/>
          <a:p>
            <a:r>
              <a:rPr lang="en-IN" sz="4000" b="1" dirty="0">
                <a:latin typeface="+mn-lt"/>
              </a:rPr>
              <a:t>Changes values :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9E15-F9AC-23F0-FEA3-94FA114BD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486"/>
            <a:ext cx="10515600" cy="4794477"/>
          </a:xfrm>
        </p:spPr>
        <p:txBody>
          <a:bodyPr/>
          <a:lstStyle/>
          <a:p>
            <a:r>
              <a:rPr lang="en-IN" dirty="0"/>
              <a:t>We can change the value of a specific item by referring to its key name.</a:t>
            </a:r>
          </a:p>
          <a:p>
            <a:r>
              <a:rPr lang="en-IN" b="1" dirty="0"/>
              <a:t>Example: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thisdict =</a:t>
            </a:r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{</a:t>
            </a:r>
            <a:br>
              <a:rPr lang="en-US" sz="2400" dirty="0">
                <a:highlight>
                  <a:srgbClr val="FFFF00"/>
                </a:highlight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"brand"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"Ford"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</a:t>
            </a:r>
            <a:br>
              <a:rPr lang="en-US" sz="2400" dirty="0">
                <a:highlight>
                  <a:srgbClr val="FFFF00"/>
                </a:highlight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"model"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: 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"Mustang"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,</a:t>
            </a:r>
            <a:br>
              <a:rPr lang="en-US" sz="2400" dirty="0">
                <a:highlight>
                  <a:srgbClr val="FFFF00"/>
                </a:highlight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  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: </a:t>
            </a:r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1964</a:t>
            </a:r>
            <a:br>
              <a:rPr lang="en-US" sz="2400" dirty="0">
                <a:highlight>
                  <a:srgbClr val="FFFF00"/>
                </a:highlight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}</a:t>
            </a:r>
            <a:br>
              <a:rPr lang="en-US" sz="2400" dirty="0">
                <a:highlight>
                  <a:srgbClr val="FFFF00"/>
                </a:highlight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thisdict[</a:t>
            </a:r>
            <a:r>
              <a:rPr lang="en-US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</a:rPr>
              <a:t>"year"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] = </a:t>
            </a:r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2018</a:t>
            </a:r>
            <a:endParaRPr lang="en-IN" sz="2400" b="1" dirty="0">
              <a:highlight>
                <a:srgbClr val="FFFF00"/>
              </a:highlight>
            </a:endParaRPr>
          </a:p>
          <a:p>
            <a:r>
              <a:rPr lang="en-IN" b="1" dirty="0"/>
              <a:t>update()—</a:t>
            </a:r>
            <a:r>
              <a:rPr lang="en-IN" dirty="0"/>
              <a:t>It will update the dictionary with items from the given argument.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8208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8EBE-BCEB-1EAC-52E7-0A7FB120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486"/>
            <a:ext cx="10515600" cy="1070203"/>
          </a:xfrm>
        </p:spPr>
        <p:txBody>
          <a:bodyPr>
            <a:noAutofit/>
          </a:bodyPr>
          <a:lstStyle/>
          <a:p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thisdict =</a:t>
            </a:r>
            <a:r>
              <a:rPr lang="en-IN" sz="24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  <a:br>
              <a:rPr lang="en-IN" sz="2400" dirty="0">
                <a:highlight>
                  <a:srgbClr val="FFFF00"/>
                </a:highlight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</a:t>
            </a:r>
            <a:r>
              <a:rPr lang="en-IN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"brand"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 </a:t>
            </a:r>
            <a:r>
              <a:rPr lang="en-IN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"Ford"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br>
              <a:rPr lang="en-IN" sz="2400" dirty="0">
                <a:highlight>
                  <a:srgbClr val="FFFF00"/>
                </a:highlight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</a:t>
            </a:r>
            <a:r>
              <a:rPr lang="en-IN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"model"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 </a:t>
            </a:r>
            <a:r>
              <a:rPr lang="en-IN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"Mustang"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br>
              <a:rPr lang="en-IN" sz="2400" dirty="0">
                <a:highlight>
                  <a:srgbClr val="FFFF00"/>
                </a:highlight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</a:t>
            </a:r>
            <a:r>
              <a:rPr lang="en-IN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"year"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 </a:t>
            </a:r>
            <a:r>
              <a:rPr lang="en-IN" sz="24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1964</a:t>
            </a:r>
            <a:br>
              <a:rPr lang="en-IN" sz="2400" dirty="0">
                <a:highlight>
                  <a:srgbClr val="FFFF00"/>
                </a:highlight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br>
              <a:rPr lang="en-IN" sz="2400" dirty="0">
                <a:highlight>
                  <a:srgbClr val="FFFF00"/>
                </a:highlight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thisdict.update({</a:t>
            </a:r>
            <a:r>
              <a:rPr lang="en-IN" sz="2400" b="0" i="0" dirty="0">
                <a:solidFill>
                  <a:srgbClr val="A52A2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"year"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 </a:t>
            </a:r>
            <a:r>
              <a:rPr lang="en-IN" sz="2400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2020</a:t>
            </a:r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})</a:t>
            </a:r>
            <a:endParaRPr lang="en-IN" sz="2400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1D5C-D0B6-E702-EBEA-2E125ABC8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143"/>
            <a:ext cx="10515600" cy="45611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dirty="0"/>
              <a:t>Adding Items: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Adding an item to the dictionary is done by using a new index key and assigning a value to it:</a:t>
            </a:r>
          </a:p>
          <a:p>
            <a:pPr marL="0" indent="0" algn="just">
              <a:buNone/>
            </a:pPr>
            <a:r>
              <a:rPr lang="en-IN" sz="2400" dirty="0">
                <a:highlight>
                  <a:srgbClr val="FFFF00"/>
                </a:highlight>
              </a:rPr>
              <a:t>thisdict = {</a:t>
            </a:r>
          </a:p>
          <a:p>
            <a:pPr marL="0" indent="0" algn="just">
              <a:buNone/>
            </a:pPr>
            <a:r>
              <a:rPr lang="en-IN" sz="2400" dirty="0">
                <a:highlight>
                  <a:srgbClr val="FFFF00"/>
                </a:highlight>
              </a:rPr>
              <a:t>“brand” : “Ford”</a:t>
            </a:r>
          </a:p>
          <a:p>
            <a:pPr marL="0" indent="0" algn="just">
              <a:buNone/>
            </a:pPr>
            <a:r>
              <a:rPr lang="en-IN" sz="2400" dirty="0">
                <a:highlight>
                  <a:srgbClr val="FFFF00"/>
                </a:highlight>
              </a:rPr>
              <a:t>“model” : “Mustang”</a:t>
            </a:r>
          </a:p>
          <a:p>
            <a:pPr marL="0" indent="0" algn="just">
              <a:buNone/>
            </a:pPr>
            <a:r>
              <a:rPr lang="en-IN" sz="2400" dirty="0">
                <a:highlight>
                  <a:srgbClr val="FFFF00"/>
                </a:highlight>
              </a:rPr>
              <a:t>“year” : 1964</a:t>
            </a:r>
          </a:p>
          <a:p>
            <a:pPr marL="0" indent="0" algn="just">
              <a:buNone/>
            </a:pPr>
            <a:r>
              <a:rPr lang="en-IN" sz="2400" dirty="0">
                <a:highlight>
                  <a:srgbClr val="FFFF00"/>
                </a:highlight>
              </a:rPr>
              <a:t>}</a:t>
            </a:r>
          </a:p>
          <a:p>
            <a:pPr marL="0" indent="0" algn="just">
              <a:buNone/>
            </a:pPr>
            <a:r>
              <a:rPr lang="en-IN" sz="2400" dirty="0">
                <a:highlight>
                  <a:srgbClr val="FFFF00"/>
                </a:highlight>
              </a:rPr>
              <a:t>thisdict[“color”]=“red”</a:t>
            </a:r>
          </a:p>
          <a:p>
            <a:pPr marL="0" indent="0" algn="just">
              <a:buNone/>
            </a:pPr>
            <a:r>
              <a:rPr lang="en-IN" sz="2400" dirty="0">
                <a:highlight>
                  <a:srgbClr val="FFFF00"/>
                </a:highlight>
              </a:rPr>
              <a:t>print(“thisdict”)</a:t>
            </a: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9143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8151-D638-D05E-E9C6-F17A8156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IN" b="1" dirty="0"/>
              <a:t>Removing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E86B-4A48-029F-BA66-ECE629332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486"/>
            <a:ext cx="10515600" cy="5638800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pop()—</a:t>
            </a:r>
            <a:r>
              <a:rPr lang="en-IN" dirty="0"/>
              <a:t>It removes the item with specified key name.</a:t>
            </a:r>
          </a:p>
          <a:p>
            <a:r>
              <a:rPr lang="en-IN" b="1" dirty="0"/>
              <a:t>popitem()—</a:t>
            </a:r>
            <a:r>
              <a:rPr lang="en-IN" dirty="0"/>
              <a:t>It removes the last inserted item.</a:t>
            </a:r>
          </a:p>
          <a:p>
            <a:r>
              <a:rPr lang="en-IN" b="1" dirty="0"/>
              <a:t>del– </a:t>
            </a:r>
            <a:r>
              <a:rPr lang="en-IN" dirty="0"/>
              <a:t>It removes the item with specified key name.</a:t>
            </a:r>
          </a:p>
          <a:p>
            <a:r>
              <a:rPr lang="en-IN" b="1" dirty="0"/>
              <a:t>clear()—</a:t>
            </a:r>
            <a:r>
              <a:rPr lang="en-IN" dirty="0"/>
              <a:t>This method empties the dictionary.</a:t>
            </a:r>
          </a:p>
          <a:p>
            <a:pPr marL="0" indent="0">
              <a:buNone/>
            </a:pPr>
            <a:r>
              <a:rPr lang="en-IN" b="1" dirty="0"/>
              <a:t>Example :</a:t>
            </a:r>
          </a:p>
          <a:p>
            <a:pPr marL="0" indent="0" algn="just">
              <a:buNone/>
            </a:pPr>
            <a:r>
              <a:rPr lang="en-IN" sz="2400" dirty="0">
                <a:highlight>
                  <a:srgbClr val="FFFF00"/>
                </a:highlight>
              </a:rPr>
              <a:t>thisdict = {                                               </a:t>
            </a:r>
          </a:p>
          <a:p>
            <a:pPr marL="0" indent="0" algn="just">
              <a:buNone/>
            </a:pPr>
            <a:r>
              <a:rPr lang="en-IN" sz="2400" dirty="0">
                <a:highlight>
                  <a:srgbClr val="FFFF00"/>
                </a:highlight>
              </a:rPr>
              <a:t>“brand” : “Ford”</a:t>
            </a:r>
          </a:p>
          <a:p>
            <a:pPr marL="0" indent="0" algn="just">
              <a:buNone/>
            </a:pPr>
            <a:r>
              <a:rPr lang="en-IN" sz="2400" dirty="0">
                <a:highlight>
                  <a:srgbClr val="FFFF00"/>
                </a:highlight>
              </a:rPr>
              <a:t>“model” : “Mustang”</a:t>
            </a:r>
          </a:p>
          <a:p>
            <a:pPr marL="0" indent="0" algn="just">
              <a:buNone/>
            </a:pPr>
            <a:r>
              <a:rPr lang="en-IN" sz="2400" dirty="0">
                <a:highlight>
                  <a:srgbClr val="FFFF00"/>
                </a:highlight>
              </a:rPr>
              <a:t>“year” : 1964</a:t>
            </a:r>
          </a:p>
          <a:p>
            <a:pPr marL="0" indent="0" algn="just">
              <a:buNone/>
            </a:pPr>
            <a:r>
              <a:rPr lang="en-IN" sz="2400" dirty="0">
                <a:highlight>
                  <a:srgbClr val="FFFF00"/>
                </a:highlight>
              </a:rPr>
              <a:t>}</a:t>
            </a:r>
          </a:p>
          <a:p>
            <a:pPr marL="0" indent="0">
              <a:buNone/>
            </a:pPr>
            <a:r>
              <a:rPr lang="en-IN" sz="2400" dirty="0">
                <a:highlight>
                  <a:srgbClr val="FFFF00"/>
                </a:highlight>
              </a:rPr>
              <a:t>thisdict.pop(“model”)</a:t>
            </a:r>
          </a:p>
          <a:p>
            <a:pPr marL="0" indent="0">
              <a:buNone/>
            </a:pPr>
            <a:r>
              <a:rPr lang="en-IN" sz="2400" dirty="0">
                <a:highlight>
                  <a:srgbClr val="FFFF00"/>
                </a:highlight>
              </a:rPr>
              <a:t>print(thisdict)</a:t>
            </a:r>
          </a:p>
        </p:txBody>
      </p:sp>
    </p:spTree>
    <p:extLst>
      <p:ext uri="{BB962C8B-B14F-4D97-AF65-F5344CB8AC3E}">
        <p14:creationId xmlns:p14="http://schemas.microsoft.com/office/powerpoint/2010/main" val="23875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F711-A2CA-1716-161B-3B417901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444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Looping the dictionary :</a:t>
            </a:r>
            <a:br>
              <a:rPr lang="en-IN" sz="3200" b="1" dirty="0"/>
            </a:br>
            <a:r>
              <a:rPr lang="en-IN" sz="3200" b="1" dirty="0"/>
              <a:t> </a:t>
            </a:r>
            <a:r>
              <a:rPr lang="en-IN" sz="2800" dirty="0">
                <a:latin typeface="+mn-lt"/>
              </a:rPr>
              <a:t>We can loop the dictionary using </a:t>
            </a:r>
            <a:r>
              <a:rPr lang="en-IN" sz="2800" b="1" dirty="0">
                <a:latin typeface="+mn-lt"/>
              </a:rPr>
              <a:t>for </a:t>
            </a:r>
            <a:r>
              <a:rPr lang="en-IN" sz="2800" dirty="0">
                <a:latin typeface="+mn-lt"/>
              </a:rPr>
              <a:t>loop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2364-6F68-5E64-136C-464026045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0"/>
            <a:ext cx="10515600" cy="470739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Copy Dictionaries : </a:t>
            </a:r>
          </a:p>
          <a:p>
            <a:r>
              <a:rPr lang="en-IN" dirty="0"/>
              <a:t>You cannot copy a dictionary simply by typing dict1=dict2, because : dict2 will only be a reference to the dict1 and changes made in dict1 will automatically also be made in dict2.</a:t>
            </a:r>
          </a:p>
          <a:p>
            <a:r>
              <a:rPr lang="en-IN" dirty="0"/>
              <a:t>There are </a:t>
            </a:r>
            <a:r>
              <a:rPr lang="en-IN" b="1" dirty="0"/>
              <a:t>2 </a:t>
            </a:r>
            <a:r>
              <a:rPr lang="en-IN" dirty="0"/>
              <a:t>ways to make a copy, one way is to use the built-in dictionary method </a:t>
            </a:r>
            <a:r>
              <a:rPr lang="en-IN" b="1" dirty="0"/>
              <a:t>copy()</a:t>
            </a:r>
            <a:r>
              <a:rPr lang="en-IN" dirty="0"/>
              <a:t>.</a:t>
            </a:r>
          </a:p>
          <a:p>
            <a:r>
              <a:rPr lang="en-IN" dirty="0"/>
              <a:t>The another way to make a copy is to use the built-in function </a:t>
            </a:r>
            <a:r>
              <a:rPr lang="en-IN" b="1" dirty="0"/>
              <a:t>dict()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b="1" dirty="0"/>
              <a:t>Nested Dictionaries:</a:t>
            </a:r>
          </a:p>
          <a:p>
            <a:r>
              <a:rPr lang="en-IN" dirty="0"/>
              <a:t>A dictionary can contain the dictionaries, this is called nested dictionaries.</a:t>
            </a:r>
          </a:p>
        </p:txBody>
      </p:sp>
    </p:spTree>
    <p:extLst>
      <p:ext uri="{BB962C8B-B14F-4D97-AF65-F5344CB8AC3E}">
        <p14:creationId xmlns:p14="http://schemas.microsoft.com/office/powerpoint/2010/main" val="133836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9863-918A-6E83-DBED-793F44D5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en-IN" b="1" dirty="0"/>
              <a:t>Dictionary Methods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D98B7-11FB-E84E-35D0-83B108740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4"/>
            <a:ext cx="10515600" cy="5066619"/>
          </a:xfrm>
        </p:spPr>
        <p:txBody>
          <a:bodyPr/>
          <a:lstStyle/>
          <a:p>
            <a:r>
              <a:rPr lang="en-IN" b="1" dirty="0"/>
              <a:t>clear()—</a:t>
            </a:r>
            <a:r>
              <a:rPr lang="en-IN" dirty="0"/>
              <a:t>Removes all the elements from the dictionary.</a:t>
            </a:r>
          </a:p>
          <a:p>
            <a:r>
              <a:rPr lang="en-IN" b="1" dirty="0"/>
              <a:t>copy()—</a:t>
            </a:r>
            <a:r>
              <a:rPr lang="en-IN" dirty="0"/>
              <a:t>Returns a copy of the dictionary.</a:t>
            </a:r>
          </a:p>
          <a:p>
            <a:r>
              <a:rPr lang="en-IN" b="1" dirty="0"/>
              <a:t>fromkeys()– </a:t>
            </a:r>
            <a:r>
              <a:rPr lang="en-IN" dirty="0"/>
              <a:t>Returns a dictionary with the specified keys and value.</a:t>
            </a:r>
          </a:p>
          <a:p>
            <a:r>
              <a:rPr lang="en-IN" b="1" dirty="0"/>
              <a:t>get()– </a:t>
            </a:r>
            <a:r>
              <a:rPr lang="en-IN" dirty="0"/>
              <a:t>Returns the value of the specified key.</a:t>
            </a:r>
          </a:p>
          <a:p>
            <a:r>
              <a:rPr lang="en-IN" b="1" dirty="0"/>
              <a:t>items()--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Returns a list containing a tuple for each key value pair.</a:t>
            </a:r>
          </a:p>
          <a:p>
            <a:r>
              <a:rPr lang="en-US" b="1" dirty="0">
                <a:solidFill>
                  <a:srgbClr val="000000"/>
                </a:solidFill>
              </a:rPr>
              <a:t>keys()--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Returns a list containing the dictionary's keys.</a:t>
            </a:r>
          </a:p>
          <a:p>
            <a:r>
              <a:rPr lang="en-US" b="1" dirty="0">
                <a:solidFill>
                  <a:srgbClr val="000000"/>
                </a:solidFill>
              </a:rPr>
              <a:t>values()--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Returns a list of all the values in the dictionary.</a:t>
            </a:r>
            <a:endParaRPr lang="en-US" b="1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setdefault()--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Returns the value of the specified key. If the key does not exist: insert the key, with the specified value.</a:t>
            </a:r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8369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1723</Words>
  <Application>Microsoft Office PowerPoint</Application>
  <PresentationFormat>Widescreen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Segoe Script</vt:lpstr>
      <vt:lpstr>Office Theme</vt:lpstr>
      <vt:lpstr>Dictionaries and Sets</vt:lpstr>
      <vt:lpstr>Dictionary</vt:lpstr>
      <vt:lpstr>Dictionary Length:</vt:lpstr>
      <vt:lpstr>Accessing Items</vt:lpstr>
      <vt:lpstr>Changes values :</vt:lpstr>
      <vt:lpstr>thisdict = {   "brand": "Ford",   "model": "Mustang",   "year": 1964 } thisdict.update({"year": 2020})</vt:lpstr>
      <vt:lpstr>Removing Items</vt:lpstr>
      <vt:lpstr>Looping the dictionary :  We can loop the dictionary using for loop</vt:lpstr>
      <vt:lpstr>Dictionary Methods :</vt:lpstr>
      <vt:lpstr>Sets</vt:lpstr>
      <vt:lpstr>Access Set items</vt:lpstr>
      <vt:lpstr>Add Set Items:</vt:lpstr>
      <vt:lpstr>Remove Set Items:</vt:lpstr>
      <vt:lpstr>Loop Items :</vt:lpstr>
      <vt:lpstr>Union :</vt:lpstr>
      <vt:lpstr>Difference :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Deepthi Chowdary</dc:creator>
  <cp:lastModifiedBy>Deepthi Chowdary</cp:lastModifiedBy>
  <cp:revision>1</cp:revision>
  <dcterms:created xsi:type="dcterms:W3CDTF">2025-02-10T08:34:06Z</dcterms:created>
  <dcterms:modified xsi:type="dcterms:W3CDTF">2025-02-10T11:19:50Z</dcterms:modified>
</cp:coreProperties>
</file>