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application/x-fontdata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media/image4.bin" ContentType="image/jpeg"/>
  <Override PartName="/ppt/media/image7.bin" ContentType="image/svg+xml"/>
  <Override PartName="/ppt/media/image10.bin" ContentType="image/svg+xml"/>
  <Override PartName="/ppt/media/image13.bin" ContentType="image/svg+xml"/>
  <Override PartName="/ppt/media/image16.bin" ContentType="image/svg+xml"/>
  <Override PartName="/ppt/media/image19.bin" ContentType="image/svg+xml"/>
  <Override PartName="/ppt/media/image22.bin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saveSubsetFonts="0">
  <p:sldMasterIdLst>
    <p:sldMasterId id="2147483672" r:id="rId1"/>
  </p:sldMasterIdLst>
  <p:sldIdLst>
    <p:sldId id="301" r:id="rId8"/>
  </p:sldIdLst>
  <p:sldSz cx="18288000" cy="10287000"/>
  <p:notesSz cx="18288000" cy="10287000"/>
  <p:embeddedFontLst>
    <p:embeddedFont>
      <p:font typeface="Lexend Medium" pitchFamily="2" charset="77"/>
      <p:regular r:id="rId6"/>
    </p:embeddedFont>
    <p:embeddedFont>
      <p:font typeface="Inter" pitchFamily="2" charset="77"/>
      <p:regular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3" /><Relationship Type="http://schemas.openxmlformats.org/officeDocument/2006/relationships/presProps" Target="presProps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5" /><Relationship Type="http://schemas.openxmlformats.org/officeDocument/2006/relationships/theme" Target="theme/theme1.xml" Id="rId4" /><Relationship Type="http://schemas.openxmlformats.org/officeDocument/2006/relationships/font" Target="/ppt/fonts/font.dat" Id="rId6" /><Relationship Type="http://schemas.openxmlformats.org/officeDocument/2006/relationships/font" Target="/ppt/fonts/font2.dat" Id="rId7" /><Relationship Type="http://schemas.openxmlformats.org/officeDocument/2006/relationships/slide" Target="/ppt/slides/slide1.xml" Id="rId8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5745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50442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95647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9578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59282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5825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91113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7637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5489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41404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9" /><Relationship Type="http://schemas.openxmlformats.org/officeDocument/2006/relationships/image" Target="/ppt/media/image.bin" Id="rId11" /><Relationship Type="http://schemas.openxmlformats.org/officeDocument/2006/relationships/image" Target="/ppt/media/image2.bin" Id="rId13" /><Relationship Type="http://schemas.openxmlformats.org/officeDocument/2006/relationships/image" Target="/ppt/media/image3.bin" Id="rId15" /><Relationship Type="http://schemas.openxmlformats.org/officeDocument/2006/relationships/image" Target="/ppt/media/image4.bin" Id="rId17" /><Relationship Type="http://schemas.openxmlformats.org/officeDocument/2006/relationships/image" Target="/ppt/media/image5.bin" Id="rId19" /><Relationship Type="http://schemas.openxmlformats.org/officeDocument/2006/relationships/image" Target="/ppt/media/image6.bin" Id="rId21" /><Relationship Type="http://schemas.openxmlformats.org/officeDocument/2006/relationships/image" Target="/ppt/media/image7.bin" Id="rId23" /><Relationship Type="http://schemas.openxmlformats.org/officeDocument/2006/relationships/image" Target="/ppt/media/image8.bin" Id="rId24" /><Relationship Type="http://schemas.openxmlformats.org/officeDocument/2006/relationships/image" Target="/ppt/media/image9.bin" Id="rId26" /><Relationship Type="http://schemas.openxmlformats.org/officeDocument/2006/relationships/image" Target="/ppt/media/image10.bin" Id="rId28" /><Relationship Type="http://schemas.openxmlformats.org/officeDocument/2006/relationships/image" Target="/ppt/media/image11.bin" Id="rId29" /><Relationship Type="http://schemas.openxmlformats.org/officeDocument/2006/relationships/image" Target="/ppt/media/image12.bin" Id="rId31" /><Relationship Type="http://schemas.openxmlformats.org/officeDocument/2006/relationships/image" Target="/ppt/media/image13.bin" Id="rId33" /><Relationship Type="http://schemas.openxmlformats.org/officeDocument/2006/relationships/image" Target="/ppt/media/image14.bin" Id="rId34" /><Relationship Type="http://schemas.openxmlformats.org/officeDocument/2006/relationships/image" Target="/ppt/media/image15.bin" Id="rId36" /><Relationship Type="http://schemas.openxmlformats.org/officeDocument/2006/relationships/image" Target="/ppt/media/image16.bin" Id="rId38" /><Relationship Type="http://schemas.openxmlformats.org/officeDocument/2006/relationships/image" Target="/ppt/media/image17.bin" Id="rId39" /><Relationship Type="http://schemas.openxmlformats.org/officeDocument/2006/relationships/image" Target="/ppt/media/image18.bin" Id="rId41" /><Relationship Type="http://schemas.openxmlformats.org/officeDocument/2006/relationships/image" Target="/ppt/media/image19.bin" Id="rId43" /><Relationship Type="http://schemas.openxmlformats.org/officeDocument/2006/relationships/image" Target="/ppt/media/image20.bin" Id="rId44" /><Relationship Type="http://schemas.openxmlformats.org/officeDocument/2006/relationships/image" Target="/ppt/media/image21.bin" Id="rId46" /><Relationship Type="http://schemas.openxmlformats.org/officeDocument/2006/relationships/image" Target="/ppt/media/image22.bin" Id="rId48" /><Relationship Type="http://schemas.openxmlformats.org/officeDocument/2006/relationships/image" Target="/ppt/media/image23.bin" Id="rId49" /></Relationships>
</file>

<file path=ppt/slides/slide1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0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100000"/>
          </a:blip>
          <a:stretch/>
        </p:blipFill>
        <p:spPr>
          <a:xfrm>
            <a:off x="0" y="7255192"/>
            <a:ext cx="2286000" cy="3009900"/>
          </a:xfrm>
          <a:prstGeom prst="rect">
            <a:avLst/>
          </a:prstGeom>
        </p:spPr>
      </p:pic>
      <p:pic>
        <p:nvPicPr>
          <p:cNvPr id="3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100000"/>
          </a:blip>
          <a:stretch/>
        </p:blipFill>
        <p:spPr>
          <a:xfrm>
            <a:off x="0" y="0"/>
            <a:ext cx="18259425" cy="10267950"/>
          </a:xfrm>
          <a:prstGeom prst="rect">
            <a:avLst/>
          </a:prstGeom>
        </p:spPr>
      </p:pic>
      <p:sp>
        <p:nvSpPr>
          <p:cNvPr id="305" name="Title 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177308" y="726567"/>
            <a:ext cx="9348788" cy="1295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FFFFFF">
                    <a:alpha val="100000"/>
                  </a:srgbClr>
                </a:solidFill>
                <a:latin typeface="Lexend Medium" panose="00000700000000000000" pitchFamily="2" charset="0"/>
              </a:rPr>
              <a:t>Master Incident Management, Service Excellence, and Monitoring</a:t>
            </a:r>
          </a:p>
        </p:txBody>
      </p:sp>
      <p:pic>
        <p:nvPicPr>
          <p:cNvPr id="307" name="cf0e890b-ffa0-4886-bae1-e6c42210ddf8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7">
            <a:alphaModFix amt="100000"/>
          </a:blip>
          <a:stretch/>
        </p:blipFill>
        <p:spPr>
          <a:xfrm>
            <a:off x="0" y="0"/>
            <a:ext cx="8181975" cy="10267950"/>
          </a:xfrm>
          <a:prstGeom prst="rect">
            <a:avLst/>
          </a:prstGeom>
        </p:spPr>
      </p:pic>
      <p:pic>
        <p:nvPicPr>
          <p:cNvPr id="3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alphaModFix amt="100000"/>
          </a:blip>
          <a:stretch/>
        </p:blipFill>
        <p:spPr>
          <a:xfrm>
            <a:off x="2700433" y="2928652"/>
            <a:ext cx="14792325" cy="6619875"/>
          </a:xfrm>
          <a:prstGeom prst="rect">
            <a:avLst/>
          </a:prstGeom>
        </p:spPr>
      </p:pic>
      <p:pic>
        <p:nvPicPr>
          <p:cNvPr id="31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alphaModFix amt="100000"/>
          </a:blip>
          <a:stretch/>
        </p:blipFill>
        <p:spPr>
          <a:xfrm>
            <a:off x="3081338" y="3309342"/>
            <a:ext cx="4552950" cy="2962275"/>
          </a:xfrm>
          <a:prstGeom prst="rect">
            <a:avLst/>
          </a:prstGeom>
        </p:spPr>
      </p:pic>
      <p:pic>
        <p:nvPicPr>
          <p:cNvPr id="313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alphaModFix amt="100000"/>
            <a:extLst>
              <a:ext uri="{B6016918-E389-486F-9F37-567E7D6F2374}">
                <asvg:svgBlip xmlns:r="http://schemas.openxmlformats.org/officeDocument/2006/relationships" xmlns:asvg="http://schemas.microsoft.com/office/drawing/2016/SVG/main" r:embed="rId23"/>
                <a14:useLocalDpi xmlns:a14="http://schemas.microsoft.com/office/drawing/2010/main" val="0"/>
              </a:ext>
            </a:extLst>
          </a:blip>
          <a:srcRect l="0" t="-115" r="0" b="-115"/>
          <a:stretch/>
        </p:blipFill>
        <p:spPr>
          <a:xfrm>
            <a:off x="4446460" y="4197858"/>
            <a:ext cx="1820228" cy="1184434"/>
          </a:xfrm>
          <a:prstGeom prst="rect">
            <a:avLst/>
          </a:prstGeom>
        </p:spPr>
      </p:pic>
      <p:sp>
        <p:nvSpPr>
          <p:cNvPr id="315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081338" y="6727793"/>
            <a:ext cx="4586288" cy="647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dirty="0">
                <a:solidFill>
                  <a:srgbClr val="131523">
                    <a:alpha val="100000"/>
                  </a:srgbClr>
                </a:solidFill>
                <a:latin typeface="Lexend Medium" panose="00000700000000000000" pitchFamily="2" charset="0"/>
              </a:rPr>
              <a:t>Implement best practices for incident management</a:t>
            </a:r>
          </a:p>
        </p:txBody>
      </p:sp>
      <p:sp>
        <p:nvSpPr>
          <p:cNvPr id="317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081338" y="7738586"/>
            <a:ext cx="4586288" cy="1438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4" dirty="0">
                <a:solidFill>
                  <a:srgbClr val="4C4C4F">
                    <a:alpha val="80000"/>
                  </a:srgbClr>
                </a:solidFill>
                <a:latin typeface="Inter" panose="00000700000000000000" pitchFamily="2" charset="0"/>
              </a:rPr>
              <a:t>Focus on swift detection, effective response, and thorough post-incident analysis to minimize downtime and improve system reliability.</a:t>
            </a:r>
          </a:p>
        </p:txBody>
      </p:sp>
      <p:pic>
        <p:nvPicPr>
          <p:cNvPr id="31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alphaModFix amt="100000"/>
          </a:blip>
          <a:stretch/>
        </p:blipFill>
        <p:spPr>
          <a:xfrm>
            <a:off x="3081338" y="7557790"/>
            <a:ext cx="1362075" cy="28575"/>
          </a:xfrm>
          <a:prstGeom prst="rect">
            <a:avLst/>
          </a:prstGeom>
        </p:spPr>
      </p:pic>
      <p:pic>
        <p:nvPicPr>
          <p:cNvPr id="321" name="shape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alphaModFix amt="100000"/>
            <a:extLst>
              <a:ext uri="{8EDB2D72-AC00-44AE-8175-F7AEB82B547B}">
                <asvg:svgBlip xmlns:r="http://schemas.openxmlformats.org/officeDocument/2006/relationships" xmlns:asvg="http://schemas.microsoft.com/office/drawing/2016/SVG/main" r:embed="rId28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3081338" y="7557790"/>
            <a:ext cx="761851" cy="28426"/>
          </a:xfrm>
          <a:prstGeom prst="rect">
            <a:avLst/>
          </a:prstGeom>
        </p:spPr>
      </p:pic>
      <p:pic>
        <p:nvPicPr>
          <p:cNvPr id="3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alphaModFix amt="100000"/>
          </a:blip>
          <a:stretch/>
        </p:blipFill>
        <p:spPr>
          <a:xfrm>
            <a:off x="7822555" y="3309342"/>
            <a:ext cx="4552950" cy="2962275"/>
          </a:xfrm>
          <a:prstGeom prst="rect">
            <a:avLst/>
          </a:prstGeom>
        </p:spPr>
      </p:pic>
      <p:pic>
        <p:nvPicPr>
          <p:cNvPr id="325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alphaModFix amt="100000"/>
            <a:extLst>
              <a:ext uri="{2C431DA2-DFDF-4C56-8D7C-6B040DC398AF}">
                <asvg:svgBlip xmlns:r="http://schemas.openxmlformats.org/officeDocument/2006/relationships" xmlns:asvg="http://schemas.microsoft.com/office/drawing/2016/SVG/main" r:embed="rId33"/>
                <a14:useLocalDpi xmlns:a14="http://schemas.microsoft.com/office/drawing/2010/main" val="0"/>
              </a:ext>
            </a:extLst>
          </a:blip>
          <a:srcRect l="0" t="-115" r="0" b="-115"/>
          <a:stretch/>
        </p:blipFill>
        <p:spPr>
          <a:xfrm>
            <a:off x="9187720" y="4197858"/>
            <a:ext cx="1820228" cy="1184434"/>
          </a:xfrm>
          <a:prstGeom prst="rect">
            <a:avLst/>
          </a:prstGeom>
        </p:spPr>
      </p:pic>
      <p:sp>
        <p:nvSpPr>
          <p:cNvPr id="327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822597" y="6727793"/>
            <a:ext cx="4586288" cy="647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dirty="0">
                <a:solidFill>
                  <a:srgbClr val="131523">
                    <a:alpha val="100000"/>
                  </a:srgbClr>
                </a:solidFill>
                <a:latin typeface="Lexend Medium" panose="00000700000000000000" pitchFamily="2" charset="0"/>
              </a:rPr>
              <a:t>Enhance service excellence through regular reviews</a:t>
            </a:r>
          </a:p>
        </p:txBody>
      </p:sp>
      <p:sp>
        <p:nvSpPr>
          <p:cNvPr id="329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822597" y="7738586"/>
            <a:ext cx="4586288" cy="1438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4" dirty="0">
                <a:solidFill>
                  <a:srgbClr val="4C4C4F">
                    <a:alpha val="80000"/>
                  </a:srgbClr>
                </a:solidFill>
                <a:latin typeface="Inter" panose="00000700000000000000" pitchFamily="2" charset="0"/>
              </a:rPr>
              <a:t>Conduct periodic service evaluations to identify improvement areas, align with customer expectations, and drive continuous service quality enhancements.</a:t>
            </a:r>
          </a:p>
        </p:txBody>
      </p:sp>
      <p:pic>
        <p:nvPicPr>
          <p:cNvPr id="33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alphaModFix amt="100000"/>
          </a:blip>
          <a:stretch/>
        </p:blipFill>
        <p:spPr>
          <a:xfrm>
            <a:off x="7822555" y="7557790"/>
            <a:ext cx="1362075" cy="28575"/>
          </a:xfrm>
          <a:prstGeom prst="rect">
            <a:avLst/>
          </a:prstGeom>
        </p:spPr>
      </p:pic>
      <p:pic>
        <p:nvPicPr>
          <p:cNvPr id="333" name="shape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9">
            <a:alphaModFix amt="100000"/>
            <a:extLst>
              <a:ext uri="{E2C31928-0E66-425E-BBFD-1EA585F9D61C}">
                <asvg:svgBlip xmlns:r="http://schemas.openxmlformats.org/officeDocument/2006/relationships" xmlns:asvg="http://schemas.microsoft.com/office/drawing/2016/SVG/main" r:embed="rId38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7822555" y="7557790"/>
            <a:ext cx="761851" cy="28426"/>
          </a:xfrm>
          <a:prstGeom prst="rect">
            <a:avLst/>
          </a:prstGeom>
        </p:spPr>
      </p:pic>
      <p:pic>
        <p:nvPicPr>
          <p:cNvPr id="33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1">
            <a:alphaModFix amt="100000"/>
          </a:blip>
          <a:stretch/>
        </p:blipFill>
        <p:spPr>
          <a:xfrm>
            <a:off x="12563923" y="3309342"/>
            <a:ext cx="4552950" cy="2962275"/>
          </a:xfrm>
          <a:prstGeom prst="rect">
            <a:avLst/>
          </a:prstGeom>
        </p:spPr>
      </p:pic>
      <p:pic>
        <p:nvPicPr>
          <p:cNvPr id="337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4">
            <a:alphaModFix amt="100000"/>
            <a:extLst>
              <a:ext uri="{52C8B8A4-3241-4861-A25F-B5A618E3970B}">
                <asvg:svgBlip xmlns:r="http://schemas.openxmlformats.org/officeDocument/2006/relationships" xmlns:asvg="http://schemas.microsoft.com/office/drawing/2016/SVG/main" r:embed="rId43"/>
                <a14:useLocalDpi xmlns:a14="http://schemas.microsoft.com/office/drawing/2010/main" val="0"/>
              </a:ext>
            </a:extLst>
          </a:blip>
          <a:srcRect l="0" t="-115" r="0" b="-115"/>
          <a:stretch/>
        </p:blipFill>
        <p:spPr>
          <a:xfrm>
            <a:off x="13929074" y="4197858"/>
            <a:ext cx="1820228" cy="1184434"/>
          </a:xfrm>
          <a:prstGeom prst="rect">
            <a:avLst/>
          </a:prstGeom>
        </p:spPr>
      </p:pic>
      <p:sp>
        <p:nvSpPr>
          <p:cNvPr id="339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563951" y="6727793"/>
            <a:ext cx="4586288" cy="647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dirty="0">
                <a:solidFill>
                  <a:srgbClr val="131523">
                    <a:alpha val="100000"/>
                  </a:srgbClr>
                </a:solidFill>
                <a:latin typeface="Lexend Medium" panose="00000700000000000000" pitchFamily="2" charset="0"/>
              </a:rPr>
              <a:t>Leverage observability and monitoring tools</a:t>
            </a:r>
          </a:p>
        </p:txBody>
      </p:sp>
      <p:sp>
        <p:nvSpPr>
          <p:cNvPr id="341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563951" y="7738586"/>
            <a:ext cx="4586288" cy="1438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4" dirty="0">
                <a:solidFill>
                  <a:srgbClr val="4C4C4F">
                    <a:alpha val="80000"/>
                  </a:srgbClr>
                </a:solidFill>
                <a:latin typeface="Inter" panose="00000700000000000000" pitchFamily="2" charset="0"/>
              </a:rPr>
              <a:t>Use comprehensive monitoring solutions to gain real-time insights, proactively detect issues, and maintain operational stability.</a:t>
            </a:r>
          </a:p>
        </p:txBody>
      </p:sp>
      <p:pic>
        <p:nvPicPr>
          <p:cNvPr id="34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6">
            <a:alphaModFix amt="100000"/>
          </a:blip>
          <a:stretch/>
        </p:blipFill>
        <p:spPr>
          <a:xfrm>
            <a:off x="12563923" y="7557790"/>
            <a:ext cx="1362075" cy="28575"/>
          </a:xfrm>
          <a:prstGeom prst="rect">
            <a:avLst/>
          </a:prstGeom>
        </p:spPr>
      </p:pic>
      <p:pic>
        <p:nvPicPr>
          <p:cNvPr id="345" name="shape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9">
            <a:alphaModFix amt="100000"/>
            <a:extLst>
              <a:ext uri="{498375B9-2574-4901-BDC8-83168A426247}">
                <asvg:svgBlip xmlns:r="http://schemas.openxmlformats.org/officeDocument/2006/relationships" xmlns:asvg="http://schemas.microsoft.com/office/drawing/2016/SVG/main" r:embed="rId48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12563923" y="7557790"/>
            <a:ext cx="761851" cy="28426"/>
          </a:xfrm>
          <a:prstGeom prst="rect">
            <a:avLst/>
          </a:prstGeom>
        </p:spPr>
      </p:pic>
      <p:sp>
        <p:nvSpPr>
          <p:cNvPr id="347" name="SubTitle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177308" y="2129980"/>
            <a:ext cx="9348788" cy="371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 spc="-4" dirty="0">
                <a:solidFill>
                  <a:srgbClr val="FFFFFF">
                    <a:alpha val="100000"/>
                  </a:srgbClr>
                </a:solidFill>
                <a:latin typeface="Inter" panose="00000700000000000000" pitchFamily="2" charset="0"/>
              </a:rPr>
              <a:t>Explore best practices to optimize operations and ensure proactive service delivery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Exporter Version: 2.6.0.0, docId: 21833254, orderId: 9731740</dc:title>
  <dc:creator>Presentations.AI Exporter</dc:creator>
  <lastModifiedBy>Presentations.AI Exporter</lastModifiedBy>
  <revision>1</revision>
  <dcterms:created xsi:type="dcterms:W3CDTF">2025-09-18T14:32:22.0000000Z</dcterms:created>
  <dcterms:modified xsi:type="dcterms:W3CDTF">2025-09-18T14:32:22.0000000Z</dcterms:modified>
</coreProperties>
</file>