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3"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05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908840-9333-4DB4-9C2A-99D02D4EF2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9103AD6-F598-4446-8FD9-99D346B3C2A9}">
      <dgm:prSet phldrT="[Text]"/>
      <dgm:spPr/>
      <dgm:t>
        <a:bodyPr/>
        <a:lstStyle/>
        <a:p>
          <a:r>
            <a:rPr lang="en-US" dirty="0" smtClean="0"/>
            <a:t>Scalability is the Ability of a system, application, or network to handle a growing amount of work, or its potential to be  accommodated according to that growth.</a:t>
          </a:r>
          <a:endParaRPr lang="en-IN" dirty="0"/>
        </a:p>
      </dgm:t>
    </dgm:pt>
    <dgm:pt modelId="{F28166B8-4F9D-4E73-ADC7-C93EA30117B9}" type="parTrans" cxnId="{0E0FE16C-639C-42AA-BD85-9317D48191AF}">
      <dgm:prSet/>
      <dgm:spPr/>
      <dgm:t>
        <a:bodyPr/>
        <a:lstStyle/>
        <a:p>
          <a:endParaRPr lang="en-IN"/>
        </a:p>
      </dgm:t>
    </dgm:pt>
    <dgm:pt modelId="{C56E6B82-52CF-46BC-A364-6A80CBBCE7EE}" type="sibTrans" cxnId="{0E0FE16C-639C-42AA-BD85-9317D48191AF}">
      <dgm:prSet/>
      <dgm:spPr/>
      <dgm:t>
        <a:bodyPr/>
        <a:lstStyle/>
        <a:p>
          <a:endParaRPr lang="en-IN"/>
        </a:p>
      </dgm:t>
    </dgm:pt>
    <dgm:pt modelId="{B4B1A33A-A10C-4D29-939E-49E67D4311F4}">
      <dgm:prSet phldrT="[Text]"/>
      <dgm:spPr/>
      <dgm:t>
        <a:bodyPr/>
        <a:lstStyle/>
        <a:p>
          <a:endParaRPr lang="en-IN" dirty="0"/>
        </a:p>
      </dgm:t>
    </dgm:pt>
    <dgm:pt modelId="{61DFB90E-0E92-415A-9422-0B9B74CB87B3}" type="parTrans" cxnId="{3E703C64-46A4-4E99-8995-AFE7E199C9AF}">
      <dgm:prSet/>
      <dgm:spPr/>
      <dgm:t>
        <a:bodyPr/>
        <a:lstStyle/>
        <a:p>
          <a:endParaRPr lang="en-IN"/>
        </a:p>
      </dgm:t>
    </dgm:pt>
    <dgm:pt modelId="{21C7A02F-3D9A-44A3-90AD-3D3862CF23C1}" type="sibTrans" cxnId="{3E703C64-46A4-4E99-8995-AFE7E199C9AF}">
      <dgm:prSet/>
      <dgm:spPr/>
      <dgm:t>
        <a:bodyPr/>
        <a:lstStyle/>
        <a:p>
          <a:endParaRPr lang="en-IN"/>
        </a:p>
      </dgm:t>
    </dgm:pt>
    <dgm:pt modelId="{64AED0BC-9A02-4320-A766-D181E3C837D7}">
      <dgm:prSet phldrT="[Text]"/>
      <dgm:spPr/>
      <dgm:t>
        <a:bodyPr/>
        <a:lstStyle/>
        <a:p>
          <a:r>
            <a:rPr lang="en-US" dirty="0" smtClean="0"/>
            <a:t>Scalable system can efficiently and effectively handle an increasing amount of data, traffic, or demand without causing a significant decrease in performance.</a:t>
          </a:r>
          <a:endParaRPr lang="en-IN" dirty="0"/>
        </a:p>
      </dgm:t>
    </dgm:pt>
    <dgm:pt modelId="{7F5D723F-FC49-42CE-8037-74C583F4EDC9}" type="parTrans" cxnId="{8361C3C5-26E9-4563-B609-63BA23BB0EE5}">
      <dgm:prSet/>
      <dgm:spPr/>
      <dgm:t>
        <a:bodyPr/>
        <a:lstStyle/>
        <a:p>
          <a:endParaRPr lang="en-IN"/>
        </a:p>
      </dgm:t>
    </dgm:pt>
    <dgm:pt modelId="{7AB34FE6-49C6-414E-ACFA-8EBEA1CD0E07}" type="sibTrans" cxnId="{8361C3C5-26E9-4563-B609-63BA23BB0EE5}">
      <dgm:prSet/>
      <dgm:spPr/>
      <dgm:t>
        <a:bodyPr/>
        <a:lstStyle/>
        <a:p>
          <a:endParaRPr lang="en-IN"/>
        </a:p>
      </dgm:t>
    </dgm:pt>
    <dgm:pt modelId="{825473AB-FD64-4D97-98D6-BB413B47E4A2}" type="pres">
      <dgm:prSet presAssocID="{3D908840-9333-4DB4-9C2A-99D02D4EF23A}" presName="linear" presStyleCnt="0">
        <dgm:presLayoutVars>
          <dgm:animLvl val="lvl"/>
          <dgm:resizeHandles val="exact"/>
        </dgm:presLayoutVars>
      </dgm:prSet>
      <dgm:spPr/>
    </dgm:pt>
    <dgm:pt modelId="{50F8A3B1-753F-4868-90AD-500B71D543DD}" type="pres">
      <dgm:prSet presAssocID="{29103AD6-F598-4446-8FD9-99D346B3C2A9}" presName="parentText" presStyleLbl="node1" presStyleIdx="0" presStyleCnt="2">
        <dgm:presLayoutVars>
          <dgm:chMax val="0"/>
          <dgm:bulletEnabled val="1"/>
        </dgm:presLayoutVars>
      </dgm:prSet>
      <dgm:spPr/>
      <dgm:t>
        <a:bodyPr/>
        <a:lstStyle/>
        <a:p>
          <a:endParaRPr lang="en-IN"/>
        </a:p>
      </dgm:t>
    </dgm:pt>
    <dgm:pt modelId="{4BE81F44-510C-47FC-A4AE-A9DFA7F047E4}" type="pres">
      <dgm:prSet presAssocID="{29103AD6-F598-4446-8FD9-99D346B3C2A9}" presName="childText" presStyleLbl="revTx" presStyleIdx="0" presStyleCnt="1">
        <dgm:presLayoutVars>
          <dgm:bulletEnabled val="1"/>
        </dgm:presLayoutVars>
      </dgm:prSet>
      <dgm:spPr/>
      <dgm:t>
        <a:bodyPr/>
        <a:lstStyle/>
        <a:p>
          <a:endParaRPr lang="en-IN"/>
        </a:p>
      </dgm:t>
    </dgm:pt>
    <dgm:pt modelId="{5155F693-06A7-4FCC-B214-9410903FCF11}" type="pres">
      <dgm:prSet presAssocID="{64AED0BC-9A02-4320-A766-D181E3C837D7}" presName="parentText" presStyleLbl="node1" presStyleIdx="1" presStyleCnt="2">
        <dgm:presLayoutVars>
          <dgm:chMax val="0"/>
          <dgm:bulletEnabled val="1"/>
        </dgm:presLayoutVars>
      </dgm:prSet>
      <dgm:spPr/>
    </dgm:pt>
  </dgm:ptLst>
  <dgm:cxnLst>
    <dgm:cxn modelId="{8361C3C5-26E9-4563-B609-63BA23BB0EE5}" srcId="{3D908840-9333-4DB4-9C2A-99D02D4EF23A}" destId="{64AED0BC-9A02-4320-A766-D181E3C837D7}" srcOrd="1" destOrd="0" parTransId="{7F5D723F-FC49-42CE-8037-74C583F4EDC9}" sibTransId="{7AB34FE6-49C6-414E-ACFA-8EBEA1CD0E07}"/>
    <dgm:cxn modelId="{C89E58E5-E6A2-4230-A27C-490DFA2E8D32}" type="presOf" srcId="{B4B1A33A-A10C-4D29-939E-49E67D4311F4}" destId="{4BE81F44-510C-47FC-A4AE-A9DFA7F047E4}" srcOrd="0" destOrd="0" presId="urn:microsoft.com/office/officeart/2005/8/layout/vList2"/>
    <dgm:cxn modelId="{C4450151-7D3B-4783-873A-B65E9F98F008}" type="presOf" srcId="{64AED0BC-9A02-4320-A766-D181E3C837D7}" destId="{5155F693-06A7-4FCC-B214-9410903FCF11}" srcOrd="0" destOrd="0" presId="urn:microsoft.com/office/officeart/2005/8/layout/vList2"/>
    <dgm:cxn modelId="{3E703C64-46A4-4E99-8995-AFE7E199C9AF}" srcId="{29103AD6-F598-4446-8FD9-99D346B3C2A9}" destId="{B4B1A33A-A10C-4D29-939E-49E67D4311F4}" srcOrd="0" destOrd="0" parTransId="{61DFB90E-0E92-415A-9422-0B9B74CB87B3}" sibTransId="{21C7A02F-3D9A-44A3-90AD-3D3862CF23C1}"/>
    <dgm:cxn modelId="{A273A9FB-3A7C-4A35-8126-5164B06D5EE6}" type="presOf" srcId="{29103AD6-F598-4446-8FD9-99D346B3C2A9}" destId="{50F8A3B1-753F-4868-90AD-500B71D543DD}" srcOrd="0" destOrd="0" presId="urn:microsoft.com/office/officeart/2005/8/layout/vList2"/>
    <dgm:cxn modelId="{9D28EBA1-E45F-4F1F-BA05-8BAE1C867B90}" type="presOf" srcId="{3D908840-9333-4DB4-9C2A-99D02D4EF23A}" destId="{825473AB-FD64-4D97-98D6-BB413B47E4A2}" srcOrd="0" destOrd="0" presId="urn:microsoft.com/office/officeart/2005/8/layout/vList2"/>
    <dgm:cxn modelId="{0E0FE16C-639C-42AA-BD85-9317D48191AF}" srcId="{3D908840-9333-4DB4-9C2A-99D02D4EF23A}" destId="{29103AD6-F598-4446-8FD9-99D346B3C2A9}" srcOrd="0" destOrd="0" parTransId="{F28166B8-4F9D-4E73-ADC7-C93EA30117B9}" sibTransId="{C56E6B82-52CF-46BC-A364-6A80CBBCE7EE}"/>
    <dgm:cxn modelId="{99E81AD5-833B-43F3-81B8-0A95B8B7D5CA}" type="presParOf" srcId="{825473AB-FD64-4D97-98D6-BB413B47E4A2}" destId="{50F8A3B1-753F-4868-90AD-500B71D543DD}" srcOrd="0" destOrd="0" presId="urn:microsoft.com/office/officeart/2005/8/layout/vList2"/>
    <dgm:cxn modelId="{DBEA0ADB-F52D-4912-97F5-F46C19C31671}" type="presParOf" srcId="{825473AB-FD64-4D97-98D6-BB413B47E4A2}" destId="{4BE81F44-510C-47FC-A4AE-A9DFA7F047E4}" srcOrd="1" destOrd="0" presId="urn:microsoft.com/office/officeart/2005/8/layout/vList2"/>
    <dgm:cxn modelId="{282EA06C-52DB-44B8-B113-36D5B9191581}" type="presParOf" srcId="{825473AB-FD64-4D97-98D6-BB413B47E4A2}" destId="{5155F693-06A7-4FCC-B214-9410903FCF1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8A3B1-753F-4868-90AD-500B71D543DD}">
      <dsp:nvSpPr>
        <dsp:cNvPr id="0" name=""/>
        <dsp:cNvSpPr/>
      </dsp:nvSpPr>
      <dsp:spPr>
        <a:xfrm>
          <a:off x="0" y="112478"/>
          <a:ext cx="8064896" cy="2499997"/>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Scalability is the Ability of a system, application, or network to handle a growing amount of work, or its potential to be  accommodated according to that growth.</a:t>
          </a:r>
          <a:endParaRPr lang="en-IN" sz="2800" kern="1200" dirty="0"/>
        </a:p>
      </dsp:txBody>
      <dsp:txXfrm>
        <a:off x="122040" y="234518"/>
        <a:ext cx="7820816" cy="2255917"/>
      </dsp:txXfrm>
    </dsp:sp>
    <dsp:sp modelId="{4BE81F44-510C-47FC-A4AE-A9DFA7F047E4}">
      <dsp:nvSpPr>
        <dsp:cNvPr id="0" name=""/>
        <dsp:cNvSpPr/>
      </dsp:nvSpPr>
      <dsp:spPr>
        <a:xfrm>
          <a:off x="0" y="2612476"/>
          <a:ext cx="8064896"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60" tIns="35560" rIns="199136" bIns="35560" numCol="1" spcCol="1270" anchor="t" anchorCtr="0">
          <a:noAutofit/>
        </a:bodyPr>
        <a:lstStyle/>
        <a:p>
          <a:pPr marL="228600" lvl="1" indent="-228600" algn="l" defTabSz="977900">
            <a:lnSpc>
              <a:spcPct val="90000"/>
            </a:lnSpc>
            <a:spcBef>
              <a:spcPct val="0"/>
            </a:spcBef>
            <a:spcAft>
              <a:spcPct val="20000"/>
            </a:spcAft>
            <a:buChar char="••"/>
          </a:pPr>
          <a:endParaRPr lang="en-IN" sz="2200" kern="1200" dirty="0"/>
        </a:p>
      </dsp:txBody>
      <dsp:txXfrm>
        <a:off x="0" y="2612476"/>
        <a:ext cx="8064896" cy="463680"/>
      </dsp:txXfrm>
    </dsp:sp>
    <dsp:sp modelId="{5155F693-06A7-4FCC-B214-9410903FCF11}">
      <dsp:nvSpPr>
        <dsp:cNvPr id="0" name=""/>
        <dsp:cNvSpPr/>
      </dsp:nvSpPr>
      <dsp:spPr>
        <a:xfrm>
          <a:off x="0" y="3076156"/>
          <a:ext cx="8064896" cy="2499997"/>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Scalable system can efficiently and effectively handle an increasing amount of data, traffic, or demand without causing a significant decrease in performance.</a:t>
          </a:r>
          <a:endParaRPr lang="en-IN" sz="2800" kern="1200" dirty="0"/>
        </a:p>
      </dsp:txBody>
      <dsp:txXfrm>
        <a:off x="122040" y="3198196"/>
        <a:ext cx="7820816" cy="22559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A06C6B1-8A5E-4C68-B89E-DEAA403F249E}" type="datetimeFigureOut">
              <a:rPr lang="en-IN" smtClean="0"/>
              <a:t>23-02-2024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AB775AF-1652-4B3C-868F-EEE33BFBC91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A06C6B1-8A5E-4C68-B89E-DEAA403F249E}" type="datetimeFigureOut">
              <a:rPr lang="en-IN" smtClean="0"/>
              <a:t>23-02-2024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AB775AF-1652-4B3C-868F-EEE33BFBC91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A06C6B1-8A5E-4C68-B89E-DEAA403F249E}" type="datetimeFigureOut">
              <a:rPr lang="en-IN" smtClean="0"/>
              <a:t>23-02-2024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AB775AF-1652-4B3C-868F-EEE33BFBC91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A06C6B1-8A5E-4C68-B89E-DEAA403F249E}" type="datetimeFigureOut">
              <a:rPr lang="en-IN" smtClean="0"/>
              <a:t>23-02-2024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AB775AF-1652-4B3C-868F-EEE33BFBC91B}"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A06C6B1-8A5E-4C68-B89E-DEAA403F249E}" type="datetimeFigureOut">
              <a:rPr lang="en-IN" smtClean="0"/>
              <a:t>23-02-2024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AB775AF-1652-4B3C-868F-EEE33BFBC91B}"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A06C6B1-8A5E-4C68-B89E-DEAA403F249E}" type="datetimeFigureOut">
              <a:rPr lang="en-IN" smtClean="0"/>
              <a:t>23-02-2024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AB775AF-1652-4B3C-868F-EEE33BFBC91B}"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A06C6B1-8A5E-4C68-B89E-DEAA403F249E}" type="datetimeFigureOut">
              <a:rPr lang="en-IN" smtClean="0"/>
              <a:t>23-02-2024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AB775AF-1652-4B3C-868F-EEE33BFBC91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A06C6B1-8A5E-4C68-B89E-DEAA403F249E}" type="datetimeFigureOut">
              <a:rPr lang="en-IN" smtClean="0"/>
              <a:t>23-02-2024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AB775AF-1652-4B3C-868F-EEE33BFBC91B}"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A06C6B1-8A5E-4C68-B89E-DEAA403F249E}" type="datetimeFigureOut">
              <a:rPr lang="en-IN" smtClean="0"/>
              <a:t>23-02-2024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AB775AF-1652-4B3C-868F-EEE33BFBC91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A06C6B1-8A5E-4C68-B89E-DEAA403F249E}" type="datetimeFigureOut">
              <a:rPr lang="en-IN" smtClean="0"/>
              <a:t>23-02-2024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AB775AF-1652-4B3C-868F-EEE33BFBC91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A06C6B1-8A5E-4C68-B89E-DEAA403F249E}" type="datetimeFigureOut">
              <a:rPr lang="en-IN" smtClean="0"/>
              <a:t>23-02-2024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AB775AF-1652-4B3C-868F-EEE33BFBC91B}"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A06C6B1-8A5E-4C68-B89E-DEAA403F249E}" type="datetimeFigureOut">
              <a:rPr lang="en-IN" smtClean="0"/>
              <a:t>23-02-2024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AB775AF-1652-4B3C-868F-EEE33BFBC91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SRE Maturity - Scalability</a:t>
            </a:r>
            <a:endParaRPr lang="en-IN" dirty="0"/>
          </a:p>
        </p:txBody>
      </p:sp>
    </p:spTree>
    <p:extLst>
      <p:ext uri="{BB962C8B-B14F-4D97-AF65-F5344CB8AC3E}">
        <p14:creationId xmlns:p14="http://schemas.microsoft.com/office/powerpoint/2010/main" val="13005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83027354"/>
              </p:ext>
            </p:extLst>
          </p:nvPr>
        </p:nvGraphicFramePr>
        <p:xfrm>
          <a:off x="683568" y="260648"/>
          <a:ext cx="8064896" cy="5688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479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Scalability in Cloud Computing? Types, Benefits, and Practica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 y="0"/>
            <a:ext cx="880432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131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335846"/>
            <a:ext cx="7344816" cy="4801314"/>
          </a:xfrm>
          <a:prstGeom prst="rect">
            <a:avLst/>
          </a:prstGeom>
        </p:spPr>
        <p:txBody>
          <a:bodyPr wrap="square">
            <a:spAutoFit/>
          </a:bodyPr>
          <a:lstStyle/>
          <a:p>
            <a:r>
              <a:rPr lang="en-US" b="1" dirty="0"/>
              <a:t>Scalability is important for several reasons:</a:t>
            </a:r>
          </a:p>
          <a:p>
            <a:pPr marL="285750" indent="-285750">
              <a:lnSpc>
                <a:spcPct val="150000"/>
              </a:lnSpc>
              <a:buFont typeface="Wingdings" pitchFamily="2" charset="2"/>
              <a:buChar char="Ø"/>
            </a:pPr>
            <a:r>
              <a:rPr lang="en-US" sz="1600" b="1" dirty="0">
                <a:solidFill>
                  <a:srgbClr val="002060"/>
                </a:solidFill>
              </a:rPr>
              <a:t>Handling Growth:</a:t>
            </a:r>
            <a:r>
              <a:rPr lang="en-US" sz="1600" dirty="0">
                <a:solidFill>
                  <a:srgbClr val="002060"/>
                </a:solidFill>
              </a:rPr>
              <a:t> It enables systems to accommodate growth in user base, data volume, or traffic without a significant decrease in performance.</a:t>
            </a:r>
          </a:p>
          <a:p>
            <a:pPr marL="285750" indent="-285750">
              <a:lnSpc>
                <a:spcPct val="150000"/>
              </a:lnSpc>
              <a:buFont typeface="Wingdings" pitchFamily="2" charset="2"/>
              <a:buChar char="Ø"/>
            </a:pPr>
            <a:r>
              <a:rPr lang="en-US" sz="1600" b="1" dirty="0">
                <a:solidFill>
                  <a:srgbClr val="002060"/>
                </a:solidFill>
              </a:rPr>
              <a:t>Improved Performance:</a:t>
            </a:r>
            <a:r>
              <a:rPr lang="en-US" sz="1600" dirty="0">
                <a:solidFill>
                  <a:srgbClr val="002060"/>
                </a:solidFill>
              </a:rPr>
              <a:t> Scalable systems can distribute workloads effectively, preventing bottlenecks and maintaining optimal performance levels.</a:t>
            </a:r>
          </a:p>
          <a:p>
            <a:pPr marL="285750" indent="-285750">
              <a:lnSpc>
                <a:spcPct val="150000"/>
              </a:lnSpc>
              <a:buFont typeface="Wingdings" pitchFamily="2" charset="2"/>
              <a:buChar char="Ø"/>
            </a:pPr>
            <a:r>
              <a:rPr lang="en-US" sz="1600" b="1" dirty="0">
                <a:solidFill>
                  <a:srgbClr val="002060"/>
                </a:solidFill>
              </a:rPr>
              <a:t>Cost Efficiency:</a:t>
            </a:r>
            <a:r>
              <a:rPr lang="en-US" sz="1600" dirty="0">
                <a:solidFill>
                  <a:srgbClr val="002060"/>
                </a:solidFill>
              </a:rPr>
              <a:t> Scalability allows for more efficient resource utilization, avoiding over-provisioning and optimizing costs.</a:t>
            </a:r>
          </a:p>
          <a:p>
            <a:pPr marL="285750" indent="-285750">
              <a:lnSpc>
                <a:spcPct val="150000"/>
              </a:lnSpc>
              <a:buFont typeface="Wingdings" pitchFamily="2" charset="2"/>
              <a:buChar char="Ø"/>
            </a:pPr>
            <a:r>
              <a:rPr lang="en-US" sz="1600" b="1" dirty="0">
                <a:solidFill>
                  <a:srgbClr val="002060"/>
                </a:solidFill>
              </a:rPr>
              <a:t>Adaptability:</a:t>
            </a:r>
            <a:r>
              <a:rPr lang="en-US" sz="1600" dirty="0">
                <a:solidFill>
                  <a:srgbClr val="002060"/>
                </a:solidFill>
              </a:rPr>
              <a:t> It provides the flexibility to adapt to changing requirements and demands.</a:t>
            </a:r>
          </a:p>
          <a:p>
            <a:pPr marL="285750" indent="-285750">
              <a:lnSpc>
                <a:spcPct val="150000"/>
              </a:lnSpc>
              <a:buFont typeface="Wingdings" pitchFamily="2" charset="2"/>
              <a:buChar char="Ø"/>
            </a:pPr>
            <a:r>
              <a:rPr lang="en-US" sz="1600" b="1" dirty="0">
                <a:solidFill>
                  <a:srgbClr val="002060"/>
                </a:solidFill>
              </a:rPr>
              <a:t>Enhanced Reliability:</a:t>
            </a:r>
            <a:r>
              <a:rPr lang="en-US" sz="1600" dirty="0">
                <a:solidFill>
                  <a:srgbClr val="002060"/>
                </a:solidFill>
              </a:rPr>
              <a:t> Scalable architectures often contribute to improved fault tolerance and system reliability.</a:t>
            </a:r>
          </a:p>
        </p:txBody>
      </p:sp>
    </p:spTree>
    <p:extLst>
      <p:ext uri="{BB962C8B-B14F-4D97-AF65-F5344CB8AC3E}">
        <p14:creationId xmlns:p14="http://schemas.microsoft.com/office/powerpoint/2010/main" val="767486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pPr marL="109728" indent="0">
              <a:buNone/>
            </a:pPr>
            <a:r>
              <a:rPr lang="en-US" dirty="0"/>
              <a:t>A</a:t>
            </a:r>
            <a:r>
              <a:rPr lang="en-US" dirty="0" smtClean="0"/>
              <a:t>utomatic </a:t>
            </a:r>
            <a:r>
              <a:rPr lang="en-US" dirty="0"/>
              <a:t>adjustment of resources based on the current demand </a:t>
            </a:r>
            <a:r>
              <a:rPr lang="en-US" dirty="0" smtClean="0"/>
              <a:t>o</a:t>
            </a:r>
            <a:r>
              <a:rPr lang="en-US" dirty="0"/>
              <a:t>r load on a system</a:t>
            </a:r>
            <a:endParaRPr lang="en-IN" dirty="0"/>
          </a:p>
          <a:p>
            <a:pPr marL="109728" indent="0">
              <a:buNone/>
            </a:pPr>
            <a:endParaRPr lang="en-US" dirty="0" smtClean="0"/>
          </a:p>
          <a:p>
            <a:r>
              <a:rPr lang="en-US" b="1" dirty="0"/>
              <a:t>Dynamic Resource Provisioning:</a:t>
            </a:r>
            <a:endParaRPr lang="en-US" dirty="0"/>
          </a:p>
          <a:p>
            <a:pPr lvl="1"/>
            <a:r>
              <a:rPr lang="en-US" dirty="0" err="1"/>
              <a:t>Autoscaling</a:t>
            </a:r>
            <a:r>
              <a:rPr lang="en-US" dirty="0"/>
              <a:t> dynamically adjusts the number of computing resources (e.g., virtual machines, containers) allocated to an application based on factors such as incoming traffic, workload, or performance metrics.</a:t>
            </a:r>
          </a:p>
          <a:p>
            <a:r>
              <a:rPr lang="en-US" b="1" dirty="0"/>
              <a:t>Load Balancing:</a:t>
            </a:r>
            <a:endParaRPr lang="en-US" dirty="0"/>
          </a:p>
          <a:p>
            <a:pPr lvl="1"/>
            <a:r>
              <a:rPr lang="en-US" dirty="0" err="1"/>
              <a:t>Autoscaling</a:t>
            </a:r>
            <a:r>
              <a:rPr lang="en-US" dirty="0"/>
              <a:t> often works in conjunction with load balancing mechanisms. As demand increases, additional instances of an application are added, and load balancers distribute incoming requests across these instances to ensure even resource utilization.</a:t>
            </a:r>
          </a:p>
          <a:p>
            <a:r>
              <a:rPr lang="en-US" b="1" dirty="0"/>
              <a:t>Scaling Policies:</a:t>
            </a:r>
            <a:endParaRPr lang="en-US" dirty="0"/>
          </a:p>
          <a:p>
            <a:pPr lvl="1"/>
            <a:r>
              <a:rPr lang="en-US" dirty="0" err="1"/>
              <a:t>Autoscaling</a:t>
            </a:r>
            <a:r>
              <a:rPr lang="en-US" dirty="0"/>
              <a:t> policies define rules or conditions that trigger scaling actions. These policies can be based on metrics like CPU utilization, memory usage, network traffic, or custom application-specific metrics.</a:t>
            </a:r>
          </a:p>
          <a:p>
            <a:r>
              <a:rPr lang="en-US" b="1" dirty="0"/>
              <a:t>Vertical and Horizontal Scaling:</a:t>
            </a:r>
            <a:endParaRPr lang="en-US" dirty="0"/>
          </a:p>
          <a:p>
            <a:pPr lvl="1"/>
            <a:r>
              <a:rPr lang="en-US" dirty="0" err="1"/>
              <a:t>Autoscaling</a:t>
            </a:r>
            <a:r>
              <a:rPr lang="en-US" dirty="0"/>
              <a:t> can involve both vertical and horizontal scaling. Vertical scaling (scaling up) involves adding more resources to an existing instance, while horizontal scaling (scaling out) involves adding more instances to distribute the workload.</a:t>
            </a:r>
          </a:p>
          <a:p>
            <a:r>
              <a:rPr lang="en-US" b="1" dirty="0"/>
              <a:t>Automatic and Manual Scaling:</a:t>
            </a:r>
            <a:endParaRPr lang="en-US" dirty="0"/>
          </a:p>
          <a:p>
            <a:pPr lvl="1"/>
            <a:r>
              <a:rPr lang="en-US" dirty="0" err="1"/>
              <a:t>Autoscaling</a:t>
            </a:r>
            <a:r>
              <a:rPr lang="en-US" dirty="0"/>
              <a:t> can be automatic, where the system dynamically adjusts resources based on predefined rules, or manual, where administrators trigger scaling actions based on their assessment of the current needs.</a:t>
            </a:r>
          </a:p>
          <a:p>
            <a:r>
              <a:rPr lang="en-US" b="1" dirty="0"/>
              <a:t>Cloud Provider Support:</a:t>
            </a:r>
            <a:endParaRPr lang="en-US" dirty="0"/>
          </a:p>
          <a:p>
            <a:pPr lvl="1"/>
            <a:r>
              <a:rPr lang="en-US" dirty="0"/>
              <a:t>Most major cloud service providers offer </a:t>
            </a:r>
            <a:r>
              <a:rPr lang="en-US" dirty="0" err="1"/>
              <a:t>autoscaling</a:t>
            </a:r>
            <a:r>
              <a:rPr lang="en-US" dirty="0"/>
              <a:t> features as part of their platform. For example, Amazon Web Services (AWS) has Auto Scaling Groups, Google Cloud Platform (GCP) has Instance Groups, and Microsoft Azure has Virtual Machine Scale Sets</a:t>
            </a:r>
            <a:r>
              <a:rPr lang="en-US" dirty="0" smtClean="0"/>
              <a:t>.</a:t>
            </a:r>
            <a:endParaRPr lang="en-US" dirty="0"/>
          </a:p>
        </p:txBody>
      </p:sp>
      <p:sp>
        <p:nvSpPr>
          <p:cNvPr id="3" name="Title 2"/>
          <p:cNvSpPr>
            <a:spLocks noGrp="1"/>
          </p:cNvSpPr>
          <p:nvPr>
            <p:ph type="title"/>
          </p:nvPr>
        </p:nvSpPr>
        <p:spPr/>
        <p:txBody>
          <a:bodyPr/>
          <a:lstStyle/>
          <a:p>
            <a:r>
              <a:rPr lang="en-IN" dirty="0" err="1" smtClean="0"/>
              <a:t>Autoscaling</a:t>
            </a:r>
            <a:endParaRPr lang="en-IN" dirty="0"/>
          </a:p>
        </p:txBody>
      </p:sp>
    </p:spTree>
    <p:extLst>
      <p:ext uri="{BB962C8B-B14F-4D97-AF65-F5344CB8AC3E}">
        <p14:creationId xmlns:p14="http://schemas.microsoft.com/office/powerpoint/2010/main" val="2165192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48680"/>
            <a:ext cx="8136904" cy="923330"/>
          </a:xfrm>
          <a:prstGeom prst="rect">
            <a:avLst/>
          </a:prstGeom>
        </p:spPr>
        <p:txBody>
          <a:bodyPr wrap="square">
            <a:spAutoFit/>
          </a:bodyPr>
          <a:lstStyle/>
          <a:p>
            <a:r>
              <a:rPr lang="en-US" dirty="0"/>
              <a:t>An Availability Zone (AZ) is a distinct location within a geographical region containing one or more data centers that are isolated from the failures of other Availability Zones</a:t>
            </a:r>
            <a:endParaRPr lang="en-IN" dirty="0"/>
          </a:p>
        </p:txBody>
      </p:sp>
    </p:spTree>
    <p:extLst>
      <p:ext uri="{BB962C8B-B14F-4D97-AF65-F5344CB8AC3E}">
        <p14:creationId xmlns:p14="http://schemas.microsoft.com/office/powerpoint/2010/main" val="4203062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nSpc>
                <a:spcPct val="150000"/>
              </a:lnSpc>
            </a:pPr>
            <a:r>
              <a:rPr lang="en-US" sz="1900" b="1" dirty="0"/>
              <a:t>Cost Optimization:</a:t>
            </a:r>
            <a:r>
              <a:rPr lang="en-US" sz="1900" dirty="0"/>
              <a:t> </a:t>
            </a:r>
            <a:r>
              <a:rPr lang="en-US" sz="1900" dirty="0" err="1"/>
              <a:t>Autoscaling</a:t>
            </a:r>
            <a:r>
              <a:rPr lang="en-US" sz="1900" dirty="0"/>
              <a:t> allows resources to be allocated based on actual demand, helping to optimize costs by avoiding over-provisioning during periods of low traffic.</a:t>
            </a:r>
          </a:p>
          <a:p>
            <a:pPr>
              <a:lnSpc>
                <a:spcPct val="150000"/>
              </a:lnSpc>
            </a:pPr>
            <a:r>
              <a:rPr lang="en-US" sz="1900" b="1" dirty="0"/>
              <a:t>Improved Performance:</a:t>
            </a:r>
            <a:r>
              <a:rPr lang="en-US" sz="1900" dirty="0"/>
              <a:t> Ensures that applications can handle increased demand without degradation in performance.</a:t>
            </a:r>
          </a:p>
          <a:p>
            <a:pPr>
              <a:lnSpc>
                <a:spcPct val="150000"/>
              </a:lnSpc>
            </a:pPr>
            <a:r>
              <a:rPr lang="en-US" sz="1900" b="1" dirty="0"/>
              <a:t>Enhanced Reliability:</a:t>
            </a:r>
            <a:r>
              <a:rPr lang="en-US" sz="1900" dirty="0"/>
              <a:t> Distributes workloads across multiple instances, improving fault tolerance and overall system reliability.</a:t>
            </a:r>
          </a:p>
          <a:p>
            <a:pPr>
              <a:lnSpc>
                <a:spcPct val="150000"/>
              </a:lnSpc>
            </a:pPr>
            <a:r>
              <a:rPr lang="en-US" sz="1900" b="1" dirty="0"/>
              <a:t>Flexibility and Agility:</a:t>
            </a:r>
            <a:r>
              <a:rPr lang="en-US" sz="1900" dirty="0"/>
              <a:t> Enables systems to adapt quickly to changes in demand, ensuring that resources are available when needed.</a:t>
            </a:r>
          </a:p>
          <a:p>
            <a:endParaRPr lang="en-IN" dirty="0"/>
          </a:p>
        </p:txBody>
      </p:sp>
      <p:sp>
        <p:nvSpPr>
          <p:cNvPr id="3" name="Title 2"/>
          <p:cNvSpPr>
            <a:spLocks noGrp="1"/>
          </p:cNvSpPr>
          <p:nvPr>
            <p:ph type="title"/>
          </p:nvPr>
        </p:nvSpPr>
        <p:spPr/>
        <p:txBody>
          <a:bodyPr/>
          <a:lstStyle/>
          <a:p>
            <a:r>
              <a:rPr lang="en-IN" dirty="0"/>
              <a:t>Benefits</a:t>
            </a:r>
            <a:r>
              <a:rPr lang="en-IN" b="0" dirty="0">
                <a:effectLst/>
              </a:rPr>
              <a:t> </a:t>
            </a:r>
            <a:r>
              <a:rPr lang="en-IN" dirty="0"/>
              <a:t>of </a:t>
            </a:r>
            <a:r>
              <a:rPr lang="en-IN" dirty="0" err="1"/>
              <a:t>autoscaling</a:t>
            </a:r>
            <a:r>
              <a:rPr lang="en-IN" dirty="0"/>
              <a:t> </a:t>
            </a:r>
          </a:p>
        </p:txBody>
      </p:sp>
    </p:spTree>
    <p:extLst>
      <p:ext uri="{BB962C8B-B14F-4D97-AF65-F5344CB8AC3E}">
        <p14:creationId xmlns:p14="http://schemas.microsoft.com/office/powerpoint/2010/main" val="3509736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214</TotalTime>
  <Words>533</Words>
  <Application>Microsoft Office PowerPoint</Application>
  <PresentationFormat>On-screen Show (4:3)</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SRE Maturity - Scalability</vt:lpstr>
      <vt:lpstr>PowerPoint Presentation</vt:lpstr>
      <vt:lpstr>PowerPoint Presentation</vt:lpstr>
      <vt:lpstr>PowerPoint Presentation</vt:lpstr>
      <vt:lpstr>Autoscaling</vt:lpstr>
      <vt:lpstr>PowerPoint Presentation</vt:lpstr>
      <vt:lpstr>Benefits of autoscaling </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Deepthi</dc:creator>
  <cp:lastModifiedBy>Deepthi</cp:lastModifiedBy>
  <cp:revision>10</cp:revision>
  <dcterms:created xsi:type="dcterms:W3CDTF">2024-02-23T07:47:41Z</dcterms:created>
  <dcterms:modified xsi:type="dcterms:W3CDTF">2024-02-23T11:21:56Z</dcterms:modified>
</cp:coreProperties>
</file>