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4" d="100"/>
          <a:sy n="64" d="100"/>
        </p:scale>
        <p:origin x="-1336" y="-6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Rounded Rectangle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Subtitle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0662028F-D070-43DD-9108-8A6919C574A0}" type="datetimeFigureOut">
              <a:rPr lang="en-IN" smtClean="0"/>
              <a:t>20-11-2024</a:t>
            </a:fld>
            <a:endParaRPr lang="en-IN"/>
          </a:p>
        </p:txBody>
      </p:sp>
      <p:sp>
        <p:nvSpPr>
          <p:cNvPr id="17" name="Footer Placeholder 16"/>
          <p:cNvSpPr>
            <a:spLocks noGrp="1"/>
          </p:cNvSpPr>
          <p:nvPr>
            <p:ph type="ftr" sz="quarter" idx="11"/>
          </p:nvPr>
        </p:nvSpPr>
        <p:spPr/>
        <p:txBody>
          <a:bodyPr/>
          <a:lstStyle/>
          <a:p>
            <a:endParaRPr lang="en-IN"/>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ECB43396-8E21-489A-88F9-CBEE2FF4F415}" type="slidenum">
              <a:rPr lang="en-IN" smtClean="0"/>
              <a:t>‹#›</a:t>
            </a:fld>
            <a:endParaRPr lang="en-IN"/>
          </a:p>
        </p:txBody>
      </p:sp>
      <p:sp>
        <p:nvSpPr>
          <p:cNvPr id="7" name="Rectangle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62028F-D070-43DD-9108-8A6919C574A0}"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43396-8E21-489A-88F9-CBEE2FF4F415}"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1168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914400" y="274640"/>
            <a:ext cx="55626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62028F-D070-43DD-9108-8A6919C574A0}"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43396-8E21-489A-88F9-CBEE2FF4F415}"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0662028F-D070-43DD-9108-8A6919C574A0}" type="datetimeFigureOut">
              <a:rPr lang="en-IN" smtClean="0"/>
              <a:t>20-11-2024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CB43396-8E21-489A-88F9-CBEE2FF4F415}" type="slidenum">
              <a:rPr lang="en-IN" smtClean="0"/>
              <a:t>‹#›</a:t>
            </a:fld>
            <a:endParaRPr lang="en-IN"/>
          </a:p>
        </p:txBody>
      </p:sp>
      <p:sp>
        <p:nvSpPr>
          <p:cNvPr id="8" name="Content Placeholder 7"/>
          <p:cNvSpPr>
            <a:spLocks noGrp="1"/>
          </p:cNvSpPr>
          <p:nvPr>
            <p:ph sz="quarter" idx="1"/>
          </p:nvPr>
        </p:nvSpPr>
        <p:spPr>
          <a:xfrm>
            <a:off x="914400" y="1447800"/>
            <a:ext cx="777240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Rounded Rectangle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722313" y="952500"/>
            <a:ext cx="77724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0662028F-D070-43DD-9108-8A6919C574A0}" type="datetimeFigureOut">
              <a:rPr lang="en-IN" smtClean="0"/>
              <a:t>20-11-2024</a:t>
            </a:fld>
            <a:endParaRPr lang="en-IN"/>
          </a:p>
        </p:txBody>
      </p:sp>
      <p:sp>
        <p:nvSpPr>
          <p:cNvPr id="5" name="Footer Placeholder 4"/>
          <p:cNvSpPr>
            <a:spLocks noGrp="1"/>
          </p:cNvSpPr>
          <p:nvPr>
            <p:ph type="ftr" sz="quarter" idx="11"/>
          </p:nvPr>
        </p:nvSpPr>
        <p:spPr>
          <a:xfrm>
            <a:off x="800100" y="6172200"/>
            <a:ext cx="4000500" cy="457200"/>
          </a:xfrm>
        </p:spPr>
        <p:txBody>
          <a:bodyPr/>
          <a:lstStyle/>
          <a:p>
            <a:endParaRPr lang="en-IN"/>
          </a:p>
        </p:txBody>
      </p:sp>
      <p:sp>
        <p:nvSpPr>
          <p:cNvPr id="7" name="Rectangle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146304" y="6208776"/>
            <a:ext cx="457200" cy="457200"/>
          </a:xfrm>
        </p:spPr>
        <p:txBody>
          <a:bodyPr/>
          <a:lstStyle/>
          <a:p>
            <a:fld id="{ECB43396-8E21-489A-88F9-CBEE2FF4F415}" type="slidenum">
              <a:rPr lang="en-IN" smtClean="0"/>
              <a:t>‹#›</a:t>
            </a:fld>
            <a:endParaRPr lang="en-IN"/>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0662028F-D070-43DD-9108-8A6919C574A0}"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43396-8E21-489A-88F9-CBEE2FF4F415}" type="slidenum">
              <a:rPr lang="en-IN" smtClean="0"/>
              <a:t>‹#›</a:t>
            </a:fld>
            <a:endParaRPr lang="en-IN"/>
          </a:p>
        </p:txBody>
      </p:sp>
      <p:sp>
        <p:nvSpPr>
          <p:cNvPr id="9" name="Content Placeholder 8"/>
          <p:cNvSpPr>
            <a:spLocks noGrp="1"/>
          </p:cNvSpPr>
          <p:nvPr>
            <p:ph sz="quarter" idx="1"/>
          </p:nvPr>
        </p:nvSpPr>
        <p:spPr>
          <a:xfrm>
            <a:off x="91440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933950" y="1447800"/>
            <a:ext cx="3749040" cy="45720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4400" y="273050"/>
            <a:ext cx="77724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0662028F-D070-43DD-9108-8A6919C574A0}" type="datetimeFigureOut">
              <a:rPr lang="en-IN" smtClean="0"/>
              <a:t>20-11-2024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CB43396-8E21-489A-88F9-CBEE2FF4F415}" type="slidenum">
              <a:rPr lang="en-IN" smtClean="0"/>
              <a:t>‹#›</a:t>
            </a:fld>
            <a:endParaRPr lang="en-IN"/>
          </a:p>
        </p:txBody>
      </p:sp>
      <p:sp>
        <p:nvSpPr>
          <p:cNvPr id="11" name="Content Placeholder 10"/>
          <p:cNvSpPr>
            <a:spLocks noGrp="1"/>
          </p:cNvSpPr>
          <p:nvPr>
            <p:ph sz="half" idx="2"/>
          </p:nvPr>
        </p:nvSpPr>
        <p:spPr>
          <a:xfrm>
            <a:off x="9144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4953000" y="2247900"/>
            <a:ext cx="3733800" cy="38862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0662028F-D070-43DD-9108-8A6919C574A0}" type="datetimeFigureOut">
              <a:rPr lang="en-IN" smtClean="0"/>
              <a:t>20-11-2024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CB43396-8E21-489A-88F9-CBEE2FF4F415}"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662028F-D070-43DD-9108-8A6919C574A0}" type="datetimeFigureOut">
              <a:rPr lang="en-IN" smtClean="0"/>
              <a:t>20-11-2024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CB43396-8E21-489A-88F9-CBEE2FF4F415}"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Rounded Rectangle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914400" y="273050"/>
            <a:ext cx="77724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62028F-D070-43DD-9108-8A6919C574A0}" type="datetimeFigureOut">
              <a:rPr lang="en-IN" smtClean="0"/>
              <a:t>20-11-2024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CB43396-8E21-489A-88F9-CBEE2FF4F415}" type="slidenum">
              <a:rPr lang="en-IN" smtClean="0"/>
              <a:t>‹#›</a:t>
            </a:fld>
            <a:endParaRPr lang="en-IN"/>
          </a:p>
        </p:txBody>
      </p:sp>
      <p:sp>
        <p:nvSpPr>
          <p:cNvPr id="11" name="Content Placeholder 10"/>
          <p:cNvSpPr>
            <a:spLocks noGrp="1"/>
          </p:cNvSpPr>
          <p:nvPr>
            <p:ph sz="quarter" idx="1"/>
          </p:nvPr>
        </p:nvSpPr>
        <p:spPr>
          <a:xfrm>
            <a:off x="2971800" y="1600200"/>
            <a:ext cx="5715000" cy="4495800"/>
          </a:xfrm>
        </p:spPr>
        <p:txBody>
          <a:bodyPr vert="horz"/>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0662028F-D070-43DD-9108-8A6919C574A0}" type="datetimeFigureOut">
              <a:rPr lang="en-IN" smtClean="0"/>
              <a:t>20-11-2024</a:t>
            </a:fld>
            <a:endParaRPr lang="en-IN"/>
          </a:p>
        </p:txBody>
      </p:sp>
      <p:sp>
        <p:nvSpPr>
          <p:cNvPr id="6" name="Footer Placeholder 5"/>
          <p:cNvSpPr>
            <a:spLocks noGrp="1"/>
          </p:cNvSpPr>
          <p:nvPr>
            <p:ph type="ftr" sz="quarter" idx="11"/>
          </p:nvPr>
        </p:nvSpPr>
        <p:spPr>
          <a:xfrm>
            <a:off x="914400" y="6172200"/>
            <a:ext cx="3886200" cy="457200"/>
          </a:xfrm>
        </p:spPr>
        <p:txBody>
          <a:bodyPr/>
          <a:lstStyle/>
          <a:p>
            <a:endParaRPr lang="en-IN"/>
          </a:p>
        </p:txBody>
      </p:sp>
      <p:sp>
        <p:nvSpPr>
          <p:cNvPr id="7" name="Slide Number Placeholder 6"/>
          <p:cNvSpPr>
            <a:spLocks noGrp="1"/>
          </p:cNvSpPr>
          <p:nvPr>
            <p:ph type="sldNum" sz="quarter" idx="12"/>
          </p:nvPr>
        </p:nvSpPr>
        <p:spPr>
          <a:xfrm>
            <a:off x="146304" y="6208776"/>
            <a:ext cx="457200" cy="457200"/>
          </a:xfrm>
        </p:spPr>
        <p:txBody>
          <a:bodyPr/>
          <a:lstStyle/>
          <a:p>
            <a:fld id="{ECB43396-8E21-489A-88F9-CBEE2FF4F415}" type="slidenum">
              <a:rPr lang="en-IN" smtClean="0"/>
              <a:t>‹#›</a:t>
            </a:fld>
            <a:endParaRPr lang="en-IN"/>
          </a:p>
        </p:txBody>
      </p:sp>
      <p:sp>
        <p:nvSpPr>
          <p:cNvPr id="11" name="Rectangle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Picture Placeholder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Rounded Rectangle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Title Placeholder 21"/>
          <p:cNvSpPr>
            <a:spLocks noGrp="1"/>
          </p:cNvSpPr>
          <p:nvPr>
            <p:ph type="title"/>
          </p:nvPr>
        </p:nvSpPr>
        <p:spPr>
          <a:xfrm>
            <a:off x="914400" y="274638"/>
            <a:ext cx="77724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0662028F-D070-43DD-9108-8A6919C574A0}" type="datetimeFigureOut">
              <a:rPr lang="en-IN" smtClean="0"/>
              <a:t>20-11-2024</a:t>
            </a:fld>
            <a:endParaRPr lang="en-IN"/>
          </a:p>
        </p:txBody>
      </p:sp>
      <p:sp>
        <p:nvSpPr>
          <p:cNvPr id="3" name="Footer Placeholder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en-IN"/>
          </a:p>
        </p:txBody>
      </p:sp>
      <p:sp>
        <p:nvSpPr>
          <p:cNvPr id="23" name="Slide Number Placeholder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ECB43396-8E21-489A-88F9-CBEE2FF4F415}"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IN" dirty="0"/>
          </a:p>
        </p:txBody>
      </p:sp>
      <p:sp>
        <p:nvSpPr>
          <p:cNvPr id="2" name="Title 1"/>
          <p:cNvSpPr>
            <a:spLocks noGrp="1"/>
          </p:cNvSpPr>
          <p:nvPr>
            <p:ph type="ctrTitle"/>
          </p:nvPr>
        </p:nvSpPr>
        <p:spPr/>
        <p:txBody>
          <a:bodyPr/>
          <a:lstStyle/>
          <a:p>
            <a:r>
              <a:rPr lang="en-IN" dirty="0" smtClean="0"/>
              <a:t>Toil &amp; Automation</a:t>
            </a:r>
            <a:endParaRPr lang="en-IN" dirty="0"/>
          </a:p>
        </p:txBody>
      </p:sp>
    </p:spTree>
    <p:extLst>
      <p:ext uri="{BB962C8B-B14F-4D97-AF65-F5344CB8AC3E}">
        <p14:creationId xmlns:p14="http://schemas.microsoft.com/office/powerpoint/2010/main" val="2387993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11275" y="1400175"/>
            <a:ext cx="6521450" cy="4057650"/>
          </a:xfrm>
          <a:prstGeom prst="rect">
            <a:avLst/>
          </a:prstGeom>
        </p:spPr>
      </p:pic>
    </p:spTree>
    <p:extLst>
      <p:ext uri="{BB962C8B-B14F-4D97-AF65-F5344CB8AC3E}">
        <p14:creationId xmlns:p14="http://schemas.microsoft.com/office/powerpoint/2010/main" val="460893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Characteristics of Toil:</a:t>
            </a:r>
          </a:p>
        </p:txBody>
      </p:sp>
      <p:sp>
        <p:nvSpPr>
          <p:cNvPr id="3" name="Content Placeholder 2"/>
          <p:cNvSpPr>
            <a:spLocks noGrp="1"/>
          </p:cNvSpPr>
          <p:nvPr>
            <p:ph sz="quarter" idx="1"/>
          </p:nvPr>
        </p:nvSpPr>
        <p:spPr/>
        <p:txBody>
          <a:bodyPr/>
          <a:lstStyle/>
          <a:p>
            <a:r>
              <a:rPr lang="en-US" b="1" dirty="0"/>
              <a:t>Repetitive</a:t>
            </a:r>
            <a:r>
              <a:rPr lang="en-US" dirty="0"/>
              <a:t>: Tasks are done over and over, often without significant variation</a:t>
            </a:r>
            <a:r>
              <a:rPr lang="en-US" dirty="0" smtClean="0"/>
              <a:t>.</a:t>
            </a:r>
          </a:p>
          <a:p>
            <a:r>
              <a:rPr lang="en-US" b="1" dirty="0" smtClean="0"/>
              <a:t>Manual</a:t>
            </a:r>
            <a:r>
              <a:rPr lang="en-US" dirty="0"/>
              <a:t>: Involves human intervention rather than automation</a:t>
            </a:r>
            <a:r>
              <a:rPr lang="en-US" dirty="0" smtClean="0"/>
              <a:t>.</a:t>
            </a:r>
          </a:p>
          <a:p>
            <a:r>
              <a:rPr lang="en-US" b="1" dirty="0" smtClean="0"/>
              <a:t>Non-Strategic</a:t>
            </a:r>
            <a:r>
              <a:rPr lang="en-US" dirty="0"/>
              <a:t>: Does not lead to long-term improvements</a:t>
            </a:r>
            <a:r>
              <a:rPr lang="en-US" dirty="0" smtClean="0"/>
              <a:t>.</a:t>
            </a:r>
          </a:p>
          <a:p>
            <a:r>
              <a:rPr lang="en-US" b="1" dirty="0" smtClean="0"/>
              <a:t>Tied </a:t>
            </a:r>
            <a:r>
              <a:rPr lang="en-US" b="1" dirty="0"/>
              <a:t>to Operations</a:t>
            </a:r>
            <a:r>
              <a:rPr lang="en-US" dirty="0"/>
              <a:t>: Often linked to system upkeep, troubleshooting, or handling incidents</a:t>
            </a:r>
            <a:r>
              <a:rPr lang="en-US" dirty="0" smtClean="0"/>
              <a:t>.</a:t>
            </a:r>
          </a:p>
          <a:p>
            <a:r>
              <a:rPr lang="en-US" b="1" dirty="0" smtClean="0"/>
              <a:t>Proportional </a:t>
            </a:r>
            <a:r>
              <a:rPr lang="en-US" b="1" dirty="0"/>
              <a:t>to Scale</a:t>
            </a:r>
            <a:r>
              <a:rPr lang="en-US" dirty="0"/>
              <a:t>: As systems grow, toil tends to grow linearly, increasing operational burdens.</a:t>
            </a:r>
            <a:endParaRPr lang="en-IN" dirty="0"/>
          </a:p>
        </p:txBody>
      </p:sp>
    </p:spTree>
    <p:extLst>
      <p:ext uri="{BB962C8B-B14F-4D97-AF65-F5344CB8AC3E}">
        <p14:creationId xmlns:p14="http://schemas.microsoft.com/office/powerpoint/2010/main" val="8629519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Examples of Toil:</a:t>
            </a:r>
            <a:endParaRPr lang="en-IN" dirty="0"/>
          </a:p>
        </p:txBody>
      </p:sp>
      <p:sp>
        <p:nvSpPr>
          <p:cNvPr id="3" name="Content Placeholder 2"/>
          <p:cNvSpPr>
            <a:spLocks noGrp="1"/>
          </p:cNvSpPr>
          <p:nvPr>
            <p:ph sz="quarter" idx="1"/>
          </p:nvPr>
        </p:nvSpPr>
        <p:spPr/>
        <p:txBody>
          <a:bodyPr>
            <a:normAutofit lnSpcReduction="10000"/>
          </a:bodyPr>
          <a:lstStyle/>
          <a:p>
            <a:r>
              <a:rPr lang="en-US" dirty="0" smtClean="0"/>
              <a:t>Manually </a:t>
            </a:r>
            <a:r>
              <a:rPr lang="en-US" dirty="0"/>
              <a:t>restarting servers or services. </a:t>
            </a:r>
            <a:endParaRPr lang="en-US" dirty="0" smtClean="0"/>
          </a:p>
          <a:p>
            <a:r>
              <a:rPr lang="en-US" dirty="0" smtClean="0"/>
              <a:t>Routine </a:t>
            </a:r>
            <a:r>
              <a:rPr lang="en-US" dirty="0"/>
              <a:t>system checks (e.g., CPU usage, memory checks). </a:t>
            </a:r>
            <a:endParaRPr lang="en-US" dirty="0" smtClean="0"/>
          </a:p>
          <a:p>
            <a:r>
              <a:rPr lang="en-US" dirty="0" smtClean="0"/>
              <a:t>Running </a:t>
            </a:r>
            <a:r>
              <a:rPr lang="en-US" dirty="0"/>
              <a:t>the same queries or commands repeatedly to address issues. </a:t>
            </a:r>
            <a:endParaRPr lang="en-US" dirty="0" smtClean="0"/>
          </a:p>
          <a:p>
            <a:r>
              <a:rPr lang="en-US" dirty="0" smtClean="0"/>
              <a:t>Managing </a:t>
            </a:r>
            <a:r>
              <a:rPr lang="en-US" dirty="0"/>
              <a:t>deployments manually without a pipeline. </a:t>
            </a:r>
            <a:endParaRPr lang="en-US" dirty="0" smtClean="0"/>
          </a:p>
          <a:p>
            <a:r>
              <a:rPr lang="en-US" dirty="0" smtClean="0"/>
              <a:t>Responding </a:t>
            </a:r>
            <a:r>
              <a:rPr lang="en-US" dirty="0"/>
              <a:t>to frequent and predictable alerts</a:t>
            </a:r>
            <a:r>
              <a:rPr lang="en-US" dirty="0" smtClean="0"/>
              <a:t>.</a:t>
            </a:r>
          </a:p>
          <a:p>
            <a:pPr fontAlgn="base"/>
            <a:r>
              <a:rPr lang="en-US" dirty="0"/>
              <a:t>Handling quota requests</a:t>
            </a:r>
          </a:p>
          <a:p>
            <a:pPr fontAlgn="base"/>
            <a:r>
              <a:rPr lang="en-US" dirty="0"/>
              <a:t>Applying database schema changes</a:t>
            </a:r>
          </a:p>
          <a:p>
            <a:pPr fontAlgn="base"/>
            <a:r>
              <a:rPr lang="en-US" dirty="0"/>
              <a:t>Reviewing non-critical monitoring alerts</a:t>
            </a:r>
          </a:p>
          <a:p>
            <a:pPr fontAlgn="base"/>
            <a:r>
              <a:rPr lang="en-US" dirty="0"/>
              <a:t>Copying and pasting commands from a playbook</a:t>
            </a:r>
          </a:p>
          <a:p>
            <a:pPr marL="0" indent="0">
              <a:buNone/>
            </a:pPr>
            <a:endParaRPr lang="en-IN" dirty="0"/>
          </a:p>
        </p:txBody>
      </p:sp>
    </p:spTree>
    <p:extLst>
      <p:ext uri="{BB962C8B-B14F-4D97-AF65-F5344CB8AC3E}">
        <p14:creationId xmlns:p14="http://schemas.microsoft.com/office/powerpoint/2010/main" val="14848870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Toil consequences</a:t>
            </a:r>
            <a:endParaRPr lang="en-IN" dirty="0"/>
          </a:p>
        </p:txBody>
      </p:sp>
      <p:sp>
        <p:nvSpPr>
          <p:cNvPr id="3" name="Content Placeholder 2"/>
          <p:cNvSpPr>
            <a:spLocks noGrp="1"/>
          </p:cNvSpPr>
          <p:nvPr>
            <p:ph sz="quarter" idx="1"/>
          </p:nvPr>
        </p:nvSpPr>
        <p:spPr/>
        <p:txBody>
          <a:bodyPr>
            <a:normAutofit fontScale="77500" lnSpcReduction="20000"/>
          </a:bodyPr>
          <a:lstStyle/>
          <a:p>
            <a:pPr fontAlgn="base"/>
            <a:r>
              <a:rPr lang="en-US" b="1" dirty="0"/>
              <a:t>For the individual, high-levels of toil lead to:</a:t>
            </a:r>
          </a:p>
          <a:p>
            <a:pPr fontAlgn="base">
              <a:buFont typeface="Wingdings" pitchFamily="2" charset="2"/>
              <a:buChar char="Ø"/>
            </a:pPr>
            <a:r>
              <a:rPr lang="en-US" dirty="0"/>
              <a:t>Discontent and a lack of feeling of accomplishment</a:t>
            </a:r>
          </a:p>
          <a:p>
            <a:pPr fontAlgn="base">
              <a:buFont typeface="Wingdings" pitchFamily="2" charset="2"/>
              <a:buChar char="Ø"/>
            </a:pPr>
            <a:r>
              <a:rPr lang="en-US" dirty="0"/>
              <a:t>Burnout</a:t>
            </a:r>
          </a:p>
          <a:p>
            <a:pPr fontAlgn="base">
              <a:buFont typeface="Wingdings" pitchFamily="2" charset="2"/>
              <a:buChar char="Ø"/>
            </a:pPr>
            <a:r>
              <a:rPr lang="en-US" dirty="0"/>
              <a:t>More errors, leading to time-consuming rework to fix</a:t>
            </a:r>
          </a:p>
          <a:p>
            <a:pPr fontAlgn="base">
              <a:buFont typeface="Wingdings" pitchFamily="2" charset="2"/>
              <a:buChar char="Ø"/>
            </a:pPr>
            <a:r>
              <a:rPr lang="en-US" dirty="0"/>
              <a:t>No time to learn new skills</a:t>
            </a:r>
          </a:p>
          <a:p>
            <a:pPr fontAlgn="base">
              <a:buFont typeface="Wingdings" pitchFamily="2" charset="2"/>
              <a:buChar char="Ø"/>
            </a:pPr>
            <a:r>
              <a:rPr lang="en-US" dirty="0"/>
              <a:t>Career stagnation (hurt by a lack of opportunity to deliver value-adding projects</a:t>
            </a:r>
            <a:r>
              <a:rPr lang="en-US" dirty="0" smtClean="0"/>
              <a:t>)</a:t>
            </a:r>
          </a:p>
          <a:p>
            <a:pPr fontAlgn="base"/>
            <a:r>
              <a:rPr lang="en-US" b="1" dirty="0"/>
              <a:t>For the organization, high-levels of toil lead to:</a:t>
            </a:r>
          </a:p>
          <a:p>
            <a:pPr fontAlgn="base"/>
            <a:r>
              <a:rPr lang="en-US" dirty="0"/>
              <a:t>Constant shortages of team capacity</a:t>
            </a:r>
          </a:p>
          <a:p>
            <a:pPr fontAlgn="base"/>
            <a:r>
              <a:rPr lang="en-US" dirty="0"/>
              <a:t>Excessive operational support costs</a:t>
            </a:r>
          </a:p>
          <a:p>
            <a:pPr fontAlgn="base"/>
            <a:r>
              <a:rPr lang="en-US" dirty="0"/>
              <a:t>Inability to make progress on strategic initiatives (the “everybody is busy, but nothing is getting done” syndrome)</a:t>
            </a:r>
          </a:p>
          <a:p>
            <a:pPr fontAlgn="base"/>
            <a:r>
              <a:rPr lang="en-US" dirty="0"/>
              <a:t>Inability to retain top talent (and acquire top talent once word gets out about how the organization functions)</a:t>
            </a:r>
          </a:p>
          <a:p>
            <a:pPr marL="0" indent="0" fontAlgn="base">
              <a:buNone/>
            </a:pPr>
            <a:endParaRPr lang="en-US" dirty="0"/>
          </a:p>
          <a:p>
            <a:pPr marL="0" indent="0">
              <a:buNone/>
            </a:pPr>
            <a:endParaRPr lang="en-IN" dirty="0"/>
          </a:p>
        </p:txBody>
      </p:sp>
    </p:spTree>
    <p:extLst>
      <p:ext uri="{BB962C8B-B14F-4D97-AF65-F5344CB8AC3E}">
        <p14:creationId xmlns:p14="http://schemas.microsoft.com/office/powerpoint/2010/main" val="13872832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s://www.devopsschool.com/blog/wp-content/uploads/2022/04/sre-toil-4.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8" y="404664"/>
            <a:ext cx="5184576" cy="3741724"/>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www.devopsschool.com/blog/wp-content/uploads/2022/04/toil-sre-2-1.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5656" y="4077072"/>
            <a:ext cx="5133168" cy="25922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72622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reduce toil</a:t>
            </a:r>
            <a:br>
              <a:rPr lang="en-US" b="1" dirty="0"/>
            </a:br>
            <a:endParaRPr lang="en-IN" dirty="0"/>
          </a:p>
        </p:txBody>
      </p:sp>
      <p:sp>
        <p:nvSpPr>
          <p:cNvPr id="3" name="Content Placeholder 2"/>
          <p:cNvSpPr>
            <a:spLocks noGrp="1"/>
          </p:cNvSpPr>
          <p:nvPr>
            <p:ph sz="quarter" idx="1"/>
          </p:nvPr>
        </p:nvSpPr>
        <p:spPr/>
        <p:txBody>
          <a:bodyPr>
            <a:normAutofit fontScale="40000" lnSpcReduction="20000"/>
          </a:bodyPr>
          <a:lstStyle/>
          <a:p>
            <a:pPr fontAlgn="base"/>
            <a:r>
              <a:rPr lang="en-US" dirty="0" smtClean="0"/>
              <a:t>There </a:t>
            </a:r>
            <a:r>
              <a:rPr lang="en-US" dirty="0"/>
              <a:t>are many ways SRE minimizes the costs of toil. The following six techniques will help your IT organization improve SRE management.</a:t>
            </a:r>
          </a:p>
          <a:p>
            <a:pPr fontAlgn="base"/>
            <a:r>
              <a:rPr lang="en-US" b="1" dirty="0"/>
              <a:t>Standardize</a:t>
            </a:r>
          </a:p>
          <a:p>
            <a:pPr fontAlgn="base"/>
            <a:r>
              <a:rPr lang="en-US" dirty="0"/>
              <a:t>A lack of standardization leads to a more complex IT platform, which then increases toil. Minimize the number of IT platforms in place — for example, through different types of Unix, different versions of Windows Server and multiple separate hardware suppliers. Also, interrogate function repetition. Multiple applications that carry out the same functions — for example, using overlapping customer relationship management and sales force automation applications — increases the complexity, and therefore toil, of the environment. Standardization makes it easier to manage the platform as other steps are taken.</a:t>
            </a:r>
          </a:p>
          <a:p>
            <a:pPr fontAlgn="base"/>
            <a:r>
              <a:rPr lang="en-US" b="1" dirty="0"/>
              <a:t>Reuse</a:t>
            </a:r>
          </a:p>
          <a:p>
            <a:pPr fontAlgn="base"/>
            <a:r>
              <a:rPr lang="en-US" dirty="0"/>
              <a:t>Many toil tasks are repetitive. Therefore, once a fix is found for a task, engineers should apply it repeatedly to the same task, even on a different part of the platform. A library of callable scripts will help reduce toil. Increasingly, many tools used in SRE come with preexisting libraries that cover the most common areas.</a:t>
            </a:r>
          </a:p>
          <a:p>
            <a:pPr fontAlgn="base"/>
            <a:r>
              <a:rPr lang="en-US" b="1" dirty="0"/>
              <a:t>Monitor</a:t>
            </a:r>
          </a:p>
          <a:p>
            <a:pPr fontAlgn="base"/>
            <a:r>
              <a:rPr lang="en-US" dirty="0"/>
              <a:t>Triage, also called firefighting, is the worst thing that can happen to an IT platform. A problem that affects users harms the business and creates a negative perception from the business to IT while encouraging responders to cut corners. Operations teams must institute a solid procedure for monitoring the entire IT platform — a system that can identify possible problems before they become issues and which can then initiate events to fix the problem.</a:t>
            </a:r>
          </a:p>
          <a:p>
            <a:pPr fontAlgn="base"/>
            <a:r>
              <a:rPr lang="en-US" b="1" dirty="0"/>
              <a:t>Automate</a:t>
            </a:r>
          </a:p>
          <a:p>
            <a:pPr fontAlgn="base"/>
            <a:r>
              <a:rPr lang="en-US" dirty="0"/>
              <a:t>Humans are, unfortunately, often the root of problems in the IT environment. Unchecked changes can domino into catastrophic issues across the platform. Therefore, look to systems that check any change before implementation, automate that change and roll back if any problems are identified post-deployment.</a:t>
            </a:r>
          </a:p>
          <a:p>
            <a:pPr fontAlgn="base"/>
            <a:r>
              <a:rPr lang="en-US" b="1" dirty="0"/>
              <a:t>Improve</a:t>
            </a:r>
          </a:p>
          <a:p>
            <a:pPr fontAlgn="base"/>
            <a:r>
              <a:rPr lang="en-US" dirty="0"/>
              <a:t>Poor code leads to more problems, which means more toil. Use an integrated </a:t>
            </a:r>
            <a:r>
              <a:rPr lang="en-US" dirty="0" err="1"/>
              <a:t>DevOps</a:t>
            </a:r>
            <a:r>
              <a:rPr lang="en-US" dirty="0"/>
              <a:t> approach with solid testing to improve initial code quality, with automated feedback loops between operations and development to raise any identified issues, along with indications of priority for fixing.</a:t>
            </a:r>
          </a:p>
          <a:p>
            <a:pPr fontAlgn="base"/>
            <a:r>
              <a:rPr lang="en-US" b="1" dirty="0"/>
              <a:t>Embrace new technologies</a:t>
            </a:r>
          </a:p>
          <a:p>
            <a:pPr fontAlgn="base"/>
            <a:r>
              <a:rPr lang="en-US" dirty="0"/>
              <a:t>But not too fast — and don’t assume they will remedy all problems. Machine learning, deep learning and AI will increasingly improve SRE capabilities but are still at an early stage of maturation in the market. However, waiting until they are 100% proven will cost your organization in toil levels. Introduce such technologies in small, defined areas and judge their effectiveness. Organizations can then begin to roll them out across the total platform as faith in their capabilities grows.</a:t>
            </a:r>
          </a:p>
          <a:p>
            <a:endParaRPr lang="en-IN" dirty="0"/>
          </a:p>
        </p:txBody>
      </p:sp>
    </p:spTree>
    <p:extLst>
      <p:ext uri="{BB962C8B-B14F-4D97-AF65-F5344CB8AC3E}">
        <p14:creationId xmlns:p14="http://schemas.microsoft.com/office/powerpoint/2010/main" val="4456022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525</TotalTime>
  <Words>716</Words>
  <Application>Microsoft Office PowerPoint</Application>
  <PresentationFormat>On-screen Show (4:3)</PresentationFormat>
  <Paragraphs>43</Paragraphs>
  <Slides>7</Slides>
  <Notes>0</Notes>
  <HiddenSlides>0</HiddenSlides>
  <MMClips>0</MMClips>
  <ScaleCrop>false</ScaleCrop>
  <HeadingPairs>
    <vt:vector size="4" baseType="variant">
      <vt:variant>
        <vt:lpstr>Theme</vt:lpstr>
      </vt:variant>
      <vt:variant>
        <vt:i4>1</vt:i4>
      </vt:variant>
      <vt:variant>
        <vt:lpstr>Slide Titles</vt:lpstr>
      </vt:variant>
      <vt:variant>
        <vt:i4>7</vt:i4>
      </vt:variant>
    </vt:vector>
  </HeadingPairs>
  <TitlesOfParts>
    <vt:vector size="8" baseType="lpstr">
      <vt:lpstr>Equity</vt:lpstr>
      <vt:lpstr>Toil &amp; Automation</vt:lpstr>
      <vt:lpstr>PowerPoint Presentation</vt:lpstr>
      <vt:lpstr>Characteristics of Toil:</vt:lpstr>
      <vt:lpstr>Examples of Toil:</vt:lpstr>
      <vt:lpstr>Toil consequences</vt:lpstr>
      <vt:lpstr>PowerPoint Presentation</vt:lpstr>
      <vt:lpstr>How to reduce toil </vt:lpstr>
    </vt:vector>
  </TitlesOfParts>
  <Company>HP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Toil &amp; Automation</dc:title>
  <dc:creator>Deepthi</dc:creator>
  <cp:lastModifiedBy>Deepthi</cp:lastModifiedBy>
  <cp:revision>12</cp:revision>
  <dcterms:created xsi:type="dcterms:W3CDTF">2024-11-20T10:01:24Z</dcterms:created>
  <dcterms:modified xsi:type="dcterms:W3CDTF">2024-11-20T18:46:51Z</dcterms:modified>
</cp:coreProperties>
</file>